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9" r:id="rId22"/>
    <p:sldId id="290" r:id="rId23"/>
    <p:sldId id="279" r:id="rId24"/>
    <p:sldId id="280" r:id="rId25"/>
    <p:sldId id="281" r:id="rId26"/>
    <p:sldId id="287" r:id="rId27"/>
    <p:sldId id="288" r:id="rId28"/>
    <p:sldId id="282" r:id="rId29"/>
    <p:sldId id="283" r:id="rId30"/>
    <p:sldId id="291"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Pc\Desktop\SBF%20FTR%20KAL&#304;TE%20G&#220;NCEL\Kklas&#246;r&#252;ne%20g&#246;ndermek%20i&#231;in\Anketler\2020-%20FTR-%20&#304;&#199;%20M&#220;&#350;TER&#304;%20ANKET%20ANAL&#304;Z&#3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Pc\Desktop\SBF%20FTR%20KAL&#304;TE%20G&#220;NCEL\Kklas&#246;r&#252;ne%20g&#246;ndermek%20i&#231;in\Anketler\2020-%20FTR-%20Oryantasyon%20Memnuniyet%20Anket%20Analiz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tr-TR" sz="1080" b="1" i="0" u="none" strike="noStrike" kern="1200" spc="0" baseline="0">
                <a:solidFill>
                  <a:schemeClr val="dk1"/>
                </a:solidFill>
                <a:latin typeface="Arial Black" panose="020B0A04020102020204" pitchFamily="34" charset="0"/>
                <a:ea typeface="+mn-ea"/>
                <a:cs typeface="+mn-cs"/>
              </a:defRPr>
            </a:pPr>
            <a:r>
              <a:rPr lang="tr-TR" dirty="0"/>
              <a:t>2020- FİZYOTERAPİ VE REHABİLİTASYON BÖLÜMÜ İÇ MÜŞTERİ </a:t>
            </a:r>
            <a:r>
              <a:rPr lang="tr-TR" dirty="0" smtClean="0"/>
              <a:t>MEMNUNİYET ANKET </a:t>
            </a:r>
            <a:r>
              <a:rPr lang="tr-TR" dirty="0"/>
              <a:t>ANALİZİ</a:t>
            </a:r>
            <a:endParaRPr lang="en-US" dirty="0"/>
          </a:p>
        </c:rich>
      </c:tx>
      <c:layout>
        <c:manualLayout>
          <c:xMode val="edge"/>
          <c:yMode val="edge"/>
          <c:x val="0.1512415618902207"/>
          <c:y val="6.2277225407100551E-4"/>
        </c:manualLayout>
      </c:layout>
      <c:overlay val="0"/>
      <c:spPr>
        <a:noFill/>
        <a:ln>
          <a:noFill/>
        </a:ln>
        <a:effectLst/>
      </c:spPr>
      <c:txPr>
        <a:bodyPr rot="0" spcFirstLastPara="1" vertOverflow="ellipsis" vert="horz" wrap="square" anchor="ctr" anchorCtr="1"/>
        <a:lstStyle/>
        <a:p>
          <a:pPr>
            <a:defRPr lang="tr-TR" sz="1080" b="1" i="0" u="none" strike="noStrike" kern="1200" spc="0" baseline="0">
              <a:solidFill>
                <a:schemeClr val="dk1"/>
              </a:solidFill>
              <a:latin typeface="Arial Black" panose="020B0A04020102020204" pitchFamily="34" charset="0"/>
              <a:ea typeface="+mn-ea"/>
              <a:cs typeface="+mn-cs"/>
            </a:defRPr>
          </a:pPr>
          <a:endParaRPr lang="tr-TR"/>
        </a:p>
      </c:txPr>
    </c:title>
    <c:autoTitleDeleted val="0"/>
    <c:plotArea>
      <c:layout>
        <c:manualLayout>
          <c:layoutTarget val="inner"/>
          <c:xMode val="edge"/>
          <c:yMode val="edge"/>
          <c:x val="5.6783585477658508E-2"/>
          <c:y val="6.5625076336948349E-2"/>
          <c:w val="0.96695463026376094"/>
          <c:h val="0.47907919771789842"/>
        </c:manualLayout>
      </c:layout>
      <c:barChart>
        <c:barDir val="col"/>
        <c:grouping val="clustered"/>
        <c:varyColors val="0"/>
        <c:ser>
          <c:idx val="0"/>
          <c:order val="0"/>
          <c:tx>
            <c:v>Fakülte Tanıtım Anket Analiz Grafiği</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tr-TR" sz="900" b="1" i="0" u="none" strike="noStrike" kern="1200" baseline="0">
                    <a:solidFill>
                      <a:schemeClr val="dk1"/>
                    </a:solidFill>
                    <a:latin typeface="Arial Black" panose="020B0A040201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'İÇ MÜŞTERİ ANKET ANALİZİ'!$B$4:$F$4</c:f>
              <c:strCache>
                <c:ptCount val="5"/>
                <c:pt idx="0">
                  <c:v>Bölüm Başkanına kolay erişim sağlarım.</c:v>
                </c:pt>
                <c:pt idx="1">
                  <c:v>Bölüm Başkanı talep ettiğimiz hizmetler için hızlı ve doğru çözümler üretir/yönlendirir.</c:v>
                </c:pt>
                <c:pt idx="2">
                  <c:v>Bölüm Başkanının yöneticilik ve bulunduğu alana hakimiyeti güçlüdür.</c:v>
                </c:pt>
                <c:pt idx="3">
                  <c:v>Bölüm Başkanı aldığı kararlarda ve yaptığı yönlendirmelerde objektiftir.</c:v>
                </c:pt>
                <c:pt idx="4">
                  <c:v>Bölüm Başkan Yardımcısına kolay erişim sağlarım.</c:v>
                </c:pt>
              </c:strCache>
            </c:strRef>
          </c:cat>
          <c:val>
            <c:numRef>
              <c:f>'İÇ MÜŞTERİ ANKET ANALİZİ'!$B$11:$F$11</c:f>
              <c:numCache>
                <c:formatCode>0%</c:formatCode>
                <c:ptCount val="5"/>
                <c:pt idx="0">
                  <c:v>1</c:v>
                </c:pt>
                <c:pt idx="1">
                  <c:v>0.96</c:v>
                </c:pt>
                <c:pt idx="2">
                  <c:v>0.96</c:v>
                </c:pt>
                <c:pt idx="3">
                  <c:v>0.96</c:v>
                </c:pt>
                <c:pt idx="4">
                  <c:v>1</c:v>
                </c:pt>
              </c:numCache>
            </c:numRef>
          </c:val>
          <c:extLst>
            <c:ext xmlns:c16="http://schemas.microsoft.com/office/drawing/2014/chart" uri="{C3380CC4-5D6E-409C-BE32-E72D297353CC}">
              <c16:uniqueId val="{00000000-3269-4022-9B4A-B31C16E8F9A8}"/>
            </c:ext>
          </c:extLst>
        </c:ser>
        <c:dLbls>
          <c:showLegendKey val="0"/>
          <c:showVal val="0"/>
          <c:showCatName val="0"/>
          <c:showSerName val="0"/>
          <c:showPercent val="0"/>
          <c:showBubbleSize val="0"/>
        </c:dLbls>
        <c:gapWidth val="219"/>
        <c:overlap val="-27"/>
        <c:axId val="597937040"/>
        <c:axId val="597934480"/>
        <c:extLst/>
      </c:barChart>
      <c:catAx>
        <c:axId val="59793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tr-TR" sz="900" b="1" i="0" u="none" strike="noStrike" kern="1200" baseline="0">
                <a:solidFill>
                  <a:schemeClr val="dk1"/>
                </a:solidFill>
                <a:latin typeface="Arial Black" panose="020B0A04020102020204" pitchFamily="34" charset="0"/>
                <a:ea typeface="+mn-ea"/>
                <a:cs typeface="+mn-cs"/>
              </a:defRPr>
            </a:pPr>
            <a:endParaRPr lang="tr-TR"/>
          </a:p>
        </c:txPr>
        <c:crossAx val="597934480"/>
        <c:crosses val="autoZero"/>
        <c:auto val="1"/>
        <c:lblAlgn val="ctr"/>
        <c:lblOffset val="100"/>
        <c:noMultiLvlLbl val="0"/>
      </c:catAx>
      <c:valAx>
        <c:axId val="597934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tr-TR" sz="900" b="1" i="0" u="none" strike="noStrike" kern="1200" baseline="0">
                <a:solidFill>
                  <a:schemeClr val="dk1"/>
                </a:solidFill>
                <a:latin typeface="Arial Black" panose="020B0A04020102020204" pitchFamily="34" charset="0"/>
                <a:ea typeface="+mn-ea"/>
                <a:cs typeface="+mn-cs"/>
              </a:defRPr>
            </a:pPr>
            <a:endParaRPr lang="tr-TR"/>
          </a:p>
        </c:txPr>
        <c:crossAx val="59793704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tr-TR" sz="900" b="1" i="0" u="none" strike="noStrike" kern="1200" baseline="0">
          <a:solidFill>
            <a:schemeClr val="dk1"/>
          </a:solidFill>
          <a:latin typeface="Arial Black" panose="020B0A04020102020204" pitchFamily="34" charset="0"/>
          <a:ea typeface="+mn-ea"/>
          <a:cs typeface="+mn-cs"/>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tr-TR" sz="960" b="1" i="0" u="none" strike="noStrike" kern="1200" spc="0" baseline="0">
                <a:solidFill>
                  <a:schemeClr val="dk1"/>
                </a:solidFill>
                <a:latin typeface="Arial Black" panose="020B0A04020102020204" pitchFamily="34" charset="0"/>
                <a:ea typeface="+mn-ea"/>
                <a:cs typeface="+mn-cs"/>
              </a:defRPr>
            </a:pPr>
            <a:r>
              <a:rPr lang="tr-TR"/>
              <a:t>Fizyoterapi Ve Rehabilitasyon Bölümü Oryantasyon Memnuniyet </a:t>
            </a:r>
            <a:r>
              <a:rPr lang="en-US"/>
              <a:t>Anket</a:t>
            </a:r>
            <a:r>
              <a:rPr lang="tr-TR"/>
              <a:t>i</a:t>
            </a:r>
            <a:r>
              <a:rPr lang="en-US"/>
              <a:t> Analiz Grafiği</a:t>
            </a:r>
          </a:p>
        </c:rich>
      </c:tx>
      <c:layout>
        <c:manualLayout>
          <c:xMode val="edge"/>
          <c:yMode val="edge"/>
          <c:x val="0.1512415618902207"/>
          <c:y val="6.2277225407100551E-4"/>
        </c:manualLayout>
      </c:layout>
      <c:overlay val="0"/>
      <c:spPr>
        <a:noFill/>
        <a:ln>
          <a:noFill/>
        </a:ln>
        <a:effectLst/>
      </c:spPr>
      <c:txPr>
        <a:bodyPr rot="0" spcFirstLastPara="1" vertOverflow="ellipsis" vert="horz" wrap="square" anchor="ctr" anchorCtr="1"/>
        <a:lstStyle/>
        <a:p>
          <a:pPr>
            <a:defRPr lang="tr-TR" sz="960" b="1" i="0" u="none" strike="noStrike" kern="1200" spc="0" baseline="0">
              <a:solidFill>
                <a:schemeClr val="dk1"/>
              </a:solidFill>
              <a:latin typeface="Arial Black" panose="020B0A04020102020204" pitchFamily="34" charset="0"/>
              <a:ea typeface="+mn-ea"/>
              <a:cs typeface="+mn-cs"/>
            </a:defRPr>
          </a:pPr>
          <a:endParaRPr lang="tr-TR"/>
        </a:p>
      </c:txPr>
    </c:title>
    <c:autoTitleDeleted val="0"/>
    <c:plotArea>
      <c:layout>
        <c:manualLayout>
          <c:layoutTarget val="inner"/>
          <c:xMode val="edge"/>
          <c:yMode val="edge"/>
          <c:x val="5.6783585477658508E-2"/>
          <c:y val="6.5625076336948349E-2"/>
          <c:w val="0.96695463026376094"/>
          <c:h val="0.47907919771789842"/>
        </c:manualLayout>
      </c:layout>
      <c:barChart>
        <c:barDir val="col"/>
        <c:grouping val="clustered"/>
        <c:varyColors val="0"/>
        <c:ser>
          <c:idx val="0"/>
          <c:order val="0"/>
          <c:tx>
            <c:v>Fakülte Tanıtım Anket Analiz Grafiği</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tr-TR" sz="800" b="1" i="0" u="none" strike="noStrike" kern="1200" baseline="0">
                    <a:solidFill>
                      <a:schemeClr val="dk1"/>
                    </a:solidFill>
                    <a:latin typeface="Arial Black" panose="020B0A04020102020204" pitchFamily="34"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'ORYANTASYON MEMNUNİYET ANKETİ'!$B$4:$F$4</c:f>
              <c:strCache>
                <c:ptCount val="5"/>
                <c:pt idx="0">
                  <c:v>1- Görsel sunum araçları / Visual presentation tools</c:v>
                </c:pt>
                <c:pt idx="1">
                  <c:v>2-Oryantasyonun toplam süresi / The total duration of the orientation</c:v>
                </c:pt>
                <c:pt idx="2">
                  <c:v>3-Oryantasyonun içeriğinin beklentilerinizi karşılama düzeyi / How much the orientation content meets your expectations</c:v>
                </c:pt>
                <c:pt idx="3">
                  <c:v>4-Konuşmacıların konuları net ve anlaşılır açıklıkta ifade etme durumu / How clearly and comprehensibly the speakers explains the topics</c:v>
                </c:pt>
                <c:pt idx="4">
                  <c:v>5-Oryantasyonun sunuş tekniği / The presentation technique of the orientation</c:v>
                </c:pt>
              </c:strCache>
            </c:strRef>
          </c:cat>
          <c:val>
            <c:numRef>
              <c:f>'ORYANTASYON MEMNUNİYET ANKETİ'!$B$26:$F$26</c:f>
              <c:numCache>
                <c:formatCode>0%</c:formatCode>
                <c:ptCount val="5"/>
                <c:pt idx="0">
                  <c:v>0.84761904761904761</c:v>
                </c:pt>
                <c:pt idx="1">
                  <c:v>0.8761904761904763</c:v>
                </c:pt>
                <c:pt idx="2">
                  <c:v>0.88571428571428579</c:v>
                </c:pt>
                <c:pt idx="3">
                  <c:v>0.88571428571428579</c:v>
                </c:pt>
                <c:pt idx="4">
                  <c:v>0.81904761904761902</c:v>
                </c:pt>
              </c:numCache>
            </c:numRef>
          </c:val>
          <c:extLst>
            <c:ext xmlns:c16="http://schemas.microsoft.com/office/drawing/2014/chart" uri="{C3380CC4-5D6E-409C-BE32-E72D297353CC}">
              <c16:uniqueId val="{00000000-E2FE-4596-B2B4-4A4C84287BED}"/>
            </c:ext>
          </c:extLst>
        </c:ser>
        <c:dLbls>
          <c:showLegendKey val="0"/>
          <c:showVal val="0"/>
          <c:showCatName val="0"/>
          <c:showSerName val="0"/>
          <c:showPercent val="0"/>
          <c:showBubbleSize val="0"/>
        </c:dLbls>
        <c:gapWidth val="219"/>
        <c:overlap val="-27"/>
        <c:axId val="597937040"/>
        <c:axId val="597934480"/>
        <c:extLst/>
      </c:barChart>
      <c:catAx>
        <c:axId val="59793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tr-TR" sz="800" b="1" i="0" u="none" strike="noStrike" kern="1200" baseline="0">
                <a:solidFill>
                  <a:schemeClr val="dk1"/>
                </a:solidFill>
                <a:latin typeface="Arial Black" panose="020B0A04020102020204" pitchFamily="34" charset="0"/>
                <a:ea typeface="+mn-ea"/>
                <a:cs typeface="+mn-cs"/>
              </a:defRPr>
            </a:pPr>
            <a:endParaRPr lang="tr-TR"/>
          </a:p>
        </c:txPr>
        <c:crossAx val="597934480"/>
        <c:crosses val="autoZero"/>
        <c:auto val="1"/>
        <c:lblAlgn val="ctr"/>
        <c:lblOffset val="100"/>
        <c:noMultiLvlLbl val="0"/>
      </c:catAx>
      <c:valAx>
        <c:axId val="597934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tr-TR" sz="800" b="1" i="0" u="none" strike="noStrike" kern="1200" baseline="0">
                <a:solidFill>
                  <a:schemeClr val="dk1"/>
                </a:solidFill>
                <a:latin typeface="Arial Black" panose="020B0A04020102020204" pitchFamily="34" charset="0"/>
                <a:ea typeface="+mn-ea"/>
                <a:cs typeface="+mn-cs"/>
              </a:defRPr>
            </a:pPr>
            <a:endParaRPr lang="tr-TR"/>
          </a:p>
        </c:txPr>
        <c:crossAx val="59793704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tr-TR" sz="800" b="1" i="0" u="none" strike="noStrike" kern="1200" baseline="0">
          <a:solidFill>
            <a:schemeClr val="dk1"/>
          </a:solidFill>
          <a:latin typeface="Arial Black" panose="020B0A04020102020204" pitchFamily="34" charset="0"/>
          <a:ea typeface="+mn-ea"/>
          <a:cs typeface="+mn-cs"/>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18F8F64-FCCE-4A0F-ADAD-F2DF495CAC5C}" type="datetimeFigureOut">
              <a:rPr lang="tr-TR" smtClean="0"/>
              <a:t>27.01.2021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45613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8F8F64-FCCE-4A0F-ADAD-F2DF495CAC5C}" type="datetimeFigureOut">
              <a:rPr lang="tr-TR" smtClean="0"/>
              <a:t>27.01.2021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358756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8F8F64-FCCE-4A0F-ADAD-F2DF495CAC5C}" type="datetimeFigureOut">
              <a:rPr lang="tr-TR" smtClean="0"/>
              <a:t>27.01.2021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384378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8F8F64-FCCE-4A0F-ADAD-F2DF495CAC5C}" type="datetimeFigureOut">
              <a:rPr lang="tr-TR" smtClean="0"/>
              <a:t>27.01.2021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408314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18F8F64-FCCE-4A0F-ADAD-F2DF495CAC5C}" type="datetimeFigureOut">
              <a:rPr lang="tr-TR" smtClean="0"/>
              <a:t>27.01.2021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418892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18F8F64-FCCE-4A0F-ADAD-F2DF495CAC5C}" type="datetimeFigureOut">
              <a:rPr lang="tr-TR" smtClean="0"/>
              <a:t>27.01.2021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200836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18F8F64-FCCE-4A0F-ADAD-F2DF495CAC5C}" type="datetimeFigureOut">
              <a:rPr lang="tr-TR" smtClean="0"/>
              <a:t>27.01.2021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26441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18F8F64-FCCE-4A0F-ADAD-F2DF495CAC5C}" type="datetimeFigureOut">
              <a:rPr lang="tr-TR" smtClean="0"/>
              <a:t>27.01.2021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185511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18F8F64-FCCE-4A0F-ADAD-F2DF495CAC5C}" type="datetimeFigureOut">
              <a:rPr lang="tr-TR" smtClean="0"/>
              <a:t>27.01.2021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32192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18F8F64-FCCE-4A0F-ADAD-F2DF495CAC5C}" type="datetimeFigureOut">
              <a:rPr lang="tr-TR" smtClean="0"/>
              <a:t>27.01.2021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160812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18F8F64-FCCE-4A0F-ADAD-F2DF495CAC5C}" type="datetimeFigureOut">
              <a:rPr lang="tr-TR" smtClean="0"/>
              <a:t>27.01.2021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0099CF-38FB-44A0-82DC-2DC038EAE8BC}" type="slidenum">
              <a:rPr lang="tr-TR" smtClean="0"/>
              <a:t>‹#›</a:t>
            </a:fld>
            <a:endParaRPr lang="tr-TR"/>
          </a:p>
        </p:txBody>
      </p:sp>
    </p:spTree>
    <p:extLst>
      <p:ext uri="{BB962C8B-B14F-4D97-AF65-F5344CB8AC3E}">
        <p14:creationId xmlns:p14="http://schemas.microsoft.com/office/powerpoint/2010/main" val="374478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8F64-FCCE-4A0F-ADAD-F2DF495CAC5C}" type="datetimeFigureOut">
              <a:rPr lang="tr-TR" smtClean="0"/>
              <a:t>27.01.2021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099CF-38FB-44A0-82DC-2DC038EAE8BC}" type="slidenum">
              <a:rPr lang="tr-TR" smtClean="0"/>
              <a:t>‹#›</a:t>
            </a:fld>
            <a:endParaRPr lang="tr-TR"/>
          </a:p>
        </p:txBody>
      </p:sp>
    </p:spTree>
    <p:extLst>
      <p:ext uri="{BB962C8B-B14F-4D97-AF65-F5344CB8AC3E}">
        <p14:creationId xmlns:p14="http://schemas.microsoft.com/office/powerpoint/2010/main" val="378628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73018" y="1440873"/>
            <a:ext cx="9494982" cy="2826327"/>
          </a:xfrm>
        </p:spPr>
        <p:txBody>
          <a:bodyPr>
            <a:normAutofit fontScale="90000"/>
          </a:bodyPr>
          <a:lstStyle/>
          <a:p>
            <a:pPr>
              <a:lnSpc>
                <a:spcPct val="150000"/>
              </a:lnSpc>
            </a:pP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t>
            </a:r>
            <a:r>
              <a:rPr lang="tr-TR" sz="4900" b="1" dirty="0" smtClean="0">
                <a:solidFill>
                  <a:srgbClr val="FF0000"/>
                </a:solidFill>
              </a:rPr>
              <a:t>20</a:t>
            </a:r>
            <a:r>
              <a:rPr lang="en-US" sz="4900" b="1" dirty="0" smtClean="0">
                <a:solidFill>
                  <a:srgbClr val="FF0000"/>
                </a:solidFill>
              </a:rPr>
              <a:t>20</a:t>
            </a:r>
            <a:r>
              <a:rPr lang="tr-TR" sz="4900" b="1" dirty="0" smtClean="0">
                <a:solidFill>
                  <a:srgbClr val="FF0000"/>
                </a:solidFill>
              </a:rPr>
              <a:t> YILI </a:t>
            </a:r>
            <a:br>
              <a:rPr lang="tr-TR" sz="4900" b="1" dirty="0" smtClean="0">
                <a:solidFill>
                  <a:srgbClr val="FF0000"/>
                </a:solidFill>
              </a:rPr>
            </a:br>
            <a:r>
              <a:rPr lang="tr-TR" sz="4900" b="1" dirty="0" smtClean="0">
                <a:solidFill>
                  <a:srgbClr val="FF0000"/>
                </a:solidFill>
              </a:rPr>
              <a:t>EYLÜL-ARALIK YGG SUNUMU</a:t>
            </a:r>
            <a:br>
              <a:rPr lang="tr-TR" sz="4900" b="1" dirty="0" smtClean="0">
                <a:solidFill>
                  <a:srgbClr val="FF0000"/>
                </a:solidFill>
              </a:rPr>
            </a:br>
            <a:r>
              <a:rPr lang="tr-TR" sz="4900" b="1" dirty="0" smtClean="0">
                <a:solidFill>
                  <a:srgbClr val="FF0000"/>
                </a:solidFill>
              </a:rPr>
              <a:t>SAĞLIK BİLİMLERİ FAKÜLTESİ</a:t>
            </a:r>
            <a:endParaRPr lang="tr-TR" sz="4900" dirty="0"/>
          </a:p>
        </p:txBody>
      </p:sp>
      <p:sp>
        <p:nvSpPr>
          <p:cNvPr id="3" name="Alt Başlık 2"/>
          <p:cNvSpPr>
            <a:spLocks noGrp="1"/>
          </p:cNvSpPr>
          <p:nvPr>
            <p:ph type="subTitle" idx="1"/>
          </p:nvPr>
        </p:nvSpPr>
        <p:spPr>
          <a:xfrm>
            <a:off x="1524000" y="4267200"/>
            <a:ext cx="9144000" cy="990600"/>
          </a:xfrm>
        </p:spPr>
        <p:txBody>
          <a:bodyPr>
            <a:normAutofit/>
          </a:bodyPr>
          <a:lstStyle/>
          <a:p>
            <a:r>
              <a:rPr lang="tr-TR" sz="3200" b="1" dirty="0" smtClean="0">
                <a:solidFill>
                  <a:srgbClr val="FF0000"/>
                </a:solidFill>
              </a:rPr>
              <a:t>FİZYOTERAPİ VE REHABİLİTASYON BÖLÜMÜ</a:t>
            </a:r>
            <a:endParaRPr lang="tr-TR" sz="3200" b="1" dirty="0">
              <a:solidFill>
                <a:srgbClr val="FF0000"/>
              </a:solidFill>
            </a:endParaRPr>
          </a:p>
        </p:txBody>
      </p:sp>
      <p:pic>
        <p:nvPicPr>
          <p:cNvPr id="4" name="Resim 3"/>
          <p:cNvPicPr/>
          <p:nvPr/>
        </p:nvPicPr>
        <p:blipFill>
          <a:blip r:embed="rId2"/>
          <a:stretch>
            <a:fillRect/>
          </a:stretch>
        </p:blipFill>
        <p:spPr>
          <a:xfrm>
            <a:off x="251520" y="404664"/>
            <a:ext cx="2736304" cy="717699"/>
          </a:xfrm>
          <a:prstGeom prst="rect">
            <a:avLst/>
          </a:prstGeom>
        </p:spPr>
      </p:pic>
      <p:sp>
        <p:nvSpPr>
          <p:cNvPr id="5" name="Metin kutusu 4"/>
          <p:cNvSpPr txBox="1"/>
          <p:nvPr/>
        </p:nvSpPr>
        <p:spPr>
          <a:xfrm>
            <a:off x="5126182" y="4826655"/>
            <a:ext cx="2309091" cy="1815882"/>
          </a:xfrm>
          <a:prstGeom prst="rect">
            <a:avLst/>
          </a:prstGeom>
          <a:noFill/>
        </p:spPr>
        <p:txBody>
          <a:bodyPr wrap="square" rtlCol="0">
            <a:spAutoFit/>
          </a:bodyPr>
          <a:lstStyle/>
          <a:p>
            <a:endParaRPr lang="tr-TR" sz="2800" b="1" dirty="0" smtClean="0"/>
          </a:p>
          <a:p>
            <a:r>
              <a:rPr lang="tr-TR" sz="2800" b="1" dirty="0" smtClean="0"/>
              <a:t>29/01/2021</a:t>
            </a:r>
          </a:p>
          <a:p>
            <a:endParaRPr lang="tr-TR" sz="2800" b="1" dirty="0"/>
          </a:p>
          <a:p>
            <a:r>
              <a:rPr lang="tr-TR" sz="2800" b="1" dirty="0" smtClean="0"/>
              <a:t>11.00-11.15</a:t>
            </a:r>
            <a:endParaRPr lang="tr-TR" sz="2800" b="1" dirty="0"/>
          </a:p>
        </p:txBody>
      </p:sp>
    </p:spTree>
    <p:extLst>
      <p:ext uri="{BB962C8B-B14F-4D97-AF65-F5344CB8AC3E}">
        <p14:creationId xmlns:p14="http://schemas.microsoft.com/office/powerpoint/2010/main" val="76266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84976117"/>
              </p:ext>
            </p:extLst>
          </p:nvPr>
        </p:nvGraphicFramePr>
        <p:xfrm>
          <a:off x="838196" y="1404731"/>
          <a:ext cx="10515604" cy="5075958"/>
        </p:xfrm>
        <a:graphic>
          <a:graphicData uri="http://schemas.openxmlformats.org/drawingml/2006/table">
            <a:tbl>
              <a:tblPr/>
              <a:tblGrid>
                <a:gridCol w="369915">
                  <a:extLst>
                    <a:ext uri="{9D8B030D-6E8A-4147-A177-3AD203B41FA5}">
                      <a16:colId xmlns:a16="http://schemas.microsoft.com/office/drawing/2014/main" val="1962340301"/>
                    </a:ext>
                  </a:extLst>
                </a:gridCol>
                <a:gridCol w="1797557">
                  <a:extLst>
                    <a:ext uri="{9D8B030D-6E8A-4147-A177-3AD203B41FA5}">
                      <a16:colId xmlns:a16="http://schemas.microsoft.com/office/drawing/2014/main" val="2943714488"/>
                    </a:ext>
                  </a:extLst>
                </a:gridCol>
                <a:gridCol w="863136">
                  <a:extLst>
                    <a:ext uri="{9D8B030D-6E8A-4147-A177-3AD203B41FA5}">
                      <a16:colId xmlns:a16="http://schemas.microsoft.com/office/drawing/2014/main" val="80267554"/>
                    </a:ext>
                  </a:extLst>
                </a:gridCol>
                <a:gridCol w="493220">
                  <a:extLst>
                    <a:ext uri="{9D8B030D-6E8A-4147-A177-3AD203B41FA5}">
                      <a16:colId xmlns:a16="http://schemas.microsoft.com/office/drawing/2014/main" val="2669482390"/>
                    </a:ext>
                  </a:extLst>
                </a:gridCol>
                <a:gridCol w="433494">
                  <a:extLst>
                    <a:ext uri="{9D8B030D-6E8A-4147-A177-3AD203B41FA5}">
                      <a16:colId xmlns:a16="http://schemas.microsoft.com/office/drawing/2014/main" val="2541486972"/>
                    </a:ext>
                  </a:extLst>
                </a:gridCol>
                <a:gridCol w="369915">
                  <a:extLst>
                    <a:ext uri="{9D8B030D-6E8A-4147-A177-3AD203B41FA5}">
                      <a16:colId xmlns:a16="http://schemas.microsoft.com/office/drawing/2014/main" val="1499180780"/>
                    </a:ext>
                  </a:extLst>
                </a:gridCol>
                <a:gridCol w="508633">
                  <a:extLst>
                    <a:ext uri="{9D8B030D-6E8A-4147-A177-3AD203B41FA5}">
                      <a16:colId xmlns:a16="http://schemas.microsoft.com/office/drawing/2014/main" val="3442879925"/>
                    </a:ext>
                  </a:extLst>
                </a:gridCol>
                <a:gridCol w="433494">
                  <a:extLst>
                    <a:ext uri="{9D8B030D-6E8A-4147-A177-3AD203B41FA5}">
                      <a16:colId xmlns:a16="http://schemas.microsoft.com/office/drawing/2014/main" val="389030918"/>
                    </a:ext>
                  </a:extLst>
                </a:gridCol>
                <a:gridCol w="369915">
                  <a:extLst>
                    <a:ext uri="{9D8B030D-6E8A-4147-A177-3AD203B41FA5}">
                      <a16:colId xmlns:a16="http://schemas.microsoft.com/office/drawing/2014/main" val="1646288350"/>
                    </a:ext>
                  </a:extLst>
                </a:gridCol>
                <a:gridCol w="369915">
                  <a:extLst>
                    <a:ext uri="{9D8B030D-6E8A-4147-A177-3AD203B41FA5}">
                      <a16:colId xmlns:a16="http://schemas.microsoft.com/office/drawing/2014/main" val="1007581762"/>
                    </a:ext>
                  </a:extLst>
                </a:gridCol>
                <a:gridCol w="479733">
                  <a:extLst>
                    <a:ext uri="{9D8B030D-6E8A-4147-A177-3AD203B41FA5}">
                      <a16:colId xmlns:a16="http://schemas.microsoft.com/office/drawing/2014/main" val="2291008388"/>
                    </a:ext>
                  </a:extLst>
                </a:gridCol>
                <a:gridCol w="369915">
                  <a:extLst>
                    <a:ext uri="{9D8B030D-6E8A-4147-A177-3AD203B41FA5}">
                      <a16:colId xmlns:a16="http://schemas.microsoft.com/office/drawing/2014/main" val="306886351"/>
                    </a:ext>
                  </a:extLst>
                </a:gridCol>
                <a:gridCol w="369915">
                  <a:extLst>
                    <a:ext uri="{9D8B030D-6E8A-4147-A177-3AD203B41FA5}">
                      <a16:colId xmlns:a16="http://schemas.microsoft.com/office/drawing/2014/main" val="354612023"/>
                    </a:ext>
                  </a:extLst>
                </a:gridCol>
                <a:gridCol w="433494">
                  <a:extLst>
                    <a:ext uri="{9D8B030D-6E8A-4147-A177-3AD203B41FA5}">
                      <a16:colId xmlns:a16="http://schemas.microsoft.com/office/drawing/2014/main" val="2133269770"/>
                    </a:ext>
                  </a:extLst>
                </a:gridCol>
                <a:gridCol w="369915">
                  <a:extLst>
                    <a:ext uri="{9D8B030D-6E8A-4147-A177-3AD203B41FA5}">
                      <a16:colId xmlns:a16="http://schemas.microsoft.com/office/drawing/2014/main" val="1169393636"/>
                    </a:ext>
                  </a:extLst>
                </a:gridCol>
                <a:gridCol w="369915">
                  <a:extLst>
                    <a:ext uri="{9D8B030D-6E8A-4147-A177-3AD203B41FA5}">
                      <a16:colId xmlns:a16="http://schemas.microsoft.com/office/drawing/2014/main" val="1744051391"/>
                    </a:ext>
                  </a:extLst>
                </a:gridCol>
                <a:gridCol w="385327">
                  <a:extLst>
                    <a:ext uri="{9D8B030D-6E8A-4147-A177-3AD203B41FA5}">
                      <a16:colId xmlns:a16="http://schemas.microsoft.com/office/drawing/2014/main" val="590038228"/>
                    </a:ext>
                  </a:extLst>
                </a:gridCol>
                <a:gridCol w="693590">
                  <a:extLst>
                    <a:ext uri="{9D8B030D-6E8A-4147-A177-3AD203B41FA5}">
                      <a16:colId xmlns:a16="http://schemas.microsoft.com/office/drawing/2014/main" val="3168947856"/>
                    </a:ext>
                  </a:extLst>
                </a:gridCol>
                <a:gridCol w="664691">
                  <a:extLst>
                    <a:ext uri="{9D8B030D-6E8A-4147-A177-3AD203B41FA5}">
                      <a16:colId xmlns:a16="http://schemas.microsoft.com/office/drawing/2014/main" val="3582119818"/>
                    </a:ext>
                  </a:extLst>
                </a:gridCol>
                <a:gridCol w="369915">
                  <a:extLst>
                    <a:ext uri="{9D8B030D-6E8A-4147-A177-3AD203B41FA5}">
                      <a16:colId xmlns:a16="http://schemas.microsoft.com/office/drawing/2014/main" val="912596637"/>
                    </a:ext>
                  </a:extLst>
                </a:gridCol>
              </a:tblGrid>
              <a:tr h="137269">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Online Derslerin Başarı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7661"/>
                  </a:ext>
                </a:extLst>
              </a:tr>
              <a:tr h="23214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Kullanıcı Memnuniyet Oranı (Gastronomi Eğitim Mutfağından)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1238010"/>
                  </a:ext>
                </a:extLst>
              </a:tr>
              <a:tr h="15055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Major Hata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1.3.1.-1.3.3.-1.3.5.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8071613"/>
                  </a:ext>
                </a:extLst>
              </a:tr>
              <a:tr h="13284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Düzeltici Faaliyet Kapanma Hızı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1.3.1.-1.3.3.-1.3.5.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871351"/>
                  </a:ext>
                </a:extLst>
              </a:tr>
              <a:tr h="15055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Risk Azaltma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8892795"/>
                  </a:ext>
                </a:extLst>
              </a:tr>
              <a:tr h="14169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Kalite Hedefleri Gerçekleşme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938594"/>
                  </a:ext>
                </a:extLst>
              </a:tr>
              <a:tr h="14169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KYS İç Denetim Puanı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824446"/>
                  </a:ext>
                </a:extLst>
              </a:tr>
              <a:tr h="79444">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Şikayet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60751670"/>
                  </a:ext>
                </a:extLst>
              </a:tr>
              <a:tr h="14612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Şikayet Çözüm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tr-TR" sz="7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0786161"/>
                  </a:ext>
                </a:extLst>
              </a:tr>
              <a:tr h="14612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Şikayete Geri Dönüş/Cevap Verme Süresi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&lt;=3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tr-TR" sz="7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255639"/>
                  </a:ext>
                </a:extLst>
              </a:tr>
              <a:tr h="14612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Şikayetin Çözümü İçin Öngörülen Süre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&lt;=14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tr-TR" sz="7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347268"/>
                  </a:ext>
                </a:extLst>
              </a:tr>
              <a:tr h="14612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Çözümün Gerçekleştirildiği Süre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&lt;=14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tr-TR" sz="7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3588"/>
                  </a:ext>
                </a:extLst>
              </a:tr>
              <a:tr h="146126">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Tekrarlayan Şikayet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22957363"/>
                  </a:ext>
                </a:extLst>
              </a:tr>
              <a:tr h="154981">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Çevre Kazası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96878193"/>
                  </a:ext>
                </a:extLst>
              </a:tr>
              <a:tr h="15055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İş Kazası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7697571"/>
                  </a:ext>
                </a:extLst>
              </a:tr>
              <a:tr h="15055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İş Kazası Ağırlık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85677656"/>
                  </a:ext>
                </a:extLst>
              </a:tr>
              <a:tr h="13284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Öneri Sayısı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23851195"/>
                  </a:ext>
                </a:extLst>
              </a:tr>
              <a:tr h="13284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Önerilerin Hayata Geçirilme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DD</a:t>
                      </a: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6319011"/>
                  </a:ext>
                </a:extLst>
              </a:tr>
              <a:tr h="159408">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Personel Performans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150074"/>
                  </a:ext>
                </a:extLst>
              </a:tr>
              <a:tr h="132840">
                <a:tc>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Süreç Memnuniyet Oranı (İç Müşteri)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128,29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4036559"/>
                  </a:ext>
                </a:extLst>
              </a:tr>
              <a:tr h="464291">
                <a:tc gridSpan="10">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2020  GENEL 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SEMBOLLERİN ANLAMLARI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tr-TR" sz="7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669080760"/>
                  </a:ext>
                </a:extLst>
              </a:tr>
              <a:tr h="298473">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TOPLAM HEDEF SAYISI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02110839"/>
                  </a:ext>
                </a:extLst>
              </a:tr>
              <a:tr h="99491">
                <a:tc gridSpan="2">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TUTAN HEDEF SAYISI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tr-TR"/>
                    </a:p>
                  </a:txBody>
                  <a:tcPr/>
                </a:tc>
                <a:tc gridSpan="3">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Mükemmel</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İyileştirilmeli</a:t>
                      </a:r>
                    </a:p>
                  </a:txBody>
                  <a:tcPr marL="0" marR="0" marT="0" marB="0" anchor="b">
                    <a:lnL>
                      <a:noFill/>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25036645"/>
                  </a:ext>
                </a:extLst>
              </a:tr>
              <a:tr h="99491">
                <a:tc gridSpan="2">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TUTMAYAN HEDEF SAYISI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gridSpan="3">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100-90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79-60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3265873"/>
                  </a:ext>
                </a:extLst>
              </a:tr>
              <a:tr h="99491">
                <a:tc gridSpan="2">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ORTALAMA PERFORMANS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7458642"/>
                  </a:ext>
                </a:extLst>
              </a:tr>
              <a:tr h="99491">
                <a:tc gridSpan="2">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tr-TR"/>
                    </a:p>
                  </a:txBody>
                  <a:tcPr/>
                </a:tc>
                <a:tc gridSpan="3">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Başarılı</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tr-TR"/>
                    </a:p>
                  </a:txBody>
                  <a:tcPr/>
                </a:tc>
                <a:tc hMerge="1">
                  <a:txBody>
                    <a:bodyPr/>
                    <a:lstStyle/>
                    <a:p>
                      <a:endParaRPr lang="tr-TR"/>
                    </a:p>
                  </a:txBody>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Başarısız</a:t>
                      </a:r>
                    </a:p>
                  </a:txBody>
                  <a:tcPr marL="0" marR="0" marT="0" marB="0" anchor="b">
                    <a:lnL>
                      <a:noFill/>
                    </a:lnL>
                    <a:lnR>
                      <a:noFill/>
                    </a:lnR>
                    <a:lnT>
                      <a:noFill/>
                    </a:lnT>
                    <a:lnB>
                      <a:noFill/>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83359539"/>
                  </a:ext>
                </a:extLst>
              </a:tr>
              <a:tr h="99491">
                <a:tc gridSpan="2">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SEMBOL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gridSpan="3">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89-80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59-0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2001244"/>
                  </a:ext>
                </a:extLst>
              </a:tr>
              <a:tr h="232146">
                <a:tc gridSpan="2">
                  <a:txBody>
                    <a:bodyPr/>
                    <a:lstStyle/>
                    <a:p>
                      <a:pPr algn="l" fontAlgn="b"/>
                      <a:r>
                        <a:rPr lang="tr-TR" sz="7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KIRMIZI İLE </a:t>
                      </a:r>
                      <a:r>
                        <a:rPr lang="tr-TR" sz="7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YAZILANLAR</a:t>
                      </a:r>
                      <a:r>
                        <a:rPr lang="tr-TR" sz="700" b="0" i="0" u="none" strike="noStrike" baseline="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tr-TR" sz="7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ÜNİVERSİTENİN </a:t>
                      </a:r>
                      <a:r>
                        <a:rPr lang="tr-TR" sz="7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TÜM SÜREÇLERİNİN ORTAK HEDEFLERİDİR.</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73588400"/>
                  </a:ext>
                </a:extLst>
              </a:tr>
              <a:tr h="645527">
                <a:tc gridSpan="2">
                  <a:txBody>
                    <a:bodyPr/>
                    <a:lstStyle/>
                    <a:p>
                      <a:pPr algn="l" fontAlgn="b"/>
                      <a:r>
                        <a:rPr lang="tr-TR" sz="7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STRATEJİK PLAN NO SU OLMAYAN HEDEFLER KYS ve ŞYS KAPSAMINDA VERİLMİŞTİR.</a:t>
                      </a:r>
                    </a:p>
                  </a:txBody>
                  <a:tcPr marL="0" marR="0" marT="0" marB="0" anchor="b">
                    <a:lnL>
                      <a:noFill/>
                    </a:lnL>
                    <a:lnR>
                      <a:noFill/>
                    </a:lnR>
                    <a:lnT>
                      <a:noFill/>
                    </a:lnT>
                    <a:lnB>
                      <a:noFill/>
                    </a:lnB>
                    <a:solidFill>
                      <a:srgbClr val="FFFFFF"/>
                    </a:solidFill>
                  </a:tcPr>
                </a:tc>
                <a:tc hMerge="1">
                  <a:txBody>
                    <a:bodyPr/>
                    <a:lstStyle/>
                    <a:p>
                      <a:pPr algn="l" fontAlgn="b"/>
                      <a:endParaRPr lang="tr-TR" sz="5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32461268"/>
                  </a:ext>
                </a:extLst>
              </a:tr>
            </a:tbl>
          </a:graphicData>
        </a:graphic>
      </p:graphicFrame>
      <p:pic>
        <p:nvPicPr>
          <p:cNvPr id="7" name="Resim 6">
            <a:extLst>
              <a:ext uri="{FF2B5EF4-FFF2-40B4-BE49-F238E27FC236}">
                <a16:creationId xmlns:a16="http://schemas.microsoft.com/office/drawing/2014/main" id="{00000000-0008-0000-0200-00000500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4988" y="17425988"/>
            <a:ext cx="579437"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00000000-0008-0000-0200-00000600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8800" y="16876713"/>
            <a:ext cx="574675" cy="465137"/>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13">
            <a:extLst>
              <a:ext uri="{FF2B5EF4-FFF2-40B4-BE49-F238E27FC236}">
                <a16:creationId xmlns:a16="http://schemas.microsoft.com/office/drawing/2014/main" id="{C4C55D62-F959-497B-89DA-361568724090}"/>
              </a:ext>
            </a:extLst>
          </p:cNvPr>
          <p:cNvSpPr txBox="1"/>
          <p:nvPr/>
        </p:nvSpPr>
        <p:spPr>
          <a:xfrm>
            <a:off x="18365788" y="12512675"/>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100"/>
          </a:p>
        </p:txBody>
      </p:sp>
      <p:pic>
        <p:nvPicPr>
          <p:cNvPr id="11" name="Resim 10">
            <a:extLst>
              <a:ext uri="{FF2B5EF4-FFF2-40B4-BE49-F238E27FC236}">
                <a16:creationId xmlns:a16="http://schemas.microsoft.com/office/drawing/2014/main" id="{00000000-0008-0000-0200-000006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5488955"/>
            <a:ext cx="423707" cy="34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p:nvPr/>
        </p:nvPicPr>
        <p:blipFill>
          <a:blip r:embed="rId5"/>
          <a:stretch>
            <a:fillRect/>
          </a:stretch>
        </p:blipFill>
        <p:spPr>
          <a:xfrm>
            <a:off x="251520" y="404664"/>
            <a:ext cx="2736304" cy="576064"/>
          </a:xfrm>
          <a:prstGeom prst="rect">
            <a:avLst/>
          </a:prstGeom>
        </p:spPr>
      </p:pic>
      <p:sp>
        <p:nvSpPr>
          <p:cNvPr id="14" name="Unvan 1"/>
          <p:cNvSpPr>
            <a:spLocks noGrp="1"/>
          </p:cNvSpPr>
          <p:nvPr>
            <p:ph type="title"/>
          </p:nvPr>
        </p:nvSpPr>
        <p:spPr>
          <a:xfrm>
            <a:off x="838200" y="99519"/>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SPİK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06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87" y="149225"/>
            <a:ext cx="10515600" cy="1069975"/>
          </a:xfrm>
        </p:spPr>
        <p:txBody>
          <a:bodyPr/>
          <a:lstStyle/>
          <a:p>
            <a:pPr algn="ctr"/>
            <a:r>
              <a:rPr lang="tr-TR" dirty="0" smtClean="0">
                <a:solidFill>
                  <a:srgbClr val="FF0000"/>
                </a:solidFill>
                <a:effectLst>
                  <a:outerShdw blurRad="38100" dist="38100" dir="2700000" algn="tl">
                    <a:srgbClr val="000000">
                      <a:alpha val="43137"/>
                    </a:srgbClr>
                  </a:outerShdw>
                </a:effectLst>
              </a:rPr>
              <a:t>KALİTE FAALİYET PLANI</a:t>
            </a:r>
            <a:endParaRPr lang="tr-TR"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251520" y="404664"/>
            <a:ext cx="2736304" cy="576064"/>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2174141900"/>
              </p:ext>
            </p:extLst>
          </p:nvPr>
        </p:nvGraphicFramePr>
        <p:xfrm>
          <a:off x="182899" y="699046"/>
          <a:ext cx="11826175" cy="6016002"/>
        </p:xfrm>
        <a:graphic>
          <a:graphicData uri="http://schemas.openxmlformats.org/drawingml/2006/table">
            <a:tbl>
              <a:tblPr/>
              <a:tblGrid>
                <a:gridCol w="2861953">
                  <a:extLst>
                    <a:ext uri="{9D8B030D-6E8A-4147-A177-3AD203B41FA5}">
                      <a16:colId xmlns:a16="http://schemas.microsoft.com/office/drawing/2014/main" val="3459066136"/>
                    </a:ext>
                  </a:extLst>
                </a:gridCol>
                <a:gridCol w="969973">
                  <a:extLst>
                    <a:ext uri="{9D8B030D-6E8A-4147-A177-3AD203B41FA5}">
                      <a16:colId xmlns:a16="http://schemas.microsoft.com/office/drawing/2014/main" val="1738351839"/>
                    </a:ext>
                  </a:extLst>
                </a:gridCol>
                <a:gridCol w="628883">
                  <a:extLst>
                    <a:ext uri="{9D8B030D-6E8A-4147-A177-3AD203B41FA5}">
                      <a16:colId xmlns:a16="http://schemas.microsoft.com/office/drawing/2014/main" val="128769659"/>
                    </a:ext>
                  </a:extLst>
                </a:gridCol>
                <a:gridCol w="959314">
                  <a:extLst>
                    <a:ext uri="{9D8B030D-6E8A-4147-A177-3AD203B41FA5}">
                      <a16:colId xmlns:a16="http://schemas.microsoft.com/office/drawing/2014/main" val="3528085384"/>
                    </a:ext>
                  </a:extLst>
                </a:gridCol>
                <a:gridCol w="247822">
                  <a:extLst>
                    <a:ext uri="{9D8B030D-6E8A-4147-A177-3AD203B41FA5}">
                      <a16:colId xmlns:a16="http://schemas.microsoft.com/office/drawing/2014/main" val="3661713866"/>
                    </a:ext>
                  </a:extLst>
                </a:gridCol>
                <a:gridCol w="103925">
                  <a:extLst>
                    <a:ext uri="{9D8B030D-6E8A-4147-A177-3AD203B41FA5}">
                      <a16:colId xmlns:a16="http://schemas.microsoft.com/office/drawing/2014/main" val="3690248633"/>
                    </a:ext>
                  </a:extLst>
                </a:gridCol>
                <a:gridCol w="103925">
                  <a:extLst>
                    <a:ext uri="{9D8B030D-6E8A-4147-A177-3AD203B41FA5}">
                      <a16:colId xmlns:a16="http://schemas.microsoft.com/office/drawing/2014/main" val="3934456271"/>
                    </a:ext>
                  </a:extLst>
                </a:gridCol>
                <a:gridCol w="103925">
                  <a:extLst>
                    <a:ext uri="{9D8B030D-6E8A-4147-A177-3AD203B41FA5}">
                      <a16:colId xmlns:a16="http://schemas.microsoft.com/office/drawing/2014/main" val="3151926962"/>
                    </a:ext>
                  </a:extLst>
                </a:gridCol>
                <a:gridCol w="103925">
                  <a:extLst>
                    <a:ext uri="{9D8B030D-6E8A-4147-A177-3AD203B41FA5}">
                      <a16:colId xmlns:a16="http://schemas.microsoft.com/office/drawing/2014/main" val="3802020631"/>
                    </a:ext>
                  </a:extLst>
                </a:gridCol>
                <a:gridCol w="103925">
                  <a:extLst>
                    <a:ext uri="{9D8B030D-6E8A-4147-A177-3AD203B41FA5}">
                      <a16:colId xmlns:a16="http://schemas.microsoft.com/office/drawing/2014/main" val="4161021969"/>
                    </a:ext>
                  </a:extLst>
                </a:gridCol>
                <a:gridCol w="103925">
                  <a:extLst>
                    <a:ext uri="{9D8B030D-6E8A-4147-A177-3AD203B41FA5}">
                      <a16:colId xmlns:a16="http://schemas.microsoft.com/office/drawing/2014/main" val="1678818112"/>
                    </a:ext>
                  </a:extLst>
                </a:gridCol>
                <a:gridCol w="103925">
                  <a:extLst>
                    <a:ext uri="{9D8B030D-6E8A-4147-A177-3AD203B41FA5}">
                      <a16:colId xmlns:a16="http://schemas.microsoft.com/office/drawing/2014/main" val="1017733951"/>
                    </a:ext>
                  </a:extLst>
                </a:gridCol>
                <a:gridCol w="103925">
                  <a:extLst>
                    <a:ext uri="{9D8B030D-6E8A-4147-A177-3AD203B41FA5}">
                      <a16:colId xmlns:a16="http://schemas.microsoft.com/office/drawing/2014/main" val="2819121801"/>
                    </a:ext>
                  </a:extLst>
                </a:gridCol>
                <a:gridCol w="103925">
                  <a:extLst>
                    <a:ext uri="{9D8B030D-6E8A-4147-A177-3AD203B41FA5}">
                      <a16:colId xmlns:a16="http://schemas.microsoft.com/office/drawing/2014/main" val="1514784692"/>
                    </a:ext>
                  </a:extLst>
                </a:gridCol>
                <a:gridCol w="119915">
                  <a:extLst>
                    <a:ext uri="{9D8B030D-6E8A-4147-A177-3AD203B41FA5}">
                      <a16:colId xmlns:a16="http://schemas.microsoft.com/office/drawing/2014/main" val="3331834348"/>
                    </a:ext>
                  </a:extLst>
                </a:gridCol>
                <a:gridCol w="111919">
                  <a:extLst>
                    <a:ext uri="{9D8B030D-6E8A-4147-A177-3AD203B41FA5}">
                      <a16:colId xmlns:a16="http://schemas.microsoft.com/office/drawing/2014/main" val="3688449508"/>
                    </a:ext>
                  </a:extLst>
                </a:gridCol>
                <a:gridCol w="103925">
                  <a:extLst>
                    <a:ext uri="{9D8B030D-6E8A-4147-A177-3AD203B41FA5}">
                      <a16:colId xmlns:a16="http://schemas.microsoft.com/office/drawing/2014/main" val="2181589427"/>
                    </a:ext>
                  </a:extLst>
                </a:gridCol>
                <a:gridCol w="103925">
                  <a:extLst>
                    <a:ext uri="{9D8B030D-6E8A-4147-A177-3AD203B41FA5}">
                      <a16:colId xmlns:a16="http://schemas.microsoft.com/office/drawing/2014/main" val="1851796497"/>
                    </a:ext>
                  </a:extLst>
                </a:gridCol>
                <a:gridCol w="103925">
                  <a:extLst>
                    <a:ext uri="{9D8B030D-6E8A-4147-A177-3AD203B41FA5}">
                      <a16:colId xmlns:a16="http://schemas.microsoft.com/office/drawing/2014/main" val="4042585577"/>
                    </a:ext>
                  </a:extLst>
                </a:gridCol>
                <a:gridCol w="103925">
                  <a:extLst>
                    <a:ext uri="{9D8B030D-6E8A-4147-A177-3AD203B41FA5}">
                      <a16:colId xmlns:a16="http://schemas.microsoft.com/office/drawing/2014/main" val="3864136347"/>
                    </a:ext>
                  </a:extLst>
                </a:gridCol>
                <a:gridCol w="103925">
                  <a:extLst>
                    <a:ext uri="{9D8B030D-6E8A-4147-A177-3AD203B41FA5}">
                      <a16:colId xmlns:a16="http://schemas.microsoft.com/office/drawing/2014/main" val="2127694020"/>
                    </a:ext>
                  </a:extLst>
                </a:gridCol>
                <a:gridCol w="103925">
                  <a:extLst>
                    <a:ext uri="{9D8B030D-6E8A-4147-A177-3AD203B41FA5}">
                      <a16:colId xmlns:a16="http://schemas.microsoft.com/office/drawing/2014/main" val="2850479746"/>
                    </a:ext>
                  </a:extLst>
                </a:gridCol>
                <a:gridCol w="103925">
                  <a:extLst>
                    <a:ext uri="{9D8B030D-6E8A-4147-A177-3AD203B41FA5}">
                      <a16:colId xmlns:a16="http://schemas.microsoft.com/office/drawing/2014/main" val="1491473394"/>
                    </a:ext>
                  </a:extLst>
                </a:gridCol>
                <a:gridCol w="103925">
                  <a:extLst>
                    <a:ext uri="{9D8B030D-6E8A-4147-A177-3AD203B41FA5}">
                      <a16:colId xmlns:a16="http://schemas.microsoft.com/office/drawing/2014/main" val="1258326927"/>
                    </a:ext>
                  </a:extLst>
                </a:gridCol>
                <a:gridCol w="103925">
                  <a:extLst>
                    <a:ext uri="{9D8B030D-6E8A-4147-A177-3AD203B41FA5}">
                      <a16:colId xmlns:a16="http://schemas.microsoft.com/office/drawing/2014/main" val="3320111044"/>
                    </a:ext>
                  </a:extLst>
                </a:gridCol>
                <a:gridCol w="103925">
                  <a:extLst>
                    <a:ext uri="{9D8B030D-6E8A-4147-A177-3AD203B41FA5}">
                      <a16:colId xmlns:a16="http://schemas.microsoft.com/office/drawing/2014/main" val="3735933774"/>
                    </a:ext>
                  </a:extLst>
                </a:gridCol>
                <a:gridCol w="103925">
                  <a:extLst>
                    <a:ext uri="{9D8B030D-6E8A-4147-A177-3AD203B41FA5}">
                      <a16:colId xmlns:a16="http://schemas.microsoft.com/office/drawing/2014/main" val="1653953872"/>
                    </a:ext>
                  </a:extLst>
                </a:gridCol>
                <a:gridCol w="103925">
                  <a:extLst>
                    <a:ext uri="{9D8B030D-6E8A-4147-A177-3AD203B41FA5}">
                      <a16:colId xmlns:a16="http://schemas.microsoft.com/office/drawing/2014/main" val="3362589858"/>
                    </a:ext>
                  </a:extLst>
                </a:gridCol>
                <a:gridCol w="103925">
                  <a:extLst>
                    <a:ext uri="{9D8B030D-6E8A-4147-A177-3AD203B41FA5}">
                      <a16:colId xmlns:a16="http://schemas.microsoft.com/office/drawing/2014/main" val="1664322713"/>
                    </a:ext>
                  </a:extLst>
                </a:gridCol>
                <a:gridCol w="103925">
                  <a:extLst>
                    <a:ext uri="{9D8B030D-6E8A-4147-A177-3AD203B41FA5}">
                      <a16:colId xmlns:a16="http://schemas.microsoft.com/office/drawing/2014/main" val="1942926571"/>
                    </a:ext>
                  </a:extLst>
                </a:gridCol>
                <a:gridCol w="103925">
                  <a:extLst>
                    <a:ext uri="{9D8B030D-6E8A-4147-A177-3AD203B41FA5}">
                      <a16:colId xmlns:a16="http://schemas.microsoft.com/office/drawing/2014/main" val="2752226737"/>
                    </a:ext>
                  </a:extLst>
                </a:gridCol>
                <a:gridCol w="103925">
                  <a:extLst>
                    <a:ext uri="{9D8B030D-6E8A-4147-A177-3AD203B41FA5}">
                      <a16:colId xmlns:a16="http://schemas.microsoft.com/office/drawing/2014/main" val="45815836"/>
                    </a:ext>
                  </a:extLst>
                </a:gridCol>
                <a:gridCol w="103925">
                  <a:extLst>
                    <a:ext uri="{9D8B030D-6E8A-4147-A177-3AD203B41FA5}">
                      <a16:colId xmlns:a16="http://schemas.microsoft.com/office/drawing/2014/main" val="1683290746"/>
                    </a:ext>
                  </a:extLst>
                </a:gridCol>
                <a:gridCol w="103925">
                  <a:extLst>
                    <a:ext uri="{9D8B030D-6E8A-4147-A177-3AD203B41FA5}">
                      <a16:colId xmlns:a16="http://schemas.microsoft.com/office/drawing/2014/main" val="1040492400"/>
                    </a:ext>
                  </a:extLst>
                </a:gridCol>
                <a:gridCol w="103925">
                  <a:extLst>
                    <a:ext uri="{9D8B030D-6E8A-4147-A177-3AD203B41FA5}">
                      <a16:colId xmlns:a16="http://schemas.microsoft.com/office/drawing/2014/main" val="855432614"/>
                    </a:ext>
                  </a:extLst>
                </a:gridCol>
                <a:gridCol w="103925">
                  <a:extLst>
                    <a:ext uri="{9D8B030D-6E8A-4147-A177-3AD203B41FA5}">
                      <a16:colId xmlns:a16="http://schemas.microsoft.com/office/drawing/2014/main" val="470885546"/>
                    </a:ext>
                  </a:extLst>
                </a:gridCol>
                <a:gridCol w="103925">
                  <a:extLst>
                    <a:ext uri="{9D8B030D-6E8A-4147-A177-3AD203B41FA5}">
                      <a16:colId xmlns:a16="http://schemas.microsoft.com/office/drawing/2014/main" val="1493767734"/>
                    </a:ext>
                  </a:extLst>
                </a:gridCol>
                <a:gridCol w="103925">
                  <a:extLst>
                    <a:ext uri="{9D8B030D-6E8A-4147-A177-3AD203B41FA5}">
                      <a16:colId xmlns:a16="http://schemas.microsoft.com/office/drawing/2014/main" val="1058507599"/>
                    </a:ext>
                  </a:extLst>
                </a:gridCol>
                <a:gridCol w="103925">
                  <a:extLst>
                    <a:ext uri="{9D8B030D-6E8A-4147-A177-3AD203B41FA5}">
                      <a16:colId xmlns:a16="http://schemas.microsoft.com/office/drawing/2014/main" val="4229390783"/>
                    </a:ext>
                  </a:extLst>
                </a:gridCol>
                <a:gridCol w="103925">
                  <a:extLst>
                    <a:ext uri="{9D8B030D-6E8A-4147-A177-3AD203B41FA5}">
                      <a16:colId xmlns:a16="http://schemas.microsoft.com/office/drawing/2014/main" val="1346675620"/>
                    </a:ext>
                  </a:extLst>
                </a:gridCol>
                <a:gridCol w="103925">
                  <a:extLst>
                    <a:ext uri="{9D8B030D-6E8A-4147-A177-3AD203B41FA5}">
                      <a16:colId xmlns:a16="http://schemas.microsoft.com/office/drawing/2014/main" val="3429065826"/>
                    </a:ext>
                  </a:extLst>
                </a:gridCol>
                <a:gridCol w="103925">
                  <a:extLst>
                    <a:ext uri="{9D8B030D-6E8A-4147-A177-3AD203B41FA5}">
                      <a16:colId xmlns:a16="http://schemas.microsoft.com/office/drawing/2014/main" val="1005066742"/>
                    </a:ext>
                  </a:extLst>
                </a:gridCol>
                <a:gridCol w="103925">
                  <a:extLst>
                    <a:ext uri="{9D8B030D-6E8A-4147-A177-3AD203B41FA5}">
                      <a16:colId xmlns:a16="http://schemas.microsoft.com/office/drawing/2014/main" val="1188506206"/>
                    </a:ext>
                  </a:extLst>
                </a:gridCol>
                <a:gridCol w="103925">
                  <a:extLst>
                    <a:ext uri="{9D8B030D-6E8A-4147-A177-3AD203B41FA5}">
                      <a16:colId xmlns:a16="http://schemas.microsoft.com/office/drawing/2014/main" val="2014071814"/>
                    </a:ext>
                  </a:extLst>
                </a:gridCol>
                <a:gridCol w="103925">
                  <a:extLst>
                    <a:ext uri="{9D8B030D-6E8A-4147-A177-3AD203B41FA5}">
                      <a16:colId xmlns:a16="http://schemas.microsoft.com/office/drawing/2014/main" val="371881219"/>
                    </a:ext>
                  </a:extLst>
                </a:gridCol>
                <a:gridCol w="103925">
                  <a:extLst>
                    <a:ext uri="{9D8B030D-6E8A-4147-A177-3AD203B41FA5}">
                      <a16:colId xmlns:a16="http://schemas.microsoft.com/office/drawing/2014/main" val="355819189"/>
                    </a:ext>
                  </a:extLst>
                </a:gridCol>
                <a:gridCol w="103925">
                  <a:extLst>
                    <a:ext uri="{9D8B030D-6E8A-4147-A177-3AD203B41FA5}">
                      <a16:colId xmlns:a16="http://schemas.microsoft.com/office/drawing/2014/main" val="2976323905"/>
                    </a:ext>
                  </a:extLst>
                </a:gridCol>
                <a:gridCol w="103925">
                  <a:extLst>
                    <a:ext uri="{9D8B030D-6E8A-4147-A177-3AD203B41FA5}">
                      <a16:colId xmlns:a16="http://schemas.microsoft.com/office/drawing/2014/main" val="1958110703"/>
                    </a:ext>
                  </a:extLst>
                </a:gridCol>
                <a:gridCol w="103925">
                  <a:extLst>
                    <a:ext uri="{9D8B030D-6E8A-4147-A177-3AD203B41FA5}">
                      <a16:colId xmlns:a16="http://schemas.microsoft.com/office/drawing/2014/main" val="1101862313"/>
                    </a:ext>
                  </a:extLst>
                </a:gridCol>
                <a:gridCol w="103925">
                  <a:extLst>
                    <a:ext uri="{9D8B030D-6E8A-4147-A177-3AD203B41FA5}">
                      <a16:colId xmlns:a16="http://schemas.microsoft.com/office/drawing/2014/main" val="4124445273"/>
                    </a:ext>
                  </a:extLst>
                </a:gridCol>
                <a:gridCol w="103925">
                  <a:extLst>
                    <a:ext uri="{9D8B030D-6E8A-4147-A177-3AD203B41FA5}">
                      <a16:colId xmlns:a16="http://schemas.microsoft.com/office/drawing/2014/main" val="360215919"/>
                    </a:ext>
                  </a:extLst>
                </a:gridCol>
                <a:gridCol w="103925">
                  <a:extLst>
                    <a:ext uri="{9D8B030D-6E8A-4147-A177-3AD203B41FA5}">
                      <a16:colId xmlns:a16="http://schemas.microsoft.com/office/drawing/2014/main" val="593747526"/>
                    </a:ext>
                  </a:extLst>
                </a:gridCol>
                <a:gridCol w="103925">
                  <a:extLst>
                    <a:ext uri="{9D8B030D-6E8A-4147-A177-3AD203B41FA5}">
                      <a16:colId xmlns:a16="http://schemas.microsoft.com/office/drawing/2014/main" val="3698139766"/>
                    </a:ext>
                  </a:extLst>
                </a:gridCol>
                <a:gridCol w="103925">
                  <a:extLst>
                    <a:ext uri="{9D8B030D-6E8A-4147-A177-3AD203B41FA5}">
                      <a16:colId xmlns:a16="http://schemas.microsoft.com/office/drawing/2014/main" val="4287748787"/>
                    </a:ext>
                  </a:extLst>
                </a:gridCol>
                <a:gridCol w="103925">
                  <a:extLst>
                    <a:ext uri="{9D8B030D-6E8A-4147-A177-3AD203B41FA5}">
                      <a16:colId xmlns:a16="http://schemas.microsoft.com/office/drawing/2014/main" val="4086589453"/>
                    </a:ext>
                  </a:extLst>
                </a:gridCol>
                <a:gridCol w="119915">
                  <a:extLst>
                    <a:ext uri="{9D8B030D-6E8A-4147-A177-3AD203B41FA5}">
                      <a16:colId xmlns:a16="http://schemas.microsoft.com/office/drawing/2014/main" val="44565143"/>
                    </a:ext>
                  </a:extLst>
                </a:gridCol>
                <a:gridCol w="103925">
                  <a:extLst>
                    <a:ext uri="{9D8B030D-6E8A-4147-A177-3AD203B41FA5}">
                      <a16:colId xmlns:a16="http://schemas.microsoft.com/office/drawing/2014/main" val="956155472"/>
                    </a:ext>
                  </a:extLst>
                </a:gridCol>
                <a:gridCol w="714156">
                  <a:extLst>
                    <a:ext uri="{9D8B030D-6E8A-4147-A177-3AD203B41FA5}">
                      <a16:colId xmlns:a16="http://schemas.microsoft.com/office/drawing/2014/main" val="3132485920"/>
                    </a:ext>
                  </a:extLst>
                </a:gridCol>
              </a:tblGrid>
              <a:tr h="72870">
                <a:tc rowSpan="5" gridSpan="57">
                  <a:txBody>
                    <a:bodyPr/>
                    <a:lstStyle/>
                    <a:p>
                      <a:pPr algn="l" fontAlgn="b"/>
                      <a:endParaRPr lang="tr-TR" sz="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67210371"/>
                  </a:ext>
                </a:extLst>
              </a:tr>
              <a:tr h="72870">
                <a:tc gridSpan="5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9402149"/>
                  </a:ext>
                </a:extLst>
              </a:tr>
              <a:tr h="72870">
                <a:tc gridSpan="5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34229390"/>
                  </a:ext>
                </a:extLst>
              </a:tr>
              <a:tr h="72870">
                <a:tc gridSpan="5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83682889"/>
                  </a:ext>
                </a:extLst>
              </a:tr>
              <a:tr h="72870">
                <a:tc gridSpan="5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64682991"/>
                  </a:ext>
                </a:extLst>
              </a:tr>
              <a:tr h="87443">
                <a:tc>
                  <a:txBody>
                    <a:bodyPr/>
                    <a:lstStyle/>
                    <a:p>
                      <a:pPr algn="ctr" fontAlgn="b"/>
                      <a:r>
                        <a:rPr lang="tr-TR" sz="6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   FAALİYETİN ADI</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rowSpan="2">
                  <a:txBody>
                    <a:bodyPr/>
                    <a:lstStyle/>
                    <a:p>
                      <a:pPr algn="ctr" fontAlgn="ctr"/>
                      <a:r>
                        <a:rPr lang="tr-TR" sz="6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Sorumlu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rowSpan="2">
                  <a:txBody>
                    <a:bodyPr/>
                    <a:lstStyle/>
                    <a:p>
                      <a:pPr algn="ctr" fontAlgn="ctr"/>
                      <a:r>
                        <a:rPr lang="tr-TR" sz="6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Kaynak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rowSpan="2">
                  <a:txBody>
                    <a:bodyPr/>
                    <a:lstStyle/>
                    <a:p>
                      <a:pPr algn="ctr" fontAlgn="ctr"/>
                      <a:r>
                        <a:rPr lang="tr-TR" sz="6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Takip          Göstergesi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rowSpan="2">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Termin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gridSpan="5">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OCAK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ŞUBAT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MART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NİSAN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MAYIS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HAZİRAN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TEMMUZ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AĞUSTOS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EYLÜL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EKİM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KASIM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ARALIK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603362859"/>
                  </a:ext>
                </a:extLst>
              </a:tr>
              <a:tr h="76513">
                <a:tc>
                  <a:txBody>
                    <a:bodyPr/>
                    <a:lstStyle/>
                    <a:p>
                      <a:pPr algn="ctr" fontAlgn="ctr"/>
                      <a:r>
                        <a:rPr lang="tr-TR" sz="6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0247976"/>
                  </a:ext>
                </a:extLst>
              </a:tr>
              <a:tr h="91088">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1.Öğrenci Memnuniyet Oranı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49622518"/>
                  </a:ext>
                </a:extLst>
              </a:tr>
              <a:tr h="7287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05035551"/>
                  </a:ext>
                </a:extLst>
              </a:tr>
              <a:tr h="174888">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 1.Sınıf Öğrencileriyle Oryantasyon Toplantısı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Fotoğraf, 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28.09.2020 oryantasyon toplantısı</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022190196"/>
                  </a:ext>
                </a:extLst>
              </a:tr>
              <a:tr h="18946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692552125"/>
                  </a:ext>
                </a:extLst>
              </a:tr>
              <a:tr h="349776">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 Öğrencilerle Danışmanlık Toplantısı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Fotoğraf, 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12.11.2020 danışmanlık toplantısı       30 Aralık 2. Danışmanlık saati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183141194"/>
                  </a:ext>
                </a:extLst>
              </a:tr>
              <a:tr h="7287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844048132"/>
                  </a:ext>
                </a:extLst>
              </a:tr>
              <a:tr h="699552">
                <a:tc rowSpan="2">
                  <a:txBody>
                    <a:bodyPr/>
                    <a:lstStyle/>
                    <a:p>
                      <a:pPr algn="l" fontAlgn="ctr"/>
                      <a:r>
                        <a:rPr lang="tr-TR" sz="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1.3 Öğrencilere Eğitsel Etkinliklerin Düzenlenmesi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Yoklama formu, fotoğraf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 Ekim Meme Kanserinden Korunabilir ve Erken Farkedebiliriz'' Etkinliği                                            ''3 Aralık Dünya Engelliler Günü'' etkinliği</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860564776"/>
                  </a:ext>
                </a:extLst>
              </a:tr>
              <a:tr h="9473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101969462"/>
                  </a:ext>
                </a:extLst>
              </a:tr>
              <a:tr h="233184">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 Sektör ve Akademide Alanında Önde Gelen İnsanlarla  Seminer Düzenlenmesi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Yoklama formu, fotoğraf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2021 Ocak ilk hafta gerçekleştirilecektir.</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634956010"/>
                  </a:ext>
                </a:extLst>
              </a:tr>
              <a:tr h="9473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232095021"/>
                  </a:ext>
                </a:extLst>
              </a:tr>
              <a:tr h="72870">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2.Dereceye Girilen Yarışma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6">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462458994"/>
                  </a:ext>
                </a:extLst>
              </a:tr>
              <a:tr h="72870">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249321784"/>
                  </a:ext>
                </a:extLst>
              </a:tr>
              <a:tr h="94731">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3.Öğretim Elemanları Başına Düşen Başvurulan Proje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499108743"/>
                  </a:ext>
                </a:extLst>
              </a:tr>
              <a:tr h="1603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978283717"/>
                  </a:ext>
                </a:extLst>
              </a:tr>
              <a:tr h="174888">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 Proje Hazırlama Eğitimi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Yoklama Formu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2021 yılında gerçekleştirilecektir.</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08730001"/>
                  </a:ext>
                </a:extLst>
              </a:tr>
              <a:tr h="12023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036719546"/>
                  </a:ext>
                </a:extLst>
              </a:tr>
              <a:tr h="72870">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4.Öğretim Üyesi Başına Düşen Endeksli Yayın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723624948"/>
                  </a:ext>
                </a:extLst>
              </a:tr>
              <a:tr h="1493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591217495"/>
                  </a:ext>
                </a:extLst>
              </a:tr>
              <a:tr h="72870">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4.1 Ulusal ve Uluslararası Kongrelere Katılım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KT-İG-EK-FS-TK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Kongre Katılım Belgesi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174118202"/>
                  </a:ext>
                </a:extLst>
              </a:tr>
              <a:tr h="15667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187935331"/>
                  </a:ext>
                </a:extLst>
              </a:tr>
              <a:tr h="72870">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 Öğretim Üyesi Başına Düşen Atıf Sayısı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003625146"/>
                  </a:ext>
                </a:extLst>
              </a:tr>
              <a:tr h="11294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567747542"/>
                  </a:ext>
                </a:extLst>
              </a:tr>
              <a:tr h="72870">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5.1  Ulusal ve Uluslararası Kongrelere Katılım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KT-İG-EK-FS-TK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Kongre Katılım Belgesi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946568967"/>
                  </a:ext>
                </a:extLst>
              </a:tr>
              <a:tr h="12752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238883564"/>
                  </a:ext>
                </a:extLst>
              </a:tr>
              <a:tr h="72870">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 Patent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6">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580857819"/>
                  </a:ext>
                </a:extLst>
              </a:tr>
              <a:tr h="72870">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56616656"/>
                  </a:ext>
                </a:extLst>
              </a:tr>
              <a:tr h="72870">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7.Öğretim Üyesi Başına Düşen Araştırma Proje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80876493"/>
                  </a:ext>
                </a:extLst>
              </a:tr>
              <a:tr h="10201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84947883"/>
                  </a:ext>
                </a:extLst>
              </a:tr>
              <a:tr h="174888">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7.1 Proje Veren Kurumlardan/Birimlerden Eğitim Almak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İG-KT-EK-TK-FS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Yoklama Formu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2021 yılında gerçekleştirilecektir.</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119516995"/>
                  </a:ext>
                </a:extLst>
              </a:tr>
              <a:tr h="17488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39250522"/>
                  </a:ext>
                </a:extLst>
              </a:tr>
              <a:tr h="72870">
                <a:tc rowSpan="2">
                  <a:txBody>
                    <a:bodyPr/>
                    <a:lstStyle/>
                    <a:p>
                      <a:pPr algn="l" fontAlgn="ctr"/>
                      <a:r>
                        <a:rPr lang="tr-TR" sz="6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8.Öğretim Üyesi Başına Düşen Yayınlanmış Kitap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29412399"/>
                  </a:ext>
                </a:extLst>
              </a:tr>
              <a:tr h="14209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03783398"/>
                  </a:ext>
                </a:extLst>
              </a:tr>
              <a:tr h="72870">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8.1  Ulusal ve Uluslararası Kongrelere Katılım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KT-İG-EK-FS-TK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Kongre Katılım Belgesi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937623967"/>
                  </a:ext>
                </a:extLst>
              </a:tr>
              <a:tr h="7287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106022495"/>
                  </a:ext>
                </a:extLst>
              </a:tr>
              <a:tr h="72870">
                <a:tc rowSpan="2">
                  <a:txBody>
                    <a:bodyPr/>
                    <a:lstStyle/>
                    <a:p>
                      <a:pPr algn="l"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8.2 Kütüphaneye Kaynak Alınması İçin Talepte Bulunulması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 posta, Aksiyon planı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341956614"/>
                  </a:ext>
                </a:extLst>
              </a:tr>
              <a:tr h="13116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80328361"/>
                  </a:ext>
                </a:extLst>
              </a:tr>
            </a:tbl>
          </a:graphicData>
        </a:graphic>
      </p:graphicFrame>
    </p:spTree>
    <p:extLst>
      <p:ext uri="{BB962C8B-B14F-4D97-AF65-F5344CB8AC3E}">
        <p14:creationId xmlns:p14="http://schemas.microsoft.com/office/powerpoint/2010/main" val="1381206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18985587"/>
              </p:ext>
            </p:extLst>
          </p:nvPr>
        </p:nvGraphicFramePr>
        <p:xfrm>
          <a:off x="251508" y="1330730"/>
          <a:ext cx="11597586" cy="5051006"/>
        </p:xfrm>
        <a:graphic>
          <a:graphicData uri="http://schemas.openxmlformats.org/drawingml/2006/table">
            <a:tbl>
              <a:tblPr/>
              <a:tblGrid>
                <a:gridCol w="2806616">
                  <a:extLst>
                    <a:ext uri="{9D8B030D-6E8A-4147-A177-3AD203B41FA5}">
                      <a16:colId xmlns:a16="http://schemas.microsoft.com/office/drawing/2014/main" val="2347988467"/>
                    </a:ext>
                  </a:extLst>
                </a:gridCol>
                <a:gridCol w="951218">
                  <a:extLst>
                    <a:ext uri="{9D8B030D-6E8A-4147-A177-3AD203B41FA5}">
                      <a16:colId xmlns:a16="http://schemas.microsoft.com/office/drawing/2014/main" val="3292704148"/>
                    </a:ext>
                  </a:extLst>
                </a:gridCol>
                <a:gridCol w="616725">
                  <a:extLst>
                    <a:ext uri="{9D8B030D-6E8A-4147-A177-3AD203B41FA5}">
                      <a16:colId xmlns:a16="http://schemas.microsoft.com/office/drawing/2014/main" val="3710795488"/>
                    </a:ext>
                  </a:extLst>
                </a:gridCol>
                <a:gridCol w="940766">
                  <a:extLst>
                    <a:ext uri="{9D8B030D-6E8A-4147-A177-3AD203B41FA5}">
                      <a16:colId xmlns:a16="http://schemas.microsoft.com/office/drawing/2014/main" val="692167523"/>
                    </a:ext>
                  </a:extLst>
                </a:gridCol>
                <a:gridCol w="243032">
                  <a:extLst>
                    <a:ext uri="{9D8B030D-6E8A-4147-A177-3AD203B41FA5}">
                      <a16:colId xmlns:a16="http://schemas.microsoft.com/office/drawing/2014/main" val="2347539265"/>
                    </a:ext>
                  </a:extLst>
                </a:gridCol>
                <a:gridCol w="101917">
                  <a:extLst>
                    <a:ext uri="{9D8B030D-6E8A-4147-A177-3AD203B41FA5}">
                      <a16:colId xmlns:a16="http://schemas.microsoft.com/office/drawing/2014/main" val="1476833399"/>
                    </a:ext>
                  </a:extLst>
                </a:gridCol>
                <a:gridCol w="101917">
                  <a:extLst>
                    <a:ext uri="{9D8B030D-6E8A-4147-A177-3AD203B41FA5}">
                      <a16:colId xmlns:a16="http://schemas.microsoft.com/office/drawing/2014/main" val="2634394120"/>
                    </a:ext>
                  </a:extLst>
                </a:gridCol>
                <a:gridCol w="101917">
                  <a:extLst>
                    <a:ext uri="{9D8B030D-6E8A-4147-A177-3AD203B41FA5}">
                      <a16:colId xmlns:a16="http://schemas.microsoft.com/office/drawing/2014/main" val="3137863085"/>
                    </a:ext>
                  </a:extLst>
                </a:gridCol>
                <a:gridCol w="101917">
                  <a:extLst>
                    <a:ext uri="{9D8B030D-6E8A-4147-A177-3AD203B41FA5}">
                      <a16:colId xmlns:a16="http://schemas.microsoft.com/office/drawing/2014/main" val="1639871874"/>
                    </a:ext>
                  </a:extLst>
                </a:gridCol>
                <a:gridCol w="101917">
                  <a:extLst>
                    <a:ext uri="{9D8B030D-6E8A-4147-A177-3AD203B41FA5}">
                      <a16:colId xmlns:a16="http://schemas.microsoft.com/office/drawing/2014/main" val="1276552107"/>
                    </a:ext>
                  </a:extLst>
                </a:gridCol>
                <a:gridCol w="101917">
                  <a:extLst>
                    <a:ext uri="{9D8B030D-6E8A-4147-A177-3AD203B41FA5}">
                      <a16:colId xmlns:a16="http://schemas.microsoft.com/office/drawing/2014/main" val="51752656"/>
                    </a:ext>
                  </a:extLst>
                </a:gridCol>
                <a:gridCol w="101917">
                  <a:extLst>
                    <a:ext uri="{9D8B030D-6E8A-4147-A177-3AD203B41FA5}">
                      <a16:colId xmlns:a16="http://schemas.microsoft.com/office/drawing/2014/main" val="1069463640"/>
                    </a:ext>
                  </a:extLst>
                </a:gridCol>
                <a:gridCol w="101917">
                  <a:extLst>
                    <a:ext uri="{9D8B030D-6E8A-4147-A177-3AD203B41FA5}">
                      <a16:colId xmlns:a16="http://schemas.microsoft.com/office/drawing/2014/main" val="1754929164"/>
                    </a:ext>
                  </a:extLst>
                </a:gridCol>
                <a:gridCol w="101917">
                  <a:extLst>
                    <a:ext uri="{9D8B030D-6E8A-4147-A177-3AD203B41FA5}">
                      <a16:colId xmlns:a16="http://schemas.microsoft.com/office/drawing/2014/main" val="2446808806"/>
                    </a:ext>
                  </a:extLst>
                </a:gridCol>
                <a:gridCol w="117597">
                  <a:extLst>
                    <a:ext uri="{9D8B030D-6E8A-4147-A177-3AD203B41FA5}">
                      <a16:colId xmlns:a16="http://schemas.microsoft.com/office/drawing/2014/main" val="2555956857"/>
                    </a:ext>
                  </a:extLst>
                </a:gridCol>
                <a:gridCol w="109755">
                  <a:extLst>
                    <a:ext uri="{9D8B030D-6E8A-4147-A177-3AD203B41FA5}">
                      <a16:colId xmlns:a16="http://schemas.microsoft.com/office/drawing/2014/main" val="2690774027"/>
                    </a:ext>
                  </a:extLst>
                </a:gridCol>
                <a:gridCol w="101917">
                  <a:extLst>
                    <a:ext uri="{9D8B030D-6E8A-4147-A177-3AD203B41FA5}">
                      <a16:colId xmlns:a16="http://schemas.microsoft.com/office/drawing/2014/main" val="2154843917"/>
                    </a:ext>
                  </a:extLst>
                </a:gridCol>
                <a:gridCol w="101917">
                  <a:extLst>
                    <a:ext uri="{9D8B030D-6E8A-4147-A177-3AD203B41FA5}">
                      <a16:colId xmlns:a16="http://schemas.microsoft.com/office/drawing/2014/main" val="2079835456"/>
                    </a:ext>
                  </a:extLst>
                </a:gridCol>
                <a:gridCol w="101917">
                  <a:extLst>
                    <a:ext uri="{9D8B030D-6E8A-4147-A177-3AD203B41FA5}">
                      <a16:colId xmlns:a16="http://schemas.microsoft.com/office/drawing/2014/main" val="3080860388"/>
                    </a:ext>
                  </a:extLst>
                </a:gridCol>
                <a:gridCol w="101917">
                  <a:extLst>
                    <a:ext uri="{9D8B030D-6E8A-4147-A177-3AD203B41FA5}">
                      <a16:colId xmlns:a16="http://schemas.microsoft.com/office/drawing/2014/main" val="3786214239"/>
                    </a:ext>
                  </a:extLst>
                </a:gridCol>
                <a:gridCol w="101917">
                  <a:extLst>
                    <a:ext uri="{9D8B030D-6E8A-4147-A177-3AD203B41FA5}">
                      <a16:colId xmlns:a16="http://schemas.microsoft.com/office/drawing/2014/main" val="414502060"/>
                    </a:ext>
                  </a:extLst>
                </a:gridCol>
                <a:gridCol w="101917">
                  <a:extLst>
                    <a:ext uri="{9D8B030D-6E8A-4147-A177-3AD203B41FA5}">
                      <a16:colId xmlns:a16="http://schemas.microsoft.com/office/drawing/2014/main" val="2974963286"/>
                    </a:ext>
                  </a:extLst>
                </a:gridCol>
                <a:gridCol w="101917">
                  <a:extLst>
                    <a:ext uri="{9D8B030D-6E8A-4147-A177-3AD203B41FA5}">
                      <a16:colId xmlns:a16="http://schemas.microsoft.com/office/drawing/2014/main" val="475496924"/>
                    </a:ext>
                  </a:extLst>
                </a:gridCol>
                <a:gridCol w="101917">
                  <a:extLst>
                    <a:ext uri="{9D8B030D-6E8A-4147-A177-3AD203B41FA5}">
                      <a16:colId xmlns:a16="http://schemas.microsoft.com/office/drawing/2014/main" val="3455871395"/>
                    </a:ext>
                  </a:extLst>
                </a:gridCol>
                <a:gridCol w="101917">
                  <a:extLst>
                    <a:ext uri="{9D8B030D-6E8A-4147-A177-3AD203B41FA5}">
                      <a16:colId xmlns:a16="http://schemas.microsoft.com/office/drawing/2014/main" val="887572228"/>
                    </a:ext>
                  </a:extLst>
                </a:gridCol>
                <a:gridCol w="101917">
                  <a:extLst>
                    <a:ext uri="{9D8B030D-6E8A-4147-A177-3AD203B41FA5}">
                      <a16:colId xmlns:a16="http://schemas.microsoft.com/office/drawing/2014/main" val="669014516"/>
                    </a:ext>
                  </a:extLst>
                </a:gridCol>
                <a:gridCol w="101917">
                  <a:extLst>
                    <a:ext uri="{9D8B030D-6E8A-4147-A177-3AD203B41FA5}">
                      <a16:colId xmlns:a16="http://schemas.microsoft.com/office/drawing/2014/main" val="2025507043"/>
                    </a:ext>
                  </a:extLst>
                </a:gridCol>
                <a:gridCol w="101917">
                  <a:extLst>
                    <a:ext uri="{9D8B030D-6E8A-4147-A177-3AD203B41FA5}">
                      <a16:colId xmlns:a16="http://schemas.microsoft.com/office/drawing/2014/main" val="1344476335"/>
                    </a:ext>
                  </a:extLst>
                </a:gridCol>
                <a:gridCol w="101917">
                  <a:extLst>
                    <a:ext uri="{9D8B030D-6E8A-4147-A177-3AD203B41FA5}">
                      <a16:colId xmlns:a16="http://schemas.microsoft.com/office/drawing/2014/main" val="3395020958"/>
                    </a:ext>
                  </a:extLst>
                </a:gridCol>
                <a:gridCol w="101917">
                  <a:extLst>
                    <a:ext uri="{9D8B030D-6E8A-4147-A177-3AD203B41FA5}">
                      <a16:colId xmlns:a16="http://schemas.microsoft.com/office/drawing/2014/main" val="1950801734"/>
                    </a:ext>
                  </a:extLst>
                </a:gridCol>
                <a:gridCol w="101917">
                  <a:extLst>
                    <a:ext uri="{9D8B030D-6E8A-4147-A177-3AD203B41FA5}">
                      <a16:colId xmlns:a16="http://schemas.microsoft.com/office/drawing/2014/main" val="3592414843"/>
                    </a:ext>
                  </a:extLst>
                </a:gridCol>
                <a:gridCol w="101917">
                  <a:extLst>
                    <a:ext uri="{9D8B030D-6E8A-4147-A177-3AD203B41FA5}">
                      <a16:colId xmlns:a16="http://schemas.microsoft.com/office/drawing/2014/main" val="2485699437"/>
                    </a:ext>
                  </a:extLst>
                </a:gridCol>
                <a:gridCol w="101917">
                  <a:extLst>
                    <a:ext uri="{9D8B030D-6E8A-4147-A177-3AD203B41FA5}">
                      <a16:colId xmlns:a16="http://schemas.microsoft.com/office/drawing/2014/main" val="2518994462"/>
                    </a:ext>
                  </a:extLst>
                </a:gridCol>
                <a:gridCol w="101917">
                  <a:extLst>
                    <a:ext uri="{9D8B030D-6E8A-4147-A177-3AD203B41FA5}">
                      <a16:colId xmlns:a16="http://schemas.microsoft.com/office/drawing/2014/main" val="3560313893"/>
                    </a:ext>
                  </a:extLst>
                </a:gridCol>
                <a:gridCol w="101917">
                  <a:extLst>
                    <a:ext uri="{9D8B030D-6E8A-4147-A177-3AD203B41FA5}">
                      <a16:colId xmlns:a16="http://schemas.microsoft.com/office/drawing/2014/main" val="2722374708"/>
                    </a:ext>
                  </a:extLst>
                </a:gridCol>
                <a:gridCol w="101917">
                  <a:extLst>
                    <a:ext uri="{9D8B030D-6E8A-4147-A177-3AD203B41FA5}">
                      <a16:colId xmlns:a16="http://schemas.microsoft.com/office/drawing/2014/main" val="575566488"/>
                    </a:ext>
                  </a:extLst>
                </a:gridCol>
                <a:gridCol w="101917">
                  <a:extLst>
                    <a:ext uri="{9D8B030D-6E8A-4147-A177-3AD203B41FA5}">
                      <a16:colId xmlns:a16="http://schemas.microsoft.com/office/drawing/2014/main" val="26788588"/>
                    </a:ext>
                  </a:extLst>
                </a:gridCol>
                <a:gridCol w="101917">
                  <a:extLst>
                    <a:ext uri="{9D8B030D-6E8A-4147-A177-3AD203B41FA5}">
                      <a16:colId xmlns:a16="http://schemas.microsoft.com/office/drawing/2014/main" val="2272833114"/>
                    </a:ext>
                  </a:extLst>
                </a:gridCol>
                <a:gridCol w="101917">
                  <a:extLst>
                    <a:ext uri="{9D8B030D-6E8A-4147-A177-3AD203B41FA5}">
                      <a16:colId xmlns:a16="http://schemas.microsoft.com/office/drawing/2014/main" val="4288995167"/>
                    </a:ext>
                  </a:extLst>
                </a:gridCol>
                <a:gridCol w="101917">
                  <a:extLst>
                    <a:ext uri="{9D8B030D-6E8A-4147-A177-3AD203B41FA5}">
                      <a16:colId xmlns:a16="http://schemas.microsoft.com/office/drawing/2014/main" val="2525037084"/>
                    </a:ext>
                  </a:extLst>
                </a:gridCol>
                <a:gridCol w="101917">
                  <a:extLst>
                    <a:ext uri="{9D8B030D-6E8A-4147-A177-3AD203B41FA5}">
                      <a16:colId xmlns:a16="http://schemas.microsoft.com/office/drawing/2014/main" val="850388241"/>
                    </a:ext>
                  </a:extLst>
                </a:gridCol>
                <a:gridCol w="101917">
                  <a:extLst>
                    <a:ext uri="{9D8B030D-6E8A-4147-A177-3AD203B41FA5}">
                      <a16:colId xmlns:a16="http://schemas.microsoft.com/office/drawing/2014/main" val="2181386955"/>
                    </a:ext>
                  </a:extLst>
                </a:gridCol>
                <a:gridCol w="101917">
                  <a:extLst>
                    <a:ext uri="{9D8B030D-6E8A-4147-A177-3AD203B41FA5}">
                      <a16:colId xmlns:a16="http://schemas.microsoft.com/office/drawing/2014/main" val="126998129"/>
                    </a:ext>
                  </a:extLst>
                </a:gridCol>
                <a:gridCol w="101917">
                  <a:extLst>
                    <a:ext uri="{9D8B030D-6E8A-4147-A177-3AD203B41FA5}">
                      <a16:colId xmlns:a16="http://schemas.microsoft.com/office/drawing/2014/main" val="857625835"/>
                    </a:ext>
                  </a:extLst>
                </a:gridCol>
                <a:gridCol w="101917">
                  <a:extLst>
                    <a:ext uri="{9D8B030D-6E8A-4147-A177-3AD203B41FA5}">
                      <a16:colId xmlns:a16="http://schemas.microsoft.com/office/drawing/2014/main" val="626244472"/>
                    </a:ext>
                  </a:extLst>
                </a:gridCol>
                <a:gridCol w="101917">
                  <a:extLst>
                    <a:ext uri="{9D8B030D-6E8A-4147-A177-3AD203B41FA5}">
                      <a16:colId xmlns:a16="http://schemas.microsoft.com/office/drawing/2014/main" val="3111417786"/>
                    </a:ext>
                  </a:extLst>
                </a:gridCol>
                <a:gridCol w="101917">
                  <a:extLst>
                    <a:ext uri="{9D8B030D-6E8A-4147-A177-3AD203B41FA5}">
                      <a16:colId xmlns:a16="http://schemas.microsoft.com/office/drawing/2014/main" val="2992268595"/>
                    </a:ext>
                  </a:extLst>
                </a:gridCol>
                <a:gridCol w="101917">
                  <a:extLst>
                    <a:ext uri="{9D8B030D-6E8A-4147-A177-3AD203B41FA5}">
                      <a16:colId xmlns:a16="http://schemas.microsoft.com/office/drawing/2014/main" val="2899897103"/>
                    </a:ext>
                  </a:extLst>
                </a:gridCol>
                <a:gridCol w="101917">
                  <a:extLst>
                    <a:ext uri="{9D8B030D-6E8A-4147-A177-3AD203B41FA5}">
                      <a16:colId xmlns:a16="http://schemas.microsoft.com/office/drawing/2014/main" val="3378256369"/>
                    </a:ext>
                  </a:extLst>
                </a:gridCol>
                <a:gridCol w="101917">
                  <a:extLst>
                    <a:ext uri="{9D8B030D-6E8A-4147-A177-3AD203B41FA5}">
                      <a16:colId xmlns:a16="http://schemas.microsoft.com/office/drawing/2014/main" val="183921524"/>
                    </a:ext>
                  </a:extLst>
                </a:gridCol>
                <a:gridCol w="101917">
                  <a:extLst>
                    <a:ext uri="{9D8B030D-6E8A-4147-A177-3AD203B41FA5}">
                      <a16:colId xmlns:a16="http://schemas.microsoft.com/office/drawing/2014/main" val="923973078"/>
                    </a:ext>
                  </a:extLst>
                </a:gridCol>
                <a:gridCol w="101917">
                  <a:extLst>
                    <a:ext uri="{9D8B030D-6E8A-4147-A177-3AD203B41FA5}">
                      <a16:colId xmlns:a16="http://schemas.microsoft.com/office/drawing/2014/main" val="1820153499"/>
                    </a:ext>
                  </a:extLst>
                </a:gridCol>
                <a:gridCol w="101917">
                  <a:extLst>
                    <a:ext uri="{9D8B030D-6E8A-4147-A177-3AD203B41FA5}">
                      <a16:colId xmlns:a16="http://schemas.microsoft.com/office/drawing/2014/main" val="633579587"/>
                    </a:ext>
                  </a:extLst>
                </a:gridCol>
                <a:gridCol w="101917">
                  <a:extLst>
                    <a:ext uri="{9D8B030D-6E8A-4147-A177-3AD203B41FA5}">
                      <a16:colId xmlns:a16="http://schemas.microsoft.com/office/drawing/2014/main" val="3683827224"/>
                    </a:ext>
                  </a:extLst>
                </a:gridCol>
                <a:gridCol w="101917">
                  <a:extLst>
                    <a:ext uri="{9D8B030D-6E8A-4147-A177-3AD203B41FA5}">
                      <a16:colId xmlns:a16="http://schemas.microsoft.com/office/drawing/2014/main" val="2909198152"/>
                    </a:ext>
                  </a:extLst>
                </a:gridCol>
                <a:gridCol w="117597">
                  <a:extLst>
                    <a:ext uri="{9D8B030D-6E8A-4147-A177-3AD203B41FA5}">
                      <a16:colId xmlns:a16="http://schemas.microsoft.com/office/drawing/2014/main" val="2459872096"/>
                    </a:ext>
                  </a:extLst>
                </a:gridCol>
                <a:gridCol w="101917">
                  <a:extLst>
                    <a:ext uri="{9D8B030D-6E8A-4147-A177-3AD203B41FA5}">
                      <a16:colId xmlns:a16="http://schemas.microsoft.com/office/drawing/2014/main" val="1350853928"/>
                    </a:ext>
                  </a:extLst>
                </a:gridCol>
                <a:gridCol w="700347">
                  <a:extLst>
                    <a:ext uri="{9D8B030D-6E8A-4147-A177-3AD203B41FA5}">
                      <a16:colId xmlns:a16="http://schemas.microsoft.com/office/drawing/2014/main" val="4224843563"/>
                    </a:ext>
                  </a:extLst>
                </a:gridCol>
              </a:tblGrid>
              <a:tr h="125114">
                <a:tc rowSpan="2">
                  <a:txBody>
                    <a:bodyPr/>
                    <a:lstStyle/>
                    <a:p>
                      <a:pPr algn="l" fontAlgn="ctr"/>
                      <a:r>
                        <a:rPr lang="tr-TR" sz="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 Danışmanlık Memnuniyet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07892165"/>
                  </a:ext>
                </a:extLst>
              </a:tr>
              <a:tr h="13977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694823458"/>
                  </a:ext>
                </a:extLst>
              </a:tr>
              <a:tr h="732290">
                <a:tc rowSpan="2">
                  <a:txBody>
                    <a:bodyPr/>
                    <a:lstStyle/>
                    <a:p>
                      <a:pPr algn="l" fontAlgn="ctr"/>
                      <a:r>
                        <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9.1.  Öğrencilerle Yapılan Değerlendirme Toplantıları (Danışmanlıkla İlgili Görüşlerin Alınması)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İG-KT</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Toplantı tutanağı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 Kasım Danışmanlık toplantısı        30 Aralık 2. Danışmanlık Toplantısı</a:t>
                      </a: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787540028"/>
                  </a:ext>
                </a:extLst>
              </a:tr>
              <a:tr h="8229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endPar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545059582"/>
                  </a:ext>
                </a:extLst>
              </a:tr>
              <a:tr h="125114">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9.2 Öğrencilere Danışmanlık Memnuniyeti Anketi Uygulanması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Anket Analizi Raporu</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301706207"/>
                  </a:ext>
                </a:extLst>
              </a:tr>
              <a:tr h="15081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69698947"/>
                  </a:ext>
                </a:extLst>
              </a:tr>
              <a:tr h="125114">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9.3 Anket Sonucu Çıkan Uygunsuzlukların Diderilmesi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İG-KT-EK-FS-TK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Aksiyon Planı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000498329"/>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774116120"/>
                  </a:ext>
                </a:extLst>
              </a:tr>
              <a:tr h="125114">
                <a:tc rowSpan="2">
                  <a:txBody>
                    <a:bodyPr/>
                    <a:lstStyle/>
                    <a:p>
                      <a:pPr algn="l" fontAlgn="ctr"/>
                      <a:r>
                        <a:rPr lang="tr-TR" sz="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10.Öğretim Üyesi Başına Düşen Kitap Bölümü Sayısı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94396693"/>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919570769"/>
                  </a:ext>
                </a:extLst>
              </a:tr>
              <a:tr h="125114">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10.1  Ulusal ve Uluslararası Kongrelere Katılım</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Öğretim Üyesi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KT-İG-EK-FS-TK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Kongre Katılım Belgesi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155045170"/>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615376092"/>
                  </a:ext>
                </a:extLst>
              </a:tr>
              <a:tr h="125114">
                <a:tc rowSpan="2">
                  <a:txBody>
                    <a:bodyPr/>
                    <a:lstStyle/>
                    <a:p>
                      <a:pPr algn="l" fontAlgn="ctr"/>
                      <a:r>
                        <a:rPr lang="tr-TR" sz="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11.ÖÜBD TOPLAM (Ulusal, Uluslararası, Hakemli,  Hakemsiz, Bildiri)  YAYIN SAYISI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405305355"/>
                  </a:ext>
                </a:extLst>
              </a:tr>
              <a:tr h="14713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499754640"/>
                  </a:ext>
                </a:extLst>
              </a:tr>
              <a:tr h="125114">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11.1. Ulusal ve Uluslararası Kongre Katılım</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Öğretim Üyesi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KT-İG-EK-FS-TK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Kongre Katılım Belgesi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06540718"/>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107737226"/>
                  </a:ext>
                </a:extLst>
              </a:tr>
              <a:tr h="125114">
                <a:tc rowSpan="2">
                  <a:txBody>
                    <a:bodyPr/>
                    <a:lstStyle/>
                    <a:p>
                      <a:pPr algn="l" fontAlgn="ctr"/>
                      <a:r>
                        <a:rPr lang="tr-TR" sz="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 Öğrenci Memnuniyet Anketi Sonucu Aksiyon Gerçekleşme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1834118"/>
                  </a:ext>
                </a:extLst>
              </a:tr>
              <a:tr h="125114">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520057110"/>
                  </a:ext>
                </a:extLst>
              </a:tr>
              <a:tr h="125114">
                <a:tc rowSpan="2">
                  <a:txBody>
                    <a:bodyPr/>
                    <a:lstStyle/>
                    <a:p>
                      <a:pPr algn="l" fontAlgn="ctr"/>
                      <a:r>
                        <a:rPr lang="tr-TR" sz="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 Gerçekleşen Katılımcı Sayısı/ Planlanan Katılımcı Sayısı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12263810"/>
                  </a:ext>
                </a:extLst>
              </a:tr>
              <a:tr h="125114">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979444378"/>
                  </a:ext>
                </a:extLst>
              </a:tr>
              <a:tr h="125114">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13.1 Etkinlik Duyurularının Aktif Olarak Yapılması Ve Öğrenci Katılımının Teşvik Edilmesi</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 / Öğretim elemanları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Etkinlik duyuruları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726171215"/>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574185527"/>
                  </a:ext>
                </a:extLst>
              </a:tr>
              <a:tr h="489419">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13.2.Sektördeki Önemli İnsanların Konuk Konuşmacı  Olarak Çağrılması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Fotoğraf, e-postalar</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2021 Ocak ilk hafta gerçekleştirilecektir.</a:t>
                      </a: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799506255"/>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52090813"/>
                  </a:ext>
                </a:extLst>
              </a:tr>
              <a:tr h="125114">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13.3 Etkinliklerin Üniversite Dışı Ortamlarda, Sosyal Medyada da Duyurulması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 / Öğretim elemanları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İG-KT-EK-TK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Etkinlik duyuruları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07800734"/>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373988827"/>
                  </a:ext>
                </a:extLst>
              </a:tr>
              <a:tr h="128743">
                <a:tc rowSpan="2">
                  <a:txBody>
                    <a:bodyPr/>
                    <a:lstStyle/>
                    <a:p>
                      <a:pPr algn="l" fontAlgn="ctr"/>
                      <a:r>
                        <a:rPr lang="tr-TR" sz="8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 ÖĞRENCİ MEMNUNİYET ORANI (ETKİNLİKLERDEN)</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6">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844836728"/>
                  </a:ext>
                </a:extLst>
              </a:tr>
              <a:tr h="125114">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704375206"/>
                  </a:ext>
                </a:extLst>
              </a:tr>
              <a:tr h="128743">
                <a:tc rowSpan="2">
                  <a:txBody>
                    <a:bodyPr/>
                    <a:lstStyle/>
                    <a:p>
                      <a:pPr algn="l"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14.1. Memnuniyet Anketi Hazırlanması ve  Uygulanması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İG-KT-TK</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Anket formları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767598475"/>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716253898"/>
                  </a:ext>
                </a:extLst>
              </a:tr>
              <a:tr h="128743">
                <a:tc rowSpan="2">
                  <a:txBody>
                    <a:bodyPr/>
                    <a:lstStyle/>
                    <a:p>
                      <a:pPr algn="l" fontAlgn="ctr"/>
                      <a:r>
                        <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14.2. Anket Sonuçlarının Analizi ve Değerlendirilmesi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Bölüm Başkanlığı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İG-KT-TK-FS</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Anket Analiz Formları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87068397"/>
                  </a:ext>
                </a:extLst>
              </a:tr>
              <a:tr h="12511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800" b="0" i="0" u="none" strike="noStrike">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505018326"/>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838187" y="149225"/>
            <a:ext cx="10515600" cy="1069975"/>
          </a:xfrm>
        </p:spPr>
        <p:txBody>
          <a:bodyPr/>
          <a:lstStyle/>
          <a:p>
            <a:pPr algn="ctr"/>
            <a:r>
              <a:rPr lang="tr-TR" dirty="0" smtClean="0">
                <a:solidFill>
                  <a:srgbClr val="FF0000"/>
                </a:solidFill>
                <a:effectLst>
                  <a:outerShdw blurRad="38100" dist="38100" dir="2700000" algn="tl">
                    <a:srgbClr val="000000">
                      <a:alpha val="43137"/>
                    </a:srgbClr>
                  </a:outerShdw>
                </a:effectLst>
              </a:rPr>
              <a:t>KALİTE FAALİYET PLANI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1665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382779924"/>
              </p:ext>
            </p:extLst>
          </p:nvPr>
        </p:nvGraphicFramePr>
        <p:xfrm>
          <a:off x="520690" y="1579073"/>
          <a:ext cx="11163311" cy="4872519"/>
        </p:xfrm>
        <a:graphic>
          <a:graphicData uri="http://schemas.openxmlformats.org/drawingml/2006/table">
            <a:tbl>
              <a:tblPr/>
              <a:tblGrid>
                <a:gridCol w="2701517">
                  <a:extLst>
                    <a:ext uri="{9D8B030D-6E8A-4147-A177-3AD203B41FA5}">
                      <a16:colId xmlns:a16="http://schemas.microsoft.com/office/drawing/2014/main" val="3912471813"/>
                    </a:ext>
                  </a:extLst>
                </a:gridCol>
                <a:gridCol w="915598">
                  <a:extLst>
                    <a:ext uri="{9D8B030D-6E8A-4147-A177-3AD203B41FA5}">
                      <a16:colId xmlns:a16="http://schemas.microsoft.com/office/drawing/2014/main" val="950351939"/>
                    </a:ext>
                  </a:extLst>
                </a:gridCol>
                <a:gridCol w="593630">
                  <a:extLst>
                    <a:ext uri="{9D8B030D-6E8A-4147-A177-3AD203B41FA5}">
                      <a16:colId xmlns:a16="http://schemas.microsoft.com/office/drawing/2014/main" val="3563616297"/>
                    </a:ext>
                  </a:extLst>
                </a:gridCol>
                <a:gridCol w="905537">
                  <a:extLst>
                    <a:ext uri="{9D8B030D-6E8A-4147-A177-3AD203B41FA5}">
                      <a16:colId xmlns:a16="http://schemas.microsoft.com/office/drawing/2014/main" val="2910555783"/>
                    </a:ext>
                  </a:extLst>
                </a:gridCol>
                <a:gridCol w="233931">
                  <a:extLst>
                    <a:ext uri="{9D8B030D-6E8A-4147-A177-3AD203B41FA5}">
                      <a16:colId xmlns:a16="http://schemas.microsoft.com/office/drawing/2014/main" val="342211266"/>
                    </a:ext>
                  </a:extLst>
                </a:gridCol>
                <a:gridCol w="98101">
                  <a:extLst>
                    <a:ext uri="{9D8B030D-6E8A-4147-A177-3AD203B41FA5}">
                      <a16:colId xmlns:a16="http://schemas.microsoft.com/office/drawing/2014/main" val="3820738870"/>
                    </a:ext>
                  </a:extLst>
                </a:gridCol>
                <a:gridCol w="98101">
                  <a:extLst>
                    <a:ext uri="{9D8B030D-6E8A-4147-A177-3AD203B41FA5}">
                      <a16:colId xmlns:a16="http://schemas.microsoft.com/office/drawing/2014/main" val="85577729"/>
                    </a:ext>
                  </a:extLst>
                </a:gridCol>
                <a:gridCol w="98101">
                  <a:extLst>
                    <a:ext uri="{9D8B030D-6E8A-4147-A177-3AD203B41FA5}">
                      <a16:colId xmlns:a16="http://schemas.microsoft.com/office/drawing/2014/main" val="2959647522"/>
                    </a:ext>
                  </a:extLst>
                </a:gridCol>
                <a:gridCol w="98101">
                  <a:extLst>
                    <a:ext uri="{9D8B030D-6E8A-4147-A177-3AD203B41FA5}">
                      <a16:colId xmlns:a16="http://schemas.microsoft.com/office/drawing/2014/main" val="2867140293"/>
                    </a:ext>
                  </a:extLst>
                </a:gridCol>
                <a:gridCol w="98101">
                  <a:extLst>
                    <a:ext uri="{9D8B030D-6E8A-4147-A177-3AD203B41FA5}">
                      <a16:colId xmlns:a16="http://schemas.microsoft.com/office/drawing/2014/main" val="2419366622"/>
                    </a:ext>
                  </a:extLst>
                </a:gridCol>
                <a:gridCol w="98101">
                  <a:extLst>
                    <a:ext uri="{9D8B030D-6E8A-4147-A177-3AD203B41FA5}">
                      <a16:colId xmlns:a16="http://schemas.microsoft.com/office/drawing/2014/main" val="2502828756"/>
                    </a:ext>
                  </a:extLst>
                </a:gridCol>
                <a:gridCol w="98101">
                  <a:extLst>
                    <a:ext uri="{9D8B030D-6E8A-4147-A177-3AD203B41FA5}">
                      <a16:colId xmlns:a16="http://schemas.microsoft.com/office/drawing/2014/main" val="861872781"/>
                    </a:ext>
                  </a:extLst>
                </a:gridCol>
                <a:gridCol w="98101">
                  <a:extLst>
                    <a:ext uri="{9D8B030D-6E8A-4147-A177-3AD203B41FA5}">
                      <a16:colId xmlns:a16="http://schemas.microsoft.com/office/drawing/2014/main" val="1881298606"/>
                    </a:ext>
                  </a:extLst>
                </a:gridCol>
                <a:gridCol w="98101">
                  <a:extLst>
                    <a:ext uri="{9D8B030D-6E8A-4147-A177-3AD203B41FA5}">
                      <a16:colId xmlns:a16="http://schemas.microsoft.com/office/drawing/2014/main" val="4046073606"/>
                    </a:ext>
                  </a:extLst>
                </a:gridCol>
                <a:gridCol w="113192">
                  <a:extLst>
                    <a:ext uri="{9D8B030D-6E8A-4147-A177-3AD203B41FA5}">
                      <a16:colId xmlns:a16="http://schemas.microsoft.com/office/drawing/2014/main" val="3055994426"/>
                    </a:ext>
                  </a:extLst>
                </a:gridCol>
                <a:gridCol w="105645">
                  <a:extLst>
                    <a:ext uri="{9D8B030D-6E8A-4147-A177-3AD203B41FA5}">
                      <a16:colId xmlns:a16="http://schemas.microsoft.com/office/drawing/2014/main" val="4109063407"/>
                    </a:ext>
                  </a:extLst>
                </a:gridCol>
                <a:gridCol w="98101">
                  <a:extLst>
                    <a:ext uri="{9D8B030D-6E8A-4147-A177-3AD203B41FA5}">
                      <a16:colId xmlns:a16="http://schemas.microsoft.com/office/drawing/2014/main" val="1942634289"/>
                    </a:ext>
                  </a:extLst>
                </a:gridCol>
                <a:gridCol w="98101">
                  <a:extLst>
                    <a:ext uri="{9D8B030D-6E8A-4147-A177-3AD203B41FA5}">
                      <a16:colId xmlns:a16="http://schemas.microsoft.com/office/drawing/2014/main" val="4038615625"/>
                    </a:ext>
                  </a:extLst>
                </a:gridCol>
                <a:gridCol w="98101">
                  <a:extLst>
                    <a:ext uri="{9D8B030D-6E8A-4147-A177-3AD203B41FA5}">
                      <a16:colId xmlns:a16="http://schemas.microsoft.com/office/drawing/2014/main" val="3072122803"/>
                    </a:ext>
                  </a:extLst>
                </a:gridCol>
                <a:gridCol w="98101">
                  <a:extLst>
                    <a:ext uri="{9D8B030D-6E8A-4147-A177-3AD203B41FA5}">
                      <a16:colId xmlns:a16="http://schemas.microsoft.com/office/drawing/2014/main" val="2824884918"/>
                    </a:ext>
                  </a:extLst>
                </a:gridCol>
                <a:gridCol w="98101">
                  <a:extLst>
                    <a:ext uri="{9D8B030D-6E8A-4147-A177-3AD203B41FA5}">
                      <a16:colId xmlns:a16="http://schemas.microsoft.com/office/drawing/2014/main" val="2998732708"/>
                    </a:ext>
                  </a:extLst>
                </a:gridCol>
                <a:gridCol w="98101">
                  <a:extLst>
                    <a:ext uri="{9D8B030D-6E8A-4147-A177-3AD203B41FA5}">
                      <a16:colId xmlns:a16="http://schemas.microsoft.com/office/drawing/2014/main" val="147534059"/>
                    </a:ext>
                  </a:extLst>
                </a:gridCol>
                <a:gridCol w="98101">
                  <a:extLst>
                    <a:ext uri="{9D8B030D-6E8A-4147-A177-3AD203B41FA5}">
                      <a16:colId xmlns:a16="http://schemas.microsoft.com/office/drawing/2014/main" val="1377614839"/>
                    </a:ext>
                  </a:extLst>
                </a:gridCol>
                <a:gridCol w="98101">
                  <a:extLst>
                    <a:ext uri="{9D8B030D-6E8A-4147-A177-3AD203B41FA5}">
                      <a16:colId xmlns:a16="http://schemas.microsoft.com/office/drawing/2014/main" val="1700019122"/>
                    </a:ext>
                  </a:extLst>
                </a:gridCol>
                <a:gridCol w="98101">
                  <a:extLst>
                    <a:ext uri="{9D8B030D-6E8A-4147-A177-3AD203B41FA5}">
                      <a16:colId xmlns:a16="http://schemas.microsoft.com/office/drawing/2014/main" val="690062846"/>
                    </a:ext>
                  </a:extLst>
                </a:gridCol>
                <a:gridCol w="98101">
                  <a:extLst>
                    <a:ext uri="{9D8B030D-6E8A-4147-A177-3AD203B41FA5}">
                      <a16:colId xmlns:a16="http://schemas.microsoft.com/office/drawing/2014/main" val="3876697933"/>
                    </a:ext>
                  </a:extLst>
                </a:gridCol>
                <a:gridCol w="98101">
                  <a:extLst>
                    <a:ext uri="{9D8B030D-6E8A-4147-A177-3AD203B41FA5}">
                      <a16:colId xmlns:a16="http://schemas.microsoft.com/office/drawing/2014/main" val="385294129"/>
                    </a:ext>
                  </a:extLst>
                </a:gridCol>
                <a:gridCol w="98101">
                  <a:extLst>
                    <a:ext uri="{9D8B030D-6E8A-4147-A177-3AD203B41FA5}">
                      <a16:colId xmlns:a16="http://schemas.microsoft.com/office/drawing/2014/main" val="806838232"/>
                    </a:ext>
                  </a:extLst>
                </a:gridCol>
                <a:gridCol w="98101">
                  <a:extLst>
                    <a:ext uri="{9D8B030D-6E8A-4147-A177-3AD203B41FA5}">
                      <a16:colId xmlns:a16="http://schemas.microsoft.com/office/drawing/2014/main" val="1910848714"/>
                    </a:ext>
                  </a:extLst>
                </a:gridCol>
                <a:gridCol w="98101">
                  <a:extLst>
                    <a:ext uri="{9D8B030D-6E8A-4147-A177-3AD203B41FA5}">
                      <a16:colId xmlns:a16="http://schemas.microsoft.com/office/drawing/2014/main" val="2986726508"/>
                    </a:ext>
                  </a:extLst>
                </a:gridCol>
                <a:gridCol w="98101">
                  <a:extLst>
                    <a:ext uri="{9D8B030D-6E8A-4147-A177-3AD203B41FA5}">
                      <a16:colId xmlns:a16="http://schemas.microsoft.com/office/drawing/2014/main" val="1421496112"/>
                    </a:ext>
                  </a:extLst>
                </a:gridCol>
                <a:gridCol w="98101">
                  <a:extLst>
                    <a:ext uri="{9D8B030D-6E8A-4147-A177-3AD203B41FA5}">
                      <a16:colId xmlns:a16="http://schemas.microsoft.com/office/drawing/2014/main" val="3434686930"/>
                    </a:ext>
                  </a:extLst>
                </a:gridCol>
                <a:gridCol w="98101">
                  <a:extLst>
                    <a:ext uri="{9D8B030D-6E8A-4147-A177-3AD203B41FA5}">
                      <a16:colId xmlns:a16="http://schemas.microsoft.com/office/drawing/2014/main" val="2182856332"/>
                    </a:ext>
                  </a:extLst>
                </a:gridCol>
                <a:gridCol w="98101">
                  <a:extLst>
                    <a:ext uri="{9D8B030D-6E8A-4147-A177-3AD203B41FA5}">
                      <a16:colId xmlns:a16="http://schemas.microsoft.com/office/drawing/2014/main" val="453776979"/>
                    </a:ext>
                  </a:extLst>
                </a:gridCol>
                <a:gridCol w="98101">
                  <a:extLst>
                    <a:ext uri="{9D8B030D-6E8A-4147-A177-3AD203B41FA5}">
                      <a16:colId xmlns:a16="http://schemas.microsoft.com/office/drawing/2014/main" val="356704803"/>
                    </a:ext>
                  </a:extLst>
                </a:gridCol>
                <a:gridCol w="98101">
                  <a:extLst>
                    <a:ext uri="{9D8B030D-6E8A-4147-A177-3AD203B41FA5}">
                      <a16:colId xmlns:a16="http://schemas.microsoft.com/office/drawing/2014/main" val="3455608926"/>
                    </a:ext>
                  </a:extLst>
                </a:gridCol>
                <a:gridCol w="98101">
                  <a:extLst>
                    <a:ext uri="{9D8B030D-6E8A-4147-A177-3AD203B41FA5}">
                      <a16:colId xmlns:a16="http://schemas.microsoft.com/office/drawing/2014/main" val="138256493"/>
                    </a:ext>
                  </a:extLst>
                </a:gridCol>
                <a:gridCol w="98101">
                  <a:extLst>
                    <a:ext uri="{9D8B030D-6E8A-4147-A177-3AD203B41FA5}">
                      <a16:colId xmlns:a16="http://schemas.microsoft.com/office/drawing/2014/main" val="2576412024"/>
                    </a:ext>
                  </a:extLst>
                </a:gridCol>
                <a:gridCol w="98101">
                  <a:extLst>
                    <a:ext uri="{9D8B030D-6E8A-4147-A177-3AD203B41FA5}">
                      <a16:colId xmlns:a16="http://schemas.microsoft.com/office/drawing/2014/main" val="849897417"/>
                    </a:ext>
                  </a:extLst>
                </a:gridCol>
                <a:gridCol w="98101">
                  <a:extLst>
                    <a:ext uri="{9D8B030D-6E8A-4147-A177-3AD203B41FA5}">
                      <a16:colId xmlns:a16="http://schemas.microsoft.com/office/drawing/2014/main" val="3267005143"/>
                    </a:ext>
                  </a:extLst>
                </a:gridCol>
                <a:gridCol w="98101">
                  <a:extLst>
                    <a:ext uri="{9D8B030D-6E8A-4147-A177-3AD203B41FA5}">
                      <a16:colId xmlns:a16="http://schemas.microsoft.com/office/drawing/2014/main" val="4201107850"/>
                    </a:ext>
                  </a:extLst>
                </a:gridCol>
                <a:gridCol w="98101">
                  <a:extLst>
                    <a:ext uri="{9D8B030D-6E8A-4147-A177-3AD203B41FA5}">
                      <a16:colId xmlns:a16="http://schemas.microsoft.com/office/drawing/2014/main" val="1590818125"/>
                    </a:ext>
                  </a:extLst>
                </a:gridCol>
                <a:gridCol w="98101">
                  <a:extLst>
                    <a:ext uri="{9D8B030D-6E8A-4147-A177-3AD203B41FA5}">
                      <a16:colId xmlns:a16="http://schemas.microsoft.com/office/drawing/2014/main" val="2150088333"/>
                    </a:ext>
                  </a:extLst>
                </a:gridCol>
                <a:gridCol w="98101">
                  <a:extLst>
                    <a:ext uri="{9D8B030D-6E8A-4147-A177-3AD203B41FA5}">
                      <a16:colId xmlns:a16="http://schemas.microsoft.com/office/drawing/2014/main" val="482017157"/>
                    </a:ext>
                  </a:extLst>
                </a:gridCol>
                <a:gridCol w="98101">
                  <a:extLst>
                    <a:ext uri="{9D8B030D-6E8A-4147-A177-3AD203B41FA5}">
                      <a16:colId xmlns:a16="http://schemas.microsoft.com/office/drawing/2014/main" val="3445833826"/>
                    </a:ext>
                  </a:extLst>
                </a:gridCol>
                <a:gridCol w="98101">
                  <a:extLst>
                    <a:ext uri="{9D8B030D-6E8A-4147-A177-3AD203B41FA5}">
                      <a16:colId xmlns:a16="http://schemas.microsoft.com/office/drawing/2014/main" val="623504682"/>
                    </a:ext>
                  </a:extLst>
                </a:gridCol>
                <a:gridCol w="98101">
                  <a:extLst>
                    <a:ext uri="{9D8B030D-6E8A-4147-A177-3AD203B41FA5}">
                      <a16:colId xmlns:a16="http://schemas.microsoft.com/office/drawing/2014/main" val="3200789239"/>
                    </a:ext>
                  </a:extLst>
                </a:gridCol>
                <a:gridCol w="98101">
                  <a:extLst>
                    <a:ext uri="{9D8B030D-6E8A-4147-A177-3AD203B41FA5}">
                      <a16:colId xmlns:a16="http://schemas.microsoft.com/office/drawing/2014/main" val="3832553131"/>
                    </a:ext>
                  </a:extLst>
                </a:gridCol>
                <a:gridCol w="98101">
                  <a:extLst>
                    <a:ext uri="{9D8B030D-6E8A-4147-A177-3AD203B41FA5}">
                      <a16:colId xmlns:a16="http://schemas.microsoft.com/office/drawing/2014/main" val="3022847233"/>
                    </a:ext>
                  </a:extLst>
                </a:gridCol>
                <a:gridCol w="98101">
                  <a:extLst>
                    <a:ext uri="{9D8B030D-6E8A-4147-A177-3AD203B41FA5}">
                      <a16:colId xmlns:a16="http://schemas.microsoft.com/office/drawing/2014/main" val="2998474058"/>
                    </a:ext>
                  </a:extLst>
                </a:gridCol>
                <a:gridCol w="98101">
                  <a:extLst>
                    <a:ext uri="{9D8B030D-6E8A-4147-A177-3AD203B41FA5}">
                      <a16:colId xmlns:a16="http://schemas.microsoft.com/office/drawing/2014/main" val="2062173075"/>
                    </a:ext>
                  </a:extLst>
                </a:gridCol>
                <a:gridCol w="98101">
                  <a:extLst>
                    <a:ext uri="{9D8B030D-6E8A-4147-A177-3AD203B41FA5}">
                      <a16:colId xmlns:a16="http://schemas.microsoft.com/office/drawing/2014/main" val="1321505479"/>
                    </a:ext>
                  </a:extLst>
                </a:gridCol>
                <a:gridCol w="98101">
                  <a:extLst>
                    <a:ext uri="{9D8B030D-6E8A-4147-A177-3AD203B41FA5}">
                      <a16:colId xmlns:a16="http://schemas.microsoft.com/office/drawing/2014/main" val="298621516"/>
                    </a:ext>
                  </a:extLst>
                </a:gridCol>
                <a:gridCol w="98101">
                  <a:extLst>
                    <a:ext uri="{9D8B030D-6E8A-4147-A177-3AD203B41FA5}">
                      <a16:colId xmlns:a16="http://schemas.microsoft.com/office/drawing/2014/main" val="3986272482"/>
                    </a:ext>
                  </a:extLst>
                </a:gridCol>
                <a:gridCol w="98101">
                  <a:extLst>
                    <a:ext uri="{9D8B030D-6E8A-4147-A177-3AD203B41FA5}">
                      <a16:colId xmlns:a16="http://schemas.microsoft.com/office/drawing/2014/main" val="627105510"/>
                    </a:ext>
                  </a:extLst>
                </a:gridCol>
                <a:gridCol w="113192">
                  <a:extLst>
                    <a:ext uri="{9D8B030D-6E8A-4147-A177-3AD203B41FA5}">
                      <a16:colId xmlns:a16="http://schemas.microsoft.com/office/drawing/2014/main" val="4145544903"/>
                    </a:ext>
                  </a:extLst>
                </a:gridCol>
                <a:gridCol w="98101">
                  <a:extLst>
                    <a:ext uri="{9D8B030D-6E8A-4147-A177-3AD203B41FA5}">
                      <a16:colId xmlns:a16="http://schemas.microsoft.com/office/drawing/2014/main" val="3382222212"/>
                    </a:ext>
                  </a:extLst>
                </a:gridCol>
                <a:gridCol w="674120">
                  <a:extLst>
                    <a:ext uri="{9D8B030D-6E8A-4147-A177-3AD203B41FA5}">
                      <a16:colId xmlns:a16="http://schemas.microsoft.com/office/drawing/2014/main" val="462463734"/>
                    </a:ext>
                  </a:extLst>
                </a:gridCol>
              </a:tblGrid>
              <a:tr h="498251">
                <a:tc rowSpan="2">
                  <a:txBody>
                    <a:bodyPr/>
                    <a:lstStyle/>
                    <a:p>
                      <a:pPr algn="l" fontAlgn="ctr"/>
                      <a:r>
                        <a:rPr lang="tr-T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15. Mezun Memnuniyet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endParaRPr lang="tr-TR" sz="2000"/>
                    </a:p>
                  </a:txBody>
                  <a:tcPr marL="2770" marR="2770" marT="2770" marB="0" anchor="b">
                    <a:lnL>
                      <a:noFill/>
                    </a:lnL>
                    <a:lnR>
                      <a:noFill/>
                    </a:lnR>
                    <a:lnT>
                      <a:noFill/>
                    </a:lnT>
                    <a:lnB>
                      <a:noFill/>
                    </a:lnB>
                  </a:tcPr>
                </a:tc>
                <a:extLst>
                  <a:ext uri="{0D108BD9-81ED-4DB2-BD59-A6C34878D82A}">
                    <a16:rowId xmlns:a16="http://schemas.microsoft.com/office/drawing/2014/main" val="1187945613"/>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874748281"/>
                  </a:ext>
                </a:extLst>
              </a:tr>
              <a:tr h="169403">
                <a:tc rowSpan="2">
                  <a:txBody>
                    <a:bodyPr/>
                    <a:lstStyle/>
                    <a:p>
                      <a:pPr algn="l" fontAlgn="ctr"/>
                      <a:r>
                        <a:rPr lang="tr-TR" sz="7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 İşveren Memnuniyet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643993336"/>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447491732"/>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17. Ortak Yayın Sayısı Artış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3906958998"/>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864635263"/>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18. Üniversitelerle Yapılan Ortak Proje Sayısı Artış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937243855"/>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43136213"/>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19. Öğrencilerin Dahil Edildiği Projelerin Başarı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774113514"/>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401567465"/>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 Öğrencilerin Dahil Edildiği Projelerden Memnuniyet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435775393"/>
                  </a:ext>
                </a:extLst>
              </a:tr>
              <a:tr h="17431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70715628"/>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21. Online Derslerin Başarı Oranı </a:t>
                      </a:r>
                    </a:p>
                  </a:txBody>
                  <a:tcPr marL="2770" marR="2770" marT="277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792140664"/>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607468855"/>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 Kullanıcı Memnuniyet Oranı</a:t>
                      </a:r>
                    </a:p>
                  </a:txBody>
                  <a:tcPr marL="2770" marR="2770" marT="277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467713838"/>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875072202"/>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23. Major Hata Sayısı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522608824"/>
                  </a:ext>
                </a:extLst>
              </a:tr>
              <a:tr h="1792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3477447918"/>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 Düzeltici Faaliyet Kapanma Hızı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3505704255"/>
                  </a:ext>
                </a:extLst>
              </a:tr>
              <a:tr h="28886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112469749"/>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25. Risk Azaltma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315791965"/>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2650176045"/>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 Kalite Hedefleri Gerçekleşme Oranı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496041095"/>
                  </a:ext>
                </a:extLst>
              </a:tr>
              <a:tr h="16940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4121022822"/>
                  </a:ext>
                </a:extLst>
              </a:tr>
              <a:tr h="169403">
                <a:tc rowSpan="2">
                  <a:txBody>
                    <a:bodyPr/>
                    <a:lstStyle/>
                    <a:p>
                      <a:pPr algn="l" fontAlgn="ctr"/>
                      <a:r>
                        <a:rPr lang="tr-TR" sz="7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 KYS İç Denetim Puanı</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770" marR="2770" marT="277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Değerlendirme Dışı</a:t>
                      </a:r>
                    </a:p>
                  </a:txBody>
                  <a:tcPr marL="2770" marR="2770" marT="277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259024101"/>
                  </a:ext>
                </a:extLst>
              </a:tr>
              <a:tr h="17431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770" marR="2770" marT="2770" marB="0" anchor="b">
                    <a:lnL>
                      <a:noFill/>
                    </a:lnL>
                    <a:lnR>
                      <a:noFill/>
                    </a:lnR>
                    <a:lnT>
                      <a:noFill/>
                    </a:lnT>
                    <a:lnB>
                      <a:noFill/>
                    </a:lnB>
                  </a:tcPr>
                </a:tc>
                <a:extLst>
                  <a:ext uri="{0D108BD9-81ED-4DB2-BD59-A6C34878D82A}">
                    <a16:rowId xmlns:a16="http://schemas.microsoft.com/office/drawing/2014/main" val="1058768778"/>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838187" y="149225"/>
            <a:ext cx="10515600" cy="1069975"/>
          </a:xfrm>
        </p:spPr>
        <p:txBody>
          <a:bodyPr/>
          <a:lstStyle/>
          <a:p>
            <a:pPr algn="ctr"/>
            <a:r>
              <a:rPr lang="tr-TR" dirty="0" smtClean="0">
                <a:solidFill>
                  <a:srgbClr val="FF0000"/>
                </a:solidFill>
                <a:effectLst>
                  <a:outerShdw blurRad="38100" dist="38100" dir="2700000" algn="tl">
                    <a:srgbClr val="000000">
                      <a:alpha val="43137"/>
                    </a:srgbClr>
                  </a:outerShdw>
                </a:effectLst>
              </a:rPr>
              <a:t>KALİTE FAALİYET PLANI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449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904448979"/>
              </p:ext>
            </p:extLst>
          </p:nvPr>
        </p:nvGraphicFramePr>
        <p:xfrm>
          <a:off x="711207" y="1757517"/>
          <a:ext cx="10731480" cy="4655981"/>
        </p:xfrm>
        <a:graphic>
          <a:graphicData uri="http://schemas.openxmlformats.org/drawingml/2006/table">
            <a:tbl>
              <a:tblPr/>
              <a:tblGrid>
                <a:gridCol w="2597036">
                  <a:extLst>
                    <a:ext uri="{9D8B030D-6E8A-4147-A177-3AD203B41FA5}">
                      <a16:colId xmlns:a16="http://schemas.microsoft.com/office/drawing/2014/main" val="1220533779"/>
                    </a:ext>
                  </a:extLst>
                </a:gridCol>
                <a:gridCol w="880187">
                  <a:extLst>
                    <a:ext uri="{9D8B030D-6E8A-4147-A177-3AD203B41FA5}">
                      <a16:colId xmlns:a16="http://schemas.microsoft.com/office/drawing/2014/main" val="348067993"/>
                    </a:ext>
                  </a:extLst>
                </a:gridCol>
                <a:gridCol w="570672">
                  <a:extLst>
                    <a:ext uri="{9D8B030D-6E8A-4147-A177-3AD203B41FA5}">
                      <a16:colId xmlns:a16="http://schemas.microsoft.com/office/drawing/2014/main" val="1601489195"/>
                    </a:ext>
                  </a:extLst>
                </a:gridCol>
                <a:gridCol w="870515">
                  <a:extLst>
                    <a:ext uri="{9D8B030D-6E8A-4147-A177-3AD203B41FA5}">
                      <a16:colId xmlns:a16="http://schemas.microsoft.com/office/drawing/2014/main" val="3306016346"/>
                    </a:ext>
                  </a:extLst>
                </a:gridCol>
                <a:gridCol w="224884">
                  <a:extLst>
                    <a:ext uri="{9D8B030D-6E8A-4147-A177-3AD203B41FA5}">
                      <a16:colId xmlns:a16="http://schemas.microsoft.com/office/drawing/2014/main" val="4000938612"/>
                    </a:ext>
                  </a:extLst>
                </a:gridCol>
                <a:gridCol w="94305">
                  <a:extLst>
                    <a:ext uri="{9D8B030D-6E8A-4147-A177-3AD203B41FA5}">
                      <a16:colId xmlns:a16="http://schemas.microsoft.com/office/drawing/2014/main" val="714369206"/>
                    </a:ext>
                  </a:extLst>
                </a:gridCol>
                <a:gridCol w="94305">
                  <a:extLst>
                    <a:ext uri="{9D8B030D-6E8A-4147-A177-3AD203B41FA5}">
                      <a16:colId xmlns:a16="http://schemas.microsoft.com/office/drawing/2014/main" val="3759208476"/>
                    </a:ext>
                  </a:extLst>
                </a:gridCol>
                <a:gridCol w="94305">
                  <a:extLst>
                    <a:ext uri="{9D8B030D-6E8A-4147-A177-3AD203B41FA5}">
                      <a16:colId xmlns:a16="http://schemas.microsoft.com/office/drawing/2014/main" val="2501034339"/>
                    </a:ext>
                  </a:extLst>
                </a:gridCol>
                <a:gridCol w="94305">
                  <a:extLst>
                    <a:ext uri="{9D8B030D-6E8A-4147-A177-3AD203B41FA5}">
                      <a16:colId xmlns:a16="http://schemas.microsoft.com/office/drawing/2014/main" val="2344807936"/>
                    </a:ext>
                  </a:extLst>
                </a:gridCol>
                <a:gridCol w="94305">
                  <a:extLst>
                    <a:ext uri="{9D8B030D-6E8A-4147-A177-3AD203B41FA5}">
                      <a16:colId xmlns:a16="http://schemas.microsoft.com/office/drawing/2014/main" val="2825901522"/>
                    </a:ext>
                  </a:extLst>
                </a:gridCol>
                <a:gridCol w="94305">
                  <a:extLst>
                    <a:ext uri="{9D8B030D-6E8A-4147-A177-3AD203B41FA5}">
                      <a16:colId xmlns:a16="http://schemas.microsoft.com/office/drawing/2014/main" val="2810215841"/>
                    </a:ext>
                  </a:extLst>
                </a:gridCol>
                <a:gridCol w="94305">
                  <a:extLst>
                    <a:ext uri="{9D8B030D-6E8A-4147-A177-3AD203B41FA5}">
                      <a16:colId xmlns:a16="http://schemas.microsoft.com/office/drawing/2014/main" val="3995938704"/>
                    </a:ext>
                  </a:extLst>
                </a:gridCol>
                <a:gridCol w="94305">
                  <a:extLst>
                    <a:ext uri="{9D8B030D-6E8A-4147-A177-3AD203B41FA5}">
                      <a16:colId xmlns:a16="http://schemas.microsoft.com/office/drawing/2014/main" val="4141591186"/>
                    </a:ext>
                  </a:extLst>
                </a:gridCol>
                <a:gridCol w="94305">
                  <a:extLst>
                    <a:ext uri="{9D8B030D-6E8A-4147-A177-3AD203B41FA5}">
                      <a16:colId xmlns:a16="http://schemas.microsoft.com/office/drawing/2014/main" val="2176826590"/>
                    </a:ext>
                  </a:extLst>
                </a:gridCol>
                <a:gridCol w="108815">
                  <a:extLst>
                    <a:ext uri="{9D8B030D-6E8A-4147-A177-3AD203B41FA5}">
                      <a16:colId xmlns:a16="http://schemas.microsoft.com/office/drawing/2014/main" val="2750193040"/>
                    </a:ext>
                  </a:extLst>
                </a:gridCol>
                <a:gridCol w="101560">
                  <a:extLst>
                    <a:ext uri="{9D8B030D-6E8A-4147-A177-3AD203B41FA5}">
                      <a16:colId xmlns:a16="http://schemas.microsoft.com/office/drawing/2014/main" val="1347258632"/>
                    </a:ext>
                  </a:extLst>
                </a:gridCol>
                <a:gridCol w="94305">
                  <a:extLst>
                    <a:ext uri="{9D8B030D-6E8A-4147-A177-3AD203B41FA5}">
                      <a16:colId xmlns:a16="http://schemas.microsoft.com/office/drawing/2014/main" val="1294942907"/>
                    </a:ext>
                  </a:extLst>
                </a:gridCol>
                <a:gridCol w="94305">
                  <a:extLst>
                    <a:ext uri="{9D8B030D-6E8A-4147-A177-3AD203B41FA5}">
                      <a16:colId xmlns:a16="http://schemas.microsoft.com/office/drawing/2014/main" val="1698131130"/>
                    </a:ext>
                  </a:extLst>
                </a:gridCol>
                <a:gridCol w="94305">
                  <a:extLst>
                    <a:ext uri="{9D8B030D-6E8A-4147-A177-3AD203B41FA5}">
                      <a16:colId xmlns:a16="http://schemas.microsoft.com/office/drawing/2014/main" val="3458828188"/>
                    </a:ext>
                  </a:extLst>
                </a:gridCol>
                <a:gridCol w="94305">
                  <a:extLst>
                    <a:ext uri="{9D8B030D-6E8A-4147-A177-3AD203B41FA5}">
                      <a16:colId xmlns:a16="http://schemas.microsoft.com/office/drawing/2014/main" val="4247238839"/>
                    </a:ext>
                  </a:extLst>
                </a:gridCol>
                <a:gridCol w="94305">
                  <a:extLst>
                    <a:ext uri="{9D8B030D-6E8A-4147-A177-3AD203B41FA5}">
                      <a16:colId xmlns:a16="http://schemas.microsoft.com/office/drawing/2014/main" val="4177936386"/>
                    </a:ext>
                  </a:extLst>
                </a:gridCol>
                <a:gridCol w="94305">
                  <a:extLst>
                    <a:ext uri="{9D8B030D-6E8A-4147-A177-3AD203B41FA5}">
                      <a16:colId xmlns:a16="http://schemas.microsoft.com/office/drawing/2014/main" val="1847103123"/>
                    </a:ext>
                  </a:extLst>
                </a:gridCol>
                <a:gridCol w="94305">
                  <a:extLst>
                    <a:ext uri="{9D8B030D-6E8A-4147-A177-3AD203B41FA5}">
                      <a16:colId xmlns:a16="http://schemas.microsoft.com/office/drawing/2014/main" val="3148145337"/>
                    </a:ext>
                  </a:extLst>
                </a:gridCol>
                <a:gridCol w="94305">
                  <a:extLst>
                    <a:ext uri="{9D8B030D-6E8A-4147-A177-3AD203B41FA5}">
                      <a16:colId xmlns:a16="http://schemas.microsoft.com/office/drawing/2014/main" val="1610685397"/>
                    </a:ext>
                  </a:extLst>
                </a:gridCol>
                <a:gridCol w="94305">
                  <a:extLst>
                    <a:ext uri="{9D8B030D-6E8A-4147-A177-3AD203B41FA5}">
                      <a16:colId xmlns:a16="http://schemas.microsoft.com/office/drawing/2014/main" val="888642102"/>
                    </a:ext>
                  </a:extLst>
                </a:gridCol>
                <a:gridCol w="94305">
                  <a:extLst>
                    <a:ext uri="{9D8B030D-6E8A-4147-A177-3AD203B41FA5}">
                      <a16:colId xmlns:a16="http://schemas.microsoft.com/office/drawing/2014/main" val="670420901"/>
                    </a:ext>
                  </a:extLst>
                </a:gridCol>
                <a:gridCol w="94305">
                  <a:extLst>
                    <a:ext uri="{9D8B030D-6E8A-4147-A177-3AD203B41FA5}">
                      <a16:colId xmlns:a16="http://schemas.microsoft.com/office/drawing/2014/main" val="4214967049"/>
                    </a:ext>
                  </a:extLst>
                </a:gridCol>
                <a:gridCol w="94305">
                  <a:extLst>
                    <a:ext uri="{9D8B030D-6E8A-4147-A177-3AD203B41FA5}">
                      <a16:colId xmlns:a16="http://schemas.microsoft.com/office/drawing/2014/main" val="1834999552"/>
                    </a:ext>
                  </a:extLst>
                </a:gridCol>
                <a:gridCol w="94305">
                  <a:extLst>
                    <a:ext uri="{9D8B030D-6E8A-4147-A177-3AD203B41FA5}">
                      <a16:colId xmlns:a16="http://schemas.microsoft.com/office/drawing/2014/main" val="2948418167"/>
                    </a:ext>
                  </a:extLst>
                </a:gridCol>
                <a:gridCol w="94305">
                  <a:extLst>
                    <a:ext uri="{9D8B030D-6E8A-4147-A177-3AD203B41FA5}">
                      <a16:colId xmlns:a16="http://schemas.microsoft.com/office/drawing/2014/main" val="3638555383"/>
                    </a:ext>
                  </a:extLst>
                </a:gridCol>
                <a:gridCol w="94305">
                  <a:extLst>
                    <a:ext uri="{9D8B030D-6E8A-4147-A177-3AD203B41FA5}">
                      <a16:colId xmlns:a16="http://schemas.microsoft.com/office/drawing/2014/main" val="3685103086"/>
                    </a:ext>
                  </a:extLst>
                </a:gridCol>
                <a:gridCol w="94305">
                  <a:extLst>
                    <a:ext uri="{9D8B030D-6E8A-4147-A177-3AD203B41FA5}">
                      <a16:colId xmlns:a16="http://schemas.microsoft.com/office/drawing/2014/main" val="4168254996"/>
                    </a:ext>
                  </a:extLst>
                </a:gridCol>
                <a:gridCol w="94305">
                  <a:extLst>
                    <a:ext uri="{9D8B030D-6E8A-4147-A177-3AD203B41FA5}">
                      <a16:colId xmlns:a16="http://schemas.microsoft.com/office/drawing/2014/main" val="3690054191"/>
                    </a:ext>
                  </a:extLst>
                </a:gridCol>
                <a:gridCol w="94305">
                  <a:extLst>
                    <a:ext uri="{9D8B030D-6E8A-4147-A177-3AD203B41FA5}">
                      <a16:colId xmlns:a16="http://schemas.microsoft.com/office/drawing/2014/main" val="3509792189"/>
                    </a:ext>
                  </a:extLst>
                </a:gridCol>
                <a:gridCol w="94305">
                  <a:extLst>
                    <a:ext uri="{9D8B030D-6E8A-4147-A177-3AD203B41FA5}">
                      <a16:colId xmlns:a16="http://schemas.microsoft.com/office/drawing/2014/main" val="417137245"/>
                    </a:ext>
                  </a:extLst>
                </a:gridCol>
                <a:gridCol w="94305">
                  <a:extLst>
                    <a:ext uri="{9D8B030D-6E8A-4147-A177-3AD203B41FA5}">
                      <a16:colId xmlns:a16="http://schemas.microsoft.com/office/drawing/2014/main" val="2595997790"/>
                    </a:ext>
                  </a:extLst>
                </a:gridCol>
                <a:gridCol w="94305">
                  <a:extLst>
                    <a:ext uri="{9D8B030D-6E8A-4147-A177-3AD203B41FA5}">
                      <a16:colId xmlns:a16="http://schemas.microsoft.com/office/drawing/2014/main" val="3301223469"/>
                    </a:ext>
                  </a:extLst>
                </a:gridCol>
                <a:gridCol w="94305">
                  <a:extLst>
                    <a:ext uri="{9D8B030D-6E8A-4147-A177-3AD203B41FA5}">
                      <a16:colId xmlns:a16="http://schemas.microsoft.com/office/drawing/2014/main" val="4026572177"/>
                    </a:ext>
                  </a:extLst>
                </a:gridCol>
                <a:gridCol w="94305">
                  <a:extLst>
                    <a:ext uri="{9D8B030D-6E8A-4147-A177-3AD203B41FA5}">
                      <a16:colId xmlns:a16="http://schemas.microsoft.com/office/drawing/2014/main" val="2634392876"/>
                    </a:ext>
                  </a:extLst>
                </a:gridCol>
                <a:gridCol w="94305">
                  <a:extLst>
                    <a:ext uri="{9D8B030D-6E8A-4147-A177-3AD203B41FA5}">
                      <a16:colId xmlns:a16="http://schemas.microsoft.com/office/drawing/2014/main" val="2903924518"/>
                    </a:ext>
                  </a:extLst>
                </a:gridCol>
                <a:gridCol w="94305">
                  <a:extLst>
                    <a:ext uri="{9D8B030D-6E8A-4147-A177-3AD203B41FA5}">
                      <a16:colId xmlns:a16="http://schemas.microsoft.com/office/drawing/2014/main" val="3674306337"/>
                    </a:ext>
                  </a:extLst>
                </a:gridCol>
                <a:gridCol w="94305">
                  <a:extLst>
                    <a:ext uri="{9D8B030D-6E8A-4147-A177-3AD203B41FA5}">
                      <a16:colId xmlns:a16="http://schemas.microsoft.com/office/drawing/2014/main" val="625730284"/>
                    </a:ext>
                  </a:extLst>
                </a:gridCol>
                <a:gridCol w="94305">
                  <a:extLst>
                    <a:ext uri="{9D8B030D-6E8A-4147-A177-3AD203B41FA5}">
                      <a16:colId xmlns:a16="http://schemas.microsoft.com/office/drawing/2014/main" val="3986891137"/>
                    </a:ext>
                  </a:extLst>
                </a:gridCol>
                <a:gridCol w="94305">
                  <a:extLst>
                    <a:ext uri="{9D8B030D-6E8A-4147-A177-3AD203B41FA5}">
                      <a16:colId xmlns:a16="http://schemas.microsoft.com/office/drawing/2014/main" val="4050282027"/>
                    </a:ext>
                  </a:extLst>
                </a:gridCol>
                <a:gridCol w="94305">
                  <a:extLst>
                    <a:ext uri="{9D8B030D-6E8A-4147-A177-3AD203B41FA5}">
                      <a16:colId xmlns:a16="http://schemas.microsoft.com/office/drawing/2014/main" val="1786441245"/>
                    </a:ext>
                  </a:extLst>
                </a:gridCol>
                <a:gridCol w="94305">
                  <a:extLst>
                    <a:ext uri="{9D8B030D-6E8A-4147-A177-3AD203B41FA5}">
                      <a16:colId xmlns:a16="http://schemas.microsoft.com/office/drawing/2014/main" val="927239932"/>
                    </a:ext>
                  </a:extLst>
                </a:gridCol>
                <a:gridCol w="94305">
                  <a:extLst>
                    <a:ext uri="{9D8B030D-6E8A-4147-A177-3AD203B41FA5}">
                      <a16:colId xmlns:a16="http://schemas.microsoft.com/office/drawing/2014/main" val="3576312162"/>
                    </a:ext>
                  </a:extLst>
                </a:gridCol>
                <a:gridCol w="94305">
                  <a:extLst>
                    <a:ext uri="{9D8B030D-6E8A-4147-A177-3AD203B41FA5}">
                      <a16:colId xmlns:a16="http://schemas.microsoft.com/office/drawing/2014/main" val="893510129"/>
                    </a:ext>
                  </a:extLst>
                </a:gridCol>
                <a:gridCol w="94305">
                  <a:extLst>
                    <a:ext uri="{9D8B030D-6E8A-4147-A177-3AD203B41FA5}">
                      <a16:colId xmlns:a16="http://schemas.microsoft.com/office/drawing/2014/main" val="454273840"/>
                    </a:ext>
                  </a:extLst>
                </a:gridCol>
                <a:gridCol w="94305">
                  <a:extLst>
                    <a:ext uri="{9D8B030D-6E8A-4147-A177-3AD203B41FA5}">
                      <a16:colId xmlns:a16="http://schemas.microsoft.com/office/drawing/2014/main" val="1320141004"/>
                    </a:ext>
                  </a:extLst>
                </a:gridCol>
                <a:gridCol w="94305">
                  <a:extLst>
                    <a:ext uri="{9D8B030D-6E8A-4147-A177-3AD203B41FA5}">
                      <a16:colId xmlns:a16="http://schemas.microsoft.com/office/drawing/2014/main" val="2893001936"/>
                    </a:ext>
                  </a:extLst>
                </a:gridCol>
                <a:gridCol w="94305">
                  <a:extLst>
                    <a:ext uri="{9D8B030D-6E8A-4147-A177-3AD203B41FA5}">
                      <a16:colId xmlns:a16="http://schemas.microsoft.com/office/drawing/2014/main" val="1055254430"/>
                    </a:ext>
                  </a:extLst>
                </a:gridCol>
                <a:gridCol w="94305">
                  <a:extLst>
                    <a:ext uri="{9D8B030D-6E8A-4147-A177-3AD203B41FA5}">
                      <a16:colId xmlns:a16="http://schemas.microsoft.com/office/drawing/2014/main" val="22065599"/>
                    </a:ext>
                  </a:extLst>
                </a:gridCol>
                <a:gridCol w="94305">
                  <a:extLst>
                    <a:ext uri="{9D8B030D-6E8A-4147-A177-3AD203B41FA5}">
                      <a16:colId xmlns:a16="http://schemas.microsoft.com/office/drawing/2014/main" val="4062329723"/>
                    </a:ext>
                  </a:extLst>
                </a:gridCol>
                <a:gridCol w="94305">
                  <a:extLst>
                    <a:ext uri="{9D8B030D-6E8A-4147-A177-3AD203B41FA5}">
                      <a16:colId xmlns:a16="http://schemas.microsoft.com/office/drawing/2014/main" val="2874396414"/>
                    </a:ext>
                  </a:extLst>
                </a:gridCol>
                <a:gridCol w="108815">
                  <a:extLst>
                    <a:ext uri="{9D8B030D-6E8A-4147-A177-3AD203B41FA5}">
                      <a16:colId xmlns:a16="http://schemas.microsoft.com/office/drawing/2014/main" val="642201746"/>
                    </a:ext>
                  </a:extLst>
                </a:gridCol>
                <a:gridCol w="94305">
                  <a:extLst>
                    <a:ext uri="{9D8B030D-6E8A-4147-A177-3AD203B41FA5}">
                      <a16:colId xmlns:a16="http://schemas.microsoft.com/office/drawing/2014/main" val="1794588529"/>
                    </a:ext>
                  </a:extLst>
                </a:gridCol>
                <a:gridCol w="648051">
                  <a:extLst>
                    <a:ext uri="{9D8B030D-6E8A-4147-A177-3AD203B41FA5}">
                      <a16:colId xmlns:a16="http://schemas.microsoft.com/office/drawing/2014/main" val="4086570314"/>
                    </a:ext>
                  </a:extLst>
                </a:gridCol>
              </a:tblGrid>
              <a:tr h="131235">
                <a:tc rowSpan="2">
                  <a:txBody>
                    <a:bodyPr/>
                    <a:lstStyle/>
                    <a:p>
                      <a:pPr algn="l" fontAlgn="ctr"/>
                      <a:r>
                        <a:rPr lang="tr-TR" sz="700" b="1" i="0" u="none" strike="noStrike" dirty="0">
                          <a:solidFill>
                            <a:srgbClr val="000000"/>
                          </a:solidFill>
                          <a:effectLst/>
                          <a:latin typeface="Verdana" panose="020B0604030504040204" pitchFamily="34" charset="0"/>
                        </a:rPr>
                        <a:t>30. ŞİKAYETE GERİ DÖNÜŞ/CEVAP VERME SÜRESİ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dirty="0">
                          <a:solidFill>
                            <a:srgbClr val="000000"/>
                          </a:solidFill>
                          <a:effectLst/>
                          <a:latin typeface="Calibri" panose="020F0502020204030204" pitchFamily="34" charset="0"/>
                        </a:rPr>
                        <a:t> </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89264564"/>
                  </a:ext>
                </a:extLst>
              </a:tr>
              <a:tr h="13123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948959537"/>
                  </a:ext>
                </a:extLst>
              </a:tr>
              <a:tr h="131235">
                <a:tc rowSpan="2">
                  <a:txBody>
                    <a:bodyPr/>
                    <a:lstStyle/>
                    <a:p>
                      <a:pPr algn="l" fontAlgn="ctr"/>
                      <a:r>
                        <a:rPr lang="tr-TR" sz="700" b="0" i="0" u="none" strike="noStrike" dirty="0">
                          <a:solidFill>
                            <a:srgbClr val="000000"/>
                          </a:solidFill>
                          <a:effectLst/>
                          <a:latin typeface="Calibri" panose="020F0502020204030204" pitchFamily="34" charset="0"/>
                        </a:rPr>
                        <a:t>30.1.Şikayet Geldiğinde Sistem Üzerinden Şikayetin Çözümü İçin Cevap Verilmesi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Yazılım Kayıtları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Şikayet yok</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91527406"/>
                  </a:ext>
                </a:extLst>
              </a:tr>
              <a:tr h="16373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989380327"/>
                  </a:ext>
                </a:extLst>
              </a:tr>
              <a:tr h="131235">
                <a:tc rowSpan="2">
                  <a:txBody>
                    <a:bodyPr/>
                    <a:lstStyle/>
                    <a:p>
                      <a:pPr algn="l" fontAlgn="ctr"/>
                      <a:r>
                        <a:rPr lang="tr-TR" sz="700" b="1" i="0" u="none" strike="noStrike">
                          <a:solidFill>
                            <a:srgbClr val="000000"/>
                          </a:solidFill>
                          <a:effectLst/>
                          <a:latin typeface="Verdana" panose="020B0604030504040204" pitchFamily="34" charset="0"/>
                        </a:rPr>
                        <a:t>31. ŞİKAYETİN ÇÖZÜMÜ İÇİN ÖNGÖRÜLEN SÜRE</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36694868"/>
                  </a:ext>
                </a:extLst>
              </a:tr>
              <a:tr h="174301">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642387607"/>
                  </a:ext>
                </a:extLst>
              </a:tr>
              <a:tr h="131235">
                <a:tc rowSpan="2">
                  <a:txBody>
                    <a:bodyPr/>
                    <a:lstStyle/>
                    <a:p>
                      <a:pPr algn="l" fontAlgn="ctr"/>
                      <a:r>
                        <a:rPr lang="tr-TR" sz="700" b="0" i="0" u="none" strike="noStrike">
                          <a:solidFill>
                            <a:srgbClr val="000000"/>
                          </a:solidFill>
                          <a:effectLst/>
                          <a:latin typeface="Calibri" panose="020F0502020204030204" pitchFamily="34" charset="0"/>
                        </a:rPr>
                        <a:t>31.1. Şikayetin Çözümünün Gerçekleştirilmesi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Yazılım Kayıtları-DF Formları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Şikayet yok</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11200559"/>
                  </a:ext>
                </a:extLst>
              </a:tr>
              <a:tr h="13123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88821536"/>
                  </a:ext>
                </a:extLst>
              </a:tr>
              <a:tr h="131235">
                <a:tc rowSpan="2">
                  <a:txBody>
                    <a:bodyPr/>
                    <a:lstStyle/>
                    <a:p>
                      <a:pPr algn="l" fontAlgn="ctr"/>
                      <a:r>
                        <a:rPr lang="tr-TR" sz="700" b="1" i="0" u="none" strike="noStrike" dirty="0">
                          <a:solidFill>
                            <a:srgbClr val="000000"/>
                          </a:solidFill>
                          <a:effectLst/>
                          <a:latin typeface="Verdana" panose="020B0604030504040204" pitchFamily="34" charset="0"/>
                        </a:rPr>
                        <a:t>32. ÇÖZÜMÜN GERÇEKLEŞTİRİLDİĞİ SÜRE</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120267779"/>
                  </a:ext>
                </a:extLst>
              </a:tr>
              <a:tr h="13123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404950925"/>
                  </a:ext>
                </a:extLst>
              </a:tr>
              <a:tr h="131235">
                <a:tc rowSpan="2">
                  <a:txBody>
                    <a:bodyPr/>
                    <a:lstStyle/>
                    <a:p>
                      <a:pPr algn="l" fontAlgn="ctr"/>
                      <a:r>
                        <a:rPr lang="tr-TR" sz="700" b="0" i="0" u="none" strike="noStrike">
                          <a:solidFill>
                            <a:srgbClr val="000000"/>
                          </a:solidFill>
                          <a:effectLst/>
                          <a:latin typeface="Calibri" panose="020F0502020204030204" pitchFamily="34" charset="0"/>
                        </a:rPr>
                        <a:t>32.1.Şikayetin Çözümünün Gerçekleştirilmesi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Yazılım Kayıtları-DF Formları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Şikayet yok</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093827958"/>
                  </a:ext>
                </a:extLst>
              </a:tr>
              <a:tr h="13123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49124012"/>
                  </a:ext>
                </a:extLst>
              </a:tr>
              <a:tr h="131235">
                <a:tc rowSpan="2">
                  <a:txBody>
                    <a:bodyPr/>
                    <a:lstStyle/>
                    <a:p>
                      <a:pPr algn="l" fontAlgn="ctr"/>
                      <a:r>
                        <a:rPr lang="tr-TR" sz="700" b="1" i="0" u="none" strike="noStrike">
                          <a:solidFill>
                            <a:srgbClr val="000000"/>
                          </a:solidFill>
                          <a:effectLst/>
                          <a:latin typeface="Verdana" panose="020B0604030504040204" pitchFamily="34" charset="0"/>
                        </a:rPr>
                        <a:t>33. TEKRARLAYAN ŞİKAYET SAYISI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179215958"/>
                  </a:ext>
                </a:extLst>
              </a:tr>
              <a:tr h="13123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33392772"/>
                  </a:ext>
                </a:extLst>
              </a:tr>
              <a:tr h="131235">
                <a:tc rowSpan="2">
                  <a:txBody>
                    <a:bodyPr/>
                    <a:lstStyle/>
                    <a:p>
                      <a:pPr algn="l" fontAlgn="ctr"/>
                      <a:r>
                        <a:rPr lang="tr-TR" sz="700" b="0" i="0" u="none" strike="noStrike">
                          <a:solidFill>
                            <a:srgbClr val="000000"/>
                          </a:solidFill>
                          <a:effectLst/>
                          <a:latin typeface="Calibri" panose="020F0502020204030204" pitchFamily="34" charset="0"/>
                        </a:rPr>
                        <a:t>33.1.Yazılımdan Gelen Şikayetlerin Kök Nedenlerinin Bulunması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Yazılım Kayıtları-DF Formları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Şikayet yok</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16778477"/>
                  </a:ext>
                </a:extLst>
              </a:tr>
              <a:tr h="14930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800" b="0" i="0" u="none" strike="noStrike">
                        <a:solidFill>
                          <a:srgbClr val="000000"/>
                        </a:solidFill>
                        <a:effectLst/>
                        <a:latin typeface="Calibri" panose="020F050202020403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710132684"/>
                  </a:ext>
                </a:extLst>
              </a:tr>
              <a:tr h="131235">
                <a:tc rowSpan="2">
                  <a:txBody>
                    <a:bodyPr/>
                    <a:lstStyle/>
                    <a:p>
                      <a:pPr algn="l" fontAlgn="ctr"/>
                      <a:r>
                        <a:rPr lang="tr-TR" sz="700" b="0" i="0" u="none" strike="noStrike">
                          <a:solidFill>
                            <a:srgbClr val="000000"/>
                          </a:solidFill>
                          <a:effectLst/>
                          <a:latin typeface="Calibri" panose="020F0502020204030204" pitchFamily="34" charset="0"/>
                        </a:rPr>
                        <a:t>33.2.Şikayetlerin Çözümlenmesi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İG-KT-FS-EK-TK</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Şikayet Yazılım Kayıtları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Şikayet yok</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070887318"/>
                  </a:ext>
                </a:extLst>
              </a:tr>
              <a:tr h="13123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515855563"/>
                  </a:ext>
                </a:extLst>
              </a:tr>
              <a:tr h="131235">
                <a:tc rowSpan="2">
                  <a:txBody>
                    <a:bodyPr/>
                    <a:lstStyle/>
                    <a:p>
                      <a:pPr algn="l" fontAlgn="ctr"/>
                      <a:r>
                        <a:rPr lang="tr-TR" sz="700" b="0" i="0" u="none" strike="noStrike">
                          <a:solidFill>
                            <a:srgbClr val="000000"/>
                          </a:solidFill>
                          <a:effectLst/>
                          <a:latin typeface="Calibri" panose="020F0502020204030204" pitchFamily="34" charset="0"/>
                        </a:rPr>
                        <a:t>33.3.Şikayet Çözüm Memnuniyetlerinin Ölçümlenmesi ve Ölçüm Sonucu Şikayetin Kapatılması/Yeni Aksiyonların Yapılması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İG-KT-FS-EK-TK</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Şikayet Yazılım Kayıtları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Şikayet yok</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87437855"/>
                  </a:ext>
                </a:extLst>
              </a:tr>
              <a:tr h="1795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855372162"/>
                  </a:ext>
                </a:extLst>
              </a:tr>
              <a:tr h="131235">
                <a:tc rowSpan="2">
                  <a:txBody>
                    <a:bodyPr/>
                    <a:lstStyle/>
                    <a:p>
                      <a:pPr algn="l" fontAlgn="ctr"/>
                      <a:r>
                        <a:rPr lang="tr-TR" sz="700" b="1" i="0" u="none" strike="noStrike">
                          <a:solidFill>
                            <a:srgbClr val="000000"/>
                          </a:solidFill>
                          <a:effectLst/>
                          <a:latin typeface="Verdana" panose="020B0604030504040204" pitchFamily="34" charset="0"/>
                        </a:rPr>
                        <a:t>34. ÇEVRE KAZASI SAYISI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874471541"/>
                  </a:ext>
                </a:extLst>
              </a:tr>
              <a:tr h="13123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110425222"/>
                  </a:ext>
                </a:extLst>
              </a:tr>
              <a:tr h="131235">
                <a:tc rowSpan="2">
                  <a:txBody>
                    <a:bodyPr/>
                    <a:lstStyle/>
                    <a:p>
                      <a:pPr algn="l" fontAlgn="ctr"/>
                      <a:r>
                        <a:rPr lang="tr-TR" sz="700" b="0" i="0" u="none" strike="noStrike">
                          <a:solidFill>
                            <a:srgbClr val="000000"/>
                          </a:solidFill>
                          <a:effectLst/>
                          <a:latin typeface="Calibri" panose="020F0502020204030204" pitchFamily="34" charset="0"/>
                        </a:rPr>
                        <a:t>34.1.Tehlikeli ve Tehlikesiz Atıkların Talimatlara Göre Ayrıştırılması ve İlgili Geri Dönüşüm Yönetimin Uyumun Sağlanması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Çevre Kazası Bildirim Formları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964022351"/>
                  </a:ext>
                </a:extLst>
              </a:tr>
              <a:tr h="19542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675556601"/>
                  </a:ext>
                </a:extLst>
              </a:tr>
              <a:tr h="131235">
                <a:tc rowSpan="2">
                  <a:txBody>
                    <a:bodyPr/>
                    <a:lstStyle/>
                    <a:p>
                      <a:pPr algn="l" fontAlgn="ctr"/>
                      <a:r>
                        <a:rPr lang="tr-TR" sz="700" b="1" i="0" u="none" strike="noStrike">
                          <a:solidFill>
                            <a:srgbClr val="000000"/>
                          </a:solidFill>
                          <a:effectLst/>
                          <a:latin typeface="Verdana" panose="020B0604030504040204" pitchFamily="34" charset="0"/>
                        </a:rPr>
                        <a:t>35. İŞ KAZASI SAYISI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089957003"/>
                  </a:ext>
                </a:extLst>
              </a:tr>
              <a:tr h="13204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22020600"/>
                  </a:ext>
                </a:extLst>
              </a:tr>
              <a:tr h="384161">
                <a:tc rowSpan="2">
                  <a:txBody>
                    <a:bodyPr/>
                    <a:lstStyle/>
                    <a:p>
                      <a:pPr algn="l" fontAlgn="ctr"/>
                      <a:r>
                        <a:rPr lang="tr-TR" sz="700" b="0" i="0" u="none" strike="noStrike">
                          <a:solidFill>
                            <a:srgbClr val="000000"/>
                          </a:solidFill>
                          <a:effectLst/>
                          <a:latin typeface="Calibri" panose="020F0502020204030204" pitchFamily="34" charset="0"/>
                        </a:rPr>
                        <a:t>35.1.Birim/Bölüm İle İlgili Hazırlanan İş Sağlığı Risklerine Karşı Aksiyonlar Geliştirilmesi</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İş Kazası Bildirim Formları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700" b="0" i="0" u="none" strike="noStrike">
                          <a:solidFill>
                            <a:srgbClr val="FFFFFF"/>
                          </a:solidFill>
                          <a:effectLst/>
                          <a:latin typeface="Verdana" panose="020B060403050404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000000"/>
                          </a:solidFill>
                          <a:effectLst/>
                          <a:latin typeface="Verdana" panose="020B0604030504040204" pitchFamily="34" charset="0"/>
                        </a:rPr>
                        <a:t>2021 yılında gerçekleştirilecektir.</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684538928"/>
                  </a:ext>
                </a:extLst>
              </a:tr>
              <a:tr h="13123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655768541"/>
                  </a:ext>
                </a:extLst>
              </a:tr>
              <a:tr h="384161">
                <a:tc rowSpan="2">
                  <a:txBody>
                    <a:bodyPr/>
                    <a:lstStyle/>
                    <a:p>
                      <a:pPr algn="l" fontAlgn="ctr"/>
                      <a:r>
                        <a:rPr lang="tr-TR" sz="700" b="0" i="0" u="none" strike="noStrike">
                          <a:solidFill>
                            <a:srgbClr val="000000"/>
                          </a:solidFill>
                          <a:effectLst/>
                          <a:latin typeface="Calibri" panose="020F0502020204030204" pitchFamily="34" charset="0"/>
                        </a:rPr>
                        <a:t>35.2.Kurum İçinde Risk Taşıyan Konular Hakkında Yetkililere Bilgi Akışının Sağlanması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E-postalar,İç Yazışmalar</a:t>
                      </a:r>
                    </a:p>
                  </a:txBody>
                  <a:tcPr marL="4025" marR="4025" marT="40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000000"/>
                          </a:solidFill>
                          <a:effectLst/>
                          <a:latin typeface="Calibri" panose="020F0502020204030204" pitchFamily="34" charset="0"/>
                        </a:rPr>
                        <a:t>P</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700" b="0" i="0" u="none" strike="noStrike">
                          <a:solidFill>
                            <a:srgbClr val="FFFFFF"/>
                          </a:solidFill>
                          <a:effectLst/>
                          <a:latin typeface="Verdana" panose="020B0604030504040204" pitchFamily="34" charset="0"/>
                        </a:rPr>
                        <a:t>+</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000000"/>
                          </a:solidFill>
                          <a:effectLst/>
                          <a:latin typeface="Verdana" panose="020B0604030504040204" pitchFamily="34" charset="0"/>
                        </a:rPr>
                        <a:t>2021 yılında gerçekleştirilecektir.</a:t>
                      </a: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194697327"/>
                  </a:ext>
                </a:extLst>
              </a:tr>
              <a:tr h="13732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600" b="0" i="0" u="none" strike="noStrike">
                          <a:solidFill>
                            <a:srgbClr val="000000"/>
                          </a:solidFill>
                          <a:effectLst/>
                          <a:latin typeface="Calibri" panose="020F0502020204030204" pitchFamily="34" charset="0"/>
                        </a:rPr>
                        <a:t>G</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4025" marR="4025" marT="40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dirty="0">
                        <a:solidFill>
                          <a:srgbClr val="000000"/>
                        </a:solidFill>
                        <a:effectLst/>
                        <a:latin typeface="Verdana" panose="020B0604030504040204" pitchFamily="34" charset="0"/>
                      </a:endParaRPr>
                    </a:p>
                  </a:txBody>
                  <a:tcPr marL="4025" marR="4025" marT="402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334409986"/>
                  </a:ext>
                </a:extLst>
              </a:tr>
            </a:tbl>
          </a:graphicData>
        </a:graphic>
      </p:graphicFrame>
      <p:pic>
        <p:nvPicPr>
          <p:cNvPr id="5" name="Resim 4"/>
          <p:cNvPicPr/>
          <p:nvPr/>
        </p:nvPicPr>
        <p:blipFill>
          <a:blip r:embed="rId2"/>
          <a:stretch>
            <a:fillRect/>
          </a:stretch>
        </p:blipFill>
        <p:spPr>
          <a:xfrm>
            <a:off x="264220" y="306546"/>
            <a:ext cx="2736304" cy="576064"/>
          </a:xfrm>
          <a:prstGeom prst="rect">
            <a:avLst/>
          </a:prstGeom>
        </p:spPr>
      </p:pic>
      <p:sp>
        <p:nvSpPr>
          <p:cNvPr id="6" name="Unvan 1"/>
          <p:cNvSpPr>
            <a:spLocks noGrp="1"/>
          </p:cNvSpPr>
          <p:nvPr>
            <p:ph type="title"/>
          </p:nvPr>
        </p:nvSpPr>
        <p:spPr>
          <a:xfrm>
            <a:off x="838187" y="149225"/>
            <a:ext cx="10515600" cy="1069975"/>
          </a:xfrm>
        </p:spPr>
        <p:txBody>
          <a:bodyPr/>
          <a:lstStyle/>
          <a:p>
            <a:pPr algn="ctr"/>
            <a:r>
              <a:rPr lang="tr-TR" dirty="0" smtClean="0">
                <a:solidFill>
                  <a:srgbClr val="FF0000"/>
                </a:solidFill>
                <a:effectLst>
                  <a:outerShdw blurRad="38100" dist="38100" dir="2700000" algn="tl">
                    <a:srgbClr val="000000">
                      <a:alpha val="43137"/>
                    </a:srgbClr>
                  </a:outerShdw>
                </a:effectLst>
              </a:rPr>
              <a:t>KALİTE FAALİYET PLANI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116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18236109"/>
              </p:ext>
            </p:extLst>
          </p:nvPr>
        </p:nvGraphicFramePr>
        <p:xfrm>
          <a:off x="838186" y="1474643"/>
          <a:ext cx="10515628" cy="5167457"/>
        </p:xfrm>
        <a:graphic>
          <a:graphicData uri="http://schemas.openxmlformats.org/drawingml/2006/table">
            <a:tbl>
              <a:tblPr/>
              <a:tblGrid>
                <a:gridCol w="2544784">
                  <a:extLst>
                    <a:ext uri="{9D8B030D-6E8A-4147-A177-3AD203B41FA5}">
                      <a16:colId xmlns:a16="http://schemas.microsoft.com/office/drawing/2014/main" val="3662468673"/>
                    </a:ext>
                  </a:extLst>
                </a:gridCol>
                <a:gridCol w="862477">
                  <a:extLst>
                    <a:ext uri="{9D8B030D-6E8A-4147-A177-3AD203B41FA5}">
                      <a16:colId xmlns:a16="http://schemas.microsoft.com/office/drawing/2014/main" val="4133432499"/>
                    </a:ext>
                  </a:extLst>
                </a:gridCol>
                <a:gridCol w="559188">
                  <a:extLst>
                    <a:ext uri="{9D8B030D-6E8A-4147-A177-3AD203B41FA5}">
                      <a16:colId xmlns:a16="http://schemas.microsoft.com/office/drawing/2014/main" val="2755243049"/>
                    </a:ext>
                  </a:extLst>
                </a:gridCol>
                <a:gridCol w="853000">
                  <a:extLst>
                    <a:ext uri="{9D8B030D-6E8A-4147-A177-3AD203B41FA5}">
                      <a16:colId xmlns:a16="http://schemas.microsoft.com/office/drawing/2014/main" val="1585539065"/>
                    </a:ext>
                  </a:extLst>
                </a:gridCol>
                <a:gridCol w="220359">
                  <a:extLst>
                    <a:ext uri="{9D8B030D-6E8A-4147-A177-3AD203B41FA5}">
                      <a16:colId xmlns:a16="http://schemas.microsoft.com/office/drawing/2014/main" val="4138136781"/>
                    </a:ext>
                  </a:extLst>
                </a:gridCol>
                <a:gridCol w="92409">
                  <a:extLst>
                    <a:ext uri="{9D8B030D-6E8A-4147-A177-3AD203B41FA5}">
                      <a16:colId xmlns:a16="http://schemas.microsoft.com/office/drawing/2014/main" val="2977385342"/>
                    </a:ext>
                  </a:extLst>
                </a:gridCol>
                <a:gridCol w="92409">
                  <a:extLst>
                    <a:ext uri="{9D8B030D-6E8A-4147-A177-3AD203B41FA5}">
                      <a16:colId xmlns:a16="http://schemas.microsoft.com/office/drawing/2014/main" val="1198135441"/>
                    </a:ext>
                  </a:extLst>
                </a:gridCol>
                <a:gridCol w="92409">
                  <a:extLst>
                    <a:ext uri="{9D8B030D-6E8A-4147-A177-3AD203B41FA5}">
                      <a16:colId xmlns:a16="http://schemas.microsoft.com/office/drawing/2014/main" val="1462563016"/>
                    </a:ext>
                  </a:extLst>
                </a:gridCol>
                <a:gridCol w="92409">
                  <a:extLst>
                    <a:ext uri="{9D8B030D-6E8A-4147-A177-3AD203B41FA5}">
                      <a16:colId xmlns:a16="http://schemas.microsoft.com/office/drawing/2014/main" val="3400664126"/>
                    </a:ext>
                  </a:extLst>
                </a:gridCol>
                <a:gridCol w="92409">
                  <a:extLst>
                    <a:ext uri="{9D8B030D-6E8A-4147-A177-3AD203B41FA5}">
                      <a16:colId xmlns:a16="http://schemas.microsoft.com/office/drawing/2014/main" val="119709019"/>
                    </a:ext>
                  </a:extLst>
                </a:gridCol>
                <a:gridCol w="92409">
                  <a:extLst>
                    <a:ext uri="{9D8B030D-6E8A-4147-A177-3AD203B41FA5}">
                      <a16:colId xmlns:a16="http://schemas.microsoft.com/office/drawing/2014/main" val="3533336991"/>
                    </a:ext>
                  </a:extLst>
                </a:gridCol>
                <a:gridCol w="92409">
                  <a:extLst>
                    <a:ext uri="{9D8B030D-6E8A-4147-A177-3AD203B41FA5}">
                      <a16:colId xmlns:a16="http://schemas.microsoft.com/office/drawing/2014/main" val="3370726457"/>
                    </a:ext>
                  </a:extLst>
                </a:gridCol>
                <a:gridCol w="92409">
                  <a:extLst>
                    <a:ext uri="{9D8B030D-6E8A-4147-A177-3AD203B41FA5}">
                      <a16:colId xmlns:a16="http://schemas.microsoft.com/office/drawing/2014/main" val="1274562070"/>
                    </a:ext>
                  </a:extLst>
                </a:gridCol>
                <a:gridCol w="92409">
                  <a:extLst>
                    <a:ext uri="{9D8B030D-6E8A-4147-A177-3AD203B41FA5}">
                      <a16:colId xmlns:a16="http://schemas.microsoft.com/office/drawing/2014/main" val="192339743"/>
                    </a:ext>
                  </a:extLst>
                </a:gridCol>
                <a:gridCol w="106625">
                  <a:extLst>
                    <a:ext uri="{9D8B030D-6E8A-4147-A177-3AD203B41FA5}">
                      <a16:colId xmlns:a16="http://schemas.microsoft.com/office/drawing/2014/main" val="2064423085"/>
                    </a:ext>
                  </a:extLst>
                </a:gridCol>
                <a:gridCol w="99517">
                  <a:extLst>
                    <a:ext uri="{9D8B030D-6E8A-4147-A177-3AD203B41FA5}">
                      <a16:colId xmlns:a16="http://schemas.microsoft.com/office/drawing/2014/main" val="2435539150"/>
                    </a:ext>
                  </a:extLst>
                </a:gridCol>
                <a:gridCol w="92409">
                  <a:extLst>
                    <a:ext uri="{9D8B030D-6E8A-4147-A177-3AD203B41FA5}">
                      <a16:colId xmlns:a16="http://schemas.microsoft.com/office/drawing/2014/main" val="3700983641"/>
                    </a:ext>
                  </a:extLst>
                </a:gridCol>
                <a:gridCol w="92409">
                  <a:extLst>
                    <a:ext uri="{9D8B030D-6E8A-4147-A177-3AD203B41FA5}">
                      <a16:colId xmlns:a16="http://schemas.microsoft.com/office/drawing/2014/main" val="2986288106"/>
                    </a:ext>
                  </a:extLst>
                </a:gridCol>
                <a:gridCol w="92409">
                  <a:extLst>
                    <a:ext uri="{9D8B030D-6E8A-4147-A177-3AD203B41FA5}">
                      <a16:colId xmlns:a16="http://schemas.microsoft.com/office/drawing/2014/main" val="3982450219"/>
                    </a:ext>
                  </a:extLst>
                </a:gridCol>
                <a:gridCol w="92409">
                  <a:extLst>
                    <a:ext uri="{9D8B030D-6E8A-4147-A177-3AD203B41FA5}">
                      <a16:colId xmlns:a16="http://schemas.microsoft.com/office/drawing/2014/main" val="3118124904"/>
                    </a:ext>
                  </a:extLst>
                </a:gridCol>
                <a:gridCol w="92409">
                  <a:extLst>
                    <a:ext uri="{9D8B030D-6E8A-4147-A177-3AD203B41FA5}">
                      <a16:colId xmlns:a16="http://schemas.microsoft.com/office/drawing/2014/main" val="463187896"/>
                    </a:ext>
                  </a:extLst>
                </a:gridCol>
                <a:gridCol w="92409">
                  <a:extLst>
                    <a:ext uri="{9D8B030D-6E8A-4147-A177-3AD203B41FA5}">
                      <a16:colId xmlns:a16="http://schemas.microsoft.com/office/drawing/2014/main" val="4105347579"/>
                    </a:ext>
                  </a:extLst>
                </a:gridCol>
                <a:gridCol w="92409">
                  <a:extLst>
                    <a:ext uri="{9D8B030D-6E8A-4147-A177-3AD203B41FA5}">
                      <a16:colId xmlns:a16="http://schemas.microsoft.com/office/drawing/2014/main" val="2886812200"/>
                    </a:ext>
                  </a:extLst>
                </a:gridCol>
                <a:gridCol w="92409">
                  <a:extLst>
                    <a:ext uri="{9D8B030D-6E8A-4147-A177-3AD203B41FA5}">
                      <a16:colId xmlns:a16="http://schemas.microsoft.com/office/drawing/2014/main" val="2680949673"/>
                    </a:ext>
                  </a:extLst>
                </a:gridCol>
                <a:gridCol w="92409">
                  <a:extLst>
                    <a:ext uri="{9D8B030D-6E8A-4147-A177-3AD203B41FA5}">
                      <a16:colId xmlns:a16="http://schemas.microsoft.com/office/drawing/2014/main" val="1239045894"/>
                    </a:ext>
                  </a:extLst>
                </a:gridCol>
                <a:gridCol w="92409">
                  <a:extLst>
                    <a:ext uri="{9D8B030D-6E8A-4147-A177-3AD203B41FA5}">
                      <a16:colId xmlns:a16="http://schemas.microsoft.com/office/drawing/2014/main" val="837780538"/>
                    </a:ext>
                  </a:extLst>
                </a:gridCol>
                <a:gridCol w="92409">
                  <a:extLst>
                    <a:ext uri="{9D8B030D-6E8A-4147-A177-3AD203B41FA5}">
                      <a16:colId xmlns:a16="http://schemas.microsoft.com/office/drawing/2014/main" val="1092722892"/>
                    </a:ext>
                  </a:extLst>
                </a:gridCol>
                <a:gridCol w="92409">
                  <a:extLst>
                    <a:ext uri="{9D8B030D-6E8A-4147-A177-3AD203B41FA5}">
                      <a16:colId xmlns:a16="http://schemas.microsoft.com/office/drawing/2014/main" val="470976678"/>
                    </a:ext>
                  </a:extLst>
                </a:gridCol>
                <a:gridCol w="92409">
                  <a:extLst>
                    <a:ext uri="{9D8B030D-6E8A-4147-A177-3AD203B41FA5}">
                      <a16:colId xmlns:a16="http://schemas.microsoft.com/office/drawing/2014/main" val="2063426944"/>
                    </a:ext>
                  </a:extLst>
                </a:gridCol>
                <a:gridCol w="92409">
                  <a:extLst>
                    <a:ext uri="{9D8B030D-6E8A-4147-A177-3AD203B41FA5}">
                      <a16:colId xmlns:a16="http://schemas.microsoft.com/office/drawing/2014/main" val="3777540222"/>
                    </a:ext>
                  </a:extLst>
                </a:gridCol>
                <a:gridCol w="92409">
                  <a:extLst>
                    <a:ext uri="{9D8B030D-6E8A-4147-A177-3AD203B41FA5}">
                      <a16:colId xmlns:a16="http://schemas.microsoft.com/office/drawing/2014/main" val="2505417871"/>
                    </a:ext>
                  </a:extLst>
                </a:gridCol>
                <a:gridCol w="92409">
                  <a:extLst>
                    <a:ext uri="{9D8B030D-6E8A-4147-A177-3AD203B41FA5}">
                      <a16:colId xmlns:a16="http://schemas.microsoft.com/office/drawing/2014/main" val="1286758538"/>
                    </a:ext>
                  </a:extLst>
                </a:gridCol>
                <a:gridCol w="92409">
                  <a:extLst>
                    <a:ext uri="{9D8B030D-6E8A-4147-A177-3AD203B41FA5}">
                      <a16:colId xmlns:a16="http://schemas.microsoft.com/office/drawing/2014/main" val="4219249060"/>
                    </a:ext>
                  </a:extLst>
                </a:gridCol>
                <a:gridCol w="92409">
                  <a:extLst>
                    <a:ext uri="{9D8B030D-6E8A-4147-A177-3AD203B41FA5}">
                      <a16:colId xmlns:a16="http://schemas.microsoft.com/office/drawing/2014/main" val="1762008457"/>
                    </a:ext>
                  </a:extLst>
                </a:gridCol>
                <a:gridCol w="92409">
                  <a:extLst>
                    <a:ext uri="{9D8B030D-6E8A-4147-A177-3AD203B41FA5}">
                      <a16:colId xmlns:a16="http://schemas.microsoft.com/office/drawing/2014/main" val="3957370225"/>
                    </a:ext>
                  </a:extLst>
                </a:gridCol>
                <a:gridCol w="92409">
                  <a:extLst>
                    <a:ext uri="{9D8B030D-6E8A-4147-A177-3AD203B41FA5}">
                      <a16:colId xmlns:a16="http://schemas.microsoft.com/office/drawing/2014/main" val="1007833691"/>
                    </a:ext>
                  </a:extLst>
                </a:gridCol>
                <a:gridCol w="92409">
                  <a:extLst>
                    <a:ext uri="{9D8B030D-6E8A-4147-A177-3AD203B41FA5}">
                      <a16:colId xmlns:a16="http://schemas.microsoft.com/office/drawing/2014/main" val="1266898770"/>
                    </a:ext>
                  </a:extLst>
                </a:gridCol>
                <a:gridCol w="92409">
                  <a:extLst>
                    <a:ext uri="{9D8B030D-6E8A-4147-A177-3AD203B41FA5}">
                      <a16:colId xmlns:a16="http://schemas.microsoft.com/office/drawing/2014/main" val="1945361566"/>
                    </a:ext>
                  </a:extLst>
                </a:gridCol>
                <a:gridCol w="92409">
                  <a:extLst>
                    <a:ext uri="{9D8B030D-6E8A-4147-A177-3AD203B41FA5}">
                      <a16:colId xmlns:a16="http://schemas.microsoft.com/office/drawing/2014/main" val="4261447393"/>
                    </a:ext>
                  </a:extLst>
                </a:gridCol>
                <a:gridCol w="92409">
                  <a:extLst>
                    <a:ext uri="{9D8B030D-6E8A-4147-A177-3AD203B41FA5}">
                      <a16:colId xmlns:a16="http://schemas.microsoft.com/office/drawing/2014/main" val="2875507590"/>
                    </a:ext>
                  </a:extLst>
                </a:gridCol>
                <a:gridCol w="92409">
                  <a:extLst>
                    <a:ext uri="{9D8B030D-6E8A-4147-A177-3AD203B41FA5}">
                      <a16:colId xmlns:a16="http://schemas.microsoft.com/office/drawing/2014/main" val="2199128478"/>
                    </a:ext>
                  </a:extLst>
                </a:gridCol>
                <a:gridCol w="92409">
                  <a:extLst>
                    <a:ext uri="{9D8B030D-6E8A-4147-A177-3AD203B41FA5}">
                      <a16:colId xmlns:a16="http://schemas.microsoft.com/office/drawing/2014/main" val="1362044651"/>
                    </a:ext>
                  </a:extLst>
                </a:gridCol>
                <a:gridCol w="92409">
                  <a:extLst>
                    <a:ext uri="{9D8B030D-6E8A-4147-A177-3AD203B41FA5}">
                      <a16:colId xmlns:a16="http://schemas.microsoft.com/office/drawing/2014/main" val="2224224156"/>
                    </a:ext>
                  </a:extLst>
                </a:gridCol>
                <a:gridCol w="92409">
                  <a:extLst>
                    <a:ext uri="{9D8B030D-6E8A-4147-A177-3AD203B41FA5}">
                      <a16:colId xmlns:a16="http://schemas.microsoft.com/office/drawing/2014/main" val="1281932894"/>
                    </a:ext>
                  </a:extLst>
                </a:gridCol>
                <a:gridCol w="92409">
                  <a:extLst>
                    <a:ext uri="{9D8B030D-6E8A-4147-A177-3AD203B41FA5}">
                      <a16:colId xmlns:a16="http://schemas.microsoft.com/office/drawing/2014/main" val="2282265701"/>
                    </a:ext>
                  </a:extLst>
                </a:gridCol>
                <a:gridCol w="92409">
                  <a:extLst>
                    <a:ext uri="{9D8B030D-6E8A-4147-A177-3AD203B41FA5}">
                      <a16:colId xmlns:a16="http://schemas.microsoft.com/office/drawing/2014/main" val="631837110"/>
                    </a:ext>
                  </a:extLst>
                </a:gridCol>
                <a:gridCol w="92409">
                  <a:extLst>
                    <a:ext uri="{9D8B030D-6E8A-4147-A177-3AD203B41FA5}">
                      <a16:colId xmlns:a16="http://schemas.microsoft.com/office/drawing/2014/main" val="3916293522"/>
                    </a:ext>
                  </a:extLst>
                </a:gridCol>
                <a:gridCol w="92409">
                  <a:extLst>
                    <a:ext uri="{9D8B030D-6E8A-4147-A177-3AD203B41FA5}">
                      <a16:colId xmlns:a16="http://schemas.microsoft.com/office/drawing/2014/main" val="1245421455"/>
                    </a:ext>
                  </a:extLst>
                </a:gridCol>
                <a:gridCol w="92409">
                  <a:extLst>
                    <a:ext uri="{9D8B030D-6E8A-4147-A177-3AD203B41FA5}">
                      <a16:colId xmlns:a16="http://schemas.microsoft.com/office/drawing/2014/main" val="2045669961"/>
                    </a:ext>
                  </a:extLst>
                </a:gridCol>
                <a:gridCol w="92409">
                  <a:extLst>
                    <a:ext uri="{9D8B030D-6E8A-4147-A177-3AD203B41FA5}">
                      <a16:colId xmlns:a16="http://schemas.microsoft.com/office/drawing/2014/main" val="3357124793"/>
                    </a:ext>
                  </a:extLst>
                </a:gridCol>
                <a:gridCol w="92409">
                  <a:extLst>
                    <a:ext uri="{9D8B030D-6E8A-4147-A177-3AD203B41FA5}">
                      <a16:colId xmlns:a16="http://schemas.microsoft.com/office/drawing/2014/main" val="2835170501"/>
                    </a:ext>
                  </a:extLst>
                </a:gridCol>
                <a:gridCol w="92409">
                  <a:extLst>
                    <a:ext uri="{9D8B030D-6E8A-4147-A177-3AD203B41FA5}">
                      <a16:colId xmlns:a16="http://schemas.microsoft.com/office/drawing/2014/main" val="3897629193"/>
                    </a:ext>
                  </a:extLst>
                </a:gridCol>
                <a:gridCol w="92409">
                  <a:extLst>
                    <a:ext uri="{9D8B030D-6E8A-4147-A177-3AD203B41FA5}">
                      <a16:colId xmlns:a16="http://schemas.microsoft.com/office/drawing/2014/main" val="3254066768"/>
                    </a:ext>
                  </a:extLst>
                </a:gridCol>
                <a:gridCol w="92409">
                  <a:extLst>
                    <a:ext uri="{9D8B030D-6E8A-4147-A177-3AD203B41FA5}">
                      <a16:colId xmlns:a16="http://schemas.microsoft.com/office/drawing/2014/main" val="1180822367"/>
                    </a:ext>
                  </a:extLst>
                </a:gridCol>
                <a:gridCol w="92409">
                  <a:extLst>
                    <a:ext uri="{9D8B030D-6E8A-4147-A177-3AD203B41FA5}">
                      <a16:colId xmlns:a16="http://schemas.microsoft.com/office/drawing/2014/main" val="1402043966"/>
                    </a:ext>
                  </a:extLst>
                </a:gridCol>
                <a:gridCol w="106625">
                  <a:extLst>
                    <a:ext uri="{9D8B030D-6E8A-4147-A177-3AD203B41FA5}">
                      <a16:colId xmlns:a16="http://schemas.microsoft.com/office/drawing/2014/main" val="110348292"/>
                    </a:ext>
                  </a:extLst>
                </a:gridCol>
                <a:gridCol w="92409">
                  <a:extLst>
                    <a:ext uri="{9D8B030D-6E8A-4147-A177-3AD203B41FA5}">
                      <a16:colId xmlns:a16="http://schemas.microsoft.com/office/drawing/2014/main" val="712929466"/>
                    </a:ext>
                  </a:extLst>
                </a:gridCol>
                <a:gridCol w="635012">
                  <a:extLst>
                    <a:ext uri="{9D8B030D-6E8A-4147-A177-3AD203B41FA5}">
                      <a16:colId xmlns:a16="http://schemas.microsoft.com/office/drawing/2014/main" val="540973177"/>
                    </a:ext>
                  </a:extLst>
                </a:gridCol>
              </a:tblGrid>
              <a:tr h="158259">
                <a:tc rowSpan="2">
                  <a:txBody>
                    <a:bodyPr/>
                    <a:lstStyle/>
                    <a:p>
                      <a:pPr algn="l" fontAlgn="ctr"/>
                      <a:r>
                        <a:rPr lang="pl-PL" sz="700" b="1" i="0" u="none" strike="noStrike">
                          <a:solidFill>
                            <a:srgbClr val="000000"/>
                          </a:solidFill>
                          <a:effectLst/>
                          <a:latin typeface="Verdana" panose="020B0604030504040204" pitchFamily="34" charset="0"/>
                        </a:rPr>
                        <a:t>36. İŞ KAZASI AĞIRLIK ORANI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5455889"/>
                  </a:ext>
                </a:extLst>
              </a:tr>
              <a:tr h="229476">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606602566"/>
                  </a:ext>
                </a:extLst>
              </a:tr>
              <a:tr h="158259">
                <a:tc rowSpan="2">
                  <a:txBody>
                    <a:bodyPr/>
                    <a:lstStyle/>
                    <a:p>
                      <a:pPr algn="l" fontAlgn="ctr"/>
                      <a:r>
                        <a:rPr lang="tr-TR" sz="700" b="0" i="0" u="none" strike="noStrike">
                          <a:solidFill>
                            <a:srgbClr val="000000"/>
                          </a:solidFill>
                          <a:effectLst/>
                          <a:latin typeface="Calibri" panose="020F0502020204030204" pitchFamily="34" charset="0"/>
                        </a:rPr>
                        <a:t>36.1 Birim/bölüm İle İlgili Hazırlanan İş Sağlığı Risklerine Karşı Aksiyonlar Geliştirilmesi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dirty="0">
                          <a:solidFill>
                            <a:srgbClr val="000000"/>
                          </a:solidFill>
                          <a:effectLst/>
                          <a:latin typeface="Calibri" panose="020F0502020204030204" pitchFamily="34" charset="0"/>
                        </a:rPr>
                        <a:t>İş Kazası Bildirim Formları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700" b="0" i="0" u="none" strike="noStrike">
                          <a:solidFill>
                            <a:srgbClr val="FFFFFF"/>
                          </a:solidFill>
                          <a:effectLst/>
                          <a:latin typeface="Verdana" panose="020B0604030504040204" pitchFamily="34" charset="0"/>
                        </a:rPr>
                        <a:t>+</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811180844"/>
                  </a:ext>
                </a:extLst>
              </a:tr>
              <a:tr h="15825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066329786"/>
                  </a:ext>
                </a:extLst>
              </a:tr>
              <a:tr h="158259">
                <a:tc rowSpan="2">
                  <a:txBody>
                    <a:bodyPr/>
                    <a:lstStyle/>
                    <a:p>
                      <a:pPr algn="l" fontAlgn="ctr"/>
                      <a:r>
                        <a:rPr lang="tr-TR" sz="700" b="0" i="0" u="none" strike="noStrike">
                          <a:solidFill>
                            <a:srgbClr val="000000"/>
                          </a:solidFill>
                          <a:effectLst/>
                          <a:latin typeface="Calibri" panose="020F0502020204030204" pitchFamily="34" charset="0"/>
                        </a:rPr>
                        <a:t>36.2 Kurum İçinde Risk Taşıyan Konular Hakkında Yetkililere Bilgi Akışının Sağlanması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E-postalar,İç Yazışmalar</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700" b="0" i="0" u="none" strike="noStrike">
                          <a:solidFill>
                            <a:srgbClr val="FFFFFF"/>
                          </a:solidFill>
                          <a:effectLst/>
                          <a:latin typeface="Verdana" panose="020B0604030504040204" pitchFamily="34" charset="0"/>
                        </a:rPr>
                        <a:t>+</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15364089"/>
                  </a:ext>
                </a:extLst>
              </a:tr>
              <a:tr h="24530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054528262"/>
                  </a:ext>
                </a:extLst>
              </a:tr>
              <a:tr h="158259">
                <a:tc rowSpan="2">
                  <a:txBody>
                    <a:bodyPr/>
                    <a:lstStyle/>
                    <a:p>
                      <a:pPr algn="l" fontAlgn="ctr"/>
                      <a:r>
                        <a:rPr lang="tr-TR" sz="700" b="1" i="0" u="none" strike="noStrike">
                          <a:solidFill>
                            <a:srgbClr val="000000"/>
                          </a:solidFill>
                          <a:effectLst/>
                          <a:latin typeface="Verdana" panose="020B0604030504040204" pitchFamily="34" charset="0"/>
                        </a:rPr>
                        <a:t>37. ÖNERİ SAYISI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97923123"/>
                  </a:ext>
                </a:extLst>
              </a:tr>
              <a:tr h="245301">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475727299"/>
                  </a:ext>
                </a:extLst>
              </a:tr>
              <a:tr h="158259">
                <a:tc rowSpan="2">
                  <a:txBody>
                    <a:bodyPr/>
                    <a:lstStyle/>
                    <a:p>
                      <a:pPr algn="l" fontAlgn="ctr"/>
                      <a:r>
                        <a:rPr lang="tr-TR" sz="700" b="0" i="0" u="none" strike="noStrike">
                          <a:solidFill>
                            <a:srgbClr val="000000"/>
                          </a:solidFill>
                          <a:effectLst/>
                          <a:latin typeface="Calibri" panose="020F0502020204030204" pitchFamily="34" charset="0"/>
                        </a:rPr>
                        <a:t>37.1.Kurum İçi Verimliliğin Sağlanabilmesi Adına  Öneriler Verilmesi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E-postalar</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Öneri yok</a:t>
                      </a: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10060110"/>
                  </a:ext>
                </a:extLst>
              </a:tr>
              <a:tr h="26904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729409229"/>
                  </a:ext>
                </a:extLst>
              </a:tr>
              <a:tr h="158259">
                <a:tc rowSpan="2">
                  <a:txBody>
                    <a:bodyPr/>
                    <a:lstStyle/>
                    <a:p>
                      <a:pPr algn="l" fontAlgn="ctr"/>
                      <a:r>
                        <a:rPr lang="tr-TR" sz="700" b="0" i="0" u="none" strike="noStrike">
                          <a:solidFill>
                            <a:srgbClr val="000000"/>
                          </a:solidFill>
                          <a:effectLst/>
                          <a:latin typeface="Calibri" panose="020F0502020204030204" pitchFamily="34" charset="0"/>
                        </a:rPr>
                        <a:t>37.2.Verilen Önerilerin Takip Edilmesi ve Uygulamaya Alınması İçin Aksiyonlar Geliştirilmesi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E-postalar,İç Yazışmalar</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Öneri yok</a:t>
                      </a: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813984977"/>
                  </a:ext>
                </a:extLst>
              </a:tr>
              <a:tr h="15825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065233617"/>
                  </a:ext>
                </a:extLst>
              </a:tr>
              <a:tr h="158259">
                <a:tc rowSpan="2">
                  <a:txBody>
                    <a:bodyPr/>
                    <a:lstStyle/>
                    <a:p>
                      <a:pPr algn="l" fontAlgn="ctr"/>
                      <a:r>
                        <a:rPr lang="tr-TR" sz="700" b="1" i="0" u="none" strike="noStrike">
                          <a:solidFill>
                            <a:srgbClr val="000000"/>
                          </a:solidFill>
                          <a:effectLst/>
                          <a:latin typeface="Verdana" panose="020B0604030504040204" pitchFamily="34" charset="0"/>
                        </a:rPr>
                        <a:t>38. ÖNERİLERİN HAYATA GEÇİRİLME ORANI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854253292"/>
                  </a:ext>
                </a:extLst>
              </a:tr>
              <a:tr h="324431">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117186577"/>
                  </a:ext>
                </a:extLst>
              </a:tr>
              <a:tr h="213649">
                <a:tc rowSpan="2">
                  <a:txBody>
                    <a:bodyPr/>
                    <a:lstStyle/>
                    <a:p>
                      <a:pPr algn="l" fontAlgn="ctr"/>
                      <a:r>
                        <a:rPr lang="tr-TR" sz="700" b="0" i="0" u="none" strike="noStrike">
                          <a:solidFill>
                            <a:srgbClr val="000000"/>
                          </a:solidFill>
                          <a:effectLst/>
                          <a:latin typeface="Calibri" panose="020F0502020204030204" pitchFamily="34" charset="0"/>
                        </a:rPr>
                        <a:t>38.1.Kurum İçi Verimliliğin Sağlanabilmesi Adına  Öneriler Verilmesi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E-postalar</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Öneri yok</a:t>
                      </a: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36975211"/>
                  </a:ext>
                </a:extLst>
              </a:tr>
              <a:tr h="15825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711432092"/>
                  </a:ext>
                </a:extLst>
              </a:tr>
              <a:tr h="158259">
                <a:tc rowSpan="2">
                  <a:txBody>
                    <a:bodyPr/>
                    <a:lstStyle/>
                    <a:p>
                      <a:pPr algn="l" fontAlgn="ctr"/>
                      <a:r>
                        <a:rPr lang="tr-TR" sz="700" b="0" i="0" u="none" strike="noStrike">
                          <a:solidFill>
                            <a:srgbClr val="000000"/>
                          </a:solidFill>
                          <a:effectLst/>
                          <a:latin typeface="Calibri" panose="020F0502020204030204" pitchFamily="34" charset="0"/>
                        </a:rPr>
                        <a:t>38.2.Verilen Önerilerin Takip Edilmesi ve Uygulamaya Alınması İçin Aksiyonlar Geliştirilmesi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E-postalar,İç Yazışmalar</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Öneri yok</a:t>
                      </a: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988244418"/>
                  </a:ext>
                </a:extLst>
              </a:tr>
              <a:tr h="26904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516372542"/>
                  </a:ext>
                </a:extLst>
              </a:tr>
              <a:tr h="205737">
                <a:tc rowSpan="2">
                  <a:txBody>
                    <a:bodyPr/>
                    <a:lstStyle/>
                    <a:p>
                      <a:pPr algn="l" fontAlgn="ctr"/>
                      <a:r>
                        <a:rPr lang="tr-TR" sz="700" b="1" i="0" u="none" strike="noStrike">
                          <a:solidFill>
                            <a:srgbClr val="000000"/>
                          </a:solidFill>
                          <a:effectLst/>
                          <a:latin typeface="Verdana" panose="020B0604030504040204" pitchFamily="34" charset="0"/>
                        </a:rPr>
                        <a:t>39. PERSONEL PERFORMANS ORANI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Verdana" panose="020B060403050404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3">
                  <a:txBody>
                    <a:bodyPr/>
                    <a:lstStyle/>
                    <a:p>
                      <a:pPr algn="ctr" fontAlgn="b"/>
                      <a:r>
                        <a:rPr lang="tr-TR" sz="800" b="0" i="0" u="none" strike="noStrike">
                          <a:solidFill>
                            <a:srgbClr val="000000"/>
                          </a:solidFill>
                          <a:effectLst/>
                          <a:latin typeface="Calibri" panose="020F0502020204030204" pitchFamily="34" charset="0"/>
                        </a:rPr>
                        <a:t>Değerlendirme Dışı</a:t>
                      </a:r>
                    </a:p>
                  </a:txBody>
                  <a:tcPr marL="6664" marR="6664" marT="6664"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a:noFill/>
                    </a:lnL>
                    <a:lnR>
                      <a:noFill/>
                    </a:lnR>
                    <a:lnT>
                      <a:noFill/>
                    </a:lnT>
                    <a:lnB>
                      <a:noFill/>
                    </a:lnB>
                  </a:tcPr>
                </a:tc>
                <a:extLst>
                  <a:ext uri="{0D108BD9-81ED-4DB2-BD59-A6C34878D82A}">
                    <a16:rowId xmlns:a16="http://schemas.microsoft.com/office/drawing/2014/main" val="286092127"/>
                  </a:ext>
                </a:extLst>
              </a:tr>
              <a:tr h="18199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53"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a:noFill/>
                    </a:lnL>
                    <a:lnR>
                      <a:noFill/>
                    </a:lnR>
                    <a:lnT>
                      <a:noFill/>
                    </a:lnT>
                    <a:lnB>
                      <a:noFill/>
                    </a:lnB>
                  </a:tcPr>
                </a:tc>
                <a:extLst>
                  <a:ext uri="{0D108BD9-81ED-4DB2-BD59-A6C34878D82A}">
                    <a16:rowId xmlns:a16="http://schemas.microsoft.com/office/drawing/2014/main" val="2586928102"/>
                  </a:ext>
                </a:extLst>
              </a:tr>
              <a:tr h="134595">
                <a:tc rowSpan="2">
                  <a:txBody>
                    <a:bodyPr/>
                    <a:lstStyle/>
                    <a:p>
                      <a:pPr algn="l" fontAlgn="ctr"/>
                      <a:r>
                        <a:rPr lang="tr-TR" sz="700" b="1" i="0" u="none" strike="noStrike">
                          <a:solidFill>
                            <a:srgbClr val="000000"/>
                          </a:solidFill>
                          <a:effectLst/>
                          <a:latin typeface="Verdana" panose="020B0604030504040204" pitchFamily="34" charset="0"/>
                        </a:rPr>
                        <a:t>40. SÜREÇ MEMNUNİYET ORANI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6">
                  <a:txBody>
                    <a:bodyPr/>
                    <a:lstStyle/>
                    <a:p>
                      <a:pPr algn="ctr" fontAlgn="ctr"/>
                      <a:r>
                        <a:rPr lang="tr-TR" sz="700" b="0" i="0" u="none" strike="noStrike">
                          <a:solidFill>
                            <a:srgbClr val="000000"/>
                          </a:solidFill>
                          <a:effectLst/>
                          <a:latin typeface="Calibri" panose="020F0502020204030204" pitchFamily="34" charset="0"/>
                        </a:rPr>
                        <a:t> </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917632732"/>
                  </a:ext>
                </a:extLst>
              </a:tr>
              <a:tr h="134595">
                <a:tc vMerge="1">
                  <a:txBody>
                    <a:bodyPr/>
                    <a:lstStyle/>
                    <a:p>
                      <a:endParaRPr lang="tr-TR"/>
                    </a:p>
                  </a:txBody>
                  <a:tcPr/>
                </a:tc>
                <a:tc gridSpan="5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754753159"/>
                  </a:ext>
                </a:extLst>
              </a:tr>
              <a:tr h="134595">
                <a:tc rowSpan="2">
                  <a:txBody>
                    <a:bodyPr/>
                    <a:lstStyle/>
                    <a:p>
                      <a:pPr algn="l" fontAlgn="ctr"/>
                      <a:r>
                        <a:rPr lang="tr-TR" sz="700" b="0" i="0" u="none" strike="noStrike">
                          <a:solidFill>
                            <a:srgbClr val="000000"/>
                          </a:solidFill>
                          <a:effectLst/>
                          <a:latin typeface="Calibri" panose="020F0502020204030204" pitchFamily="34" charset="0"/>
                        </a:rPr>
                        <a:t>40.1.İç Müşteri Memnuniyet Anketinin Yapılması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Anket formları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tr-TR" sz="700" b="0" i="0" u="none" strike="noStrike">
                          <a:solidFill>
                            <a:srgbClr val="FFFFFF"/>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75310986"/>
                  </a:ext>
                </a:extLst>
              </a:tr>
              <a:tr h="13459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6203499"/>
                  </a:ext>
                </a:extLst>
              </a:tr>
              <a:tr h="158259">
                <a:tc rowSpan="2">
                  <a:txBody>
                    <a:bodyPr/>
                    <a:lstStyle/>
                    <a:p>
                      <a:pPr algn="l" fontAlgn="ctr"/>
                      <a:r>
                        <a:rPr lang="tr-TR" sz="700" b="0" i="0" u="none" strike="noStrike">
                          <a:solidFill>
                            <a:srgbClr val="000000"/>
                          </a:solidFill>
                          <a:effectLst/>
                          <a:latin typeface="Calibri" panose="020F0502020204030204" pitchFamily="34" charset="0"/>
                        </a:rPr>
                        <a:t>40.2.Anket Sonucu Çıkan Uygunsuzluklar İçin AAP Hazırlanması ve Uygulamaların takibi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Analiz Formları ve AAP'ler</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175029414"/>
                  </a:ext>
                </a:extLst>
              </a:tr>
              <a:tr h="15825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425565679"/>
                  </a:ext>
                </a:extLst>
              </a:tr>
              <a:tr h="158259">
                <a:tc rowSpan="2">
                  <a:txBody>
                    <a:bodyPr/>
                    <a:lstStyle/>
                    <a:p>
                      <a:pPr algn="l" fontAlgn="ctr"/>
                      <a:r>
                        <a:rPr lang="tr-TR" sz="700" b="0" i="0" u="none" strike="noStrike">
                          <a:solidFill>
                            <a:srgbClr val="000000"/>
                          </a:solidFill>
                          <a:effectLst/>
                          <a:latin typeface="Calibri" panose="020F0502020204030204" pitchFamily="34" charset="0"/>
                        </a:rPr>
                        <a:t>40.3. Anketlere Gelen Yorumların Risk Analizlerine İlave Edilmesi ve Takibi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Bölüm Başkanlığı</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İG-KT-EK-FS-TK</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700" b="0" i="0" u="none" strike="noStrike">
                          <a:solidFill>
                            <a:srgbClr val="000000"/>
                          </a:solidFill>
                          <a:effectLst/>
                          <a:latin typeface="Calibri" panose="020F0502020204030204" pitchFamily="34" charset="0"/>
                        </a:rPr>
                        <a:t>Risk Analizleri</a:t>
                      </a:r>
                    </a:p>
                  </a:txBody>
                  <a:tcPr marL="6664" marR="6664" marT="666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400" b="0" i="0" u="none" strike="noStrike">
                          <a:solidFill>
                            <a:srgbClr val="000000"/>
                          </a:solidFill>
                          <a:effectLst/>
                          <a:latin typeface="Calibri" panose="020F0502020204030204" pitchFamily="34" charset="0"/>
                        </a:rPr>
                        <a:t>P</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505415842"/>
                  </a:ext>
                </a:extLst>
              </a:tr>
              <a:tr h="22947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400" b="0" i="0" u="none" strike="noStrike">
                          <a:solidFill>
                            <a:srgbClr val="000000"/>
                          </a:solidFill>
                          <a:effectLst/>
                          <a:latin typeface="Calibri" panose="020F0502020204030204" pitchFamily="34" charset="0"/>
                        </a:rPr>
                        <a:t>G</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FF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Verdana" panose="020B060403050404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700" b="0" i="0" u="none" strike="noStrike">
                          <a:solidFill>
                            <a:srgbClr val="000000"/>
                          </a:solidFill>
                          <a:effectLst/>
                          <a:latin typeface="Calibri" panose="020F0502020204030204" pitchFamily="34" charset="0"/>
                        </a:rPr>
                        <a:t> </a:t>
                      </a:r>
                    </a:p>
                  </a:txBody>
                  <a:tcPr marL="6664" marR="6664" marT="666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700" b="0" i="0" u="none" strike="noStrike" dirty="0">
                        <a:solidFill>
                          <a:srgbClr val="000000"/>
                        </a:solidFill>
                        <a:effectLst/>
                        <a:latin typeface="Verdana" panose="020B0604030504040204" pitchFamily="34" charset="0"/>
                      </a:endParaRPr>
                    </a:p>
                  </a:txBody>
                  <a:tcPr marL="6664" marR="6664" marT="6664"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887069893"/>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838187" y="149225"/>
            <a:ext cx="10515600" cy="1069975"/>
          </a:xfrm>
        </p:spPr>
        <p:txBody>
          <a:bodyPr/>
          <a:lstStyle/>
          <a:p>
            <a:pPr algn="ctr"/>
            <a:r>
              <a:rPr lang="tr-TR" dirty="0" smtClean="0">
                <a:solidFill>
                  <a:srgbClr val="FF0000"/>
                </a:solidFill>
                <a:effectLst>
                  <a:outerShdw blurRad="38100" dist="38100" dir="2700000" algn="tl">
                    <a:srgbClr val="000000">
                      <a:alpha val="43137"/>
                    </a:srgbClr>
                  </a:outerShdw>
                </a:effectLst>
              </a:rPr>
              <a:t>KALİTE FAALİYET PLANI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3787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o 12"/>
          <p:cNvGraphicFramePr>
            <a:graphicFrameLocks noGrp="1"/>
          </p:cNvGraphicFramePr>
          <p:nvPr>
            <p:extLst>
              <p:ext uri="{D42A27DB-BD31-4B8C-83A1-F6EECF244321}">
                <p14:modId xmlns:p14="http://schemas.microsoft.com/office/powerpoint/2010/main" val="2259754095"/>
              </p:ext>
            </p:extLst>
          </p:nvPr>
        </p:nvGraphicFramePr>
        <p:xfrm>
          <a:off x="469898" y="1236167"/>
          <a:ext cx="11379201" cy="5053081"/>
        </p:xfrm>
        <a:graphic>
          <a:graphicData uri="http://schemas.openxmlformats.org/drawingml/2006/table">
            <a:tbl>
              <a:tblPr/>
              <a:tblGrid>
                <a:gridCol w="2100172">
                  <a:extLst>
                    <a:ext uri="{9D8B030D-6E8A-4147-A177-3AD203B41FA5}">
                      <a16:colId xmlns:a16="http://schemas.microsoft.com/office/drawing/2014/main" val="1545204931"/>
                    </a:ext>
                  </a:extLst>
                </a:gridCol>
                <a:gridCol w="2041288">
                  <a:extLst>
                    <a:ext uri="{9D8B030D-6E8A-4147-A177-3AD203B41FA5}">
                      <a16:colId xmlns:a16="http://schemas.microsoft.com/office/drawing/2014/main" val="3726623674"/>
                    </a:ext>
                  </a:extLst>
                </a:gridCol>
                <a:gridCol w="471066">
                  <a:extLst>
                    <a:ext uri="{9D8B030D-6E8A-4147-A177-3AD203B41FA5}">
                      <a16:colId xmlns:a16="http://schemas.microsoft.com/office/drawing/2014/main" val="4249263951"/>
                    </a:ext>
                  </a:extLst>
                </a:gridCol>
                <a:gridCol w="1553047">
                  <a:extLst>
                    <a:ext uri="{9D8B030D-6E8A-4147-A177-3AD203B41FA5}">
                      <a16:colId xmlns:a16="http://schemas.microsoft.com/office/drawing/2014/main" val="1462741425"/>
                    </a:ext>
                  </a:extLst>
                </a:gridCol>
                <a:gridCol w="471066">
                  <a:extLst>
                    <a:ext uri="{9D8B030D-6E8A-4147-A177-3AD203B41FA5}">
                      <a16:colId xmlns:a16="http://schemas.microsoft.com/office/drawing/2014/main" val="512234371"/>
                    </a:ext>
                  </a:extLst>
                </a:gridCol>
                <a:gridCol w="1317516">
                  <a:extLst>
                    <a:ext uri="{9D8B030D-6E8A-4147-A177-3AD203B41FA5}">
                      <a16:colId xmlns:a16="http://schemas.microsoft.com/office/drawing/2014/main" val="67061179"/>
                    </a:ext>
                  </a:extLst>
                </a:gridCol>
                <a:gridCol w="471066">
                  <a:extLst>
                    <a:ext uri="{9D8B030D-6E8A-4147-A177-3AD203B41FA5}">
                      <a16:colId xmlns:a16="http://schemas.microsoft.com/office/drawing/2014/main" val="2473232460"/>
                    </a:ext>
                  </a:extLst>
                </a:gridCol>
                <a:gridCol w="471066">
                  <a:extLst>
                    <a:ext uri="{9D8B030D-6E8A-4147-A177-3AD203B41FA5}">
                      <a16:colId xmlns:a16="http://schemas.microsoft.com/office/drawing/2014/main" val="230612495"/>
                    </a:ext>
                  </a:extLst>
                </a:gridCol>
                <a:gridCol w="1315062">
                  <a:extLst>
                    <a:ext uri="{9D8B030D-6E8A-4147-A177-3AD203B41FA5}">
                      <a16:colId xmlns:a16="http://schemas.microsoft.com/office/drawing/2014/main" val="2990593835"/>
                    </a:ext>
                  </a:extLst>
                </a:gridCol>
                <a:gridCol w="1167852">
                  <a:extLst>
                    <a:ext uri="{9D8B030D-6E8A-4147-A177-3AD203B41FA5}">
                      <a16:colId xmlns:a16="http://schemas.microsoft.com/office/drawing/2014/main" val="242771794"/>
                    </a:ext>
                  </a:extLst>
                </a:gridCol>
              </a:tblGrid>
              <a:tr h="353955">
                <a:tc>
                  <a:txBody>
                    <a:bodyPr/>
                    <a:lstStyle/>
                    <a:p>
                      <a:pPr algn="l" fontAlgn="b"/>
                      <a:r>
                        <a:rPr lang="sv-SE" sz="900" b="1" i="0" u="none" strike="noStrike" dirty="0">
                          <a:solidFill>
                            <a:srgbClr val="000000"/>
                          </a:solidFill>
                          <a:effectLst/>
                          <a:latin typeface="Calibri" panose="020F0502020204030204" pitchFamily="34" charset="0"/>
                        </a:rPr>
                        <a:t>Olası Risk Türü (Potential Risk Mode)</a:t>
                      </a:r>
                      <a:endParaRPr lang="sv-SE"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900" b="1" i="0" u="none" strike="noStrike">
                          <a:solidFill>
                            <a:srgbClr val="000000"/>
                          </a:solidFill>
                          <a:effectLst/>
                          <a:latin typeface="Calibri" panose="020F0502020204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900" b="1" i="0" u="none" strike="noStrike">
                          <a:solidFill>
                            <a:srgbClr val="000000"/>
                          </a:solidFill>
                          <a:effectLst/>
                          <a:latin typeface="Calibri" panose="020F0502020204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900" b="1" i="0" u="none" strike="noStrike">
                          <a:solidFill>
                            <a:srgbClr val="000000"/>
                          </a:solidFill>
                          <a:effectLst/>
                          <a:latin typeface="Calibri" panose="020F0502020204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900" b="1" i="0" u="none" strike="noStrike">
                          <a:solidFill>
                            <a:srgbClr val="000000"/>
                          </a:solidFill>
                          <a:effectLst/>
                          <a:latin typeface="Calibri" panose="020F0502020204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sv-SE" sz="900" b="1" i="0" u="none" strike="noStrike">
                          <a:solidFill>
                            <a:srgbClr val="000000"/>
                          </a:solidFill>
                          <a:effectLst/>
                          <a:latin typeface="Calibri" panose="020F0502020204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900" b="1" i="0" u="none" strike="noStrike">
                          <a:solidFill>
                            <a:srgbClr val="000000"/>
                          </a:solidFill>
                          <a:effectLst/>
                          <a:latin typeface="Calibri" panose="020F0502020204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900" b="1" i="0" u="none" strike="noStrike">
                          <a:solidFill>
                            <a:srgbClr val="000000"/>
                          </a:solidFill>
                          <a:effectLst/>
                          <a:latin typeface="Calibri" panose="020F0502020204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900" b="1" i="0" u="none" strike="noStrike" dirty="0" err="1">
                          <a:solidFill>
                            <a:srgbClr val="000000"/>
                          </a:solidFill>
                          <a:effectLst/>
                          <a:latin typeface="Calibri" panose="020F0502020204030204" pitchFamily="34" charset="0"/>
                        </a:rPr>
                        <a:t>Önerilen</a:t>
                      </a:r>
                      <a:r>
                        <a:rPr lang="en-US" sz="900" b="1" i="0" u="none" strike="noStrike" dirty="0">
                          <a:solidFill>
                            <a:srgbClr val="000000"/>
                          </a:solidFill>
                          <a:effectLst/>
                          <a:latin typeface="Calibri" panose="020F0502020204030204" pitchFamily="34" charset="0"/>
                        </a:rPr>
                        <a:t> </a:t>
                      </a:r>
                      <a:r>
                        <a:rPr lang="en-US" sz="900" b="1" i="0" u="none" strike="noStrike" dirty="0" err="1">
                          <a:solidFill>
                            <a:srgbClr val="000000"/>
                          </a:solidFill>
                          <a:effectLst/>
                          <a:latin typeface="Calibri" panose="020F0502020204030204" pitchFamily="34" charset="0"/>
                        </a:rPr>
                        <a:t>Faaliyetler</a:t>
                      </a:r>
                      <a:r>
                        <a:rPr lang="en-US" sz="900" b="1" i="0" u="none" strike="noStrike" dirty="0">
                          <a:solidFill>
                            <a:srgbClr val="000000"/>
                          </a:solidFill>
                          <a:effectLst/>
                          <a:latin typeface="Calibri" panose="020F0502020204030204" pitchFamily="34" charset="0"/>
                        </a:rPr>
                        <a:t> (</a:t>
                      </a:r>
                      <a:r>
                        <a:rPr lang="en-US" sz="900" b="1" i="0" u="none" strike="noStrike" dirty="0" err="1">
                          <a:solidFill>
                            <a:srgbClr val="000000"/>
                          </a:solidFill>
                          <a:effectLst/>
                          <a:latin typeface="Calibri" panose="020F0502020204030204" pitchFamily="34" charset="0"/>
                        </a:rPr>
                        <a:t>Recomended</a:t>
                      </a:r>
                      <a:r>
                        <a:rPr lang="en-US" sz="900" b="1" i="0" u="none" strike="noStrike" dirty="0">
                          <a:solidFill>
                            <a:srgbClr val="000000"/>
                          </a:solidFill>
                          <a:effectLst/>
                          <a:latin typeface="Calibri" panose="020F0502020204030204" pitchFamily="34" charset="0"/>
                        </a:rPr>
                        <a:t>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900" b="1" i="0" u="none" strike="noStrike">
                          <a:solidFill>
                            <a:srgbClr val="000000"/>
                          </a:solidFill>
                          <a:effectLst/>
                          <a:latin typeface="Calibri" panose="020F0502020204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688869281"/>
                  </a:ext>
                </a:extLst>
              </a:tr>
              <a:tr h="388247">
                <a:tc>
                  <a:txBody>
                    <a:bodyPr/>
                    <a:lstStyle/>
                    <a:p>
                      <a:pPr algn="l" fontAlgn="t"/>
                      <a:r>
                        <a:rPr lang="tr-TR" sz="900" b="0" i="0" u="none" strike="noStrike">
                          <a:solidFill>
                            <a:srgbClr val="000000"/>
                          </a:solidFill>
                          <a:effectLst/>
                          <a:latin typeface="Calibri" panose="020F0502020204030204" pitchFamily="34" charset="0"/>
                        </a:rPr>
                        <a:t>Z1- Eğitime Ekim 2020 itibariyle başlayan bir bölüm olmasından dolayı kurumsallaşma sürecinin tamamlanmamış olması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İdari ve Akademik süreçlerin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Fizyoterapi ve Rehabilitasyon bölümünün yapılanmasının yeni oluşu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Bölüm Başkanının yönlendirmesi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53172"/>
                  </a:ext>
                </a:extLst>
              </a:tr>
              <a:tr h="376362">
                <a:tc>
                  <a:txBody>
                    <a:bodyPr/>
                    <a:lstStyle/>
                    <a:p>
                      <a:pPr algn="l" fontAlgn="t"/>
                      <a:r>
                        <a:rPr lang="tr-TR" sz="900" b="0" i="0" u="none" strike="noStrike">
                          <a:solidFill>
                            <a:srgbClr val="000000"/>
                          </a:solidFill>
                          <a:effectLst/>
                          <a:latin typeface="Calibri" panose="020F0502020204030204" pitchFamily="34" charset="0"/>
                        </a:rPr>
                        <a:t>Z2-Meslek alanında akademik personelin sayıca yetersiz olması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Eğitim-Öğretimin etkili yapılamaması, nitelikli bilimsel çalışmaların ve bölüm işlerinin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Ülkemizde akademisyen meslek hocası yetersizliği ve ekonomik kaynak yetersizliği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Alandan yeni akademisyenlerin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Alandan akademik personel sayısının arttırılması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Rektörlük  (30.09.2021)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401727"/>
                  </a:ext>
                </a:extLst>
              </a:tr>
              <a:tr h="304258">
                <a:tc>
                  <a:txBody>
                    <a:bodyPr/>
                    <a:lstStyle/>
                    <a:p>
                      <a:pPr algn="l" fontAlgn="t"/>
                      <a:r>
                        <a:rPr lang="tr-TR" sz="900" b="0" i="0" u="none" strike="noStrike">
                          <a:solidFill>
                            <a:srgbClr val="000000"/>
                          </a:solidFill>
                          <a:effectLst/>
                          <a:latin typeface="Calibri" panose="020F0502020204030204" pitchFamily="34" charset="0"/>
                        </a:rPr>
                        <a:t>Z3- Bölüm İdari iş yoğunluğunun akademik çalışmaları yavaşlatması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Verilen idari görevlerin zamanında yetişmemesi, akademik çalışmaların zamanında yapılamaması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Üniversite İdari Birimleri ile çalışma güçlüğü ve İdari  personel 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İdari görevlerin Bölüm Başkanı ve Araştırma Görevlisi tarafından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İdari personel sayısının arttırılması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Rektörlük (30.09.2021)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620858"/>
                  </a:ext>
                </a:extLst>
              </a:tr>
              <a:tr h="485290">
                <a:tc>
                  <a:txBody>
                    <a:bodyPr/>
                    <a:lstStyle/>
                    <a:p>
                      <a:pPr algn="l" fontAlgn="t"/>
                      <a:r>
                        <a:rPr lang="tr-TR" sz="900" b="0" i="0" u="none" strike="noStrike" dirty="0">
                          <a:solidFill>
                            <a:srgbClr val="000000"/>
                          </a:solidFill>
                          <a:effectLst/>
                          <a:latin typeface="Calibri" panose="020F0502020204030204" pitchFamily="34" charset="0"/>
                        </a:rPr>
                        <a:t>Z4- Fizyoterapi ve Rehabilitasyon Ünitesinin kurulum aşamasında olması.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Bilimsel çalışmaların yapılamaması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Ünitelerin yeni yapılıyor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Bütçe ve ekipman  talebi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Bütçenin Arttırılması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Rektörlük   (31.12.2021)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01749"/>
                  </a:ext>
                </a:extLst>
              </a:tr>
              <a:tr h="491251">
                <a:tc>
                  <a:txBody>
                    <a:bodyPr/>
                    <a:lstStyle/>
                    <a:p>
                      <a:pPr algn="l" fontAlgn="t"/>
                      <a:r>
                        <a:rPr lang="tr-TR" sz="900" b="0" i="0" u="none" strike="noStrike">
                          <a:solidFill>
                            <a:srgbClr val="000000"/>
                          </a:solidFill>
                          <a:effectLst/>
                          <a:latin typeface="Calibri" panose="020F0502020204030204" pitchFamily="34" charset="0"/>
                        </a:rPr>
                        <a:t>T1- Yurtdışından bölümü tercih edebilecek öğrencilerin ülkenin ekonomik ve stratejik sorunlarından çekinmesi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Potansiyel öğrenci sayısının düşmesi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Ülkenin ekonomik ve stratejik sorunları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Yurtdışı tanıtımlarının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564927"/>
                  </a:ext>
                </a:extLst>
              </a:tr>
              <a:tr h="646889">
                <a:tc>
                  <a:txBody>
                    <a:bodyPr/>
                    <a:lstStyle/>
                    <a:p>
                      <a:pPr algn="l" fontAlgn="t"/>
                      <a:r>
                        <a:rPr lang="tr-TR" sz="900" b="0" i="0" u="none" strike="noStrike">
                          <a:solidFill>
                            <a:srgbClr val="000000"/>
                          </a:solidFill>
                          <a:effectLst/>
                          <a:latin typeface="Calibri" panose="020F0502020204030204" pitchFamily="34" charset="0"/>
                        </a:rPr>
                        <a:t>T2-F12 Pandemi sebebiyle yüz yüze pratik derslerin yapılamaması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Pratik derslerin yüz yüze yapılmamasından dolayı eğitim kalitesinde düşüş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Dünya çapında varolan Covid-19 salgını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Calibri" panose="020F0502020204030204" pitchFamily="34" charset="0"/>
                        </a:rPr>
                        <a:t>Pratik derslerin senkron ve video kayıtları ile online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249646"/>
                  </a:ext>
                </a:extLst>
              </a:tr>
              <a:tr h="503137">
                <a:tc>
                  <a:txBody>
                    <a:bodyPr/>
                    <a:lstStyle/>
                    <a:p>
                      <a:pPr algn="l" fontAlgn="t"/>
                      <a:r>
                        <a:rPr lang="tr-TR" sz="900" b="0" i="0" u="none" strike="noStrike" dirty="0">
                          <a:solidFill>
                            <a:srgbClr val="000000"/>
                          </a:solidFill>
                          <a:effectLst/>
                          <a:latin typeface="Calibri" panose="020F0502020204030204" pitchFamily="34" charset="0"/>
                        </a:rPr>
                        <a:t>T3- Üniversite İdari Birimleri ile çalışma güçlüğü</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Tahoma" panose="020B0604030504040204" pitchFamily="34" charset="0"/>
                        </a:rPr>
                        <a:t>Bölüm işlerinin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Tahoma" panose="020B0604030504040204" pitchFamily="34" charset="0"/>
                        </a:rPr>
                        <a:t>Üniversite İdari Birimleri ile çalışma güçlüğü ve İdari  personel 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İdari görevlerin Bölüm Başkanı ve Araştırma Görevlisi tarafından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FF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FF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803928"/>
                  </a:ext>
                </a:extLst>
              </a:tr>
              <a:tr h="503137">
                <a:tc>
                  <a:txBody>
                    <a:bodyPr/>
                    <a:lstStyle/>
                    <a:p>
                      <a:pPr algn="l" fontAlgn="b"/>
                      <a:r>
                        <a:rPr lang="tr-TR" sz="800" b="0" i="0" u="none" strike="noStrike" dirty="0">
                          <a:solidFill>
                            <a:srgbClr val="000000"/>
                          </a:solidFill>
                          <a:effectLst/>
                          <a:latin typeface="Calibri" panose="020F0502020204030204" pitchFamily="34" charset="0"/>
                        </a:rPr>
                        <a:t>T4- Temel Tıp Bilimlerinde uygulama yapılacak birimlerin yetersizliği.</a:t>
                      </a:r>
                    </a:p>
                  </a:txBody>
                  <a:tcPr marL="5186" marR="5186" marT="51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Nitelikli eğitim-öğretimin ve bilimsel çalışmaların yapılmasında güçlük</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Calibri" panose="020F050202020403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rgbClr val="000000"/>
                          </a:solidFill>
                          <a:effectLst/>
                          <a:latin typeface="Calibri" panose="020F0502020204030204" pitchFamily="34" charset="0"/>
                        </a:rPr>
                        <a:t>Ünitelerin ve laboratuvarların yeni yapılanıyor olması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Calibri" panose="020F050202020403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Pratik derslerin senkron ve video kayıtları ile online yapılması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Calibri" panose="020F0502020204030204" pitchFamily="34" charset="0"/>
                        </a:rPr>
                        <a:t>5</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Calibri" panose="020F0502020204030204" pitchFamily="34" charset="0"/>
                        </a:rPr>
                        <a:t>245</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Calibri" panose="020F0502020204030204" pitchFamily="34" charset="0"/>
                        </a:rPr>
                        <a:t>Diş Hekimliği Fakültesi altında Temel Tıp Bilimleri Laboratuvarlarının kurulması ve ortak kullanımı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Calibri" panose="020F0502020204030204" pitchFamily="34" charset="0"/>
                        </a:rPr>
                        <a:t>Rektörlük   (30.09.2021)      </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38239"/>
                  </a:ext>
                </a:extLst>
              </a:tr>
              <a:tr h="503137">
                <a:tc>
                  <a:txBody>
                    <a:bodyPr/>
                    <a:lstStyle/>
                    <a:p>
                      <a:pPr algn="l" fontAlgn="t"/>
                      <a:r>
                        <a:rPr lang="tr-TR" sz="800" b="0" i="0" u="none" strike="noStrike">
                          <a:solidFill>
                            <a:srgbClr val="000000"/>
                          </a:solidFill>
                          <a:effectLst/>
                          <a:latin typeface="Calibri" panose="020F0502020204030204" pitchFamily="34" charset="0"/>
                        </a:rPr>
                        <a:t>T5- Eğitimde klinik uygulamalar açısından Üniversitenin Devlet ve Özel Hastanelere uzaklığı</a:t>
                      </a:r>
                    </a:p>
                  </a:txBody>
                  <a:tcPr marL="5186" marR="5186" marT="518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Klinik uygulamaların yapılmasında zorluk</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Calibri" panose="020F050202020403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Üniversitenin konumu</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Calibri" panose="020F0502020204030204" pitchFamily="34" charset="0"/>
                        </a:rPr>
                        <a:t>6</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Yok</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Calibri" panose="020F0502020204030204" pitchFamily="34" charset="0"/>
                        </a:rPr>
                        <a:t>10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Calibri" panose="020F0502020204030204" pitchFamily="34" charset="0"/>
                        </a:rPr>
                        <a:t>420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Calibri" panose="020F0502020204030204" pitchFamily="34" charset="0"/>
                        </a:rPr>
                        <a:t>Ulaşım olanaklarının sağlanması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Calibri" panose="020F0502020204030204" pitchFamily="34" charset="0"/>
                        </a:rPr>
                        <a:t>Rektörlük  (30.09.2021)              </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49578"/>
                  </a:ext>
                </a:extLst>
              </a:tr>
            </a:tbl>
          </a:graphicData>
        </a:graphic>
      </p:graphicFrame>
      <p:sp>
        <p:nvSpPr>
          <p:cNvPr id="14" name="143 Metin kutusu">
            <a:extLst>
              <a:ext uri="{FF2B5EF4-FFF2-40B4-BE49-F238E27FC236}">
                <a16:creationId xmlns:a16="http://schemas.microsoft.com/office/drawing/2014/main" id="{00000000-0008-0000-0200-000002000000}"/>
              </a:ext>
            </a:extLst>
          </p:cNvPr>
          <p:cNvSpPr txBox="1"/>
          <p:nvPr/>
        </p:nvSpPr>
        <p:spPr>
          <a:xfrm>
            <a:off x="838678" y="2919413"/>
            <a:ext cx="412319"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400"/>
          </a:p>
        </p:txBody>
      </p:sp>
      <p:sp>
        <p:nvSpPr>
          <p:cNvPr id="15" name="143 Metin kutusu">
            <a:extLst>
              <a:ext uri="{FF2B5EF4-FFF2-40B4-BE49-F238E27FC236}">
                <a16:creationId xmlns:a16="http://schemas.microsoft.com/office/drawing/2014/main" id="{00000000-0008-0000-0200-000003000000}"/>
              </a:ext>
            </a:extLst>
          </p:cNvPr>
          <p:cNvSpPr txBox="1"/>
          <p:nvPr/>
        </p:nvSpPr>
        <p:spPr>
          <a:xfrm>
            <a:off x="838678" y="3109913"/>
            <a:ext cx="412319"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400"/>
          </a:p>
        </p:txBody>
      </p:sp>
      <p:pic>
        <p:nvPicPr>
          <p:cNvPr id="16" name="Resim 15"/>
          <p:cNvPicPr/>
          <p:nvPr/>
        </p:nvPicPr>
        <p:blipFill>
          <a:blip r:embed="rId2"/>
          <a:stretch>
            <a:fillRect/>
          </a:stretch>
        </p:blipFill>
        <p:spPr>
          <a:xfrm>
            <a:off x="251520" y="404664"/>
            <a:ext cx="2736304" cy="576064"/>
          </a:xfrm>
          <a:prstGeom prst="rect">
            <a:avLst/>
          </a:prstGeom>
        </p:spPr>
      </p:pic>
      <p:sp>
        <p:nvSpPr>
          <p:cNvPr id="17" name="Unvan 1"/>
          <p:cNvSpPr>
            <a:spLocks noGrp="1"/>
          </p:cNvSpPr>
          <p:nvPr>
            <p:ph type="title"/>
          </p:nvPr>
        </p:nvSpPr>
        <p:spPr>
          <a:xfrm>
            <a:off x="838187" y="149225"/>
            <a:ext cx="10515600" cy="1069975"/>
          </a:xfrm>
        </p:spPr>
        <p:txBody>
          <a:bodyPr>
            <a:normAutofit/>
          </a:bodyPr>
          <a:lstStyle/>
          <a:p>
            <a:pPr algn="ctr"/>
            <a:r>
              <a:rPr lang="tr-TR" dirty="0" smtClean="0">
                <a:solidFill>
                  <a:srgbClr val="FF0000"/>
                </a:solidFill>
                <a:effectLst>
                  <a:outerShdw blurRad="38100" dist="38100" dir="2700000" algn="tl">
                    <a:srgbClr val="000000">
                      <a:alpha val="43137"/>
                    </a:srgbClr>
                  </a:outerShdw>
                </a:effectLst>
              </a:rPr>
              <a:t>RİSK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006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15055580"/>
              </p:ext>
            </p:extLst>
          </p:nvPr>
        </p:nvGraphicFramePr>
        <p:xfrm>
          <a:off x="251520" y="1196628"/>
          <a:ext cx="11635682" cy="4843916"/>
        </p:xfrm>
        <a:graphic>
          <a:graphicData uri="http://schemas.openxmlformats.org/drawingml/2006/table">
            <a:tbl>
              <a:tblPr/>
              <a:tblGrid>
                <a:gridCol w="1679960">
                  <a:extLst>
                    <a:ext uri="{9D8B030D-6E8A-4147-A177-3AD203B41FA5}">
                      <a16:colId xmlns:a16="http://schemas.microsoft.com/office/drawing/2014/main" val="884805845"/>
                    </a:ext>
                  </a:extLst>
                </a:gridCol>
                <a:gridCol w="1632856">
                  <a:extLst>
                    <a:ext uri="{9D8B030D-6E8A-4147-A177-3AD203B41FA5}">
                      <a16:colId xmlns:a16="http://schemas.microsoft.com/office/drawing/2014/main" val="1828784593"/>
                    </a:ext>
                  </a:extLst>
                </a:gridCol>
                <a:gridCol w="376814">
                  <a:extLst>
                    <a:ext uri="{9D8B030D-6E8A-4147-A177-3AD203B41FA5}">
                      <a16:colId xmlns:a16="http://schemas.microsoft.com/office/drawing/2014/main" val="3704671852"/>
                    </a:ext>
                  </a:extLst>
                </a:gridCol>
                <a:gridCol w="1242305">
                  <a:extLst>
                    <a:ext uri="{9D8B030D-6E8A-4147-A177-3AD203B41FA5}">
                      <a16:colId xmlns:a16="http://schemas.microsoft.com/office/drawing/2014/main" val="2284792012"/>
                    </a:ext>
                  </a:extLst>
                </a:gridCol>
                <a:gridCol w="376814">
                  <a:extLst>
                    <a:ext uri="{9D8B030D-6E8A-4147-A177-3AD203B41FA5}">
                      <a16:colId xmlns:a16="http://schemas.microsoft.com/office/drawing/2014/main" val="3239247928"/>
                    </a:ext>
                  </a:extLst>
                </a:gridCol>
                <a:gridCol w="1053898">
                  <a:extLst>
                    <a:ext uri="{9D8B030D-6E8A-4147-A177-3AD203B41FA5}">
                      <a16:colId xmlns:a16="http://schemas.microsoft.com/office/drawing/2014/main" val="121434032"/>
                    </a:ext>
                  </a:extLst>
                </a:gridCol>
                <a:gridCol w="376814">
                  <a:extLst>
                    <a:ext uri="{9D8B030D-6E8A-4147-A177-3AD203B41FA5}">
                      <a16:colId xmlns:a16="http://schemas.microsoft.com/office/drawing/2014/main" val="1103347253"/>
                    </a:ext>
                  </a:extLst>
                </a:gridCol>
                <a:gridCol w="376814">
                  <a:extLst>
                    <a:ext uri="{9D8B030D-6E8A-4147-A177-3AD203B41FA5}">
                      <a16:colId xmlns:a16="http://schemas.microsoft.com/office/drawing/2014/main" val="3109297419"/>
                    </a:ext>
                  </a:extLst>
                </a:gridCol>
                <a:gridCol w="1051936">
                  <a:extLst>
                    <a:ext uri="{9D8B030D-6E8A-4147-A177-3AD203B41FA5}">
                      <a16:colId xmlns:a16="http://schemas.microsoft.com/office/drawing/2014/main" val="2082537352"/>
                    </a:ext>
                  </a:extLst>
                </a:gridCol>
                <a:gridCol w="934181">
                  <a:extLst>
                    <a:ext uri="{9D8B030D-6E8A-4147-A177-3AD203B41FA5}">
                      <a16:colId xmlns:a16="http://schemas.microsoft.com/office/drawing/2014/main" val="529356433"/>
                    </a:ext>
                  </a:extLst>
                </a:gridCol>
                <a:gridCol w="996985">
                  <a:extLst>
                    <a:ext uri="{9D8B030D-6E8A-4147-A177-3AD203B41FA5}">
                      <a16:colId xmlns:a16="http://schemas.microsoft.com/office/drawing/2014/main" val="3396908206"/>
                    </a:ext>
                  </a:extLst>
                </a:gridCol>
                <a:gridCol w="405863">
                  <a:extLst>
                    <a:ext uri="{9D8B030D-6E8A-4147-A177-3AD203B41FA5}">
                      <a16:colId xmlns:a16="http://schemas.microsoft.com/office/drawing/2014/main" val="1277799063"/>
                    </a:ext>
                  </a:extLst>
                </a:gridCol>
                <a:gridCol w="376814">
                  <a:extLst>
                    <a:ext uri="{9D8B030D-6E8A-4147-A177-3AD203B41FA5}">
                      <a16:colId xmlns:a16="http://schemas.microsoft.com/office/drawing/2014/main" val="3157457097"/>
                    </a:ext>
                  </a:extLst>
                </a:gridCol>
                <a:gridCol w="376814">
                  <a:extLst>
                    <a:ext uri="{9D8B030D-6E8A-4147-A177-3AD203B41FA5}">
                      <a16:colId xmlns:a16="http://schemas.microsoft.com/office/drawing/2014/main" val="2128246790"/>
                    </a:ext>
                  </a:extLst>
                </a:gridCol>
                <a:gridCol w="376814">
                  <a:extLst>
                    <a:ext uri="{9D8B030D-6E8A-4147-A177-3AD203B41FA5}">
                      <a16:colId xmlns:a16="http://schemas.microsoft.com/office/drawing/2014/main" val="2421779493"/>
                    </a:ext>
                  </a:extLst>
                </a:gridCol>
              </a:tblGrid>
              <a:tr h="559345">
                <a:tc rowSpan="2">
                  <a:txBody>
                    <a:bodyPr/>
                    <a:lstStyle/>
                    <a:p>
                      <a:pPr algn="l" fontAlgn="b"/>
                      <a:r>
                        <a:rPr lang="sv-SE" sz="800" b="1" i="0" u="none" strike="noStrike" dirty="0">
                          <a:solidFill>
                            <a:srgbClr val="000000"/>
                          </a:solidFill>
                          <a:effectLst/>
                          <a:latin typeface="Calibri" panose="020F0502020204030204" pitchFamily="34" charset="0"/>
                        </a:rPr>
                        <a:t>Olası Risk Türü (Potential Risk Mode)</a:t>
                      </a:r>
                      <a:endParaRPr lang="sv-SE"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en-US" sz="800" b="1" i="0" u="none" strike="noStrike" dirty="0" err="1">
                          <a:solidFill>
                            <a:srgbClr val="000000"/>
                          </a:solidFill>
                          <a:effectLst/>
                          <a:latin typeface="Calibri" panose="020F0502020204030204" pitchFamily="34" charset="0"/>
                        </a:rPr>
                        <a:t>Riskin</a:t>
                      </a:r>
                      <a:r>
                        <a:rPr lang="en-US" sz="800" b="1" i="0" u="none" strike="noStrike" dirty="0">
                          <a:solidFill>
                            <a:srgbClr val="000000"/>
                          </a:solidFill>
                          <a:effectLst/>
                          <a:latin typeface="Calibri" panose="020F0502020204030204" pitchFamily="34" charset="0"/>
                        </a:rPr>
                        <a:t> </a:t>
                      </a:r>
                      <a:r>
                        <a:rPr lang="en-US" sz="800" b="1" i="0" u="none" strike="noStrike" dirty="0" err="1">
                          <a:solidFill>
                            <a:srgbClr val="000000"/>
                          </a:solidFill>
                          <a:effectLst/>
                          <a:latin typeface="Calibri" panose="020F0502020204030204" pitchFamily="34" charset="0"/>
                        </a:rPr>
                        <a:t>Olası</a:t>
                      </a:r>
                      <a:r>
                        <a:rPr lang="en-US" sz="800" b="1" i="0" u="none" strike="noStrike" dirty="0">
                          <a:solidFill>
                            <a:srgbClr val="000000"/>
                          </a:solidFill>
                          <a:effectLst/>
                          <a:latin typeface="Calibri" panose="020F0502020204030204" pitchFamily="34" charset="0"/>
                        </a:rPr>
                        <a:t> </a:t>
                      </a:r>
                      <a:r>
                        <a:rPr lang="en-US" sz="800" b="1" i="0" u="none" strike="noStrike" dirty="0" err="1">
                          <a:solidFill>
                            <a:srgbClr val="000000"/>
                          </a:solidFill>
                          <a:effectLst/>
                          <a:latin typeface="Calibri" panose="020F0502020204030204" pitchFamily="34" charset="0"/>
                        </a:rPr>
                        <a:t>Etkileri</a:t>
                      </a:r>
                      <a:r>
                        <a:rPr lang="en-US" sz="800" b="1" i="0" u="none" strike="noStrike" dirty="0">
                          <a:solidFill>
                            <a:srgbClr val="000000"/>
                          </a:solidFill>
                          <a:effectLst/>
                          <a:latin typeface="Calibri" panose="020F0502020204030204" pitchFamily="34" charset="0"/>
                        </a:rPr>
                        <a:t>/Potential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tr-TR" sz="800" b="1" i="0" u="none" strike="noStrike" dirty="0">
                          <a:solidFill>
                            <a:srgbClr val="000000"/>
                          </a:solidFill>
                          <a:effectLst/>
                          <a:latin typeface="Calibri" panose="020F0502020204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en-US" sz="800" b="1" i="0" u="none" strike="noStrike" dirty="0" err="1">
                          <a:solidFill>
                            <a:srgbClr val="000000"/>
                          </a:solidFill>
                          <a:effectLst/>
                          <a:latin typeface="Calibri" panose="020F0502020204030204" pitchFamily="34" charset="0"/>
                        </a:rPr>
                        <a:t>Riskin</a:t>
                      </a:r>
                      <a:r>
                        <a:rPr lang="en-US" sz="800" b="1" i="0" u="none" strike="noStrike" dirty="0">
                          <a:solidFill>
                            <a:srgbClr val="000000"/>
                          </a:solidFill>
                          <a:effectLst/>
                          <a:latin typeface="Calibri" panose="020F0502020204030204" pitchFamily="34" charset="0"/>
                        </a:rPr>
                        <a:t> </a:t>
                      </a:r>
                      <a:r>
                        <a:rPr lang="en-US" sz="800" b="1" i="0" u="none" strike="noStrike" dirty="0" err="1">
                          <a:solidFill>
                            <a:srgbClr val="000000"/>
                          </a:solidFill>
                          <a:effectLst/>
                          <a:latin typeface="Calibri" panose="020F0502020204030204" pitchFamily="34" charset="0"/>
                        </a:rPr>
                        <a:t>Sebebi</a:t>
                      </a:r>
                      <a:r>
                        <a:rPr lang="en-US" sz="800" b="1" i="0" u="none" strike="noStrike" dirty="0">
                          <a:solidFill>
                            <a:srgbClr val="000000"/>
                          </a:solidFill>
                          <a:effectLst/>
                          <a:latin typeface="Calibri" panose="020F0502020204030204" pitchFamily="34" charset="0"/>
                        </a:rPr>
                        <a:t>/Potential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tr-TR" sz="800" b="1" i="0" u="none" strike="noStrike" dirty="0">
                          <a:solidFill>
                            <a:srgbClr val="000000"/>
                          </a:solidFill>
                          <a:effectLst/>
                          <a:latin typeface="Calibri" panose="020F0502020204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sv-SE" sz="800" b="1" i="0" u="none" strike="noStrike" dirty="0">
                          <a:solidFill>
                            <a:srgbClr val="000000"/>
                          </a:solidFill>
                          <a:effectLst/>
                          <a:latin typeface="Calibri" panose="020F0502020204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tr-TR" sz="800" b="1" i="0" u="none" strike="noStrike" dirty="0">
                          <a:solidFill>
                            <a:srgbClr val="000000"/>
                          </a:solidFill>
                          <a:effectLst/>
                          <a:latin typeface="Calibri" panose="020F0502020204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tr-TR" sz="800" b="1" i="0" u="none" strike="noStrike" dirty="0">
                          <a:solidFill>
                            <a:srgbClr val="000000"/>
                          </a:solidFill>
                          <a:effectLst/>
                          <a:latin typeface="Calibri" panose="020F0502020204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en-US" sz="800" b="1" i="0" u="none" strike="noStrike" dirty="0" err="1">
                          <a:solidFill>
                            <a:srgbClr val="000000"/>
                          </a:solidFill>
                          <a:effectLst/>
                          <a:latin typeface="Calibri" panose="020F0502020204030204" pitchFamily="34" charset="0"/>
                        </a:rPr>
                        <a:t>Önerilen</a:t>
                      </a:r>
                      <a:r>
                        <a:rPr lang="en-US" sz="800" b="1" i="0" u="none" strike="noStrike" dirty="0">
                          <a:solidFill>
                            <a:srgbClr val="000000"/>
                          </a:solidFill>
                          <a:effectLst/>
                          <a:latin typeface="Calibri" panose="020F0502020204030204" pitchFamily="34" charset="0"/>
                        </a:rPr>
                        <a:t> </a:t>
                      </a:r>
                      <a:r>
                        <a:rPr lang="en-US" sz="800" b="1" i="0" u="none" strike="noStrike" dirty="0" err="1">
                          <a:solidFill>
                            <a:srgbClr val="000000"/>
                          </a:solidFill>
                          <a:effectLst/>
                          <a:latin typeface="Calibri" panose="020F0502020204030204" pitchFamily="34" charset="0"/>
                        </a:rPr>
                        <a:t>Faaliyetler</a:t>
                      </a:r>
                      <a:r>
                        <a:rPr lang="en-US" sz="800" b="1" i="0" u="none" strike="noStrike" dirty="0">
                          <a:solidFill>
                            <a:srgbClr val="000000"/>
                          </a:solidFill>
                          <a:effectLst/>
                          <a:latin typeface="Calibri" panose="020F0502020204030204" pitchFamily="34" charset="0"/>
                        </a:rPr>
                        <a:t> (</a:t>
                      </a:r>
                      <a:r>
                        <a:rPr lang="en-US" sz="800" b="1" i="0" u="none" strike="noStrike" dirty="0" err="1">
                          <a:solidFill>
                            <a:srgbClr val="000000"/>
                          </a:solidFill>
                          <a:effectLst/>
                          <a:latin typeface="Calibri" panose="020F0502020204030204" pitchFamily="34" charset="0"/>
                        </a:rPr>
                        <a:t>Recomended</a:t>
                      </a:r>
                      <a:r>
                        <a:rPr lang="en-US" sz="800" b="1" i="0" u="none" strike="noStrike" dirty="0">
                          <a:solidFill>
                            <a:srgbClr val="000000"/>
                          </a:solidFill>
                          <a:effectLst/>
                          <a:latin typeface="Calibri" panose="020F0502020204030204" pitchFamily="34" charset="0"/>
                        </a:rPr>
                        <a:t>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rowSpan="2">
                  <a:txBody>
                    <a:bodyPr/>
                    <a:lstStyle/>
                    <a:p>
                      <a:pPr algn="ctr" fontAlgn="ctr"/>
                      <a:r>
                        <a:rPr lang="tr-TR" sz="800" b="1" i="0" u="none" strike="noStrike" dirty="0">
                          <a:solidFill>
                            <a:srgbClr val="000000"/>
                          </a:solidFill>
                          <a:effectLst/>
                          <a:latin typeface="Calibri" panose="020F0502020204030204" pitchFamily="34" charset="0"/>
                        </a:rPr>
                        <a:t>Sorumlu ve Hedef Tamamlama Tarihi (</a:t>
                      </a:r>
                      <a:r>
                        <a:rPr lang="tr-TR" sz="800" b="1" i="0" u="none" strike="noStrike" dirty="0" err="1">
                          <a:solidFill>
                            <a:srgbClr val="000000"/>
                          </a:solidFill>
                          <a:effectLst/>
                          <a:latin typeface="Calibri" panose="020F0502020204030204" pitchFamily="34" charset="0"/>
                        </a:rPr>
                        <a:t>Responibility</a:t>
                      </a:r>
                      <a:r>
                        <a:rPr lang="tr-TR" sz="800" b="1" i="0" u="none" strike="noStrike" dirty="0">
                          <a:solidFill>
                            <a:srgbClr val="000000"/>
                          </a:solidFill>
                          <a:effectLst/>
                          <a:latin typeface="Calibri" panose="020F0502020204030204" pitchFamily="34" charset="0"/>
                        </a:rPr>
                        <a:t> </a:t>
                      </a:r>
                      <a:r>
                        <a:rPr lang="tr-TR" sz="800" b="1" i="0" u="none" strike="noStrike" dirty="0" err="1">
                          <a:solidFill>
                            <a:srgbClr val="000000"/>
                          </a:solidFill>
                          <a:effectLst/>
                          <a:latin typeface="Calibri" panose="020F0502020204030204" pitchFamily="34" charset="0"/>
                        </a:rPr>
                        <a:t>Target</a:t>
                      </a:r>
                      <a:r>
                        <a:rPr lang="tr-TR" sz="800" b="1" i="0" u="none" strike="noStrike" dirty="0">
                          <a:solidFill>
                            <a:srgbClr val="000000"/>
                          </a:solidFill>
                          <a:effectLst/>
                          <a:latin typeface="Calibri" panose="020F0502020204030204" pitchFamily="34" charset="0"/>
                        </a:rPr>
                        <a:t> </a:t>
                      </a:r>
                      <a:r>
                        <a:rPr lang="tr-TR" sz="800" b="1" i="0" u="none" strike="noStrike" dirty="0" err="1">
                          <a:solidFill>
                            <a:srgbClr val="000000"/>
                          </a:solidFill>
                          <a:effectLst/>
                          <a:latin typeface="Calibri" panose="020F0502020204030204" pitchFamily="34" charset="0"/>
                        </a:rPr>
                        <a:t>Completion</a:t>
                      </a:r>
                      <a:r>
                        <a:rPr lang="tr-TR" sz="800" b="1" i="0" u="none" strike="noStrike" dirty="0">
                          <a:solidFill>
                            <a:srgbClr val="000000"/>
                          </a:solidFill>
                          <a:effectLst/>
                          <a:latin typeface="Calibri" panose="020F0502020204030204" pitchFamily="34" charset="0"/>
                        </a:rPr>
                        <a:t> </a:t>
                      </a:r>
                      <a:r>
                        <a:rPr lang="tr-TR" sz="800" b="1" i="0" u="none" strike="noStrike" dirty="0" err="1">
                          <a:solidFill>
                            <a:srgbClr val="000000"/>
                          </a:solidFill>
                          <a:effectLst/>
                          <a:latin typeface="Calibri" panose="020F0502020204030204" pitchFamily="34" charset="0"/>
                        </a:rPr>
                        <a:t>Date</a:t>
                      </a:r>
                      <a:r>
                        <a:rPr lang="tr-TR" sz="800" b="1"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gridSpan="5">
                  <a:txBody>
                    <a:bodyPr/>
                    <a:lstStyle/>
                    <a:p>
                      <a:pPr algn="ctr" fontAlgn="ctr"/>
                      <a:r>
                        <a:rPr lang="tr-TR" sz="800" b="1" i="0" u="none" strike="noStrike" dirty="0">
                          <a:solidFill>
                            <a:srgbClr val="000000"/>
                          </a:solidFill>
                          <a:effectLst/>
                          <a:latin typeface="Calibri" panose="020F0502020204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tr-T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398836"/>
                  </a:ext>
                </a:extLst>
              </a:tr>
              <a:tr h="0">
                <a:tc vMerge="1">
                  <a:txBody>
                    <a:bodyPr/>
                    <a:lstStyle/>
                    <a:p>
                      <a:pPr algn="l" fontAlgn="b"/>
                      <a:endParaRPr lang="sv-SE"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tr-TR" sz="1200" b="1" i="0" u="none" strike="noStrike" dirty="0">
                        <a:solidFill>
                          <a:srgbClr val="000000"/>
                        </a:solidFill>
                        <a:effectLst/>
                        <a:latin typeface="Calibri" panose="020F0502020204030204" pitchFamily="34" charset="0"/>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tr-TR" sz="1200" b="1" i="0" u="none" strike="noStrike" dirty="0">
                        <a:solidFill>
                          <a:srgbClr val="000000"/>
                        </a:solidFill>
                        <a:effectLst/>
                        <a:latin typeface="Calibri" panose="020F0502020204030204" pitchFamily="34" charset="0"/>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sv-SE"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tr-TR" sz="1200" b="1" i="0" u="none" strike="noStrike" dirty="0">
                        <a:solidFill>
                          <a:srgbClr val="000000"/>
                        </a:solidFill>
                        <a:effectLst/>
                        <a:latin typeface="Calibri" panose="020F0502020204030204" pitchFamily="34" charset="0"/>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tr-TR" sz="1200" b="1" i="0" u="none" strike="noStrike" dirty="0">
                        <a:solidFill>
                          <a:srgbClr val="000000"/>
                        </a:solidFill>
                        <a:effectLst/>
                        <a:latin typeface="Calibri" panose="020F0502020204030204" pitchFamily="34" charset="0"/>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tr-TR"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000000"/>
                          </a:solidFill>
                          <a:effectLst/>
                          <a:latin typeface="Calibri" panose="020F0502020204030204" pitchFamily="34" charset="0"/>
                        </a:rPr>
                        <a:t>Gerçekleşen </a:t>
                      </a:r>
                      <a:r>
                        <a:rPr lang="tr-TR" sz="800" b="1" i="0" u="none" strike="noStrike" dirty="0" err="1">
                          <a:solidFill>
                            <a:srgbClr val="000000"/>
                          </a:solidFill>
                          <a:effectLst/>
                          <a:latin typeface="Calibri" panose="020F0502020204030204" pitchFamily="34" charset="0"/>
                        </a:rPr>
                        <a:t>Faliyetler</a:t>
                      </a:r>
                      <a:r>
                        <a:rPr lang="tr-TR" sz="800" b="1" i="0" u="none" strike="noStrike" dirty="0">
                          <a:solidFill>
                            <a:srgbClr val="000000"/>
                          </a:solidFill>
                          <a:effectLst/>
                          <a:latin typeface="Calibri" panose="020F0502020204030204" pitchFamily="34" charset="0"/>
                        </a:rPr>
                        <a:t>/                           Action </a:t>
                      </a:r>
                      <a:r>
                        <a:rPr lang="tr-TR" sz="800" b="1" i="0" u="none" strike="noStrike" dirty="0" err="1">
                          <a:solidFill>
                            <a:srgbClr val="000000"/>
                          </a:solidFill>
                          <a:effectLst/>
                          <a:latin typeface="Calibri" panose="020F0502020204030204" pitchFamily="34" charset="0"/>
                        </a:rPr>
                        <a:t>Taken</a:t>
                      </a:r>
                      <a:endParaRPr lang="tr-TR" sz="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800" b="1" i="0" u="none" strike="noStrike" dirty="0">
                          <a:solidFill>
                            <a:srgbClr val="000000"/>
                          </a:solidFill>
                          <a:effectLst/>
                          <a:latin typeface="Calibri" panose="020F0502020204030204" pitchFamily="34" charset="0"/>
                        </a:rPr>
                        <a:t>Şiddet</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800" b="1" i="0" u="none" strike="noStrike" dirty="0">
                          <a:solidFill>
                            <a:srgbClr val="000000"/>
                          </a:solidFill>
                          <a:effectLst/>
                          <a:latin typeface="Calibri" panose="020F0502020204030204" pitchFamily="34" charset="0"/>
                        </a:rPr>
                        <a:t>Olasılık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800" b="1" i="0" u="none" strike="noStrike" dirty="0">
                          <a:solidFill>
                            <a:srgbClr val="000000"/>
                          </a:solidFill>
                          <a:effectLst/>
                          <a:latin typeface="Calibri" panose="020F0502020204030204" pitchFamily="34" charset="0"/>
                        </a:rPr>
                        <a:t>Keşif</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tr-TR" sz="800" b="1" i="0" u="none" strike="noStrike" dirty="0">
                          <a:solidFill>
                            <a:srgbClr val="000000"/>
                          </a:solidFill>
                          <a:effectLst/>
                          <a:latin typeface="Calibri" panose="020F0502020204030204" pitchFamily="34" charset="0"/>
                        </a:rPr>
                        <a:t>R.Ö.F</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65381969"/>
                  </a:ext>
                </a:extLst>
              </a:tr>
              <a:tr h="352862">
                <a:tc>
                  <a:txBody>
                    <a:bodyPr/>
                    <a:lstStyle/>
                    <a:p>
                      <a:pPr algn="l" fontAlgn="ctr"/>
                      <a:r>
                        <a:rPr lang="tr-TR" sz="800" b="0" i="0" u="none" strike="noStrike" dirty="0">
                          <a:solidFill>
                            <a:srgbClr val="000000"/>
                          </a:solidFill>
                          <a:effectLst/>
                          <a:latin typeface="Calibri" panose="020F0502020204030204" pitchFamily="34" charset="0"/>
                        </a:rPr>
                        <a:t>Online dersler sırasında teknik problemler</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Eğitimin aksaması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Calibri" panose="020F050202020403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Calibri" panose="020F0502020204030204" pitchFamily="34" charset="0"/>
                        </a:rPr>
                        <a:t>Elektrik kesintisi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Calibri" panose="020F0502020204030204" pitchFamily="34" charset="0"/>
                        </a:rPr>
                        <a:t>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Calibri" panose="020F0502020204030204" pitchFamily="34" charset="0"/>
                        </a:rPr>
                        <a:t>Jeneratörün devreye girmesi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Calibri" panose="020F0502020204030204" pitchFamily="34" charset="0"/>
                        </a:rPr>
                        <a:t>2</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Calibri" panose="020F0502020204030204" pitchFamily="34" charset="0"/>
                        </a:rPr>
                        <a:t>42</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sz="2000" dirty="0"/>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sz="2000"/>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sz="2000"/>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sz="2000"/>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tr-TR" sz="2000"/>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749469"/>
                  </a:ext>
                </a:extLst>
              </a:tr>
              <a:tr h="943225">
                <a:tc>
                  <a:txBody>
                    <a:bodyPr/>
                    <a:lstStyle/>
                    <a:p>
                      <a:pPr algn="ctr" fontAlgn="ctr"/>
                      <a:r>
                        <a:rPr lang="tr-TR" sz="800" b="0" i="0" u="none" strike="noStrike" dirty="0">
                          <a:solidFill>
                            <a:srgbClr val="000000"/>
                          </a:solidFill>
                          <a:effectLst/>
                          <a:latin typeface="Tahoma" panose="020B0604030504040204" pitchFamily="34" charset="0"/>
                        </a:rPr>
                        <a:t>(Dış Denetim DF) Süreç risk analizi dokümanında tanımlanan risklerin RÖF değerlerini düşürmekle ilgili hangi aksiyonların ne seviyede etkisinin olduğu değerlendirilememektedir.</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Süreçlerin "Risk Analizi" tablolarının "Süreçlerin Risk Yönetimi" prosedürü ile uyumsuz olması, gerçekleştirilecek iç ve dış denetimlerde uygunsuzluk alınma ihtimali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0" i="0" u="none" strike="noStrike">
                          <a:solidFill>
                            <a:srgbClr val="000000"/>
                          </a:solidFill>
                          <a:effectLst/>
                          <a:latin typeface="Tahoma" panose="020B0604030504040204" pitchFamily="34" charset="0"/>
                        </a:rPr>
                        <a:t>"Risk analizi" eğitiminin anlaşılmamış olması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5</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İç Denetçilik vasfı bulunan bir Akademisyenin konu hakkında deneyimli olması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140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İç Denetçilik vasfı bulunan bir Akademisyen ile her sürecin kalite sorumlusunun "Risk Analizi" tablosunu birlikte gözden geçirerek varsa hataların giderilmesi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İç Denetçilik vasfı bulunan Akademisyen ve Süreçlerin Kalite Temsilcileri, (10.02.2020)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10.02.2020 ve 14.02.2020 tarihlerinde Risk Analizi tablolarının gözden geçirilerek varolan hataların düzeltilmesi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Tahoma" panose="020B0604030504040204" pitchFamily="34" charset="0"/>
                        </a:rPr>
                        <a:t>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Tahoma" panose="020B0604030504040204" pitchFamily="34" charset="0"/>
                        </a:rPr>
                        <a:t>84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450305"/>
                  </a:ext>
                </a:extLst>
              </a:tr>
              <a:tr h="1151705">
                <a:tc>
                  <a:txBody>
                    <a:bodyPr/>
                    <a:lstStyle/>
                    <a:p>
                      <a:pPr algn="ctr" fontAlgn="ctr"/>
                      <a:r>
                        <a:rPr lang="tr-TR" sz="800" b="0" i="0" u="none" strike="noStrike">
                          <a:solidFill>
                            <a:srgbClr val="000000"/>
                          </a:solidFill>
                          <a:effectLst/>
                          <a:latin typeface="Tahoma" panose="020B0604030504040204" pitchFamily="34" charset="0"/>
                        </a:rPr>
                        <a:t>(Dış Denetim DF) INOVERA yazılım firmasına ait tedarikçi değerlendirmesi yapıldığına dair yeterli bulguya ulaşılamadı.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Firmanın kendini geliştirme imkanının önü kesilmesi,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Problemli firmaların hizmet yılı aşında tespiti amacıyla Tedarikçi Değerlendirmesinin, ihalenin çok fazla olduğuna dair döneme denk gelmesi sebei ile INOVERA yazılım firmasına ait Tedarikçi Değerlendirilmesi iş yoğunluğu nedeni ile atlanması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5</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Tedarikçi Değerlendirme Veri Tabanı ile yıl sonu değerlendirilmesi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140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Tedarikçi Veri Tabanında Değerlendirmenin oylama ile yapılarak ilgili formun eklenmesi, rutin kontroller yapılması.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Satın Alma Md. (31.12.2020)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Calibri" panose="020F0502020204030204" pitchFamily="34" charset="0"/>
                        </a:rPr>
                        <a:t> </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rgbClr val="000000"/>
                          </a:solidFill>
                          <a:effectLst/>
                          <a:latin typeface="Calibri" panose="020F0502020204030204" pitchFamily="34" charset="0"/>
                        </a:rPr>
                        <a:t> </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rgbClr val="000000"/>
                          </a:solidFill>
                          <a:effectLst/>
                          <a:latin typeface="Calibri" panose="020F0502020204030204" pitchFamily="34" charset="0"/>
                        </a:rPr>
                        <a:t> </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rgbClr val="000000"/>
                          </a:solidFill>
                          <a:effectLst/>
                          <a:latin typeface="Calibri" panose="020F0502020204030204" pitchFamily="34" charset="0"/>
                        </a:rPr>
                        <a:t> </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529067"/>
                  </a:ext>
                </a:extLst>
              </a:tr>
              <a:tr h="526266">
                <a:tc>
                  <a:txBody>
                    <a:bodyPr/>
                    <a:lstStyle/>
                    <a:p>
                      <a:pPr algn="l" fontAlgn="ctr"/>
                      <a:r>
                        <a:rPr lang="tr-TR" sz="800" b="0" i="0" u="none" strike="noStrike">
                          <a:solidFill>
                            <a:srgbClr val="000000"/>
                          </a:solidFill>
                          <a:effectLst/>
                          <a:latin typeface="Tahoma" panose="020B0604030504040204" pitchFamily="34" charset="0"/>
                        </a:rPr>
                        <a:t>2020 Oryantasyon Memnuniyet Anketi, Oryantasyonun iyileştirmeye açık alanları : Katılım ve bilgilendirme</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 Memnuniyetsizliği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Yeterli bilgilendirme yapılmakla birlikte anlaşılmada yetersizlik hissedilmesi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 memnuniyet anketleri, Anket Aksiyon Planları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112</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Bölüm </a:t>
                      </a:r>
                      <a:r>
                        <a:rPr lang="tr-TR" sz="800" b="0" i="0" u="none" strike="noStrike" dirty="0" smtClean="0">
                          <a:solidFill>
                            <a:srgbClr val="000000"/>
                          </a:solidFill>
                          <a:effectLst/>
                          <a:latin typeface="Tahoma" panose="020B0604030504040204" pitchFamily="34" charset="0"/>
                        </a:rPr>
                        <a:t>Başkanının </a:t>
                      </a:r>
                      <a:r>
                        <a:rPr lang="tr-TR" sz="800" b="0" i="0" u="none" strike="noStrike" dirty="0">
                          <a:solidFill>
                            <a:srgbClr val="000000"/>
                          </a:solidFill>
                          <a:effectLst/>
                          <a:latin typeface="Tahoma" panose="020B0604030504040204" pitchFamily="34" charset="0"/>
                        </a:rPr>
                        <a:t>bilgilendirmesi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Bölüm Başkanı  (30.12.2020)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2.Danışmanlık saatinde, meslekle ilgili ilave açıklamalar bilgilendirmeler yapılmıştır.</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Tahoma" panose="020B0604030504040204" pitchFamily="34" charset="0"/>
                        </a:rPr>
                        <a:t>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Tahoma" panose="020B0604030504040204" pitchFamily="34" charset="0"/>
                        </a:rPr>
                        <a:t>63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709406"/>
                  </a:ext>
                </a:extLst>
              </a:tr>
              <a:tr h="526266">
                <a:tc>
                  <a:txBody>
                    <a:bodyPr/>
                    <a:lstStyle/>
                    <a:p>
                      <a:pPr algn="l" fontAlgn="ctr"/>
                      <a:r>
                        <a:rPr lang="tr-TR" sz="800" b="0" i="0" u="none" strike="noStrike">
                          <a:solidFill>
                            <a:srgbClr val="000000"/>
                          </a:solidFill>
                          <a:effectLst/>
                          <a:latin typeface="Tahoma" panose="020B0604030504040204" pitchFamily="34" charset="0"/>
                        </a:rPr>
                        <a:t>2020 Oryantasyon Memnuniyet Anketi, Oryantasyonun iyileştirmeye açık alanları : Farkındalık yaratma ve planlama</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 Memnuniyetsizliği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Yeterli bilgilendirme yapılmakla birlikte anlaşılmada yetersizlik hissedilmesi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Tahoma" panose="020B0604030504040204" pitchFamily="34" charset="0"/>
                        </a:rPr>
                        <a:t>Öğrenci memnuniyet anketleri, Anket Aksiyon Planları</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4</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112</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Bölüm </a:t>
                      </a:r>
                      <a:r>
                        <a:rPr lang="tr-TR" sz="800" b="0" i="0" u="none" strike="noStrike" dirty="0" smtClean="0">
                          <a:solidFill>
                            <a:srgbClr val="000000"/>
                          </a:solidFill>
                          <a:effectLst/>
                          <a:latin typeface="Tahoma" panose="020B0604030504040204" pitchFamily="34" charset="0"/>
                        </a:rPr>
                        <a:t>Başkanının </a:t>
                      </a:r>
                      <a:r>
                        <a:rPr lang="tr-TR" sz="800" b="0" i="0" u="none" strike="noStrike" dirty="0">
                          <a:solidFill>
                            <a:srgbClr val="000000"/>
                          </a:solidFill>
                          <a:effectLst/>
                          <a:latin typeface="Tahoma" panose="020B0604030504040204" pitchFamily="34" charset="0"/>
                        </a:rPr>
                        <a:t>bilgilendirmesi</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Bölüm Başkanı  (30.12.2020)</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2.Danışmanlık saatinde, meslekle ilgili ilave açıklamalar bilgilendirmeler yapılmıştır.</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7</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FF0000"/>
                          </a:solidFill>
                          <a:effectLst/>
                          <a:latin typeface="Tahoma" panose="020B0604030504040204" pitchFamily="34" charset="0"/>
                        </a:rPr>
                        <a:t>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FF0000"/>
                          </a:solidFill>
                          <a:effectLst/>
                          <a:latin typeface="Tahoma" panose="020B0604030504040204" pitchFamily="34" charset="0"/>
                        </a:rPr>
                        <a:t>63</a:t>
                      </a:r>
                    </a:p>
                  </a:txBody>
                  <a:tcPr marL="5186" marR="5186" marT="51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596972"/>
                  </a:ext>
                </a:extLst>
              </a:tr>
            </a:tbl>
          </a:graphicData>
        </a:graphic>
      </p:graphicFrame>
      <p:pic>
        <p:nvPicPr>
          <p:cNvPr id="7" name="Resim 6"/>
          <p:cNvPicPr/>
          <p:nvPr/>
        </p:nvPicPr>
        <p:blipFill>
          <a:blip r:embed="rId2"/>
          <a:stretch>
            <a:fillRect/>
          </a:stretch>
        </p:blipFill>
        <p:spPr>
          <a:xfrm>
            <a:off x="251520" y="404664"/>
            <a:ext cx="2736304" cy="576064"/>
          </a:xfrm>
          <a:prstGeom prst="rect">
            <a:avLst/>
          </a:prstGeom>
        </p:spPr>
      </p:pic>
      <p:sp>
        <p:nvSpPr>
          <p:cNvPr id="9" name="Unvan 1"/>
          <p:cNvSpPr>
            <a:spLocks noGrp="1"/>
          </p:cNvSpPr>
          <p:nvPr>
            <p:ph type="title"/>
          </p:nvPr>
        </p:nvSpPr>
        <p:spPr>
          <a:xfrm>
            <a:off x="838187" y="149225"/>
            <a:ext cx="10515600" cy="1069975"/>
          </a:xfrm>
        </p:spPr>
        <p:txBody>
          <a:bodyPr>
            <a:normAutofit/>
          </a:bodyPr>
          <a:lstStyle/>
          <a:p>
            <a:pPr algn="ctr"/>
            <a:r>
              <a:rPr lang="tr-TR" dirty="0" smtClean="0">
                <a:solidFill>
                  <a:srgbClr val="FF0000"/>
                </a:solidFill>
                <a:effectLst>
                  <a:outerShdw blurRad="38100" dist="38100" dir="2700000" algn="tl">
                    <a:srgbClr val="000000">
                      <a:alpha val="43137"/>
                    </a:srgbClr>
                  </a:outerShdw>
                </a:effectLst>
              </a:rPr>
              <a:t>RİSK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4613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FF0000"/>
                </a:solidFill>
                <a:effectLst>
                  <a:outerShdw blurRad="38100" dist="38100" dir="2700000" algn="tl">
                    <a:srgbClr val="000000">
                      <a:alpha val="43137"/>
                    </a:srgbClr>
                  </a:outerShdw>
                </a:effectLst>
              </a:rPr>
              <a:t>MEMNUNİYET ÖLÇÜM </a:t>
            </a:r>
            <a:r>
              <a:rPr lang="tr-TR" sz="3600" b="1" dirty="0" smtClean="0">
                <a:solidFill>
                  <a:srgbClr val="FF0000"/>
                </a:solidFill>
                <a:effectLst>
                  <a:outerShdw blurRad="38100" dist="38100" dir="2700000" algn="tl">
                    <a:srgbClr val="000000">
                      <a:alpha val="43137"/>
                    </a:srgbClr>
                  </a:outerShdw>
                </a:effectLst>
              </a:rPr>
              <a:t>SONUÇLARI</a:t>
            </a:r>
            <a:endParaRPr lang="tr-TR" sz="3600" dirty="0"/>
          </a:p>
        </p:txBody>
      </p:sp>
      <p:graphicFrame>
        <p:nvGraphicFramePr>
          <p:cNvPr id="4" name="Grafik 3">
            <a:extLst>
              <a:ext uri="{FF2B5EF4-FFF2-40B4-BE49-F238E27FC236}">
                <a16:creationId xmlns:a16="http://schemas.microsoft.com/office/drawing/2014/main" id="{28628270-1B55-4DBE-83F9-509088C332DD}"/>
              </a:ext>
            </a:extLst>
          </p:cNvPr>
          <p:cNvGraphicFramePr>
            <a:graphicFrameLocks/>
          </p:cNvGraphicFramePr>
          <p:nvPr>
            <p:extLst>
              <p:ext uri="{D42A27DB-BD31-4B8C-83A1-F6EECF244321}">
                <p14:modId xmlns:p14="http://schemas.microsoft.com/office/powerpoint/2010/main" val="2759593085"/>
              </p:ext>
            </p:extLst>
          </p:nvPr>
        </p:nvGraphicFramePr>
        <p:xfrm>
          <a:off x="960120" y="2120901"/>
          <a:ext cx="10076688" cy="4267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Resim 4"/>
          <p:cNvPicPr/>
          <p:nvPr/>
        </p:nvPicPr>
        <p:blipFill>
          <a:blip r:embed="rId3"/>
          <a:stretch>
            <a:fillRect/>
          </a:stretch>
        </p:blipFill>
        <p:spPr>
          <a:xfrm>
            <a:off x="251520" y="404664"/>
            <a:ext cx="2736304" cy="576064"/>
          </a:xfrm>
          <a:prstGeom prst="rect">
            <a:avLst/>
          </a:prstGeom>
        </p:spPr>
      </p:pic>
    </p:spTree>
    <p:extLst>
      <p:ext uri="{BB962C8B-B14F-4D97-AF65-F5344CB8AC3E}">
        <p14:creationId xmlns:p14="http://schemas.microsoft.com/office/powerpoint/2010/main" val="292360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FF0000"/>
                </a:solidFill>
                <a:effectLst>
                  <a:outerShdw blurRad="38100" dist="38100" dir="2700000" algn="tl">
                    <a:srgbClr val="000000">
                      <a:alpha val="43137"/>
                    </a:srgbClr>
                  </a:outerShdw>
                </a:effectLst>
              </a:rPr>
              <a:t>MEMNUNİYET ÖLÇÜM SONUÇLARI</a:t>
            </a:r>
            <a:endParaRPr lang="tr-TR" sz="3600" dirty="0"/>
          </a:p>
        </p:txBody>
      </p:sp>
      <p:graphicFrame>
        <p:nvGraphicFramePr>
          <p:cNvPr id="4" name="Grafik 3">
            <a:extLst>
              <a:ext uri="{FF2B5EF4-FFF2-40B4-BE49-F238E27FC236}">
                <a16:creationId xmlns:a16="http://schemas.microsoft.com/office/drawing/2014/main" id="{28628270-1B55-4DBE-83F9-509088C332DD}"/>
              </a:ext>
            </a:extLst>
          </p:cNvPr>
          <p:cNvGraphicFramePr>
            <a:graphicFrameLocks/>
          </p:cNvGraphicFramePr>
          <p:nvPr>
            <p:extLst>
              <p:ext uri="{D42A27DB-BD31-4B8C-83A1-F6EECF244321}">
                <p14:modId xmlns:p14="http://schemas.microsoft.com/office/powerpoint/2010/main" val="3927705030"/>
              </p:ext>
            </p:extLst>
          </p:nvPr>
        </p:nvGraphicFramePr>
        <p:xfrm>
          <a:off x="740664" y="1435100"/>
          <a:ext cx="10613136" cy="5268057"/>
        </p:xfrm>
        <a:graphic>
          <a:graphicData uri="http://schemas.openxmlformats.org/drawingml/2006/chart">
            <c:chart xmlns:c="http://schemas.openxmlformats.org/drawingml/2006/chart" xmlns:r="http://schemas.openxmlformats.org/officeDocument/2006/relationships" r:id="rId2"/>
          </a:graphicData>
        </a:graphic>
      </p:graphicFrame>
      <p:pic>
        <p:nvPicPr>
          <p:cNvPr id="5" name="Resim 4"/>
          <p:cNvPicPr/>
          <p:nvPr/>
        </p:nvPicPr>
        <p:blipFill>
          <a:blip r:embed="rId3"/>
          <a:stretch>
            <a:fillRect/>
          </a:stretch>
        </p:blipFill>
        <p:spPr>
          <a:xfrm>
            <a:off x="251520" y="404664"/>
            <a:ext cx="2736304" cy="576064"/>
          </a:xfrm>
          <a:prstGeom prst="rect">
            <a:avLst/>
          </a:prstGeom>
        </p:spPr>
      </p:pic>
    </p:spTree>
    <p:extLst>
      <p:ext uri="{BB962C8B-B14F-4D97-AF65-F5344CB8AC3E}">
        <p14:creationId xmlns:p14="http://schemas.microsoft.com/office/powerpoint/2010/main" val="70295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1700" y="404664"/>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SWOT ANALİZİ</a:t>
            </a:r>
            <a:endParaRPr lang="tr-TR" dirty="0">
              <a:solidFill>
                <a:srgbClr val="FF0000"/>
              </a:solidFill>
              <a:effectLst>
                <a:outerShdw blurRad="38100" dist="38100" dir="2700000" algn="tl">
                  <a:srgbClr val="000000">
                    <a:alpha val="43137"/>
                  </a:srgb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3425621220"/>
              </p:ext>
            </p:extLst>
          </p:nvPr>
        </p:nvGraphicFramePr>
        <p:xfrm>
          <a:off x="369455" y="1540457"/>
          <a:ext cx="11462327" cy="5082015"/>
        </p:xfrm>
        <a:graphic>
          <a:graphicData uri="http://schemas.openxmlformats.org/drawingml/2006/table">
            <a:tbl>
              <a:tblPr/>
              <a:tblGrid>
                <a:gridCol w="9126537">
                  <a:extLst>
                    <a:ext uri="{9D8B030D-6E8A-4147-A177-3AD203B41FA5}">
                      <a16:colId xmlns:a16="http://schemas.microsoft.com/office/drawing/2014/main" val="20000"/>
                    </a:ext>
                  </a:extLst>
                </a:gridCol>
                <a:gridCol w="2335790">
                  <a:extLst>
                    <a:ext uri="{9D8B030D-6E8A-4147-A177-3AD203B41FA5}">
                      <a16:colId xmlns:a16="http://schemas.microsoft.com/office/drawing/2014/main" val="20001"/>
                    </a:ext>
                  </a:extLst>
                </a:gridCol>
              </a:tblGrid>
              <a:tr h="472322">
                <a:tc>
                  <a:txBody>
                    <a:bodyPr/>
                    <a:lstStyle/>
                    <a:p>
                      <a:pPr algn="ctr" fontAlgn="ctr"/>
                      <a:r>
                        <a:rPr lang="tr-TR" sz="1600" b="1" i="0" u="none" strike="noStrike" dirty="0">
                          <a:effectLst/>
                          <a:latin typeface="+mn-lt"/>
                        </a:rPr>
                        <a:t>GÜÇLÜ YÖNLER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tr-TR" sz="1600" b="1" i="0" u="none" strike="noStrike" dirty="0" smtClean="0">
                          <a:effectLst/>
                          <a:latin typeface="+mn-lt"/>
                        </a:rPr>
                        <a:t>DURUMU</a:t>
                      </a:r>
                      <a:endParaRPr lang="tr-TR" sz="1600" b="1" i="0" u="none" strike="noStrike" dirty="0">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0393">
                <a:tc>
                  <a:txBody>
                    <a:bodyPr/>
                    <a:lstStyle/>
                    <a:p>
                      <a:pPr algn="l" fontAlgn="ctr"/>
                      <a:r>
                        <a:rPr lang="tr-TR" sz="1600" b="1" i="0" u="none" strike="noStrike" dirty="0" smtClean="0">
                          <a:solidFill>
                            <a:srgbClr val="000000"/>
                          </a:solidFill>
                          <a:effectLst/>
                          <a:latin typeface="+mn-lt"/>
                        </a:rPr>
                        <a:t> G1- </a:t>
                      </a:r>
                      <a:r>
                        <a:rPr lang="tr-TR" sz="1600" b="0" i="0" u="none" strike="noStrike" dirty="0" smtClean="0">
                          <a:solidFill>
                            <a:srgbClr val="000000"/>
                          </a:solidFill>
                          <a:effectLst/>
                          <a:latin typeface="+mn-lt"/>
                        </a:rPr>
                        <a:t>Antalya ilinde öğrenci alan tek Fizyoterapi ve Rehabilitasyon lisans programı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600" b="0" i="0" u="none" strike="noStrike" dirty="0" smtClean="0">
                          <a:solidFill>
                            <a:srgbClr val="000000"/>
                          </a:solidFill>
                          <a:effectLst/>
                          <a:latin typeface="+mn-lt"/>
                          <a:sym typeface="Wingdings"/>
                        </a:rPr>
                        <a:t> (Hala Güçlü Yön)</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00393">
                <a:tc>
                  <a:txBody>
                    <a:bodyPr/>
                    <a:lstStyle/>
                    <a:p>
                      <a:pPr algn="l" fontAlgn="ctr"/>
                      <a:r>
                        <a:rPr lang="tr-TR" sz="1600" b="1" i="0" u="none" strike="noStrike" dirty="0" smtClean="0">
                          <a:solidFill>
                            <a:srgbClr val="000000"/>
                          </a:solidFill>
                          <a:effectLst/>
                          <a:latin typeface="+mn-lt"/>
                        </a:rPr>
                        <a:t> G2-</a:t>
                      </a:r>
                      <a:r>
                        <a:rPr lang="tr-TR" sz="1600" b="0" i="0" u="none" strike="noStrike" dirty="0" smtClean="0">
                          <a:solidFill>
                            <a:srgbClr val="000000"/>
                          </a:solidFill>
                          <a:effectLst/>
                          <a:latin typeface="+mn-lt"/>
                        </a:rPr>
                        <a:t>Müfredatın FTR ÇEP ve Ulusal-Uluslararası Akreditasyon kuruluşlarının kriterleri ölçüsünde hazırlanmış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sym typeface="Wingdings"/>
                        </a:rPr>
                        <a:t> (Hala Güçlü Yön)</a:t>
                      </a:r>
                      <a:endParaRPr lang="tr-TR" sz="1600" b="0" i="0" u="none" strike="noStrike" dirty="0" smtClean="0">
                        <a:solidFill>
                          <a:srgbClr val="000000"/>
                        </a:solidFill>
                        <a:effectLst/>
                        <a:latin typeface="+mn-lt"/>
                      </a:endParaRPr>
                    </a:p>
                    <a:p>
                      <a:pPr algn="ctr" rtl="0" fontAlgn="ct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14317">
                <a:tc>
                  <a:txBody>
                    <a:bodyPr/>
                    <a:lstStyle/>
                    <a:p>
                      <a:pPr algn="l" fontAlgn="ctr"/>
                      <a:r>
                        <a:rPr lang="tr-TR" sz="1600" b="1" i="0" u="none" strike="noStrike" dirty="0" smtClean="0">
                          <a:solidFill>
                            <a:srgbClr val="000000"/>
                          </a:solidFill>
                          <a:effectLst/>
                          <a:latin typeface="+mn-lt"/>
                        </a:rPr>
                        <a:t> G3-</a:t>
                      </a:r>
                      <a:r>
                        <a:rPr lang="tr-TR" sz="1600" b="0" i="0" u="none" strike="noStrike" dirty="0" smtClean="0">
                          <a:solidFill>
                            <a:srgbClr val="000000"/>
                          </a:solidFill>
                          <a:effectLst/>
                          <a:latin typeface="+mn-lt"/>
                        </a:rPr>
                        <a:t>Öğrenci Merkezli Eğitim sisteminin benimsenmiş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sym typeface="Wingdings"/>
                        </a:rPr>
                        <a:t> (Hala Güçlü yön)</a:t>
                      </a:r>
                      <a:endParaRPr lang="tr-TR" sz="1600" b="0" i="0" u="none" strike="noStrike" dirty="0" smtClean="0">
                        <a:solidFill>
                          <a:srgbClr val="000000"/>
                        </a:solidFill>
                        <a:effectLst/>
                        <a:latin typeface="+mn-lt"/>
                      </a:endParaRPr>
                    </a:p>
                    <a:p>
                      <a:pPr algn="ctr" rtl="0" fontAlgn="ct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600393">
                <a:tc>
                  <a:txBody>
                    <a:bodyPr/>
                    <a:lstStyle/>
                    <a:p>
                      <a:pPr algn="l" fontAlgn="ctr"/>
                      <a:r>
                        <a:rPr lang="tr-TR" sz="1600" b="1" i="0" u="none" strike="noStrike" dirty="0" smtClean="0">
                          <a:solidFill>
                            <a:srgbClr val="000000"/>
                          </a:solidFill>
                          <a:effectLst/>
                          <a:latin typeface="+mn-lt"/>
                        </a:rPr>
                        <a:t> G4- </a:t>
                      </a:r>
                      <a:r>
                        <a:rPr lang="tr-TR" sz="1600" b="0" i="0" u="none" strike="noStrike" dirty="0" smtClean="0">
                          <a:solidFill>
                            <a:srgbClr val="000000"/>
                          </a:solidFill>
                          <a:effectLst/>
                          <a:latin typeface="+mn-lt"/>
                        </a:rPr>
                        <a:t>Öğrenci akademisyen ilişkisinin güçlü olması, danışman ve danışmanlık saatlerinin etkin yapılabilmesi</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sym typeface="Wingdings"/>
                        </a:rPr>
                        <a:t> (Hala Güçlü yön)</a:t>
                      </a:r>
                      <a:endParaRPr lang="tr-TR" sz="1600" b="0" i="0" u="none" strike="noStrike" dirty="0" smtClean="0">
                        <a:solidFill>
                          <a:srgbClr val="000000"/>
                        </a:solidFill>
                        <a:effectLst/>
                        <a:latin typeface="+mn-lt"/>
                      </a:endParaRPr>
                    </a:p>
                    <a:p>
                      <a:pPr algn="ctr" rtl="0" fontAlgn="ct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14317">
                <a:tc>
                  <a:txBody>
                    <a:bodyPr/>
                    <a:lstStyle/>
                    <a:p>
                      <a:pPr algn="l" fontAlgn="ctr"/>
                      <a:r>
                        <a:rPr lang="tr-TR" sz="1600" b="1" i="0" u="none" strike="noStrike" dirty="0" smtClean="0">
                          <a:solidFill>
                            <a:srgbClr val="000000"/>
                          </a:solidFill>
                          <a:effectLst/>
                          <a:latin typeface="+mn-lt"/>
                        </a:rPr>
                        <a:t> G5- </a:t>
                      </a:r>
                      <a:r>
                        <a:rPr lang="tr-TR" sz="1600" b="0" i="0" u="none" strike="noStrike" dirty="0" err="1" smtClean="0">
                          <a:solidFill>
                            <a:srgbClr val="000000"/>
                          </a:solidFill>
                          <a:effectLst/>
                          <a:latin typeface="+mn-lt"/>
                        </a:rPr>
                        <a:t>Multidisipliner</a:t>
                      </a:r>
                      <a:r>
                        <a:rPr lang="tr-TR" sz="1600" b="0" i="0" u="none" strike="noStrike" dirty="0" smtClean="0">
                          <a:solidFill>
                            <a:srgbClr val="000000"/>
                          </a:solidFill>
                          <a:effectLst/>
                          <a:latin typeface="+mn-lt"/>
                        </a:rPr>
                        <a:t> çalışma olanakları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sym typeface="Wingdings"/>
                        </a:rPr>
                        <a:t> (Hala Güçlü yön)</a:t>
                      </a:r>
                      <a:endParaRPr lang="tr-TR" sz="1600" b="0" i="0" u="none" strike="noStrike" dirty="0" smtClean="0">
                        <a:solidFill>
                          <a:srgbClr val="000000"/>
                        </a:solidFill>
                        <a:effectLst/>
                        <a:latin typeface="+mn-lt"/>
                      </a:endParaRPr>
                    </a:p>
                    <a:p>
                      <a:pPr algn="ctr" rtl="0" fontAlgn="ct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14317">
                <a:tc>
                  <a:txBody>
                    <a:bodyPr/>
                    <a:lstStyle/>
                    <a:p>
                      <a:pPr algn="l" fontAlgn="ctr"/>
                      <a:r>
                        <a:rPr lang="tr-TR" sz="1600" b="1" i="0" u="none" strike="noStrike" dirty="0" smtClean="0">
                          <a:solidFill>
                            <a:srgbClr val="000000"/>
                          </a:solidFill>
                          <a:effectLst/>
                          <a:latin typeface="+mn-lt"/>
                        </a:rPr>
                        <a:t> G6-</a:t>
                      </a:r>
                      <a:r>
                        <a:rPr lang="tr-TR" sz="1600" b="0" i="0" u="none" strike="noStrike" dirty="0" smtClean="0">
                          <a:solidFill>
                            <a:srgbClr val="000000"/>
                          </a:solidFill>
                          <a:effectLst/>
                          <a:latin typeface="+mn-lt"/>
                        </a:rPr>
                        <a:t>Bölüm Başkanının meslekten yetkin bir hocası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sym typeface="Wingdings"/>
                        </a:rPr>
                        <a:t> (Hala Güçlü yön)</a:t>
                      </a:r>
                      <a:endParaRPr lang="tr-TR" sz="1600" b="0" i="0" u="none" strike="noStrike" dirty="0" smtClean="0">
                        <a:solidFill>
                          <a:srgbClr val="000000"/>
                        </a:solidFill>
                        <a:effectLst/>
                        <a:latin typeface="+mn-lt"/>
                      </a:endParaRPr>
                    </a:p>
                    <a:p>
                      <a:pPr algn="ctr" rtl="0" fontAlgn="ct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600393">
                <a:tc>
                  <a:txBody>
                    <a:bodyPr/>
                    <a:lstStyle/>
                    <a:p>
                      <a:pPr algn="l" fontAlgn="ctr"/>
                      <a:r>
                        <a:rPr lang="tr-TR" sz="1600" b="1" i="0" u="none" strike="noStrike" dirty="0" smtClean="0">
                          <a:solidFill>
                            <a:srgbClr val="000000"/>
                          </a:solidFill>
                          <a:effectLst/>
                          <a:latin typeface="+mn-lt"/>
                        </a:rPr>
                        <a:t> G7-</a:t>
                      </a:r>
                      <a:r>
                        <a:rPr lang="tr-TR" sz="1600" b="0" i="0" u="none" strike="noStrike" dirty="0" smtClean="0">
                          <a:solidFill>
                            <a:srgbClr val="000000"/>
                          </a:solidFill>
                          <a:effectLst/>
                          <a:latin typeface="+mn-lt"/>
                        </a:rPr>
                        <a:t>Uzaktan eğitim sisteminin etkin ve kontrollü bir şekilde kullanımının sağlanması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000000"/>
                          </a:solidFill>
                          <a:effectLst/>
                          <a:latin typeface="+mn-lt"/>
                          <a:sym typeface="Wingdings"/>
                        </a:rPr>
                        <a:t> (Hala Güçlü yön)</a:t>
                      </a:r>
                      <a:endParaRPr lang="tr-TR" sz="1600" b="0" i="0" u="none" strike="noStrike" dirty="0" smtClean="0">
                        <a:solidFill>
                          <a:srgbClr val="000000"/>
                        </a:solidFill>
                        <a:effectLst/>
                        <a:latin typeface="+mn-lt"/>
                      </a:endParaRPr>
                    </a:p>
                    <a:p>
                      <a:pPr algn="ctr" rtl="0" fontAlgn="ct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665170">
                <a:tc>
                  <a:txBody>
                    <a:bodyPr/>
                    <a:lstStyle/>
                    <a:p>
                      <a:pPr algn="l" fontAlgn="ctr"/>
                      <a:r>
                        <a:rPr lang="tr-TR" sz="1600" b="1" i="0" u="none" strike="noStrike" dirty="0" smtClean="0">
                          <a:solidFill>
                            <a:srgbClr val="000000"/>
                          </a:solidFill>
                          <a:effectLst/>
                          <a:latin typeface="+mn-lt"/>
                        </a:rPr>
                        <a:t>G8 -</a:t>
                      </a:r>
                      <a:r>
                        <a:rPr lang="tr-TR" sz="1600" b="0" i="0" u="none" strike="noStrike" dirty="0" smtClean="0">
                          <a:solidFill>
                            <a:srgbClr val="000000"/>
                          </a:solidFill>
                          <a:effectLst/>
                          <a:latin typeface="+mn-lt"/>
                        </a:rPr>
                        <a:t>Üniversitedeki diğer sağlık programları ile aynı kampüste bulunulması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600" b="0" i="0" u="none" strike="noStrike" dirty="0" smtClean="0">
                          <a:solidFill>
                            <a:srgbClr val="000000"/>
                          </a:solidFill>
                          <a:effectLst/>
                          <a:latin typeface="+mn-lt"/>
                          <a:sym typeface="Wingdings"/>
                        </a:rPr>
                        <a:t> (Hala Güçlü yön)</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586456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effectLst>
                  <a:outerShdw blurRad="38100" dist="38100" dir="2700000" algn="tl">
                    <a:srgbClr val="000000">
                      <a:alpha val="43137"/>
                    </a:srgbClr>
                  </a:outerShdw>
                </a:effectLst>
              </a:rPr>
              <a:t>DÜZELTİCİ FAALİYETLER</a:t>
            </a:r>
            <a:endParaRPr lang="tr-TR" dirty="0">
              <a:solidFill>
                <a:srgbClr val="FF0000"/>
              </a:solidFill>
              <a:effectLst>
                <a:outerShdw blurRad="38100" dist="38100" dir="2700000" algn="tl">
                  <a:srgbClr val="000000">
                    <a:alpha val="43137"/>
                  </a:srgbClr>
                </a:outerShdw>
              </a:effectLst>
            </a:endParaRPr>
          </a:p>
        </p:txBody>
      </p:sp>
      <p:pic>
        <p:nvPicPr>
          <p:cNvPr id="4" name="Resim 3"/>
          <p:cNvPicPr/>
          <p:nvPr/>
        </p:nvPicPr>
        <p:blipFill>
          <a:blip r:embed="rId2"/>
          <a:stretch>
            <a:fillRect/>
          </a:stretch>
        </p:blipFill>
        <p:spPr>
          <a:xfrm>
            <a:off x="276920" y="365125"/>
            <a:ext cx="2736304" cy="576064"/>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1634793704"/>
              </p:ext>
            </p:extLst>
          </p:nvPr>
        </p:nvGraphicFramePr>
        <p:xfrm>
          <a:off x="1466848" y="1315839"/>
          <a:ext cx="3851955" cy="5575276"/>
        </p:xfrm>
        <a:graphic>
          <a:graphicData uri="http://schemas.openxmlformats.org/drawingml/2006/table">
            <a:tbl>
              <a:tblPr/>
              <a:tblGrid>
                <a:gridCol w="319642">
                  <a:extLst>
                    <a:ext uri="{9D8B030D-6E8A-4147-A177-3AD203B41FA5}">
                      <a16:colId xmlns:a16="http://schemas.microsoft.com/office/drawing/2014/main" val="1545188785"/>
                    </a:ext>
                  </a:extLst>
                </a:gridCol>
                <a:gridCol w="281718">
                  <a:extLst>
                    <a:ext uri="{9D8B030D-6E8A-4147-A177-3AD203B41FA5}">
                      <a16:colId xmlns:a16="http://schemas.microsoft.com/office/drawing/2014/main" val="2447773451"/>
                    </a:ext>
                  </a:extLst>
                </a:gridCol>
                <a:gridCol w="346730">
                  <a:extLst>
                    <a:ext uri="{9D8B030D-6E8A-4147-A177-3AD203B41FA5}">
                      <a16:colId xmlns:a16="http://schemas.microsoft.com/office/drawing/2014/main" val="2784485039"/>
                    </a:ext>
                  </a:extLst>
                </a:gridCol>
                <a:gridCol w="346730">
                  <a:extLst>
                    <a:ext uri="{9D8B030D-6E8A-4147-A177-3AD203B41FA5}">
                      <a16:colId xmlns:a16="http://schemas.microsoft.com/office/drawing/2014/main" val="2181741311"/>
                    </a:ext>
                  </a:extLst>
                </a:gridCol>
                <a:gridCol w="379237">
                  <a:extLst>
                    <a:ext uri="{9D8B030D-6E8A-4147-A177-3AD203B41FA5}">
                      <a16:colId xmlns:a16="http://schemas.microsoft.com/office/drawing/2014/main" val="162259863"/>
                    </a:ext>
                  </a:extLst>
                </a:gridCol>
                <a:gridCol w="346730">
                  <a:extLst>
                    <a:ext uri="{9D8B030D-6E8A-4147-A177-3AD203B41FA5}">
                      <a16:colId xmlns:a16="http://schemas.microsoft.com/office/drawing/2014/main" val="2338661211"/>
                    </a:ext>
                  </a:extLst>
                </a:gridCol>
                <a:gridCol w="135441">
                  <a:extLst>
                    <a:ext uri="{9D8B030D-6E8A-4147-A177-3AD203B41FA5}">
                      <a16:colId xmlns:a16="http://schemas.microsoft.com/office/drawing/2014/main" val="2662392317"/>
                    </a:ext>
                  </a:extLst>
                </a:gridCol>
                <a:gridCol w="346730">
                  <a:extLst>
                    <a:ext uri="{9D8B030D-6E8A-4147-A177-3AD203B41FA5}">
                      <a16:colId xmlns:a16="http://schemas.microsoft.com/office/drawing/2014/main" val="264890607"/>
                    </a:ext>
                  </a:extLst>
                </a:gridCol>
                <a:gridCol w="552601">
                  <a:extLst>
                    <a:ext uri="{9D8B030D-6E8A-4147-A177-3AD203B41FA5}">
                      <a16:colId xmlns:a16="http://schemas.microsoft.com/office/drawing/2014/main" val="1061290561"/>
                    </a:ext>
                  </a:extLst>
                </a:gridCol>
                <a:gridCol w="346730">
                  <a:extLst>
                    <a:ext uri="{9D8B030D-6E8A-4147-A177-3AD203B41FA5}">
                      <a16:colId xmlns:a16="http://schemas.microsoft.com/office/drawing/2014/main" val="3707189994"/>
                    </a:ext>
                  </a:extLst>
                </a:gridCol>
                <a:gridCol w="449666">
                  <a:extLst>
                    <a:ext uri="{9D8B030D-6E8A-4147-A177-3AD203B41FA5}">
                      <a16:colId xmlns:a16="http://schemas.microsoft.com/office/drawing/2014/main" val="3547158145"/>
                    </a:ext>
                  </a:extLst>
                </a:gridCol>
              </a:tblGrid>
              <a:tr h="153073">
                <a:tc gridSpan="11">
                  <a:txBody>
                    <a:bodyPr/>
                    <a:lstStyle/>
                    <a:p>
                      <a:pPr algn="ctr" fontAlgn="b"/>
                      <a:r>
                        <a:rPr lang="tr-TR" sz="800" b="1" i="0" u="none" strike="noStrike" dirty="0">
                          <a:solidFill>
                            <a:srgbClr val="000000"/>
                          </a:solidFill>
                          <a:effectLst/>
                          <a:latin typeface="Tahoma" panose="020B0604030504040204" pitchFamily="34" charset="0"/>
                        </a:rPr>
                        <a:t>DÜZELTİCİ FAALİYET FORMU</a:t>
                      </a:r>
                      <a:endParaRPr lang="tr-TR" sz="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6483954"/>
                  </a:ext>
                </a:extLst>
              </a:tr>
              <a:tr h="161014">
                <a:tc>
                  <a:txBody>
                    <a:bodyPr/>
                    <a:lstStyle/>
                    <a:p>
                      <a:pPr algn="l" fontAlgn="b"/>
                      <a:r>
                        <a:rPr lang="tr-TR" sz="400" b="1" i="0" u="none" strike="noStrike">
                          <a:solidFill>
                            <a:srgbClr val="000000"/>
                          </a:solidFill>
                          <a:effectLst/>
                          <a:latin typeface="Tahoma" panose="020B0604030504040204" pitchFamily="34" charset="0"/>
                        </a:rPr>
                        <a:t>DF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2020-0244</a:t>
                      </a:r>
                    </a:p>
                  </a:txBody>
                  <a:tcPr marL="0" marR="0" marT="0" marB="0" anchor="b">
                    <a:lnL>
                      <a:noFill/>
                    </a:lnL>
                    <a:lnR>
                      <a:noFill/>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solidFill>
                            <a:srgbClr val="000000"/>
                          </a:solidFill>
                          <a:effectLst/>
                          <a:latin typeface="Tahoma" panose="020B0604030504040204" pitchFamily="34" charset="0"/>
                        </a:rPr>
                        <a:t>Tarih: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24/12/2020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400" b="0" i="0" u="none" strike="noStrike">
                          <a:solidFill>
                            <a:srgbClr val="000000"/>
                          </a:solidFill>
                          <a:effectLst/>
                          <a:latin typeface="Tahoma" panose="020B0604030504040204" pitchFamily="34" charset="0"/>
                        </a:rPr>
                        <a:t>Tekrarlayan Bir Uygunsuzluk mu?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E</a:t>
                      </a:r>
                      <a:endParaRPr lang="tr-TR" sz="4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H</a:t>
                      </a:r>
                      <a:endParaRPr lang="tr-TR" sz="4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40719"/>
                  </a:ext>
                </a:extLst>
              </a:tr>
              <a:tr h="76535">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965003"/>
                  </a:ext>
                </a:extLst>
              </a:tr>
              <a:tr h="153073">
                <a:tc gridSpan="2">
                  <a:txBody>
                    <a:bodyPr/>
                    <a:lstStyle/>
                    <a:p>
                      <a:pPr algn="l" fontAlgn="b"/>
                      <a:r>
                        <a:rPr lang="tr-TR" sz="400" b="1" i="0" u="none" strike="noStrike">
                          <a:solidFill>
                            <a:srgbClr val="000000"/>
                          </a:solidFill>
                          <a:effectLst/>
                          <a:latin typeface="Tahoma" panose="020B0604030504040204" pitchFamily="34" charset="0"/>
                        </a:rPr>
                        <a:t>TESPİT YERİ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tr-TR"/>
                    </a:p>
                  </a:txBody>
                  <a:tcPr/>
                </a:tc>
                <a:tc gridSpan="3">
                  <a:txBody>
                    <a:bodyPr/>
                    <a:lstStyle/>
                    <a:p>
                      <a:pPr algn="l" fontAlgn="b"/>
                      <a:r>
                        <a:rPr lang="tr-TR" sz="400" b="0" i="0" u="none" strike="noStrike">
                          <a:solidFill>
                            <a:srgbClr val="000000"/>
                          </a:solidFill>
                          <a:effectLst/>
                          <a:latin typeface="Tahoma" panose="020B0604030504040204" pitchFamily="34" charset="0"/>
                        </a:rPr>
                        <a:t>İç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Wingdings" panose="05000000000000000000" pitchFamily="2" charset="2"/>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İç Müşteri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466021"/>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Müşteri Memnuniyetsizliği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01570"/>
                  </a:ext>
                </a:extLst>
              </a:tr>
              <a:tr h="8691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Eğitim Sonuçları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Çalışan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625996"/>
                  </a:ext>
                </a:extLst>
              </a:tr>
              <a:tr h="8691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300" b="0" i="0" u="none" strike="noStrike">
                          <a:solidFill>
                            <a:srgbClr val="000000"/>
                          </a:solidFill>
                          <a:effectLst/>
                          <a:latin typeface="Tahoma" panose="020B0604030504040204" pitchFamily="34" charset="0"/>
                        </a:rPr>
                        <a:t>Personel Performans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Kalite Hedef Uygunsuzluğu</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73144"/>
                  </a:ext>
                </a:extLst>
              </a:tr>
              <a:tr h="8691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Tedarikçi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Dokümantasyon</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449892"/>
                  </a:ext>
                </a:extLst>
              </a:tr>
              <a:tr h="8691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İşgüvenliği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3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8745866"/>
                  </a:ext>
                </a:extLst>
              </a:tr>
              <a:tr h="8691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Acil Durumlar</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581315"/>
                  </a:ext>
                </a:extLst>
              </a:tr>
              <a:tr h="8691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Veri Analizi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116039"/>
                  </a:ext>
                </a:extLst>
              </a:tr>
              <a:tr h="76535">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840134"/>
                  </a:ext>
                </a:extLst>
              </a:tr>
              <a:tr h="77761">
                <a:tc gridSpan="11">
                  <a:txBody>
                    <a:bodyPr/>
                    <a:lstStyle/>
                    <a:p>
                      <a:pPr algn="l" fontAlgn="b"/>
                      <a:r>
                        <a:rPr lang="tr-TR" sz="400" b="1" i="0" u="none" strike="noStrike">
                          <a:solidFill>
                            <a:srgbClr val="000000"/>
                          </a:solidFill>
                          <a:effectLst/>
                          <a:latin typeface="Tahoma" panose="020B0604030504040204" pitchFamily="34" charset="0"/>
                        </a:rPr>
                        <a:t>UYGUNSUZLUK TANIMI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82197576"/>
                  </a:ext>
                </a:extLst>
              </a:tr>
              <a:tr h="78982">
                <a:tc gridSpan="11">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52989856"/>
                  </a:ext>
                </a:extLst>
              </a:tr>
              <a:tr h="362586">
                <a:tc gridSpan="11">
                  <a:txBody>
                    <a:bodyPr/>
                    <a:lstStyle/>
                    <a:p>
                      <a:pPr algn="ctr" fontAlgn="b"/>
                      <a:r>
                        <a:rPr lang="tr-TR" sz="400" b="0" i="0" u="none" strike="noStrike" dirty="0">
                          <a:solidFill>
                            <a:srgbClr val="000000"/>
                          </a:solidFill>
                          <a:effectLst/>
                          <a:latin typeface="Tahoma" panose="020B0604030504040204" pitchFamily="34" charset="0"/>
                        </a:rPr>
                        <a:t>Organizasyon şeması mevcut değildir, oluşturulmalıdır. (9001:2015 Madde No: 5.3 / 10002:2014 Madde No: 5.3  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3331506"/>
                  </a:ext>
                </a:extLst>
              </a:tr>
              <a:tr h="77761">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237301"/>
                  </a:ext>
                </a:extLst>
              </a:tr>
              <a:tr h="77761">
                <a:tc gridSpan="5">
                  <a:txBody>
                    <a:bodyPr/>
                    <a:lstStyle/>
                    <a:p>
                      <a:pPr algn="ctr" fontAlgn="b"/>
                      <a:r>
                        <a:rPr lang="tr-TR" sz="400" b="1" i="0" u="none" strike="noStrike">
                          <a:solidFill>
                            <a:srgbClr val="000000"/>
                          </a:solidFill>
                          <a:effectLst/>
                          <a:latin typeface="Tahoma" panose="020B0604030504040204" pitchFamily="34" charset="0"/>
                        </a:rPr>
                        <a:t>DF AÇILAN BÖLÜM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400" b="1" i="0" u="none" strike="noStrike">
                          <a:solidFill>
                            <a:srgbClr val="000000"/>
                          </a:solidFill>
                          <a:effectLst/>
                          <a:latin typeface="Tahoma" panose="020B0604030504040204" pitchFamily="34" charset="0"/>
                        </a:rPr>
                        <a:t>DF AÇAN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9047310"/>
                  </a:ext>
                </a:extLst>
              </a:tr>
              <a:tr h="311048">
                <a:tc gridSpan="5">
                  <a:txBody>
                    <a:bodyPr/>
                    <a:lstStyle/>
                    <a:p>
                      <a:pPr algn="ctr" fontAlgn="ctr"/>
                      <a:r>
                        <a:rPr lang="tr-TR" sz="400" b="0" i="0" u="none" strike="noStrike">
                          <a:solidFill>
                            <a:srgbClr val="000000"/>
                          </a:solidFill>
                          <a:effectLst/>
                          <a:latin typeface="Tahoma" panose="020B0604030504040204" pitchFamily="34" charset="0"/>
                        </a:rPr>
                        <a:t>Ferhan SOYUER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0" i="0" u="none" strike="noStrike" dirty="0" err="1">
                          <a:solidFill>
                            <a:srgbClr val="000000"/>
                          </a:solidFill>
                          <a:effectLst/>
                          <a:latin typeface="Tahoma" panose="020B0604030504040204" pitchFamily="34" charset="0"/>
                        </a:rPr>
                        <a:t>Semail</a:t>
                      </a:r>
                      <a:r>
                        <a:rPr lang="tr-TR" sz="400" b="0" i="0" u="none" strike="noStrike" dirty="0">
                          <a:solidFill>
                            <a:srgbClr val="000000"/>
                          </a:solidFill>
                          <a:effectLst/>
                          <a:latin typeface="Tahoma" panose="020B0604030504040204" pitchFamily="34" charset="0"/>
                        </a:rPr>
                        <a:t> ÜLGEN - Pınar ÖZTÜRK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07753700"/>
                  </a:ext>
                </a:extLst>
              </a:tr>
              <a:tr h="77761">
                <a:tc gridSpan="11">
                  <a:txBody>
                    <a:bodyPr/>
                    <a:lstStyle/>
                    <a:p>
                      <a:pPr algn="l" fontAlgn="b"/>
                      <a:r>
                        <a:rPr lang="tr-TR" sz="400" b="1" i="0" u="none" strike="noStrike">
                          <a:solidFill>
                            <a:srgbClr val="000000"/>
                          </a:solidFill>
                          <a:effectLst/>
                          <a:latin typeface="Tahoma" panose="020B0604030504040204" pitchFamily="34" charset="0"/>
                        </a:rPr>
                        <a:t>KÖK NEDEN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12072013"/>
                  </a:ext>
                </a:extLst>
              </a:tr>
              <a:tr h="131739">
                <a:tc gridSpan="11">
                  <a:txBody>
                    <a:bodyPr/>
                    <a:lstStyle/>
                    <a:p>
                      <a:pPr algn="ctr" fontAlgn="b"/>
                      <a:r>
                        <a:rPr lang="tr-TR" sz="300" b="0" i="0" u="none" strike="noStrike">
                          <a:solidFill>
                            <a:srgbClr val="000000"/>
                          </a:solidFill>
                          <a:effectLst/>
                          <a:latin typeface="Tahoma" panose="020B0604030504040204" pitchFamily="34" charset="0"/>
                        </a:rPr>
                        <a:t>KYS eğitimlerinin zamanının kısıtlı olmasından kaynaklı belgelerin hazırlanması sürecinde ihtiyaç duyulan hızlı ve detaylı bilgiye ulaşılacak kaynakların yetersizliği sebebiyle belgelerin hazırlanması ve süreç takibi konusunda yeterli bilgiye sahip olunmaması</a:t>
                      </a:r>
                    </a:p>
                  </a:txBody>
                  <a:tcPr marL="0" marR="0" marT="0" marB="0" anchor="b">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50417506"/>
                  </a:ext>
                </a:extLst>
              </a:tr>
              <a:tr h="77761">
                <a:tc gridSpan="11">
                  <a:txBody>
                    <a:bodyPr/>
                    <a:lstStyle/>
                    <a:p>
                      <a:pPr algn="l" fontAlgn="b"/>
                      <a:r>
                        <a:rPr lang="tr-TR" sz="400" b="1" i="0" u="none" strike="noStrike">
                          <a:solidFill>
                            <a:srgbClr val="000000"/>
                          </a:solidFill>
                          <a:effectLst/>
                          <a:latin typeface="Tahoma" panose="020B0604030504040204" pitchFamily="34" charset="0"/>
                        </a:rPr>
                        <a:t>YAPILACAK GEÇİCİ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41714982"/>
                  </a:ext>
                </a:extLst>
              </a:tr>
              <a:tr h="77761">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520946381"/>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817559896"/>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69672304"/>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84472734"/>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56185419"/>
                  </a:ext>
                </a:extLst>
              </a:tr>
              <a:tr h="77761">
                <a:tc gridSpan="11">
                  <a:txBody>
                    <a:bodyPr/>
                    <a:lstStyle/>
                    <a:p>
                      <a:pPr algn="l" fontAlgn="b"/>
                      <a:r>
                        <a:rPr lang="tr-TR" sz="400" b="1" i="0" u="none" strike="noStrike">
                          <a:solidFill>
                            <a:srgbClr val="000000"/>
                          </a:solidFill>
                          <a:effectLst/>
                          <a:latin typeface="Tahoma" panose="020B0604030504040204" pitchFamily="34" charset="0"/>
                        </a:rPr>
                        <a:t>YAPILACAK KALICI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4434525"/>
                  </a:ext>
                </a:extLst>
              </a:tr>
              <a:tr h="77761">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641492719"/>
                  </a:ext>
                </a:extLst>
              </a:tr>
              <a:tr h="153073">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Organizasyon şeması oluşturulacaktır.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Bölüm Kalite Komisyonu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22.01.2021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32803829"/>
                  </a:ext>
                </a:extLst>
              </a:tr>
              <a:tr h="77761">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60024869"/>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1781155"/>
                  </a:ext>
                </a:extLst>
              </a:tr>
              <a:tr h="77761">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283009115"/>
                  </a:ext>
                </a:extLst>
              </a:tr>
              <a:tr h="77761">
                <a:tc gridSpan="11">
                  <a:txBody>
                    <a:bodyPr/>
                    <a:lstStyle/>
                    <a:p>
                      <a:pPr algn="l" fontAlgn="b"/>
                      <a:r>
                        <a:rPr lang="tr-TR" sz="400" b="1" i="0" u="none" strike="noStrike">
                          <a:solidFill>
                            <a:srgbClr val="000000"/>
                          </a:solidFill>
                          <a:effectLst/>
                          <a:latin typeface="Tahoma" panose="020B0604030504040204" pitchFamily="34" charset="0"/>
                        </a:rPr>
                        <a:t>TAKİP VE 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93053200"/>
                  </a:ext>
                </a:extLst>
              </a:tr>
              <a:tr h="77761">
                <a:tc gridSpan="2">
                  <a:txBody>
                    <a:bodyPr/>
                    <a:lstStyle/>
                    <a:p>
                      <a:pPr algn="ctr" fontAlgn="b"/>
                      <a:r>
                        <a:rPr lang="tr-TR" sz="400" b="1" i="0" u="none" strike="noStrike">
                          <a:solidFill>
                            <a:srgbClr val="000000"/>
                          </a:solidFill>
                          <a:effectLst/>
                          <a:latin typeface="Tahoma" panose="020B0604030504040204" pitchFamily="34" charset="0"/>
                        </a:rPr>
                        <a:t>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1" i="0" u="none" strike="noStrike">
                          <a:solidFill>
                            <a:srgbClr val="000000"/>
                          </a:solidFill>
                          <a:effectLst/>
                          <a:latin typeface="Tahoma" panose="020B0604030504040204" pitchFamily="34" charset="0"/>
                        </a:rPr>
                        <a:t>Takibi Gerçekleştiren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1" i="0" u="none" strike="noStrike">
                          <a:solidFill>
                            <a:srgbClr val="000000"/>
                          </a:solidFill>
                          <a:effectLst/>
                          <a:latin typeface="Tahoma" panose="020B0604030504040204" pitchFamily="34" charset="0"/>
                        </a:rPr>
                        <a:t>Takip Sonucu&amp;Karar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1" i="0" u="none" strike="noStrike">
                          <a:solidFill>
                            <a:srgbClr val="000000"/>
                          </a:solidFill>
                          <a:effectLst/>
                          <a:latin typeface="Tahoma" panose="020B0604030504040204" pitchFamily="34" charset="0"/>
                        </a:rPr>
                        <a:t>Takip Eden Onayı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586075055"/>
                  </a:ext>
                </a:extLst>
              </a:tr>
              <a:tr h="77761">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814112281"/>
                  </a:ext>
                </a:extLst>
              </a:tr>
              <a:tr h="77761">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718290366"/>
                  </a:ext>
                </a:extLst>
              </a:tr>
              <a:tr h="229609">
                <a:tc gridSpan="2">
                  <a:txBody>
                    <a:bodyPr/>
                    <a:lstStyle/>
                    <a:p>
                      <a:pPr algn="l" fontAlgn="b"/>
                      <a:r>
                        <a:rPr lang="tr-TR" sz="400" b="1" i="0" u="none" strike="noStrike">
                          <a:solidFill>
                            <a:srgbClr val="000000"/>
                          </a:solidFill>
                          <a:effectLst/>
                          <a:latin typeface="Tahoma" panose="020B0604030504040204" pitchFamily="34" charset="0"/>
                        </a:rPr>
                        <a:t>Faaliyetin Etkinlik 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extLst>
                  <a:ext uri="{0D108BD9-81ED-4DB2-BD59-A6C34878D82A}">
                    <a16:rowId xmlns:a16="http://schemas.microsoft.com/office/drawing/2014/main" val="3390680362"/>
                  </a:ext>
                </a:extLst>
              </a:tr>
              <a:tr h="77761">
                <a:tc gridSpan="5">
                  <a:txBody>
                    <a:bodyPr/>
                    <a:lstStyle/>
                    <a:p>
                      <a:pPr algn="l" fontAlgn="b"/>
                      <a:r>
                        <a:rPr lang="tr-TR" sz="400" b="1" i="0" u="none" strike="noStrike">
                          <a:solidFill>
                            <a:srgbClr val="000000"/>
                          </a:solidFill>
                          <a:effectLst/>
                          <a:latin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351844195"/>
                  </a:ext>
                </a:extLst>
              </a:tr>
              <a:tr h="77761">
                <a:tc gridSpan="11">
                  <a:txBody>
                    <a:bodyPr/>
                    <a:lstStyle/>
                    <a:p>
                      <a:pPr algn="l" fontAlgn="b"/>
                      <a:r>
                        <a:rPr lang="tr-TR" sz="400" b="1" i="0" u="none" strike="noStrike">
                          <a:solidFill>
                            <a:srgbClr val="000000"/>
                          </a:solidFill>
                          <a:effectLst/>
                          <a:latin typeface="Tahoma" panose="020B0604030504040204" pitchFamily="34" charset="0"/>
                        </a:rPr>
                        <a:t>DF'NİN ETKİLEDİĞİ DOKÜMANTASYONLAR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2946506"/>
                  </a:ext>
                </a:extLst>
              </a:tr>
              <a:tr h="77761">
                <a:tc gridSpan="2">
                  <a:txBody>
                    <a:bodyPr/>
                    <a:lstStyle/>
                    <a:p>
                      <a:pPr algn="l" fontAlgn="b"/>
                      <a:r>
                        <a:rPr lang="tr-TR" sz="400" b="0" i="0" u="none" strike="noStrike">
                          <a:solidFill>
                            <a:srgbClr val="000000"/>
                          </a:solidFill>
                          <a:effectLst/>
                          <a:latin typeface="Tahoma" panose="020B0604030504040204" pitchFamily="34" charset="0"/>
                        </a:rPr>
                        <a:t>Kalite El Kitabı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1328415"/>
                  </a:ext>
                </a:extLst>
              </a:tr>
              <a:tr h="77761">
                <a:tc>
                  <a:txBody>
                    <a:bodyPr/>
                    <a:lstStyle/>
                    <a:p>
                      <a:pPr algn="l" fontAlgn="b"/>
                      <a:r>
                        <a:rPr lang="tr-TR" sz="400" b="0" i="0" u="none" strike="noStrike">
                          <a:solidFill>
                            <a:srgbClr val="000000"/>
                          </a:solidFill>
                          <a:effectLst/>
                          <a:latin typeface="Tahoma" panose="020B0604030504040204" pitchFamily="34" charset="0"/>
                        </a:rPr>
                        <a:t>Prosedür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9143797"/>
                  </a:ext>
                </a:extLst>
              </a:tr>
              <a:tr h="77761">
                <a:tc>
                  <a:txBody>
                    <a:bodyPr/>
                    <a:lstStyle/>
                    <a:p>
                      <a:pPr algn="l" fontAlgn="b"/>
                      <a:r>
                        <a:rPr lang="tr-TR" sz="400" b="0" i="0" u="none" strike="noStrike">
                          <a:solidFill>
                            <a:srgbClr val="000000"/>
                          </a:solidFill>
                          <a:effectLst/>
                          <a:latin typeface="Tahoma" panose="020B0604030504040204" pitchFamily="34" charset="0"/>
                        </a:rPr>
                        <a:t>Talimat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5808992"/>
                  </a:ext>
                </a:extLst>
              </a:tr>
              <a:tr h="77761">
                <a:tc gridSpan="3">
                  <a:txBody>
                    <a:bodyPr/>
                    <a:lstStyle/>
                    <a:p>
                      <a:pPr algn="l" fontAlgn="b"/>
                      <a:r>
                        <a:rPr lang="tr-TR" sz="400" b="0" i="0" u="none" strike="noStrike">
                          <a:solidFill>
                            <a:srgbClr val="000000"/>
                          </a:solidFill>
                          <a:effectLst/>
                          <a:latin typeface="Tahoma" panose="020B0604030504040204" pitchFamily="34" charset="0"/>
                        </a:rPr>
                        <a:t>Kaplumbağa Şeması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2052625"/>
                  </a:ext>
                </a:extLst>
              </a:tr>
              <a:tr h="77761">
                <a:tc>
                  <a:txBody>
                    <a:bodyPr/>
                    <a:lstStyle/>
                    <a:p>
                      <a:pPr algn="l" fontAlgn="b"/>
                      <a:r>
                        <a:rPr lang="tr-TR" sz="400" b="0" i="0" u="none" strike="noStrike">
                          <a:solidFill>
                            <a:srgbClr val="000000"/>
                          </a:solidFill>
                          <a:effectLst/>
                          <a:latin typeface="Tahoma" panose="020B0604030504040204" pitchFamily="34" charset="0"/>
                        </a:rPr>
                        <a:t>İş Akışı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8897825"/>
                  </a:ext>
                </a:extLst>
              </a:tr>
              <a:tr h="77761">
                <a:tc>
                  <a:txBody>
                    <a:bodyPr/>
                    <a:lstStyle/>
                    <a:p>
                      <a:pPr algn="l" fontAlgn="b"/>
                      <a:r>
                        <a:rPr lang="tr-TR" sz="400" b="0" i="0" u="none" strike="noStrike">
                          <a:solidFill>
                            <a:srgbClr val="000000"/>
                          </a:solidFill>
                          <a:effectLst/>
                          <a:latin typeface="Tahoma" panose="020B0604030504040204" pitchFamily="34" charset="0"/>
                        </a:rPr>
                        <a:t>Form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0712941"/>
                  </a:ext>
                </a:extLst>
              </a:tr>
              <a:tr h="77761">
                <a:tc gridSpan="2">
                  <a:txBody>
                    <a:bodyPr/>
                    <a:lstStyle/>
                    <a:p>
                      <a:pPr algn="l" fontAlgn="b"/>
                      <a:r>
                        <a:rPr lang="tr-TR" sz="400" b="0" i="0" u="none" strike="noStrike">
                          <a:solidFill>
                            <a:srgbClr val="000000"/>
                          </a:solidFill>
                          <a:effectLst/>
                          <a:latin typeface="Tahoma" panose="020B0604030504040204" pitchFamily="34" charset="0"/>
                        </a:rPr>
                        <a:t>Faaliyet Planı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3880940"/>
                  </a:ext>
                </a:extLst>
              </a:tr>
              <a:tr h="77761">
                <a:tc gridSpan="2">
                  <a:txBody>
                    <a:bodyPr/>
                    <a:lstStyle/>
                    <a:p>
                      <a:pPr algn="l" fontAlgn="b"/>
                      <a:r>
                        <a:rPr lang="tr-TR" sz="400" b="0" i="0" u="none" strike="noStrike">
                          <a:solidFill>
                            <a:srgbClr val="000000"/>
                          </a:solidFill>
                          <a:effectLst/>
                          <a:latin typeface="Tahoma" panose="020B0604030504040204" pitchFamily="34" charset="0"/>
                        </a:rPr>
                        <a:t>Stratejik Plan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3573229"/>
                  </a:ext>
                </a:extLst>
              </a:tr>
              <a:tr h="77761">
                <a:tc gridSpan="2">
                  <a:txBody>
                    <a:bodyPr/>
                    <a:lstStyle/>
                    <a:p>
                      <a:pPr algn="l" fontAlgn="b"/>
                      <a:r>
                        <a:rPr lang="tr-TR" sz="400" b="0" i="0" u="none" strike="noStrike">
                          <a:solidFill>
                            <a:srgbClr val="000000"/>
                          </a:solidFill>
                          <a:effectLst/>
                          <a:latin typeface="Tahoma" panose="020B0604030504040204" pitchFamily="34" charset="0"/>
                        </a:rPr>
                        <a:t>Kalite Hedefleri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6620459"/>
                  </a:ext>
                </a:extLst>
              </a:tr>
              <a:tr h="77761">
                <a:tc gridSpan="2">
                  <a:txBody>
                    <a:bodyPr/>
                    <a:lstStyle/>
                    <a:p>
                      <a:pPr algn="l" fontAlgn="b"/>
                      <a:r>
                        <a:rPr lang="tr-TR" sz="400" b="0" i="0" u="none" strike="noStrike">
                          <a:solidFill>
                            <a:srgbClr val="000000"/>
                          </a:solidFill>
                          <a:effectLst/>
                          <a:latin typeface="Tahoma" panose="020B0604030504040204" pitchFamily="34" charset="0"/>
                        </a:rPr>
                        <a:t>Risk Analizi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9365646"/>
                  </a:ext>
                </a:extLst>
              </a:tr>
              <a:tr h="77761">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0960900"/>
                  </a:ext>
                </a:extLst>
              </a:tr>
              <a:tr h="77761">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5743683"/>
                  </a:ext>
                </a:extLst>
              </a:tr>
              <a:tr h="77761">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4786783"/>
                  </a:ext>
                </a:extLst>
              </a:tr>
              <a:tr h="77761">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72874"/>
                  </a:ext>
                </a:extLst>
              </a:tr>
              <a:tr h="77761">
                <a:tc gridSpan="11">
                  <a:txBody>
                    <a:bodyPr/>
                    <a:lstStyle/>
                    <a:p>
                      <a:pPr algn="l" fontAlgn="b"/>
                      <a:r>
                        <a:rPr lang="tr-TR" sz="400" b="1" i="0" u="none" strike="noStrike">
                          <a:solidFill>
                            <a:srgbClr val="000000"/>
                          </a:solidFill>
                          <a:effectLst/>
                          <a:latin typeface="Tahoma" panose="020B0604030504040204" pitchFamily="34" charset="0"/>
                        </a:rPr>
                        <a:t>DF KAPANMA HIZI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57048738"/>
                  </a:ext>
                </a:extLst>
              </a:tr>
              <a:tr h="136313">
                <a:tc gridSpan="11">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85924792"/>
                  </a:ext>
                </a:extLst>
              </a:tr>
              <a:tr h="153073">
                <a:tc gridSpan="7">
                  <a:txBody>
                    <a:bodyPr/>
                    <a:lstStyle/>
                    <a:p>
                      <a:pPr algn="l" fontAlgn="b"/>
                      <a:r>
                        <a:rPr lang="tr-TR" sz="400" b="0" i="0" u="none" strike="noStrike" dirty="0">
                          <a:solidFill>
                            <a:srgbClr val="000000"/>
                          </a:solidFill>
                          <a:effectLst/>
                          <a:latin typeface="Tahoma" panose="020B0604030504040204" pitchFamily="34" charset="0"/>
                        </a:rPr>
                        <a:t>Form No:KY-FR-0010 Yayın Tarihi:03.05.2018 </a:t>
                      </a:r>
                      <a:r>
                        <a:rPr lang="tr-TR" sz="400" b="0" i="0" u="none" strike="noStrike" dirty="0" err="1">
                          <a:solidFill>
                            <a:srgbClr val="000000"/>
                          </a:solidFill>
                          <a:effectLst/>
                          <a:latin typeface="Tahoma" panose="020B0604030504040204" pitchFamily="34" charset="0"/>
                        </a:rPr>
                        <a:t>Değ.Tarihi</a:t>
                      </a:r>
                      <a:r>
                        <a:rPr lang="tr-TR" sz="400" b="0" i="0" u="none" strike="noStrike" dirty="0">
                          <a:solidFill>
                            <a:srgbClr val="000000"/>
                          </a:solidFill>
                          <a:effectLst/>
                          <a:latin typeface="Tahoma" panose="020B0604030504040204" pitchFamily="34" charset="0"/>
                        </a:rPr>
                        <a:t>:-Değ.No:0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3243582"/>
                  </a:ext>
                </a:extLst>
              </a:tr>
            </a:tbl>
          </a:graphicData>
        </a:graphic>
      </p:graphicFrame>
      <p:sp>
        <p:nvSpPr>
          <p:cNvPr id="6" name="Metin kutusu 1">
            <a:extLst>
              <a:ext uri="{FF2B5EF4-FFF2-40B4-BE49-F238E27FC236}">
                <a16:creationId xmlns:a16="http://schemas.microsoft.com/office/drawing/2014/main" id="{00000000-0008-0000-0000-000002000000}"/>
              </a:ext>
            </a:extLst>
          </p:cNvPr>
          <p:cNvSpPr txBox="1"/>
          <p:nvPr/>
        </p:nvSpPr>
        <p:spPr>
          <a:xfrm flipH="1">
            <a:off x="4641747" y="1477764"/>
            <a:ext cx="117475" cy="126993"/>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7" name="Metin kutusu 2">
            <a:extLst>
              <a:ext uri="{FF2B5EF4-FFF2-40B4-BE49-F238E27FC236}">
                <a16:creationId xmlns:a16="http://schemas.microsoft.com/office/drawing/2014/main" id="{00000000-0008-0000-0000-000003000000}"/>
              </a:ext>
            </a:extLst>
          </p:cNvPr>
          <p:cNvSpPr txBox="1"/>
          <p:nvPr/>
        </p:nvSpPr>
        <p:spPr>
          <a:xfrm flipH="1">
            <a:off x="5017977" y="1454115"/>
            <a:ext cx="153989" cy="133350"/>
          </a:xfrm>
          <a:prstGeom prst="rect">
            <a:avLst/>
          </a:prstGeom>
          <a:solidFill>
            <a:schemeClr val="tx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4" name="Metin kutusu 9">
            <a:extLst>
              <a:ext uri="{FF2B5EF4-FFF2-40B4-BE49-F238E27FC236}">
                <a16:creationId xmlns:a16="http://schemas.microsoft.com/office/drawing/2014/main" id="{00000000-0008-0000-0000-00000A000000}"/>
              </a:ext>
            </a:extLst>
          </p:cNvPr>
          <p:cNvSpPr txBox="1"/>
          <p:nvPr/>
        </p:nvSpPr>
        <p:spPr>
          <a:xfrm>
            <a:off x="6637338" y="1138237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7" name="Metin kutusu 12">
            <a:extLst>
              <a:ext uri="{FF2B5EF4-FFF2-40B4-BE49-F238E27FC236}">
                <a16:creationId xmlns:a16="http://schemas.microsoft.com/office/drawing/2014/main" id="{00000000-0008-0000-0000-00000D000000}"/>
              </a:ext>
            </a:extLst>
          </p:cNvPr>
          <p:cNvSpPr txBox="1"/>
          <p:nvPr/>
        </p:nvSpPr>
        <p:spPr>
          <a:xfrm>
            <a:off x="6637338" y="1138237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8" name="Metin kutusu 13">
            <a:extLst>
              <a:ext uri="{FF2B5EF4-FFF2-40B4-BE49-F238E27FC236}">
                <a16:creationId xmlns:a16="http://schemas.microsoft.com/office/drawing/2014/main" id="{00000000-0008-0000-0000-00000E000000}"/>
              </a:ext>
            </a:extLst>
          </p:cNvPr>
          <p:cNvSpPr txBox="1"/>
          <p:nvPr/>
        </p:nvSpPr>
        <p:spPr>
          <a:xfrm>
            <a:off x="6637338" y="11544300"/>
            <a:ext cx="133350" cy="95250"/>
          </a:xfrm>
          <a:prstGeom prst="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9" name="Metin kutusu 14">
            <a:extLst>
              <a:ext uri="{FF2B5EF4-FFF2-40B4-BE49-F238E27FC236}">
                <a16:creationId xmlns:a16="http://schemas.microsoft.com/office/drawing/2014/main" id="{00000000-0008-0000-0000-00000F000000}"/>
              </a:ext>
            </a:extLst>
          </p:cNvPr>
          <p:cNvSpPr txBox="1"/>
          <p:nvPr/>
        </p:nvSpPr>
        <p:spPr>
          <a:xfrm>
            <a:off x="6637338" y="1170622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0" name="Metin kutusu 15">
            <a:extLst>
              <a:ext uri="{FF2B5EF4-FFF2-40B4-BE49-F238E27FC236}">
                <a16:creationId xmlns:a16="http://schemas.microsoft.com/office/drawing/2014/main" id="{00000000-0008-0000-0000-000010000000}"/>
              </a:ext>
            </a:extLst>
          </p:cNvPr>
          <p:cNvSpPr txBox="1"/>
          <p:nvPr/>
        </p:nvSpPr>
        <p:spPr>
          <a:xfrm>
            <a:off x="6637338" y="118681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1" name="Metin kutusu 16">
            <a:extLst>
              <a:ext uri="{FF2B5EF4-FFF2-40B4-BE49-F238E27FC236}">
                <a16:creationId xmlns:a16="http://schemas.microsoft.com/office/drawing/2014/main" id="{00000000-0008-0000-0000-000011000000}"/>
              </a:ext>
            </a:extLst>
          </p:cNvPr>
          <p:cNvSpPr txBox="1"/>
          <p:nvPr/>
        </p:nvSpPr>
        <p:spPr>
          <a:xfrm>
            <a:off x="6637338" y="1203007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2" name="Metin kutusu 17">
            <a:extLst>
              <a:ext uri="{FF2B5EF4-FFF2-40B4-BE49-F238E27FC236}">
                <a16:creationId xmlns:a16="http://schemas.microsoft.com/office/drawing/2014/main" id="{00000000-0008-0000-0000-000012000000}"/>
              </a:ext>
            </a:extLst>
          </p:cNvPr>
          <p:cNvSpPr txBox="1"/>
          <p:nvPr/>
        </p:nvSpPr>
        <p:spPr>
          <a:xfrm>
            <a:off x="6637338" y="1219200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pic>
        <p:nvPicPr>
          <p:cNvPr id="23" name="Resim 22">
            <a:extLst>
              <a:ext uri="{FF2B5EF4-FFF2-40B4-BE49-F238E27FC236}">
                <a16:creationId xmlns:a16="http://schemas.microsoft.com/office/drawing/2014/main" id="{00000000-0008-0000-0000-000013000000}"/>
              </a:ext>
            </a:extLst>
          </p:cNvPr>
          <p:cNvPicPr/>
          <p:nvPr/>
        </p:nvPicPr>
        <p:blipFill>
          <a:blip r:embed="rId2"/>
          <a:stretch>
            <a:fillRect/>
          </a:stretch>
        </p:blipFill>
        <p:spPr>
          <a:xfrm>
            <a:off x="1562404" y="1225962"/>
            <a:ext cx="933822" cy="228600"/>
          </a:xfrm>
          <a:prstGeom prst="rect">
            <a:avLst/>
          </a:prstGeom>
        </p:spPr>
      </p:pic>
      <p:graphicFrame>
        <p:nvGraphicFramePr>
          <p:cNvPr id="45" name="Tablo 44"/>
          <p:cNvGraphicFramePr>
            <a:graphicFrameLocks noGrp="1"/>
          </p:cNvGraphicFramePr>
          <p:nvPr>
            <p:extLst>
              <p:ext uri="{D42A27DB-BD31-4B8C-83A1-F6EECF244321}">
                <p14:modId xmlns:p14="http://schemas.microsoft.com/office/powerpoint/2010/main" val="1512784407"/>
              </p:ext>
            </p:extLst>
          </p:nvPr>
        </p:nvGraphicFramePr>
        <p:xfrm>
          <a:off x="5802765" y="1327574"/>
          <a:ext cx="3997983" cy="5422874"/>
        </p:xfrm>
        <a:graphic>
          <a:graphicData uri="http://schemas.openxmlformats.org/drawingml/2006/table">
            <a:tbl>
              <a:tblPr/>
              <a:tblGrid>
                <a:gridCol w="331759">
                  <a:extLst>
                    <a:ext uri="{9D8B030D-6E8A-4147-A177-3AD203B41FA5}">
                      <a16:colId xmlns:a16="http://schemas.microsoft.com/office/drawing/2014/main" val="4020746711"/>
                    </a:ext>
                  </a:extLst>
                </a:gridCol>
                <a:gridCol w="292399">
                  <a:extLst>
                    <a:ext uri="{9D8B030D-6E8A-4147-A177-3AD203B41FA5}">
                      <a16:colId xmlns:a16="http://schemas.microsoft.com/office/drawing/2014/main" val="1065081189"/>
                    </a:ext>
                  </a:extLst>
                </a:gridCol>
                <a:gridCol w="359875">
                  <a:extLst>
                    <a:ext uri="{9D8B030D-6E8A-4147-A177-3AD203B41FA5}">
                      <a16:colId xmlns:a16="http://schemas.microsoft.com/office/drawing/2014/main" val="1042734253"/>
                    </a:ext>
                  </a:extLst>
                </a:gridCol>
                <a:gridCol w="359875">
                  <a:extLst>
                    <a:ext uri="{9D8B030D-6E8A-4147-A177-3AD203B41FA5}">
                      <a16:colId xmlns:a16="http://schemas.microsoft.com/office/drawing/2014/main" val="3184496237"/>
                    </a:ext>
                  </a:extLst>
                </a:gridCol>
                <a:gridCol w="393612">
                  <a:extLst>
                    <a:ext uri="{9D8B030D-6E8A-4147-A177-3AD203B41FA5}">
                      <a16:colId xmlns:a16="http://schemas.microsoft.com/office/drawing/2014/main" val="1051291664"/>
                    </a:ext>
                  </a:extLst>
                </a:gridCol>
                <a:gridCol w="359875">
                  <a:extLst>
                    <a:ext uri="{9D8B030D-6E8A-4147-A177-3AD203B41FA5}">
                      <a16:colId xmlns:a16="http://schemas.microsoft.com/office/drawing/2014/main" val="3867860924"/>
                    </a:ext>
                  </a:extLst>
                </a:gridCol>
                <a:gridCol w="140576">
                  <a:extLst>
                    <a:ext uri="{9D8B030D-6E8A-4147-A177-3AD203B41FA5}">
                      <a16:colId xmlns:a16="http://schemas.microsoft.com/office/drawing/2014/main" val="3552427167"/>
                    </a:ext>
                  </a:extLst>
                </a:gridCol>
                <a:gridCol w="359875">
                  <a:extLst>
                    <a:ext uri="{9D8B030D-6E8A-4147-A177-3AD203B41FA5}">
                      <a16:colId xmlns:a16="http://schemas.microsoft.com/office/drawing/2014/main" val="2084199203"/>
                    </a:ext>
                  </a:extLst>
                </a:gridCol>
                <a:gridCol w="573550">
                  <a:extLst>
                    <a:ext uri="{9D8B030D-6E8A-4147-A177-3AD203B41FA5}">
                      <a16:colId xmlns:a16="http://schemas.microsoft.com/office/drawing/2014/main" val="1509523744"/>
                    </a:ext>
                  </a:extLst>
                </a:gridCol>
                <a:gridCol w="359875">
                  <a:extLst>
                    <a:ext uri="{9D8B030D-6E8A-4147-A177-3AD203B41FA5}">
                      <a16:colId xmlns:a16="http://schemas.microsoft.com/office/drawing/2014/main" val="1030791926"/>
                    </a:ext>
                  </a:extLst>
                </a:gridCol>
                <a:gridCol w="466712">
                  <a:extLst>
                    <a:ext uri="{9D8B030D-6E8A-4147-A177-3AD203B41FA5}">
                      <a16:colId xmlns:a16="http://schemas.microsoft.com/office/drawing/2014/main" val="3084651384"/>
                    </a:ext>
                  </a:extLst>
                </a:gridCol>
              </a:tblGrid>
              <a:tr h="149176">
                <a:tc gridSpan="11">
                  <a:txBody>
                    <a:bodyPr/>
                    <a:lstStyle/>
                    <a:p>
                      <a:pPr algn="ctr" fontAlgn="b"/>
                      <a:r>
                        <a:rPr lang="tr-TR" sz="800" b="1" i="0" u="none" strike="noStrike" dirty="0">
                          <a:solidFill>
                            <a:srgbClr val="000000"/>
                          </a:solidFill>
                          <a:effectLst/>
                          <a:latin typeface="Tahoma" panose="020B0604030504040204" pitchFamily="34" charset="0"/>
                        </a:rPr>
                        <a:t>DÜZELTİCİ FAALİYET FORMU</a:t>
                      </a:r>
                      <a:endParaRPr lang="tr-TR" sz="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42870411"/>
                  </a:ext>
                </a:extLst>
              </a:tr>
              <a:tr h="158830">
                <a:tc>
                  <a:txBody>
                    <a:bodyPr/>
                    <a:lstStyle/>
                    <a:p>
                      <a:pPr algn="l" fontAlgn="b"/>
                      <a:r>
                        <a:rPr lang="tr-TR" sz="400" b="1" i="0" u="none" strike="noStrike">
                          <a:solidFill>
                            <a:srgbClr val="000000"/>
                          </a:solidFill>
                          <a:effectLst/>
                          <a:latin typeface="Tahoma" panose="020B0604030504040204" pitchFamily="34" charset="0"/>
                        </a:rPr>
                        <a:t>DF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2020-0239</a:t>
                      </a:r>
                    </a:p>
                  </a:txBody>
                  <a:tcPr marL="0" marR="0" marT="0" marB="0" anchor="b">
                    <a:lnL>
                      <a:noFill/>
                    </a:lnL>
                    <a:lnR>
                      <a:noFill/>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solidFill>
                            <a:srgbClr val="000000"/>
                          </a:solidFill>
                          <a:effectLst/>
                          <a:latin typeface="Tahoma" panose="020B0604030504040204" pitchFamily="34" charset="0"/>
                        </a:rPr>
                        <a:t>Tarih: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24/12/2020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400" b="0" i="0" u="none" strike="noStrike">
                          <a:solidFill>
                            <a:srgbClr val="000000"/>
                          </a:solidFill>
                          <a:effectLst/>
                          <a:latin typeface="Tahoma" panose="020B0604030504040204" pitchFamily="34" charset="0"/>
                        </a:rPr>
                        <a:t>Tekrarlayan Bir Uygunsuzluk mu?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E</a:t>
                      </a:r>
                      <a:endParaRPr lang="tr-TR" sz="4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H</a:t>
                      </a:r>
                      <a:endParaRPr lang="tr-TR" sz="4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066956"/>
                  </a:ext>
                </a:extLst>
              </a:tr>
              <a:tr h="74588">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580263"/>
                  </a:ext>
                </a:extLst>
              </a:tr>
              <a:tr h="149176">
                <a:tc gridSpan="2">
                  <a:txBody>
                    <a:bodyPr/>
                    <a:lstStyle/>
                    <a:p>
                      <a:pPr algn="l" fontAlgn="b"/>
                      <a:r>
                        <a:rPr lang="tr-TR" sz="400" b="1" i="0" u="none" strike="noStrike">
                          <a:solidFill>
                            <a:srgbClr val="000000"/>
                          </a:solidFill>
                          <a:effectLst/>
                          <a:latin typeface="Tahoma" panose="020B0604030504040204" pitchFamily="34" charset="0"/>
                        </a:rPr>
                        <a:t>TESPİT YERİ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tr-TR"/>
                    </a:p>
                  </a:txBody>
                  <a:tcPr/>
                </a:tc>
                <a:tc gridSpan="3">
                  <a:txBody>
                    <a:bodyPr/>
                    <a:lstStyle/>
                    <a:p>
                      <a:pPr algn="l" fontAlgn="b"/>
                      <a:r>
                        <a:rPr lang="tr-TR" sz="400" b="0" i="0" u="none" strike="noStrike">
                          <a:solidFill>
                            <a:srgbClr val="000000"/>
                          </a:solidFill>
                          <a:effectLst/>
                          <a:latin typeface="Tahoma" panose="020B0604030504040204" pitchFamily="34" charset="0"/>
                        </a:rPr>
                        <a:t>İç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Wingdings" panose="05000000000000000000" pitchFamily="2" charset="2"/>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İç Müşteri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196767"/>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Müşteri Memnuniyetsizliği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140592"/>
                  </a:ext>
                </a:extLst>
              </a:tr>
              <a:tr h="8573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Eğitim Sonuçları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Çalışan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164412"/>
                  </a:ext>
                </a:extLst>
              </a:tr>
              <a:tr h="8573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300" b="0" i="0" u="none" strike="noStrike">
                          <a:solidFill>
                            <a:srgbClr val="000000"/>
                          </a:solidFill>
                          <a:effectLst/>
                          <a:latin typeface="Tahoma" panose="020B0604030504040204" pitchFamily="34" charset="0"/>
                        </a:rPr>
                        <a:t>Personel Performans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Kalite Hedef Uygunsuzluğu</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073993"/>
                  </a:ext>
                </a:extLst>
              </a:tr>
              <a:tr h="8573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Tedarikçi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Dokümantasyon</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350165"/>
                  </a:ext>
                </a:extLst>
              </a:tr>
              <a:tr h="8573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İşgüvenliği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3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4059195"/>
                  </a:ext>
                </a:extLst>
              </a:tr>
              <a:tr h="8573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Acil Durumlar</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32434"/>
                  </a:ext>
                </a:extLst>
              </a:tr>
              <a:tr h="8573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Veri Analizi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696932"/>
                  </a:ext>
                </a:extLst>
              </a:tr>
              <a:tr h="74588">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875102"/>
                  </a:ext>
                </a:extLst>
              </a:tr>
              <a:tr h="76707">
                <a:tc gridSpan="11">
                  <a:txBody>
                    <a:bodyPr/>
                    <a:lstStyle/>
                    <a:p>
                      <a:pPr algn="l" fontAlgn="b"/>
                      <a:r>
                        <a:rPr lang="tr-TR" sz="400" b="1" i="0" u="none" strike="noStrike">
                          <a:solidFill>
                            <a:srgbClr val="000000"/>
                          </a:solidFill>
                          <a:effectLst/>
                          <a:latin typeface="Tahoma" panose="020B0604030504040204" pitchFamily="34" charset="0"/>
                        </a:rPr>
                        <a:t>UYGUNSUZLUK TANIMI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43887423"/>
                  </a:ext>
                </a:extLst>
              </a:tr>
              <a:tr h="77911">
                <a:tc gridSpan="11">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32568736"/>
                  </a:ext>
                </a:extLst>
              </a:tr>
              <a:tr h="357668">
                <a:tc gridSpan="11">
                  <a:txBody>
                    <a:bodyPr/>
                    <a:lstStyle/>
                    <a:p>
                      <a:pPr algn="ctr" fontAlgn="b"/>
                      <a:r>
                        <a:rPr lang="tr-TR" sz="400" b="0" i="0" u="none" strike="noStrike" dirty="0">
                          <a:solidFill>
                            <a:srgbClr val="000000"/>
                          </a:solidFill>
                          <a:effectLst/>
                          <a:latin typeface="Tahoma" panose="020B0604030504040204" pitchFamily="34" charset="0"/>
                        </a:rPr>
                        <a:t>Yapılan anketlerin sonuçları için Anket Aksiyon Planı Hazırlanmalıdır. (9001:2015 Madde No: 9.1.2 /  10002:2014 Madde No:7.6 MİNÖR)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4314980"/>
                  </a:ext>
                </a:extLst>
              </a:tr>
              <a:tr h="76707">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491170"/>
                  </a:ext>
                </a:extLst>
              </a:tr>
              <a:tr h="76707">
                <a:tc gridSpan="5">
                  <a:txBody>
                    <a:bodyPr/>
                    <a:lstStyle/>
                    <a:p>
                      <a:pPr algn="ctr" fontAlgn="b"/>
                      <a:r>
                        <a:rPr lang="tr-TR" sz="400" b="1" i="0" u="none" strike="noStrike">
                          <a:solidFill>
                            <a:srgbClr val="000000"/>
                          </a:solidFill>
                          <a:effectLst/>
                          <a:latin typeface="Tahoma" panose="020B0604030504040204" pitchFamily="34" charset="0"/>
                        </a:rPr>
                        <a:t>DF AÇILAN BÖLÜM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400" b="1" i="0" u="none" strike="noStrike">
                          <a:solidFill>
                            <a:srgbClr val="000000"/>
                          </a:solidFill>
                          <a:effectLst/>
                          <a:latin typeface="Tahoma" panose="020B0604030504040204" pitchFamily="34" charset="0"/>
                        </a:rPr>
                        <a:t>DF AÇAN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88576019"/>
                  </a:ext>
                </a:extLst>
              </a:tr>
              <a:tr h="306830">
                <a:tc gridSpan="5">
                  <a:txBody>
                    <a:bodyPr/>
                    <a:lstStyle/>
                    <a:p>
                      <a:pPr algn="ctr" fontAlgn="ctr"/>
                      <a:r>
                        <a:rPr lang="tr-TR" sz="400" b="0" i="0" u="none" strike="noStrike">
                          <a:solidFill>
                            <a:srgbClr val="000000"/>
                          </a:solidFill>
                          <a:effectLst/>
                          <a:latin typeface="Tahoma" panose="020B0604030504040204" pitchFamily="34" charset="0"/>
                        </a:rPr>
                        <a:t>Ferhan SOYUER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0" i="0" u="none" strike="noStrike">
                          <a:solidFill>
                            <a:srgbClr val="000000"/>
                          </a:solidFill>
                          <a:effectLst/>
                          <a:latin typeface="Tahoma" panose="020B0604030504040204" pitchFamily="34" charset="0"/>
                        </a:rPr>
                        <a:t>Semail ÜLGEN - Pınar ÖZTÜRK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42961334"/>
                  </a:ext>
                </a:extLst>
              </a:tr>
              <a:tr h="76707">
                <a:tc gridSpan="11">
                  <a:txBody>
                    <a:bodyPr/>
                    <a:lstStyle/>
                    <a:p>
                      <a:pPr algn="l" fontAlgn="b"/>
                      <a:r>
                        <a:rPr lang="tr-TR" sz="400" b="1" i="0" u="none" strike="noStrike">
                          <a:solidFill>
                            <a:srgbClr val="000000"/>
                          </a:solidFill>
                          <a:effectLst/>
                          <a:latin typeface="Tahoma" panose="020B0604030504040204" pitchFamily="34" charset="0"/>
                        </a:rPr>
                        <a:t>KÖK NEDEN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64794484"/>
                  </a:ext>
                </a:extLst>
              </a:tr>
              <a:tr h="64976">
                <a:tc gridSpan="11">
                  <a:txBody>
                    <a:bodyPr/>
                    <a:lstStyle/>
                    <a:p>
                      <a:pPr algn="ctr" fontAlgn="b"/>
                      <a:r>
                        <a:rPr lang="tr-TR" sz="300" b="0" i="0" u="none" strike="noStrike">
                          <a:solidFill>
                            <a:srgbClr val="000000"/>
                          </a:solidFill>
                          <a:effectLst/>
                          <a:latin typeface="Tahoma" panose="020B0604030504040204" pitchFamily="34" charset="0"/>
                        </a:rPr>
                        <a:t>Bölümün yeni açılmış olmasından kaynaklı KYS dokümanlarının ilk defa yapılıyor olmasından dolayı KYS'ne hakim olunmaması</a:t>
                      </a:r>
                    </a:p>
                  </a:txBody>
                  <a:tcPr marL="0" marR="0" marT="0" marB="0" anchor="b">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6380785"/>
                  </a:ext>
                </a:extLst>
              </a:tr>
              <a:tr h="76707">
                <a:tc gridSpan="11">
                  <a:txBody>
                    <a:bodyPr/>
                    <a:lstStyle/>
                    <a:p>
                      <a:pPr algn="l" fontAlgn="b"/>
                      <a:r>
                        <a:rPr lang="tr-TR" sz="400" b="1" i="0" u="none" strike="noStrike">
                          <a:solidFill>
                            <a:srgbClr val="000000"/>
                          </a:solidFill>
                          <a:effectLst/>
                          <a:latin typeface="Tahoma" panose="020B0604030504040204" pitchFamily="34" charset="0"/>
                        </a:rPr>
                        <a:t>YAPILACAK GEÇİCİ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78327493"/>
                  </a:ext>
                </a:extLst>
              </a:tr>
              <a:tr h="76707">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402515758"/>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274277016"/>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932243199"/>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832302049"/>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657707111"/>
                  </a:ext>
                </a:extLst>
              </a:tr>
              <a:tr h="76707">
                <a:tc gridSpan="11">
                  <a:txBody>
                    <a:bodyPr/>
                    <a:lstStyle/>
                    <a:p>
                      <a:pPr algn="l" fontAlgn="b"/>
                      <a:r>
                        <a:rPr lang="tr-TR" sz="400" b="1" i="0" u="none" strike="noStrike">
                          <a:solidFill>
                            <a:srgbClr val="000000"/>
                          </a:solidFill>
                          <a:effectLst/>
                          <a:latin typeface="Tahoma" panose="020B0604030504040204" pitchFamily="34" charset="0"/>
                        </a:rPr>
                        <a:t>YAPILACAK KALICI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65468289"/>
                  </a:ext>
                </a:extLst>
              </a:tr>
              <a:tr h="76707">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484503923"/>
                  </a:ext>
                </a:extLst>
              </a:tr>
              <a:tr h="149176">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Anket Aksiyon Planı hazırlanacaktır.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Bölüm Kalite Komisyonu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22.01.2021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740680095"/>
                  </a:ext>
                </a:extLst>
              </a:tr>
              <a:tr h="76707">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932313209"/>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604457031"/>
                  </a:ext>
                </a:extLst>
              </a:tr>
              <a:tr h="76707">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93851555"/>
                  </a:ext>
                </a:extLst>
              </a:tr>
              <a:tr h="76707">
                <a:tc gridSpan="11">
                  <a:txBody>
                    <a:bodyPr/>
                    <a:lstStyle/>
                    <a:p>
                      <a:pPr algn="l" fontAlgn="b"/>
                      <a:r>
                        <a:rPr lang="tr-TR" sz="400" b="1" i="0" u="none" strike="noStrike">
                          <a:solidFill>
                            <a:srgbClr val="000000"/>
                          </a:solidFill>
                          <a:effectLst/>
                          <a:latin typeface="Tahoma" panose="020B0604030504040204" pitchFamily="34" charset="0"/>
                        </a:rPr>
                        <a:t>TAKİP VE 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71727072"/>
                  </a:ext>
                </a:extLst>
              </a:tr>
              <a:tr h="76707">
                <a:tc gridSpan="2">
                  <a:txBody>
                    <a:bodyPr/>
                    <a:lstStyle/>
                    <a:p>
                      <a:pPr algn="ctr" fontAlgn="b"/>
                      <a:r>
                        <a:rPr lang="tr-TR" sz="400" b="1" i="0" u="none" strike="noStrike">
                          <a:solidFill>
                            <a:srgbClr val="000000"/>
                          </a:solidFill>
                          <a:effectLst/>
                          <a:latin typeface="Tahoma" panose="020B0604030504040204" pitchFamily="34" charset="0"/>
                        </a:rPr>
                        <a:t>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1" i="0" u="none" strike="noStrike">
                          <a:solidFill>
                            <a:srgbClr val="000000"/>
                          </a:solidFill>
                          <a:effectLst/>
                          <a:latin typeface="Tahoma" panose="020B0604030504040204" pitchFamily="34" charset="0"/>
                        </a:rPr>
                        <a:t>Takibi Gerçekleştiren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1" i="0" u="none" strike="noStrike">
                          <a:solidFill>
                            <a:srgbClr val="000000"/>
                          </a:solidFill>
                          <a:effectLst/>
                          <a:latin typeface="Tahoma" panose="020B0604030504040204" pitchFamily="34" charset="0"/>
                        </a:rPr>
                        <a:t>Takip Sonucu&amp;Karar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1" i="0" u="none" strike="noStrike">
                          <a:solidFill>
                            <a:srgbClr val="000000"/>
                          </a:solidFill>
                          <a:effectLst/>
                          <a:latin typeface="Tahoma" panose="020B0604030504040204" pitchFamily="34" charset="0"/>
                        </a:rPr>
                        <a:t>Takip Eden Onayı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869906512"/>
                  </a:ext>
                </a:extLst>
              </a:tr>
              <a:tr h="76707">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745425104"/>
                  </a:ext>
                </a:extLst>
              </a:tr>
              <a:tr h="76707">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500609443"/>
                  </a:ext>
                </a:extLst>
              </a:tr>
              <a:tr h="223764">
                <a:tc gridSpan="2">
                  <a:txBody>
                    <a:bodyPr/>
                    <a:lstStyle/>
                    <a:p>
                      <a:pPr algn="l" fontAlgn="b"/>
                      <a:r>
                        <a:rPr lang="tr-TR" sz="400" b="1" i="0" u="none" strike="noStrike">
                          <a:solidFill>
                            <a:srgbClr val="000000"/>
                          </a:solidFill>
                          <a:effectLst/>
                          <a:latin typeface="Tahoma" panose="020B0604030504040204" pitchFamily="34" charset="0"/>
                        </a:rPr>
                        <a:t>Faaliyetin Etkinlik 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extLst>
                  <a:ext uri="{0D108BD9-81ED-4DB2-BD59-A6C34878D82A}">
                    <a16:rowId xmlns:a16="http://schemas.microsoft.com/office/drawing/2014/main" val="2105345910"/>
                  </a:ext>
                </a:extLst>
              </a:tr>
              <a:tr h="76707">
                <a:tc gridSpan="5">
                  <a:txBody>
                    <a:bodyPr/>
                    <a:lstStyle/>
                    <a:p>
                      <a:pPr algn="l" fontAlgn="b"/>
                      <a:r>
                        <a:rPr lang="tr-TR" sz="400" b="1" i="0" u="none" strike="noStrike">
                          <a:solidFill>
                            <a:srgbClr val="000000"/>
                          </a:solidFill>
                          <a:effectLst/>
                          <a:latin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251475444"/>
                  </a:ext>
                </a:extLst>
              </a:tr>
              <a:tr h="76707">
                <a:tc gridSpan="11">
                  <a:txBody>
                    <a:bodyPr/>
                    <a:lstStyle/>
                    <a:p>
                      <a:pPr algn="l" fontAlgn="b"/>
                      <a:r>
                        <a:rPr lang="tr-TR" sz="400" b="1" i="0" u="none" strike="noStrike">
                          <a:solidFill>
                            <a:srgbClr val="000000"/>
                          </a:solidFill>
                          <a:effectLst/>
                          <a:latin typeface="Tahoma" panose="020B0604030504040204" pitchFamily="34" charset="0"/>
                        </a:rPr>
                        <a:t>DF'NİN ETKİLEDİĞİ DOKÜMANTASYONLAR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6898269"/>
                  </a:ext>
                </a:extLst>
              </a:tr>
              <a:tr h="76707">
                <a:tc gridSpan="2">
                  <a:txBody>
                    <a:bodyPr/>
                    <a:lstStyle/>
                    <a:p>
                      <a:pPr algn="l" fontAlgn="b"/>
                      <a:r>
                        <a:rPr lang="tr-TR" sz="400" b="0" i="0" u="none" strike="noStrike">
                          <a:solidFill>
                            <a:srgbClr val="000000"/>
                          </a:solidFill>
                          <a:effectLst/>
                          <a:latin typeface="Tahoma" panose="020B0604030504040204" pitchFamily="34" charset="0"/>
                        </a:rPr>
                        <a:t>Kalite El Kitabı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4179690"/>
                  </a:ext>
                </a:extLst>
              </a:tr>
              <a:tr h="76707">
                <a:tc>
                  <a:txBody>
                    <a:bodyPr/>
                    <a:lstStyle/>
                    <a:p>
                      <a:pPr algn="l" fontAlgn="b"/>
                      <a:r>
                        <a:rPr lang="tr-TR" sz="400" b="0" i="0" u="none" strike="noStrike">
                          <a:solidFill>
                            <a:srgbClr val="000000"/>
                          </a:solidFill>
                          <a:effectLst/>
                          <a:latin typeface="Tahoma" panose="020B0604030504040204" pitchFamily="34" charset="0"/>
                        </a:rPr>
                        <a:t>Prosedür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1169082"/>
                  </a:ext>
                </a:extLst>
              </a:tr>
              <a:tr h="76707">
                <a:tc>
                  <a:txBody>
                    <a:bodyPr/>
                    <a:lstStyle/>
                    <a:p>
                      <a:pPr algn="l" fontAlgn="b"/>
                      <a:r>
                        <a:rPr lang="tr-TR" sz="400" b="0" i="0" u="none" strike="noStrike">
                          <a:solidFill>
                            <a:srgbClr val="000000"/>
                          </a:solidFill>
                          <a:effectLst/>
                          <a:latin typeface="Tahoma" panose="020B0604030504040204" pitchFamily="34" charset="0"/>
                        </a:rPr>
                        <a:t>Talimat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2560712"/>
                  </a:ext>
                </a:extLst>
              </a:tr>
              <a:tr h="76707">
                <a:tc gridSpan="3">
                  <a:txBody>
                    <a:bodyPr/>
                    <a:lstStyle/>
                    <a:p>
                      <a:pPr algn="l" fontAlgn="b"/>
                      <a:r>
                        <a:rPr lang="tr-TR" sz="400" b="0" i="0" u="none" strike="noStrike">
                          <a:solidFill>
                            <a:srgbClr val="000000"/>
                          </a:solidFill>
                          <a:effectLst/>
                          <a:latin typeface="Tahoma" panose="020B0604030504040204" pitchFamily="34" charset="0"/>
                        </a:rPr>
                        <a:t>Kaplumbağa Şeması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5772896"/>
                  </a:ext>
                </a:extLst>
              </a:tr>
              <a:tr h="76707">
                <a:tc>
                  <a:txBody>
                    <a:bodyPr/>
                    <a:lstStyle/>
                    <a:p>
                      <a:pPr algn="l" fontAlgn="b"/>
                      <a:r>
                        <a:rPr lang="tr-TR" sz="400" b="0" i="0" u="none" strike="noStrike">
                          <a:solidFill>
                            <a:srgbClr val="000000"/>
                          </a:solidFill>
                          <a:effectLst/>
                          <a:latin typeface="Tahoma" panose="020B0604030504040204" pitchFamily="34" charset="0"/>
                        </a:rPr>
                        <a:t>İş Akışı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0273358"/>
                  </a:ext>
                </a:extLst>
              </a:tr>
              <a:tr h="76707">
                <a:tc>
                  <a:txBody>
                    <a:bodyPr/>
                    <a:lstStyle/>
                    <a:p>
                      <a:pPr algn="l" fontAlgn="b"/>
                      <a:r>
                        <a:rPr lang="tr-TR" sz="400" b="0" i="0" u="none" strike="noStrike">
                          <a:solidFill>
                            <a:srgbClr val="000000"/>
                          </a:solidFill>
                          <a:effectLst/>
                          <a:latin typeface="Tahoma" panose="020B0604030504040204" pitchFamily="34" charset="0"/>
                        </a:rPr>
                        <a:t>Form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0656035"/>
                  </a:ext>
                </a:extLst>
              </a:tr>
              <a:tr h="76707">
                <a:tc gridSpan="2">
                  <a:txBody>
                    <a:bodyPr/>
                    <a:lstStyle/>
                    <a:p>
                      <a:pPr algn="l" fontAlgn="b"/>
                      <a:r>
                        <a:rPr lang="tr-TR" sz="400" b="0" i="0" u="none" strike="noStrike">
                          <a:solidFill>
                            <a:srgbClr val="000000"/>
                          </a:solidFill>
                          <a:effectLst/>
                          <a:latin typeface="Tahoma" panose="020B0604030504040204" pitchFamily="34" charset="0"/>
                        </a:rPr>
                        <a:t>Faaliyet Planı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8773916"/>
                  </a:ext>
                </a:extLst>
              </a:tr>
              <a:tr h="76707">
                <a:tc gridSpan="2">
                  <a:txBody>
                    <a:bodyPr/>
                    <a:lstStyle/>
                    <a:p>
                      <a:pPr algn="l" fontAlgn="b"/>
                      <a:r>
                        <a:rPr lang="tr-TR" sz="400" b="0" i="0" u="none" strike="noStrike">
                          <a:solidFill>
                            <a:srgbClr val="000000"/>
                          </a:solidFill>
                          <a:effectLst/>
                          <a:latin typeface="Tahoma" panose="020B0604030504040204" pitchFamily="34" charset="0"/>
                        </a:rPr>
                        <a:t>Stratejik Plan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9811188"/>
                  </a:ext>
                </a:extLst>
              </a:tr>
              <a:tr h="76707">
                <a:tc gridSpan="2">
                  <a:txBody>
                    <a:bodyPr/>
                    <a:lstStyle/>
                    <a:p>
                      <a:pPr algn="l" fontAlgn="b"/>
                      <a:r>
                        <a:rPr lang="tr-TR" sz="400" b="0" i="0" u="none" strike="noStrike">
                          <a:solidFill>
                            <a:srgbClr val="000000"/>
                          </a:solidFill>
                          <a:effectLst/>
                          <a:latin typeface="Tahoma" panose="020B0604030504040204" pitchFamily="34" charset="0"/>
                        </a:rPr>
                        <a:t>Kalite Hedefleri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2440971"/>
                  </a:ext>
                </a:extLst>
              </a:tr>
              <a:tr h="76707">
                <a:tc gridSpan="2">
                  <a:txBody>
                    <a:bodyPr/>
                    <a:lstStyle/>
                    <a:p>
                      <a:pPr algn="l" fontAlgn="b"/>
                      <a:r>
                        <a:rPr lang="tr-TR" sz="400" b="0" i="0" u="none" strike="noStrike">
                          <a:solidFill>
                            <a:srgbClr val="000000"/>
                          </a:solidFill>
                          <a:effectLst/>
                          <a:latin typeface="Tahoma" panose="020B0604030504040204" pitchFamily="34" charset="0"/>
                        </a:rPr>
                        <a:t>Risk Analizi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6962076"/>
                  </a:ext>
                </a:extLst>
              </a:tr>
              <a:tr h="76707">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64480057"/>
                  </a:ext>
                </a:extLst>
              </a:tr>
              <a:tr h="76707">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7432016"/>
                  </a:ext>
                </a:extLst>
              </a:tr>
              <a:tr h="76707">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4205081"/>
                  </a:ext>
                </a:extLst>
              </a:tr>
              <a:tr h="76707">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266697"/>
                  </a:ext>
                </a:extLst>
              </a:tr>
              <a:tr h="76707">
                <a:tc gridSpan="11">
                  <a:txBody>
                    <a:bodyPr/>
                    <a:lstStyle/>
                    <a:p>
                      <a:pPr algn="l" fontAlgn="b"/>
                      <a:r>
                        <a:rPr lang="tr-TR" sz="400" b="1" i="0" u="none" strike="noStrike">
                          <a:solidFill>
                            <a:srgbClr val="000000"/>
                          </a:solidFill>
                          <a:effectLst/>
                          <a:latin typeface="Tahoma" panose="020B0604030504040204" pitchFamily="34" charset="0"/>
                        </a:rPr>
                        <a:t>DF KAPANMA HIZI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99568548"/>
                  </a:ext>
                </a:extLst>
              </a:tr>
              <a:tr h="134464">
                <a:tc gridSpan="11">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86089083"/>
                  </a:ext>
                </a:extLst>
              </a:tr>
              <a:tr h="149176">
                <a:tc gridSpan="7">
                  <a:txBody>
                    <a:bodyPr/>
                    <a:lstStyle/>
                    <a:p>
                      <a:pPr algn="l" fontAlgn="b"/>
                      <a:r>
                        <a:rPr lang="tr-TR" sz="400" b="0" i="0" u="none" strike="noStrike">
                          <a:solidFill>
                            <a:srgbClr val="000000"/>
                          </a:solidFill>
                          <a:effectLst/>
                          <a:latin typeface="Tahoma" panose="020B0604030504040204" pitchFamily="34" charset="0"/>
                        </a:rPr>
                        <a:t>Form No:KY-FR-0010 Yayın Tarihi:03.05.2018 Değ.Tarihi:-Değ.No:0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5302320"/>
                  </a:ext>
                </a:extLst>
              </a:tr>
            </a:tbl>
          </a:graphicData>
        </a:graphic>
      </p:graphicFrame>
      <p:sp>
        <p:nvSpPr>
          <p:cNvPr id="46" name="Metin kutusu 1">
            <a:extLst>
              <a:ext uri="{FF2B5EF4-FFF2-40B4-BE49-F238E27FC236}">
                <a16:creationId xmlns:a16="http://schemas.microsoft.com/office/drawing/2014/main" id="{00000000-0008-0000-0100-000002000000}"/>
              </a:ext>
            </a:extLst>
          </p:cNvPr>
          <p:cNvSpPr txBox="1"/>
          <p:nvPr/>
        </p:nvSpPr>
        <p:spPr>
          <a:xfrm>
            <a:off x="8805862" y="1430139"/>
            <a:ext cx="152400" cy="952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7" name="Metin kutusu 2">
            <a:extLst>
              <a:ext uri="{FF2B5EF4-FFF2-40B4-BE49-F238E27FC236}">
                <a16:creationId xmlns:a16="http://schemas.microsoft.com/office/drawing/2014/main" id="{00000000-0008-0000-0100-000003000000}"/>
              </a:ext>
            </a:extLst>
          </p:cNvPr>
          <p:cNvSpPr txBox="1"/>
          <p:nvPr/>
        </p:nvSpPr>
        <p:spPr>
          <a:xfrm>
            <a:off x="9179850" y="1447749"/>
            <a:ext cx="152400" cy="95250"/>
          </a:xfrm>
          <a:prstGeom prst="rect">
            <a:avLst/>
          </a:prstGeom>
          <a:solidFill>
            <a:schemeClr val="tx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48" name="Metin kutusu 3">
            <a:extLst>
              <a:ext uri="{FF2B5EF4-FFF2-40B4-BE49-F238E27FC236}">
                <a16:creationId xmlns:a16="http://schemas.microsoft.com/office/drawing/2014/main" id="{00000000-0008-0000-0100-000004000000}"/>
              </a:ext>
            </a:extLst>
          </p:cNvPr>
          <p:cNvSpPr txBox="1"/>
          <p:nvPr/>
        </p:nvSpPr>
        <p:spPr>
          <a:xfrm>
            <a:off x="6986588" y="5368565"/>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9" name="Metin kutusu 4">
            <a:extLst>
              <a:ext uri="{FF2B5EF4-FFF2-40B4-BE49-F238E27FC236}">
                <a16:creationId xmlns:a16="http://schemas.microsoft.com/office/drawing/2014/main" id="{00000000-0008-0000-0100-000005000000}"/>
              </a:ext>
            </a:extLst>
          </p:cNvPr>
          <p:cNvSpPr txBox="1"/>
          <p:nvPr/>
        </p:nvSpPr>
        <p:spPr>
          <a:xfrm>
            <a:off x="6986588" y="5501561"/>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50" name="Metin kutusu 5">
            <a:extLst>
              <a:ext uri="{FF2B5EF4-FFF2-40B4-BE49-F238E27FC236}">
                <a16:creationId xmlns:a16="http://schemas.microsoft.com/office/drawing/2014/main" id="{00000000-0008-0000-0100-000006000000}"/>
              </a:ext>
            </a:extLst>
          </p:cNvPr>
          <p:cNvSpPr txBox="1"/>
          <p:nvPr/>
        </p:nvSpPr>
        <p:spPr>
          <a:xfrm>
            <a:off x="6986588" y="5678315"/>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52" name="Metin kutusu 7">
            <a:extLst>
              <a:ext uri="{FF2B5EF4-FFF2-40B4-BE49-F238E27FC236}">
                <a16:creationId xmlns:a16="http://schemas.microsoft.com/office/drawing/2014/main" id="{00000000-0008-0000-0100-000008000000}"/>
              </a:ext>
            </a:extLst>
          </p:cNvPr>
          <p:cNvSpPr txBox="1"/>
          <p:nvPr/>
        </p:nvSpPr>
        <p:spPr>
          <a:xfrm>
            <a:off x="6986588" y="5831049"/>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53" name="Metin kutusu 8">
            <a:extLst>
              <a:ext uri="{FF2B5EF4-FFF2-40B4-BE49-F238E27FC236}">
                <a16:creationId xmlns:a16="http://schemas.microsoft.com/office/drawing/2014/main" id="{00000000-0008-0000-0100-000009000000}"/>
              </a:ext>
            </a:extLst>
          </p:cNvPr>
          <p:cNvSpPr txBox="1"/>
          <p:nvPr/>
        </p:nvSpPr>
        <p:spPr>
          <a:xfrm>
            <a:off x="6986588" y="6007169"/>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54" name="Metin kutusu 9">
            <a:extLst>
              <a:ext uri="{FF2B5EF4-FFF2-40B4-BE49-F238E27FC236}">
                <a16:creationId xmlns:a16="http://schemas.microsoft.com/office/drawing/2014/main" id="{00000000-0008-0000-0100-00000A000000}"/>
              </a:ext>
            </a:extLst>
          </p:cNvPr>
          <p:cNvSpPr txBox="1"/>
          <p:nvPr/>
        </p:nvSpPr>
        <p:spPr>
          <a:xfrm>
            <a:off x="6621463" y="1144428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5" name="Metin kutusu 10">
            <a:extLst>
              <a:ext uri="{FF2B5EF4-FFF2-40B4-BE49-F238E27FC236}">
                <a16:creationId xmlns:a16="http://schemas.microsoft.com/office/drawing/2014/main" id="{00000000-0008-0000-0100-00000B000000}"/>
              </a:ext>
            </a:extLst>
          </p:cNvPr>
          <p:cNvSpPr txBox="1"/>
          <p:nvPr/>
        </p:nvSpPr>
        <p:spPr>
          <a:xfrm>
            <a:off x="6986588" y="6175677"/>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6" name="Metin kutusu 11">
            <a:extLst>
              <a:ext uri="{FF2B5EF4-FFF2-40B4-BE49-F238E27FC236}">
                <a16:creationId xmlns:a16="http://schemas.microsoft.com/office/drawing/2014/main" id="{00000000-0008-0000-0100-00000C000000}"/>
              </a:ext>
            </a:extLst>
          </p:cNvPr>
          <p:cNvSpPr txBox="1"/>
          <p:nvPr/>
        </p:nvSpPr>
        <p:spPr>
          <a:xfrm>
            <a:off x="6621463" y="11282363"/>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7" name="Metin kutusu 12">
            <a:extLst>
              <a:ext uri="{FF2B5EF4-FFF2-40B4-BE49-F238E27FC236}">
                <a16:creationId xmlns:a16="http://schemas.microsoft.com/office/drawing/2014/main" id="{00000000-0008-0000-0100-00000D000000}"/>
              </a:ext>
            </a:extLst>
          </p:cNvPr>
          <p:cNvSpPr txBox="1"/>
          <p:nvPr/>
        </p:nvSpPr>
        <p:spPr>
          <a:xfrm>
            <a:off x="6621463" y="1144428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8" name="Metin kutusu 13">
            <a:extLst>
              <a:ext uri="{FF2B5EF4-FFF2-40B4-BE49-F238E27FC236}">
                <a16:creationId xmlns:a16="http://schemas.microsoft.com/office/drawing/2014/main" id="{00000000-0008-0000-0100-00000E000000}"/>
              </a:ext>
            </a:extLst>
          </p:cNvPr>
          <p:cNvSpPr txBox="1"/>
          <p:nvPr/>
        </p:nvSpPr>
        <p:spPr>
          <a:xfrm>
            <a:off x="6621463" y="11606213"/>
            <a:ext cx="133350" cy="95250"/>
          </a:xfrm>
          <a:prstGeom prst="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9" name="Metin kutusu 14">
            <a:extLst>
              <a:ext uri="{FF2B5EF4-FFF2-40B4-BE49-F238E27FC236}">
                <a16:creationId xmlns:a16="http://schemas.microsoft.com/office/drawing/2014/main" id="{00000000-0008-0000-0100-00000F000000}"/>
              </a:ext>
            </a:extLst>
          </p:cNvPr>
          <p:cNvSpPr txBox="1"/>
          <p:nvPr/>
        </p:nvSpPr>
        <p:spPr>
          <a:xfrm>
            <a:off x="6621463" y="1176813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0" name="Metin kutusu 15">
            <a:extLst>
              <a:ext uri="{FF2B5EF4-FFF2-40B4-BE49-F238E27FC236}">
                <a16:creationId xmlns:a16="http://schemas.microsoft.com/office/drawing/2014/main" id="{00000000-0008-0000-0100-000010000000}"/>
              </a:ext>
            </a:extLst>
          </p:cNvPr>
          <p:cNvSpPr txBox="1"/>
          <p:nvPr/>
        </p:nvSpPr>
        <p:spPr>
          <a:xfrm>
            <a:off x="6621463" y="11930063"/>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1" name="Metin kutusu 16">
            <a:extLst>
              <a:ext uri="{FF2B5EF4-FFF2-40B4-BE49-F238E27FC236}">
                <a16:creationId xmlns:a16="http://schemas.microsoft.com/office/drawing/2014/main" id="{00000000-0008-0000-0100-000011000000}"/>
              </a:ext>
            </a:extLst>
          </p:cNvPr>
          <p:cNvSpPr txBox="1"/>
          <p:nvPr/>
        </p:nvSpPr>
        <p:spPr>
          <a:xfrm>
            <a:off x="6621463" y="1209198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2" name="Metin kutusu 17">
            <a:extLst>
              <a:ext uri="{FF2B5EF4-FFF2-40B4-BE49-F238E27FC236}">
                <a16:creationId xmlns:a16="http://schemas.microsoft.com/office/drawing/2014/main" id="{00000000-0008-0000-0100-000012000000}"/>
              </a:ext>
            </a:extLst>
          </p:cNvPr>
          <p:cNvSpPr txBox="1"/>
          <p:nvPr/>
        </p:nvSpPr>
        <p:spPr>
          <a:xfrm>
            <a:off x="6621463" y="12253913"/>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pic>
        <p:nvPicPr>
          <p:cNvPr id="63" name="Resim 62">
            <a:extLst>
              <a:ext uri="{FF2B5EF4-FFF2-40B4-BE49-F238E27FC236}">
                <a16:creationId xmlns:a16="http://schemas.microsoft.com/office/drawing/2014/main" id="{00000000-0008-0000-0100-000013000000}"/>
              </a:ext>
            </a:extLst>
          </p:cNvPr>
          <p:cNvPicPr/>
          <p:nvPr/>
        </p:nvPicPr>
        <p:blipFill>
          <a:blip r:embed="rId2"/>
          <a:stretch>
            <a:fillRect/>
          </a:stretch>
        </p:blipFill>
        <p:spPr>
          <a:xfrm>
            <a:off x="5802765" y="1320642"/>
            <a:ext cx="691444" cy="157122"/>
          </a:xfrm>
          <a:prstGeom prst="rect">
            <a:avLst/>
          </a:prstGeom>
        </p:spPr>
      </p:pic>
      <p:sp>
        <p:nvSpPr>
          <p:cNvPr id="64" name="Metin kutusu 4">
            <a:extLst>
              <a:ext uri="{FF2B5EF4-FFF2-40B4-BE49-F238E27FC236}">
                <a16:creationId xmlns:a16="http://schemas.microsoft.com/office/drawing/2014/main" id="{00000000-0008-0000-0100-000005000000}"/>
              </a:ext>
            </a:extLst>
          </p:cNvPr>
          <p:cNvSpPr txBox="1"/>
          <p:nvPr/>
        </p:nvSpPr>
        <p:spPr>
          <a:xfrm>
            <a:off x="2605088" y="5467073"/>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65" name="Metin kutusu 4">
            <a:extLst>
              <a:ext uri="{FF2B5EF4-FFF2-40B4-BE49-F238E27FC236}">
                <a16:creationId xmlns:a16="http://schemas.microsoft.com/office/drawing/2014/main" id="{00000000-0008-0000-0100-000005000000}"/>
              </a:ext>
            </a:extLst>
          </p:cNvPr>
          <p:cNvSpPr txBox="1"/>
          <p:nvPr/>
        </p:nvSpPr>
        <p:spPr>
          <a:xfrm>
            <a:off x="2605088" y="5625132"/>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66" name="Metin kutusu 4">
            <a:extLst>
              <a:ext uri="{FF2B5EF4-FFF2-40B4-BE49-F238E27FC236}">
                <a16:creationId xmlns:a16="http://schemas.microsoft.com/office/drawing/2014/main" id="{00000000-0008-0000-0100-000005000000}"/>
              </a:ext>
            </a:extLst>
          </p:cNvPr>
          <p:cNvSpPr txBox="1"/>
          <p:nvPr/>
        </p:nvSpPr>
        <p:spPr>
          <a:xfrm>
            <a:off x="2605088" y="5783191"/>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67" name="Metin kutusu 4">
            <a:extLst>
              <a:ext uri="{FF2B5EF4-FFF2-40B4-BE49-F238E27FC236}">
                <a16:creationId xmlns:a16="http://schemas.microsoft.com/office/drawing/2014/main" id="{00000000-0008-0000-0100-000005000000}"/>
              </a:ext>
            </a:extLst>
          </p:cNvPr>
          <p:cNvSpPr txBox="1"/>
          <p:nvPr/>
        </p:nvSpPr>
        <p:spPr>
          <a:xfrm>
            <a:off x="2605088" y="5962488"/>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68" name="Metin kutusu 4">
            <a:extLst>
              <a:ext uri="{FF2B5EF4-FFF2-40B4-BE49-F238E27FC236}">
                <a16:creationId xmlns:a16="http://schemas.microsoft.com/office/drawing/2014/main" id="{00000000-0008-0000-0100-000005000000}"/>
              </a:ext>
            </a:extLst>
          </p:cNvPr>
          <p:cNvSpPr txBox="1"/>
          <p:nvPr/>
        </p:nvSpPr>
        <p:spPr>
          <a:xfrm>
            <a:off x="2605088" y="6141139"/>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69" name="Metin kutusu 4">
            <a:extLst>
              <a:ext uri="{FF2B5EF4-FFF2-40B4-BE49-F238E27FC236}">
                <a16:creationId xmlns:a16="http://schemas.microsoft.com/office/drawing/2014/main" id="{00000000-0008-0000-0100-000005000000}"/>
              </a:ext>
            </a:extLst>
          </p:cNvPr>
          <p:cNvSpPr txBox="1"/>
          <p:nvPr/>
        </p:nvSpPr>
        <p:spPr>
          <a:xfrm>
            <a:off x="2605088" y="6319790"/>
            <a:ext cx="94456" cy="10636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Tree>
    <p:extLst>
      <p:ext uri="{BB962C8B-B14F-4D97-AF65-F5344CB8AC3E}">
        <p14:creationId xmlns:p14="http://schemas.microsoft.com/office/powerpoint/2010/main" val="3709659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stretch>
            <a:fillRect/>
          </a:stretch>
        </p:blipFill>
        <p:spPr>
          <a:xfrm>
            <a:off x="276920" y="365125"/>
            <a:ext cx="2736304" cy="576064"/>
          </a:xfrm>
          <a:prstGeom prst="rect">
            <a:avLst/>
          </a:prstGeom>
        </p:spPr>
      </p:pic>
      <p:sp>
        <p:nvSpPr>
          <p:cNvPr id="6" name="Unvan 1"/>
          <p:cNvSpPr>
            <a:spLocks noGrp="1"/>
          </p:cNvSpPr>
          <p:nvPr>
            <p:ph type="title"/>
          </p:nvPr>
        </p:nvSpPr>
        <p:spPr>
          <a:xfrm>
            <a:off x="838200" y="365125"/>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DÜZELTİCİ FAALİYETLER</a:t>
            </a:r>
            <a:endParaRPr lang="tr-TR" dirty="0">
              <a:solidFill>
                <a:srgbClr val="FF0000"/>
              </a:solidFill>
              <a:effectLst>
                <a:outerShdw blurRad="38100" dist="38100" dir="2700000" algn="tl">
                  <a:srgbClr val="000000">
                    <a:alpha val="43137"/>
                  </a:srgbClr>
                </a:outerShdw>
              </a:effectLst>
            </a:endParaRPr>
          </a:p>
        </p:txBody>
      </p:sp>
      <p:graphicFrame>
        <p:nvGraphicFramePr>
          <p:cNvPr id="7" name="Tablo 6"/>
          <p:cNvGraphicFramePr>
            <a:graphicFrameLocks noGrp="1"/>
          </p:cNvGraphicFramePr>
          <p:nvPr>
            <p:extLst>
              <p:ext uri="{D42A27DB-BD31-4B8C-83A1-F6EECF244321}">
                <p14:modId xmlns:p14="http://schemas.microsoft.com/office/powerpoint/2010/main" val="3083467479"/>
              </p:ext>
            </p:extLst>
          </p:nvPr>
        </p:nvGraphicFramePr>
        <p:xfrm>
          <a:off x="1363645" y="1409708"/>
          <a:ext cx="3741756" cy="5448302"/>
        </p:xfrm>
        <a:graphic>
          <a:graphicData uri="http://schemas.openxmlformats.org/drawingml/2006/table">
            <a:tbl>
              <a:tblPr/>
              <a:tblGrid>
                <a:gridCol w="310497">
                  <a:extLst>
                    <a:ext uri="{9D8B030D-6E8A-4147-A177-3AD203B41FA5}">
                      <a16:colId xmlns:a16="http://schemas.microsoft.com/office/drawing/2014/main" val="2402488732"/>
                    </a:ext>
                  </a:extLst>
                </a:gridCol>
                <a:gridCol w="273658">
                  <a:extLst>
                    <a:ext uri="{9D8B030D-6E8A-4147-A177-3AD203B41FA5}">
                      <a16:colId xmlns:a16="http://schemas.microsoft.com/office/drawing/2014/main" val="3708018123"/>
                    </a:ext>
                  </a:extLst>
                </a:gridCol>
                <a:gridCol w="336811">
                  <a:extLst>
                    <a:ext uri="{9D8B030D-6E8A-4147-A177-3AD203B41FA5}">
                      <a16:colId xmlns:a16="http://schemas.microsoft.com/office/drawing/2014/main" val="725101823"/>
                    </a:ext>
                  </a:extLst>
                </a:gridCol>
                <a:gridCol w="336811">
                  <a:extLst>
                    <a:ext uri="{9D8B030D-6E8A-4147-A177-3AD203B41FA5}">
                      <a16:colId xmlns:a16="http://schemas.microsoft.com/office/drawing/2014/main" val="4058202429"/>
                    </a:ext>
                  </a:extLst>
                </a:gridCol>
                <a:gridCol w="368387">
                  <a:extLst>
                    <a:ext uri="{9D8B030D-6E8A-4147-A177-3AD203B41FA5}">
                      <a16:colId xmlns:a16="http://schemas.microsoft.com/office/drawing/2014/main" val="3618051811"/>
                    </a:ext>
                  </a:extLst>
                </a:gridCol>
                <a:gridCol w="336811">
                  <a:extLst>
                    <a:ext uri="{9D8B030D-6E8A-4147-A177-3AD203B41FA5}">
                      <a16:colId xmlns:a16="http://schemas.microsoft.com/office/drawing/2014/main" val="639684538"/>
                    </a:ext>
                  </a:extLst>
                </a:gridCol>
                <a:gridCol w="131567">
                  <a:extLst>
                    <a:ext uri="{9D8B030D-6E8A-4147-A177-3AD203B41FA5}">
                      <a16:colId xmlns:a16="http://schemas.microsoft.com/office/drawing/2014/main" val="1013731236"/>
                    </a:ext>
                  </a:extLst>
                </a:gridCol>
                <a:gridCol w="336811">
                  <a:extLst>
                    <a:ext uri="{9D8B030D-6E8A-4147-A177-3AD203B41FA5}">
                      <a16:colId xmlns:a16="http://schemas.microsoft.com/office/drawing/2014/main" val="3873200193"/>
                    </a:ext>
                  </a:extLst>
                </a:gridCol>
                <a:gridCol w="536791">
                  <a:extLst>
                    <a:ext uri="{9D8B030D-6E8A-4147-A177-3AD203B41FA5}">
                      <a16:colId xmlns:a16="http://schemas.microsoft.com/office/drawing/2014/main" val="2269084958"/>
                    </a:ext>
                  </a:extLst>
                </a:gridCol>
                <a:gridCol w="336811">
                  <a:extLst>
                    <a:ext uri="{9D8B030D-6E8A-4147-A177-3AD203B41FA5}">
                      <a16:colId xmlns:a16="http://schemas.microsoft.com/office/drawing/2014/main" val="3265733061"/>
                    </a:ext>
                  </a:extLst>
                </a:gridCol>
                <a:gridCol w="436801">
                  <a:extLst>
                    <a:ext uri="{9D8B030D-6E8A-4147-A177-3AD203B41FA5}">
                      <a16:colId xmlns:a16="http://schemas.microsoft.com/office/drawing/2014/main" val="3224713185"/>
                    </a:ext>
                  </a:extLst>
                </a:gridCol>
              </a:tblGrid>
              <a:tr h="107849">
                <a:tc gridSpan="11">
                  <a:txBody>
                    <a:bodyPr/>
                    <a:lstStyle/>
                    <a:p>
                      <a:pPr algn="ctr" fontAlgn="b"/>
                      <a:r>
                        <a:rPr lang="tr-TR" sz="700" b="1" i="0" u="none" strike="noStrike" dirty="0">
                          <a:solidFill>
                            <a:srgbClr val="000000"/>
                          </a:solidFill>
                          <a:effectLst/>
                          <a:latin typeface="Tahoma" panose="020B0604030504040204" pitchFamily="34" charset="0"/>
                        </a:rPr>
                        <a:t>DÜZELTİCİ FAALİYET FORMU</a:t>
                      </a:r>
                      <a:endParaRPr lang="tr-TR" sz="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56795878"/>
                  </a:ext>
                </a:extLst>
              </a:tr>
              <a:tr h="136912">
                <a:tc>
                  <a:txBody>
                    <a:bodyPr/>
                    <a:lstStyle/>
                    <a:p>
                      <a:pPr algn="l" fontAlgn="b"/>
                      <a:r>
                        <a:rPr lang="tr-TR" sz="400" b="1" i="0" u="none" strike="noStrike">
                          <a:solidFill>
                            <a:srgbClr val="000000"/>
                          </a:solidFill>
                          <a:effectLst/>
                          <a:latin typeface="Tahoma" panose="020B0604030504040204" pitchFamily="34" charset="0"/>
                        </a:rPr>
                        <a:t>DF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2020-0240</a:t>
                      </a:r>
                    </a:p>
                  </a:txBody>
                  <a:tcPr marL="0" marR="0" marT="0" marB="0" anchor="b">
                    <a:lnL>
                      <a:noFill/>
                    </a:lnL>
                    <a:lnR>
                      <a:noFill/>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solidFill>
                            <a:srgbClr val="000000"/>
                          </a:solidFill>
                          <a:effectLst/>
                          <a:latin typeface="Tahoma" panose="020B0604030504040204" pitchFamily="34" charset="0"/>
                        </a:rPr>
                        <a:t>Tarih: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24/12/2020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400" b="0" i="0" u="none" strike="noStrike">
                          <a:solidFill>
                            <a:srgbClr val="000000"/>
                          </a:solidFill>
                          <a:effectLst/>
                          <a:latin typeface="Tahoma" panose="020B0604030504040204" pitchFamily="34" charset="0"/>
                        </a:rPr>
                        <a:t>Tekrarlayan Bir Uygunsuzluk mu?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E</a:t>
                      </a:r>
                      <a:endParaRPr lang="tr-TR" sz="4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H</a:t>
                      </a:r>
                      <a:endParaRPr lang="tr-TR" sz="4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961987"/>
                  </a:ext>
                </a:extLst>
              </a:tr>
              <a:tr h="68456">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197468"/>
                  </a:ext>
                </a:extLst>
              </a:tr>
              <a:tr h="136912">
                <a:tc gridSpan="2">
                  <a:txBody>
                    <a:bodyPr/>
                    <a:lstStyle/>
                    <a:p>
                      <a:pPr algn="l" fontAlgn="b"/>
                      <a:r>
                        <a:rPr lang="tr-TR" sz="400" b="1" i="0" u="none" strike="noStrike">
                          <a:solidFill>
                            <a:srgbClr val="000000"/>
                          </a:solidFill>
                          <a:effectLst/>
                          <a:latin typeface="Tahoma" panose="020B0604030504040204" pitchFamily="34" charset="0"/>
                        </a:rPr>
                        <a:t>TESPİT YERİ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tr-TR"/>
                    </a:p>
                  </a:txBody>
                  <a:tcPr/>
                </a:tc>
                <a:tc gridSpan="3">
                  <a:txBody>
                    <a:bodyPr/>
                    <a:lstStyle/>
                    <a:p>
                      <a:pPr algn="l" fontAlgn="b"/>
                      <a:r>
                        <a:rPr lang="tr-TR" sz="400" b="0" i="0" u="none" strike="noStrike" dirty="0">
                          <a:solidFill>
                            <a:srgbClr val="000000"/>
                          </a:solidFill>
                          <a:effectLst/>
                          <a:latin typeface="Tahoma" panose="020B0604030504040204" pitchFamily="34" charset="0"/>
                        </a:rPr>
                        <a:t>İç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Wingdings" panose="05000000000000000000" pitchFamily="2" charset="2"/>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İç Müşteri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960709"/>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Müşteri Memnuniyetsizliği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340181"/>
                  </a:ext>
                </a:extLst>
              </a:tr>
              <a:tr h="73548">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Eğitim Sonuçları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Çalışan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306747"/>
                  </a:ext>
                </a:extLst>
              </a:tr>
              <a:tr h="13691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300" b="0" i="0" u="none" strike="noStrike">
                          <a:solidFill>
                            <a:srgbClr val="000000"/>
                          </a:solidFill>
                          <a:effectLst/>
                          <a:latin typeface="Tahoma" panose="020B0604030504040204" pitchFamily="34" charset="0"/>
                        </a:rPr>
                        <a:t>Personel Performans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Kalite Hedef Uygunsuzluğu</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734350"/>
                  </a:ext>
                </a:extLst>
              </a:tr>
              <a:tr h="73548">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Tedarikçi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Dokümantasyon</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042868"/>
                  </a:ext>
                </a:extLst>
              </a:tr>
              <a:tr h="73548">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İşgüvenliği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3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3436256"/>
                  </a:ext>
                </a:extLst>
              </a:tr>
              <a:tr h="73548">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Acil Durumlar</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629012"/>
                  </a:ext>
                </a:extLst>
              </a:tr>
              <a:tr h="73548">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Veri Analizi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65135"/>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936793"/>
                  </a:ext>
                </a:extLst>
              </a:tr>
              <a:tr h="68456">
                <a:tc gridSpan="11">
                  <a:txBody>
                    <a:bodyPr/>
                    <a:lstStyle/>
                    <a:p>
                      <a:pPr algn="l" fontAlgn="b"/>
                      <a:r>
                        <a:rPr lang="tr-TR" sz="400" b="1" i="0" u="none" strike="noStrike">
                          <a:solidFill>
                            <a:srgbClr val="000000"/>
                          </a:solidFill>
                          <a:effectLst/>
                          <a:latin typeface="Tahoma" panose="020B0604030504040204" pitchFamily="34" charset="0"/>
                        </a:rPr>
                        <a:t>UYGUNSUZLUK TANIMI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35595494"/>
                  </a:ext>
                </a:extLst>
              </a:tr>
              <a:tr h="68456">
                <a:tc gridSpan="11">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81874435"/>
                  </a:ext>
                </a:extLst>
              </a:tr>
              <a:tr h="306837">
                <a:tc gridSpan="11">
                  <a:txBody>
                    <a:bodyPr/>
                    <a:lstStyle/>
                    <a:p>
                      <a:pPr algn="ctr" fontAlgn="b"/>
                      <a:r>
                        <a:rPr lang="tr-TR" sz="400" b="0" i="0" u="none" strike="noStrike">
                          <a:solidFill>
                            <a:srgbClr val="000000"/>
                          </a:solidFill>
                          <a:effectLst/>
                          <a:latin typeface="Tahoma" panose="020B0604030504040204" pitchFamily="34" charset="0"/>
                        </a:rPr>
                        <a:t>FT-SW-0001 swot analizi görüldü. 23.12.2020 G2 maddesi dış konu olduğu için güçlü yön olmamalıdır. G5 üst yönetimin iletişimi kısmı fırsatlara alınmalıdır. G-10 fırsata alınmalıdır. G-11 fırsatlara alınmalıdır.Z3 ün ilk cümlesi tehditlere alınabilir.Z5 tehdite alınmalıdır.Z6 tehdite alınmalıdır. (9001:2015 Madde No: 4.1 MİNÖR)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71681117"/>
                  </a:ext>
                </a:extLst>
              </a:tr>
              <a:tr h="68456">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306880"/>
                  </a:ext>
                </a:extLst>
              </a:tr>
              <a:tr h="68456">
                <a:tc gridSpan="5">
                  <a:txBody>
                    <a:bodyPr/>
                    <a:lstStyle/>
                    <a:p>
                      <a:pPr algn="ctr" fontAlgn="b"/>
                      <a:r>
                        <a:rPr lang="tr-TR" sz="400" b="1" i="0" u="none" strike="noStrike">
                          <a:solidFill>
                            <a:srgbClr val="000000"/>
                          </a:solidFill>
                          <a:effectLst/>
                          <a:latin typeface="Tahoma" panose="020B0604030504040204" pitchFamily="34" charset="0"/>
                        </a:rPr>
                        <a:t>DF AÇILAN BÖLÜM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400" b="1" i="0" u="none" strike="noStrike">
                          <a:solidFill>
                            <a:srgbClr val="000000"/>
                          </a:solidFill>
                          <a:effectLst/>
                          <a:latin typeface="Tahoma" panose="020B0604030504040204" pitchFamily="34" charset="0"/>
                        </a:rPr>
                        <a:t>DF AÇAN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34512035"/>
                  </a:ext>
                </a:extLst>
              </a:tr>
              <a:tr h="263224">
                <a:tc gridSpan="5">
                  <a:txBody>
                    <a:bodyPr/>
                    <a:lstStyle/>
                    <a:p>
                      <a:pPr algn="ctr" fontAlgn="ctr"/>
                      <a:r>
                        <a:rPr lang="tr-TR" sz="400" b="0" i="0" u="none" strike="noStrike">
                          <a:solidFill>
                            <a:srgbClr val="000000"/>
                          </a:solidFill>
                          <a:effectLst/>
                          <a:latin typeface="Tahoma" panose="020B0604030504040204" pitchFamily="34" charset="0"/>
                        </a:rPr>
                        <a:t>Ferhan SOYUER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0" i="0" u="none" strike="noStrike">
                          <a:solidFill>
                            <a:srgbClr val="000000"/>
                          </a:solidFill>
                          <a:effectLst/>
                          <a:latin typeface="Tahoma" panose="020B0604030504040204" pitchFamily="34" charset="0"/>
                        </a:rPr>
                        <a:t>Semail ÜLGEN - Pınar ÖZTÜRK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93227682"/>
                  </a:ext>
                </a:extLst>
              </a:tr>
              <a:tr h="68456">
                <a:tc gridSpan="11">
                  <a:txBody>
                    <a:bodyPr/>
                    <a:lstStyle/>
                    <a:p>
                      <a:pPr algn="l" fontAlgn="b"/>
                      <a:r>
                        <a:rPr lang="tr-TR" sz="400" b="1" i="0" u="none" strike="noStrike">
                          <a:solidFill>
                            <a:srgbClr val="000000"/>
                          </a:solidFill>
                          <a:effectLst/>
                          <a:latin typeface="Tahoma" panose="020B0604030504040204" pitchFamily="34" charset="0"/>
                        </a:rPr>
                        <a:t>KÖK NEDEN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0403614"/>
                  </a:ext>
                </a:extLst>
              </a:tr>
              <a:tr h="111483">
                <a:tc gridSpan="11">
                  <a:txBody>
                    <a:bodyPr/>
                    <a:lstStyle/>
                    <a:p>
                      <a:pPr algn="l" fontAlgn="b"/>
                      <a:r>
                        <a:rPr lang="tr-TR" sz="300" b="0" i="0" u="none" strike="noStrike">
                          <a:solidFill>
                            <a:srgbClr val="000000"/>
                          </a:solidFill>
                          <a:effectLst/>
                          <a:latin typeface="Tahoma" panose="020B0604030504040204" pitchFamily="34" charset="0"/>
                        </a:rPr>
                        <a:t>Bölümün yeni açılmasından kaynaklı KYS dokümanlarının ilk defa yapılıyor olmasından dolayı KYS'ye hakim olunmaması nedeniyle belgelerin hazırlanması konusunda bilgi eksikliğinin olması</a:t>
                      </a:r>
                    </a:p>
                  </a:txBody>
                  <a:tcPr marL="0" marR="0" marT="0" marB="0" anchor="b">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76386752"/>
                  </a:ext>
                </a:extLst>
              </a:tr>
              <a:tr h="68456">
                <a:tc gridSpan="11">
                  <a:txBody>
                    <a:bodyPr/>
                    <a:lstStyle/>
                    <a:p>
                      <a:pPr algn="l" fontAlgn="b"/>
                      <a:r>
                        <a:rPr lang="tr-TR" sz="400" b="1" i="0" u="none" strike="noStrike">
                          <a:solidFill>
                            <a:srgbClr val="000000"/>
                          </a:solidFill>
                          <a:effectLst/>
                          <a:latin typeface="Tahoma" panose="020B0604030504040204" pitchFamily="34" charset="0"/>
                        </a:rPr>
                        <a:t>YAPILACAK GEÇİCİ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56888715"/>
                  </a:ext>
                </a:extLst>
              </a:tr>
              <a:tr h="68456">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51534619"/>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080892760"/>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119588533"/>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44369107"/>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732955"/>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845922"/>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061401354"/>
                  </a:ext>
                </a:extLst>
              </a:tr>
              <a:tr h="68456">
                <a:tc gridSpan="11">
                  <a:txBody>
                    <a:bodyPr/>
                    <a:lstStyle/>
                    <a:p>
                      <a:pPr algn="l" fontAlgn="b"/>
                      <a:r>
                        <a:rPr lang="tr-TR" sz="400" b="1" i="0" u="none" strike="noStrike">
                          <a:solidFill>
                            <a:srgbClr val="000000"/>
                          </a:solidFill>
                          <a:effectLst/>
                          <a:latin typeface="Tahoma" panose="020B0604030504040204" pitchFamily="34" charset="0"/>
                        </a:rPr>
                        <a:t>YAPILACAK KALICI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1994000"/>
                  </a:ext>
                </a:extLst>
              </a:tr>
              <a:tr h="68456">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42263782"/>
                  </a:ext>
                </a:extLst>
              </a:tr>
              <a:tr h="136912">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SWOT analizi belirtilen şekilde güncellenecektir.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Bölüm Kalite Komisyonu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22.01.2021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096362011"/>
                  </a:ext>
                </a:extLst>
              </a:tr>
              <a:tr h="68456">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747942843"/>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764102933"/>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269153"/>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054043"/>
                  </a:ext>
                </a:extLst>
              </a:tr>
              <a:tr h="6845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804601111"/>
                  </a:ext>
                </a:extLst>
              </a:tr>
              <a:tr h="68456">
                <a:tc gridSpan="11">
                  <a:txBody>
                    <a:bodyPr/>
                    <a:lstStyle/>
                    <a:p>
                      <a:pPr algn="l" fontAlgn="b"/>
                      <a:r>
                        <a:rPr lang="tr-TR" sz="400" b="1" i="0" u="none" strike="noStrike">
                          <a:solidFill>
                            <a:srgbClr val="000000"/>
                          </a:solidFill>
                          <a:effectLst/>
                          <a:latin typeface="Tahoma" panose="020B0604030504040204" pitchFamily="34" charset="0"/>
                        </a:rPr>
                        <a:t>TAKİP VE 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46704624"/>
                  </a:ext>
                </a:extLst>
              </a:tr>
              <a:tr h="68456">
                <a:tc gridSpan="2">
                  <a:txBody>
                    <a:bodyPr/>
                    <a:lstStyle/>
                    <a:p>
                      <a:pPr algn="ctr" fontAlgn="b"/>
                      <a:r>
                        <a:rPr lang="tr-TR" sz="400" b="1" i="0" u="none" strike="noStrike">
                          <a:solidFill>
                            <a:srgbClr val="000000"/>
                          </a:solidFill>
                          <a:effectLst/>
                          <a:latin typeface="Tahoma" panose="020B0604030504040204" pitchFamily="34" charset="0"/>
                        </a:rPr>
                        <a:t>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1" i="0" u="none" strike="noStrike">
                          <a:solidFill>
                            <a:srgbClr val="000000"/>
                          </a:solidFill>
                          <a:effectLst/>
                          <a:latin typeface="Tahoma" panose="020B0604030504040204" pitchFamily="34" charset="0"/>
                        </a:rPr>
                        <a:t>Takibi Gerçekleştiren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1" i="0" u="none" strike="noStrike">
                          <a:solidFill>
                            <a:srgbClr val="000000"/>
                          </a:solidFill>
                          <a:effectLst/>
                          <a:latin typeface="Tahoma" panose="020B0604030504040204" pitchFamily="34" charset="0"/>
                        </a:rPr>
                        <a:t>Takip Sonucu&amp;Karar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1" i="0" u="none" strike="noStrike">
                          <a:solidFill>
                            <a:srgbClr val="000000"/>
                          </a:solidFill>
                          <a:effectLst/>
                          <a:latin typeface="Tahoma" panose="020B0604030504040204" pitchFamily="34" charset="0"/>
                        </a:rPr>
                        <a:t>Takip Eden Onayı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373058502"/>
                  </a:ext>
                </a:extLst>
              </a:tr>
              <a:tr h="68456">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013913008"/>
                  </a:ext>
                </a:extLst>
              </a:tr>
              <a:tr h="68456">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829906877"/>
                  </a:ext>
                </a:extLst>
              </a:tr>
              <a:tr h="205368">
                <a:tc gridSpan="2">
                  <a:txBody>
                    <a:bodyPr/>
                    <a:lstStyle/>
                    <a:p>
                      <a:pPr algn="l" fontAlgn="b"/>
                      <a:r>
                        <a:rPr lang="tr-TR" sz="400" b="1" i="0" u="none" strike="noStrike">
                          <a:solidFill>
                            <a:srgbClr val="000000"/>
                          </a:solidFill>
                          <a:effectLst/>
                          <a:latin typeface="Tahoma" panose="020B0604030504040204" pitchFamily="34" charset="0"/>
                        </a:rPr>
                        <a:t>Faaliyetin Etkinlik 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extLst>
                  <a:ext uri="{0D108BD9-81ED-4DB2-BD59-A6C34878D82A}">
                    <a16:rowId xmlns:a16="http://schemas.microsoft.com/office/drawing/2014/main" val="2782304071"/>
                  </a:ext>
                </a:extLst>
              </a:tr>
              <a:tr h="68456">
                <a:tc gridSpan="5">
                  <a:txBody>
                    <a:bodyPr/>
                    <a:lstStyle/>
                    <a:p>
                      <a:pPr algn="l" fontAlgn="b"/>
                      <a:r>
                        <a:rPr lang="tr-TR" sz="400" b="1" i="0" u="none" strike="noStrike">
                          <a:solidFill>
                            <a:srgbClr val="000000"/>
                          </a:solidFill>
                          <a:effectLst/>
                          <a:latin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753688024"/>
                  </a:ext>
                </a:extLst>
              </a:tr>
              <a:tr h="68456">
                <a:tc gridSpan="11">
                  <a:txBody>
                    <a:bodyPr/>
                    <a:lstStyle/>
                    <a:p>
                      <a:pPr algn="l" fontAlgn="b"/>
                      <a:r>
                        <a:rPr lang="tr-TR" sz="400" b="1" i="0" u="none" strike="noStrike">
                          <a:solidFill>
                            <a:srgbClr val="000000"/>
                          </a:solidFill>
                          <a:effectLst/>
                          <a:latin typeface="Tahoma" panose="020B0604030504040204" pitchFamily="34" charset="0"/>
                        </a:rPr>
                        <a:t>DF'NİN ETKİLEDİĞİ DOKÜMANTASYONLAR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98640555"/>
                  </a:ext>
                </a:extLst>
              </a:tr>
              <a:tr h="68456">
                <a:tc gridSpan="2">
                  <a:txBody>
                    <a:bodyPr/>
                    <a:lstStyle/>
                    <a:p>
                      <a:pPr algn="l" fontAlgn="b"/>
                      <a:r>
                        <a:rPr lang="tr-TR" sz="400" b="0" i="0" u="none" strike="noStrike">
                          <a:solidFill>
                            <a:srgbClr val="000000"/>
                          </a:solidFill>
                          <a:effectLst/>
                          <a:latin typeface="Tahoma" panose="020B0604030504040204" pitchFamily="34" charset="0"/>
                        </a:rPr>
                        <a:t>Kalite El Kitabı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0017233"/>
                  </a:ext>
                </a:extLst>
              </a:tr>
              <a:tr h="68456">
                <a:tc>
                  <a:txBody>
                    <a:bodyPr/>
                    <a:lstStyle/>
                    <a:p>
                      <a:pPr algn="l" fontAlgn="b"/>
                      <a:r>
                        <a:rPr lang="tr-TR" sz="400" b="0" i="0" u="none" strike="noStrike">
                          <a:solidFill>
                            <a:srgbClr val="000000"/>
                          </a:solidFill>
                          <a:effectLst/>
                          <a:latin typeface="Tahoma" panose="020B0604030504040204" pitchFamily="34" charset="0"/>
                        </a:rPr>
                        <a:t>Prosedür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6400944"/>
                  </a:ext>
                </a:extLst>
              </a:tr>
              <a:tr h="68456">
                <a:tc>
                  <a:txBody>
                    <a:bodyPr/>
                    <a:lstStyle/>
                    <a:p>
                      <a:pPr algn="l" fontAlgn="b"/>
                      <a:r>
                        <a:rPr lang="tr-TR" sz="400" b="0" i="0" u="none" strike="noStrike">
                          <a:solidFill>
                            <a:srgbClr val="000000"/>
                          </a:solidFill>
                          <a:effectLst/>
                          <a:latin typeface="Tahoma" panose="020B0604030504040204" pitchFamily="34" charset="0"/>
                        </a:rPr>
                        <a:t>Talimat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008090"/>
                  </a:ext>
                </a:extLst>
              </a:tr>
              <a:tr h="68456">
                <a:tc gridSpan="3">
                  <a:txBody>
                    <a:bodyPr/>
                    <a:lstStyle/>
                    <a:p>
                      <a:pPr algn="l" fontAlgn="b"/>
                      <a:r>
                        <a:rPr lang="tr-TR" sz="400" b="0" i="0" u="none" strike="noStrike">
                          <a:solidFill>
                            <a:srgbClr val="000000"/>
                          </a:solidFill>
                          <a:effectLst/>
                          <a:latin typeface="Tahoma" panose="020B0604030504040204" pitchFamily="34" charset="0"/>
                        </a:rPr>
                        <a:t>Kaplumbağa Şeması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147269"/>
                  </a:ext>
                </a:extLst>
              </a:tr>
              <a:tr h="68456">
                <a:tc>
                  <a:txBody>
                    <a:bodyPr/>
                    <a:lstStyle/>
                    <a:p>
                      <a:pPr algn="l" fontAlgn="b"/>
                      <a:r>
                        <a:rPr lang="tr-TR" sz="400" b="0" i="0" u="none" strike="noStrike">
                          <a:solidFill>
                            <a:srgbClr val="000000"/>
                          </a:solidFill>
                          <a:effectLst/>
                          <a:latin typeface="Tahoma" panose="020B0604030504040204" pitchFamily="34" charset="0"/>
                        </a:rPr>
                        <a:t>İş Akışı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7588573"/>
                  </a:ext>
                </a:extLst>
              </a:tr>
              <a:tr h="68456">
                <a:tc>
                  <a:txBody>
                    <a:bodyPr/>
                    <a:lstStyle/>
                    <a:p>
                      <a:pPr algn="l" fontAlgn="b"/>
                      <a:r>
                        <a:rPr lang="tr-TR" sz="400" b="0" i="0" u="none" strike="noStrike">
                          <a:solidFill>
                            <a:srgbClr val="000000"/>
                          </a:solidFill>
                          <a:effectLst/>
                          <a:latin typeface="Tahoma" panose="020B0604030504040204" pitchFamily="34" charset="0"/>
                        </a:rPr>
                        <a:t>Form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8048493"/>
                  </a:ext>
                </a:extLst>
              </a:tr>
              <a:tr h="68456">
                <a:tc gridSpan="2">
                  <a:txBody>
                    <a:bodyPr/>
                    <a:lstStyle/>
                    <a:p>
                      <a:pPr algn="l" fontAlgn="b"/>
                      <a:r>
                        <a:rPr lang="tr-TR" sz="400" b="0" i="0" u="none" strike="noStrike">
                          <a:solidFill>
                            <a:srgbClr val="000000"/>
                          </a:solidFill>
                          <a:effectLst/>
                          <a:latin typeface="Tahoma" panose="020B0604030504040204" pitchFamily="34" charset="0"/>
                        </a:rPr>
                        <a:t>Faaliyet Planı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1436556"/>
                  </a:ext>
                </a:extLst>
              </a:tr>
              <a:tr h="68456">
                <a:tc gridSpan="2">
                  <a:txBody>
                    <a:bodyPr/>
                    <a:lstStyle/>
                    <a:p>
                      <a:pPr algn="l" fontAlgn="b"/>
                      <a:r>
                        <a:rPr lang="tr-TR" sz="400" b="0" i="0" u="none" strike="noStrike">
                          <a:solidFill>
                            <a:srgbClr val="000000"/>
                          </a:solidFill>
                          <a:effectLst/>
                          <a:latin typeface="Tahoma" panose="020B0604030504040204" pitchFamily="34" charset="0"/>
                        </a:rPr>
                        <a:t>Stratejik Plan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1816812"/>
                  </a:ext>
                </a:extLst>
              </a:tr>
              <a:tr h="68456">
                <a:tc gridSpan="2">
                  <a:txBody>
                    <a:bodyPr/>
                    <a:lstStyle/>
                    <a:p>
                      <a:pPr algn="l" fontAlgn="b"/>
                      <a:r>
                        <a:rPr lang="tr-TR" sz="400" b="0" i="0" u="none" strike="noStrike">
                          <a:solidFill>
                            <a:srgbClr val="000000"/>
                          </a:solidFill>
                          <a:effectLst/>
                          <a:latin typeface="Tahoma" panose="020B0604030504040204" pitchFamily="34" charset="0"/>
                        </a:rPr>
                        <a:t>Kalite Hedefleri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0800813"/>
                  </a:ext>
                </a:extLst>
              </a:tr>
              <a:tr h="68456">
                <a:tc gridSpan="2">
                  <a:txBody>
                    <a:bodyPr/>
                    <a:lstStyle/>
                    <a:p>
                      <a:pPr algn="l" fontAlgn="b"/>
                      <a:r>
                        <a:rPr lang="tr-TR" sz="400" b="0" i="0" u="none" strike="noStrike">
                          <a:solidFill>
                            <a:srgbClr val="000000"/>
                          </a:solidFill>
                          <a:effectLst/>
                          <a:latin typeface="Tahoma" panose="020B0604030504040204" pitchFamily="34" charset="0"/>
                        </a:rPr>
                        <a:t>Risk Analizi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9860051"/>
                  </a:ext>
                </a:extLst>
              </a:tr>
              <a:tr h="13691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1380221"/>
                  </a:ext>
                </a:extLst>
              </a:tr>
              <a:tr h="13691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6212787"/>
                  </a:ext>
                </a:extLst>
              </a:tr>
              <a:tr h="13691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155660"/>
                  </a:ext>
                </a:extLst>
              </a:tr>
              <a:tr h="13691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83403"/>
                  </a:ext>
                </a:extLst>
              </a:tr>
              <a:tr h="68456">
                <a:tc gridSpan="11">
                  <a:txBody>
                    <a:bodyPr/>
                    <a:lstStyle/>
                    <a:p>
                      <a:pPr algn="l" fontAlgn="b"/>
                      <a:r>
                        <a:rPr lang="tr-TR" sz="400" b="1" i="0" u="none" strike="noStrike">
                          <a:solidFill>
                            <a:srgbClr val="000000"/>
                          </a:solidFill>
                          <a:effectLst/>
                          <a:latin typeface="Tahoma" panose="020B0604030504040204" pitchFamily="34" charset="0"/>
                        </a:rPr>
                        <a:t>DF KAPANMA HIZI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77495712"/>
                  </a:ext>
                </a:extLst>
              </a:tr>
              <a:tr h="115353">
                <a:tc gridSpan="11">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86121742"/>
                  </a:ext>
                </a:extLst>
              </a:tr>
              <a:tr h="136912">
                <a:tc gridSpan="7">
                  <a:txBody>
                    <a:bodyPr/>
                    <a:lstStyle/>
                    <a:p>
                      <a:pPr algn="l" fontAlgn="b"/>
                      <a:r>
                        <a:rPr lang="tr-TR" sz="400" b="0" i="0" u="none" strike="noStrike">
                          <a:solidFill>
                            <a:srgbClr val="000000"/>
                          </a:solidFill>
                          <a:effectLst/>
                          <a:latin typeface="Tahoma" panose="020B0604030504040204" pitchFamily="34" charset="0"/>
                        </a:rPr>
                        <a:t>Form No:KY-FR-0010 Yayın Tarihi:03.05.2018 Değ.Tarihi:-Değ.No:0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74798517"/>
                  </a:ext>
                </a:extLst>
              </a:tr>
            </a:tbl>
          </a:graphicData>
        </a:graphic>
      </p:graphicFrame>
      <p:sp>
        <p:nvSpPr>
          <p:cNvPr id="8" name="Metin kutusu 1">
            <a:extLst>
              <a:ext uri="{FF2B5EF4-FFF2-40B4-BE49-F238E27FC236}">
                <a16:creationId xmlns:a16="http://schemas.microsoft.com/office/drawing/2014/main" id="{00000000-0008-0000-0200-000002000000}"/>
              </a:ext>
            </a:extLst>
          </p:cNvPr>
          <p:cNvSpPr txBox="1"/>
          <p:nvPr/>
        </p:nvSpPr>
        <p:spPr>
          <a:xfrm>
            <a:off x="4446588" y="1530259"/>
            <a:ext cx="152400" cy="952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9" name="Metin kutusu 2">
            <a:extLst>
              <a:ext uri="{FF2B5EF4-FFF2-40B4-BE49-F238E27FC236}">
                <a16:creationId xmlns:a16="http://schemas.microsoft.com/office/drawing/2014/main" id="{00000000-0008-0000-0200-000003000000}"/>
              </a:ext>
            </a:extLst>
          </p:cNvPr>
          <p:cNvSpPr txBox="1"/>
          <p:nvPr/>
        </p:nvSpPr>
        <p:spPr>
          <a:xfrm>
            <a:off x="4775994" y="1530259"/>
            <a:ext cx="152400" cy="95250"/>
          </a:xfrm>
          <a:prstGeom prst="rect">
            <a:avLst/>
          </a:prstGeom>
          <a:solidFill>
            <a:schemeClr val="tx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0" name="Metin kutusu 3">
            <a:extLst>
              <a:ext uri="{FF2B5EF4-FFF2-40B4-BE49-F238E27FC236}">
                <a16:creationId xmlns:a16="http://schemas.microsoft.com/office/drawing/2014/main" id="{00000000-0008-0000-0200-000004000000}"/>
              </a:ext>
            </a:extLst>
          </p:cNvPr>
          <p:cNvSpPr txBox="1"/>
          <p:nvPr/>
        </p:nvSpPr>
        <p:spPr>
          <a:xfrm>
            <a:off x="2455870" y="5334000"/>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1" name="Metin kutusu 4">
            <a:extLst>
              <a:ext uri="{FF2B5EF4-FFF2-40B4-BE49-F238E27FC236}">
                <a16:creationId xmlns:a16="http://schemas.microsoft.com/office/drawing/2014/main" id="{00000000-0008-0000-0200-000005000000}"/>
              </a:ext>
            </a:extLst>
          </p:cNvPr>
          <p:cNvSpPr txBox="1"/>
          <p:nvPr/>
        </p:nvSpPr>
        <p:spPr>
          <a:xfrm>
            <a:off x="2455870" y="6385817"/>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2" name="Metin kutusu 5">
            <a:extLst>
              <a:ext uri="{FF2B5EF4-FFF2-40B4-BE49-F238E27FC236}">
                <a16:creationId xmlns:a16="http://schemas.microsoft.com/office/drawing/2014/main" id="{00000000-0008-0000-0200-000006000000}"/>
              </a:ext>
            </a:extLst>
          </p:cNvPr>
          <p:cNvSpPr txBox="1"/>
          <p:nvPr/>
        </p:nvSpPr>
        <p:spPr>
          <a:xfrm>
            <a:off x="2455870" y="5657848"/>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3" name="Metin kutusu 6">
            <a:extLst>
              <a:ext uri="{FF2B5EF4-FFF2-40B4-BE49-F238E27FC236}">
                <a16:creationId xmlns:a16="http://schemas.microsoft.com/office/drawing/2014/main" id="{00000000-0008-0000-0200-000007000000}"/>
              </a:ext>
            </a:extLst>
          </p:cNvPr>
          <p:cNvSpPr txBox="1"/>
          <p:nvPr/>
        </p:nvSpPr>
        <p:spPr>
          <a:xfrm>
            <a:off x="2455870" y="5828399"/>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4" name="Metin kutusu 7">
            <a:extLst>
              <a:ext uri="{FF2B5EF4-FFF2-40B4-BE49-F238E27FC236}">
                <a16:creationId xmlns:a16="http://schemas.microsoft.com/office/drawing/2014/main" id="{00000000-0008-0000-0200-000008000000}"/>
              </a:ext>
            </a:extLst>
          </p:cNvPr>
          <p:cNvSpPr txBox="1"/>
          <p:nvPr/>
        </p:nvSpPr>
        <p:spPr>
          <a:xfrm>
            <a:off x="2455870" y="5495925"/>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5" name="Metin kutusu 8">
            <a:extLst>
              <a:ext uri="{FF2B5EF4-FFF2-40B4-BE49-F238E27FC236}">
                <a16:creationId xmlns:a16="http://schemas.microsoft.com/office/drawing/2014/main" id="{00000000-0008-0000-0200-000009000000}"/>
              </a:ext>
            </a:extLst>
          </p:cNvPr>
          <p:cNvSpPr txBox="1"/>
          <p:nvPr/>
        </p:nvSpPr>
        <p:spPr>
          <a:xfrm>
            <a:off x="2455870" y="6021632"/>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6" name="Metin kutusu 9">
            <a:extLst>
              <a:ext uri="{FF2B5EF4-FFF2-40B4-BE49-F238E27FC236}">
                <a16:creationId xmlns:a16="http://schemas.microsoft.com/office/drawing/2014/main" id="{00000000-0008-0000-0200-00000A000000}"/>
              </a:ext>
            </a:extLst>
          </p:cNvPr>
          <p:cNvSpPr txBox="1"/>
          <p:nvPr/>
        </p:nvSpPr>
        <p:spPr>
          <a:xfrm>
            <a:off x="6707188" y="118173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7" name="Metin kutusu 10">
            <a:extLst>
              <a:ext uri="{FF2B5EF4-FFF2-40B4-BE49-F238E27FC236}">
                <a16:creationId xmlns:a16="http://schemas.microsoft.com/office/drawing/2014/main" id="{00000000-0008-0000-0200-00000B000000}"/>
              </a:ext>
            </a:extLst>
          </p:cNvPr>
          <p:cNvSpPr txBox="1"/>
          <p:nvPr/>
        </p:nvSpPr>
        <p:spPr>
          <a:xfrm>
            <a:off x="6707188" y="1149350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8" name="Metin kutusu 11">
            <a:extLst>
              <a:ext uri="{FF2B5EF4-FFF2-40B4-BE49-F238E27FC236}">
                <a16:creationId xmlns:a16="http://schemas.microsoft.com/office/drawing/2014/main" id="{00000000-0008-0000-0200-00000C000000}"/>
              </a:ext>
            </a:extLst>
          </p:cNvPr>
          <p:cNvSpPr txBox="1"/>
          <p:nvPr/>
        </p:nvSpPr>
        <p:spPr>
          <a:xfrm>
            <a:off x="6707188" y="1165542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9" name="Metin kutusu 12">
            <a:extLst>
              <a:ext uri="{FF2B5EF4-FFF2-40B4-BE49-F238E27FC236}">
                <a16:creationId xmlns:a16="http://schemas.microsoft.com/office/drawing/2014/main" id="{00000000-0008-0000-0200-00000D000000}"/>
              </a:ext>
            </a:extLst>
          </p:cNvPr>
          <p:cNvSpPr txBox="1"/>
          <p:nvPr/>
        </p:nvSpPr>
        <p:spPr>
          <a:xfrm>
            <a:off x="6707188" y="118173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0" name="Metin kutusu 13">
            <a:extLst>
              <a:ext uri="{FF2B5EF4-FFF2-40B4-BE49-F238E27FC236}">
                <a16:creationId xmlns:a16="http://schemas.microsoft.com/office/drawing/2014/main" id="{00000000-0008-0000-0200-00000E000000}"/>
              </a:ext>
            </a:extLst>
          </p:cNvPr>
          <p:cNvSpPr txBox="1"/>
          <p:nvPr/>
        </p:nvSpPr>
        <p:spPr>
          <a:xfrm>
            <a:off x="6707188" y="11979275"/>
            <a:ext cx="133350" cy="95250"/>
          </a:xfrm>
          <a:prstGeom prst="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1" name="Metin kutusu 14">
            <a:extLst>
              <a:ext uri="{FF2B5EF4-FFF2-40B4-BE49-F238E27FC236}">
                <a16:creationId xmlns:a16="http://schemas.microsoft.com/office/drawing/2014/main" id="{00000000-0008-0000-0200-00000F000000}"/>
              </a:ext>
            </a:extLst>
          </p:cNvPr>
          <p:cNvSpPr txBox="1"/>
          <p:nvPr/>
        </p:nvSpPr>
        <p:spPr>
          <a:xfrm>
            <a:off x="6707188" y="1214120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2" name="Metin kutusu 15">
            <a:extLst>
              <a:ext uri="{FF2B5EF4-FFF2-40B4-BE49-F238E27FC236}">
                <a16:creationId xmlns:a16="http://schemas.microsoft.com/office/drawing/2014/main" id="{00000000-0008-0000-0200-000010000000}"/>
              </a:ext>
            </a:extLst>
          </p:cNvPr>
          <p:cNvSpPr txBox="1"/>
          <p:nvPr/>
        </p:nvSpPr>
        <p:spPr>
          <a:xfrm>
            <a:off x="6707188" y="1230312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3" name="Metin kutusu 16">
            <a:extLst>
              <a:ext uri="{FF2B5EF4-FFF2-40B4-BE49-F238E27FC236}">
                <a16:creationId xmlns:a16="http://schemas.microsoft.com/office/drawing/2014/main" id="{00000000-0008-0000-0200-000011000000}"/>
              </a:ext>
            </a:extLst>
          </p:cNvPr>
          <p:cNvSpPr txBox="1"/>
          <p:nvPr/>
        </p:nvSpPr>
        <p:spPr>
          <a:xfrm>
            <a:off x="6707188" y="124650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4" name="Metin kutusu 17">
            <a:extLst>
              <a:ext uri="{FF2B5EF4-FFF2-40B4-BE49-F238E27FC236}">
                <a16:creationId xmlns:a16="http://schemas.microsoft.com/office/drawing/2014/main" id="{00000000-0008-0000-0200-000012000000}"/>
              </a:ext>
            </a:extLst>
          </p:cNvPr>
          <p:cNvSpPr txBox="1"/>
          <p:nvPr/>
        </p:nvSpPr>
        <p:spPr>
          <a:xfrm>
            <a:off x="6707188" y="1262697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pic>
        <p:nvPicPr>
          <p:cNvPr id="25" name="Resim 24">
            <a:extLst>
              <a:ext uri="{FF2B5EF4-FFF2-40B4-BE49-F238E27FC236}">
                <a16:creationId xmlns:a16="http://schemas.microsoft.com/office/drawing/2014/main" id="{00000000-0008-0000-0200-000014000000}"/>
              </a:ext>
            </a:extLst>
          </p:cNvPr>
          <p:cNvPicPr/>
          <p:nvPr/>
        </p:nvPicPr>
        <p:blipFill>
          <a:blip r:embed="rId2"/>
          <a:stretch>
            <a:fillRect/>
          </a:stretch>
        </p:blipFill>
        <p:spPr>
          <a:xfrm>
            <a:off x="1562100" y="1409708"/>
            <a:ext cx="594147" cy="168176"/>
          </a:xfrm>
          <a:prstGeom prst="rect">
            <a:avLst/>
          </a:prstGeom>
        </p:spPr>
      </p:pic>
      <p:sp>
        <p:nvSpPr>
          <p:cNvPr id="26" name="Metin kutusu 8">
            <a:extLst>
              <a:ext uri="{FF2B5EF4-FFF2-40B4-BE49-F238E27FC236}">
                <a16:creationId xmlns:a16="http://schemas.microsoft.com/office/drawing/2014/main" id="{00000000-0008-0000-0200-000009000000}"/>
              </a:ext>
            </a:extLst>
          </p:cNvPr>
          <p:cNvSpPr txBox="1"/>
          <p:nvPr/>
        </p:nvSpPr>
        <p:spPr>
          <a:xfrm>
            <a:off x="2455870" y="6165897"/>
            <a:ext cx="96830" cy="1174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graphicFrame>
        <p:nvGraphicFramePr>
          <p:cNvPr id="46" name="Tablo 45"/>
          <p:cNvGraphicFramePr>
            <a:graphicFrameLocks noGrp="1"/>
          </p:cNvGraphicFramePr>
          <p:nvPr>
            <p:extLst>
              <p:ext uri="{D42A27DB-BD31-4B8C-83A1-F6EECF244321}">
                <p14:modId xmlns:p14="http://schemas.microsoft.com/office/powerpoint/2010/main" val="1763408026"/>
              </p:ext>
            </p:extLst>
          </p:nvPr>
        </p:nvGraphicFramePr>
        <p:xfrm>
          <a:off x="5838795" y="1409708"/>
          <a:ext cx="3533807" cy="5257803"/>
        </p:xfrm>
        <a:graphic>
          <a:graphicData uri="http://schemas.openxmlformats.org/drawingml/2006/table">
            <a:tbl>
              <a:tblPr/>
              <a:tblGrid>
                <a:gridCol w="293242">
                  <a:extLst>
                    <a:ext uri="{9D8B030D-6E8A-4147-A177-3AD203B41FA5}">
                      <a16:colId xmlns:a16="http://schemas.microsoft.com/office/drawing/2014/main" val="3701627382"/>
                    </a:ext>
                  </a:extLst>
                </a:gridCol>
                <a:gridCol w="258450">
                  <a:extLst>
                    <a:ext uri="{9D8B030D-6E8A-4147-A177-3AD203B41FA5}">
                      <a16:colId xmlns:a16="http://schemas.microsoft.com/office/drawing/2014/main" val="4022768625"/>
                    </a:ext>
                  </a:extLst>
                </a:gridCol>
                <a:gridCol w="318092">
                  <a:extLst>
                    <a:ext uri="{9D8B030D-6E8A-4147-A177-3AD203B41FA5}">
                      <a16:colId xmlns:a16="http://schemas.microsoft.com/office/drawing/2014/main" val="3892909020"/>
                    </a:ext>
                  </a:extLst>
                </a:gridCol>
                <a:gridCol w="318092">
                  <a:extLst>
                    <a:ext uri="{9D8B030D-6E8A-4147-A177-3AD203B41FA5}">
                      <a16:colId xmlns:a16="http://schemas.microsoft.com/office/drawing/2014/main" val="933855651"/>
                    </a:ext>
                  </a:extLst>
                </a:gridCol>
                <a:gridCol w="347914">
                  <a:extLst>
                    <a:ext uri="{9D8B030D-6E8A-4147-A177-3AD203B41FA5}">
                      <a16:colId xmlns:a16="http://schemas.microsoft.com/office/drawing/2014/main" val="1799883828"/>
                    </a:ext>
                  </a:extLst>
                </a:gridCol>
                <a:gridCol w="318092">
                  <a:extLst>
                    <a:ext uri="{9D8B030D-6E8A-4147-A177-3AD203B41FA5}">
                      <a16:colId xmlns:a16="http://schemas.microsoft.com/office/drawing/2014/main" val="3329351083"/>
                    </a:ext>
                  </a:extLst>
                </a:gridCol>
                <a:gridCol w="124255">
                  <a:extLst>
                    <a:ext uri="{9D8B030D-6E8A-4147-A177-3AD203B41FA5}">
                      <a16:colId xmlns:a16="http://schemas.microsoft.com/office/drawing/2014/main" val="307261930"/>
                    </a:ext>
                  </a:extLst>
                </a:gridCol>
                <a:gridCol w="318092">
                  <a:extLst>
                    <a:ext uri="{9D8B030D-6E8A-4147-A177-3AD203B41FA5}">
                      <a16:colId xmlns:a16="http://schemas.microsoft.com/office/drawing/2014/main" val="507795367"/>
                    </a:ext>
                  </a:extLst>
                </a:gridCol>
                <a:gridCol w="506960">
                  <a:extLst>
                    <a:ext uri="{9D8B030D-6E8A-4147-A177-3AD203B41FA5}">
                      <a16:colId xmlns:a16="http://schemas.microsoft.com/office/drawing/2014/main" val="2749159778"/>
                    </a:ext>
                  </a:extLst>
                </a:gridCol>
                <a:gridCol w="318092">
                  <a:extLst>
                    <a:ext uri="{9D8B030D-6E8A-4147-A177-3AD203B41FA5}">
                      <a16:colId xmlns:a16="http://schemas.microsoft.com/office/drawing/2014/main" val="307910442"/>
                    </a:ext>
                  </a:extLst>
                </a:gridCol>
                <a:gridCol w="412526">
                  <a:extLst>
                    <a:ext uri="{9D8B030D-6E8A-4147-A177-3AD203B41FA5}">
                      <a16:colId xmlns:a16="http://schemas.microsoft.com/office/drawing/2014/main" val="1925691129"/>
                    </a:ext>
                  </a:extLst>
                </a:gridCol>
              </a:tblGrid>
              <a:tr h="117552">
                <a:tc gridSpan="11">
                  <a:txBody>
                    <a:bodyPr/>
                    <a:lstStyle/>
                    <a:p>
                      <a:pPr algn="ctr" fontAlgn="b"/>
                      <a:r>
                        <a:rPr lang="tr-TR" sz="700" b="1" i="0" u="none" strike="noStrike" dirty="0">
                          <a:solidFill>
                            <a:srgbClr val="000000"/>
                          </a:solidFill>
                          <a:effectLst/>
                          <a:latin typeface="Tahoma" panose="020B0604030504040204" pitchFamily="34" charset="0"/>
                        </a:rPr>
                        <a:t>DÜZELTİCİ FAALİYET FORMU</a:t>
                      </a:r>
                      <a:endParaRPr lang="tr-TR" sz="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6399887"/>
                  </a:ext>
                </a:extLst>
              </a:tr>
              <a:tr h="137336">
                <a:tc>
                  <a:txBody>
                    <a:bodyPr/>
                    <a:lstStyle/>
                    <a:p>
                      <a:pPr algn="l" fontAlgn="b"/>
                      <a:r>
                        <a:rPr lang="tr-TR" sz="400" b="1" i="0" u="none" strike="noStrike">
                          <a:solidFill>
                            <a:srgbClr val="000000"/>
                          </a:solidFill>
                          <a:effectLst/>
                          <a:latin typeface="Tahoma" panose="020B0604030504040204" pitchFamily="34" charset="0"/>
                        </a:rPr>
                        <a:t>DF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2020-0241</a:t>
                      </a:r>
                    </a:p>
                  </a:txBody>
                  <a:tcPr marL="0" marR="0" marT="0" marB="0" anchor="b">
                    <a:lnL>
                      <a:noFill/>
                    </a:lnL>
                    <a:lnR>
                      <a:noFill/>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solidFill>
                            <a:srgbClr val="000000"/>
                          </a:solidFill>
                          <a:effectLst/>
                          <a:latin typeface="Tahoma" panose="020B0604030504040204" pitchFamily="34" charset="0"/>
                        </a:rPr>
                        <a:t>Tarih: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24/12/2020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400" b="0" i="0" u="none" strike="noStrike">
                          <a:solidFill>
                            <a:srgbClr val="000000"/>
                          </a:solidFill>
                          <a:effectLst/>
                          <a:latin typeface="Tahoma" panose="020B0604030504040204" pitchFamily="34" charset="0"/>
                        </a:rPr>
                        <a:t>Tekrarlayan Bir Uygunsuzluk mu?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E</a:t>
                      </a:r>
                      <a:endParaRPr lang="tr-TR" sz="4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H</a:t>
                      </a:r>
                      <a:endParaRPr lang="tr-TR" sz="4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7643"/>
                  </a:ext>
                </a:extLst>
              </a:tr>
              <a:tr h="67173">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745724"/>
                  </a:ext>
                </a:extLst>
              </a:tr>
              <a:tr h="134346">
                <a:tc gridSpan="2">
                  <a:txBody>
                    <a:bodyPr/>
                    <a:lstStyle/>
                    <a:p>
                      <a:pPr algn="l" fontAlgn="b"/>
                      <a:r>
                        <a:rPr lang="tr-TR" sz="400" b="1" i="0" u="none" strike="noStrike">
                          <a:solidFill>
                            <a:srgbClr val="000000"/>
                          </a:solidFill>
                          <a:effectLst/>
                          <a:latin typeface="Tahoma" panose="020B0604030504040204" pitchFamily="34" charset="0"/>
                        </a:rPr>
                        <a:t>TESPİT YERİ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tr-TR"/>
                    </a:p>
                  </a:txBody>
                  <a:tcPr/>
                </a:tc>
                <a:tc gridSpan="3">
                  <a:txBody>
                    <a:bodyPr/>
                    <a:lstStyle/>
                    <a:p>
                      <a:pPr algn="l" fontAlgn="b"/>
                      <a:r>
                        <a:rPr lang="tr-TR" sz="400" b="0" i="0" u="none" strike="noStrike">
                          <a:solidFill>
                            <a:srgbClr val="000000"/>
                          </a:solidFill>
                          <a:effectLst/>
                          <a:latin typeface="Tahoma" panose="020B0604030504040204" pitchFamily="34" charset="0"/>
                        </a:rPr>
                        <a:t>İç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Wingdings" panose="05000000000000000000" pitchFamily="2" charset="2"/>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İç Müşteri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258112"/>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Müşteri Memnuniyetsizliği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592872"/>
                  </a:ext>
                </a:extLst>
              </a:tr>
              <a:tr h="74130">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Eğitim Sonuçları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Çalışan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33411"/>
                  </a:ext>
                </a:extLst>
              </a:tr>
              <a:tr h="13434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300" b="0" i="0" u="none" strike="noStrike">
                          <a:solidFill>
                            <a:srgbClr val="000000"/>
                          </a:solidFill>
                          <a:effectLst/>
                          <a:latin typeface="Tahoma" panose="020B0604030504040204" pitchFamily="34" charset="0"/>
                        </a:rPr>
                        <a:t>Personel Performans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Kalite Hedef Uygunsuzluğu</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080317"/>
                  </a:ext>
                </a:extLst>
              </a:tr>
              <a:tr h="74130">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Tedarikçi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Dokümantasyon</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894260"/>
                  </a:ext>
                </a:extLst>
              </a:tr>
              <a:tr h="74130">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İşgüvenliği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3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004464"/>
                  </a:ext>
                </a:extLst>
              </a:tr>
              <a:tr h="74130">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Acil Durumlar</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051465"/>
                  </a:ext>
                </a:extLst>
              </a:tr>
              <a:tr h="74130">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Veri Analizi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574588"/>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688334"/>
                  </a:ext>
                </a:extLst>
              </a:tr>
              <a:tr h="67173">
                <a:tc gridSpan="11">
                  <a:txBody>
                    <a:bodyPr/>
                    <a:lstStyle/>
                    <a:p>
                      <a:pPr algn="l" fontAlgn="b"/>
                      <a:r>
                        <a:rPr lang="tr-TR" sz="400" b="1" i="0" u="none" strike="noStrike">
                          <a:solidFill>
                            <a:srgbClr val="000000"/>
                          </a:solidFill>
                          <a:effectLst/>
                          <a:latin typeface="Tahoma" panose="020B0604030504040204" pitchFamily="34" charset="0"/>
                        </a:rPr>
                        <a:t>UYGUNSUZLUK TANIMI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75790370"/>
                  </a:ext>
                </a:extLst>
              </a:tr>
              <a:tr h="67368">
                <a:tc gridSpan="11">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76711669"/>
                  </a:ext>
                </a:extLst>
              </a:tr>
              <a:tr h="309267">
                <a:tc gridSpan="11">
                  <a:txBody>
                    <a:bodyPr/>
                    <a:lstStyle/>
                    <a:p>
                      <a:pPr algn="ctr" fontAlgn="b"/>
                      <a:r>
                        <a:rPr lang="tr-TR" sz="400" b="0" i="0" u="none" strike="noStrike">
                          <a:solidFill>
                            <a:srgbClr val="000000"/>
                          </a:solidFill>
                          <a:effectLst/>
                          <a:latin typeface="Tahoma" panose="020B0604030504040204" pitchFamily="34" charset="0"/>
                        </a:rPr>
                        <a:t>Risk Analizinde -Z5 risk maddesi incelendi. Önerilen faaliyet uygun görülmemiştir. anketlerden gelen yorumlar riske yazılmalıdır ve ilk röf değeri 100 veya üzeri çıkmalıdır. Geçen yıl dış denetimden gelen DF leri de risk analizine eklenmelidir. (9001:2015 Madde No: 6.1.2 MİNÖR)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26283718"/>
                  </a:ext>
                </a:extLst>
              </a:tr>
              <a:tr h="67173">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40434"/>
                  </a:ext>
                </a:extLst>
              </a:tr>
              <a:tr h="67173">
                <a:tc gridSpan="5">
                  <a:txBody>
                    <a:bodyPr/>
                    <a:lstStyle/>
                    <a:p>
                      <a:pPr algn="ctr" fontAlgn="b"/>
                      <a:r>
                        <a:rPr lang="tr-TR" sz="400" b="1" i="0" u="none" strike="noStrike">
                          <a:solidFill>
                            <a:srgbClr val="000000"/>
                          </a:solidFill>
                          <a:effectLst/>
                          <a:latin typeface="Tahoma" panose="020B0604030504040204" pitchFamily="34" charset="0"/>
                        </a:rPr>
                        <a:t>DF AÇILAN BÖLÜM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400" b="1" i="0" u="none" strike="noStrike">
                          <a:solidFill>
                            <a:srgbClr val="000000"/>
                          </a:solidFill>
                          <a:effectLst/>
                          <a:latin typeface="Tahoma" panose="020B0604030504040204" pitchFamily="34" charset="0"/>
                        </a:rPr>
                        <a:t>DF AÇAN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55591169"/>
                  </a:ext>
                </a:extLst>
              </a:tr>
              <a:tr h="265309">
                <a:tc gridSpan="5">
                  <a:txBody>
                    <a:bodyPr/>
                    <a:lstStyle/>
                    <a:p>
                      <a:pPr algn="ctr" fontAlgn="ctr"/>
                      <a:r>
                        <a:rPr lang="tr-TR" sz="400" b="0" i="0" u="none" strike="noStrike">
                          <a:solidFill>
                            <a:srgbClr val="000000"/>
                          </a:solidFill>
                          <a:effectLst/>
                          <a:latin typeface="Tahoma" panose="020B0604030504040204" pitchFamily="34" charset="0"/>
                        </a:rPr>
                        <a:t>Ferhan SOYUER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0" i="0" u="none" strike="noStrike">
                          <a:solidFill>
                            <a:srgbClr val="000000"/>
                          </a:solidFill>
                          <a:effectLst/>
                          <a:latin typeface="Tahoma" panose="020B0604030504040204" pitchFamily="34" charset="0"/>
                        </a:rPr>
                        <a:t>Semail ÜLGEN - Pınar ÖZTÜRK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6654958"/>
                  </a:ext>
                </a:extLst>
              </a:tr>
              <a:tr h="67173">
                <a:tc gridSpan="11">
                  <a:txBody>
                    <a:bodyPr/>
                    <a:lstStyle/>
                    <a:p>
                      <a:pPr algn="l" fontAlgn="b"/>
                      <a:r>
                        <a:rPr lang="tr-TR" sz="400" b="1" i="0" u="none" strike="noStrike">
                          <a:solidFill>
                            <a:srgbClr val="000000"/>
                          </a:solidFill>
                          <a:effectLst/>
                          <a:latin typeface="Tahoma" panose="020B0604030504040204" pitchFamily="34" charset="0"/>
                        </a:rPr>
                        <a:t>KÖK NEDEN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21107125"/>
                  </a:ext>
                </a:extLst>
              </a:tr>
              <a:tr h="112366">
                <a:tc gridSpan="11">
                  <a:txBody>
                    <a:bodyPr/>
                    <a:lstStyle/>
                    <a:p>
                      <a:pPr algn="l" fontAlgn="b"/>
                      <a:r>
                        <a:rPr lang="tr-TR" sz="300" b="0" i="0" u="none" strike="noStrike">
                          <a:solidFill>
                            <a:srgbClr val="000000"/>
                          </a:solidFill>
                          <a:effectLst/>
                          <a:latin typeface="Tahoma" panose="020B0604030504040204" pitchFamily="34" charset="0"/>
                        </a:rPr>
                        <a:t>Bölümün yeni açılmasından kaynaklı KYS dokümanlarının ilk defa yapılıyor olmasından dolayı KYS'ye hakim olunmaması nedeniyle belgelerin hazırlanması konusunda bilgi eksikliğinin olması</a:t>
                      </a:r>
                    </a:p>
                  </a:txBody>
                  <a:tcPr marL="0" marR="0" marT="0" marB="0" anchor="b">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31230210"/>
                  </a:ext>
                </a:extLst>
              </a:tr>
              <a:tr h="67173">
                <a:tc gridSpan="11">
                  <a:txBody>
                    <a:bodyPr/>
                    <a:lstStyle/>
                    <a:p>
                      <a:pPr algn="l" fontAlgn="b"/>
                      <a:r>
                        <a:rPr lang="tr-TR" sz="400" b="1" i="0" u="none" strike="noStrike">
                          <a:solidFill>
                            <a:srgbClr val="000000"/>
                          </a:solidFill>
                          <a:effectLst/>
                          <a:latin typeface="Tahoma" panose="020B0604030504040204" pitchFamily="34" charset="0"/>
                        </a:rPr>
                        <a:t>YAPILACAK GEÇİCİ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40075610"/>
                  </a:ext>
                </a:extLst>
              </a:tr>
              <a:tr h="67173">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550278008"/>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472727480"/>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215139108"/>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603593"/>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574635"/>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634547240"/>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861645667"/>
                  </a:ext>
                </a:extLst>
              </a:tr>
              <a:tr h="67173">
                <a:tc gridSpan="11">
                  <a:txBody>
                    <a:bodyPr/>
                    <a:lstStyle/>
                    <a:p>
                      <a:pPr algn="l" fontAlgn="b"/>
                      <a:r>
                        <a:rPr lang="tr-TR" sz="400" b="1" i="0" u="none" strike="noStrike">
                          <a:solidFill>
                            <a:srgbClr val="000000"/>
                          </a:solidFill>
                          <a:effectLst/>
                          <a:latin typeface="Tahoma" panose="020B0604030504040204" pitchFamily="34" charset="0"/>
                        </a:rPr>
                        <a:t>YAPILACAK KALICI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53323622"/>
                  </a:ext>
                </a:extLst>
              </a:tr>
              <a:tr h="67173">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162483202"/>
                  </a:ext>
                </a:extLst>
              </a:tr>
              <a:tr h="134346">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Risk Analizi uygun şekilde güncellenecektir.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Bölüm Kalite Komisyonu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22.01.2021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345727171"/>
                  </a:ext>
                </a:extLst>
              </a:tr>
              <a:tr h="67173">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824182147"/>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3135169"/>
                  </a:ext>
                </a:extLst>
              </a:tr>
              <a:tr h="671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986116326"/>
                  </a:ext>
                </a:extLst>
              </a:tr>
              <a:tr h="67173">
                <a:tc gridSpan="11">
                  <a:txBody>
                    <a:bodyPr/>
                    <a:lstStyle/>
                    <a:p>
                      <a:pPr algn="l" fontAlgn="b"/>
                      <a:r>
                        <a:rPr lang="tr-TR" sz="400" b="1" i="0" u="none" strike="noStrike">
                          <a:solidFill>
                            <a:srgbClr val="000000"/>
                          </a:solidFill>
                          <a:effectLst/>
                          <a:latin typeface="Tahoma" panose="020B0604030504040204" pitchFamily="34" charset="0"/>
                        </a:rPr>
                        <a:t>TAKİP VE 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95033902"/>
                  </a:ext>
                </a:extLst>
              </a:tr>
              <a:tr h="67173">
                <a:tc gridSpan="2">
                  <a:txBody>
                    <a:bodyPr/>
                    <a:lstStyle/>
                    <a:p>
                      <a:pPr algn="ctr" fontAlgn="b"/>
                      <a:r>
                        <a:rPr lang="tr-TR" sz="400" b="1" i="0" u="none" strike="noStrike">
                          <a:solidFill>
                            <a:srgbClr val="000000"/>
                          </a:solidFill>
                          <a:effectLst/>
                          <a:latin typeface="Tahoma" panose="020B0604030504040204" pitchFamily="34" charset="0"/>
                        </a:rPr>
                        <a:t>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1" i="0" u="none" strike="noStrike">
                          <a:solidFill>
                            <a:srgbClr val="000000"/>
                          </a:solidFill>
                          <a:effectLst/>
                          <a:latin typeface="Tahoma" panose="020B0604030504040204" pitchFamily="34" charset="0"/>
                        </a:rPr>
                        <a:t>Takibi Gerçekleştiren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1" i="0" u="none" strike="noStrike">
                          <a:solidFill>
                            <a:srgbClr val="000000"/>
                          </a:solidFill>
                          <a:effectLst/>
                          <a:latin typeface="Tahoma" panose="020B0604030504040204" pitchFamily="34" charset="0"/>
                        </a:rPr>
                        <a:t>Takip Sonucu&amp;Karar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1" i="0" u="none" strike="noStrike">
                          <a:solidFill>
                            <a:srgbClr val="000000"/>
                          </a:solidFill>
                          <a:effectLst/>
                          <a:latin typeface="Tahoma" panose="020B0604030504040204" pitchFamily="34" charset="0"/>
                        </a:rPr>
                        <a:t>Takip Eden Onayı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113574326"/>
                  </a:ext>
                </a:extLst>
              </a:tr>
              <a:tr h="67173">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25799926"/>
                  </a:ext>
                </a:extLst>
              </a:tr>
              <a:tr h="67173">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412173936"/>
                  </a:ext>
                </a:extLst>
              </a:tr>
              <a:tr h="201518">
                <a:tc gridSpan="2">
                  <a:txBody>
                    <a:bodyPr/>
                    <a:lstStyle/>
                    <a:p>
                      <a:pPr algn="l" fontAlgn="b"/>
                      <a:r>
                        <a:rPr lang="tr-TR" sz="400" b="1" i="0" u="none" strike="noStrike">
                          <a:solidFill>
                            <a:srgbClr val="000000"/>
                          </a:solidFill>
                          <a:effectLst/>
                          <a:latin typeface="Tahoma" panose="020B0604030504040204" pitchFamily="34" charset="0"/>
                        </a:rPr>
                        <a:t>Faaliyetin Etkinlik 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extLst>
                  <a:ext uri="{0D108BD9-81ED-4DB2-BD59-A6C34878D82A}">
                    <a16:rowId xmlns:a16="http://schemas.microsoft.com/office/drawing/2014/main" val="973458192"/>
                  </a:ext>
                </a:extLst>
              </a:tr>
              <a:tr h="67173">
                <a:tc gridSpan="5">
                  <a:txBody>
                    <a:bodyPr/>
                    <a:lstStyle/>
                    <a:p>
                      <a:pPr algn="l" fontAlgn="b"/>
                      <a:r>
                        <a:rPr lang="tr-TR" sz="400" b="1" i="0" u="none" strike="noStrike">
                          <a:solidFill>
                            <a:srgbClr val="000000"/>
                          </a:solidFill>
                          <a:effectLst/>
                          <a:latin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4255262782"/>
                  </a:ext>
                </a:extLst>
              </a:tr>
              <a:tr h="67173">
                <a:tc gridSpan="11">
                  <a:txBody>
                    <a:bodyPr/>
                    <a:lstStyle/>
                    <a:p>
                      <a:pPr algn="l" fontAlgn="b"/>
                      <a:r>
                        <a:rPr lang="tr-TR" sz="400" b="1" i="0" u="none" strike="noStrike">
                          <a:solidFill>
                            <a:srgbClr val="000000"/>
                          </a:solidFill>
                          <a:effectLst/>
                          <a:latin typeface="Tahoma" panose="020B0604030504040204" pitchFamily="34" charset="0"/>
                        </a:rPr>
                        <a:t>DF'NİN ETKİLEDİĞİ DOKÜMANTASYONLAR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04749999"/>
                  </a:ext>
                </a:extLst>
              </a:tr>
              <a:tr h="67173">
                <a:tc gridSpan="2">
                  <a:txBody>
                    <a:bodyPr/>
                    <a:lstStyle/>
                    <a:p>
                      <a:pPr algn="l" fontAlgn="b"/>
                      <a:r>
                        <a:rPr lang="tr-TR" sz="400" b="0" i="0" u="none" strike="noStrike">
                          <a:solidFill>
                            <a:srgbClr val="000000"/>
                          </a:solidFill>
                          <a:effectLst/>
                          <a:latin typeface="Tahoma" panose="020B0604030504040204" pitchFamily="34" charset="0"/>
                        </a:rPr>
                        <a:t>Kalite El Kitabı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4566030"/>
                  </a:ext>
                </a:extLst>
              </a:tr>
              <a:tr h="67173">
                <a:tc>
                  <a:txBody>
                    <a:bodyPr/>
                    <a:lstStyle/>
                    <a:p>
                      <a:pPr algn="l" fontAlgn="b"/>
                      <a:r>
                        <a:rPr lang="tr-TR" sz="400" b="0" i="0" u="none" strike="noStrike">
                          <a:solidFill>
                            <a:srgbClr val="000000"/>
                          </a:solidFill>
                          <a:effectLst/>
                          <a:latin typeface="Tahoma" panose="020B0604030504040204" pitchFamily="34" charset="0"/>
                        </a:rPr>
                        <a:t>Prosedür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1701554"/>
                  </a:ext>
                </a:extLst>
              </a:tr>
              <a:tr h="67173">
                <a:tc>
                  <a:txBody>
                    <a:bodyPr/>
                    <a:lstStyle/>
                    <a:p>
                      <a:pPr algn="l" fontAlgn="b"/>
                      <a:r>
                        <a:rPr lang="tr-TR" sz="400" b="0" i="0" u="none" strike="noStrike">
                          <a:solidFill>
                            <a:srgbClr val="000000"/>
                          </a:solidFill>
                          <a:effectLst/>
                          <a:latin typeface="Tahoma" panose="020B0604030504040204" pitchFamily="34" charset="0"/>
                        </a:rPr>
                        <a:t>Talimat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2051826"/>
                  </a:ext>
                </a:extLst>
              </a:tr>
              <a:tr h="67173">
                <a:tc gridSpan="3">
                  <a:txBody>
                    <a:bodyPr/>
                    <a:lstStyle/>
                    <a:p>
                      <a:pPr algn="l" fontAlgn="b"/>
                      <a:r>
                        <a:rPr lang="tr-TR" sz="400" b="0" i="0" u="none" strike="noStrike">
                          <a:solidFill>
                            <a:srgbClr val="000000"/>
                          </a:solidFill>
                          <a:effectLst/>
                          <a:latin typeface="Tahoma" panose="020B0604030504040204" pitchFamily="34" charset="0"/>
                        </a:rPr>
                        <a:t>Kaplumbağa Şeması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3128709"/>
                  </a:ext>
                </a:extLst>
              </a:tr>
              <a:tr h="67173">
                <a:tc>
                  <a:txBody>
                    <a:bodyPr/>
                    <a:lstStyle/>
                    <a:p>
                      <a:pPr algn="l" fontAlgn="b"/>
                      <a:r>
                        <a:rPr lang="tr-TR" sz="400" b="0" i="0" u="none" strike="noStrike">
                          <a:solidFill>
                            <a:srgbClr val="000000"/>
                          </a:solidFill>
                          <a:effectLst/>
                          <a:latin typeface="Tahoma" panose="020B0604030504040204" pitchFamily="34" charset="0"/>
                        </a:rPr>
                        <a:t>İş Akışı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4382862"/>
                  </a:ext>
                </a:extLst>
              </a:tr>
              <a:tr h="67173">
                <a:tc>
                  <a:txBody>
                    <a:bodyPr/>
                    <a:lstStyle/>
                    <a:p>
                      <a:pPr algn="l" fontAlgn="b"/>
                      <a:r>
                        <a:rPr lang="tr-TR" sz="400" b="0" i="0" u="none" strike="noStrike">
                          <a:solidFill>
                            <a:srgbClr val="000000"/>
                          </a:solidFill>
                          <a:effectLst/>
                          <a:latin typeface="Tahoma" panose="020B0604030504040204" pitchFamily="34" charset="0"/>
                        </a:rPr>
                        <a:t>Form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531689"/>
                  </a:ext>
                </a:extLst>
              </a:tr>
              <a:tr h="67173">
                <a:tc gridSpan="2">
                  <a:txBody>
                    <a:bodyPr/>
                    <a:lstStyle/>
                    <a:p>
                      <a:pPr algn="l" fontAlgn="b"/>
                      <a:r>
                        <a:rPr lang="tr-TR" sz="400" b="0" i="0" u="none" strike="noStrike">
                          <a:solidFill>
                            <a:srgbClr val="000000"/>
                          </a:solidFill>
                          <a:effectLst/>
                          <a:latin typeface="Tahoma" panose="020B0604030504040204" pitchFamily="34" charset="0"/>
                        </a:rPr>
                        <a:t>Faaliyet Planı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05575"/>
                  </a:ext>
                </a:extLst>
              </a:tr>
              <a:tr h="67173">
                <a:tc gridSpan="2">
                  <a:txBody>
                    <a:bodyPr/>
                    <a:lstStyle/>
                    <a:p>
                      <a:pPr algn="l" fontAlgn="b"/>
                      <a:r>
                        <a:rPr lang="tr-TR" sz="400" b="0" i="0" u="none" strike="noStrike">
                          <a:solidFill>
                            <a:srgbClr val="000000"/>
                          </a:solidFill>
                          <a:effectLst/>
                          <a:latin typeface="Tahoma" panose="020B0604030504040204" pitchFamily="34" charset="0"/>
                        </a:rPr>
                        <a:t>Stratejik Plan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3054251"/>
                  </a:ext>
                </a:extLst>
              </a:tr>
              <a:tr h="67173">
                <a:tc gridSpan="2">
                  <a:txBody>
                    <a:bodyPr/>
                    <a:lstStyle/>
                    <a:p>
                      <a:pPr algn="l" fontAlgn="b"/>
                      <a:r>
                        <a:rPr lang="tr-TR" sz="400" b="0" i="0" u="none" strike="noStrike">
                          <a:solidFill>
                            <a:srgbClr val="000000"/>
                          </a:solidFill>
                          <a:effectLst/>
                          <a:latin typeface="Tahoma" panose="020B0604030504040204" pitchFamily="34" charset="0"/>
                        </a:rPr>
                        <a:t>Kalite Hedefleri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8470307"/>
                  </a:ext>
                </a:extLst>
              </a:tr>
              <a:tr h="67173">
                <a:tc gridSpan="2">
                  <a:txBody>
                    <a:bodyPr/>
                    <a:lstStyle/>
                    <a:p>
                      <a:pPr algn="l" fontAlgn="b"/>
                      <a:r>
                        <a:rPr lang="tr-TR" sz="400" b="0" i="0" u="none" strike="noStrike">
                          <a:solidFill>
                            <a:srgbClr val="000000"/>
                          </a:solidFill>
                          <a:effectLst/>
                          <a:latin typeface="Tahoma" panose="020B0604030504040204" pitchFamily="34" charset="0"/>
                        </a:rPr>
                        <a:t>Risk Analizi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rowSpan="2">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0108030"/>
                  </a:ext>
                </a:extLst>
              </a:tr>
              <a:tr h="134346">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vMerge="1">
                  <a:txBody>
                    <a:bodyPr/>
                    <a:lstStyle/>
                    <a:p>
                      <a:endParaRPr lang="tr-TR"/>
                    </a:p>
                  </a:txBody>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5409833"/>
                  </a:ext>
                </a:extLst>
              </a:tr>
              <a:tr h="134346">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7684003"/>
                  </a:ext>
                </a:extLst>
              </a:tr>
              <a:tr h="134346">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17764"/>
                  </a:ext>
                </a:extLst>
              </a:tr>
              <a:tr h="134346">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860366"/>
                  </a:ext>
                </a:extLst>
              </a:tr>
              <a:tr h="67173">
                <a:tc gridSpan="11">
                  <a:txBody>
                    <a:bodyPr/>
                    <a:lstStyle/>
                    <a:p>
                      <a:pPr algn="l" fontAlgn="b"/>
                      <a:r>
                        <a:rPr lang="tr-TR" sz="400" b="1" i="0" u="none" strike="noStrike">
                          <a:solidFill>
                            <a:srgbClr val="000000"/>
                          </a:solidFill>
                          <a:effectLst/>
                          <a:latin typeface="Tahoma" panose="020B0604030504040204" pitchFamily="34" charset="0"/>
                        </a:rPr>
                        <a:t>DF KAPANMA HIZI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4468933"/>
                  </a:ext>
                </a:extLst>
              </a:tr>
              <a:tr h="116268">
                <a:tc gridSpan="11">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8411449"/>
                  </a:ext>
                </a:extLst>
              </a:tr>
              <a:tr h="134346">
                <a:tc gridSpan="7">
                  <a:txBody>
                    <a:bodyPr/>
                    <a:lstStyle/>
                    <a:p>
                      <a:pPr algn="l" fontAlgn="b"/>
                      <a:r>
                        <a:rPr lang="tr-TR" sz="400" b="0" i="0" u="none" strike="noStrike">
                          <a:solidFill>
                            <a:srgbClr val="000000"/>
                          </a:solidFill>
                          <a:effectLst/>
                          <a:latin typeface="Tahoma" panose="020B0604030504040204" pitchFamily="34" charset="0"/>
                        </a:rPr>
                        <a:t>Form No:KY-FR-0010 Yayın Tarihi:03.05.2018 Değ.Tarihi:-Değ.No:0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00268685"/>
                  </a:ext>
                </a:extLst>
              </a:tr>
            </a:tbl>
          </a:graphicData>
        </a:graphic>
      </p:graphicFrame>
      <p:sp>
        <p:nvSpPr>
          <p:cNvPr id="47" name="Metin kutusu 1">
            <a:extLst>
              <a:ext uri="{FF2B5EF4-FFF2-40B4-BE49-F238E27FC236}">
                <a16:creationId xmlns:a16="http://schemas.microsoft.com/office/drawing/2014/main" id="{00000000-0008-0000-0300-000002000000}"/>
              </a:ext>
            </a:extLst>
          </p:cNvPr>
          <p:cNvSpPr txBox="1"/>
          <p:nvPr/>
        </p:nvSpPr>
        <p:spPr>
          <a:xfrm>
            <a:off x="8747125" y="1557247"/>
            <a:ext cx="152400" cy="952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8" name="Metin kutusu 2">
            <a:extLst>
              <a:ext uri="{FF2B5EF4-FFF2-40B4-BE49-F238E27FC236}">
                <a16:creationId xmlns:a16="http://schemas.microsoft.com/office/drawing/2014/main" id="{00000000-0008-0000-0300-000003000000}"/>
              </a:ext>
            </a:extLst>
          </p:cNvPr>
          <p:cNvSpPr txBox="1"/>
          <p:nvPr/>
        </p:nvSpPr>
        <p:spPr>
          <a:xfrm>
            <a:off x="9090026" y="1574710"/>
            <a:ext cx="152400" cy="95250"/>
          </a:xfrm>
          <a:prstGeom prst="rect">
            <a:avLst/>
          </a:prstGeom>
          <a:solidFill>
            <a:schemeClr val="tx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9" name="Metin kutusu 3">
            <a:extLst>
              <a:ext uri="{FF2B5EF4-FFF2-40B4-BE49-F238E27FC236}">
                <a16:creationId xmlns:a16="http://schemas.microsoft.com/office/drawing/2014/main" id="{00000000-0008-0000-0300-000004000000}"/>
              </a:ext>
            </a:extLst>
          </p:cNvPr>
          <p:cNvSpPr txBox="1"/>
          <p:nvPr/>
        </p:nvSpPr>
        <p:spPr>
          <a:xfrm>
            <a:off x="6811963" y="5199298"/>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0" name="Metin kutusu 4">
            <a:extLst>
              <a:ext uri="{FF2B5EF4-FFF2-40B4-BE49-F238E27FC236}">
                <a16:creationId xmlns:a16="http://schemas.microsoft.com/office/drawing/2014/main" id="{00000000-0008-0000-0300-000005000000}"/>
              </a:ext>
            </a:extLst>
          </p:cNvPr>
          <p:cNvSpPr txBox="1"/>
          <p:nvPr/>
        </p:nvSpPr>
        <p:spPr>
          <a:xfrm>
            <a:off x="6811963" y="5346249"/>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1" name="Metin kutusu 5">
            <a:extLst>
              <a:ext uri="{FF2B5EF4-FFF2-40B4-BE49-F238E27FC236}">
                <a16:creationId xmlns:a16="http://schemas.microsoft.com/office/drawing/2014/main" id="{00000000-0008-0000-0300-000006000000}"/>
              </a:ext>
            </a:extLst>
          </p:cNvPr>
          <p:cNvSpPr txBox="1"/>
          <p:nvPr/>
        </p:nvSpPr>
        <p:spPr>
          <a:xfrm>
            <a:off x="6800850" y="5467580"/>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2" name="Metin kutusu 6">
            <a:extLst>
              <a:ext uri="{FF2B5EF4-FFF2-40B4-BE49-F238E27FC236}">
                <a16:creationId xmlns:a16="http://schemas.microsoft.com/office/drawing/2014/main" id="{00000000-0008-0000-0300-000007000000}"/>
              </a:ext>
            </a:extLst>
          </p:cNvPr>
          <p:cNvSpPr txBox="1"/>
          <p:nvPr/>
        </p:nvSpPr>
        <p:spPr>
          <a:xfrm>
            <a:off x="6805612" y="5627516"/>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3" name="Metin kutusu 7">
            <a:extLst>
              <a:ext uri="{FF2B5EF4-FFF2-40B4-BE49-F238E27FC236}">
                <a16:creationId xmlns:a16="http://schemas.microsoft.com/office/drawing/2014/main" id="{00000000-0008-0000-0300-000008000000}"/>
              </a:ext>
            </a:extLst>
          </p:cNvPr>
          <p:cNvSpPr txBox="1"/>
          <p:nvPr/>
        </p:nvSpPr>
        <p:spPr>
          <a:xfrm>
            <a:off x="6811963" y="5779958"/>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4" name="Metin kutusu 8">
            <a:extLst>
              <a:ext uri="{FF2B5EF4-FFF2-40B4-BE49-F238E27FC236}">
                <a16:creationId xmlns:a16="http://schemas.microsoft.com/office/drawing/2014/main" id="{00000000-0008-0000-0300-000009000000}"/>
              </a:ext>
            </a:extLst>
          </p:cNvPr>
          <p:cNvSpPr txBox="1"/>
          <p:nvPr/>
        </p:nvSpPr>
        <p:spPr>
          <a:xfrm>
            <a:off x="6818312" y="5906439"/>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5" name="Metin kutusu 9">
            <a:extLst>
              <a:ext uri="{FF2B5EF4-FFF2-40B4-BE49-F238E27FC236}">
                <a16:creationId xmlns:a16="http://schemas.microsoft.com/office/drawing/2014/main" id="{00000000-0008-0000-0300-00000A000000}"/>
              </a:ext>
            </a:extLst>
          </p:cNvPr>
          <p:cNvSpPr txBox="1"/>
          <p:nvPr/>
        </p:nvSpPr>
        <p:spPr>
          <a:xfrm>
            <a:off x="6667500" y="1166653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6" name="Metin kutusu 10">
            <a:extLst>
              <a:ext uri="{FF2B5EF4-FFF2-40B4-BE49-F238E27FC236}">
                <a16:creationId xmlns:a16="http://schemas.microsoft.com/office/drawing/2014/main" id="{00000000-0008-0000-0300-00000B000000}"/>
              </a:ext>
            </a:extLst>
          </p:cNvPr>
          <p:cNvSpPr txBox="1"/>
          <p:nvPr/>
        </p:nvSpPr>
        <p:spPr>
          <a:xfrm>
            <a:off x="6811963" y="6057711"/>
            <a:ext cx="117475" cy="8980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7" name="Metin kutusu 11">
            <a:extLst>
              <a:ext uri="{FF2B5EF4-FFF2-40B4-BE49-F238E27FC236}">
                <a16:creationId xmlns:a16="http://schemas.microsoft.com/office/drawing/2014/main" id="{00000000-0008-0000-0300-00000C000000}"/>
              </a:ext>
            </a:extLst>
          </p:cNvPr>
          <p:cNvSpPr txBox="1"/>
          <p:nvPr/>
        </p:nvSpPr>
        <p:spPr>
          <a:xfrm>
            <a:off x="6667500" y="1150302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8" name="Metin kutusu 12">
            <a:extLst>
              <a:ext uri="{FF2B5EF4-FFF2-40B4-BE49-F238E27FC236}">
                <a16:creationId xmlns:a16="http://schemas.microsoft.com/office/drawing/2014/main" id="{00000000-0008-0000-0300-00000D000000}"/>
              </a:ext>
            </a:extLst>
          </p:cNvPr>
          <p:cNvSpPr txBox="1"/>
          <p:nvPr/>
        </p:nvSpPr>
        <p:spPr>
          <a:xfrm>
            <a:off x="6667500" y="1166653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9" name="Metin kutusu 13">
            <a:extLst>
              <a:ext uri="{FF2B5EF4-FFF2-40B4-BE49-F238E27FC236}">
                <a16:creationId xmlns:a16="http://schemas.microsoft.com/office/drawing/2014/main" id="{00000000-0008-0000-0300-00000E000000}"/>
              </a:ext>
            </a:extLst>
          </p:cNvPr>
          <p:cNvSpPr txBox="1"/>
          <p:nvPr/>
        </p:nvSpPr>
        <p:spPr>
          <a:xfrm>
            <a:off x="6667500" y="11828463"/>
            <a:ext cx="133350" cy="95250"/>
          </a:xfrm>
          <a:prstGeom prst="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0" name="Metin kutusu 14">
            <a:extLst>
              <a:ext uri="{FF2B5EF4-FFF2-40B4-BE49-F238E27FC236}">
                <a16:creationId xmlns:a16="http://schemas.microsoft.com/office/drawing/2014/main" id="{00000000-0008-0000-0300-00000F000000}"/>
              </a:ext>
            </a:extLst>
          </p:cNvPr>
          <p:cNvSpPr txBox="1"/>
          <p:nvPr/>
        </p:nvSpPr>
        <p:spPr>
          <a:xfrm>
            <a:off x="6667500" y="1199197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1" name="Metin kutusu 15">
            <a:extLst>
              <a:ext uri="{FF2B5EF4-FFF2-40B4-BE49-F238E27FC236}">
                <a16:creationId xmlns:a16="http://schemas.microsoft.com/office/drawing/2014/main" id="{00000000-0008-0000-0300-000010000000}"/>
              </a:ext>
            </a:extLst>
          </p:cNvPr>
          <p:cNvSpPr txBox="1"/>
          <p:nvPr/>
        </p:nvSpPr>
        <p:spPr>
          <a:xfrm>
            <a:off x="6667500" y="1215548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2" name="Metin kutusu 16">
            <a:extLst>
              <a:ext uri="{FF2B5EF4-FFF2-40B4-BE49-F238E27FC236}">
                <a16:creationId xmlns:a16="http://schemas.microsoft.com/office/drawing/2014/main" id="{00000000-0008-0000-0300-000011000000}"/>
              </a:ext>
            </a:extLst>
          </p:cNvPr>
          <p:cNvSpPr txBox="1"/>
          <p:nvPr/>
        </p:nvSpPr>
        <p:spPr>
          <a:xfrm>
            <a:off x="6667500" y="1231900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3" name="Metin kutusu 17">
            <a:extLst>
              <a:ext uri="{FF2B5EF4-FFF2-40B4-BE49-F238E27FC236}">
                <a16:creationId xmlns:a16="http://schemas.microsoft.com/office/drawing/2014/main" id="{00000000-0008-0000-0300-000012000000}"/>
              </a:ext>
            </a:extLst>
          </p:cNvPr>
          <p:cNvSpPr txBox="1"/>
          <p:nvPr/>
        </p:nvSpPr>
        <p:spPr>
          <a:xfrm>
            <a:off x="6667500" y="12482513"/>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pic>
        <p:nvPicPr>
          <p:cNvPr id="64" name="Resim 63">
            <a:extLst>
              <a:ext uri="{FF2B5EF4-FFF2-40B4-BE49-F238E27FC236}">
                <a16:creationId xmlns:a16="http://schemas.microsoft.com/office/drawing/2014/main" id="{00000000-0008-0000-0300-000013000000}"/>
              </a:ext>
            </a:extLst>
          </p:cNvPr>
          <p:cNvPicPr/>
          <p:nvPr/>
        </p:nvPicPr>
        <p:blipFill>
          <a:blip r:embed="rId2"/>
          <a:stretch>
            <a:fillRect/>
          </a:stretch>
        </p:blipFill>
        <p:spPr>
          <a:xfrm>
            <a:off x="6022766" y="1260433"/>
            <a:ext cx="557212" cy="233363"/>
          </a:xfrm>
          <a:prstGeom prst="rect">
            <a:avLst/>
          </a:prstGeom>
        </p:spPr>
      </p:pic>
    </p:spTree>
    <p:extLst>
      <p:ext uri="{BB962C8B-B14F-4D97-AF65-F5344CB8AC3E}">
        <p14:creationId xmlns:p14="http://schemas.microsoft.com/office/powerpoint/2010/main" val="28876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stretch>
            <a:fillRect/>
          </a:stretch>
        </p:blipFill>
        <p:spPr>
          <a:xfrm>
            <a:off x="276920" y="365125"/>
            <a:ext cx="2736304" cy="576064"/>
          </a:xfrm>
          <a:prstGeom prst="rect">
            <a:avLst/>
          </a:prstGeom>
        </p:spPr>
      </p:pic>
      <p:sp>
        <p:nvSpPr>
          <p:cNvPr id="5" name="Unvan 1"/>
          <p:cNvSpPr>
            <a:spLocks noGrp="1"/>
          </p:cNvSpPr>
          <p:nvPr>
            <p:ph type="title"/>
          </p:nvPr>
        </p:nvSpPr>
        <p:spPr>
          <a:xfrm>
            <a:off x="838200" y="365125"/>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DÜZELTİCİ FAALİYETLER</a:t>
            </a:r>
            <a:endParaRPr lang="tr-TR" dirty="0">
              <a:solidFill>
                <a:srgbClr val="FF0000"/>
              </a:solidFill>
              <a:effectLst>
                <a:outerShdw blurRad="38100" dist="38100" dir="2700000" algn="tl">
                  <a:srgbClr val="000000">
                    <a:alpha val="43137"/>
                  </a:srgbClr>
                </a:outerShdw>
              </a:effectLst>
            </a:endParaRPr>
          </a:p>
        </p:txBody>
      </p:sp>
      <p:graphicFrame>
        <p:nvGraphicFramePr>
          <p:cNvPr id="6" name="Tablo 5"/>
          <p:cNvGraphicFramePr>
            <a:graphicFrameLocks noGrp="1"/>
          </p:cNvGraphicFramePr>
          <p:nvPr>
            <p:extLst>
              <p:ext uri="{D42A27DB-BD31-4B8C-83A1-F6EECF244321}">
                <p14:modId xmlns:p14="http://schemas.microsoft.com/office/powerpoint/2010/main" val="2743446994"/>
              </p:ext>
            </p:extLst>
          </p:nvPr>
        </p:nvGraphicFramePr>
        <p:xfrm>
          <a:off x="1896354" y="1295384"/>
          <a:ext cx="3678946" cy="5384815"/>
        </p:xfrm>
        <a:graphic>
          <a:graphicData uri="http://schemas.openxmlformats.org/drawingml/2006/table">
            <a:tbl>
              <a:tblPr/>
              <a:tblGrid>
                <a:gridCol w="305285">
                  <a:extLst>
                    <a:ext uri="{9D8B030D-6E8A-4147-A177-3AD203B41FA5}">
                      <a16:colId xmlns:a16="http://schemas.microsoft.com/office/drawing/2014/main" val="2261572993"/>
                    </a:ext>
                  </a:extLst>
                </a:gridCol>
                <a:gridCol w="269066">
                  <a:extLst>
                    <a:ext uri="{9D8B030D-6E8A-4147-A177-3AD203B41FA5}">
                      <a16:colId xmlns:a16="http://schemas.microsoft.com/office/drawing/2014/main" val="2166994997"/>
                    </a:ext>
                  </a:extLst>
                </a:gridCol>
                <a:gridCol w="331156">
                  <a:extLst>
                    <a:ext uri="{9D8B030D-6E8A-4147-A177-3AD203B41FA5}">
                      <a16:colId xmlns:a16="http://schemas.microsoft.com/office/drawing/2014/main" val="1271969476"/>
                    </a:ext>
                  </a:extLst>
                </a:gridCol>
                <a:gridCol w="331156">
                  <a:extLst>
                    <a:ext uri="{9D8B030D-6E8A-4147-A177-3AD203B41FA5}">
                      <a16:colId xmlns:a16="http://schemas.microsoft.com/office/drawing/2014/main" val="879265832"/>
                    </a:ext>
                  </a:extLst>
                </a:gridCol>
                <a:gridCol w="362203">
                  <a:extLst>
                    <a:ext uri="{9D8B030D-6E8A-4147-A177-3AD203B41FA5}">
                      <a16:colId xmlns:a16="http://schemas.microsoft.com/office/drawing/2014/main" val="2757893334"/>
                    </a:ext>
                  </a:extLst>
                </a:gridCol>
                <a:gridCol w="331156">
                  <a:extLst>
                    <a:ext uri="{9D8B030D-6E8A-4147-A177-3AD203B41FA5}">
                      <a16:colId xmlns:a16="http://schemas.microsoft.com/office/drawing/2014/main" val="1849062491"/>
                    </a:ext>
                  </a:extLst>
                </a:gridCol>
                <a:gridCol w="129359">
                  <a:extLst>
                    <a:ext uri="{9D8B030D-6E8A-4147-A177-3AD203B41FA5}">
                      <a16:colId xmlns:a16="http://schemas.microsoft.com/office/drawing/2014/main" val="1010957601"/>
                    </a:ext>
                  </a:extLst>
                </a:gridCol>
                <a:gridCol w="331156">
                  <a:extLst>
                    <a:ext uri="{9D8B030D-6E8A-4147-A177-3AD203B41FA5}">
                      <a16:colId xmlns:a16="http://schemas.microsoft.com/office/drawing/2014/main" val="1896860673"/>
                    </a:ext>
                  </a:extLst>
                </a:gridCol>
                <a:gridCol w="527783">
                  <a:extLst>
                    <a:ext uri="{9D8B030D-6E8A-4147-A177-3AD203B41FA5}">
                      <a16:colId xmlns:a16="http://schemas.microsoft.com/office/drawing/2014/main" val="115628012"/>
                    </a:ext>
                  </a:extLst>
                </a:gridCol>
                <a:gridCol w="331156">
                  <a:extLst>
                    <a:ext uri="{9D8B030D-6E8A-4147-A177-3AD203B41FA5}">
                      <a16:colId xmlns:a16="http://schemas.microsoft.com/office/drawing/2014/main" val="3436386868"/>
                    </a:ext>
                  </a:extLst>
                </a:gridCol>
                <a:gridCol w="429470">
                  <a:extLst>
                    <a:ext uri="{9D8B030D-6E8A-4147-A177-3AD203B41FA5}">
                      <a16:colId xmlns:a16="http://schemas.microsoft.com/office/drawing/2014/main" val="4221976271"/>
                    </a:ext>
                  </a:extLst>
                </a:gridCol>
              </a:tblGrid>
              <a:tr h="146073">
                <a:tc gridSpan="11">
                  <a:txBody>
                    <a:bodyPr/>
                    <a:lstStyle/>
                    <a:p>
                      <a:pPr algn="ctr" fontAlgn="b"/>
                      <a:r>
                        <a:rPr lang="tr-TR" sz="800" b="1" i="0" u="none" strike="noStrike" dirty="0">
                          <a:solidFill>
                            <a:srgbClr val="000000"/>
                          </a:solidFill>
                          <a:effectLst/>
                          <a:latin typeface="Tahoma" panose="020B0604030504040204" pitchFamily="34" charset="0"/>
                        </a:rPr>
                        <a:t>DÜZELTİCİ FAALİYET FORMU</a:t>
                      </a:r>
                      <a:endParaRPr lang="tr-TR" sz="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57401076"/>
                  </a:ext>
                </a:extLst>
              </a:tr>
              <a:tr h="156436">
                <a:tc>
                  <a:txBody>
                    <a:bodyPr/>
                    <a:lstStyle/>
                    <a:p>
                      <a:pPr algn="l" fontAlgn="b"/>
                      <a:r>
                        <a:rPr lang="tr-TR" sz="400" b="1" i="0" u="none" strike="noStrike">
                          <a:solidFill>
                            <a:srgbClr val="000000"/>
                          </a:solidFill>
                          <a:effectLst/>
                          <a:latin typeface="Tahoma" panose="020B0604030504040204" pitchFamily="34" charset="0"/>
                        </a:rPr>
                        <a:t>DF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2020-0242</a:t>
                      </a:r>
                    </a:p>
                  </a:txBody>
                  <a:tcPr marL="0" marR="0" marT="0" marB="0" anchor="b">
                    <a:lnL>
                      <a:noFill/>
                    </a:lnL>
                    <a:lnR>
                      <a:noFill/>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solidFill>
                            <a:srgbClr val="000000"/>
                          </a:solidFill>
                          <a:effectLst/>
                          <a:latin typeface="Tahoma" panose="020B0604030504040204" pitchFamily="34" charset="0"/>
                        </a:rPr>
                        <a:t>Tarih: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24/12/2020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400" b="0" i="0" u="none" strike="noStrike">
                          <a:solidFill>
                            <a:srgbClr val="000000"/>
                          </a:solidFill>
                          <a:effectLst/>
                          <a:latin typeface="Tahoma" panose="020B0604030504040204" pitchFamily="34" charset="0"/>
                        </a:rPr>
                        <a:t>Tekrarlayan Bir Uygunsuzluk mu?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E</a:t>
                      </a:r>
                      <a:endParaRPr lang="tr-TR" sz="4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H</a:t>
                      </a:r>
                      <a:endParaRPr lang="tr-TR" sz="4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33738"/>
                  </a:ext>
                </a:extLst>
              </a:tr>
              <a:tr h="73036">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844535"/>
                  </a:ext>
                </a:extLst>
              </a:tr>
              <a:tr h="146073">
                <a:tc gridSpan="2">
                  <a:txBody>
                    <a:bodyPr/>
                    <a:lstStyle/>
                    <a:p>
                      <a:pPr algn="l" fontAlgn="b"/>
                      <a:r>
                        <a:rPr lang="tr-TR" sz="400" b="1" i="0" u="none" strike="noStrike">
                          <a:solidFill>
                            <a:srgbClr val="000000"/>
                          </a:solidFill>
                          <a:effectLst/>
                          <a:latin typeface="Tahoma" panose="020B0604030504040204" pitchFamily="34" charset="0"/>
                        </a:rPr>
                        <a:t>TESPİT YERİ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tr-TR"/>
                    </a:p>
                  </a:txBody>
                  <a:tcPr/>
                </a:tc>
                <a:tc gridSpan="3">
                  <a:txBody>
                    <a:bodyPr/>
                    <a:lstStyle/>
                    <a:p>
                      <a:pPr algn="l" fontAlgn="b"/>
                      <a:r>
                        <a:rPr lang="tr-TR" sz="400" b="0" i="0" u="none" strike="noStrike">
                          <a:solidFill>
                            <a:srgbClr val="000000"/>
                          </a:solidFill>
                          <a:effectLst/>
                          <a:latin typeface="Tahoma" panose="020B0604030504040204" pitchFamily="34" charset="0"/>
                        </a:rPr>
                        <a:t>İç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Wingdings" panose="05000000000000000000" pitchFamily="2" charset="2"/>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İç Müşteri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44707"/>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Müşteri Memnuniyetsizliği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45727"/>
                  </a:ext>
                </a:extLst>
              </a:tr>
              <a:tr h="8443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Eğitim Sonuçları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Çalışan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395907"/>
                  </a:ext>
                </a:extLst>
              </a:tr>
              <a:tr h="1460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Personel Performans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Kalite Hedef Uygunsuzluğu</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817693"/>
                  </a:ext>
                </a:extLst>
              </a:tr>
              <a:tr h="8443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Tedarikçi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Dokümantasyon</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410587"/>
                  </a:ext>
                </a:extLst>
              </a:tr>
              <a:tr h="8443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İşgüvenliği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3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046150"/>
                  </a:ext>
                </a:extLst>
              </a:tr>
              <a:tr h="8443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Acil Durumlar</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83527"/>
                  </a:ext>
                </a:extLst>
              </a:tr>
              <a:tr h="8443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Veri Analizi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994916"/>
                  </a:ext>
                </a:extLst>
              </a:tr>
              <a:tr h="7303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34281"/>
                  </a:ext>
                </a:extLst>
              </a:tr>
              <a:tr h="75552">
                <a:tc gridSpan="11">
                  <a:txBody>
                    <a:bodyPr/>
                    <a:lstStyle/>
                    <a:p>
                      <a:pPr algn="l" fontAlgn="b"/>
                      <a:r>
                        <a:rPr lang="tr-TR" sz="400" b="1" i="0" u="none" strike="noStrike">
                          <a:solidFill>
                            <a:srgbClr val="000000"/>
                          </a:solidFill>
                          <a:effectLst/>
                          <a:latin typeface="Tahoma" panose="020B0604030504040204" pitchFamily="34" charset="0"/>
                        </a:rPr>
                        <a:t>UYGUNSUZLUK TANIMI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96177336"/>
                  </a:ext>
                </a:extLst>
              </a:tr>
              <a:tr h="76736">
                <a:tc gridSpan="11">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2793634"/>
                  </a:ext>
                </a:extLst>
              </a:tr>
              <a:tr h="257763">
                <a:tc gridSpan="11">
                  <a:txBody>
                    <a:bodyPr/>
                    <a:lstStyle/>
                    <a:p>
                      <a:pPr algn="ctr" fontAlgn="b"/>
                      <a:r>
                        <a:rPr lang="tr-TR" sz="400" b="0" i="0" u="none" strike="noStrike">
                          <a:solidFill>
                            <a:srgbClr val="000000"/>
                          </a:solidFill>
                          <a:effectLst/>
                          <a:latin typeface="Tahoma" panose="020B0604030504040204" pitchFamily="34" charset="0"/>
                        </a:rPr>
                        <a:t>SPIK hedefleri düzenlenecektir. 4. madde hedefi stratejik plandan alınmalıdır.SPIK karnesindeki 'İlişkili olduğu stratejik plan numarası' kolonundaki veriler kontrol edilip düzeltilmelidir. Şikayet sayısı vb. hedefler tekrar değerlendirilmelidir.  (9001:2015 Madde No: 6.2.1 - 10.3 / 10002:2014 Madde No: 6.2 -8.4-8.7 MİNÖR)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71398540"/>
                  </a:ext>
                </a:extLst>
              </a:tr>
              <a:tr h="75552">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962309"/>
                  </a:ext>
                </a:extLst>
              </a:tr>
              <a:tr h="75552">
                <a:tc gridSpan="5">
                  <a:txBody>
                    <a:bodyPr/>
                    <a:lstStyle/>
                    <a:p>
                      <a:pPr algn="ctr" fontAlgn="b"/>
                      <a:r>
                        <a:rPr lang="tr-TR" sz="400" b="1" i="0" u="none" strike="noStrike">
                          <a:solidFill>
                            <a:srgbClr val="000000"/>
                          </a:solidFill>
                          <a:effectLst/>
                          <a:latin typeface="Tahoma" panose="020B0604030504040204" pitchFamily="34" charset="0"/>
                        </a:rPr>
                        <a:t>DF AÇILAN BÖLÜM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400" b="1" i="0" u="none" strike="noStrike">
                          <a:solidFill>
                            <a:srgbClr val="000000"/>
                          </a:solidFill>
                          <a:effectLst/>
                          <a:latin typeface="Tahoma" panose="020B0604030504040204" pitchFamily="34" charset="0"/>
                        </a:rPr>
                        <a:t>DF AÇAN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2810243"/>
                  </a:ext>
                </a:extLst>
              </a:tr>
              <a:tr h="302205">
                <a:tc gridSpan="5">
                  <a:txBody>
                    <a:bodyPr/>
                    <a:lstStyle/>
                    <a:p>
                      <a:pPr algn="ctr" fontAlgn="ctr"/>
                      <a:r>
                        <a:rPr lang="tr-TR" sz="400" b="0" i="0" u="none" strike="noStrike">
                          <a:solidFill>
                            <a:srgbClr val="000000"/>
                          </a:solidFill>
                          <a:effectLst/>
                          <a:latin typeface="Tahoma" panose="020B0604030504040204" pitchFamily="34" charset="0"/>
                        </a:rPr>
                        <a:t>Ferhan SOYUER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0" i="0" u="none" strike="noStrike">
                          <a:solidFill>
                            <a:srgbClr val="000000"/>
                          </a:solidFill>
                          <a:effectLst/>
                          <a:latin typeface="Tahoma" panose="020B0604030504040204" pitchFamily="34" charset="0"/>
                        </a:rPr>
                        <a:t>Semail ÜLGEN - Pınar ÖZTÜRK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080934"/>
                  </a:ext>
                </a:extLst>
              </a:tr>
              <a:tr h="75552">
                <a:tc gridSpan="11">
                  <a:txBody>
                    <a:bodyPr/>
                    <a:lstStyle/>
                    <a:p>
                      <a:pPr algn="l" fontAlgn="b"/>
                      <a:r>
                        <a:rPr lang="tr-TR" sz="400" b="1" i="0" u="none" strike="noStrike">
                          <a:solidFill>
                            <a:srgbClr val="000000"/>
                          </a:solidFill>
                          <a:effectLst/>
                          <a:latin typeface="Tahoma" panose="020B0604030504040204" pitchFamily="34" charset="0"/>
                        </a:rPr>
                        <a:t>KÖK NEDEN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2954017"/>
                  </a:ext>
                </a:extLst>
              </a:tr>
              <a:tr h="146073">
                <a:tc gridSpan="11">
                  <a:txBody>
                    <a:bodyPr/>
                    <a:lstStyle/>
                    <a:p>
                      <a:pPr algn="l" fontAlgn="b"/>
                      <a:r>
                        <a:rPr lang="tr-TR" sz="400" b="0" i="0" u="none" strike="noStrike">
                          <a:solidFill>
                            <a:srgbClr val="000000"/>
                          </a:solidFill>
                          <a:effectLst/>
                          <a:latin typeface="Tahoma" panose="020B0604030504040204" pitchFamily="34" charset="0"/>
                        </a:rPr>
                        <a:t>Bölümün yeni açılmasından kaynaklı KYS dokümanlarının ilk defa yapılıyor olmasından dolayı KYS'ye hakim olunmaması nedeniyle belgelerin hazırlanması konusunda bilgi eksikliğinin olması</a:t>
                      </a:r>
                    </a:p>
                  </a:txBody>
                  <a:tcPr marL="0" marR="0" marT="0" marB="0" anchor="b">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3682016"/>
                  </a:ext>
                </a:extLst>
              </a:tr>
              <a:tr h="75552">
                <a:tc gridSpan="11">
                  <a:txBody>
                    <a:bodyPr/>
                    <a:lstStyle/>
                    <a:p>
                      <a:pPr algn="l" fontAlgn="b"/>
                      <a:r>
                        <a:rPr lang="tr-TR" sz="400" b="1" i="0" u="none" strike="noStrike">
                          <a:solidFill>
                            <a:srgbClr val="000000"/>
                          </a:solidFill>
                          <a:effectLst/>
                          <a:latin typeface="Tahoma" panose="020B0604030504040204" pitchFamily="34" charset="0"/>
                        </a:rPr>
                        <a:t>YAPILACAK GEÇİCİ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30812648"/>
                  </a:ext>
                </a:extLst>
              </a:tr>
              <a:tr h="75552">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72561099"/>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484052315"/>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296143386"/>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238579959"/>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415207523"/>
                  </a:ext>
                </a:extLst>
              </a:tr>
              <a:tr h="75552">
                <a:tc gridSpan="11">
                  <a:txBody>
                    <a:bodyPr/>
                    <a:lstStyle/>
                    <a:p>
                      <a:pPr algn="l" fontAlgn="b"/>
                      <a:r>
                        <a:rPr lang="tr-TR" sz="400" b="1" i="0" u="none" strike="noStrike">
                          <a:solidFill>
                            <a:srgbClr val="000000"/>
                          </a:solidFill>
                          <a:effectLst/>
                          <a:latin typeface="Tahoma" panose="020B0604030504040204" pitchFamily="34" charset="0"/>
                        </a:rPr>
                        <a:t>YAPILACAK KALICI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81993413"/>
                  </a:ext>
                </a:extLst>
              </a:tr>
              <a:tr h="75552">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510992945"/>
                  </a:ext>
                </a:extLst>
              </a:tr>
              <a:tr h="146073">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SPIK hedefleri stratejik plana uyumlu olacak şekilde güncellenecektir.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Bölüm Kalite Komisyonu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22.01.2021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993030037"/>
                  </a:ext>
                </a:extLst>
              </a:tr>
              <a:tr h="75552">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151117174"/>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93949048"/>
                  </a:ext>
                </a:extLst>
              </a:tr>
              <a:tr h="75552">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854710500"/>
                  </a:ext>
                </a:extLst>
              </a:tr>
              <a:tr h="75552">
                <a:tc gridSpan="11">
                  <a:txBody>
                    <a:bodyPr/>
                    <a:lstStyle/>
                    <a:p>
                      <a:pPr algn="l" fontAlgn="b"/>
                      <a:r>
                        <a:rPr lang="tr-TR" sz="400" b="1" i="0" u="none" strike="noStrike">
                          <a:solidFill>
                            <a:srgbClr val="000000"/>
                          </a:solidFill>
                          <a:effectLst/>
                          <a:latin typeface="Tahoma" panose="020B0604030504040204" pitchFamily="34" charset="0"/>
                        </a:rPr>
                        <a:t>TAKİP VE 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50759136"/>
                  </a:ext>
                </a:extLst>
              </a:tr>
              <a:tr h="75552">
                <a:tc gridSpan="2">
                  <a:txBody>
                    <a:bodyPr/>
                    <a:lstStyle/>
                    <a:p>
                      <a:pPr algn="ctr" fontAlgn="b"/>
                      <a:r>
                        <a:rPr lang="tr-TR" sz="400" b="1" i="0" u="none" strike="noStrike">
                          <a:solidFill>
                            <a:srgbClr val="000000"/>
                          </a:solidFill>
                          <a:effectLst/>
                          <a:latin typeface="Tahoma" panose="020B0604030504040204" pitchFamily="34" charset="0"/>
                        </a:rPr>
                        <a:t>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1" i="0" u="none" strike="noStrike">
                          <a:solidFill>
                            <a:srgbClr val="000000"/>
                          </a:solidFill>
                          <a:effectLst/>
                          <a:latin typeface="Tahoma" panose="020B0604030504040204" pitchFamily="34" charset="0"/>
                        </a:rPr>
                        <a:t>Takibi Gerçekleştiren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1" i="0" u="none" strike="noStrike">
                          <a:solidFill>
                            <a:srgbClr val="000000"/>
                          </a:solidFill>
                          <a:effectLst/>
                          <a:latin typeface="Tahoma" panose="020B0604030504040204" pitchFamily="34" charset="0"/>
                        </a:rPr>
                        <a:t>Takip Sonucu&amp;Karar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1" i="0" u="none" strike="noStrike">
                          <a:solidFill>
                            <a:srgbClr val="000000"/>
                          </a:solidFill>
                          <a:effectLst/>
                          <a:latin typeface="Tahoma" panose="020B0604030504040204" pitchFamily="34" charset="0"/>
                        </a:rPr>
                        <a:t>Takip Eden Onayı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882619130"/>
                  </a:ext>
                </a:extLst>
              </a:tr>
              <a:tr h="75552">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549819095"/>
                  </a:ext>
                </a:extLst>
              </a:tr>
              <a:tr h="75552">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885237018"/>
                  </a:ext>
                </a:extLst>
              </a:tr>
              <a:tr h="219109">
                <a:tc gridSpan="2">
                  <a:txBody>
                    <a:bodyPr/>
                    <a:lstStyle/>
                    <a:p>
                      <a:pPr algn="l" fontAlgn="b"/>
                      <a:r>
                        <a:rPr lang="tr-TR" sz="400" b="1" i="0" u="none" strike="noStrike">
                          <a:solidFill>
                            <a:srgbClr val="000000"/>
                          </a:solidFill>
                          <a:effectLst/>
                          <a:latin typeface="Tahoma" panose="020B0604030504040204" pitchFamily="34" charset="0"/>
                        </a:rPr>
                        <a:t>Faaliyetin Etkinlik 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extLst>
                  <a:ext uri="{0D108BD9-81ED-4DB2-BD59-A6C34878D82A}">
                    <a16:rowId xmlns:a16="http://schemas.microsoft.com/office/drawing/2014/main" val="4001382417"/>
                  </a:ext>
                </a:extLst>
              </a:tr>
              <a:tr h="75552">
                <a:tc gridSpan="5">
                  <a:txBody>
                    <a:bodyPr/>
                    <a:lstStyle/>
                    <a:p>
                      <a:pPr algn="l" fontAlgn="b"/>
                      <a:r>
                        <a:rPr lang="tr-TR" sz="400" b="1" i="0" u="none" strike="noStrike">
                          <a:solidFill>
                            <a:srgbClr val="000000"/>
                          </a:solidFill>
                          <a:effectLst/>
                          <a:latin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2415306566"/>
                  </a:ext>
                </a:extLst>
              </a:tr>
              <a:tr h="75552">
                <a:tc gridSpan="11">
                  <a:txBody>
                    <a:bodyPr/>
                    <a:lstStyle/>
                    <a:p>
                      <a:pPr algn="l" fontAlgn="b"/>
                      <a:r>
                        <a:rPr lang="tr-TR" sz="400" b="1" i="0" u="none" strike="noStrike">
                          <a:solidFill>
                            <a:srgbClr val="000000"/>
                          </a:solidFill>
                          <a:effectLst/>
                          <a:latin typeface="Tahoma" panose="020B0604030504040204" pitchFamily="34" charset="0"/>
                        </a:rPr>
                        <a:t>DF'NİN ETKİLEDİĞİ DOKÜMANTASYONLAR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76476428"/>
                  </a:ext>
                </a:extLst>
              </a:tr>
              <a:tr h="75552">
                <a:tc gridSpan="2">
                  <a:txBody>
                    <a:bodyPr/>
                    <a:lstStyle/>
                    <a:p>
                      <a:pPr algn="l" fontAlgn="b"/>
                      <a:r>
                        <a:rPr lang="tr-TR" sz="400" b="0" i="0" u="none" strike="noStrike">
                          <a:solidFill>
                            <a:srgbClr val="000000"/>
                          </a:solidFill>
                          <a:effectLst/>
                          <a:latin typeface="Tahoma" panose="020B0604030504040204" pitchFamily="34" charset="0"/>
                        </a:rPr>
                        <a:t>Kalite El Kitabı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4933674"/>
                  </a:ext>
                </a:extLst>
              </a:tr>
              <a:tr h="75552">
                <a:tc>
                  <a:txBody>
                    <a:bodyPr/>
                    <a:lstStyle/>
                    <a:p>
                      <a:pPr algn="l" fontAlgn="b"/>
                      <a:r>
                        <a:rPr lang="tr-TR" sz="400" b="0" i="0" u="none" strike="noStrike">
                          <a:solidFill>
                            <a:srgbClr val="000000"/>
                          </a:solidFill>
                          <a:effectLst/>
                          <a:latin typeface="Tahoma" panose="020B0604030504040204" pitchFamily="34" charset="0"/>
                        </a:rPr>
                        <a:t>Prosedür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9758637"/>
                  </a:ext>
                </a:extLst>
              </a:tr>
              <a:tr h="75552">
                <a:tc>
                  <a:txBody>
                    <a:bodyPr/>
                    <a:lstStyle/>
                    <a:p>
                      <a:pPr algn="l" fontAlgn="b"/>
                      <a:r>
                        <a:rPr lang="tr-TR" sz="400" b="0" i="0" u="none" strike="noStrike">
                          <a:solidFill>
                            <a:srgbClr val="000000"/>
                          </a:solidFill>
                          <a:effectLst/>
                          <a:latin typeface="Tahoma" panose="020B0604030504040204" pitchFamily="34" charset="0"/>
                        </a:rPr>
                        <a:t>Talimat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1209721"/>
                  </a:ext>
                </a:extLst>
              </a:tr>
              <a:tr h="75552">
                <a:tc gridSpan="3">
                  <a:txBody>
                    <a:bodyPr/>
                    <a:lstStyle/>
                    <a:p>
                      <a:pPr algn="l" fontAlgn="b"/>
                      <a:r>
                        <a:rPr lang="tr-TR" sz="400" b="0" i="0" u="none" strike="noStrike">
                          <a:solidFill>
                            <a:srgbClr val="000000"/>
                          </a:solidFill>
                          <a:effectLst/>
                          <a:latin typeface="Tahoma" panose="020B0604030504040204" pitchFamily="34" charset="0"/>
                        </a:rPr>
                        <a:t>Kaplumbağa Şeması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4300205"/>
                  </a:ext>
                </a:extLst>
              </a:tr>
              <a:tr h="75552">
                <a:tc>
                  <a:txBody>
                    <a:bodyPr/>
                    <a:lstStyle/>
                    <a:p>
                      <a:pPr algn="l" fontAlgn="b"/>
                      <a:r>
                        <a:rPr lang="tr-TR" sz="400" b="0" i="0" u="none" strike="noStrike">
                          <a:solidFill>
                            <a:srgbClr val="000000"/>
                          </a:solidFill>
                          <a:effectLst/>
                          <a:latin typeface="Tahoma" panose="020B0604030504040204" pitchFamily="34" charset="0"/>
                        </a:rPr>
                        <a:t>İş Akışı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8304250"/>
                  </a:ext>
                </a:extLst>
              </a:tr>
              <a:tr h="75552">
                <a:tc>
                  <a:txBody>
                    <a:bodyPr/>
                    <a:lstStyle/>
                    <a:p>
                      <a:pPr algn="l" fontAlgn="b"/>
                      <a:r>
                        <a:rPr lang="tr-TR" sz="400" b="0" i="0" u="none" strike="noStrike">
                          <a:solidFill>
                            <a:srgbClr val="000000"/>
                          </a:solidFill>
                          <a:effectLst/>
                          <a:latin typeface="Tahoma" panose="020B0604030504040204" pitchFamily="34" charset="0"/>
                        </a:rPr>
                        <a:t>Form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9599840"/>
                  </a:ext>
                </a:extLst>
              </a:tr>
              <a:tr h="75552">
                <a:tc gridSpan="2">
                  <a:txBody>
                    <a:bodyPr/>
                    <a:lstStyle/>
                    <a:p>
                      <a:pPr algn="l" fontAlgn="b"/>
                      <a:r>
                        <a:rPr lang="tr-TR" sz="400" b="0" i="0" u="none" strike="noStrike">
                          <a:solidFill>
                            <a:srgbClr val="000000"/>
                          </a:solidFill>
                          <a:effectLst/>
                          <a:latin typeface="Tahoma" panose="020B0604030504040204" pitchFamily="34" charset="0"/>
                        </a:rPr>
                        <a:t>Faaliyet Planı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7633391"/>
                  </a:ext>
                </a:extLst>
              </a:tr>
              <a:tr h="75552">
                <a:tc gridSpan="2">
                  <a:txBody>
                    <a:bodyPr/>
                    <a:lstStyle/>
                    <a:p>
                      <a:pPr algn="l" fontAlgn="b"/>
                      <a:r>
                        <a:rPr lang="tr-TR" sz="400" b="0" i="0" u="none" strike="noStrike">
                          <a:solidFill>
                            <a:srgbClr val="000000"/>
                          </a:solidFill>
                          <a:effectLst/>
                          <a:latin typeface="Tahoma" panose="020B0604030504040204" pitchFamily="34" charset="0"/>
                        </a:rPr>
                        <a:t>Stratejik Plan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5224095"/>
                  </a:ext>
                </a:extLst>
              </a:tr>
              <a:tr h="75552">
                <a:tc gridSpan="2">
                  <a:txBody>
                    <a:bodyPr/>
                    <a:lstStyle/>
                    <a:p>
                      <a:pPr algn="l" fontAlgn="b"/>
                      <a:r>
                        <a:rPr lang="tr-TR" sz="400" b="0" i="0" u="none" strike="noStrike">
                          <a:solidFill>
                            <a:srgbClr val="000000"/>
                          </a:solidFill>
                          <a:effectLst/>
                          <a:latin typeface="Tahoma" panose="020B0604030504040204" pitchFamily="34" charset="0"/>
                        </a:rPr>
                        <a:t>Kalite Hedefleri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286328"/>
                  </a:ext>
                </a:extLst>
              </a:tr>
              <a:tr h="75552">
                <a:tc gridSpan="2">
                  <a:txBody>
                    <a:bodyPr/>
                    <a:lstStyle/>
                    <a:p>
                      <a:pPr algn="l" fontAlgn="b"/>
                      <a:r>
                        <a:rPr lang="tr-TR" sz="400" b="0" i="0" u="none" strike="noStrike">
                          <a:solidFill>
                            <a:srgbClr val="000000"/>
                          </a:solidFill>
                          <a:effectLst/>
                          <a:latin typeface="Tahoma" panose="020B0604030504040204" pitchFamily="34" charset="0"/>
                        </a:rPr>
                        <a:t>Risk Analizi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7703406"/>
                  </a:ext>
                </a:extLst>
              </a:tr>
              <a:tr h="7555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5689825"/>
                  </a:ext>
                </a:extLst>
              </a:tr>
              <a:tr h="7555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0149836"/>
                  </a:ext>
                </a:extLst>
              </a:tr>
              <a:tr h="7555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4890994"/>
                  </a:ext>
                </a:extLst>
              </a:tr>
              <a:tr h="75552">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069463"/>
                  </a:ext>
                </a:extLst>
              </a:tr>
              <a:tr h="75552">
                <a:tc gridSpan="11">
                  <a:txBody>
                    <a:bodyPr/>
                    <a:lstStyle/>
                    <a:p>
                      <a:pPr algn="l" fontAlgn="b"/>
                      <a:r>
                        <a:rPr lang="tr-TR" sz="400" b="1" i="0" u="none" strike="noStrike">
                          <a:solidFill>
                            <a:srgbClr val="000000"/>
                          </a:solidFill>
                          <a:effectLst/>
                          <a:latin typeface="Tahoma" panose="020B0604030504040204" pitchFamily="34" charset="0"/>
                        </a:rPr>
                        <a:t>DF KAPANMA HIZI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2131655"/>
                  </a:ext>
                </a:extLst>
              </a:tr>
              <a:tr h="132437">
                <a:tc gridSpan="11">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10184437"/>
                  </a:ext>
                </a:extLst>
              </a:tr>
              <a:tr h="146073">
                <a:tc gridSpan="7">
                  <a:txBody>
                    <a:bodyPr/>
                    <a:lstStyle/>
                    <a:p>
                      <a:pPr algn="l" fontAlgn="b"/>
                      <a:r>
                        <a:rPr lang="tr-TR" sz="400" b="0" i="0" u="none" strike="noStrike">
                          <a:solidFill>
                            <a:srgbClr val="000000"/>
                          </a:solidFill>
                          <a:effectLst/>
                          <a:latin typeface="Tahoma" panose="020B0604030504040204" pitchFamily="34" charset="0"/>
                        </a:rPr>
                        <a:t>Form No:KY-FR-0010 Yayın Tarihi:03.05.2018 Değ.Tarihi:-Değ.No:0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0468295"/>
                  </a:ext>
                </a:extLst>
              </a:tr>
            </a:tbl>
          </a:graphicData>
        </a:graphic>
      </p:graphicFrame>
      <p:sp>
        <p:nvSpPr>
          <p:cNvPr id="7" name="Metin kutusu 1">
            <a:extLst>
              <a:ext uri="{FF2B5EF4-FFF2-40B4-BE49-F238E27FC236}">
                <a16:creationId xmlns:a16="http://schemas.microsoft.com/office/drawing/2014/main" id="{00000000-0008-0000-0400-000002000000}"/>
              </a:ext>
            </a:extLst>
          </p:cNvPr>
          <p:cNvSpPr txBox="1"/>
          <p:nvPr/>
        </p:nvSpPr>
        <p:spPr>
          <a:xfrm>
            <a:off x="4885400" y="1470025"/>
            <a:ext cx="164680" cy="9227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dirty="0"/>
          </a:p>
        </p:txBody>
      </p:sp>
      <p:sp>
        <p:nvSpPr>
          <p:cNvPr id="8" name="Metin kutusu 2">
            <a:extLst>
              <a:ext uri="{FF2B5EF4-FFF2-40B4-BE49-F238E27FC236}">
                <a16:creationId xmlns:a16="http://schemas.microsoft.com/office/drawing/2014/main" id="{00000000-0008-0000-0400-000003000000}"/>
              </a:ext>
            </a:extLst>
          </p:cNvPr>
          <p:cNvSpPr txBox="1"/>
          <p:nvPr/>
        </p:nvSpPr>
        <p:spPr>
          <a:xfrm>
            <a:off x="5248380" y="1470025"/>
            <a:ext cx="152400" cy="95250"/>
          </a:xfrm>
          <a:prstGeom prst="rect">
            <a:avLst/>
          </a:prstGeom>
          <a:solidFill>
            <a:schemeClr val="tx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0" name="Metin kutusu 4">
            <a:extLst>
              <a:ext uri="{FF2B5EF4-FFF2-40B4-BE49-F238E27FC236}">
                <a16:creationId xmlns:a16="http://schemas.microsoft.com/office/drawing/2014/main" id="{00000000-0008-0000-0400-000005000000}"/>
              </a:ext>
            </a:extLst>
          </p:cNvPr>
          <p:cNvSpPr txBox="1"/>
          <p:nvPr/>
        </p:nvSpPr>
        <p:spPr>
          <a:xfrm>
            <a:off x="2967186" y="5305425"/>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1" name="Metin kutusu 5">
            <a:extLst>
              <a:ext uri="{FF2B5EF4-FFF2-40B4-BE49-F238E27FC236}">
                <a16:creationId xmlns:a16="http://schemas.microsoft.com/office/drawing/2014/main" id="{00000000-0008-0000-0400-000006000000}"/>
              </a:ext>
            </a:extLst>
          </p:cNvPr>
          <p:cNvSpPr txBox="1"/>
          <p:nvPr/>
        </p:nvSpPr>
        <p:spPr>
          <a:xfrm>
            <a:off x="2984648" y="5427067"/>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2" name="Metin kutusu 6">
            <a:extLst>
              <a:ext uri="{FF2B5EF4-FFF2-40B4-BE49-F238E27FC236}">
                <a16:creationId xmlns:a16="http://schemas.microsoft.com/office/drawing/2014/main" id="{00000000-0008-0000-0400-000007000000}"/>
              </a:ext>
            </a:extLst>
          </p:cNvPr>
          <p:cNvSpPr txBox="1"/>
          <p:nvPr/>
        </p:nvSpPr>
        <p:spPr>
          <a:xfrm>
            <a:off x="2967186" y="5548709"/>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3" name="Metin kutusu 7">
            <a:extLst>
              <a:ext uri="{FF2B5EF4-FFF2-40B4-BE49-F238E27FC236}">
                <a16:creationId xmlns:a16="http://schemas.microsoft.com/office/drawing/2014/main" id="{00000000-0008-0000-0400-000008000000}"/>
              </a:ext>
            </a:extLst>
          </p:cNvPr>
          <p:cNvSpPr txBox="1"/>
          <p:nvPr/>
        </p:nvSpPr>
        <p:spPr>
          <a:xfrm>
            <a:off x="2984647" y="5671740"/>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4" name="Metin kutusu 8">
            <a:extLst>
              <a:ext uri="{FF2B5EF4-FFF2-40B4-BE49-F238E27FC236}">
                <a16:creationId xmlns:a16="http://schemas.microsoft.com/office/drawing/2014/main" id="{00000000-0008-0000-0400-000009000000}"/>
              </a:ext>
            </a:extLst>
          </p:cNvPr>
          <p:cNvSpPr txBox="1"/>
          <p:nvPr/>
        </p:nvSpPr>
        <p:spPr>
          <a:xfrm>
            <a:off x="2967186" y="5788619"/>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5" name="Metin kutusu 9">
            <a:extLst>
              <a:ext uri="{FF2B5EF4-FFF2-40B4-BE49-F238E27FC236}">
                <a16:creationId xmlns:a16="http://schemas.microsoft.com/office/drawing/2014/main" id="{00000000-0008-0000-0400-00000A000000}"/>
              </a:ext>
            </a:extLst>
          </p:cNvPr>
          <p:cNvSpPr txBox="1"/>
          <p:nvPr/>
        </p:nvSpPr>
        <p:spPr>
          <a:xfrm>
            <a:off x="6613525" y="1122203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6" name="Metin kutusu 10">
            <a:extLst>
              <a:ext uri="{FF2B5EF4-FFF2-40B4-BE49-F238E27FC236}">
                <a16:creationId xmlns:a16="http://schemas.microsoft.com/office/drawing/2014/main" id="{00000000-0008-0000-0400-00000B000000}"/>
              </a:ext>
            </a:extLst>
          </p:cNvPr>
          <p:cNvSpPr txBox="1"/>
          <p:nvPr/>
        </p:nvSpPr>
        <p:spPr>
          <a:xfrm>
            <a:off x="2967186" y="5901828"/>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7" name="Metin kutusu 11">
            <a:extLst>
              <a:ext uri="{FF2B5EF4-FFF2-40B4-BE49-F238E27FC236}">
                <a16:creationId xmlns:a16="http://schemas.microsoft.com/office/drawing/2014/main" id="{00000000-0008-0000-0400-00000C000000}"/>
              </a:ext>
            </a:extLst>
          </p:cNvPr>
          <p:cNvSpPr txBox="1"/>
          <p:nvPr/>
        </p:nvSpPr>
        <p:spPr>
          <a:xfrm>
            <a:off x="2968773" y="5998366"/>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8" name="Metin kutusu 12">
            <a:extLst>
              <a:ext uri="{FF2B5EF4-FFF2-40B4-BE49-F238E27FC236}">
                <a16:creationId xmlns:a16="http://schemas.microsoft.com/office/drawing/2014/main" id="{00000000-0008-0000-0400-00000D000000}"/>
              </a:ext>
            </a:extLst>
          </p:cNvPr>
          <p:cNvSpPr txBox="1"/>
          <p:nvPr/>
        </p:nvSpPr>
        <p:spPr>
          <a:xfrm>
            <a:off x="6613525" y="1122203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19" name="Metin kutusu 13">
            <a:extLst>
              <a:ext uri="{FF2B5EF4-FFF2-40B4-BE49-F238E27FC236}">
                <a16:creationId xmlns:a16="http://schemas.microsoft.com/office/drawing/2014/main" id="{00000000-0008-0000-0400-00000E000000}"/>
              </a:ext>
            </a:extLst>
          </p:cNvPr>
          <p:cNvSpPr txBox="1"/>
          <p:nvPr/>
        </p:nvSpPr>
        <p:spPr>
          <a:xfrm>
            <a:off x="6613525" y="11383963"/>
            <a:ext cx="133350" cy="95250"/>
          </a:xfrm>
          <a:prstGeom prst="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0" name="Metin kutusu 14">
            <a:extLst>
              <a:ext uri="{FF2B5EF4-FFF2-40B4-BE49-F238E27FC236}">
                <a16:creationId xmlns:a16="http://schemas.microsoft.com/office/drawing/2014/main" id="{00000000-0008-0000-0400-00000F000000}"/>
              </a:ext>
            </a:extLst>
          </p:cNvPr>
          <p:cNvSpPr txBox="1"/>
          <p:nvPr/>
        </p:nvSpPr>
        <p:spPr>
          <a:xfrm>
            <a:off x="6613525" y="1154588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1" name="Metin kutusu 15">
            <a:extLst>
              <a:ext uri="{FF2B5EF4-FFF2-40B4-BE49-F238E27FC236}">
                <a16:creationId xmlns:a16="http://schemas.microsoft.com/office/drawing/2014/main" id="{00000000-0008-0000-0400-000010000000}"/>
              </a:ext>
            </a:extLst>
          </p:cNvPr>
          <p:cNvSpPr txBox="1"/>
          <p:nvPr/>
        </p:nvSpPr>
        <p:spPr>
          <a:xfrm>
            <a:off x="6613525" y="11707813"/>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2" name="Metin kutusu 16">
            <a:extLst>
              <a:ext uri="{FF2B5EF4-FFF2-40B4-BE49-F238E27FC236}">
                <a16:creationId xmlns:a16="http://schemas.microsoft.com/office/drawing/2014/main" id="{00000000-0008-0000-0400-000011000000}"/>
              </a:ext>
            </a:extLst>
          </p:cNvPr>
          <p:cNvSpPr txBox="1"/>
          <p:nvPr/>
        </p:nvSpPr>
        <p:spPr>
          <a:xfrm>
            <a:off x="6613525" y="11869738"/>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23" name="Metin kutusu 17">
            <a:extLst>
              <a:ext uri="{FF2B5EF4-FFF2-40B4-BE49-F238E27FC236}">
                <a16:creationId xmlns:a16="http://schemas.microsoft.com/office/drawing/2014/main" id="{00000000-0008-0000-0400-000012000000}"/>
              </a:ext>
            </a:extLst>
          </p:cNvPr>
          <p:cNvSpPr txBox="1"/>
          <p:nvPr/>
        </p:nvSpPr>
        <p:spPr>
          <a:xfrm>
            <a:off x="6613525" y="12031663"/>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pic>
        <p:nvPicPr>
          <p:cNvPr id="24" name="Resim 23">
            <a:extLst>
              <a:ext uri="{FF2B5EF4-FFF2-40B4-BE49-F238E27FC236}">
                <a16:creationId xmlns:a16="http://schemas.microsoft.com/office/drawing/2014/main" id="{00000000-0008-0000-0400-000013000000}"/>
              </a:ext>
            </a:extLst>
          </p:cNvPr>
          <p:cNvPicPr/>
          <p:nvPr/>
        </p:nvPicPr>
        <p:blipFill>
          <a:blip r:embed="rId2"/>
          <a:stretch>
            <a:fillRect/>
          </a:stretch>
        </p:blipFill>
        <p:spPr>
          <a:xfrm>
            <a:off x="2006600" y="1159454"/>
            <a:ext cx="821159" cy="242109"/>
          </a:xfrm>
          <a:prstGeom prst="rect">
            <a:avLst/>
          </a:prstGeom>
        </p:spPr>
      </p:pic>
      <p:sp>
        <p:nvSpPr>
          <p:cNvPr id="25" name="Metin kutusu 11">
            <a:extLst>
              <a:ext uri="{FF2B5EF4-FFF2-40B4-BE49-F238E27FC236}">
                <a16:creationId xmlns:a16="http://schemas.microsoft.com/office/drawing/2014/main" id="{00000000-0008-0000-0400-00000C000000}"/>
              </a:ext>
            </a:extLst>
          </p:cNvPr>
          <p:cNvSpPr txBox="1"/>
          <p:nvPr/>
        </p:nvSpPr>
        <p:spPr>
          <a:xfrm>
            <a:off x="2960983" y="6138263"/>
            <a:ext cx="92075" cy="603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graphicFrame>
        <p:nvGraphicFramePr>
          <p:cNvPr id="45" name="Tablo 44"/>
          <p:cNvGraphicFramePr>
            <a:graphicFrameLocks noGrp="1"/>
          </p:cNvGraphicFramePr>
          <p:nvPr>
            <p:extLst>
              <p:ext uri="{D42A27DB-BD31-4B8C-83A1-F6EECF244321}">
                <p14:modId xmlns:p14="http://schemas.microsoft.com/office/powerpoint/2010/main" val="4138918061"/>
              </p:ext>
            </p:extLst>
          </p:nvPr>
        </p:nvGraphicFramePr>
        <p:xfrm>
          <a:off x="6049894" y="1295384"/>
          <a:ext cx="3679702" cy="5356901"/>
        </p:xfrm>
        <a:graphic>
          <a:graphicData uri="http://schemas.openxmlformats.org/drawingml/2006/table">
            <a:tbl>
              <a:tblPr/>
              <a:tblGrid>
                <a:gridCol w="305348">
                  <a:extLst>
                    <a:ext uri="{9D8B030D-6E8A-4147-A177-3AD203B41FA5}">
                      <a16:colId xmlns:a16="http://schemas.microsoft.com/office/drawing/2014/main" val="2792335054"/>
                    </a:ext>
                  </a:extLst>
                </a:gridCol>
                <a:gridCol w="269120">
                  <a:extLst>
                    <a:ext uri="{9D8B030D-6E8A-4147-A177-3AD203B41FA5}">
                      <a16:colId xmlns:a16="http://schemas.microsoft.com/office/drawing/2014/main" val="448362558"/>
                    </a:ext>
                  </a:extLst>
                </a:gridCol>
                <a:gridCol w="331225">
                  <a:extLst>
                    <a:ext uri="{9D8B030D-6E8A-4147-A177-3AD203B41FA5}">
                      <a16:colId xmlns:a16="http://schemas.microsoft.com/office/drawing/2014/main" val="3896942601"/>
                    </a:ext>
                  </a:extLst>
                </a:gridCol>
                <a:gridCol w="331225">
                  <a:extLst>
                    <a:ext uri="{9D8B030D-6E8A-4147-A177-3AD203B41FA5}">
                      <a16:colId xmlns:a16="http://schemas.microsoft.com/office/drawing/2014/main" val="2676390125"/>
                    </a:ext>
                  </a:extLst>
                </a:gridCol>
                <a:gridCol w="362278">
                  <a:extLst>
                    <a:ext uri="{9D8B030D-6E8A-4147-A177-3AD203B41FA5}">
                      <a16:colId xmlns:a16="http://schemas.microsoft.com/office/drawing/2014/main" val="1138192417"/>
                    </a:ext>
                  </a:extLst>
                </a:gridCol>
                <a:gridCol w="331225">
                  <a:extLst>
                    <a:ext uri="{9D8B030D-6E8A-4147-A177-3AD203B41FA5}">
                      <a16:colId xmlns:a16="http://schemas.microsoft.com/office/drawing/2014/main" val="3995744206"/>
                    </a:ext>
                  </a:extLst>
                </a:gridCol>
                <a:gridCol w="129385">
                  <a:extLst>
                    <a:ext uri="{9D8B030D-6E8A-4147-A177-3AD203B41FA5}">
                      <a16:colId xmlns:a16="http://schemas.microsoft.com/office/drawing/2014/main" val="4252244641"/>
                    </a:ext>
                  </a:extLst>
                </a:gridCol>
                <a:gridCol w="331225">
                  <a:extLst>
                    <a:ext uri="{9D8B030D-6E8A-4147-A177-3AD203B41FA5}">
                      <a16:colId xmlns:a16="http://schemas.microsoft.com/office/drawing/2014/main" val="3309888743"/>
                    </a:ext>
                  </a:extLst>
                </a:gridCol>
                <a:gridCol w="527889">
                  <a:extLst>
                    <a:ext uri="{9D8B030D-6E8A-4147-A177-3AD203B41FA5}">
                      <a16:colId xmlns:a16="http://schemas.microsoft.com/office/drawing/2014/main" val="3214673450"/>
                    </a:ext>
                  </a:extLst>
                </a:gridCol>
                <a:gridCol w="331225">
                  <a:extLst>
                    <a:ext uri="{9D8B030D-6E8A-4147-A177-3AD203B41FA5}">
                      <a16:colId xmlns:a16="http://schemas.microsoft.com/office/drawing/2014/main" val="2831551485"/>
                    </a:ext>
                  </a:extLst>
                </a:gridCol>
                <a:gridCol w="429557">
                  <a:extLst>
                    <a:ext uri="{9D8B030D-6E8A-4147-A177-3AD203B41FA5}">
                      <a16:colId xmlns:a16="http://schemas.microsoft.com/office/drawing/2014/main" val="2196203319"/>
                    </a:ext>
                  </a:extLst>
                </a:gridCol>
              </a:tblGrid>
              <a:tr h="146073">
                <a:tc gridSpan="11">
                  <a:txBody>
                    <a:bodyPr/>
                    <a:lstStyle/>
                    <a:p>
                      <a:pPr algn="ctr" fontAlgn="b"/>
                      <a:r>
                        <a:rPr lang="tr-TR" sz="800" b="1" i="0" u="none" strike="noStrike" dirty="0">
                          <a:solidFill>
                            <a:srgbClr val="000000"/>
                          </a:solidFill>
                          <a:effectLst/>
                          <a:latin typeface="Tahoma" panose="020B0604030504040204" pitchFamily="34" charset="0"/>
                        </a:rPr>
                        <a:t>DÜZELTİCİ FAALİYET FORMU</a:t>
                      </a:r>
                      <a:endParaRPr lang="tr-TR" sz="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99408501"/>
                  </a:ext>
                </a:extLst>
              </a:tr>
              <a:tr h="159371">
                <a:tc>
                  <a:txBody>
                    <a:bodyPr/>
                    <a:lstStyle/>
                    <a:p>
                      <a:pPr algn="l" fontAlgn="b"/>
                      <a:r>
                        <a:rPr lang="tr-TR" sz="400" b="1" i="0" u="none" strike="noStrike">
                          <a:solidFill>
                            <a:srgbClr val="000000"/>
                          </a:solidFill>
                          <a:effectLst/>
                          <a:latin typeface="Tahoma" panose="020B0604030504040204" pitchFamily="34" charset="0"/>
                        </a:rPr>
                        <a:t>DF NO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2020-0243</a:t>
                      </a:r>
                    </a:p>
                  </a:txBody>
                  <a:tcPr marL="0" marR="0" marT="0" marB="0" anchor="b">
                    <a:lnL>
                      <a:noFill/>
                    </a:lnL>
                    <a:lnR>
                      <a:noFill/>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solidFill>
                            <a:srgbClr val="000000"/>
                          </a:solidFill>
                          <a:effectLst/>
                          <a:latin typeface="Tahoma" panose="020B0604030504040204" pitchFamily="34" charset="0"/>
                        </a:rPr>
                        <a:t>Tarih: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24/12/2020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tr-TR" sz="400" b="0" i="0" u="none" strike="noStrike">
                          <a:solidFill>
                            <a:srgbClr val="000000"/>
                          </a:solidFill>
                          <a:effectLst/>
                          <a:latin typeface="Tahoma" panose="020B0604030504040204" pitchFamily="34" charset="0"/>
                        </a:rPr>
                        <a:t>Tekrarlayan Bir Uygunsuzluk mu?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E</a:t>
                      </a:r>
                      <a:endParaRPr lang="tr-TR" sz="4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H</a:t>
                      </a:r>
                      <a:endParaRPr lang="tr-TR" sz="400" b="0" i="0" u="none" strike="noStrike">
                        <a:solidFill>
                          <a:srgbClr val="000000"/>
                        </a:solidFill>
                        <a:effectLst/>
                        <a:latin typeface="Calibri" panose="020F0502020204030204" pitchFamily="34"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73253"/>
                  </a:ext>
                </a:extLst>
              </a:tr>
              <a:tr h="73036">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366616"/>
                  </a:ext>
                </a:extLst>
              </a:tr>
              <a:tr h="146073">
                <a:tc gridSpan="2">
                  <a:txBody>
                    <a:bodyPr/>
                    <a:lstStyle/>
                    <a:p>
                      <a:pPr algn="l" fontAlgn="b"/>
                      <a:r>
                        <a:rPr lang="tr-TR" sz="400" b="1" i="0" u="none" strike="noStrike">
                          <a:solidFill>
                            <a:srgbClr val="000000"/>
                          </a:solidFill>
                          <a:effectLst/>
                          <a:latin typeface="Tahoma" panose="020B0604030504040204" pitchFamily="34" charset="0"/>
                        </a:rPr>
                        <a:t>TESPİT YERİ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tr-TR"/>
                    </a:p>
                  </a:txBody>
                  <a:tcPr/>
                </a:tc>
                <a:tc gridSpan="3">
                  <a:txBody>
                    <a:bodyPr/>
                    <a:lstStyle/>
                    <a:p>
                      <a:pPr algn="l" fontAlgn="b"/>
                      <a:r>
                        <a:rPr lang="tr-TR" sz="400" b="0" i="0" u="none" strike="noStrike">
                          <a:solidFill>
                            <a:srgbClr val="000000"/>
                          </a:solidFill>
                          <a:effectLst/>
                          <a:latin typeface="Tahoma" panose="020B0604030504040204" pitchFamily="34" charset="0"/>
                        </a:rPr>
                        <a:t>İç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Wingdings" panose="05000000000000000000" pitchFamily="2" charset="2"/>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İç Müşteri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421606"/>
                  </a:ext>
                </a:extLst>
              </a:tr>
              <a:tr h="7696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Denetim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Dış Müşteri Memnuniyetsizliği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324017"/>
                  </a:ext>
                </a:extLst>
              </a:tr>
              <a:tr h="86024">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Eğitim Sonuçları</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Çalışan Memnuniyetsizliği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55658"/>
                  </a:ext>
                </a:extLst>
              </a:tr>
              <a:tr h="1460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Personel Performans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Kalite Hedef Uygunsuzluğu</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724801"/>
                  </a:ext>
                </a:extLst>
              </a:tr>
              <a:tr h="86024">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Tedarikçi Değerlendirme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Dokümantasyon</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522063"/>
                  </a:ext>
                </a:extLst>
              </a:tr>
              <a:tr h="86024">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r>
                        <a:rPr lang="tr-TR" sz="400" b="0" i="0" u="none" strike="noStrike">
                          <a:solidFill>
                            <a:srgbClr val="000000"/>
                          </a:solidFill>
                          <a:effectLst/>
                          <a:latin typeface="Tahoma" panose="020B0604030504040204" pitchFamily="34" charset="0"/>
                        </a:rPr>
                        <a:t>İşgüvenliği Uygunsuzlukları</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3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7716199"/>
                  </a:ext>
                </a:extLst>
              </a:tr>
              <a:tr h="86024">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Acil Durumlar</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382759"/>
                  </a:ext>
                </a:extLst>
              </a:tr>
              <a:tr h="86024">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Veri Analizi</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271767"/>
                  </a:ext>
                </a:extLst>
              </a:tr>
              <a:tr h="73036">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929007"/>
                  </a:ext>
                </a:extLst>
              </a:tr>
              <a:tr h="76969">
                <a:tc gridSpan="11">
                  <a:txBody>
                    <a:bodyPr/>
                    <a:lstStyle/>
                    <a:p>
                      <a:pPr algn="l" fontAlgn="b"/>
                      <a:r>
                        <a:rPr lang="tr-TR" sz="400" b="1" i="0" u="none" strike="noStrike">
                          <a:solidFill>
                            <a:srgbClr val="000000"/>
                          </a:solidFill>
                          <a:effectLst/>
                          <a:latin typeface="Tahoma" panose="020B0604030504040204" pitchFamily="34" charset="0"/>
                        </a:rPr>
                        <a:t>UYGUNSUZLUK TANIMI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48050015"/>
                  </a:ext>
                </a:extLst>
              </a:tr>
              <a:tr h="78176">
                <a:tc gridSpan="11">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8504022"/>
                  </a:ext>
                </a:extLst>
              </a:tr>
              <a:tr h="230001">
                <a:tc gridSpan="11">
                  <a:txBody>
                    <a:bodyPr/>
                    <a:lstStyle/>
                    <a:p>
                      <a:pPr algn="ctr" fontAlgn="b"/>
                      <a:r>
                        <a:rPr lang="tr-TR" sz="400" b="0" i="0" u="none" strike="noStrike">
                          <a:solidFill>
                            <a:srgbClr val="000000"/>
                          </a:solidFill>
                          <a:effectLst/>
                          <a:latin typeface="Tahoma" panose="020B0604030504040204" pitchFamily="34" charset="0"/>
                        </a:rPr>
                        <a:t>Çelik Dolap bulunmamaktadır. Genel Sekreterlikten talep edilmelidir. (9001:2015 Madde No: 7.5.3.2 MİNÖR)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02109675"/>
                  </a:ext>
                </a:extLst>
              </a:tr>
              <a:tr h="76969">
                <a:tc>
                  <a:txBody>
                    <a:bodyPr/>
                    <a:lstStyle/>
                    <a:p>
                      <a:pPr algn="l" fontAlgn="b"/>
                      <a:r>
                        <a:rPr lang="tr-TR" sz="400" b="1"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572729"/>
                  </a:ext>
                </a:extLst>
              </a:tr>
              <a:tr h="76969">
                <a:tc gridSpan="5">
                  <a:txBody>
                    <a:bodyPr/>
                    <a:lstStyle/>
                    <a:p>
                      <a:pPr algn="ctr" fontAlgn="b"/>
                      <a:r>
                        <a:rPr lang="tr-TR" sz="400" b="1" i="0" u="none" strike="noStrike">
                          <a:solidFill>
                            <a:srgbClr val="000000"/>
                          </a:solidFill>
                          <a:effectLst/>
                          <a:latin typeface="Tahoma" panose="020B0604030504040204" pitchFamily="34" charset="0"/>
                        </a:rPr>
                        <a:t>DF AÇILAN BÖLÜM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400" b="1" i="0" u="none" strike="noStrike">
                          <a:solidFill>
                            <a:srgbClr val="000000"/>
                          </a:solidFill>
                          <a:effectLst/>
                          <a:latin typeface="Tahoma" panose="020B0604030504040204" pitchFamily="34" charset="0"/>
                        </a:rPr>
                        <a:t>DF AÇAN ONAYI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48215249"/>
                  </a:ext>
                </a:extLst>
              </a:tr>
              <a:tr h="307876">
                <a:tc gridSpan="5">
                  <a:txBody>
                    <a:bodyPr/>
                    <a:lstStyle/>
                    <a:p>
                      <a:pPr algn="ctr" fontAlgn="ctr"/>
                      <a:r>
                        <a:rPr lang="tr-TR" sz="400" b="0" i="0" u="none" strike="noStrike">
                          <a:solidFill>
                            <a:srgbClr val="000000"/>
                          </a:solidFill>
                          <a:effectLst/>
                          <a:latin typeface="Tahoma" panose="020B0604030504040204" pitchFamily="34" charset="0"/>
                        </a:rPr>
                        <a:t>Ferhan SOYUER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0" i="0" u="none" strike="noStrike">
                          <a:solidFill>
                            <a:srgbClr val="000000"/>
                          </a:solidFill>
                          <a:effectLst/>
                          <a:latin typeface="Tahoma" panose="020B0604030504040204" pitchFamily="34" charset="0"/>
                        </a:rPr>
                        <a:t>Semail ÜLGEN - Pınar ÖZTÜRK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9931016"/>
                  </a:ext>
                </a:extLst>
              </a:tr>
              <a:tr h="76969">
                <a:tc gridSpan="11">
                  <a:txBody>
                    <a:bodyPr/>
                    <a:lstStyle/>
                    <a:p>
                      <a:pPr algn="l" fontAlgn="b"/>
                      <a:r>
                        <a:rPr lang="tr-TR" sz="400" b="1" i="0" u="none" strike="noStrike">
                          <a:solidFill>
                            <a:srgbClr val="000000"/>
                          </a:solidFill>
                          <a:effectLst/>
                          <a:latin typeface="Tahoma" panose="020B0604030504040204" pitchFamily="34" charset="0"/>
                        </a:rPr>
                        <a:t>KÖK NEDEN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89961920"/>
                  </a:ext>
                </a:extLst>
              </a:tr>
              <a:tr h="73036">
                <a:tc gridSpan="11">
                  <a:txBody>
                    <a:bodyPr/>
                    <a:lstStyle/>
                    <a:p>
                      <a:pPr algn="l" fontAlgn="b"/>
                      <a:r>
                        <a:rPr lang="tr-TR" sz="400" b="0" i="0" u="none" strike="noStrike">
                          <a:solidFill>
                            <a:srgbClr val="000000"/>
                          </a:solidFill>
                          <a:effectLst/>
                          <a:latin typeface="Tahoma" panose="020B0604030504040204" pitchFamily="34" charset="0"/>
                        </a:rPr>
                        <a:t>Bölümün yeni açılmış olmasından dolayı çelik dolaplarının bulunmaması</a:t>
                      </a:r>
                    </a:p>
                  </a:txBody>
                  <a:tcPr marL="0" marR="0" marT="0" marB="0" anchor="b">
                    <a:lnL>
                      <a:noFill/>
                    </a:lnL>
                    <a:lnR>
                      <a:noFill/>
                    </a:lnR>
                    <a:lnT>
                      <a:noFill/>
                    </a:lnT>
                    <a:lnB w="6350" cap="flat" cmpd="sng" algn="ctr">
                      <a:solidFill>
                        <a:srgbClr val="000000"/>
                      </a:solidFill>
                      <a:prstDash val="dash"/>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98971198"/>
                  </a:ext>
                </a:extLst>
              </a:tr>
              <a:tr h="76969">
                <a:tc gridSpan="11">
                  <a:txBody>
                    <a:bodyPr/>
                    <a:lstStyle/>
                    <a:p>
                      <a:pPr algn="l" fontAlgn="b"/>
                      <a:r>
                        <a:rPr lang="tr-TR" sz="400" b="1" i="0" u="none" strike="noStrike">
                          <a:solidFill>
                            <a:srgbClr val="000000"/>
                          </a:solidFill>
                          <a:effectLst/>
                          <a:latin typeface="Tahoma" panose="020B0604030504040204" pitchFamily="34" charset="0"/>
                        </a:rPr>
                        <a:t>YAPILACAK GEÇİCİ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13762525"/>
                  </a:ext>
                </a:extLst>
              </a:tr>
              <a:tr h="76969">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26686216"/>
                  </a:ext>
                </a:extLst>
              </a:tr>
              <a:tr h="146073">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Genel Sekreterlikten talep edilmiştir.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Prof.Dr.Ferhan Soyuer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30.12.2020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358008855"/>
                  </a:ext>
                </a:extLst>
              </a:tr>
              <a:tr h="7696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082176842"/>
                  </a:ext>
                </a:extLst>
              </a:tr>
              <a:tr h="7696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352859195"/>
                  </a:ext>
                </a:extLst>
              </a:tr>
              <a:tr h="7696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416646584"/>
                  </a:ext>
                </a:extLst>
              </a:tr>
              <a:tr h="76969">
                <a:tc gridSpan="11">
                  <a:txBody>
                    <a:bodyPr/>
                    <a:lstStyle/>
                    <a:p>
                      <a:pPr algn="l" fontAlgn="b"/>
                      <a:r>
                        <a:rPr lang="tr-TR" sz="400" b="1" i="0" u="none" strike="noStrike">
                          <a:solidFill>
                            <a:srgbClr val="000000"/>
                          </a:solidFill>
                          <a:effectLst/>
                          <a:latin typeface="Tahoma" panose="020B0604030504040204" pitchFamily="34" charset="0"/>
                        </a:rPr>
                        <a:t>YAPILACAK KALICI FAALİYET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78378210"/>
                  </a:ext>
                </a:extLst>
              </a:tr>
              <a:tr h="76969">
                <a:tc>
                  <a:txBody>
                    <a:bodyPr/>
                    <a:lstStyle/>
                    <a:p>
                      <a:pPr algn="ctr" fontAlgn="b"/>
                      <a:r>
                        <a:rPr lang="tr-TR" sz="400" b="1" i="0" u="none" strike="noStrike">
                          <a:solidFill>
                            <a:srgbClr val="000000"/>
                          </a:solidFill>
                          <a:effectLst/>
                          <a:latin typeface="Tahoma" panose="020B060403050404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1" i="0" u="none" strike="noStrike">
                          <a:solidFill>
                            <a:srgbClr val="000000"/>
                          </a:solidFill>
                          <a:effectLst/>
                          <a:latin typeface="Tahoma" panose="020B0604030504040204" pitchFamily="34" charset="0"/>
                        </a:rPr>
                        <a:t>Faaliyet Tanımı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solidFill>
                            <a:srgbClr val="000000"/>
                          </a:solidFill>
                          <a:effectLst/>
                          <a:latin typeface="Tahoma" panose="020B0604030504040204" pitchFamily="34" charset="0"/>
                        </a:rPr>
                        <a:t>Sorumlu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1" i="0" u="none" strike="noStrike">
                          <a:solidFill>
                            <a:srgbClr val="000000"/>
                          </a:solidFill>
                          <a:effectLst/>
                          <a:latin typeface="Tahoma" panose="020B0604030504040204" pitchFamily="34" charset="0"/>
                        </a:rPr>
                        <a:t>Termin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687807173"/>
                  </a:ext>
                </a:extLst>
              </a:tr>
              <a:tr h="76969">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Çelik dolap temin edilecektir.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Genel Sekreterlik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31.03.2021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805674545"/>
                  </a:ext>
                </a:extLst>
              </a:tr>
              <a:tr h="76969">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184039448"/>
                  </a:ext>
                </a:extLst>
              </a:tr>
              <a:tr h="7696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77244482"/>
                  </a:ext>
                </a:extLst>
              </a:tr>
              <a:tr h="76969">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980071709"/>
                  </a:ext>
                </a:extLst>
              </a:tr>
              <a:tr h="76969">
                <a:tc gridSpan="11">
                  <a:txBody>
                    <a:bodyPr/>
                    <a:lstStyle/>
                    <a:p>
                      <a:pPr algn="l" fontAlgn="b"/>
                      <a:r>
                        <a:rPr lang="tr-TR" sz="400" b="1" i="0" u="none" strike="noStrike">
                          <a:solidFill>
                            <a:srgbClr val="000000"/>
                          </a:solidFill>
                          <a:effectLst/>
                          <a:latin typeface="Tahoma" panose="020B0604030504040204" pitchFamily="34" charset="0"/>
                        </a:rPr>
                        <a:t>TAKİP VE 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38393488"/>
                  </a:ext>
                </a:extLst>
              </a:tr>
              <a:tr h="76969">
                <a:tc gridSpan="2">
                  <a:txBody>
                    <a:bodyPr/>
                    <a:lstStyle/>
                    <a:p>
                      <a:pPr algn="ctr" fontAlgn="b"/>
                      <a:r>
                        <a:rPr lang="tr-TR" sz="400" b="1" i="0" u="none" strike="noStrike">
                          <a:solidFill>
                            <a:srgbClr val="000000"/>
                          </a:solidFill>
                          <a:effectLst/>
                          <a:latin typeface="Tahoma" panose="020B0604030504040204" pitchFamily="34" charset="0"/>
                        </a:rPr>
                        <a:t>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1" i="0" u="none" strike="noStrike">
                          <a:solidFill>
                            <a:srgbClr val="000000"/>
                          </a:solidFill>
                          <a:effectLst/>
                          <a:latin typeface="Tahoma" panose="020B0604030504040204" pitchFamily="34" charset="0"/>
                        </a:rPr>
                        <a:t>Takibi Gerçekleştiren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1" i="0" u="none" strike="noStrike">
                          <a:solidFill>
                            <a:srgbClr val="000000"/>
                          </a:solidFill>
                          <a:effectLst/>
                          <a:latin typeface="Tahoma" panose="020B0604030504040204" pitchFamily="34" charset="0"/>
                        </a:rPr>
                        <a:t>Takip Sonucu&amp;Karar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1" i="0" u="none" strike="noStrike">
                          <a:solidFill>
                            <a:srgbClr val="000000"/>
                          </a:solidFill>
                          <a:effectLst/>
                          <a:latin typeface="Tahoma" panose="020B0604030504040204" pitchFamily="34" charset="0"/>
                        </a:rPr>
                        <a:t>Takip Eden Onayı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496997194"/>
                  </a:ext>
                </a:extLst>
              </a:tr>
              <a:tr h="76969">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693162066"/>
                  </a:ext>
                </a:extLst>
              </a:tr>
              <a:tr h="76969">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87966361"/>
                  </a:ext>
                </a:extLst>
              </a:tr>
              <a:tr h="219109">
                <a:tc gridSpan="2">
                  <a:txBody>
                    <a:bodyPr/>
                    <a:lstStyle/>
                    <a:p>
                      <a:pPr algn="l" fontAlgn="b"/>
                      <a:r>
                        <a:rPr lang="tr-TR" sz="400" b="1" i="0" u="none" strike="noStrike">
                          <a:solidFill>
                            <a:srgbClr val="000000"/>
                          </a:solidFill>
                          <a:effectLst/>
                          <a:latin typeface="Tahoma" panose="020B0604030504040204" pitchFamily="34" charset="0"/>
                        </a:rPr>
                        <a:t>Faaliyetin Etkinlik Takip Tarihi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tr-TR"/>
                    </a:p>
                  </a:txBody>
                  <a:tcPr/>
                </a:tc>
                <a:extLst>
                  <a:ext uri="{0D108BD9-81ED-4DB2-BD59-A6C34878D82A}">
                    <a16:rowId xmlns:a16="http://schemas.microsoft.com/office/drawing/2014/main" val="1690098750"/>
                  </a:ext>
                </a:extLst>
              </a:tr>
              <a:tr h="76969">
                <a:tc gridSpan="5">
                  <a:txBody>
                    <a:bodyPr/>
                    <a:lstStyle/>
                    <a:p>
                      <a:pPr algn="l" fontAlgn="b"/>
                      <a:r>
                        <a:rPr lang="tr-TR" sz="400" b="1" i="0" u="none" strike="noStrike">
                          <a:solidFill>
                            <a:srgbClr val="000000"/>
                          </a:solidFill>
                          <a:effectLst/>
                          <a:latin typeface="Tahoma" panose="020B060403050404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258012822"/>
                  </a:ext>
                </a:extLst>
              </a:tr>
              <a:tr h="76969">
                <a:tc gridSpan="11">
                  <a:txBody>
                    <a:bodyPr/>
                    <a:lstStyle/>
                    <a:p>
                      <a:pPr algn="l" fontAlgn="b"/>
                      <a:r>
                        <a:rPr lang="tr-TR" sz="400" b="1" i="0" u="none" strike="noStrike">
                          <a:solidFill>
                            <a:srgbClr val="000000"/>
                          </a:solidFill>
                          <a:effectLst/>
                          <a:latin typeface="Tahoma" panose="020B0604030504040204" pitchFamily="34" charset="0"/>
                        </a:rPr>
                        <a:t>DF'NİN ETKİLEDİĞİ DOKÜMANTASYONLAR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06179937"/>
                  </a:ext>
                </a:extLst>
              </a:tr>
              <a:tr h="76969">
                <a:tc gridSpan="2">
                  <a:txBody>
                    <a:bodyPr/>
                    <a:lstStyle/>
                    <a:p>
                      <a:pPr algn="l" fontAlgn="b"/>
                      <a:r>
                        <a:rPr lang="tr-TR" sz="400" b="0" i="0" u="none" strike="noStrike">
                          <a:solidFill>
                            <a:srgbClr val="000000"/>
                          </a:solidFill>
                          <a:effectLst/>
                          <a:latin typeface="Tahoma" panose="020B0604030504040204" pitchFamily="34" charset="0"/>
                        </a:rPr>
                        <a:t>Kalite El Kitabı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6424877"/>
                  </a:ext>
                </a:extLst>
              </a:tr>
              <a:tr h="76969">
                <a:tc>
                  <a:txBody>
                    <a:bodyPr/>
                    <a:lstStyle/>
                    <a:p>
                      <a:pPr algn="l" fontAlgn="b"/>
                      <a:r>
                        <a:rPr lang="tr-TR" sz="400" b="0" i="0" u="none" strike="noStrike">
                          <a:solidFill>
                            <a:srgbClr val="000000"/>
                          </a:solidFill>
                          <a:effectLst/>
                          <a:latin typeface="Tahoma" panose="020B0604030504040204" pitchFamily="34" charset="0"/>
                        </a:rPr>
                        <a:t>Prosedür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7592918"/>
                  </a:ext>
                </a:extLst>
              </a:tr>
              <a:tr h="76969">
                <a:tc>
                  <a:txBody>
                    <a:bodyPr/>
                    <a:lstStyle/>
                    <a:p>
                      <a:pPr algn="l" fontAlgn="b"/>
                      <a:r>
                        <a:rPr lang="tr-TR" sz="400" b="0" i="0" u="none" strike="noStrike">
                          <a:solidFill>
                            <a:srgbClr val="000000"/>
                          </a:solidFill>
                          <a:effectLst/>
                          <a:latin typeface="Tahoma" panose="020B0604030504040204" pitchFamily="34" charset="0"/>
                        </a:rPr>
                        <a:t>Talimat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5058020"/>
                  </a:ext>
                </a:extLst>
              </a:tr>
              <a:tr h="76969">
                <a:tc gridSpan="3">
                  <a:txBody>
                    <a:bodyPr/>
                    <a:lstStyle/>
                    <a:p>
                      <a:pPr algn="l" fontAlgn="b"/>
                      <a:r>
                        <a:rPr lang="tr-TR" sz="400" b="0" i="0" u="none" strike="noStrike">
                          <a:solidFill>
                            <a:srgbClr val="000000"/>
                          </a:solidFill>
                          <a:effectLst/>
                          <a:latin typeface="Tahoma" panose="020B0604030504040204" pitchFamily="34" charset="0"/>
                        </a:rPr>
                        <a:t>Kaplumbağa Şeması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0233291"/>
                  </a:ext>
                </a:extLst>
              </a:tr>
              <a:tr h="76969">
                <a:tc>
                  <a:txBody>
                    <a:bodyPr/>
                    <a:lstStyle/>
                    <a:p>
                      <a:pPr algn="l" fontAlgn="b"/>
                      <a:r>
                        <a:rPr lang="tr-TR" sz="400" b="0" i="0" u="none" strike="noStrike">
                          <a:solidFill>
                            <a:srgbClr val="000000"/>
                          </a:solidFill>
                          <a:effectLst/>
                          <a:latin typeface="Tahoma" panose="020B0604030504040204" pitchFamily="34" charset="0"/>
                        </a:rPr>
                        <a:t>İş Akışı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1527651"/>
                  </a:ext>
                </a:extLst>
              </a:tr>
              <a:tr h="76969">
                <a:tc>
                  <a:txBody>
                    <a:bodyPr/>
                    <a:lstStyle/>
                    <a:p>
                      <a:pPr algn="l" fontAlgn="b"/>
                      <a:r>
                        <a:rPr lang="tr-TR" sz="400" b="0" i="0" u="none" strike="noStrike">
                          <a:solidFill>
                            <a:srgbClr val="000000"/>
                          </a:solidFill>
                          <a:effectLst/>
                          <a:latin typeface="Tahoma" panose="020B0604030504040204" pitchFamily="34" charset="0"/>
                        </a:rPr>
                        <a:t>Form</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7638684"/>
                  </a:ext>
                </a:extLst>
              </a:tr>
              <a:tr h="76969">
                <a:tc gridSpan="2">
                  <a:txBody>
                    <a:bodyPr/>
                    <a:lstStyle/>
                    <a:p>
                      <a:pPr algn="l" fontAlgn="b"/>
                      <a:r>
                        <a:rPr lang="tr-TR" sz="400" b="0" i="0" u="none" strike="noStrike">
                          <a:solidFill>
                            <a:srgbClr val="000000"/>
                          </a:solidFill>
                          <a:effectLst/>
                          <a:latin typeface="Tahoma" panose="020B0604030504040204" pitchFamily="34" charset="0"/>
                        </a:rPr>
                        <a:t>Faaliyet Planı</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1081477"/>
                  </a:ext>
                </a:extLst>
              </a:tr>
              <a:tr h="76969">
                <a:tc gridSpan="2">
                  <a:txBody>
                    <a:bodyPr/>
                    <a:lstStyle/>
                    <a:p>
                      <a:pPr algn="l" fontAlgn="b"/>
                      <a:r>
                        <a:rPr lang="tr-TR" sz="400" b="0" i="0" u="none" strike="noStrike">
                          <a:solidFill>
                            <a:srgbClr val="000000"/>
                          </a:solidFill>
                          <a:effectLst/>
                          <a:latin typeface="Tahoma" panose="020B0604030504040204" pitchFamily="34" charset="0"/>
                        </a:rPr>
                        <a:t>Stratejik Plan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1682728"/>
                  </a:ext>
                </a:extLst>
              </a:tr>
              <a:tr h="76969">
                <a:tc gridSpan="2">
                  <a:txBody>
                    <a:bodyPr/>
                    <a:lstStyle/>
                    <a:p>
                      <a:pPr algn="l" fontAlgn="b"/>
                      <a:r>
                        <a:rPr lang="tr-TR" sz="400" b="0" i="0" u="none" strike="noStrike">
                          <a:solidFill>
                            <a:srgbClr val="000000"/>
                          </a:solidFill>
                          <a:effectLst/>
                          <a:latin typeface="Tahoma" panose="020B0604030504040204" pitchFamily="34" charset="0"/>
                        </a:rPr>
                        <a:t>Kalite Hedefleri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2782570"/>
                  </a:ext>
                </a:extLst>
              </a:tr>
              <a:tr h="76969">
                <a:tc gridSpan="2">
                  <a:txBody>
                    <a:bodyPr/>
                    <a:lstStyle/>
                    <a:p>
                      <a:pPr algn="l" fontAlgn="b"/>
                      <a:r>
                        <a:rPr lang="tr-TR" sz="400" b="0" i="0" u="none" strike="noStrike">
                          <a:solidFill>
                            <a:srgbClr val="000000"/>
                          </a:solidFill>
                          <a:effectLst/>
                          <a:latin typeface="Tahoma" panose="020B0604030504040204" pitchFamily="34" charset="0"/>
                        </a:rPr>
                        <a:t>Risk Analizi</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624381"/>
                  </a:ext>
                </a:extLst>
              </a:tr>
              <a:tr h="76969">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1695562"/>
                  </a:ext>
                </a:extLst>
              </a:tr>
              <a:tr h="76969">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7680259"/>
                  </a:ext>
                </a:extLst>
              </a:tr>
              <a:tr h="76969">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6302277"/>
                  </a:ext>
                </a:extLst>
              </a:tr>
              <a:tr h="76969">
                <a:tc gridSpan="2">
                  <a:txBody>
                    <a:bodyPr/>
                    <a:lstStyle/>
                    <a:p>
                      <a:pPr algn="l" fontAlgn="b"/>
                      <a:r>
                        <a:rPr lang="tr-TR" sz="400" b="0" i="0" u="none" strike="noStrike">
                          <a:solidFill>
                            <a:srgbClr val="000000"/>
                          </a:solidFill>
                          <a:effectLst/>
                          <a:latin typeface="Tahoma" panose="020B0604030504040204" pitchFamily="34" charset="0"/>
                        </a:rPr>
                        <a:t>Diğer (Açıklayınız)</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6">
                  <a:txBody>
                    <a:bodyPr/>
                    <a:lstStyle/>
                    <a:p>
                      <a:pPr algn="l" fontAlgn="b"/>
                      <a:r>
                        <a:rPr lang="tr-TR" sz="400" b="0" i="0" u="none" strike="noStrike">
                          <a:solidFill>
                            <a:srgbClr val="000000"/>
                          </a:solidFill>
                          <a:effectLst/>
                          <a:latin typeface="Tahoma" panose="020B0604030504040204" pitchFamily="34" charset="0"/>
                        </a:rPr>
                        <a:t>Revizyon no:……………….. Rev.Tarihi:………………………..</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0" i="0" u="none" strike="noStrike">
                          <a:solidFill>
                            <a:srgbClr val="000000"/>
                          </a:solidFill>
                          <a:effectLst/>
                          <a:latin typeface="Tahoma" panose="020B060403050404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708727"/>
                  </a:ext>
                </a:extLst>
              </a:tr>
              <a:tr h="76969">
                <a:tc gridSpan="11">
                  <a:txBody>
                    <a:bodyPr/>
                    <a:lstStyle/>
                    <a:p>
                      <a:pPr algn="l" fontAlgn="b"/>
                      <a:r>
                        <a:rPr lang="tr-TR" sz="400" b="1" i="0" u="none" strike="noStrike">
                          <a:solidFill>
                            <a:srgbClr val="000000"/>
                          </a:solidFill>
                          <a:effectLst/>
                          <a:latin typeface="Tahoma" panose="020B0604030504040204" pitchFamily="34" charset="0"/>
                        </a:rPr>
                        <a:t>DF KAPANMA HIZI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33760755"/>
                  </a:ext>
                </a:extLst>
              </a:tr>
              <a:tr h="134922">
                <a:tc gridSpan="11">
                  <a:txBody>
                    <a:bodyPr/>
                    <a:lstStyle/>
                    <a:p>
                      <a:pPr algn="ctr" fontAlgn="b"/>
                      <a:r>
                        <a:rPr lang="tr-TR" sz="400" b="0" i="0" u="none" strike="noStrike">
                          <a:solidFill>
                            <a:srgbClr val="000000"/>
                          </a:solidFill>
                          <a:effectLst/>
                          <a:latin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75222012"/>
                  </a:ext>
                </a:extLst>
              </a:tr>
              <a:tr h="146073">
                <a:tc gridSpan="7">
                  <a:txBody>
                    <a:bodyPr/>
                    <a:lstStyle/>
                    <a:p>
                      <a:pPr algn="l" fontAlgn="b"/>
                      <a:r>
                        <a:rPr lang="tr-TR" sz="400" b="0" i="0" u="none" strike="noStrike">
                          <a:solidFill>
                            <a:srgbClr val="000000"/>
                          </a:solidFill>
                          <a:effectLst/>
                          <a:latin typeface="Tahoma" panose="020B0604030504040204" pitchFamily="34" charset="0"/>
                        </a:rPr>
                        <a:t>Form No:KY-FR-0010 Yayın Tarihi:03.05.2018 Değ.Tarihi:-Değ.No:0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solidFill>
                          <a:srgbClr val="000000"/>
                        </a:solidFill>
                        <a:effectLst/>
                        <a:latin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7113076"/>
                  </a:ext>
                </a:extLst>
              </a:tr>
            </a:tbl>
          </a:graphicData>
        </a:graphic>
      </p:graphicFrame>
      <p:sp>
        <p:nvSpPr>
          <p:cNvPr id="46" name="Metin kutusu 1">
            <a:extLst>
              <a:ext uri="{FF2B5EF4-FFF2-40B4-BE49-F238E27FC236}">
                <a16:creationId xmlns:a16="http://schemas.microsoft.com/office/drawing/2014/main" id="{00000000-0008-0000-0500-000002000000}"/>
              </a:ext>
            </a:extLst>
          </p:cNvPr>
          <p:cNvSpPr txBox="1"/>
          <p:nvPr/>
        </p:nvSpPr>
        <p:spPr>
          <a:xfrm>
            <a:off x="8927326" y="1476375"/>
            <a:ext cx="152400" cy="952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7" name="Metin kutusu 2">
            <a:extLst>
              <a:ext uri="{FF2B5EF4-FFF2-40B4-BE49-F238E27FC236}">
                <a16:creationId xmlns:a16="http://schemas.microsoft.com/office/drawing/2014/main" id="{00000000-0008-0000-0500-000003000000}"/>
              </a:ext>
            </a:extLst>
          </p:cNvPr>
          <p:cNvSpPr txBox="1"/>
          <p:nvPr/>
        </p:nvSpPr>
        <p:spPr>
          <a:xfrm>
            <a:off x="9373535" y="1476375"/>
            <a:ext cx="152400" cy="95250"/>
          </a:xfrm>
          <a:prstGeom prst="rect">
            <a:avLst/>
          </a:prstGeom>
          <a:solidFill>
            <a:schemeClr val="tx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8" name="Metin kutusu 3">
            <a:extLst>
              <a:ext uri="{FF2B5EF4-FFF2-40B4-BE49-F238E27FC236}">
                <a16:creationId xmlns:a16="http://schemas.microsoft.com/office/drawing/2014/main" id="{00000000-0008-0000-0500-000004000000}"/>
              </a:ext>
            </a:extLst>
          </p:cNvPr>
          <p:cNvSpPr txBox="1"/>
          <p:nvPr/>
        </p:nvSpPr>
        <p:spPr>
          <a:xfrm>
            <a:off x="7135812" y="5241925"/>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49" name="Metin kutusu 4">
            <a:extLst>
              <a:ext uri="{FF2B5EF4-FFF2-40B4-BE49-F238E27FC236}">
                <a16:creationId xmlns:a16="http://schemas.microsoft.com/office/drawing/2014/main" id="{00000000-0008-0000-0500-000005000000}"/>
              </a:ext>
            </a:extLst>
          </p:cNvPr>
          <p:cNvSpPr txBox="1"/>
          <p:nvPr/>
        </p:nvSpPr>
        <p:spPr>
          <a:xfrm>
            <a:off x="7135812" y="5366741"/>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0" name="Metin kutusu 5">
            <a:extLst>
              <a:ext uri="{FF2B5EF4-FFF2-40B4-BE49-F238E27FC236}">
                <a16:creationId xmlns:a16="http://schemas.microsoft.com/office/drawing/2014/main" id="{00000000-0008-0000-0500-000006000000}"/>
              </a:ext>
            </a:extLst>
          </p:cNvPr>
          <p:cNvSpPr txBox="1"/>
          <p:nvPr/>
        </p:nvSpPr>
        <p:spPr>
          <a:xfrm>
            <a:off x="7135812" y="5492154"/>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1" name="Metin kutusu 6">
            <a:extLst>
              <a:ext uri="{FF2B5EF4-FFF2-40B4-BE49-F238E27FC236}">
                <a16:creationId xmlns:a16="http://schemas.microsoft.com/office/drawing/2014/main" id="{00000000-0008-0000-0500-000007000000}"/>
              </a:ext>
            </a:extLst>
          </p:cNvPr>
          <p:cNvSpPr txBox="1"/>
          <p:nvPr/>
        </p:nvSpPr>
        <p:spPr>
          <a:xfrm>
            <a:off x="7135812" y="5603477"/>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2" name="Metin kutusu 7">
            <a:extLst>
              <a:ext uri="{FF2B5EF4-FFF2-40B4-BE49-F238E27FC236}">
                <a16:creationId xmlns:a16="http://schemas.microsoft.com/office/drawing/2014/main" id="{00000000-0008-0000-0500-000008000000}"/>
              </a:ext>
            </a:extLst>
          </p:cNvPr>
          <p:cNvSpPr txBox="1"/>
          <p:nvPr/>
        </p:nvSpPr>
        <p:spPr>
          <a:xfrm>
            <a:off x="7135812" y="5730477"/>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3" name="Metin kutusu 8">
            <a:extLst>
              <a:ext uri="{FF2B5EF4-FFF2-40B4-BE49-F238E27FC236}">
                <a16:creationId xmlns:a16="http://schemas.microsoft.com/office/drawing/2014/main" id="{00000000-0008-0000-0500-000009000000}"/>
              </a:ext>
            </a:extLst>
          </p:cNvPr>
          <p:cNvSpPr txBox="1"/>
          <p:nvPr/>
        </p:nvSpPr>
        <p:spPr>
          <a:xfrm>
            <a:off x="7135812" y="5895178"/>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4" name="Metin kutusu 9">
            <a:extLst>
              <a:ext uri="{FF2B5EF4-FFF2-40B4-BE49-F238E27FC236}">
                <a16:creationId xmlns:a16="http://schemas.microsoft.com/office/drawing/2014/main" id="{00000000-0008-0000-0500-00000A000000}"/>
              </a:ext>
            </a:extLst>
          </p:cNvPr>
          <p:cNvSpPr txBox="1"/>
          <p:nvPr/>
        </p:nvSpPr>
        <p:spPr>
          <a:xfrm>
            <a:off x="6589713" y="111950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5" name="Metin kutusu 10">
            <a:extLst>
              <a:ext uri="{FF2B5EF4-FFF2-40B4-BE49-F238E27FC236}">
                <a16:creationId xmlns:a16="http://schemas.microsoft.com/office/drawing/2014/main" id="{00000000-0008-0000-0500-00000B000000}"/>
              </a:ext>
            </a:extLst>
          </p:cNvPr>
          <p:cNvSpPr txBox="1"/>
          <p:nvPr/>
        </p:nvSpPr>
        <p:spPr>
          <a:xfrm>
            <a:off x="7135812" y="6028528"/>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6" name="Metin kutusu 11">
            <a:extLst>
              <a:ext uri="{FF2B5EF4-FFF2-40B4-BE49-F238E27FC236}">
                <a16:creationId xmlns:a16="http://schemas.microsoft.com/office/drawing/2014/main" id="{00000000-0008-0000-0500-00000C000000}"/>
              </a:ext>
            </a:extLst>
          </p:cNvPr>
          <p:cNvSpPr txBox="1"/>
          <p:nvPr/>
        </p:nvSpPr>
        <p:spPr>
          <a:xfrm>
            <a:off x="7135812" y="6161878"/>
            <a:ext cx="128588" cy="984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7" name="Metin kutusu 12">
            <a:extLst>
              <a:ext uri="{FF2B5EF4-FFF2-40B4-BE49-F238E27FC236}">
                <a16:creationId xmlns:a16="http://schemas.microsoft.com/office/drawing/2014/main" id="{00000000-0008-0000-0500-00000D000000}"/>
              </a:ext>
            </a:extLst>
          </p:cNvPr>
          <p:cNvSpPr txBox="1"/>
          <p:nvPr/>
        </p:nvSpPr>
        <p:spPr>
          <a:xfrm>
            <a:off x="6589713" y="111950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8" name="Metin kutusu 13">
            <a:extLst>
              <a:ext uri="{FF2B5EF4-FFF2-40B4-BE49-F238E27FC236}">
                <a16:creationId xmlns:a16="http://schemas.microsoft.com/office/drawing/2014/main" id="{00000000-0008-0000-0500-00000E000000}"/>
              </a:ext>
            </a:extLst>
          </p:cNvPr>
          <p:cNvSpPr txBox="1"/>
          <p:nvPr/>
        </p:nvSpPr>
        <p:spPr>
          <a:xfrm>
            <a:off x="6589713" y="11356975"/>
            <a:ext cx="133350" cy="95250"/>
          </a:xfrm>
          <a:prstGeom prst="rect">
            <a:avLst/>
          </a:prstGeom>
          <a:solidFill>
            <a:sysClr val="window" lastClr="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59" name="Metin kutusu 14">
            <a:extLst>
              <a:ext uri="{FF2B5EF4-FFF2-40B4-BE49-F238E27FC236}">
                <a16:creationId xmlns:a16="http://schemas.microsoft.com/office/drawing/2014/main" id="{00000000-0008-0000-0500-00000F000000}"/>
              </a:ext>
            </a:extLst>
          </p:cNvPr>
          <p:cNvSpPr txBox="1"/>
          <p:nvPr/>
        </p:nvSpPr>
        <p:spPr>
          <a:xfrm>
            <a:off x="6589713" y="1151890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0" name="Metin kutusu 15">
            <a:extLst>
              <a:ext uri="{FF2B5EF4-FFF2-40B4-BE49-F238E27FC236}">
                <a16:creationId xmlns:a16="http://schemas.microsoft.com/office/drawing/2014/main" id="{00000000-0008-0000-0500-000010000000}"/>
              </a:ext>
            </a:extLst>
          </p:cNvPr>
          <p:cNvSpPr txBox="1"/>
          <p:nvPr/>
        </p:nvSpPr>
        <p:spPr>
          <a:xfrm>
            <a:off x="6589713" y="1168082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1" name="Metin kutusu 16">
            <a:extLst>
              <a:ext uri="{FF2B5EF4-FFF2-40B4-BE49-F238E27FC236}">
                <a16:creationId xmlns:a16="http://schemas.microsoft.com/office/drawing/2014/main" id="{00000000-0008-0000-0500-000011000000}"/>
              </a:ext>
            </a:extLst>
          </p:cNvPr>
          <p:cNvSpPr txBox="1"/>
          <p:nvPr/>
        </p:nvSpPr>
        <p:spPr>
          <a:xfrm>
            <a:off x="6589713" y="11842750"/>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sp>
        <p:nvSpPr>
          <p:cNvPr id="62" name="Metin kutusu 17">
            <a:extLst>
              <a:ext uri="{FF2B5EF4-FFF2-40B4-BE49-F238E27FC236}">
                <a16:creationId xmlns:a16="http://schemas.microsoft.com/office/drawing/2014/main" id="{00000000-0008-0000-0500-000012000000}"/>
              </a:ext>
            </a:extLst>
          </p:cNvPr>
          <p:cNvSpPr txBox="1"/>
          <p:nvPr/>
        </p:nvSpPr>
        <p:spPr>
          <a:xfrm>
            <a:off x="6589713" y="12004675"/>
            <a:ext cx="133350" cy="9525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sz="1100"/>
          </a:p>
        </p:txBody>
      </p:sp>
      <p:pic>
        <p:nvPicPr>
          <p:cNvPr id="63" name="Resim 62">
            <a:extLst>
              <a:ext uri="{FF2B5EF4-FFF2-40B4-BE49-F238E27FC236}">
                <a16:creationId xmlns:a16="http://schemas.microsoft.com/office/drawing/2014/main" id="{00000000-0008-0000-0500-000013000000}"/>
              </a:ext>
            </a:extLst>
          </p:cNvPr>
          <p:cNvPicPr/>
          <p:nvPr/>
        </p:nvPicPr>
        <p:blipFill>
          <a:blip r:embed="rId2"/>
          <a:stretch>
            <a:fillRect/>
          </a:stretch>
        </p:blipFill>
        <p:spPr>
          <a:xfrm>
            <a:off x="6099280" y="1252355"/>
            <a:ext cx="781050" cy="174808"/>
          </a:xfrm>
          <a:prstGeom prst="rect">
            <a:avLst/>
          </a:prstGeom>
        </p:spPr>
      </p:pic>
    </p:spTree>
    <p:extLst>
      <p:ext uri="{BB962C8B-B14F-4D97-AF65-F5344CB8AC3E}">
        <p14:creationId xmlns:p14="http://schemas.microsoft.com/office/powerpoint/2010/main" val="75069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FF0000"/>
                </a:solidFill>
                <a:effectLst>
                  <a:outerShdw blurRad="38100" dist="38100" dir="2700000" algn="tl">
                    <a:srgbClr val="000000">
                      <a:alpha val="43137"/>
                    </a:srgbClr>
                  </a:outerShdw>
                </a:effectLst>
              </a:rPr>
              <a:t/>
            </a:r>
            <a:br>
              <a:rPr lang="tr-TR" sz="3600" b="1" dirty="0" smtClean="0">
                <a:solidFill>
                  <a:srgbClr val="FF0000"/>
                </a:solidFill>
                <a:effectLst>
                  <a:outerShdw blurRad="38100" dist="38100" dir="2700000" algn="tl">
                    <a:srgbClr val="000000">
                      <a:alpha val="43137"/>
                    </a:srgbClr>
                  </a:outerShdw>
                </a:effectLst>
              </a:rPr>
            </a:br>
            <a:r>
              <a:rPr lang="tr-TR" sz="3600" b="1" dirty="0" smtClean="0">
                <a:solidFill>
                  <a:srgbClr val="FF0000"/>
                </a:solidFill>
                <a:effectLst>
                  <a:outerShdw blurRad="38100" dist="38100" dir="2700000" algn="tl">
                    <a:srgbClr val="000000">
                      <a:alpha val="43137"/>
                    </a:srgbClr>
                  </a:outerShdw>
                </a:effectLst>
              </a:rPr>
              <a:t>GELEN </a:t>
            </a:r>
            <a:r>
              <a:rPr lang="tr-TR" sz="3600" b="1" dirty="0">
                <a:solidFill>
                  <a:srgbClr val="FF0000"/>
                </a:solidFill>
                <a:effectLst>
                  <a:outerShdw blurRad="38100" dist="38100" dir="2700000" algn="tl">
                    <a:srgbClr val="000000">
                      <a:alpha val="43137"/>
                    </a:srgbClr>
                  </a:outerShdw>
                </a:effectLst>
              </a:rPr>
              <a:t>ŞİKAYETLER VE </a:t>
            </a:r>
            <a:r>
              <a:rPr lang="tr-TR" sz="3600" b="1" dirty="0" smtClean="0">
                <a:solidFill>
                  <a:srgbClr val="FF0000"/>
                </a:solidFill>
                <a:effectLst>
                  <a:outerShdw blurRad="38100" dist="38100" dir="2700000" algn="tl">
                    <a:srgbClr val="000000">
                      <a:alpha val="43137"/>
                    </a:srgbClr>
                  </a:outerShdw>
                </a:effectLst>
              </a:rPr>
              <a:t>SONUÇLARI</a:t>
            </a:r>
            <a:endParaRPr lang="tr-TR" sz="3600" dirty="0"/>
          </a:p>
        </p:txBody>
      </p:sp>
      <p:sp>
        <p:nvSpPr>
          <p:cNvPr id="3" name="İçerik Yer Tutucusu 2"/>
          <p:cNvSpPr>
            <a:spLocks noGrp="1"/>
          </p:cNvSpPr>
          <p:nvPr>
            <p:ph idx="1"/>
          </p:nvPr>
        </p:nvSpPr>
        <p:spPr/>
        <p:txBody>
          <a:bodyPr>
            <a:normAutofit/>
          </a:bodyPr>
          <a:lstStyle/>
          <a:p>
            <a:endParaRPr lang="tr-TR" sz="2400" b="1" dirty="0" smtClean="0"/>
          </a:p>
          <a:p>
            <a:r>
              <a:rPr lang="tr-TR" sz="2400" b="1" dirty="0" smtClean="0"/>
              <a:t>Sürecimizle </a:t>
            </a:r>
            <a:r>
              <a:rPr lang="tr-TR" sz="2400" b="1" dirty="0"/>
              <a:t>ilgili </a:t>
            </a:r>
            <a:r>
              <a:rPr lang="tr-TR" sz="2400" b="1" dirty="0" smtClean="0"/>
              <a:t>tarafımıza </a:t>
            </a:r>
            <a:r>
              <a:rPr lang="tr-TR" sz="2400" b="1" dirty="0"/>
              <a:t>iletilen herhangi bir şikayet bulunmamaktadır.</a:t>
            </a:r>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871723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4135"/>
            <a:ext cx="10515600" cy="896591"/>
          </a:xfrm>
        </p:spPr>
        <p:txBody>
          <a:bodyPr/>
          <a:lstStyle/>
          <a:p>
            <a:pPr algn="ctr"/>
            <a:r>
              <a:rPr lang="tr-TR" dirty="0" smtClean="0">
                <a:solidFill>
                  <a:srgbClr val="FF0000"/>
                </a:solidFill>
                <a:effectLst>
                  <a:outerShdw blurRad="38100" dist="38100" dir="2700000" algn="tl">
                    <a:srgbClr val="000000">
                      <a:alpha val="43137"/>
                    </a:srgbClr>
                  </a:outerShdw>
                </a:effectLst>
              </a:rPr>
              <a:t>İÇ DENETİMLER</a:t>
            </a:r>
            <a:endParaRPr lang="tr-TR" dirty="0">
              <a:solidFill>
                <a:srgbClr val="FF0000"/>
              </a:solidFill>
              <a:effectLst>
                <a:outerShdw blurRad="38100" dist="38100" dir="2700000" algn="tl">
                  <a:srgbClr val="000000">
                    <a:alpha val="43137"/>
                  </a:srgbClr>
                </a:outerShdw>
              </a:effectLst>
            </a:endParaRPr>
          </a:p>
        </p:txBody>
      </p:sp>
      <p:pic>
        <p:nvPicPr>
          <p:cNvPr id="4" name="Resim 3"/>
          <p:cNvPicPr/>
          <p:nvPr/>
        </p:nvPicPr>
        <p:blipFill>
          <a:blip r:embed="rId2"/>
          <a:stretch>
            <a:fillRect/>
          </a:stretch>
        </p:blipFill>
        <p:spPr>
          <a:xfrm>
            <a:off x="251520" y="404664"/>
            <a:ext cx="2736304" cy="576064"/>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680399556"/>
              </p:ext>
            </p:extLst>
          </p:nvPr>
        </p:nvGraphicFramePr>
        <p:xfrm>
          <a:off x="1947672" y="980726"/>
          <a:ext cx="7516367" cy="5877274"/>
        </p:xfrm>
        <a:graphic>
          <a:graphicData uri="http://schemas.openxmlformats.org/drawingml/2006/table">
            <a:tbl>
              <a:tblPr/>
              <a:tblGrid>
                <a:gridCol w="864035">
                  <a:extLst>
                    <a:ext uri="{9D8B030D-6E8A-4147-A177-3AD203B41FA5}">
                      <a16:colId xmlns:a16="http://schemas.microsoft.com/office/drawing/2014/main" val="2267729196"/>
                    </a:ext>
                  </a:extLst>
                </a:gridCol>
                <a:gridCol w="761521">
                  <a:extLst>
                    <a:ext uri="{9D8B030D-6E8A-4147-A177-3AD203B41FA5}">
                      <a16:colId xmlns:a16="http://schemas.microsoft.com/office/drawing/2014/main" val="3674982772"/>
                    </a:ext>
                  </a:extLst>
                </a:gridCol>
                <a:gridCol w="911630">
                  <a:extLst>
                    <a:ext uri="{9D8B030D-6E8A-4147-A177-3AD203B41FA5}">
                      <a16:colId xmlns:a16="http://schemas.microsoft.com/office/drawing/2014/main" val="1885261440"/>
                    </a:ext>
                  </a:extLst>
                </a:gridCol>
                <a:gridCol w="790811">
                  <a:extLst>
                    <a:ext uri="{9D8B030D-6E8A-4147-A177-3AD203B41FA5}">
                      <a16:colId xmlns:a16="http://schemas.microsoft.com/office/drawing/2014/main" val="1218081874"/>
                    </a:ext>
                  </a:extLst>
                </a:gridCol>
                <a:gridCol w="644364">
                  <a:extLst>
                    <a:ext uri="{9D8B030D-6E8A-4147-A177-3AD203B41FA5}">
                      <a16:colId xmlns:a16="http://schemas.microsoft.com/office/drawing/2014/main" val="1210190454"/>
                    </a:ext>
                  </a:extLst>
                </a:gridCol>
                <a:gridCol w="805457">
                  <a:extLst>
                    <a:ext uri="{9D8B030D-6E8A-4147-A177-3AD203B41FA5}">
                      <a16:colId xmlns:a16="http://schemas.microsoft.com/office/drawing/2014/main" val="264916278"/>
                    </a:ext>
                  </a:extLst>
                </a:gridCol>
                <a:gridCol w="644364">
                  <a:extLst>
                    <a:ext uri="{9D8B030D-6E8A-4147-A177-3AD203B41FA5}">
                      <a16:colId xmlns:a16="http://schemas.microsoft.com/office/drawing/2014/main" val="3687134445"/>
                    </a:ext>
                  </a:extLst>
                </a:gridCol>
                <a:gridCol w="600430">
                  <a:extLst>
                    <a:ext uri="{9D8B030D-6E8A-4147-A177-3AD203B41FA5}">
                      <a16:colId xmlns:a16="http://schemas.microsoft.com/office/drawing/2014/main" val="3710207813"/>
                    </a:ext>
                  </a:extLst>
                </a:gridCol>
                <a:gridCol w="292894">
                  <a:extLst>
                    <a:ext uri="{9D8B030D-6E8A-4147-A177-3AD203B41FA5}">
                      <a16:colId xmlns:a16="http://schemas.microsoft.com/office/drawing/2014/main" val="3222556913"/>
                    </a:ext>
                  </a:extLst>
                </a:gridCol>
                <a:gridCol w="644364">
                  <a:extLst>
                    <a:ext uri="{9D8B030D-6E8A-4147-A177-3AD203B41FA5}">
                      <a16:colId xmlns:a16="http://schemas.microsoft.com/office/drawing/2014/main" val="668498223"/>
                    </a:ext>
                  </a:extLst>
                </a:gridCol>
                <a:gridCol w="556497">
                  <a:extLst>
                    <a:ext uri="{9D8B030D-6E8A-4147-A177-3AD203B41FA5}">
                      <a16:colId xmlns:a16="http://schemas.microsoft.com/office/drawing/2014/main" val="2988805385"/>
                    </a:ext>
                  </a:extLst>
                </a:gridCol>
              </a:tblGrid>
              <a:tr h="119942">
                <a:tc>
                  <a:txBody>
                    <a:bodyPr/>
                    <a:lstStyle/>
                    <a:p>
                      <a:pPr algn="l" fontAlgn="b"/>
                      <a:endParaRPr lang="tr-TR"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856687105"/>
                  </a:ext>
                </a:extLst>
              </a:tr>
              <a:tr h="241452">
                <a:tc gridSpan="11">
                  <a:txBody>
                    <a:bodyPr/>
                    <a:lstStyle/>
                    <a:p>
                      <a:pPr algn="ctr" fontAlgn="ctr"/>
                      <a:r>
                        <a:rPr lang="tr-TR" sz="1200" b="1" i="0" u="none" strike="noStrike" dirty="0">
                          <a:solidFill>
                            <a:srgbClr val="000000"/>
                          </a:solidFill>
                          <a:effectLst/>
                          <a:latin typeface="Tahoma" panose="020B0604030504040204" pitchFamily="34" charset="0"/>
                        </a:rPr>
                        <a:t>           İÇ DENETİM RAPORU</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87388382"/>
                  </a:ext>
                </a:extLst>
              </a:tr>
              <a:tr h="119942">
                <a:tc gridSpan="3">
                  <a:txBody>
                    <a:bodyPr/>
                    <a:lstStyle/>
                    <a:p>
                      <a:pPr algn="ctr" fontAlgn="ctr"/>
                      <a:r>
                        <a:rPr lang="tr-TR" sz="6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8">
                  <a:txBody>
                    <a:bodyPr/>
                    <a:lstStyle/>
                    <a:p>
                      <a:pPr algn="ctr" fontAlgn="ctr"/>
                      <a:r>
                        <a:rPr lang="tr-TR" sz="600" b="1" i="0" u="none" strike="noStrike">
                          <a:solidFill>
                            <a:srgbClr val="000000"/>
                          </a:solidFill>
                          <a:effectLst/>
                          <a:latin typeface="Tahoma" panose="020B0604030504040204" pitchFamily="34" charset="0"/>
                        </a:rPr>
                        <a:t>DENETİMDE KARŞILAŞILAN KİŞİLER VE GÖREVLERİ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27491308"/>
                  </a:ext>
                </a:extLst>
              </a:tr>
              <a:tr h="446436">
                <a:tc gridSpan="3">
                  <a:txBody>
                    <a:bodyPr/>
                    <a:lstStyle/>
                    <a:p>
                      <a:pPr algn="ctr" fontAlgn="ctr"/>
                      <a:r>
                        <a:rPr lang="tr-TR" sz="600" b="1" i="0" u="none" strike="noStrike">
                          <a:solidFill>
                            <a:srgbClr val="000000"/>
                          </a:solidFill>
                          <a:effectLst/>
                          <a:latin typeface="Tahoma" panose="020B0604030504040204" pitchFamily="34" charset="0"/>
                        </a:rPr>
                        <a:t>24/12/2020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500" b="0" i="0" u="none" strike="noStrike" dirty="0">
                          <a:solidFill>
                            <a:srgbClr val="000000"/>
                          </a:solidFill>
                          <a:effectLst/>
                          <a:latin typeface="Tahoma" panose="020B0604030504040204" pitchFamily="34" charset="0"/>
                        </a:rPr>
                        <a:t>Ferhan SOYUER (Bölüm Başkanı), İrem SÜZEN (Araştırma Görevlisi)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07698859"/>
                  </a:ext>
                </a:extLst>
              </a:tr>
              <a:tr h="163482">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8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968478"/>
                  </a:ext>
                </a:extLst>
              </a:tr>
              <a:tr h="125757">
                <a:tc gridSpan="11">
                  <a:txBody>
                    <a:bodyPr/>
                    <a:lstStyle/>
                    <a:p>
                      <a:pPr algn="ctr" fontAlgn="ctr"/>
                      <a:r>
                        <a:rPr lang="tr-TR" sz="600" b="1" i="0" u="none" strike="noStrike">
                          <a:solidFill>
                            <a:srgbClr val="000000"/>
                          </a:solidFill>
                          <a:effectLst/>
                          <a:latin typeface="Tahoma" panose="020B0604030504040204" pitchFamily="34" charset="0"/>
                        </a:rPr>
                        <a:t>TESPİT EDİLEN UYGUNSUZLUKLAR LLLL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23123957"/>
                  </a:ext>
                </a:extLst>
              </a:tr>
              <a:tr h="299856">
                <a:tc>
                  <a:txBody>
                    <a:bodyPr/>
                    <a:lstStyle/>
                    <a:p>
                      <a:pPr algn="l" fontAlgn="ctr"/>
                      <a:r>
                        <a:rPr lang="tr-TR" sz="500" b="1" i="0" u="none" strike="noStrike">
                          <a:solidFill>
                            <a:srgbClr val="000000"/>
                          </a:solidFill>
                          <a:effectLst/>
                          <a:latin typeface="Tahoma" panose="020B0604030504040204" pitchFamily="34" charset="0"/>
                        </a:rPr>
                        <a:t>MAJOR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FF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tr-TR" sz="500" b="1" i="0" u="none" strike="noStrike">
                          <a:solidFill>
                            <a:srgbClr val="000000"/>
                          </a:solidFill>
                          <a:effectLst/>
                          <a:latin typeface="Tahoma" panose="020B0604030504040204" pitchFamily="34" charset="0"/>
                        </a:rPr>
                        <a:t> 5.3/5.3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8413593"/>
                  </a:ext>
                </a:extLst>
              </a:tr>
              <a:tr h="422962">
                <a:tc>
                  <a:txBody>
                    <a:bodyPr/>
                    <a:lstStyle/>
                    <a:p>
                      <a:pPr algn="l" fontAlgn="ctr"/>
                      <a:r>
                        <a:rPr lang="tr-TR" sz="500" b="1" i="0" u="none" strike="noStrike">
                          <a:solidFill>
                            <a:srgbClr val="000000"/>
                          </a:solidFill>
                          <a:effectLst/>
                          <a:latin typeface="Tahoma" panose="020B0604030504040204" pitchFamily="34" charset="0"/>
                        </a:rPr>
                        <a:t>MİNÖR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FF0000"/>
                          </a:solidFill>
                          <a:effectLst/>
                          <a:latin typeface="Tahoma" panose="020B060403050404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500" b="1" i="0" u="none" strike="noStrike" dirty="0">
                          <a:solidFill>
                            <a:srgbClr val="000000"/>
                          </a:solidFill>
                          <a:effectLst/>
                          <a:latin typeface="Tahoma" panose="020B0604030504040204" pitchFamily="34" charset="0"/>
                        </a:rPr>
                        <a:t>4.1 , 6.1.2 , 6.2.1./6.2,  7.5.3.2 , 9.1.2/7.6 , 10.3 / 8.4 - 8.7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38653604"/>
                  </a:ext>
                </a:extLst>
              </a:tr>
              <a:tr h="150907">
                <a:tc gridSpan="5">
                  <a:txBody>
                    <a:bodyPr/>
                    <a:lstStyle/>
                    <a:p>
                      <a:pPr algn="l" fontAlgn="ctr"/>
                      <a:r>
                        <a:rPr lang="tr-TR" sz="500" b="1" i="1" u="none" strike="noStrike">
                          <a:solidFill>
                            <a:srgbClr val="FF0000"/>
                          </a:solidFill>
                          <a:effectLst/>
                          <a:latin typeface="Tahoma" panose="020B0604030504040204" pitchFamily="34" charset="0"/>
                        </a:rPr>
                        <a:t>Uygunsuzluklar DF Formlarında tanımlanmaktadır.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48174"/>
                  </a:ext>
                </a:extLst>
              </a:tr>
              <a:tr h="125757">
                <a:tc gridSpan="11">
                  <a:txBody>
                    <a:bodyPr/>
                    <a:lstStyle/>
                    <a:p>
                      <a:pPr algn="ctr" fontAlgn="ctr"/>
                      <a:r>
                        <a:rPr lang="tr-TR" sz="600" b="1" i="0" u="none" strike="noStrike">
                          <a:solidFill>
                            <a:srgbClr val="000000"/>
                          </a:solidFill>
                          <a:effectLst/>
                          <a:latin typeface="Tahoma" panose="020B0604030504040204" pitchFamily="34" charset="0"/>
                        </a:rPr>
                        <a:t>İYİLEŞTİRİLMESİ GEREKEN YÖNLER-GÖZLEMLER KKKK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2238670"/>
                  </a:ext>
                </a:extLst>
              </a:tr>
              <a:tr h="399807">
                <a:tc>
                  <a:txBody>
                    <a:bodyPr/>
                    <a:lstStyle/>
                    <a:p>
                      <a:pPr algn="ctr" fontAlgn="ctr"/>
                      <a:r>
                        <a:rPr lang="tr-TR" sz="500" b="1" i="0" u="none" strike="noStrike">
                          <a:solidFill>
                            <a:srgbClr val="000000"/>
                          </a:solidFill>
                          <a:effectLst/>
                          <a:latin typeface="Tahoma" panose="020B0604030504040204" pitchFamily="34" charset="0"/>
                        </a:rPr>
                        <a:t>ISO 9001/10002 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6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6037266"/>
                  </a:ext>
                </a:extLst>
              </a:tr>
              <a:tr h="414998">
                <a:tc>
                  <a:txBody>
                    <a:bodyPr/>
                    <a:lstStyle/>
                    <a:p>
                      <a:pPr algn="ctr" fontAlgn="ctr"/>
                      <a:r>
                        <a:rPr lang="tr-TR" sz="500" b="1" i="0" u="none" strike="noStrike">
                          <a:solidFill>
                            <a:srgbClr val="000000"/>
                          </a:solidFill>
                          <a:effectLst/>
                          <a:latin typeface="Tahoma" panose="020B060403050404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500" b="0" i="0" u="none" strike="noStrike">
                          <a:solidFill>
                            <a:srgbClr val="000000"/>
                          </a:solidFill>
                          <a:effectLst/>
                          <a:latin typeface="Tahoma" panose="020B0604030504040204" pitchFamily="34" charset="0"/>
                        </a:rPr>
                        <a:t>Paydaş analizi görüldü. YÖKAK ve Bağımsız Dış Denetçiler eklenmelidir.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71756083"/>
                  </a:ext>
                </a:extLst>
              </a:tr>
              <a:tr h="231393">
                <a:tc>
                  <a:txBody>
                    <a:bodyPr/>
                    <a:lstStyle/>
                    <a:p>
                      <a:pPr algn="ctr" fontAlgn="ctr"/>
                      <a:r>
                        <a:rPr lang="tr-TR" sz="500" b="1" i="0" u="none" strike="noStrike">
                          <a:solidFill>
                            <a:srgbClr val="000000"/>
                          </a:solidFill>
                          <a:effectLst/>
                          <a:latin typeface="Tahoma" panose="020B060403050404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Mevcut anket sonuçlarında 1 adet anket yorumu bulunmaktadır. Bunun için AAP formu hazırlanmalıdır.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94091406"/>
                  </a:ext>
                </a:extLst>
              </a:tr>
              <a:tr h="246902">
                <a:tc>
                  <a:txBody>
                    <a:bodyPr/>
                    <a:lstStyle/>
                    <a:p>
                      <a:pPr algn="ctr" fontAlgn="ctr"/>
                      <a:r>
                        <a:rPr lang="tr-TR" sz="500" b="1" i="0" u="none" strike="noStrike">
                          <a:solidFill>
                            <a:srgbClr val="000000"/>
                          </a:solidFill>
                          <a:effectLst/>
                          <a:latin typeface="Tahoma" panose="020B0604030504040204" pitchFamily="34" charset="0"/>
                        </a:rPr>
                        <a:t>4.4./7.5.3.2.1. / 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FT-RA-0001 fizyoterapi risk analizi Kaplumbağa şemasına Nasıl kısmına eklenmelidir. Bölüme özel iş akışları varsa oluşturulmalı ve kaplumbağa şemasına ekletilmelidir.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85647616"/>
                  </a:ext>
                </a:extLst>
              </a:tr>
              <a:tr h="269118">
                <a:tc>
                  <a:txBody>
                    <a:bodyPr/>
                    <a:lstStyle/>
                    <a:p>
                      <a:pPr algn="ctr" fontAlgn="ctr"/>
                      <a:r>
                        <a:rPr lang="tr-TR" sz="500" b="1" i="0" u="none" strike="noStrike">
                          <a:solidFill>
                            <a:srgbClr val="000000"/>
                          </a:solidFill>
                          <a:effectLst/>
                          <a:latin typeface="Tahoma" panose="020B0604030504040204" pitchFamily="34" charset="0"/>
                        </a:rPr>
                        <a:t>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Risk Analizinde Üst Yönetimden termin istenmiş, termin tarihleri alınmalıdır. T2- Pandemi maddesi fırsat yaratan tehdit olarak alınabilir, bunu belirten bir düzenleme yapılmalıdır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36693418"/>
                  </a:ext>
                </a:extLst>
              </a:tr>
              <a:tr h="218816">
                <a:tc>
                  <a:txBody>
                    <a:bodyPr/>
                    <a:lstStyle/>
                    <a:p>
                      <a:pPr algn="ctr" fontAlgn="ctr"/>
                      <a:r>
                        <a:rPr lang="tr-TR" sz="500" b="1" i="0" u="none" strike="noStrike">
                          <a:solidFill>
                            <a:srgbClr val="000000"/>
                          </a:solidFill>
                          <a:effectLst/>
                          <a:latin typeface="Tahoma" panose="020B0604030504040204" pitchFamily="34" charset="0"/>
                        </a:rPr>
                        <a:t>6.2.2/6.3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Planlama ve etkinlik yapılamamış maddeler KFP dan çıkarılmalıdır.Örneğin 4.2 , 7.2  (sağ tarafı boyanamayan maddeler bulunmamalıdır.)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84764756"/>
                  </a:ext>
                </a:extLst>
              </a:tr>
              <a:tr h="242291">
                <a:tc>
                  <a:txBody>
                    <a:bodyPr/>
                    <a:lstStyle/>
                    <a:p>
                      <a:pPr algn="ctr" fontAlgn="ctr"/>
                      <a:r>
                        <a:rPr lang="tr-TR" sz="500" b="1" i="0" u="none" strike="noStrike">
                          <a:solidFill>
                            <a:srgbClr val="000000"/>
                          </a:solidFill>
                          <a:effectLst/>
                          <a:latin typeface="Tahoma" panose="020B0604030504040204" pitchFamily="34" charset="0"/>
                        </a:rPr>
                        <a:t>7.5.3.2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500" b="0" i="0" u="none" strike="noStrike">
                          <a:solidFill>
                            <a:srgbClr val="000000"/>
                          </a:solidFill>
                          <a:effectLst/>
                          <a:latin typeface="Tahoma" panose="020B0604030504040204" pitchFamily="34" charset="0"/>
                        </a:rPr>
                        <a:t>Arşiv odası vardır fakat henüz dolapları yoktur. Arşiv odası arşivlemeye uygun hale getirilmelidir.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32981991"/>
                  </a:ext>
                </a:extLst>
              </a:tr>
              <a:tr h="242291">
                <a:tc>
                  <a:txBody>
                    <a:bodyPr/>
                    <a:lstStyle/>
                    <a:p>
                      <a:pPr algn="ctr" fontAlgn="ctr"/>
                      <a:r>
                        <a:rPr lang="tr-TR" sz="500" b="1" i="0" u="none" strike="noStrike">
                          <a:solidFill>
                            <a:srgbClr val="000000"/>
                          </a:solidFill>
                          <a:effectLst/>
                          <a:latin typeface="Tahoma" panose="020B0604030504040204" pitchFamily="34" charset="0"/>
                        </a:rPr>
                        <a:t>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500" b="0" i="0" u="none" strike="noStrike">
                          <a:solidFill>
                            <a:srgbClr val="000000"/>
                          </a:solidFill>
                          <a:effectLst/>
                          <a:latin typeface="Tahoma" panose="020B0604030504040204" pitchFamily="34" charset="0"/>
                        </a:rPr>
                        <a:t>Syllabuslar hazırdır,  sadece web sayfasına eklenmelidir.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04444523"/>
                  </a:ext>
                </a:extLst>
              </a:tr>
              <a:tr h="242291">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6955897"/>
                  </a:ext>
                </a:extLst>
              </a:tr>
              <a:tr h="132044">
                <a:tc gridSpan="11">
                  <a:txBody>
                    <a:bodyPr/>
                    <a:lstStyle/>
                    <a:p>
                      <a:pPr algn="ctr" fontAlgn="ctr"/>
                      <a:r>
                        <a:rPr lang="tr-TR" sz="600" b="1" i="0" u="none" strike="noStrike">
                          <a:solidFill>
                            <a:srgbClr val="000000"/>
                          </a:solidFill>
                          <a:effectLst/>
                          <a:latin typeface="Tahoma" panose="020B0604030504040204" pitchFamily="34" charset="0"/>
                        </a:rPr>
                        <a:t>KUVVETLİ YÖNLER JJJJ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20910335"/>
                  </a:ext>
                </a:extLst>
              </a:tr>
              <a:tr h="239884">
                <a:tc>
                  <a:txBody>
                    <a:bodyPr/>
                    <a:lstStyle/>
                    <a:p>
                      <a:pPr algn="ctr" fontAlgn="ctr"/>
                      <a:r>
                        <a:rPr lang="tr-TR" sz="600" b="1" i="0" u="none" strike="noStrike">
                          <a:solidFill>
                            <a:srgbClr val="000000"/>
                          </a:solidFill>
                          <a:effectLst/>
                          <a:latin typeface="Tahoma" panose="020B0604030504040204" pitchFamily="34" charset="0"/>
                        </a:rPr>
                        <a:t>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6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69521230"/>
                  </a:ext>
                </a:extLst>
              </a:tr>
              <a:tr h="168513">
                <a:tc>
                  <a:txBody>
                    <a:bodyPr/>
                    <a:lstStyle/>
                    <a:p>
                      <a:pPr algn="ctr" fontAlgn="ctr"/>
                      <a:r>
                        <a:rPr lang="tr-TR" sz="400" b="1" i="0" u="none" strike="noStrike">
                          <a:solidFill>
                            <a:srgbClr val="000000"/>
                          </a:solidFill>
                          <a:effectLst/>
                          <a:latin typeface="Tahom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Yeni bir birim olmalarına rağmen operasyonel işlerde çok başarılı oldukları görülmüştür.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70807939"/>
                  </a:ext>
                </a:extLst>
              </a:tr>
              <a:tr h="168513">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109591"/>
                  </a:ext>
                </a:extLst>
              </a:tr>
              <a:tr h="168513">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7137462"/>
                  </a:ext>
                </a:extLst>
              </a:tr>
              <a:tr h="168513">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34301207"/>
                  </a:ext>
                </a:extLst>
              </a:tr>
              <a:tr h="106894">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0187000"/>
                  </a:ext>
                </a:extLst>
              </a:tr>
            </a:tbl>
          </a:graphicData>
        </a:graphic>
      </p:graphicFrame>
    </p:spTree>
    <p:extLst>
      <p:ext uri="{BB962C8B-B14F-4D97-AF65-F5344CB8AC3E}">
        <p14:creationId xmlns:p14="http://schemas.microsoft.com/office/powerpoint/2010/main" val="2566688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2122" y="403138"/>
            <a:ext cx="10515600" cy="1325563"/>
          </a:xfrm>
        </p:spPr>
        <p:txBody>
          <a:bodyPr/>
          <a:lstStyle/>
          <a:p>
            <a:pPr algn="ctr"/>
            <a:r>
              <a:rPr lang="tr-TR" b="1" dirty="0">
                <a:solidFill>
                  <a:srgbClr val="FF0000"/>
                </a:solidFill>
                <a:effectLst>
                  <a:outerShdw blurRad="38100" dist="38100" dir="2700000" algn="tl">
                    <a:srgbClr val="000000">
                      <a:alpha val="43137"/>
                    </a:srgbClr>
                  </a:outerShdw>
                </a:effectLst>
              </a:rPr>
              <a:t>DEĞİŞİKLİKLERİN </a:t>
            </a:r>
            <a:r>
              <a:rPr lang="tr-TR" b="1" dirty="0" smtClean="0">
                <a:solidFill>
                  <a:srgbClr val="FF0000"/>
                </a:solidFill>
                <a:effectLst>
                  <a:outerShdw blurRad="38100" dist="38100" dir="2700000" algn="tl">
                    <a:srgbClr val="000000">
                      <a:alpha val="43137"/>
                    </a:srgbClr>
                  </a:outerShdw>
                </a:effectLst>
              </a:rPr>
              <a:t>YÖNETİMİ</a:t>
            </a:r>
            <a:endParaRPr lang="tr-TR" dirty="0"/>
          </a:p>
        </p:txBody>
      </p:sp>
      <p:pic>
        <p:nvPicPr>
          <p:cNvPr id="4" name="Resim 3"/>
          <p:cNvPicPr/>
          <p:nvPr/>
        </p:nvPicPr>
        <p:blipFill>
          <a:blip r:embed="rId2"/>
          <a:stretch>
            <a:fillRect/>
          </a:stretch>
        </p:blipFill>
        <p:spPr>
          <a:xfrm>
            <a:off x="251520" y="404664"/>
            <a:ext cx="2736304" cy="576064"/>
          </a:xfrm>
          <a:prstGeom prst="rect">
            <a:avLst/>
          </a:prstGeom>
        </p:spPr>
      </p:pic>
      <p:sp>
        <p:nvSpPr>
          <p:cNvPr id="5" name="Dikdörtgen 4"/>
          <p:cNvSpPr/>
          <p:nvPr/>
        </p:nvSpPr>
        <p:spPr>
          <a:xfrm>
            <a:off x="558800" y="1922238"/>
            <a:ext cx="8851900" cy="369332"/>
          </a:xfrm>
          <a:prstGeom prst="rect">
            <a:avLst/>
          </a:prstGeom>
          <a:noFill/>
        </p:spPr>
        <p:txBody>
          <a:bodyPr wrap="square">
            <a:spAutoFit/>
          </a:bodyPr>
          <a:lstStyle/>
          <a:p>
            <a:r>
              <a:rPr lang="tr-TR" dirty="0" err="1"/>
              <a:t>Swot</a:t>
            </a:r>
            <a:r>
              <a:rPr lang="tr-TR" dirty="0"/>
              <a:t> </a:t>
            </a:r>
            <a:r>
              <a:rPr lang="tr-TR" dirty="0" smtClean="0"/>
              <a:t>analizi ve paydaş analizinde </a:t>
            </a:r>
            <a:r>
              <a:rPr lang="tr-TR" dirty="0"/>
              <a:t>değişiklik talebimiz olmuş ve onaylanmıştır</a:t>
            </a:r>
            <a:r>
              <a:rPr lang="tr-TR" dirty="0" smtClean="0"/>
              <a:t>.</a:t>
            </a:r>
          </a:p>
        </p:txBody>
      </p:sp>
      <p:graphicFrame>
        <p:nvGraphicFramePr>
          <p:cNvPr id="7" name="Tablo 6"/>
          <p:cNvGraphicFramePr>
            <a:graphicFrameLocks noGrp="1"/>
          </p:cNvGraphicFramePr>
          <p:nvPr>
            <p:extLst>
              <p:ext uri="{D42A27DB-BD31-4B8C-83A1-F6EECF244321}">
                <p14:modId xmlns:p14="http://schemas.microsoft.com/office/powerpoint/2010/main" val="3682134424"/>
              </p:ext>
            </p:extLst>
          </p:nvPr>
        </p:nvGraphicFramePr>
        <p:xfrm>
          <a:off x="5852906" y="2726034"/>
          <a:ext cx="5664815" cy="3433464"/>
        </p:xfrm>
        <a:graphic>
          <a:graphicData uri="http://schemas.openxmlformats.org/drawingml/2006/table">
            <a:tbl>
              <a:tblPr/>
              <a:tblGrid>
                <a:gridCol w="526705">
                  <a:extLst>
                    <a:ext uri="{9D8B030D-6E8A-4147-A177-3AD203B41FA5}">
                      <a16:colId xmlns:a16="http://schemas.microsoft.com/office/drawing/2014/main" val="1175504888"/>
                    </a:ext>
                  </a:extLst>
                </a:gridCol>
                <a:gridCol w="526705">
                  <a:extLst>
                    <a:ext uri="{9D8B030D-6E8A-4147-A177-3AD203B41FA5}">
                      <a16:colId xmlns:a16="http://schemas.microsoft.com/office/drawing/2014/main" val="2948170900"/>
                    </a:ext>
                  </a:extLst>
                </a:gridCol>
                <a:gridCol w="526705">
                  <a:extLst>
                    <a:ext uri="{9D8B030D-6E8A-4147-A177-3AD203B41FA5}">
                      <a16:colId xmlns:a16="http://schemas.microsoft.com/office/drawing/2014/main" val="876026284"/>
                    </a:ext>
                  </a:extLst>
                </a:gridCol>
                <a:gridCol w="274325">
                  <a:extLst>
                    <a:ext uri="{9D8B030D-6E8A-4147-A177-3AD203B41FA5}">
                      <a16:colId xmlns:a16="http://schemas.microsoft.com/office/drawing/2014/main" val="2994646144"/>
                    </a:ext>
                  </a:extLst>
                </a:gridCol>
                <a:gridCol w="526705">
                  <a:extLst>
                    <a:ext uri="{9D8B030D-6E8A-4147-A177-3AD203B41FA5}">
                      <a16:colId xmlns:a16="http://schemas.microsoft.com/office/drawing/2014/main" val="2921784209"/>
                    </a:ext>
                  </a:extLst>
                </a:gridCol>
                <a:gridCol w="526705">
                  <a:extLst>
                    <a:ext uri="{9D8B030D-6E8A-4147-A177-3AD203B41FA5}">
                      <a16:colId xmlns:a16="http://schemas.microsoft.com/office/drawing/2014/main" val="1949931752"/>
                    </a:ext>
                  </a:extLst>
                </a:gridCol>
                <a:gridCol w="526705">
                  <a:extLst>
                    <a:ext uri="{9D8B030D-6E8A-4147-A177-3AD203B41FA5}">
                      <a16:colId xmlns:a16="http://schemas.microsoft.com/office/drawing/2014/main" val="3502854695"/>
                    </a:ext>
                  </a:extLst>
                </a:gridCol>
                <a:gridCol w="526705">
                  <a:extLst>
                    <a:ext uri="{9D8B030D-6E8A-4147-A177-3AD203B41FA5}">
                      <a16:colId xmlns:a16="http://schemas.microsoft.com/office/drawing/2014/main" val="131859682"/>
                    </a:ext>
                  </a:extLst>
                </a:gridCol>
                <a:gridCol w="526705">
                  <a:extLst>
                    <a:ext uri="{9D8B030D-6E8A-4147-A177-3AD203B41FA5}">
                      <a16:colId xmlns:a16="http://schemas.microsoft.com/office/drawing/2014/main" val="103791730"/>
                    </a:ext>
                  </a:extLst>
                </a:gridCol>
                <a:gridCol w="386795">
                  <a:extLst>
                    <a:ext uri="{9D8B030D-6E8A-4147-A177-3AD203B41FA5}">
                      <a16:colId xmlns:a16="http://schemas.microsoft.com/office/drawing/2014/main" val="3150804320"/>
                    </a:ext>
                  </a:extLst>
                </a:gridCol>
                <a:gridCol w="790055">
                  <a:extLst>
                    <a:ext uri="{9D8B030D-6E8A-4147-A177-3AD203B41FA5}">
                      <a16:colId xmlns:a16="http://schemas.microsoft.com/office/drawing/2014/main" val="440565338"/>
                    </a:ext>
                  </a:extLst>
                </a:gridCol>
              </a:tblGrid>
              <a:tr h="152151">
                <a:tc rowSpan="2" gridSpan="3">
                  <a:txBody>
                    <a:bodyPr/>
                    <a:lstStyle/>
                    <a:p>
                      <a:pPr algn="l" fontAlgn="b"/>
                      <a:r>
                        <a:rPr lang="tr-TR" sz="900" b="0" i="0" u="none" strike="noStrike" dirty="0">
                          <a:effectLst/>
                          <a:latin typeface="Arial" panose="020B0604020202020204" pitchFamily="34" charset="0"/>
                          <a:cs typeface="Arial" panose="020B0604020202020204" pitchFamily="34" charset="0"/>
                        </a:rPr>
                        <a:t> </a:t>
                      </a:r>
                      <a:endParaRPr lang="tr-TR" sz="800" b="0" i="0" u="none" strike="noStrike" dirty="0">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gridSpan="6">
                  <a:txBody>
                    <a:bodyPr/>
                    <a:lstStyle/>
                    <a:p>
                      <a:pPr algn="ctr" fontAlgn="ctr"/>
                      <a:r>
                        <a:rPr lang="tr-TR" sz="1050" b="1" i="0" u="none" strike="noStrike" dirty="0">
                          <a:effectLst/>
                          <a:latin typeface="Arial" panose="020B0604020202020204" pitchFamily="34" charset="0"/>
                          <a:cs typeface="Arial" panose="020B0604020202020204" pitchFamily="34" charset="0"/>
                        </a:rPr>
                        <a:t>DOKÜMAN/KAYIT  DEĞİŞİKLİK TALEP  ve ONAY FORMU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2">
                  <a:txBody>
                    <a:bodyPr/>
                    <a:lstStyle/>
                    <a:p>
                      <a:pPr algn="l" fontAlgn="ctr"/>
                      <a:r>
                        <a:rPr lang="tr-TR" sz="900" b="1" i="0" u="none" strike="noStrike">
                          <a:effectLst/>
                          <a:latin typeface="Arial" panose="020B0604020202020204" pitchFamily="34" charset="0"/>
                          <a:cs typeface="Arial" panose="020B0604020202020204" pitchFamily="34" charset="0"/>
                        </a:rPr>
                        <a:t>TARİH: 21.01.2021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102881670"/>
                  </a:ext>
                </a:extLst>
              </a:tr>
              <a:tr h="25996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l" fontAlgn="ctr"/>
                      <a:r>
                        <a:rPr lang="tr-TR" sz="900" b="1" i="0" u="none" strike="noStrike">
                          <a:effectLst/>
                          <a:latin typeface="Arial" panose="020B0604020202020204" pitchFamily="34" charset="0"/>
                          <a:cs typeface="Arial" panose="020B0604020202020204" pitchFamily="34" charset="0"/>
                        </a:rPr>
                        <a:t>SAYFA NO: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085181297"/>
                  </a:ext>
                </a:extLst>
              </a:tr>
              <a:tr h="135246">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366391"/>
                  </a:ext>
                </a:extLst>
              </a:tr>
              <a:tr h="272967">
                <a:tc rowSpan="3" gridSpan="3">
                  <a:txBody>
                    <a:bodyPr/>
                    <a:lstStyle/>
                    <a:p>
                      <a:pPr algn="ctr" fontAlgn="ctr"/>
                      <a:r>
                        <a:rPr lang="tr-TR" sz="900" b="1" i="0" u="none" strike="noStrike">
                          <a:effectLst/>
                          <a:latin typeface="Arial" panose="020B0604020202020204" pitchFamily="34" charset="0"/>
                          <a:cs typeface="Arial" panose="020B0604020202020204" pitchFamily="34" charset="0"/>
                        </a:rPr>
                        <a:t>TALEP NEDENİ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900" b="0" i="0" u="none" strike="noStrike">
                          <a:effectLst/>
                          <a:latin typeface="Arial" panose="020B0604020202020204" pitchFamily="34" charset="0"/>
                          <a:cs typeface="Arial" panose="020B0604020202020204" pitchFamily="34" charset="0"/>
                        </a:rPr>
                        <a:t> </a:t>
                      </a:r>
                      <a:endParaRPr lang="tr-TR" sz="800" b="0" i="0" u="none" strike="noStrike">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just" fontAlgn="ctr"/>
                      <a:r>
                        <a:rPr lang="tr-TR" sz="900" b="1" i="0" u="none" strike="noStrike" dirty="0">
                          <a:effectLst/>
                          <a:latin typeface="Arial" panose="020B0604020202020204" pitchFamily="34" charset="0"/>
                          <a:cs typeface="Arial" panose="020B0604020202020204" pitchFamily="34" charset="0"/>
                        </a:rPr>
                        <a:t>DOKÜMANIN SİSTEM GEREKLİLİKLERİNİ KARŞILAMAMASI</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00757916"/>
                  </a:ext>
                </a:extLst>
              </a:tr>
              <a:tr h="2729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900" b="0" i="0" u="none" strike="noStrike">
                          <a:effectLst/>
                          <a:latin typeface="Arial" panose="020B0604020202020204" pitchFamily="34" charset="0"/>
                          <a:cs typeface="Arial" panose="020B0604020202020204" pitchFamily="34" charset="0"/>
                        </a:rPr>
                        <a:t> </a:t>
                      </a:r>
                      <a:endParaRPr lang="tr-TR" sz="800" b="0" i="0" u="none" strike="noStrike">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tr-TR" sz="900" b="1" i="0" u="none" strike="noStrike">
                          <a:effectLst/>
                          <a:latin typeface="Arial" panose="020B0604020202020204" pitchFamily="34" charset="0"/>
                          <a:cs typeface="Arial" panose="020B0604020202020204" pitchFamily="34" charset="0"/>
                        </a:rPr>
                        <a:t>PAYDAŞ TALEBİ</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33690588"/>
                  </a:ext>
                </a:extLst>
              </a:tr>
              <a:tr h="2729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900" b="0" i="0" u="none" strike="noStrike">
                          <a:effectLst/>
                          <a:latin typeface="Arial" panose="020B0604020202020204" pitchFamily="34" charset="0"/>
                          <a:cs typeface="Arial" panose="020B0604020202020204" pitchFamily="34" charset="0"/>
                        </a:rPr>
                        <a:t> </a:t>
                      </a:r>
                      <a:endParaRPr lang="tr-TR" sz="800" b="0" i="0" u="none" strike="noStrike">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fontAlgn="ctr"/>
                      <a:r>
                        <a:rPr lang="tr-TR" sz="900" b="1" i="0" u="none" strike="noStrike" dirty="0">
                          <a:effectLst/>
                          <a:latin typeface="Arial" panose="020B0604020202020204" pitchFamily="34" charset="0"/>
                          <a:cs typeface="Arial" panose="020B0604020202020204" pitchFamily="34" charset="0"/>
                        </a:rPr>
                        <a:t>DİĞER (AÇIKLAYINIZ)</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96036472"/>
                  </a:ext>
                </a:extLst>
              </a:tr>
              <a:tr h="152151">
                <a:tc>
                  <a:txBody>
                    <a:bodyPr/>
                    <a:lstStyle/>
                    <a:p>
                      <a:pPr algn="ctr"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347817"/>
                  </a:ext>
                </a:extLst>
              </a:tr>
              <a:tr h="304164">
                <a:tc gridSpan="3">
                  <a:txBody>
                    <a:bodyPr/>
                    <a:lstStyle/>
                    <a:p>
                      <a:pPr algn="ctr" fontAlgn="ctr"/>
                      <a:r>
                        <a:rPr lang="tr-TR" sz="800" b="1" i="0" u="none" strike="noStrike">
                          <a:effectLst/>
                          <a:latin typeface="Arial" panose="020B0604020202020204" pitchFamily="34" charset="0"/>
                          <a:cs typeface="Arial" panose="020B0604020202020204" pitchFamily="34" charset="0"/>
                        </a:rPr>
                        <a:t>DEĞİŞİKLİK TALEP EDİLEN DOKÜMANIN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800" b="1" i="0" u="none" strike="noStrike" dirty="0">
                          <a:effectLst/>
                          <a:latin typeface="Arial" panose="020B0604020202020204" pitchFamily="34" charset="0"/>
                          <a:cs typeface="Arial" panose="020B0604020202020204" pitchFamily="34" charset="0"/>
                        </a:rPr>
                        <a:t>FT-PA-0001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56718046"/>
                  </a:ext>
                </a:extLst>
              </a:tr>
              <a:tr h="304164">
                <a:tc gridSpan="3">
                  <a:txBody>
                    <a:bodyPr/>
                    <a:lstStyle/>
                    <a:p>
                      <a:pPr algn="ctr" fontAlgn="ctr"/>
                      <a:r>
                        <a:rPr lang="tr-TR" sz="800" b="1" i="0" u="none" strike="noStrike">
                          <a:effectLst/>
                          <a:latin typeface="Arial" panose="020B0604020202020204" pitchFamily="34" charset="0"/>
                          <a:cs typeface="Arial" panose="020B0604020202020204" pitchFamily="34" charset="0"/>
                        </a:rPr>
                        <a:t>DEĞİŞİKLİK TALEP EDİLEN DOKÜMANIN ADI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800" b="1" i="0" u="none" strike="noStrike">
                          <a:effectLst/>
                          <a:latin typeface="Arial" panose="020B0604020202020204" pitchFamily="34" charset="0"/>
                          <a:cs typeface="Arial" panose="020B0604020202020204" pitchFamily="34" charset="0"/>
                        </a:rPr>
                        <a:t>Fizyoterapi ve Rehabilitasyon Merkezi Paydaş Analizi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39170250"/>
                  </a:ext>
                </a:extLst>
              </a:tr>
              <a:tr h="152151">
                <a:tc>
                  <a:txBody>
                    <a:bodyPr/>
                    <a:lstStyle/>
                    <a:p>
                      <a:pPr algn="l"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9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8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368575"/>
                  </a:ext>
                </a:extLst>
              </a:tr>
              <a:tr h="174177">
                <a:tc gridSpan="11">
                  <a:txBody>
                    <a:bodyPr/>
                    <a:lstStyle/>
                    <a:p>
                      <a:pPr algn="ctr" fontAlgn="ctr"/>
                      <a:r>
                        <a:rPr lang="tr-TR" sz="900" b="1" i="0" u="none" strike="noStrike">
                          <a:effectLst/>
                          <a:latin typeface="Arial" panose="020B0604020202020204" pitchFamily="34" charset="0"/>
                          <a:cs typeface="Arial" panose="020B0604020202020204" pitchFamily="34" charset="0"/>
                        </a:rPr>
                        <a:t>TALEP EDİLEN DOKÜMAN/İSTENİLEN DEĞİŞİKLİK AÇIKLAMASI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36148381"/>
                  </a:ext>
                </a:extLst>
              </a:tr>
              <a:tr h="304164">
                <a:tc gridSpan="3">
                  <a:txBody>
                    <a:bodyPr/>
                    <a:lstStyle/>
                    <a:p>
                      <a:pPr algn="ctr" fontAlgn="ctr"/>
                      <a:r>
                        <a:rPr lang="tr-TR" sz="800" b="1" i="0" u="none" strike="noStrike" dirty="0">
                          <a:effectLst/>
                          <a:latin typeface="Arial" panose="020B0604020202020204" pitchFamily="34" charset="0"/>
                          <a:cs typeface="Arial" panose="020B0604020202020204" pitchFamily="34" charset="0"/>
                        </a:rPr>
                        <a:t>Sayfa/Bölüm Madde Numarası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800" b="1" i="0" u="none" strike="noStrike">
                          <a:effectLst/>
                          <a:latin typeface="Arial" panose="020B0604020202020204" pitchFamily="34" charset="0"/>
                          <a:cs typeface="Arial" panose="020B0604020202020204" pitchFamily="34" charset="0"/>
                        </a:rPr>
                        <a:t>Değişiklik  İstek Nedeni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800" b="1" i="0" u="none" strike="noStrike">
                          <a:effectLst/>
                          <a:latin typeface="Arial" panose="020B0604020202020204" pitchFamily="34" charset="0"/>
                          <a:cs typeface="Arial" panose="020B0604020202020204" pitchFamily="34" charset="0"/>
                        </a:rPr>
                        <a:t>Değişiklik İsteğinde Bulunanın Onayı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800" b="1" i="0" u="none" strike="noStrike">
                          <a:effectLst/>
                          <a:latin typeface="Arial" panose="020B0604020202020204" pitchFamily="34" charset="0"/>
                          <a:cs typeface="Arial" panose="020B0604020202020204" pitchFamily="34" charset="0"/>
                        </a:rPr>
                        <a:t>KARAR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panose="020B0604020202020204" pitchFamily="34" charset="0"/>
                          <a:cs typeface="Arial" panose="020B0604020202020204" pitchFamily="34" charset="0"/>
                        </a:rPr>
                        <a:t>RED SEBEBİ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99471"/>
                  </a:ext>
                </a:extLst>
              </a:tr>
              <a:tr h="676229">
                <a:tc gridSpan="3">
                  <a:txBody>
                    <a:bodyPr/>
                    <a:lstStyle/>
                    <a:p>
                      <a:pPr algn="ctr" fontAlgn="ctr"/>
                      <a:r>
                        <a:rPr lang="tr-TR" sz="900" b="0" i="0" u="none" strike="noStrike">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800" b="1" i="0" u="none" strike="noStrike">
                          <a:effectLst/>
                          <a:latin typeface="Arial" panose="020B0604020202020204" pitchFamily="34" charset="0"/>
                          <a:cs typeface="Arial" panose="020B0604020202020204" pitchFamily="34" charset="0"/>
                        </a:rPr>
                        <a:t>YÖKAK ve Bağımsız dış denetçiler paydaş olarak eklenmiştir. Paydaşların ortaklıkları gözden geçirilmiştir.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800" b="1" i="0" u="none" strike="noStrike">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800" b="1" i="0" u="none" strike="noStrike" dirty="0">
                          <a:effectLst/>
                          <a:latin typeface="Arial" panose="020B0604020202020204" pitchFamily="34" charset="0"/>
                          <a:cs typeface="Arial" panose="020B0604020202020204" pitchFamily="34" charset="0"/>
                        </a:rPr>
                        <a:t>OK   </a:t>
                      </a:r>
                      <a:r>
                        <a:rPr lang="tr-TR" sz="800" b="1" i="0" u="none" strike="noStrike" dirty="0" smtClean="0">
                          <a:effectLst/>
                          <a:latin typeface="Arial" panose="020B0604020202020204" pitchFamily="34" charset="0"/>
                          <a:cs typeface="Arial" panose="020B0604020202020204" pitchFamily="34" charset="0"/>
                        </a:rPr>
                        <a:t>       </a:t>
                      </a:r>
                      <a:r>
                        <a:rPr lang="tr-TR" sz="800" b="1" i="0" u="none" strike="noStrike" dirty="0">
                          <a:effectLst/>
                          <a:latin typeface="Arial" panose="020B0604020202020204" pitchFamily="34" charset="0"/>
                          <a:cs typeface="Arial" panose="020B0604020202020204" pitchFamily="34" charset="0"/>
                        </a:rPr>
                        <a:t>RED</a:t>
                      </a:r>
                      <a:endParaRPr lang="tr-TR" sz="800" b="0" i="0" u="none" strike="noStrike" dirty="0">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1" i="0" u="none" strike="noStrike" dirty="0">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315944"/>
                  </a:ext>
                </a:extLst>
              </a:tr>
            </a:tbl>
          </a:graphicData>
        </a:graphic>
      </p:graphicFrame>
      <p:sp>
        <p:nvSpPr>
          <p:cNvPr id="295" name="28 Dikdörtgen"/>
          <p:cNvSpPr/>
          <p:nvPr/>
        </p:nvSpPr>
        <p:spPr>
          <a:xfrm>
            <a:off x="10145712" y="11010736"/>
            <a:ext cx="268215" cy="1287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296" name="29 Dikdörtgen"/>
          <p:cNvSpPr/>
          <p:nvPr/>
        </p:nvSpPr>
        <p:spPr>
          <a:xfrm>
            <a:off x="10145712" y="11267911"/>
            <a:ext cx="268215" cy="1287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297" name="30 Dikdörtgen"/>
          <p:cNvSpPr/>
          <p:nvPr/>
        </p:nvSpPr>
        <p:spPr>
          <a:xfrm>
            <a:off x="10145712" y="11448886"/>
            <a:ext cx="268215" cy="1287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pic>
        <p:nvPicPr>
          <p:cNvPr id="298"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7474667" y="3331781"/>
            <a:ext cx="214991" cy="206033"/>
          </a:xfrm>
          <a:prstGeom prst="rect">
            <a:avLst/>
          </a:prstGeom>
        </p:spPr>
      </p:pic>
      <p:pic>
        <p:nvPicPr>
          <p:cNvPr id="300" name="Check Box 7">
            <a:extLst>
              <a:ext uri="{63B3BB69-23CF-44E3-9099-C40C66FF867C}">
                <a14:compatExt xmlns:a14="http://schemas.microsoft.com/office/drawing/2010/main" spid="_x0000_s1031"/>
              </a:ext>
            </a:extLst>
          </p:cNvPr>
          <p:cNvPicPr>
            <a:picLocks noChangeAspect="1"/>
          </p:cNvPicPr>
          <p:nvPr/>
        </p:nvPicPr>
        <p:blipFill>
          <a:blip r:embed="rId4"/>
          <a:stretch>
            <a:fillRect/>
          </a:stretch>
        </p:blipFill>
        <p:spPr>
          <a:xfrm>
            <a:off x="6637337" y="2802624"/>
            <a:ext cx="459797" cy="440639"/>
          </a:xfrm>
          <a:prstGeom prst="rect">
            <a:avLst/>
          </a:prstGeom>
        </p:spPr>
      </p:pic>
      <p:pic>
        <p:nvPicPr>
          <p:cNvPr id="301" name="Resim 300"/>
          <p:cNvPicPr>
            <a:picLocks noChangeAspect="1"/>
          </p:cNvPicPr>
          <p:nvPr/>
        </p:nvPicPr>
        <p:blipFill>
          <a:blip r:embed="rId2"/>
          <a:stretch>
            <a:fillRect/>
          </a:stretch>
        </p:blipFill>
        <p:spPr>
          <a:xfrm>
            <a:off x="6096000" y="2726034"/>
            <a:ext cx="1001134" cy="473064"/>
          </a:xfrm>
          <a:prstGeom prst="rect">
            <a:avLst/>
          </a:prstGeom>
        </p:spPr>
      </p:pic>
      <p:sp>
        <p:nvSpPr>
          <p:cNvPr id="340" name="4 Dikdörtgen"/>
          <p:cNvSpPr/>
          <p:nvPr/>
        </p:nvSpPr>
        <p:spPr>
          <a:xfrm>
            <a:off x="10155237" y="11001375"/>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341" name="14 Dikdörtgen"/>
          <p:cNvSpPr/>
          <p:nvPr/>
        </p:nvSpPr>
        <p:spPr>
          <a:xfrm>
            <a:off x="10145712" y="11010900"/>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342" name="4 Dikdörtgen"/>
          <p:cNvSpPr/>
          <p:nvPr/>
        </p:nvSpPr>
        <p:spPr>
          <a:xfrm>
            <a:off x="10155237" y="11439525"/>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343" name="14 Dikdörtgen"/>
          <p:cNvSpPr/>
          <p:nvPr/>
        </p:nvSpPr>
        <p:spPr>
          <a:xfrm>
            <a:off x="10145712" y="11449050"/>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389" name="30 Dikdörtgen"/>
          <p:cNvSpPr/>
          <p:nvPr/>
        </p:nvSpPr>
        <p:spPr>
          <a:xfrm>
            <a:off x="10145712" y="11010900"/>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390" name="4 Dikdörtgen"/>
          <p:cNvSpPr/>
          <p:nvPr/>
        </p:nvSpPr>
        <p:spPr>
          <a:xfrm>
            <a:off x="10155237" y="11001375"/>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sp>
        <p:nvSpPr>
          <p:cNvPr id="391" name="14 Dikdörtgen"/>
          <p:cNvSpPr/>
          <p:nvPr/>
        </p:nvSpPr>
        <p:spPr>
          <a:xfrm>
            <a:off x="10145712" y="11010900"/>
            <a:ext cx="280987" cy="1333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p>
        </p:txBody>
      </p:sp>
      <p:pic>
        <p:nvPicPr>
          <p:cNvPr id="4460" name="Picture 364" descr="C:\Users\User-Pc\AppData\Local\Temp\msohtmlclip1\01\clip_image0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4" y="3537814"/>
            <a:ext cx="276795" cy="265723"/>
          </a:xfrm>
          <a:prstGeom prst="rect">
            <a:avLst/>
          </a:prstGeom>
          <a:noFill/>
          <a:extLst>
            <a:ext uri="{909E8E84-426E-40DD-AFC4-6F175D3DCCD1}">
              <a14:hiddenFill xmlns:a14="http://schemas.microsoft.com/office/drawing/2010/main">
                <a:solidFill>
                  <a:srgbClr val="FFFFFF"/>
                </a:solidFill>
              </a14:hiddenFill>
            </a:ext>
          </a:extLst>
        </p:spPr>
      </p:pic>
      <p:pic>
        <p:nvPicPr>
          <p:cNvPr id="4461" name="Picture 365" descr="C:\Users\User-Pc\AppData\Local\Temp\msohtmlclip1\01\clip_image00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250" y="3774246"/>
            <a:ext cx="212034" cy="203553"/>
          </a:xfrm>
          <a:prstGeom prst="rect">
            <a:avLst/>
          </a:prstGeom>
          <a:noFill/>
          <a:extLst>
            <a:ext uri="{909E8E84-426E-40DD-AFC4-6F175D3DCCD1}">
              <a14:hiddenFill xmlns:a14="http://schemas.microsoft.com/office/drawing/2010/main">
                <a:solidFill>
                  <a:srgbClr val="FFFFFF"/>
                </a:solidFill>
              </a14:hiddenFill>
            </a:ext>
          </a:extLst>
        </p:spPr>
      </p:pic>
      <p:pic>
        <p:nvPicPr>
          <p:cNvPr id="4462" name="Picture 366" descr="C:\Users\User-Pc\AppData\Local\Temp\msohtmlclip1\01\clip_image00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250" y="3952260"/>
            <a:ext cx="165185" cy="158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p:cNvGraphicFramePr>
            <a:graphicFrameLocks noGrp="1"/>
          </p:cNvGraphicFramePr>
          <p:nvPr>
            <p:extLst>
              <p:ext uri="{D42A27DB-BD31-4B8C-83A1-F6EECF244321}">
                <p14:modId xmlns:p14="http://schemas.microsoft.com/office/powerpoint/2010/main" val="1014473552"/>
              </p:ext>
            </p:extLst>
          </p:nvPr>
        </p:nvGraphicFramePr>
        <p:xfrm>
          <a:off x="225112" y="2726034"/>
          <a:ext cx="5515290" cy="3433464"/>
        </p:xfrm>
        <a:graphic>
          <a:graphicData uri="http://schemas.openxmlformats.org/drawingml/2006/table">
            <a:tbl>
              <a:tblPr/>
              <a:tblGrid>
                <a:gridCol w="512802">
                  <a:extLst>
                    <a:ext uri="{9D8B030D-6E8A-4147-A177-3AD203B41FA5}">
                      <a16:colId xmlns:a16="http://schemas.microsoft.com/office/drawing/2014/main" val="3683722658"/>
                    </a:ext>
                  </a:extLst>
                </a:gridCol>
                <a:gridCol w="512802">
                  <a:extLst>
                    <a:ext uri="{9D8B030D-6E8A-4147-A177-3AD203B41FA5}">
                      <a16:colId xmlns:a16="http://schemas.microsoft.com/office/drawing/2014/main" val="3916369890"/>
                    </a:ext>
                  </a:extLst>
                </a:gridCol>
                <a:gridCol w="512802">
                  <a:extLst>
                    <a:ext uri="{9D8B030D-6E8A-4147-A177-3AD203B41FA5}">
                      <a16:colId xmlns:a16="http://schemas.microsoft.com/office/drawing/2014/main" val="421895973"/>
                    </a:ext>
                  </a:extLst>
                </a:gridCol>
                <a:gridCol w="267083">
                  <a:extLst>
                    <a:ext uri="{9D8B030D-6E8A-4147-A177-3AD203B41FA5}">
                      <a16:colId xmlns:a16="http://schemas.microsoft.com/office/drawing/2014/main" val="3579023758"/>
                    </a:ext>
                  </a:extLst>
                </a:gridCol>
                <a:gridCol w="512802">
                  <a:extLst>
                    <a:ext uri="{9D8B030D-6E8A-4147-A177-3AD203B41FA5}">
                      <a16:colId xmlns:a16="http://schemas.microsoft.com/office/drawing/2014/main" val="1143589699"/>
                    </a:ext>
                  </a:extLst>
                </a:gridCol>
                <a:gridCol w="512802">
                  <a:extLst>
                    <a:ext uri="{9D8B030D-6E8A-4147-A177-3AD203B41FA5}">
                      <a16:colId xmlns:a16="http://schemas.microsoft.com/office/drawing/2014/main" val="2668480321"/>
                    </a:ext>
                  </a:extLst>
                </a:gridCol>
                <a:gridCol w="512802">
                  <a:extLst>
                    <a:ext uri="{9D8B030D-6E8A-4147-A177-3AD203B41FA5}">
                      <a16:colId xmlns:a16="http://schemas.microsoft.com/office/drawing/2014/main" val="3069403639"/>
                    </a:ext>
                  </a:extLst>
                </a:gridCol>
                <a:gridCol w="512802">
                  <a:extLst>
                    <a:ext uri="{9D8B030D-6E8A-4147-A177-3AD203B41FA5}">
                      <a16:colId xmlns:a16="http://schemas.microsoft.com/office/drawing/2014/main" val="1682229685"/>
                    </a:ext>
                  </a:extLst>
                </a:gridCol>
                <a:gridCol w="512802">
                  <a:extLst>
                    <a:ext uri="{9D8B030D-6E8A-4147-A177-3AD203B41FA5}">
                      <a16:colId xmlns:a16="http://schemas.microsoft.com/office/drawing/2014/main" val="915164154"/>
                    </a:ext>
                  </a:extLst>
                </a:gridCol>
                <a:gridCol w="376588">
                  <a:extLst>
                    <a:ext uri="{9D8B030D-6E8A-4147-A177-3AD203B41FA5}">
                      <a16:colId xmlns:a16="http://schemas.microsoft.com/office/drawing/2014/main" val="2652450293"/>
                    </a:ext>
                  </a:extLst>
                </a:gridCol>
                <a:gridCol w="769203">
                  <a:extLst>
                    <a:ext uri="{9D8B030D-6E8A-4147-A177-3AD203B41FA5}">
                      <a16:colId xmlns:a16="http://schemas.microsoft.com/office/drawing/2014/main" val="3788222706"/>
                    </a:ext>
                  </a:extLst>
                </a:gridCol>
              </a:tblGrid>
              <a:tr h="183327">
                <a:tc rowSpan="2" gridSpan="3">
                  <a:txBody>
                    <a:bodyPr/>
                    <a:lstStyle/>
                    <a:p>
                      <a:pPr algn="l" fontAlgn="b"/>
                      <a:r>
                        <a:rPr lang="tr-TR" sz="1000" b="0" i="0" u="none" strike="noStrike">
                          <a:effectLst/>
                          <a:latin typeface="Arial" panose="020B0604020202020204" pitchFamily="34" charset="0"/>
                          <a:cs typeface="Arial" panose="020B0604020202020204" pitchFamily="34" charset="0"/>
                        </a:rPr>
                        <a:t> </a:t>
                      </a:r>
                      <a:endParaRPr lang="tr-TR" sz="700" b="0" i="0" u="none" strike="noStrike">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gridSpan="6">
                  <a:txBody>
                    <a:bodyPr/>
                    <a:lstStyle/>
                    <a:p>
                      <a:pPr algn="ctr" fontAlgn="ctr"/>
                      <a:r>
                        <a:rPr lang="tr-TR" sz="1200" b="1" i="0" u="none" strike="noStrike" dirty="0">
                          <a:effectLst/>
                          <a:latin typeface="Arial" panose="020B0604020202020204" pitchFamily="34" charset="0"/>
                          <a:cs typeface="Arial" panose="020B0604020202020204" pitchFamily="34" charset="0"/>
                        </a:rPr>
                        <a:t>DOKÜMAN/KAYIT  DEĞİŞİKLİK TALEP  ve ONAY FORMU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2">
                  <a:txBody>
                    <a:bodyPr/>
                    <a:lstStyle/>
                    <a:p>
                      <a:pPr algn="l" fontAlgn="ctr"/>
                      <a:r>
                        <a:rPr lang="tr-TR" sz="900" b="1" i="0" u="none" strike="noStrike">
                          <a:effectLst/>
                          <a:latin typeface="Arial" panose="020B0604020202020204" pitchFamily="34" charset="0"/>
                          <a:cs typeface="Arial" panose="020B0604020202020204" pitchFamily="34" charset="0"/>
                        </a:rPr>
                        <a:t>TARİH: 21.01.2021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036280076"/>
                  </a:ext>
                </a:extLst>
              </a:tr>
              <a:tr h="48576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l" fontAlgn="ctr"/>
                      <a:r>
                        <a:rPr lang="tr-TR" sz="900" b="1" i="0" u="none" strike="noStrike" dirty="0">
                          <a:effectLst/>
                          <a:latin typeface="Arial" panose="020B0604020202020204" pitchFamily="34" charset="0"/>
                          <a:cs typeface="Arial" panose="020B0604020202020204" pitchFamily="34" charset="0"/>
                        </a:rPr>
                        <a:t>SAYFA NO: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621934889"/>
                  </a:ext>
                </a:extLst>
              </a:tr>
              <a:tr h="146662">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637802"/>
                  </a:ext>
                </a:extLst>
              </a:tr>
              <a:tr h="279378">
                <a:tc rowSpan="3" gridSpan="3">
                  <a:txBody>
                    <a:bodyPr/>
                    <a:lstStyle/>
                    <a:p>
                      <a:pPr algn="ctr" fontAlgn="ctr"/>
                      <a:r>
                        <a:rPr lang="tr-TR" sz="1000" b="1" i="0" u="none" strike="noStrike">
                          <a:effectLst/>
                          <a:latin typeface="Arial" panose="020B0604020202020204" pitchFamily="34" charset="0"/>
                          <a:cs typeface="Arial" panose="020B0604020202020204" pitchFamily="34" charset="0"/>
                        </a:rPr>
                        <a:t>TALEP NEDENİ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1000" b="0" i="0" u="none" strike="noStrike" dirty="0">
                          <a:effectLst/>
                          <a:latin typeface="Arial" panose="020B0604020202020204" pitchFamily="34" charset="0"/>
                          <a:cs typeface="Arial" panose="020B0604020202020204" pitchFamily="34" charset="0"/>
                        </a:rPr>
                        <a:t> </a:t>
                      </a:r>
                      <a:endParaRPr lang="tr-TR" sz="700" b="0" i="0" u="none" strike="noStrike" dirty="0">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dirty="0">
                          <a:effectLst/>
                          <a:latin typeface="Arial" panose="020B0604020202020204" pitchFamily="34" charset="0"/>
                          <a:cs typeface="Arial" panose="020B0604020202020204" pitchFamily="34" charset="0"/>
                        </a:rPr>
                        <a:t>DOKÜMANIN SİSTEM GEREKLİLİKLERİNİ KARŞILAMAMASI</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98718537"/>
                  </a:ext>
                </a:extLst>
              </a:tr>
              <a:tr h="19249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dirty="0">
                          <a:effectLst/>
                          <a:latin typeface="Arial" panose="020B0604020202020204" pitchFamily="34" charset="0"/>
                          <a:cs typeface="Arial" panose="020B0604020202020204" pitchFamily="34" charset="0"/>
                        </a:rPr>
                        <a:t> </a:t>
                      </a:r>
                      <a:endParaRPr lang="tr-TR" sz="700" b="0" i="0" u="none" strike="noStrike" dirty="0">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tr-TR" sz="1000" b="1" i="0" u="none" strike="noStrike">
                          <a:effectLst/>
                          <a:latin typeface="Arial" panose="020B0604020202020204" pitchFamily="34" charset="0"/>
                          <a:cs typeface="Arial" panose="020B0604020202020204" pitchFamily="34" charset="0"/>
                        </a:rPr>
                        <a:t>PAYDAŞ TALEBİ</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78510253"/>
                  </a:ext>
                </a:extLst>
              </a:tr>
              <a:tr h="19249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panose="020B0604020202020204" pitchFamily="34" charset="0"/>
                          <a:cs typeface="Arial" panose="020B0604020202020204" pitchFamily="34" charset="0"/>
                        </a:rPr>
                        <a:t> </a:t>
                      </a:r>
                      <a:endParaRPr lang="tr-TR" sz="700" b="0" i="0" u="none" strike="noStrike">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a:effectLst/>
                          <a:latin typeface="Arial" panose="020B0604020202020204" pitchFamily="34" charset="0"/>
                          <a:cs typeface="Arial" panose="020B0604020202020204" pitchFamily="34" charset="0"/>
                        </a:rPr>
                        <a:t>DİĞER (AÇIKLAYINIZ)</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50591074"/>
                  </a:ext>
                </a:extLst>
              </a:tr>
              <a:tr h="192494">
                <a:tc>
                  <a:txBody>
                    <a:bodyPr/>
                    <a:lstStyle/>
                    <a:p>
                      <a:pPr algn="ctr"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0"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2042"/>
                  </a:ext>
                </a:extLst>
              </a:tr>
              <a:tr h="349223">
                <a:tc gridSpan="3">
                  <a:txBody>
                    <a:bodyPr/>
                    <a:lstStyle/>
                    <a:p>
                      <a:pPr algn="ctr" fontAlgn="ctr"/>
                      <a:r>
                        <a:rPr lang="tr-TR" sz="700" b="1" i="0" u="none" strike="noStrike">
                          <a:effectLst/>
                          <a:latin typeface="Arial" panose="020B0604020202020204" pitchFamily="34" charset="0"/>
                          <a:cs typeface="Arial" panose="020B0604020202020204" pitchFamily="34" charset="0"/>
                        </a:rPr>
                        <a:t>DEĞİŞİKLİK TALEP EDİLEN DOKÜMANIN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dirty="0">
                          <a:effectLst/>
                          <a:latin typeface="Arial" panose="020B0604020202020204" pitchFamily="34" charset="0"/>
                          <a:cs typeface="Arial" panose="020B0604020202020204" pitchFamily="34" charset="0"/>
                        </a:rPr>
                        <a:t>FT-SW-0001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38215254"/>
                  </a:ext>
                </a:extLst>
              </a:tr>
              <a:tr h="293324">
                <a:tc gridSpan="3">
                  <a:txBody>
                    <a:bodyPr/>
                    <a:lstStyle/>
                    <a:p>
                      <a:pPr algn="ctr" fontAlgn="ctr"/>
                      <a:r>
                        <a:rPr lang="tr-TR" sz="700" b="1" i="0" u="none" strike="noStrike">
                          <a:effectLst/>
                          <a:latin typeface="Arial" panose="020B0604020202020204" pitchFamily="34" charset="0"/>
                          <a:cs typeface="Arial" panose="020B0604020202020204" pitchFamily="34" charset="0"/>
                        </a:rPr>
                        <a:t>DEĞİŞİKLİK TALEP EDİLEN DOKÜMANIN ADI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panose="020B0604020202020204" pitchFamily="34" charset="0"/>
                          <a:cs typeface="Arial" panose="020B0604020202020204" pitchFamily="34" charset="0"/>
                        </a:rPr>
                        <a:t>Fizyo Terapi ve Rehabilitasyon Bölümü SPİK Analizi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0395897"/>
                  </a:ext>
                </a:extLst>
              </a:tr>
              <a:tr h="192494">
                <a:tc>
                  <a:txBody>
                    <a:bodyPr/>
                    <a:lstStyle/>
                    <a:p>
                      <a:pPr algn="l"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538679"/>
                  </a:ext>
                </a:extLst>
              </a:tr>
              <a:tr h="192494">
                <a:tc gridSpan="11">
                  <a:txBody>
                    <a:bodyPr/>
                    <a:lstStyle/>
                    <a:p>
                      <a:pPr algn="ctr" fontAlgn="ctr"/>
                      <a:r>
                        <a:rPr lang="tr-TR" sz="1000" b="1" i="0" u="none" strike="noStrike">
                          <a:effectLst/>
                          <a:latin typeface="Arial" panose="020B0604020202020204" pitchFamily="34" charset="0"/>
                          <a:cs typeface="Arial" panose="020B0604020202020204" pitchFamily="34" charset="0"/>
                        </a:rPr>
                        <a:t>TALEP EDİLEN DOKÜMAN/İSTENİLEN DEĞİŞİKLİK AÇIKLAMASI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69459806"/>
                  </a:ext>
                </a:extLst>
              </a:tr>
              <a:tr h="293324">
                <a:tc gridSpan="3">
                  <a:txBody>
                    <a:bodyPr/>
                    <a:lstStyle/>
                    <a:p>
                      <a:pPr algn="ctr" fontAlgn="ctr"/>
                      <a:r>
                        <a:rPr lang="tr-TR" sz="700" b="1" i="0" u="none" strike="noStrike">
                          <a:effectLst/>
                          <a:latin typeface="Arial" panose="020B0604020202020204" pitchFamily="34" charset="0"/>
                          <a:cs typeface="Arial" panose="020B0604020202020204" pitchFamily="34" charset="0"/>
                        </a:rPr>
                        <a:t>Sayfa/Bölüm Madde Numarası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panose="020B0604020202020204" pitchFamily="34" charset="0"/>
                          <a:cs typeface="Arial" panose="020B0604020202020204" pitchFamily="34" charset="0"/>
                        </a:rPr>
                        <a:t>Değişiklik  İstek Nedeni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panose="020B0604020202020204" pitchFamily="34" charset="0"/>
                          <a:cs typeface="Arial" panose="020B0604020202020204" pitchFamily="34" charset="0"/>
                        </a:rPr>
                        <a:t>Değişiklik İsteğinde Bulunanın Onayı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700" b="1" i="0" u="none" strike="noStrike">
                          <a:effectLst/>
                          <a:latin typeface="Arial" panose="020B0604020202020204" pitchFamily="34" charset="0"/>
                          <a:cs typeface="Arial" panose="020B0604020202020204" pitchFamily="34" charset="0"/>
                        </a:rPr>
                        <a:t>KARAR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panose="020B0604020202020204" pitchFamily="34" charset="0"/>
                          <a:cs typeface="Arial" panose="020B0604020202020204" pitchFamily="34" charset="0"/>
                        </a:rPr>
                        <a:t>RED SEBEBİ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645268"/>
                  </a:ext>
                </a:extLst>
              </a:tr>
              <a:tr h="439987">
                <a:tc gridSpan="3">
                  <a:txBody>
                    <a:bodyPr/>
                    <a:lstStyle/>
                    <a:p>
                      <a:pPr algn="ctr" fontAlgn="ctr"/>
                      <a:r>
                        <a:rPr lang="tr-TR" sz="1000" b="0" i="0" u="none" strike="noStrike">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panose="020B0604020202020204" pitchFamily="34" charset="0"/>
                          <a:cs typeface="Arial" panose="020B0604020202020204" pitchFamily="34" charset="0"/>
                        </a:rPr>
                        <a:t>İç denetimde çıkan gözlemler yerine getirilmiştir.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dirty="0">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1" i="0" u="none" strike="noStrike" dirty="0">
                          <a:effectLst/>
                          <a:latin typeface="Arial" panose="020B0604020202020204" pitchFamily="34" charset="0"/>
                          <a:cs typeface="Arial" panose="020B0604020202020204" pitchFamily="34" charset="0"/>
                        </a:rPr>
                        <a:t>OK   </a:t>
                      </a:r>
                      <a:r>
                        <a:rPr lang="tr-TR" sz="700" b="1" i="0" u="none" strike="noStrike" dirty="0" smtClean="0">
                          <a:effectLst/>
                          <a:latin typeface="Arial" panose="020B0604020202020204" pitchFamily="34" charset="0"/>
                          <a:cs typeface="Arial" panose="020B0604020202020204" pitchFamily="34" charset="0"/>
                        </a:rPr>
                        <a:t>       </a:t>
                      </a:r>
                      <a:r>
                        <a:rPr lang="tr-TR" sz="700" b="1" i="0" u="none" strike="noStrike" dirty="0">
                          <a:effectLst/>
                          <a:latin typeface="Arial" panose="020B0604020202020204" pitchFamily="34" charset="0"/>
                          <a:cs typeface="Arial" panose="020B0604020202020204" pitchFamily="34" charset="0"/>
                        </a:rPr>
                        <a:t>RED</a:t>
                      </a:r>
                      <a:endParaRPr lang="tr-TR" sz="700" b="0" i="0" u="none" strike="noStrike" dirty="0">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1" i="0" u="none" strike="noStrike" dirty="0">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921775"/>
                  </a:ext>
                </a:extLst>
              </a:tr>
            </a:tbl>
          </a:graphicData>
        </a:graphic>
      </p:graphicFrame>
      <p:pic>
        <p:nvPicPr>
          <p:cNvPr id="402"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7480760" y="3828982"/>
            <a:ext cx="202804" cy="194353"/>
          </a:xfrm>
          <a:prstGeom prst="rect">
            <a:avLst/>
          </a:prstGeom>
        </p:spPr>
      </p:pic>
      <p:pic>
        <p:nvPicPr>
          <p:cNvPr id="403" name="Check Box 7">
            <a:extLst>
              <a:ext uri="{63B3BB69-23CF-44E3-9099-C40C66FF867C}">
                <a14:compatExt xmlns:a14="http://schemas.microsoft.com/office/drawing/2010/main" spid="_x0000_s1031"/>
              </a:ext>
            </a:extLst>
          </p:cNvPr>
          <p:cNvPicPr>
            <a:picLocks noChangeAspect="1"/>
          </p:cNvPicPr>
          <p:nvPr/>
        </p:nvPicPr>
        <p:blipFill>
          <a:blip r:embed="rId4"/>
          <a:stretch>
            <a:fillRect/>
          </a:stretch>
        </p:blipFill>
        <p:spPr>
          <a:xfrm>
            <a:off x="7499266" y="3579893"/>
            <a:ext cx="202804" cy="194353"/>
          </a:xfrm>
          <a:prstGeom prst="rect">
            <a:avLst/>
          </a:prstGeom>
        </p:spPr>
      </p:pic>
      <p:pic>
        <p:nvPicPr>
          <p:cNvPr id="404" name="Resim 403"/>
          <p:cNvPicPr>
            <a:picLocks noChangeAspect="1"/>
          </p:cNvPicPr>
          <p:nvPr/>
        </p:nvPicPr>
        <p:blipFill>
          <a:blip r:embed="rId2"/>
          <a:stretch>
            <a:fillRect/>
          </a:stretch>
        </p:blipFill>
        <p:spPr>
          <a:xfrm>
            <a:off x="337616" y="2748874"/>
            <a:ext cx="1329012" cy="627995"/>
          </a:xfrm>
          <a:prstGeom prst="rect">
            <a:avLst/>
          </a:prstGeom>
        </p:spPr>
      </p:pic>
      <p:pic>
        <p:nvPicPr>
          <p:cNvPr id="410"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4798129" y="5784395"/>
            <a:ext cx="205885" cy="197306"/>
          </a:xfrm>
          <a:prstGeom prst="rect">
            <a:avLst/>
          </a:prstGeom>
        </p:spPr>
      </p:pic>
      <p:pic>
        <p:nvPicPr>
          <p:cNvPr id="411"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10579100" y="5678030"/>
            <a:ext cx="199321" cy="191016"/>
          </a:xfrm>
          <a:prstGeom prst="rect">
            <a:avLst/>
          </a:prstGeom>
        </p:spPr>
      </p:pic>
      <p:pic>
        <p:nvPicPr>
          <p:cNvPr id="412"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4801210" y="5891786"/>
            <a:ext cx="202804" cy="194353"/>
          </a:xfrm>
          <a:prstGeom prst="rect">
            <a:avLst/>
          </a:prstGeom>
        </p:spPr>
      </p:pic>
      <p:pic>
        <p:nvPicPr>
          <p:cNvPr id="413"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10579164" y="5796086"/>
            <a:ext cx="202804" cy="194353"/>
          </a:xfrm>
          <a:prstGeom prst="rect">
            <a:avLst/>
          </a:prstGeom>
        </p:spPr>
      </p:pic>
    </p:spTree>
    <p:extLst>
      <p:ext uri="{BB962C8B-B14F-4D97-AF65-F5344CB8AC3E}">
        <p14:creationId xmlns:p14="http://schemas.microsoft.com/office/powerpoint/2010/main" val="1106719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effectLst>
                  <a:outerShdw blurRad="38100" dist="38100" dir="2700000" algn="tl">
                    <a:srgbClr val="000000">
                      <a:alpha val="43137"/>
                    </a:srgbClr>
                  </a:outerShdw>
                </a:effectLst>
              </a:rPr>
              <a:t>DEĞİŞİKLİKLERİN </a:t>
            </a:r>
            <a:r>
              <a:rPr lang="tr-TR" b="1" dirty="0" smtClean="0">
                <a:solidFill>
                  <a:srgbClr val="FF0000"/>
                </a:solidFill>
                <a:effectLst>
                  <a:outerShdw blurRad="38100" dist="38100" dir="2700000" algn="tl">
                    <a:srgbClr val="000000">
                      <a:alpha val="43137"/>
                    </a:srgbClr>
                  </a:outerShdw>
                </a:effectLst>
              </a:rPr>
              <a:t>YÖNETİMİ</a:t>
            </a:r>
            <a:endParaRPr lang="tr-TR" dirty="0"/>
          </a:p>
        </p:txBody>
      </p:sp>
      <p:pic>
        <p:nvPicPr>
          <p:cNvPr id="4" name="Resim 3"/>
          <p:cNvPicPr/>
          <p:nvPr/>
        </p:nvPicPr>
        <p:blipFill>
          <a:blip r:embed="rId2"/>
          <a:stretch>
            <a:fillRect/>
          </a:stretch>
        </p:blipFill>
        <p:spPr>
          <a:xfrm>
            <a:off x="251520" y="404664"/>
            <a:ext cx="2736304" cy="576064"/>
          </a:xfrm>
          <a:prstGeom prst="rect">
            <a:avLst/>
          </a:prstGeom>
        </p:spPr>
      </p:pic>
      <p:sp>
        <p:nvSpPr>
          <p:cNvPr id="5" name="Dikdörtgen 4"/>
          <p:cNvSpPr/>
          <p:nvPr/>
        </p:nvSpPr>
        <p:spPr>
          <a:xfrm>
            <a:off x="1079501" y="1834525"/>
            <a:ext cx="9677400" cy="369332"/>
          </a:xfrm>
          <a:prstGeom prst="rect">
            <a:avLst/>
          </a:prstGeom>
        </p:spPr>
        <p:txBody>
          <a:bodyPr wrap="square">
            <a:spAutoFit/>
          </a:bodyPr>
          <a:lstStyle/>
          <a:p>
            <a:r>
              <a:rPr lang="tr-TR" dirty="0" smtClean="0"/>
              <a:t>Kalite Faaliyet </a:t>
            </a:r>
            <a:r>
              <a:rPr lang="tr-TR" dirty="0"/>
              <a:t>Planı ve </a:t>
            </a:r>
            <a:r>
              <a:rPr lang="tr-TR" dirty="0" err="1"/>
              <a:t>Spik</a:t>
            </a:r>
            <a:r>
              <a:rPr lang="tr-TR" dirty="0"/>
              <a:t> </a:t>
            </a:r>
            <a:r>
              <a:rPr lang="tr-TR" dirty="0" smtClean="0"/>
              <a:t>karnesinde </a:t>
            </a:r>
            <a:r>
              <a:rPr lang="tr-TR" dirty="0"/>
              <a:t>değişiklik talebimiz olmuş ve onaylanmıştır.</a:t>
            </a:r>
          </a:p>
        </p:txBody>
      </p:sp>
      <p:graphicFrame>
        <p:nvGraphicFramePr>
          <p:cNvPr id="6" name="Tablo 5"/>
          <p:cNvGraphicFramePr>
            <a:graphicFrameLocks noGrp="1"/>
          </p:cNvGraphicFramePr>
          <p:nvPr>
            <p:extLst>
              <p:ext uri="{D42A27DB-BD31-4B8C-83A1-F6EECF244321}">
                <p14:modId xmlns:p14="http://schemas.microsoft.com/office/powerpoint/2010/main" val="1952704847"/>
              </p:ext>
            </p:extLst>
          </p:nvPr>
        </p:nvGraphicFramePr>
        <p:xfrm>
          <a:off x="238125" y="2673876"/>
          <a:ext cx="5299077" cy="3434761"/>
        </p:xfrm>
        <a:graphic>
          <a:graphicData uri="http://schemas.openxmlformats.org/drawingml/2006/table">
            <a:tbl>
              <a:tblPr/>
              <a:tblGrid>
                <a:gridCol w="492699">
                  <a:extLst>
                    <a:ext uri="{9D8B030D-6E8A-4147-A177-3AD203B41FA5}">
                      <a16:colId xmlns:a16="http://schemas.microsoft.com/office/drawing/2014/main" val="2249055857"/>
                    </a:ext>
                  </a:extLst>
                </a:gridCol>
                <a:gridCol w="492699">
                  <a:extLst>
                    <a:ext uri="{9D8B030D-6E8A-4147-A177-3AD203B41FA5}">
                      <a16:colId xmlns:a16="http://schemas.microsoft.com/office/drawing/2014/main" val="4107111397"/>
                    </a:ext>
                  </a:extLst>
                </a:gridCol>
                <a:gridCol w="492699">
                  <a:extLst>
                    <a:ext uri="{9D8B030D-6E8A-4147-A177-3AD203B41FA5}">
                      <a16:colId xmlns:a16="http://schemas.microsoft.com/office/drawing/2014/main" val="4252474840"/>
                    </a:ext>
                  </a:extLst>
                </a:gridCol>
                <a:gridCol w="256613">
                  <a:extLst>
                    <a:ext uri="{9D8B030D-6E8A-4147-A177-3AD203B41FA5}">
                      <a16:colId xmlns:a16="http://schemas.microsoft.com/office/drawing/2014/main" val="3631797937"/>
                    </a:ext>
                  </a:extLst>
                </a:gridCol>
                <a:gridCol w="492699">
                  <a:extLst>
                    <a:ext uri="{9D8B030D-6E8A-4147-A177-3AD203B41FA5}">
                      <a16:colId xmlns:a16="http://schemas.microsoft.com/office/drawing/2014/main" val="1351468064"/>
                    </a:ext>
                  </a:extLst>
                </a:gridCol>
                <a:gridCol w="492699">
                  <a:extLst>
                    <a:ext uri="{9D8B030D-6E8A-4147-A177-3AD203B41FA5}">
                      <a16:colId xmlns:a16="http://schemas.microsoft.com/office/drawing/2014/main" val="1349587154"/>
                    </a:ext>
                  </a:extLst>
                </a:gridCol>
                <a:gridCol w="492699">
                  <a:extLst>
                    <a:ext uri="{9D8B030D-6E8A-4147-A177-3AD203B41FA5}">
                      <a16:colId xmlns:a16="http://schemas.microsoft.com/office/drawing/2014/main" val="1155082252"/>
                    </a:ext>
                  </a:extLst>
                </a:gridCol>
                <a:gridCol w="492699">
                  <a:extLst>
                    <a:ext uri="{9D8B030D-6E8A-4147-A177-3AD203B41FA5}">
                      <a16:colId xmlns:a16="http://schemas.microsoft.com/office/drawing/2014/main" val="2869619949"/>
                    </a:ext>
                  </a:extLst>
                </a:gridCol>
                <a:gridCol w="492699">
                  <a:extLst>
                    <a:ext uri="{9D8B030D-6E8A-4147-A177-3AD203B41FA5}">
                      <a16:colId xmlns:a16="http://schemas.microsoft.com/office/drawing/2014/main" val="2366296370"/>
                    </a:ext>
                  </a:extLst>
                </a:gridCol>
                <a:gridCol w="361825">
                  <a:extLst>
                    <a:ext uri="{9D8B030D-6E8A-4147-A177-3AD203B41FA5}">
                      <a16:colId xmlns:a16="http://schemas.microsoft.com/office/drawing/2014/main" val="1685656602"/>
                    </a:ext>
                  </a:extLst>
                </a:gridCol>
                <a:gridCol w="739047">
                  <a:extLst>
                    <a:ext uri="{9D8B030D-6E8A-4147-A177-3AD203B41FA5}">
                      <a16:colId xmlns:a16="http://schemas.microsoft.com/office/drawing/2014/main" val="751239924"/>
                    </a:ext>
                  </a:extLst>
                </a:gridCol>
              </a:tblGrid>
              <a:tr h="163332">
                <a:tc rowSpan="2" gridSpan="3">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gridSpan="6">
                  <a:txBody>
                    <a:bodyPr/>
                    <a:lstStyle/>
                    <a:p>
                      <a:pPr algn="ctr" fontAlgn="ctr"/>
                      <a:r>
                        <a:rPr lang="tr-TR" sz="1200" b="1" i="0" u="none" strike="noStrike" dirty="0">
                          <a:effectLst/>
                          <a:latin typeface="Arial Narrow" panose="020B0606020202030204" pitchFamily="34" charset="0"/>
                        </a:rPr>
                        <a:t>DOKÜMAN/KAYIT  DEĞİŞİKLİK TALEP  ve ONAY FORMU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2">
                  <a:txBody>
                    <a:bodyPr/>
                    <a:lstStyle/>
                    <a:p>
                      <a:pPr algn="l" fontAlgn="ctr"/>
                      <a:r>
                        <a:rPr lang="tr-TR" sz="900" b="1" i="0" u="none" strike="noStrike">
                          <a:effectLst/>
                          <a:latin typeface="Arial Narrow" panose="020B0606020202030204" pitchFamily="34" charset="0"/>
                        </a:rPr>
                        <a:t>TARİH: 21.01.2021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909669516"/>
                  </a:ext>
                </a:extLst>
              </a:tr>
              <a:tr h="53502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l" fontAlgn="ctr"/>
                      <a:r>
                        <a:rPr lang="tr-TR" sz="900" b="1" i="0" u="none" strike="noStrike">
                          <a:effectLst/>
                          <a:latin typeface="Arial Narrow" panose="020B0606020202030204" pitchFamily="34" charset="0"/>
                        </a:rPr>
                        <a:t>SAYFA NO: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576727152"/>
                  </a:ext>
                </a:extLst>
              </a:tr>
              <a:tr h="146908">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dirty="0">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81279"/>
                  </a:ext>
                </a:extLst>
              </a:tr>
              <a:tr h="298617">
                <a:tc rowSpan="3" gridSpan="3">
                  <a:txBody>
                    <a:bodyPr/>
                    <a:lstStyle/>
                    <a:p>
                      <a:pPr algn="ctr" fontAlgn="ctr"/>
                      <a:r>
                        <a:rPr lang="tr-TR" sz="1000" b="1" i="0" u="none" strike="noStrike">
                          <a:effectLst/>
                          <a:latin typeface="Arial Narrow" panose="020B0606020202030204" pitchFamily="34" charset="0"/>
                        </a:rPr>
                        <a:t>TALEP NEDENİ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a:effectLst/>
                          <a:latin typeface="Arial Narrow" panose="020B0606020202030204" pitchFamily="34" charset="0"/>
                        </a:rPr>
                        <a:t>DOKÜMANIN SİSTEM GEREKLİLİKLERİNİ KARŞILAMAMASI</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4234736"/>
                  </a:ext>
                </a:extLst>
              </a:tr>
              <a:tr h="25364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tr-TR" sz="1000" b="1" i="0" u="none" strike="noStrike">
                          <a:effectLst/>
                          <a:latin typeface="Arial Narrow" panose="020B0606020202030204" pitchFamily="34" charset="0"/>
                        </a:rPr>
                        <a:t>PAYDAŞ TALEBİ</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46855630"/>
                  </a:ext>
                </a:extLst>
              </a:tr>
              <a:tr h="25364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a:effectLst/>
                          <a:latin typeface="Arial Narrow" panose="020B0606020202030204" pitchFamily="34" charset="0"/>
                        </a:rPr>
                        <a:t>DİĞER (AÇIKLAYINIZ)</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01162103"/>
                  </a:ext>
                </a:extLst>
              </a:tr>
              <a:tr h="176291">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050415"/>
                  </a:ext>
                </a:extLst>
              </a:tr>
              <a:tr h="293818">
                <a:tc gridSpan="3">
                  <a:txBody>
                    <a:bodyPr/>
                    <a:lstStyle/>
                    <a:p>
                      <a:pPr algn="ctr" fontAlgn="ctr"/>
                      <a:r>
                        <a:rPr lang="tr-TR" sz="700" b="1" i="0" u="none" strike="noStrike">
                          <a:effectLst/>
                          <a:latin typeface="Arial Narrow" panose="020B0606020202030204" pitchFamily="34" charset="0"/>
                        </a:rPr>
                        <a:t>DEĞİŞİKLİK TALEP EDİLEN DOKÜMANIN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Narrow" panose="020B0606020202030204" pitchFamily="34" charset="0"/>
                        </a:rPr>
                        <a:t>FT-FP-0001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47059034"/>
                  </a:ext>
                </a:extLst>
              </a:tr>
              <a:tr h="293818">
                <a:tc gridSpan="3">
                  <a:txBody>
                    <a:bodyPr/>
                    <a:lstStyle/>
                    <a:p>
                      <a:pPr algn="ctr" fontAlgn="ctr"/>
                      <a:r>
                        <a:rPr lang="tr-TR" sz="700" b="1" i="0" u="none" strike="noStrike">
                          <a:effectLst/>
                          <a:latin typeface="Arial Narrow" panose="020B0606020202030204" pitchFamily="34" charset="0"/>
                        </a:rPr>
                        <a:t>DEĞİŞİKLİK TALEP EDİLEN DOKÜMANIN ADI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Narrow" panose="020B0606020202030204" pitchFamily="34" charset="0"/>
                        </a:rPr>
                        <a:t>Fizyoterapi ve Rehabilitasyon Merkezi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84521305"/>
                  </a:ext>
                </a:extLst>
              </a:tr>
              <a:tr h="176291">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696409"/>
                  </a:ext>
                </a:extLst>
              </a:tr>
              <a:tr h="176291">
                <a:tc gridSpan="11">
                  <a:txBody>
                    <a:bodyPr/>
                    <a:lstStyle/>
                    <a:p>
                      <a:pPr algn="ctr" fontAlgn="ctr"/>
                      <a:r>
                        <a:rPr lang="tr-TR" sz="1000" b="1" i="0" u="none" strike="noStrike">
                          <a:effectLst/>
                          <a:latin typeface="Arial Narrow" panose="020B0606020202030204" pitchFamily="34" charset="0"/>
                        </a:rPr>
                        <a:t>TALEP EDİLEN DOKÜMAN/İSTENİLEN DEĞİŞİKLİK AÇIKLAMASI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47332621"/>
                  </a:ext>
                </a:extLst>
              </a:tr>
              <a:tr h="293818">
                <a:tc gridSpan="3">
                  <a:txBody>
                    <a:bodyPr/>
                    <a:lstStyle/>
                    <a:p>
                      <a:pPr algn="ctr" fontAlgn="ctr"/>
                      <a:r>
                        <a:rPr lang="tr-TR" sz="700" b="1" i="0" u="none" strike="noStrike">
                          <a:effectLst/>
                          <a:latin typeface="Arial Narrow" panose="020B0606020202030204" pitchFamily="34" charset="0"/>
                        </a:rPr>
                        <a:t>Sayfa/Bölüm Madde Numarası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Değişiklik  İstek Nedeni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Değişiklik İsteğinde Bulunanın Onayı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700" b="1" i="0" u="none" strike="noStrike">
                          <a:effectLst/>
                          <a:latin typeface="Arial Narrow" panose="020B0606020202030204" pitchFamily="34" charset="0"/>
                        </a:rPr>
                        <a:t>KARAR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Narrow" panose="020B0606020202030204" pitchFamily="34" charset="0"/>
                        </a:rPr>
                        <a:t>RED SEBEBİ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832603"/>
                  </a:ext>
                </a:extLst>
              </a:tr>
              <a:tr h="373271">
                <a:tc gridSpan="3">
                  <a:txBody>
                    <a:bodyPr/>
                    <a:lstStyle/>
                    <a:p>
                      <a:pPr algn="ctr" fontAlgn="ctr"/>
                      <a:r>
                        <a:rPr lang="tr-TR" sz="1000" b="0" i="0" u="none" strike="noStrike">
                          <a:effectLst/>
                          <a:latin typeface="Arial Narrow" panose="020B0606020202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İç denetimde çıkan gözlemler yerine getirilmiştir.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1" i="0" u="none" strike="noStrike" dirty="0">
                          <a:effectLst/>
                          <a:latin typeface="Arial Narrow" panose="020B0606020202030204" pitchFamily="34" charset="0"/>
                        </a:rPr>
                        <a:t>OK   </a:t>
                      </a:r>
                      <a:r>
                        <a:rPr lang="tr-TR" sz="700" b="1" i="0" u="none" strike="noStrike" dirty="0" smtClean="0">
                          <a:effectLst/>
                          <a:latin typeface="Arial Narrow" panose="020B0606020202030204" pitchFamily="34" charset="0"/>
                        </a:rPr>
                        <a:t>        </a:t>
                      </a:r>
                      <a:r>
                        <a:rPr lang="tr-TR" sz="700" b="1" i="0" u="none" strike="noStrike" dirty="0">
                          <a:effectLst/>
                          <a:latin typeface="Arial Narrow" panose="020B0606020202030204" pitchFamily="34" charset="0"/>
                        </a:rPr>
                        <a:t>RED</a:t>
                      </a:r>
                      <a:endParaRPr lang="tr-TR" sz="700" b="0" i="0" u="none" strike="noStrike" dirty="0">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1" i="0" u="none" strike="noStrike" dirty="0">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972474"/>
                  </a:ext>
                </a:extLst>
              </a:tr>
            </a:tbl>
          </a:graphicData>
        </a:graphic>
      </p:graphicFrame>
      <p:pic>
        <p:nvPicPr>
          <p:cNvPr id="48"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1743075" y="3583850"/>
            <a:ext cx="250121" cy="239699"/>
          </a:xfrm>
          <a:prstGeom prst="rect">
            <a:avLst/>
          </a:prstGeom>
        </p:spPr>
      </p:pic>
      <p:pic>
        <p:nvPicPr>
          <p:cNvPr id="49"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1728434" y="4080993"/>
            <a:ext cx="250121" cy="239699"/>
          </a:xfrm>
          <a:prstGeom prst="rect">
            <a:avLst/>
          </a:prstGeom>
        </p:spPr>
      </p:pic>
      <p:pic>
        <p:nvPicPr>
          <p:cNvPr id="50" name="Check Box 7">
            <a:extLst>
              <a:ext uri="{63B3BB69-23CF-44E3-9099-C40C66FF867C}">
                <a14:compatExt xmlns:a14="http://schemas.microsoft.com/office/drawing/2010/main" spid="_x0000_s1031"/>
              </a:ext>
            </a:extLst>
          </p:cNvPr>
          <p:cNvPicPr>
            <a:picLocks noChangeAspect="1"/>
          </p:cNvPicPr>
          <p:nvPr/>
        </p:nvPicPr>
        <p:blipFill>
          <a:blip r:embed="rId4"/>
          <a:stretch>
            <a:fillRect/>
          </a:stretch>
        </p:blipFill>
        <p:spPr>
          <a:xfrm>
            <a:off x="1728435" y="3841294"/>
            <a:ext cx="250121" cy="239699"/>
          </a:xfrm>
          <a:prstGeom prst="rect">
            <a:avLst/>
          </a:prstGeom>
        </p:spPr>
      </p:pic>
      <p:pic>
        <p:nvPicPr>
          <p:cNvPr id="51" name="Resim 50"/>
          <p:cNvPicPr>
            <a:picLocks noChangeAspect="1"/>
          </p:cNvPicPr>
          <p:nvPr/>
        </p:nvPicPr>
        <p:blipFill>
          <a:blip r:embed="rId2"/>
          <a:stretch>
            <a:fillRect/>
          </a:stretch>
        </p:blipFill>
        <p:spPr>
          <a:xfrm>
            <a:off x="294295" y="2638387"/>
            <a:ext cx="1323975" cy="625615"/>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822630206"/>
              </p:ext>
            </p:extLst>
          </p:nvPr>
        </p:nvGraphicFramePr>
        <p:xfrm>
          <a:off x="5754102" y="2660829"/>
          <a:ext cx="5726695" cy="3447809"/>
        </p:xfrm>
        <a:graphic>
          <a:graphicData uri="http://schemas.openxmlformats.org/drawingml/2006/table">
            <a:tbl>
              <a:tblPr/>
              <a:tblGrid>
                <a:gridCol w="532458">
                  <a:extLst>
                    <a:ext uri="{9D8B030D-6E8A-4147-A177-3AD203B41FA5}">
                      <a16:colId xmlns:a16="http://schemas.microsoft.com/office/drawing/2014/main" val="3033823984"/>
                    </a:ext>
                  </a:extLst>
                </a:gridCol>
                <a:gridCol w="532458">
                  <a:extLst>
                    <a:ext uri="{9D8B030D-6E8A-4147-A177-3AD203B41FA5}">
                      <a16:colId xmlns:a16="http://schemas.microsoft.com/office/drawing/2014/main" val="164106536"/>
                    </a:ext>
                  </a:extLst>
                </a:gridCol>
                <a:gridCol w="532458">
                  <a:extLst>
                    <a:ext uri="{9D8B030D-6E8A-4147-A177-3AD203B41FA5}">
                      <a16:colId xmlns:a16="http://schemas.microsoft.com/office/drawing/2014/main" val="2593179111"/>
                    </a:ext>
                  </a:extLst>
                </a:gridCol>
                <a:gridCol w="277322">
                  <a:extLst>
                    <a:ext uri="{9D8B030D-6E8A-4147-A177-3AD203B41FA5}">
                      <a16:colId xmlns:a16="http://schemas.microsoft.com/office/drawing/2014/main" val="240856902"/>
                    </a:ext>
                  </a:extLst>
                </a:gridCol>
                <a:gridCol w="532458">
                  <a:extLst>
                    <a:ext uri="{9D8B030D-6E8A-4147-A177-3AD203B41FA5}">
                      <a16:colId xmlns:a16="http://schemas.microsoft.com/office/drawing/2014/main" val="579921034"/>
                    </a:ext>
                  </a:extLst>
                </a:gridCol>
                <a:gridCol w="532458">
                  <a:extLst>
                    <a:ext uri="{9D8B030D-6E8A-4147-A177-3AD203B41FA5}">
                      <a16:colId xmlns:a16="http://schemas.microsoft.com/office/drawing/2014/main" val="4157861772"/>
                    </a:ext>
                  </a:extLst>
                </a:gridCol>
                <a:gridCol w="532458">
                  <a:extLst>
                    <a:ext uri="{9D8B030D-6E8A-4147-A177-3AD203B41FA5}">
                      <a16:colId xmlns:a16="http://schemas.microsoft.com/office/drawing/2014/main" val="781226651"/>
                    </a:ext>
                  </a:extLst>
                </a:gridCol>
                <a:gridCol w="532458">
                  <a:extLst>
                    <a:ext uri="{9D8B030D-6E8A-4147-A177-3AD203B41FA5}">
                      <a16:colId xmlns:a16="http://schemas.microsoft.com/office/drawing/2014/main" val="748739678"/>
                    </a:ext>
                  </a:extLst>
                </a:gridCol>
                <a:gridCol w="532458">
                  <a:extLst>
                    <a:ext uri="{9D8B030D-6E8A-4147-A177-3AD203B41FA5}">
                      <a16:colId xmlns:a16="http://schemas.microsoft.com/office/drawing/2014/main" val="2784373646"/>
                    </a:ext>
                  </a:extLst>
                </a:gridCol>
                <a:gridCol w="391024">
                  <a:extLst>
                    <a:ext uri="{9D8B030D-6E8A-4147-A177-3AD203B41FA5}">
                      <a16:colId xmlns:a16="http://schemas.microsoft.com/office/drawing/2014/main" val="606536078"/>
                    </a:ext>
                  </a:extLst>
                </a:gridCol>
                <a:gridCol w="798685">
                  <a:extLst>
                    <a:ext uri="{9D8B030D-6E8A-4147-A177-3AD203B41FA5}">
                      <a16:colId xmlns:a16="http://schemas.microsoft.com/office/drawing/2014/main" val="982415991"/>
                    </a:ext>
                  </a:extLst>
                </a:gridCol>
              </a:tblGrid>
              <a:tr h="144255">
                <a:tc rowSpan="2" gridSpan="3">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gridSpan="6">
                  <a:txBody>
                    <a:bodyPr/>
                    <a:lstStyle/>
                    <a:p>
                      <a:pPr algn="ctr" fontAlgn="ctr"/>
                      <a:r>
                        <a:rPr lang="tr-TR" sz="1200" b="1" i="0" u="none" strike="noStrike" dirty="0">
                          <a:effectLst/>
                          <a:latin typeface="Arial Narrow" panose="020B0606020202030204" pitchFamily="34" charset="0"/>
                        </a:rPr>
                        <a:t>DOKÜMAN/KAYIT  DEĞİŞİKLİK TALEP  ve ONAY FORMU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2">
                  <a:txBody>
                    <a:bodyPr/>
                    <a:lstStyle/>
                    <a:p>
                      <a:pPr algn="l" fontAlgn="ctr"/>
                      <a:r>
                        <a:rPr lang="tr-TR" sz="900" b="1" i="0" u="none" strike="noStrike">
                          <a:effectLst/>
                          <a:latin typeface="Arial Narrow" panose="020B0606020202030204" pitchFamily="34" charset="0"/>
                        </a:rPr>
                        <a:t>TARİH: 21.01.2021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259011566"/>
                  </a:ext>
                </a:extLst>
              </a:tr>
              <a:tr h="30090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l" fontAlgn="ctr"/>
                      <a:r>
                        <a:rPr lang="tr-TR" sz="900" b="1" i="0" u="none" strike="noStrike">
                          <a:effectLst/>
                          <a:latin typeface="Arial Narrow" panose="020B0606020202030204" pitchFamily="34" charset="0"/>
                        </a:rPr>
                        <a:t>SAYFA NO: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207402290"/>
                  </a:ext>
                </a:extLst>
              </a:tr>
              <a:tr h="120362">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419239"/>
                  </a:ext>
                </a:extLst>
              </a:tr>
              <a:tr h="315954">
                <a:tc rowSpan="3" gridSpan="3">
                  <a:txBody>
                    <a:bodyPr/>
                    <a:lstStyle/>
                    <a:p>
                      <a:pPr algn="ctr" fontAlgn="ctr"/>
                      <a:r>
                        <a:rPr lang="tr-TR" sz="1000" b="1" i="0" u="none" strike="noStrike">
                          <a:effectLst/>
                          <a:latin typeface="Arial Narrow" panose="020B0606020202030204" pitchFamily="34" charset="0"/>
                        </a:rPr>
                        <a:t>TALEP NEDENİ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dirty="0">
                          <a:effectLst/>
                          <a:latin typeface="Arial Narrow" panose="020B0606020202030204" pitchFamily="34" charset="0"/>
                        </a:rPr>
                        <a:t>DOKÜMANIN SİSTEM GEREKLİLİKLERİNİ KARŞILAMAMASI</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82149813"/>
                  </a:ext>
                </a:extLst>
              </a:tr>
              <a:tr h="31595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tr-TR" sz="1000" b="1" i="0" u="none" strike="noStrike">
                          <a:effectLst/>
                          <a:latin typeface="Arial Narrow" panose="020B0606020202030204" pitchFamily="34" charset="0"/>
                        </a:rPr>
                        <a:t>PAYDAŞ TALEBİ</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82578053"/>
                  </a:ext>
                </a:extLst>
              </a:tr>
              <a:tr h="31595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a:effectLst/>
                          <a:latin typeface="Arial Narrow" panose="020B0606020202030204" pitchFamily="34" charset="0"/>
                        </a:rPr>
                        <a:t>DİĞER (AÇIKLAYINIZ)</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01595245"/>
                  </a:ext>
                </a:extLst>
              </a:tr>
              <a:tr h="162285">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360160"/>
                  </a:ext>
                </a:extLst>
              </a:tr>
              <a:tr h="352061">
                <a:tc gridSpan="3">
                  <a:txBody>
                    <a:bodyPr/>
                    <a:lstStyle/>
                    <a:p>
                      <a:pPr algn="ctr" fontAlgn="ctr"/>
                      <a:r>
                        <a:rPr lang="tr-TR" sz="700" b="1" i="0" u="none" strike="noStrike">
                          <a:effectLst/>
                          <a:latin typeface="Arial Narrow" panose="020B0606020202030204" pitchFamily="34" charset="0"/>
                        </a:rPr>
                        <a:t>DEĞİŞİKLİK TALEP EDİLEN DOKÜMANIN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Narrow" panose="020B0606020202030204" pitchFamily="34" charset="0"/>
                        </a:rPr>
                        <a:t>FT-SP-0001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46825410"/>
                  </a:ext>
                </a:extLst>
              </a:tr>
              <a:tr h="352061">
                <a:tc gridSpan="3">
                  <a:txBody>
                    <a:bodyPr/>
                    <a:lstStyle/>
                    <a:p>
                      <a:pPr algn="ctr" fontAlgn="ctr"/>
                      <a:r>
                        <a:rPr lang="tr-TR" sz="700" b="1" i="0" u="none" strike="noStrike">
                          <a:effectLst/>
                          <a:latin typeface="Arial Narrow" panose="020B0606020202030204" pitchFamily="34" charset="0"/>
                        </a:rPr>
                        <a:t>DEĞİŞİKLİK TALEP EDİLEN DOKÜMANIN ADI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Narrow" panose="020B0606020202030204" pitchFamily="34" charset="0"/>
                        </a:rPr>
                        <a:t>Fizyo Terapi ve Rehabilitasyon Bölümü SPİK Analizi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96507392"/>
                  </a:ext>
                </a:extLst>
              </a:tr>
              <a:tr h="162285">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664012"/>
                  </a:ext>
                </a:extLst>
              </a:tr>
              <a:tr h="201608">
                <a:tc gridSpan="11">
                  <a:txBody>
                    <a:bodyPr/>
                    <a:lstStyle/>
                    <a:p>
                      <a:pPr algn="ctr" fontAlgn="ctr"/>
                      <a:r>
                        <a:rPr lang="tr-TR" sz="1000" b="1" i="0" u="none" strike="noStrike">
                          <a:effectLst/>
                          <a:latin typeface="Arial Narrow" panose="020B0606020202030204" pitchFamily="34" charset="0"/>
                        </a:rPr>
                        <a:t>TALEP EDİLEN DOKÜMAN/İSTENİLEN DEĞİŞİKLİK AÇIKLAMASI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1592979"/>
                  </a:ext>
                </a:extLst>
              </a:tr>
              <a:tr h="352061">
                <a:tc gridSpan="3">
                  <a:txBody>
                    <a:bodyPr/>
                    <a:lstStyle/>
                    <a:p>
                      <a:pPr algn="ctr" fontAlgn="ctr"/>
                      <a:r>
                        <a:rPr lang="tr-TR" sz="700" b="1" i="0" u="none" strike="noStrike">
                          <a:effectLst/>
                          <a:latin typeface="Arial Narrow" panose="020B0606020202030204" pitchFamily="34" charset="0"/>
                        </a:rPr>
                        <a:t>Sayfa/Bölüm Madde Numarası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Değişiklik  İstek Nedeni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Değişiklik İsteğinde Bulunanın Onayı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700" b="1" i="0" u="none" strike="noStrike">
                          <a:effectLst/>
                          <a:latin typeface="Arial Narrow" panose="020B0606020202030204" pitchFamily="34" charset="0"/>
                        </a:rPr>
                        <a:t>KARAR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Narrow" panose="020B0606020202030204" pitchFamily="34" charset="0"/>
                        </a:rPr>
                        <a:t>RED SEBEBİ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540338"/>
                  </a:ext>
                </a:extLst>
              </a:tr>
              <a:tr h="352061">
                <a:tc gridSpan="3">
                  <a:txBody>
                    <a:bodyPr/>
                    <a:lstStyle/>
                    <a:p>
                      <a:pPr algn="ctr" fontAlgn="ctr"/>
                      <a:r>
                        <a:rPr lang="tr-TR" sz="1000" b="0" i="0" u="none" strike="noStrike" dirty="0">
                          <a:effectLst/>
                          <a:latin typeface="Arial Narrow" panose="020B0606020202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Spik hedefleri gözden geçirilmiştir.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1" i="0" u="none" strike="noStrike" dirty="0">
                          <a:effectLst/>
                          <a:latin typeface="Arial Narrow" panose="020B0606020202030204" pitchFamily="34" charset="0"/>
                        </a:rPr>
                        <a:t>OK   </a:t>
                      </a:r>
                      <a:r>
                        <a:rPr lang="tr-TR" sz="700" b="1" i="0" u="none" strike="noStrike" dirty="0" smtClean="0">
                          <a:effectLst/>
                          <a:latin typeface="Arial Narrow" panose="020B0606020202030204" pitchFamily="34" charset="0"/>
                        </a:rPr>
                        <a:t>       </a:t>
                      </a:r>
                      <a:r>
                        <a:rPr lang="tr-TR" sz="700" b="1" i="0" u="none" strike="noStrike" dirty="0">
                          <a:effectLst/>
                          <a:latin typeface="Arial Narrow" panose="020B0606020202030204" pitchFamily="34" charset="0"/>
                        </a:rPr>
                        <a:t>RED</a:t>
                      </a:r>
                      <a:endParaRPr lang="tr-TR" sz="700" b="0" i="0" u="none" strike="noStrike" dirty="0">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1" i="0" u="none" strike="noStrike" dirty="0">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057470"/>
                  </a:ext>
                </a:extLst>
              </a:tr>
            </a:tbl>
          </a:graphicData>
        </a:graphic>
      </p:graphicFrame>
      <p:pic>
        <p:nvPicPr>
          <p:cNvPr id="60"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7404109" y="3262482"/>
            <a:ext cx="208221" cy="199545"/>
          </a:xfrm>
          <a:prstGeom prst="rect">
            <a:avLst/>
          </a:prstGeom>
        </p:spPr>
      </p:pic>
      <p:pic>
        <p:nvPicPr>
          <p:cNvPr id="61"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7404108" y="3610493"/>
            <a:ext cx="208221" cy="199545"/>
          </a:xfrm>
          <a:prstGeom prst="rect">
            <a:avLst/>
          </a:prstGeom>
        </p:spPr>
      </p:pic>
      <p:pic>
        <p:nvPicPr>
          <p:cNvPr id="62" name="Check Box 7">
            <a:extLst>
              <a:ext uri="{63B3BB69-23CF-44E3-9099-C40C66FF867C}">
                <a14:compatExt xmlns:a14="http://schemas.microsoft.com/office/drawing/2010/main" spid="_x0000_s1031"/>
              </a:ext>
            </a:extLst>
          </p:cNvPr>
          <p:cNvPicPr>
            <a:picLocks noChangeAspect="1"/>
          </p:cNvPicPr>
          <p:nvPr/>
        </p:nvPicPr>
        <p:blipFill>
          <a:blip r:embed="rId4"/>
          <a:stretch>
            <a:fillRect/>
          </a:stretch>
        </p:blipFill>
        <p:spPr>
          <a:xfrm>
            <a:off x="7405266" y="3882236"/>
            <a:ext cx="208221" cy="199545"/>
          </a:xfrm>
          <a:prstGeom prst="rect">
            <a:avLst/>
          </a:prstGeom>
        </p:spPr>
      </p:pic>
      <p:pic>
        <p:nvPicPr>
          <p:cNvPr id="63" name="Resim 62"/>
          <p:cNvPicPr>
            <a:picLocks noChangeAspect="1"/>
          </p:cNvPicPr>
          <p:nvPr/>
        </p:nvPicPr>
        <p:blipFill>
          <a:blip r:embed="rId2"/>
          <a:stretch>
            <a:fillRect/>
          </a:stretch>
        </p:blipFill>
        <p:spPr>
          <a:xfrm>
            <a:off x="5918201" y="2572995"/>
            <a:ext cx="1302787" cy="615603"/>
          </a:xfrm>
          <a:prstGeom prst="rect">
            <a:avLst/>
          </a:prstGeom>
        </p:spPr>
      </p:pic>
      <p:pic>
        <p:nvPicPr>
          <p:cNvPr id="65"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10515609" y="5764382"/>
            <a:ext cx="208221" cy="199545"/>
          </a:xfrm>
          <a:prstGeom prst="rect">
            <a:avLst/>
          </a:prstGeom>
        </p:spPr>
      </p:pic>
      <p:pic>
        <p:nvPicPr>
          <p:cNvPr id="66"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4635509" y="5764381"/>
            <a:ext cx="208221" cy="199545"/>
          </a:xfrm>
          <a:prstGeom prst="rect">
            <a:avLst/>
          </a:prstGeom>
        </p:spPr>
      </p:pic>
      <p:pic>
        <p:nvPicPr>
          <p:cNvPr id="67"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4627490" y="5893724"/>
            <a:ext cx="224257" cy="214913"/>
          </a:xfrm>
          <a:prstGeom prst="rect">
            <a:avLst/>
          </a:prstGeom>
        </p:spPr>
      </p:pic>
      <p:pic>
        <p:nvPicPr>
          <p:cNvPr id="68"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10515609" y="5916433"/>
            <a:ext cx="208221" cy="199545"/>
          </a:xfrm>
          <a:prstGeom prst="rect">
            <a:avLst/>
          </a:prstGeom>
        </p:spPr>
      </p:pic>
    </p:spTree>
    <p:extLst>
      <p:ext uri="{BB962C8B-B14F-4D97-AF65-F5344CB8AC3E}">
        <p14:creationId xmlns:p14="http://schemas.microsoft.com/office/powerpoint/2010/main" val="1185971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effectLst>
                  <a:outerShdw blurRad="38100" dist="38100" dir="2700000" algn="tl">
                    <a:srgbClr val="000000">
                      <a:alpha val="43137"/>
                    </a:srgbClr>
                  </a:outerShdw>
                </a:effectLst>
              </a:rPr>
              <a:t>DEĞİŞİKLİKLERİN </a:t>
            </a:r>
            <a:r>
              <a:rPr lang="tr-TR" b="1" dirty="0" smtClean="0">
                <a:solidFill>
                  <a:srgbClr val="FF0000"/>
                </a:solidFill>
                <a:effectLst>
                  <a:outerShdw blurRad="38100" dist="38100" dir="2700000" algn="tl">
                    <a:srgbClr val="000000">
                      <a:alpha val="43137"/>
                    </a:srgbClr>
                  </a:outerShdw>
                </a:effectLst>
              </a:rPr>
              <a:t>YÖNETİMİ</a:t>
            </a:r>
            <a:endParaRPr lang="tr-TR" dirty="0"/>
          </a:p>
        </p:txBody>
      </p:sp>
      <p:pic>
        <p:nvPicPr>
          <p:cNvPr id="4" name="Resim 3"/>
          <p:cNvPicPr/>
          <p:nvPr/>
        </p:nvPicPr>
        <p:blipFill>
          <a:blip r:embed="rId2"/>
          <a:stretch>
            <a:fillRect/>
          </a:stretch>
        </p:blipFill>
        <p:spPr>
          <a:xfrm>
            <a:off x="251520" y="404664"/>
            <a:ext cx="2736304" cy="576064"/>
          </a:xfrm>
          <a:prstGeom prst="rect">
            <a:avLst/>
          </a:prstGeom>
        </p:spPr>
      </p:pic>
      <p:sp>
        <p:nvSpPr>
          <p:cNvPr id="5" name="Dikdörtgen 4"/>
          <p:cNvSpPr/>
          <p:nvPr/>
        </p:nvSpPr>
        <p:spPr>
          <a:xfrm>
            <a:off x="7538561" y="2980214"/>
            <a:ext cx="2776962" cy="923330"/>
          </a:xfrm>
          <a:prstGeom prst="rect">
            <a:avLst/>
          </a:prstGeom>
          <a:noFill/>
        </p:spPr>
        <p:txBody>
          <a:bodyPr wrap="square">
            <a:spAutoFit/>
          </a:bodyPr>
          <a:lstStyle/>
          <a:p>
            <a:r>
              <a:rPr lang="tr-TR" dirty="0" smtClean="0"/>
              <a:t>Risk </a:t>
            </a:r>
            <a:r>
              <a:rPr lang="tr-TR" dirty="0"/>
              <a:t>analizinde bir değişiklik talebimiz olmuş ve onaylanmıştır</a:t>
            </a:r>
            <a:r>
              <a:rPr lang="tr-TR" dirty="0" smtClean="0"/>
              <a:t>. </a:t>
            </a:r>
          </a:p>
        </p:txBody>
      </p:sp>
      <p:graphicFrame>
        <p:nvGraphicFramePr>
          <p:cNvPr id="6" name="Tablo 5"/>
          <p:cNvGraphicFramePr>
            <a:graphicFrameLocks noGrp="1"/>
          </p:cNvGraphicFramePr>
          <p:nvPr>
            <p:extLst>
              <p:ext uri="{D42A27DB-BD31-4B8C-83A1-F6EECF244321}">
                <p14:modId xmlns:p14="http://schemas.microsoft.com/office/powerpoint/2010/main" val="1876083362"/>
              </p:ext>
            </p:extLst>
          </p:nvPr>
        </p:nvGraphicFramePr>
        <p:xfrm>
          <a:off x="1068238" y="2017713"/>
          <a:ext cx="5510365" cy="3846975"/>
        </p:xfrm>
        <a:graphic>
          <a:graphicData uri="http://schemas.openxmlformats.org/drawingml/2006/table">
            <a:tbl>
              <a:tblPr/>
              <a:tblGrid>
                <a:gridCol w="512344">
                  <a:extLst>
                    <a:ext uri="{9D8B030D-6E8A-4147-A177-3AD203B41FA5}">
                      <a16:colId xmlns:a16="http://schemas.microsoft.com/office/drawing/2014/main" val="736513913"/>
                    </a:ext>
                  </a:extLst>
                </a:gridCol>
                <a:gridCol w="512344">
                  <a:extLst>
                    <a:ext uri="{9D8B030D-6E8A-4147-A177-3AD203B41FA5}">
                      <a16:colId xmlns:a16="http://schemas.microsoft.com/office/drawing/2014/main" val="4169608703"/>
                    </a:ext>
                  </a:extLst>
                </a:gridCol>
                <a:gridCol w="512344">
                  <a:extLst>
                    <a:ext uri="{9D8B030D-6E8A-4147-A177-3AD203B41FA5}">
                      <a16:colId xmlns:a16="http://schemas.microsoft.com/office/drawing/2014/main" val="2223232425"/>
                    </a:ext>
                  </a:extLst>
                </a:gridCol>
                <a:gridCol w="266845">
                  <a:extLst>
                    <a:ext uri="{9D8B030D-6E8A-4147-A177-3AD203B41FA5}">
                      <a16:colId xmlns:a16="http://schemas.microsoft.com/office/drawing/2014/main" val="3880167073"/>
                    </a:ext>
                  </a:extLst>
                </a:gridCol>
                <a:gridCol w="512344">
                  <a:extLst>
                    <a:ext uri="{9D8B030D-6E8A-4147-A177-3AD203B41FA5}">
                      <a16:colId xmlns:a16="http://schemas.microsoft.com/office/drawing/2014/main" val="2276461440"/>
                    </a:ext>
                  </a:extLst>
                </a:gridCol>
                <a:gridCol w="512344">
                  <a:extLst>
                    <a:ext uri="{9D8B030D-6E8A-4147-A177-3AD203B41FA5}">
                      <a16:colId xmlns:a16="http://schemas.microsoft.com/office/drawing/2014/main" val="3531003358"/>
                    </a:ext>
                  </a:extLst>
                </a:gridCol>
                <a:gridCol w="512344">
                  <a:extLst>
                    <a:ext uri="{9D8B030D-6E8A-4147-A177-3AD203B41FA5}">
                      <a16:colId xmlns:a16="http://schemas.microsoft.com/office/drawing/2014/main" val="835854666"/>
                    </a:ext>
                  </a:extLst>
                </a:gridCol>
                <a:gridCol w="512344">
                  <a:extLst>
                    <a:ext uri="{9D8B030D-6E8A-4147-A177-3AD203B41FA5}">
                      <a16:colId xmlns:a16="http://schemas.microsoft.com/office/drawing/2014/main" val="3508433221"/>
                    </a:ext>
                  </a:extLst>
                </a:gridCol>
                <a:gridCol w="512344">
                  <a:extLst>
                    <a:ext uri="{9D8B030D-6E8A-4147-A177-3AD203B41FA5}">
                      <a16:colId xmlns:a16="http://schemas.microsoft.com/office/drawing/2014/main" val="2714771281"/>
                    </a:ext>
                  </a:extLst>
                </a:gridCol>
                <a:gridCol w="376253">
                  <a:extLst>
                    <a:ext uri="{9D8B030D-6E8A-4147-A177-3AD203B41FA5}">
                      <a16:colId xmlns:a16="http://schemas.microsoft.com/office/drawing/2014/main" val="1866868152"/>
                    </a:ext>
                  </a:extLst>
                </a:gridCol>
                <a:gridCol w="768515">
                  <a:extLst>
                    <a:ext uri="{9D8B030D-6E8A-4147-A177-3AD203B41FA5}">
                      <a16:colId xmlns:a16="http://schemas.microsoft.com/office/drawing/2014/main" val="814359690"/>
                    </a:ext>
                  </a:extLst>
                </a:gridCol>
              </a:tblGrid>
              <a:tr h="128833">
                <a:tc rowSpan="2" gridSpan="3">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gridSpan="6">
                  <a:txBody>
                    <a:bodyPr/>
                    <a:lstStyle/>
                    <a:p>
                      <a:pPr algn="ctr" fontAlgn="ctr"/>
                      <a:r>
                        <a:rPr lang="tr-TR" sz="1200" b="1" i="0" u="none" strike="noStrike">
                          <a:effectLst/>
                          <a:latin typeface="Arial Narrow" panose="020B0606020202030204" pitchFamily="34" charset="0"/>
                        </a:rPr>
                        <a:t>DOKÜMAN/KAYIT  DEĞİŞİKLİK TALEP  ve ONAY FORMU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2">
                  <a:txBody>
                    <a:bodyPr/>
                    <a:lstStyle/>
                    <a:p>
                      <a:pPr algn="l" fontAlgn="ctr"/>
                      <a:r>
                        <a:rPr lang="tr-TR" sz="800" b="1" i="0" u="none" strike="noStrike">
                          <a:effectLst/>
                          <a:latin typeface="Arial Narrow" panose="020B0606020202030204" pitchFamily="34" charset="0"/>
                        </a:rPr>
                        <a:t>TARİH: 21.01.2021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98393506"/>
                  </a:ext>
                </a:extLst>
              </a:tr>
              <a:tr h="28448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l" fontAlgn="ctr"/>
                      <a:r>
                        <a:rPr lang="tr-TR" sz="800" b="1" i="0" u="none" strike="noStrike">
                          <a:effectLst/>
                          <a:latin typeface="Arial Narrow" panose="020B0606020202030204" pitchFamily="34" charset="0"/>
                        </a:rPr>
                        <a:t>SAYFA NO: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420678636"/>
                  </a:ext>
                </a:extLst>
              </a:tr>
              <a:tr h="115949">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395679"/>
                  </a:ext>
                </a:extLst>
              </a:tr>
              <a:tr h="298714">
                <a:tc rowSpan="3" gridSpan="3">
                  <a:txBody>
                    <a:bodyPr/>
                    <a:lstStyle/>
                    <a:p>
                      <a:pPr algn="ctr" fontAlgn="ctr"/>
                      <a:r>
                        <a:rPr lang="tr-TR" sz="1000" b="1" i="0" u="none" strike="noStrike">
                          <a:effectLst/>
                          <a:latin typeface="Arial Narrow" panose="020B0606020202030204" pitchFamily="34" charset="0"/>
                        </a:rPr>
                        <a:t>TALEP NEDENİ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h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a:effectLst/>
                          <a:latin typeface="Arial Narrow" panose="020B0606020202030204" pitchFamily="34" charset="0"/>
                        </a:rPr>
                        <a:t>DOKÜMANIN SİSTEM GEREKLİLİKLERİNİ KARŞILAMAMASI</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69517640"/>
                  </a:ext>
                </a:extLst>
              </a:tr>
              <a:tr h="29871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tr-TR" sz="1000" b="1" i="0" u="none" strike="noStrike">
                          <a:effectLst/>
                          <a:latin typeface="Arial Narrow" panose="020B0606020202030204" pitchFamily="34" charset="0"/>
                        </a:rPr>
                        <a:t>PAYDAŞ TALEBİ</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52274840"/>
                  </a:ext>
                </a:extLst>
              </a:tr>
              <a:tr h="29871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1000" b="0" i="0" u="none" strike="noStrike">
                          <a:effectLst/>
                          <a:latin typeface="Arial Narrow" panose="020B0606020202030204" pitchFamily="34" charset="0"/>
                        </a:rPr>
                        <a:t> </a:t>
                      </a:r>
                      <a:endParaRPr lang="tr-TR" sz="700" b="0" i="0" u="none" strike="noStrike">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fontAlgn="ctr"/>
                      <a:r>
                        <a:rPr lang="tr-TR" sz="1000" b="1" i="0" u="none" strike="noStrike">
                          <a:effectLst/>
                          <a:latin typeface="Arial Narrow" panose="020B0606020202030204" pitchFamily="34" charset="0"/>
                        </a:rPr>
                        <a:t>DİĞER (AÇIKLAYINIZ)</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2308881"/>
                  </a:ext>
                </a:extLst>
              </a:tr>
              <a:tr h="141716">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0"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054482"/>
                  </a:ext>
                </a:extLst>
              </a:tr>
              <a:tr h="332853">
                <a:tc gridSpan="3">
                  <a:txBody>
                    <a:bodyPr/>
                    <a:lstStyle/>
                    <a:p>
                      <a:pPr algn="ctr" fontAlgn="ctr"/>
                      <a:r>
                        <a:rPr lang="tr-TR" sz="700" b="1" i="0" u="none" strike="noStrike">
                          <a:effectLst/>
                          <a:latin typeface="Arial Narrow" panose="020B0606020202030204" pitchFamily="34" charset="0"/>
                        </a:rPr>
                        <a:t>DEĞİŞİKLİK TALEP EDİLEN DOKÜMANIN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Narrow" panose="020B0606020202030204" pitchFamily="34" charset="0"/>
                        </a:rPr>
                        <a:t>FT-RA-0001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4172971"/>
                  </a:ext>
                </a:extLst>
              </a:tr>
              <a:tr h="332853">
                <a:tc gridSpan="3">
                  <a:txBody>
                    <a:bodyPr/>
                    <a:lstStyle/>
                    <a:p>
                      <a:pPr algn="ctr" fontAlgn="ctr"/>
                      <a:r>
                        <a:rPr lang="tr-TR" sz="700" b="1" i="0" u="none" strike="noStrike">
                          <a:effectLst/>
                          <a:latin typeface="Arial Narrow" panose="020B0606020202030204" pitchFamily="34" charset="0"/>
                        </a:rPr>
                        <a:t>DEĞİŞİKLİK TALEP EDİLEN DOKÜMANIN ADI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700" b="1" i="0" u="none" strike="noStrike">
                          <a:effectLst/>
                          <a:latin typeface="Arial Narrow" panose="020B0606020202030204" pitchFamily="34" charset="0"/>
                        </a:rPr>
                        <a:t>Fizyo Terapi ve Rehabilitasyon Bölümü Risk Analizi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59118798"/>
                  </a:ext>
                </a:extLst>
              </a:tr>
              <a:tr h="141716">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0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700" b="1" i="0" u="none" strike="noStrike">
                        <a:effectLst/>
                        <a:latin typeface="Arial Narrow" panose="020B0606020202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559826"/>
                  </a:ext>
                </a:extLst>
              </a:tr>
              <a:tr h="190607">
                <a:tc gridSpan="11">
                  <a:txBody>
                    <a:bodyPr/>
                    <a:lstStyle/>
                    <a:p>
                      <a:pPr algn="ctr" fontAlgn="ctr"/>
                      <a:r>
                        <a:rPr lang="tr-TR" sz="1000" b="1" i="0" u="none" strike="noStrike">
                          <a:effectLst/>
                          <a:latin typeface="Arial Narrow" panose="020B0606020202030204" pitchFamily="34" charset="0"/>
                        </a:rPr>
                        <a:t>TALEP EDİLEN DOKÜMAN/İSTENİLEN DEĞİŞİKLİK AÇIKLAMASI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6302291"/>
                  </a:ext>
                </a:extLst>
              </a:tr>
              <a:tr h="332853">
                <a:tc gridSpan="3">
                  <a:txBody>
                    <a:bodyPr/>
                    <a:lstStyle/>
                    <a:p>
                      <a:pPr algn="ctr" fontAlgn="ctr"/>
                      <a:r>
                        <a:rPr lang="tr-TR" sz="700" b="1" i="0" u="none" strike="noStrike">
                          <a:effectLst/>
                          <a:latin typeface="Arial Narrow" panose="020B0606020202030204" pitchFamily="34" charset="0"/>
                        </a:rPr>
                        <a:t>Sayfa/Bölüm Madde Numarası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Değişiklik  İstek Nedeni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Değişiklik İsteğinde Bulunanın Onayı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700" b="1" i="0" u="none" strike="noStrike">
                          <a:effectLst/>
                          <a:latin typeface="Arial Narrow" panose="020B0606020202030204" pitchFamily="34" charset="0"/>
                        </a:rPr>
                        <a:t>KARAR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Narrow" panose="020B0606020202030204" pitchFamily="34" charset="0"/>
                        </a:rPr>
                        <a:t>RED SEBEBİ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416387"/>
                  </a:ext>
                </a:extLst>
              </a:tr>
              <a:tr h="927596">
                <a:tc gridSpan="3">
                  <a:txBody>
                    <a:bodyPr/>
                    <a:lstStyle/>
                    <a:p>
                      <a:pPr algn="ctr" fontAlgn="ctr"/>
                      <a:r>
                        <a:rPr lang="tr-TR" sz="1000" b="0" i="0" u="none" strike="noStrike">
                          <a:effectLst/>
                          <a:latin typeface="Arial Narrow" panose="020B0606020202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a:effectLst/>
                          <a:latin typeface="Arial Narrow" panose="020B0606020202030204" pitchFamily="34" charset="0"/>
                        </a:rPr>
                        <a:t>Swot analizinde zayıf yönler ve Tehditlerde güncelleme yapıldığı için Risk Analizi'nde de güncellemeler yapılmıştır. 2020 yılına ait DF'ler eklenmiştir.   2020 AAP olumsuz yorumları eklenmiştir.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dirty="0">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1" i="0" u="none" strike="noStrike" dirty="0">
                          <a:effectLst/>
                          <a:latin typeface="Arial Narrow" panose="020B0606020202030204" pitchFamily="34" charset="0"/>
                        </a:rPr>
                        <a:t>OK   </a:t>
                      </a:r>
                      <a:r>
                        <a:rPr lang="tr-TR" sz="700" b="1" i="0" u="none" strike="noStrike" dirty="0" smtClean="0">
                          <a:effectLst/>
                          <a:latin typeface="Arial Narrow" panose="020B0606020202030204" pitchFamily="34" charset="0"/>
                        </a:rPr>
                        <a:t>      </a:t>
                      </a:r>
                      <a:r>
                        <a:rPr lang="tr-TR" sz="700" b="1" i="0" u="none" strike="noStrike" dirty="0">
                          <a:effectLst/>
                          <a:latin typeface="Arial Narrow" panose="020B0606020202030204" pitchFamily="34" charset="0"/>
                        </a:rPr>
                        <a:t>RED</a:t>
                      </a:r>
                      <a:endParaRPr lang="tr-TR" sz="700" b="0" i="0" u="none" strike="noStrike" dirty="0">
                        <a:effectLst/>
                        <a:latin typeface="Arial Tur"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1" i="0" u="none" strike="noStrike" dirty="0">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807896"/>
                  </a:ext>
                </a:extLst>
              </a:tr>
            </a:tbl>
          </a:graphicData>
        </a:graphic>
      </p:graphicFrame>
      <p:pic>
        <p:nvPicPr>
          <p:cNvPr id="30"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2662238" y="2580208"/>
            <a:ext cx="217622" cy="208554"/>
          </a:xfrm>
          <a:prstGeom prst="rect">
            <a:avLst/>
          </a:prstGeom>
        </p:spPr>
      </p:pic>
      <p:pic>
        <p:nvPicPr>
          <p:cNvPr id="31" name="Check Box 6">
            <a:extLst>
              <a:ext uri="{63B3BB69-23CF-44E3-9099-C40C66FF867C}">
                <a14:compatExt xmlns:a14="http://schemas.microsoft.com/office/drawing/2010/main" spid="_x0000_s1030"/>
              </a:ext>
            </a:extLst>
          </p:cNvPr>
          <p:cNvPicPr>
            <a:picLocks noChangeAspect="1"/>
          </p:cNvPicPr>
          <p:nvPr/>
        </p:nvPicPr>
        <p:blipFill>
          <a:blip r:embed="rId4"/>
          <a:stretch>
            <a:fillRect/>
          </a:stretch>
        </p:blipFill>
        <p:spPr>
          <a:xfrm>
            <a:off x="2677387" y="3142703"/>
            <a:ext cx="217622" cy="208554"/>
          </a:xfrm>
          <a:prstGeom prst="rect">
            <a:avLst/>
          </a:prstGeom>
        </p:spPr>
      </p:pic>
      <p:pic>
        <p:nvPicPr>
          <p:cNvPr id="32" name="Check Box 7">
            <a:extLst>
              <a:ext uri="{63B3BB69-23CF-44E3-9099-C40C66FF867C}">
                <a14:compatExt xmlns:a14="http://schemas.microsoft.com/office/drawing/2010/main" spid="_x0000_s1031"/>
              </a:ext>
            </a:extLst>
          </p:cNvPr>
          <p:cNvPicPr>
            <a:picLocks noChangeAspect="1"/>
          </p:cNvPicPr>
          <p:nvPr/>
        </p:nvPicPr>
        <p:blipFill>
          <a:blip r:embed="rId4"/>
          <a:stretch>
            <a:fillRect/>
          </a:stretch>
        </p:blipFill>
        <p:spPr>
          <a:xfrm>
            <a:off x="2662238" y="2875937"/>
            <a:ext cx="217622" cy="208554"/>
          </a:xfrm>
          <a:prstGeom prst="rect">
            <a:avLst/>
          </a:prstGeom>
        </p:spPr>
      </p:pic>
      <p:pic>
        <p:nvPicPr>
          <p:cNvPr id="33" name="Resim 32"/>
          <p:cNvPicPr>
            <a:picLocks noChangeAspect="1"/>
          </p:cNvPicPr>
          <p:nvPr/>
        </p:nvPicPr>
        <p:blipFill>
          <a:blip r:embed="rId2"/>
          <a:stretch>
            <a:fillRect/>
          </a:stretch>
        </p:blipFill>
        <p:spPr>
          <a:xfrm>
            <a:off x="1181734" y="1930538"/>
            <a:ext cx="1347787" cy="636867"/>
          </a:xfrm>
          <a:prstGeom prst="rect">
            <a:avLst/>
          </a:prstGeom>
        </p:spPr>
      </p:pic>
      <p:pic>
        <p:nvPicPr>
          <p:cNvPr id="35" name="Check Box 5">
            <a:extLst>
              <a:ext uri="{63B3BB69-23CF-44E3-9099-C40C66FF867C}">
                <a14:compatExt xmlns:a14="http://schemas.microsoft.com/office/drawing/2010/main" spid="_x0000_s1029"/>
              </a:ext>
            </a:extLst>
          </p:cNvPr>
          <p:cNvPicPr>
            <a:picLocks noChangeAspect="1"/>
          </p:cNvPicPr>
          <p:nvPr/>
        </p:nvPicPr>
        <p:blipFill>
          <a:blip r:embed="rId3"/>
          <a:stretch>
            <a:fillRect/>
          </a:stretch>
        </p:blipFill>
        <p:spPr>
          <a:xfrm>
            <a:off x="5621338" y="5234508"/>
            <a:ext cx="217622" cy="208554"/>
          </a:xfrm>
          <a:prstGeom prst="rect">
            <a:avLst/>
          </a:prstGeom>
        </p:spPr>
      </p:pic>
      <p:pic>
        <p:nvPicPr>
          <p:cNvPr id="36" name="Check Box 7">
            <a:extLst>
              <a:ext uri="{63B3BB69-23CF-44E3-9099-C40C66FF867C}">
                <a14:compatExt xmlns:a14="http://schemas.microsoft.com/office/drawing/2010/main" spid="_x0000_s1031"/>
              </a:ext>
            </a:extLst>
          </p:cNvPr>
          <p:cNvPicPr>
            <a:picLocks noChangeAspect="1"/>
          </p:cNvPicPr>
          <p:nvPr/>
        </p:nvPicPr>
        <p:blipFill>
          <a:blip r:embed="rId4"/>
          <a:stretch>
            <a:fillRect/>
          </a:stretch>
        </p:blipFill>
        <p:spPr>
          <a:xfrm>
            <a:off x="5621338" y="5377610"/>
            <a:ext cx="217622" cy="208554"/>
          </a:xfrm>
          <a:prstGeom prst="rect">
            <a:avLst/>
          </a:prstGeom>
        </p:spPr>
      </p:pic>
    </p:spTree>
    <p:extLst>
      <p:ext uri="{BB962C8B-B14F-4D97-AF65-F5344CB8AC3E}">
        <p14:creationId xmlns:p14="http://schemas.microsoft.com/office/powerpoint/2010/main" val="4277467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FF0000"/>
                </a:solidFill>
                <a:effectLst>
                  <a:outerShdw blurRad="38100" dist="38100" dir="2700000" algn="tl">
                    <a:srgbClr val="000000">
                      <a:alpha val="43137"/>
                    </a:srgbClr>
                  </a:outerShdw>
                </a:effectLst>
              </a:rPr>
              <a:t>KAYNAK </a:t>
            </a:r>
            <a:r>
              <a:rPr lang="tr-TR" sz="3600" b="1" dirty="0" smtClean="0">
                <a:solidFill>
                  <a:srgbClr val="FF0000"/>
                </a:solidFill>
                <a:effectLst>
                  <a:outerShdw blurRad="38100" dist="38100" dir="2700000" algn="tl">
                    <a:srgbClr val="000000">
                      <a:alpha val="43137"/>
                    </a:srgbClr>
                  </a:outerShdw>
                </a:effectLst>
              </a:rPr>
              <a:t>İHTİYACI</a:t>
            </a:r>
            <a:endParaRPr lang="tr-TR" sz="3600" dirty="0"/>
          </a:p>
        </p:txBody>
      </p:sp>
      <p:sp>
        <p:nvSpPr>
          <p:cNvPr id="3" name="İçerik Yer Tutucusu 2"/>
          <p:cNvSpPr>
            <a:spLocks noGrp="1"/>
          </p:cNvSpPr>
          <p:nvPr>
            <p:ph idx="1"/>
          </p:nvPr>
        </p:nvSpPr>
        <p:spPr/>
        <p:txBody>
          <a:bodyPr/>
          <a:lstStyle/>
          <a:p>
            <a:pPr marL="0" indent="0">
              <a:buNone/>
            </a:pPr>
            <a:endParaRPr lang="tr-TR" b="1" dirty="0" smtClean="0"/>
          </a:p>
          <a:p>
            <a:pPr marL="514350" indent="-514350">
              <a:lnSpc>
                <a:spcPct val="150000"/>
              </a:lnSpc>
              <a:buFont typeface="+mj-lt"/>
              <a:buAutoNum type="alphaUcPeriod"/>
            </a:pPr>
            <a:r>
              <a:rPr lang="tr-TR" dirty="0" smtClean="0"/>
              <a:t>Uygulama eğitimi için YÖK kriterleri ölçüsünde, Ünitelerin oluşturulması, kurulum aşamasındadır.</a:t>
            </a:r>
            <a:endParaRPr lang="tr-TR" dirty="0"/>
          </a:p>
          <a:p>
            <a:pPr marL="514350" indent="-514350">
              <a:lnSpc>
                <a:spcPct val="150000"/>
              </a:lnSpc>
              <a:buFont typeface="+mj-lt"/>
              <a:buAutoNum type="alphaUcPeriod"/>
            </a:pPr>
            <a:r>
              <a:rPr lang="tr-TR" dirty="0" smtClean="0"/>
              <a:t>Uygulama eğitimi için gerekli, malzeme talebi yapılmıştır.</a:t>
            </a:r>
            <a:endParaRPr lang="tr-TR" dirty="0"/>
          </a:p>
          <a:p>
            <a:pPr marL="514350" indent="-514350">
              <a:lnSpc>
                <a:spcPct val="150000"/>
              </a:lnSpc>
              <a:buFont typeface="+mj-lt"/>
              <a:buAutoNum type="alphaUcPeriod"/>
            </a:pPr>
            <a:r>
              <a:rPr lang="tr-TR" dirty="0"/>
              <a:t>Eğitimde kullanılması planlanan kaynaklar ile ilgili kütüphane ile iletişime </a:t>
            </a:r>
            <a:r>
              <a:rPr lang="tr-TR" dirty="0" smtClean="0"/>
              <a:t>geçilmiştir. </a:t>
            </a:r>
            <a:endParaRPr lang="tr-TR" dirty="0"/>
          </a:p>
          <a:p>
            <a:endParaRPr lang="tr-TR" b="1" dirty="0"/>
          </a:p>
          <a:p>
            <a:endParaRPr lang="tr-TR" dirty="0"/>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3400961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36426"/>
            <a:ext cx="10515600" cy="1325563"/>
          </a:xfrm>
        </p:spPr>
        <p:txBody>
          <a:bodyPr>
            <a:normAutofit/>
          </a:bodyPr>
          <a:lstStyle/>
          <a:p>
            <a:pPr algn="ctr"/>
            <a:r>
              <a:rPr lang="tr-TR" sz="3600" b="1" dirty="0">
                <a:solidFill>
                  <a:srgbClr val="FF0000"/>
                </a:solidFill>
                <a:effectLst>
                  <a:outerShdw blurRad="38100" dist="38100" dir="2700000" algn="tl">
                    <a:srgbClr val="000000">
                      <a:alpha val="43137"/>
                    </a:srgbClr>
                  </a:outerShdw>
                </a:effectLst>
              </a:rPr>
              <a:t>SÜREKLİ İYİLEŞTİRME </a:t>
            </a:r>
            <a:r>
              <a:rPr lang="tr-TR" sz="3600" b="1" dirty="0" smtClean="0">
                <a:solidFill>
                  <a:srgbClr val="FF0000"/>
                </a:solidFill>
                <a:effectLst>
                  <a:outerShdw blurRad="38100" dist="38100" dir="2700000" algn="tl">
                    <a:srgbClr val="000000">
                      <a:alpha val="43137"/>
                    </a:srgbClr>
                  </a:outerShdw>
                </a:effectLst>
              </a:rPr>
              <a:t>ÖNERİLERİ</a:t>
            </a:r>
            <a:endParaRPr lang="tr-TR" sz="3600" dirty="0"/>
          </a:p>
        </p:txBody>
      </p:sp>
      <p:sp>
        <p:nvSpPr>
          <p:cNvPr id="3" name="İçerik Yer Tutucusu 2"/>
          <p:cNvSpPr>
            <a:spLocks noGrp="1"/>
          </p:cNvSpPr>
          <p:nvPr>
            <p:ph idx="1"/>
          </p:nvPr>
        </p:nvSpPr>
        <p:spPr>
          <a:xfrm>
            <a:off x="838200" y="1664208"/>
            <a:ext cx="10515600" cy="4718304"/>
          </a:xfrm>
        </p:spPr>
        <p:txBody>
          <a:bodyPr>
            <a:normAutofit/>
          </a:bodyPr>
          <a:lstStyle/>
          <a:p>
            <a:pPr marL="514350" indent="-514350">
              <a:lnSpc>
                <a:spcPct val="170000"/>
              </a:lnSpc>
              <a:buFont typeface="+mj-lt"/>
              <a:buAutoNum type="romanUcPeriod"/>
            </a:pPr>
            <a:r>
              <a:rPr lang="tr-TR" sz="2400" dirty="0" smtClean="0"/>
              <a:t> SBF FTR </a:t>
            </a:r>
            <a:r>
              <a:rPr lang="tr-TR" sz="2400" dirty="0"/>
              <a:t>fiziki yerleşiminin, temel tıp </a:t>
            </a:r>
            <a:r>
              <a:rPr lang="tr-TR" sz="2400" dirty="0" smtClean="0"/>
              <a:t>laboratuvarları  </a:t>
            </a:r>
            <a:r>
              <a:rPr lang="tr-TR" sz="2400" dirty="0"/>
              <a:t>ve klinik uygulama alanlarına yakın olabilecek uygunlukta, eğitim ve araştırmaya </a:t>
            </a:r>
            <a:r>
              <a:rPr lang="tr-TR" sz="2400" dirty="0" smtClean="0"/>
              <a:t> </a:t>
            </a:r>
            <a:r>
              <a:rPr lang="tr-TR" sz="2400" dirty="0"/>
              <a:t>daha uygun imkan verebilecek alanları içeren </a:t>
            </a:r>
            <a:r>
              <a:rPr lang="tr-TR" sz="2400" dirty="0" smtClean="0"/>
              <a:t>fiziki yapıda </a:t>
            </a:r>
            <a:r>
              <a:rPr lang="tr-TR" sz="2400" dirty="0"/>
              <a:t>olması</a:t>
            </a:r>
            <a:r>
              <a:rPr lang="tr-TR" sz="2400" dirty="0" smtClean="0"/>
              <a:t>.</a:t>
            </a:r>
          </a:p>
          <a:p>
            <a:pPr marL="514350" indent="-514350">
              <a:lnSpc>
                <a:spcPct val="170000"/>
              </a:lnSpc>
              <a:buFont typeface="+mj-lt"/>
              <a:buAutoNum type="romanUcPeriod"/>
            </a:pPr>
            <a:r>
              <a:rPr lang="tr-TR" sz="2400" dirty="0" smtClean="0"/>
              <a:t> Meslek alanında  akademik kadro sayısının arttırılması</a:t>
            </a:r>
            <a:endParaRPr lang="tr-TR" sz="2400" dirty="0"/>
          </a:p>
          <a:p>
            <a:pPr marL="514350" indent="-514350">
              <a:buFont typeface="+mj-lt"/>
              <a:buAutoNum type="romanUcPeriod"/>
            </a:pPr>
            <a:r>
              <a:rPr lang="tr-TR" sz="2400" dirty="0" smtClean="0"/>
              <a:t> Klinik </a:t>
            </a:r>
            <a:r>
              <a:rPr lang="tr-TR" sz="2400" dirty="0"/>
              <a:t>uygulamalar için, düzenli servis hizmeti veya ulaşım rahatlığı</a:t>
            </a:r>
            <a:r>
              <a:rPr lang="tr-TR" sz="2400" dirty="0" smtClean="0"/>
              <a:t>.</a:t>
            </a:r>
          </a:p>
          <a:p>
            <a:pPr marL="514350" indent="-514350">
              <a:buFont typeface="+mj-lt"/>
              <a:buAutoNum type="romanUcPeriod"/>
            </a:pPr>
            <a:r>
              <a:rPr lang="tr-TR" sz="2400" dirty="0" smtClean="0"/>
              <a:t>Bilgisayar laboratuvarlarının aynı  </a:t>
            </a:r>
            <a:r>
              <a:rPr lang="tr-TR" sz="2400" dirty="0"/>
              <a:t>bina dahilinde olması</a:t>
            </a:r>
            <a:r>
              <a:rPr lang="tr-TR" sz="2400" dirty="0" smtClean="0"/>
              <a:t>.</a:t>
            </a:r>
            <a:endParaRPr lang="tr-TR" sz="2400" dirty="0"/>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656177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776069237"/>
              </p:ext>
            </p:extLst>
          </p:nvPr>
        </p:nvGraphicFramePr>
        <p:xfrm>
          <a:off x="838200" y="1730227"/>
          <a:ext cx="10515600" cy="4816878"/>
        </p:xfrm>
        <a:graphic>
          <a:graphicData uri="http://schemas.openxmlformats.org/drawingml/2006/table">
            <a:tbl>
              <a:tblPr/>
              <a:tblGrid>
                <a:gridCol w="7583424">
                  <a:extLst>
                    <a:ext uri="{9D8B030D-6E8A-4147-A177-3AD203B41FA5}">
                      <a16:colId xmlns:a16="http://schemas.microsoft.com/office/drawing/2014/main" val="20000"/>
                    </a:ext>
                  </a:extLst>
                </a:gridCol>
                <a:gridCol w="2932176">
                  <a:extLst>
                    <a:ext uri="{9D8B030D-6E8A-4147-A177-3AD203B41FA5}">
                      <a16:colId xmlns:a16="http://schemas.microsoft.com/office/drawing/2014/main" val="20001"/>
                    </a:ext>
                  </a:extLst>
                </a:gridCol>
              </a:tblGrid>
              <a:tr h="825220">
                <a:tc>
                  <a:txBody>
                    <a:bodyPr/>
                    <a:lstStyle/>
                    <a:p>
                      <a:pPr algn="ctr" fontAlgn="ctr"/>
                      <a:r>
                        <a:rPr lang="tr-TR" sz="1600" b="1" i="0" u="none" strike="noStrike" dirty="0">
                          <a:solidFill>
                            <a:srgbClr val="FFFFFF"/>
                          </a:solidFill>
                          <a:effectLst/>
                          <a:latin typeface="Calibri"/>
                        </a:rPr>
                        <a:t>ZAYIF  YÖNLER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tr-TR" sz="1600" b="1" i="0" u="none" strike="noStrike" dirty="0">
                          <a:solidFill>
                            <a:srgbClr val="FFFFFF"/>
                          </a:solidFill>
                          <a:effectLst/>
                          <a:latin typeface="Calibri"/>
                        </a:rPr>
                        <a:t>DURUMU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215102">
                <a:tc>
                  <a:txBody>
                    <a:bodyPr/>
                    <a:lstStyle/>
                    <a:p>
                      <a:pPr algn="l" fontAlgn="ctr"/>
                      <a:r>
                        <a:rPr lang="en-US" sz="1600" b="1" i="0" u="none" strike="noStrike" dirty="0" smtClean="0">
                          <a:solidFill>
                            <a:srgbClr val="000000"/>
                          </a:solidFill>
                          <a:effectLst/>
                          <a:latin typeface="Calibri" panose="020F0502020204030204" pitchFamily="34" charset="0"/>
                        </a:rPr>
                        <a:t> </a:t>
                      </a:r>
                      <a:r>
                        <a:rPr lang="tr-TR" sz="1600" b="1" i="0" u="none" strike="noStrike" dirty="0" smtClean="0">
                          <a:solidFill>
                            <a:srgbClr val="000000"/>
                          </a:solidFill>
                          <a:effectLst/>
                          <a:latin typeface="Calibri" panose="020F0502020204030204" pitchFamily="34" charset="0"/>
                        </a:rPr>
                        <a:t>Z1- </a:t>
                      </a:r>
                      <a:r>
                        <a:rPr lang="tr-TR" sz="1600" b="0" i="0" u="none" strike="noStrike" dirty="0" smtClean="0">
                          <a:solidFill>
                            <a:srgbClr val="000000"/>
                          </a:solidFill>
                          <a:effectLst/>
                          <a:latin typeface="Calibri" panose="020F0502020204030204" pitchFamily="34" charset="0"/>
                        </a:rPr>
                        <a:t>Eğitime Ekim 2020 itibariyle başlamış</a:t>
                      </a:r>
                      <a:r>
                        <a:rPr lang="tr-TR" sz="1600" b="0" i="0" u="none" strike="noStrike" baseline="0" dirty="0" smtClean="0">
                          <a:solidFill>
                            <a:srgbClr val="000000"/>
                          </a:solidFill>
                          <a:effectLst/>
                          <a:latin typeface="Calibri" panose="020F0502020204030204" pitchFamily="34" charset="0"/>
                        </a:rPr>
                        <a:t> </a:t>
                      </a:r>
                      <a:r>
                        <a:rPr lang="tr-TR" sz="1600" b="0" i="0" u="none" strike="noStrike" dirty="0" smtClean="0">
                          <a:solidFill>
                            <a:srgbClr val="000000"/>
                          </a:solidFill>
                          <a:effectLst/>
                          <a:latin typeface="Calibri" panose="020F0502020204030204" pitchFamily="34" charset="0"/>
                        </a:rPr>
                        <a:t> bir bölüm olması</a:t>
                      </a:r>
                      <a:r>
                        <a:rPr lang="tr-TR" sz="1600" b="0" i="0" u="none" strike="noStrike" baseline="0" dirty="0" smtClean="0">
                          <a:solidFill>
                            <a:srgbClr val="000000"/>
                          </a:solidFill>
                          <a:effectLst/>
                          <a:latin typeface="Calibri" panose="020F0502020204030204" pitchFamily="34" charset="0"/>
                        </a:rPr>
                        <a:t> nedeniyle </a:t>
                      </a:r>
                      <a:r>
                        <a:rPr lang="tr-TR" sz="1600" b="0" i="0" u="none" strike="noStrike" dirty="0" smtClean="0">
                          <a:solidFill>
                            <a:srgbClr val="000000"/>
                          </a:solidFill>
                          <a:effectLst/>
                          <a:latin typeface="Calibri" panose="020F0502020204030204" pitchFamily="34" charset="0"/>
                        </a:rPr>
                        <a:t> kurumsallaşma sürecinin tamamlanmamış olması</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a:r>
                        <a:rPr lang="tr-TR" sz="1600" dirty="0" smtClean="0">
                          <a:sym typeface="Wingdings" panose="05000000000000000000" pitchFamily="2" charset="2"/>
                        </a:rPr>
                        <a:t> Hala zayıf yön</a:t>
                      </a:r>
                      <a:endParaRPr lang="tr-TR" sz="16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1"/>
                  </a:ext>
                </a:extLst>
              </a:tr>
              <a:tr h="905078">
                <a:tc>
                  <a:txBody>
                    <a:bodyPr/>
                    <a:lstStyle/>
                    <a:p>
                      <a:pPr algn="l" fontAlgn="ctr"/>
                      <a:r>
                        <a:rPr lang="tr-TR" sz="1600" b="1" i="0" u="none" strike="noStrike" dirty="0" smtClean="0">
                          <a:solidFill>
                            <a:srgbClr val="000000"/>
                          </a:solidFill>
                          <a:effectLst/>
                          <a:latin typeface="Calibri" panose="020F0502020204030204" pitchFamily="34" charset="0"/>
                        </a:rPr>
                        <a:t> Z2-</a:t>
                      </a:r>
                      <a:r>
                        <a:rPr lang="tr-TR" sz="1600" b="0" i="0" u="none" strike="noStrike" dirty="0" smtClean="0">
                          <a:solidFill>
                            <a:srgbClr val="000000"/>
                          </a:solidFill>
                          <a:effectLst/>
                          <a:latin typeface="Calibri" panose="020F0502020204030204" pitchFamily="34" charset="0"/>
                        </a:rPr>
                        <a:t>Meslek alanında akademik personelin sayıca yetersiz olması</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 Hala zayıf yön</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2"/>
                  </a:ext>
                </a:extLst>
              </a:tr>
              <a:tr h="929983">
                <a:tc>
                  <a:txBody>
                    <a:bodyPr/>
                    <a:lstStyle/>
                    <a:p>
                      <a:pPr algn="l" fontAlgn="ctr"/>
                      <a:r>
                        <a:rPr lang="en-US" sz="1600" b="1" i="0" u="none" strike="noStrike" dirty="0" smtClean="0">
                          <a:solidFill>
                            <a:srgbClr val="000000"/>
                          </a:solidFill>
                          <a:effectLst/>
                          <a:latin typeface="Calibri" panose="020F0502020204030204" pitchFamily="34" charset="0"/>
                        </a:rPr>
                        <a:t>Z3- </a:t>
                      </a:r>
                      <a:r>
                        <a:rPr lang="en-US" sz="1600" b="0" i="0" u="none" strike="noStrike" dirty="0" err="1" smtClean="0">
                          <a:solidFill>
                            <a:srgbClr val="000000"/>
                          </a:solidFill>
                          <a:effectLst/>
                          <a:latin typeface="Calibri" panose="020F0502020204030204" pitchFamily="34" charset="0"/>
                        </a:rPr>
                        <a:t>Bölüm</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İdari</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iş</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yoğunluğunun</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akademik</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çalışmaları</a:t>
                      </a:r>
                      <a:r>
                        <a:rPr lang="en-US" sz="1600" b="0" i="0" u="none" strike="noStrike" dirty="0" smtClean="0">
                          <a:solidFill>
                            <a:srgbClr val="000000"/>
                          </a:solidFill>
                          <a:effectLst/>
                          <a:latin typeface="Calibri" panose="020F0502020204030204" pitchFamily="34" charset="0"/>
                        </a:rPr>
                        <a:t> </a:t>
                      </a:r>
                      <a:r>
                        <a:rPr lang="en-US" sz="1600" b="0" i="0" u="none" strike="noStrike" dirty="0" err="1" smtClean="0">
                          <a:solidFill>
                            <a:srgbClr val="000000"/>
                          </a:solidFill>
                          <a:effectLst/>
                          <a:latin typeface="Calibri" panose="020F0502020204030204" pitchFamily="34" charset="0"/>
                        </a:rPr>
                        <a:t>yavaşlatması</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 Hala zayıf yön</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3"/>
                  </a:ext>
                </a:extLst>
              </a:tr>
              <a:tr h="941495">
                <a:tc>
                  <a:txBody>
                    <a:bodyPr/>
                    <a:lstStyle/>
                    <a:p>
                      <a:pPr algn="l" fontAlgn="ctr"/>
                      <a:r>
                        <a:rPr lang="en-US" sz="1600" b="1" i="0" u="none" strike="noStrike" dirty="0" smtClean="0">
                          <a:solidFill>
                            <a:srgbClr val="000000"/>
                          </a:solidFill>
                          <a:effectLst/>
                          <a:latin typeface="Calibri" panose="020F0502020204030204" pitchFamily="34" charset="0"/>
                        </a:rPr>
                        <a:t> </a:t>
                      </a:r>
                      <a:r>
                        <a:rPr lang="tr-TR" sz="1600" b="1" i="0" u="none" strike="noStrike" dirty="0" smtClean="0">
                          <a:solidFill>
                            <a:srgbClr val="000000"/>
                          </a:solidFill>
                          <a:effectLst/>
                          <a:latin typeface="Calibri" panose="020F0502020204030204" pitchFamily="34" charset="0"/>
                        </a:rPr>
                        <a:t>Z4- </a:t>
                      </a:r>
                      <a:r>
                        <a:rPr lang="tr-TR" sz="1600" b="0" i="0" u="none" strike="noStrike" dirty="0" smtClean="0">
                          <a:solidFill>
                            <a:srgbClr val="000000"/>
                          </a:solidFill>
                          <a:effectLst/>
                          <a:latin typeface="Calibri" panose="020F0502020204030204" pitchFamily="34" charset="0"/>
                        </a:rPr>
                        <a:t>Fizyoterapi ve Rehabilitasyon Ünitesinin kurulum aşamasında olması.</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 Hala zayıf yön</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4"/>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838200" y="404664"/>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SWOT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323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Brush Script MT" panose="03060802040406070304" pitchFamily="66" charset="0"/>
              </a:rPr>
              <a:t>TEŞEKKÜRLER</a:t>
            </a:r>
            <a:endParaRPr lang="tr-TR" dirty="0">
              <a:latin typeface="Brush Script MT" panose="03060802040406070304" pitchFamily="66" charset="0"/>
            </a:endParaRPr>
          </a:p>
        </p:txBody>
      </p:sp>
      <p:pic>
        <p:nvPicPr>
          <p:cNvPr id="1026" name="Picture 2" descr="https://admin.antalya.edu.tr/photos/418/AB___SBF_Oryantasyon___28_9_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89" y="1419145"/>
            <a:ext cx="4584708" cy="3747978"/>
          </a:xfrm>
          <a:prstGeom prst="rect">
            <a:avLst/>
          </a:prstGeom>
          <a:noFill/>
          <a:extLst>
            <a:ext uri="{909E8E84-426E-40DD-AFC4-6F175D3DCCD1}">
              <a14:hiddenFill xmlns:a14="http://schemas.microsoft.com/office/drawing/2010/main">
                <a:solidFill>
                  <a:srgbClr val="FFFFFF"/>
                </a:solidFill>
              </a14:hiddenFill>
            </a:ext>
          </a:extLst>
        </p:spPr>
      </p:pic>
      <p:pic>
        <p:nvPicPr>
          <p:cNvPr id="6" name="İçerik Yer Tutucusu 5"/>
          <p:cNvPicPr>
            <a:picLocks noGrp="1" noChangeAspect="1"/>
          </p:cNvPicPr>
          <p:nvPr>
            <p:ph idx="1"/>
          </p:nvPr>
        </p:nvPicPr>
        <p:blipFill>
          <a:blip r:embed="rId3"/>
          <a:stretch>
            <a:fillRect/>
          </a:stretch>
        </p:blipFill>
        <p:spPr>
          <a:xfrm>
            <a:off x="5674176" y="1690688"/>
            <a:ext cx="6065242" cy="3150659"/>
          </a:xfrm>
          <a:prstGeom prst="rect">
            <a:avLst/>
          </a:prstGeom>
        </p:spPr>
      </p:pic>
      <p:pic>
        <p:nvPicPr>
          <p:cNvPr id="7" name="Resim 6"/>
          <p:cNvPicPr>
            <a:picLocks noChangeAspect="1"/>
          </p:cNvPicPr>
          <p:nvPr/>
        </p:nvPicPr>
        <p:blipFill>
          <a:blip r:embed="rId4"/>
          <a:stretch>
            <a:fillRect/>
          </a:stretch>
        </p:blipFill>
        <p:spPr>
          <a:xfrm>
            <a:off x="1551709" y="4066358"/>
            <a:ext cx="6410036" cy="2791641"/>
          </a:xfrm>
          <a:prstGeom prst="rect">
            <a:avLst/>
          </a:prstGeom>
        </p:spPr>
      </p:pic>
    </p:spTree>
    <p:extLst>
      <p:ext uri="{BB962C8B-B14F-4D97-AF65-F5344CB8AC3E}">
        <p14:creationId xmlns:p14="http://schemas.microsoft.com/office/powerpoint/2010/main" val="77395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231224021"/>
              </p:ext>
            </p:extLst>
          </p:nvPr>
        </p:nvGraphicFramePr>
        <p:xfrm>
          <a:off x="471055" y="1355477"/>
          <a:ext cx="10908145" cy="5368593"/>
        </p:xfrm>
        <a:graphic>
          <a:graphicData uri="http://schemas.openxmlformats.org/drawingml/2006/table">
            <a:tbl>
              <a:tblPr/>
              <a:tblGrid>
                <a:gridCol w="8100866">
                  <a:extLst>
                    <a:ext uri="{9D8B030D-6E8A-4147-A177-3AD203B41FA5}">
                      <a16:colId xmlns:a16="http://schemas.microsoft.com/office/drawing/2014/main" val="20000"/>
                    </a:ext>
                  </a:extLst>
                </a:gridCol>
                <a:gridCol w="2807279">
                  <a:extLst>
                    <a:ext uri="{9D8B030D-6E8A-4147-A177-3AD203B41FA5}">
                      <a16:colId xmlns:a16="http://schemas.microsoft.com/office/drawing/2014/main" val="20001"/>
                    </a:ext>
                  </a:extLst>
                </a:gridCol>
              </a:tblGrid>
              <a:tr h="448929">
                <a:tc>
                  <a:txBody>
                    <a:bodyPr/>
                    <a:lstStyle/>
                    <a:p>
                      <a:pPr algn="ctr" fontAlgn="ctr"/>
                      <a:r>
                        <a:rPr lang="tr-TR" sz="1600" b="1" i="0" u="none" strike="noStrike" dirty="0">
                          <a:effectLst/>
                          <a:latin typeface="+mn-lt"/>
                        </a:rPr>
                        <a:t>FIRSATLAR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tr-TR" sz="1600" b="1" i="0" u="none" strike="noStrike" dirty="0">
                          <a:effectLst/>
                          <a:latin typeface="+mn-lt"/>
                        </a:rPr>
                        <a:t>DURUMU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586000">
                <a:tc>
                  <a:txBody>
                    <a:bodyPr/>
                    <a:lstStyle/>
                    <a:p>
                      <a:pPr algn="l" fontAlgn="ctr"/>
                      <a:r>
                        <a:rPr lang="tr-TR" sz="1600" b="1" i="0" u="none" strike="noStrike" dirty="0" smtClean="0">
                          <a:solidFill>
                            <a:srgbClr val="000000"/>
                          </a:solidFill>
                          <a:effectLst/>
                          <a:latin typeface="+mn-lt"/>
                        </a:rPr>
                        <a:t>F1- </a:t>
                      </a:r>
                      <a:r>
                        <a:rPr lang="tr-TR" sz="1600" b="0" i="0" u="none" strike="noStrike" dirty="0" smtClean="0">
                          <a:solidFill>
                            <a:srgbClr val="000000"/>
                          </a:solidFill>
                          <a:effectLst/>
                          <a:latin typeface="+mn-lt"/>
                        </a:rPr>
                        <a:t>Üniversitemizin sağlık politikası gereği Uluslararası Sağlık Turizmine önem verilmesi</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 Hala fırsat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05893">
                <a:tc>
                  <a:txBody>
                    <a:bodyPr/>
                    <a:lstStyle/>
                    <a:p>
                      <a:pPr algn="l" fontAlgn="ctr"/>
                      <a:r>
                        <a:rPr lang="tr-TR" sz="1600" b="1" i="0" u="none" strike="noStrike" dirty="0" smtClean="0">
                          <a:solidFill>
                            <a:srgbClr val="000000"/>
                          </a:solidFill>
                          <a:effectLst/>
                          <a:latin typeface="+mn-lt"/>
                        </a:rPr>
                        <a:t>F2- </a:t>
                      </a:r>
                      <a:r>
                        <a:rPr lang="tr-TR" sz="1600" b="0" i="0" u="none" strike="noStrike" dirty="0" smtClean="0">
                          <a:solidFill>
                            <a:srgbClr val="000000"/>
                          </a:solidFill>
                          <a:effectLst/>
                          <a:latin typeface="+mn-lt"/>
                        </a:rPr>
                        <a:t>Antalya'nın turizm şehri olmasından dolayı yurtiçi ve yurtdışından öğrencilerin ilgisini çekmesi</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36225">
                <a:tc>
                  <a:txBody>
                    <a:bodyPr/>
                    <a:lstStyle/>
                    <a:p>
                      <a:pPr algn="l" fontAlgn="ctr"/>
                      <a:r>
                        <a:rPr lang="tr-TR" sz="1600" b="1" i="0" u="none" strike="noStrike" dirty="0" smtClean="0">
                          <a:solidFill>
                            <a:srgbClr val="000000"/>
                          </a:solidFill>
                          <a:effectLst/>
                          <a:latin typeface="+mn-lt"/>
                        </a:rPr>
                        <a:t>F3- </a:t>
                      </a:r>
                      <a:r>
                        <a:rPr lang="tr-TR" sz="1600" b="0" i="0" u="none" strike="noStrike" dirty="0" smtClean="0">
                          <a:solidFill>
                            <a:srgbClr val="000000"/>
                          </a:solidFill>
                          <a:effectLst/>
                          <a:latin typeface="+mn-lt"/>
                        </a:rPr>
                        <a:t>Yönetim ve Mütevelli Heyetinin eğitime bakış açısı ve gelişmeye, yeniliklere açık bir Üniversite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80580">
                <a:tc>
                  <a:txBody>
                    <a:bodyPr/>
                    <a:lstStyle/>
                    <a:p>
                      <a:pPr algn="l" fontAlgn="ctr"/>
                      <a:r>
                        <a:rPr lang="tr-TR" sz="1600" b="1" i="0" u="none" strike="noStrike" dirty="0" smtClean="0">
                          <a:solidFill>
                            <a:srgbClr val="000000"/>
                          </a:solidFill>
                          <a:effectLst/>
                          <a:latin typeface="+mn-lt"/>
                        </a:rPr>
                        <a:t>F4- </a:t>
                      </a:r>
                      <a:r>
                        <a:rPr lang="tr-TR" sz="1600" b="0" i="0" u="none" strike="noStrike" dirty="0" smtClean="0">
                          <a:solidFill>
                            <a:srgbClr val="000000"/>
                          </a:solidFill>
                          <a:effectLst/>
                          <a:latin typeface="+mn-lt"/>
                        </a:rPr>
                        <a:t>Üniversitenin İldeki Sağlık Kurumları ile protokolleri</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38430">
                <a:tc>
                  <a:txBody>
                    <a:bodyPr/>
                    <a:lstStyle/>
                    <a:p>
                      <a:pPr algn="l" fontAlgn="ctr"/>
                      <a:r>
                        <a:rPr lang="tr-TR" sz="1600" b="1" i="0" u="none" strike="noStrike" dirty="0" smtClean="0">
                          <a:solidFill>
                            <a:srgbClr val="000000"/>
                          </a:solidFill>
                          <a:effectLst/>
                          <a:latin typeface="+mn-lt"/>
                        </a:rPr>
                        <a:t>F5- </a:t>
                      </a:r>
                      <a:r>
                        <a:rPr lang="tr-TR" sz="1600" b="0" i="0" u="none" strike="noStrike" dirty="0" smtClean="0">
                          <a:solidFill>
                            <a:srgbClr val="000000"/>
                          </a:solidFill>
                          <a:effectLst/>
                          <a:latin typeface="+mn-lt"/>
                        </a:rPr>
                        <a:t>Sağlık Bilimleri alanına ilgi ve danışmanlık taleplerinin artmış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80580">
                <a:tc>
                  <a:txBody>
                    <a:bodyPr/>
                    <a:lstStyle/>
                    <a:p>
                      <a:pPr algn="l" fontAlgn="ctr"/>
                      <a:r>
                        <a:rPr lang="tr-TR" sz="1600" b="1" i="0" u="none" strike="noStrike" dirty="0" smtClean="0">
                          <a:solidFill>
                            <a:srgbClr val="000000"/>
                          </a:solidFill>
                          <a:effectLst/>
                          <a:latin typeface="+mn-lt"/>
                        </a:rPr>
                        <a:t>F6- </a:t>
                      </a:r>
                      <a:r>
                        <a:rPr lang="tr-TR" sz="1600" b="0" i="0" u="none" strike="noStrike" dirty="0" smtClean="0">
                          <a:solidFill>
                            <a:srgbClr val="000000"/>
                          </a:solidFill>
                          <a:effectLst/>
                          <a:latin typeface="+mn-lt"/>
                        </a:rPr>
                        <a:t>Ülkemizde Fizyoterapist ihtiyacının fazla olması </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5893">
                <a:tc>
                  <a:txBody>
                    <a:bodyPr/>
                    <a:lstStyle/>
                    <a:p>
                      <a:pPr algn="l" fontAlgn="ctr"/>
                      <a:r>
                        <a:rPr lang="tr-TR" sz="1600" b="1" i="0" u="none" strike="noStrike" dirty="0" smtClean="0">
                          <a:solidFill>
                            <a:srgbClr val="000000"/>
                          </a:solidFill>
                          <a:effectLst/>
                          <a:latin typeface="+mn-lt"/>
                        </a:rPr>
                        <a:t>F7-</a:t>
                      </a:r>
                      <a:r>
                        <a:rPr lang="tr-TR" sz="1600" b="0" i="0" u="none" strike="noStrike" dirty="0" smtClean="0">
                          <a:solidFill>
                            <a:srgbClr val="000000"/>
                          </a:solidFill>
                          <a:effectLst/>
                          <a:latin typeface="+mn-lt"/>
                        </a:rPr>
                        <a:t>Ülkemizde Fizyoterapi ve Rehabilitasyon hizmeti veren merkezlerin artıyor olması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280580">
                <a:tc>
                  <a:txBody>
                    <a:bodyPr/>
                    <a:lstStyle/>
                    <a:p>
                      <a:pPr algn="l" fontAlgn="ctr"/>
                      <a:r>
                        <a:rPr lang="tr-TR" sz="1600" b="1" i="0" u="none" strike="noStrike" dirty="0" smtClean="0">
                          <a:solidFill>
                            <a:srgbClr val="000000"/>
                          </a:solidFill>
                          <a:effectLst/>
                          <a:latin typeface="+mn-lt"/>
                        </a:rPr>
                        <a:t>F8- </a:t>
                      </a:r>
                      <a:r>
                        <a:rPr lang="tr-TR" sz="1600" b="0" i="0" u="none" strike="noStrike" dirty="0" smtClean="0">
                          <a:solidFill>
                            <a:srgbClr val="000000"/>
                          </a:solidFill>
                          <a:effectLst/>
                          <a:latin typeface="+mn-lt"/>
                        </a:rPr>
                        <a:t>Farklı kültürlerden öğrencilerin bulunması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280580">
                <a:tc>
                  <a:txBody>
                    <a:bodyPr/>
                    <a:lstStyle/>
                    <a:p>
                      <a:pPr algn="l" fontAlgn="ctr"/>
                      <a:r>
                        <a:rPr lang="fi-FI" sz="1600" b="1" i="0" u="none" strike="noStrike" dirty="0" smtClean="0">
                          <a:solidFill>
                            <a:srgbClr val="000000"/>
                          </a:solidFill>
                          <a:effectLst/>
                          <a:latin typeface="+mn-lt"/>
                        </a:rPr>
                        <a:t>F9- </a:t>
                      </a:r>
                      <a:r>
                        <a:rPr lang="fi-FI" sz="1600" b="0" i="0" u="none" strike="noStrike" dirty="0" smtClean="0">
                          <a:solidFill>
                            <a:srgbClr val="000000"/>
                          </a:solidFill>
                          <a:effectLst/>
                          <a:latin typeface="+mn-lt"/>
                        </a:rPr>
                        <a:t>Üst </a:t>
                      </a:r>
                      <a:r>
                        <a:rPr lang="tr-TR" sz="1600" b="0" i="0" u="none" strike="noStrike" dirty="0" smtClean="0">
                          <a:solidFill>
                            <a:srgbClr val="000000"/>
                          </a:solidFill>
                          <a:effectLst/>
                          <a:latin typeface="+mn-lt"/>
                        </a:rPr>
                        <a:t>Y</a:t>
                      </a:r>
                      <a:r>
                        <a:rPr lang="fi-FI" sz="1600" b="0" i="0" u="none" strike="noStrike" dirty="0" smtClean="0">
                          <a:solidFill>
                            <a:srgbClr val="000000"/>
                          </a:solidFill>
                          <a:effectLst/>
                          <a:latin typeface="+mn-lt"/>
                        </a:rPr>
                        <a:t>önetimin etkin iletişimi</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505893">
                <a:tc>
                  <a:txBody>
                    <a:bodyPr/>
                    <a:lstStyle/>
                    <a:p>
                      <a:pPr algn="l" fontAlgn="ctr"/>
                      <a:r>
                        <a:rPr lang="tr-TR" sz="1600" b="1" i="0" u="none" strike="noStrike" dirty="0" smtClean="0">
                          <a:solidFill>
                            <a:srgbClr val="000000"/>
                          </a:solidFill>
                          <a:effectLst/>
                          <a:latin typeface="+mn-lt"/>
                        </a:rPr>
                        <a:t>F10- </a:t>
                      </a:r>
                      <a:r>
                        <a:rPr lang="tr-TR" sz="1600" b="0" i="0" u="none" strike="noStrike" dirty="0" smtClean="0">
                          <a:solidFill>
                            <a:srgbClr val="000000"/>
                          </a:solidFill>
                          <a:effectLst/>
                          <a:latin typeface="+mn-lt"/>
                        </a:rPr>
                        <a:t>Sağlık alanında uygulama ağırlıklı bir bölüm olarak öğrenci kontenjanının yüksek olmaması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280580">
                <a:tc>
                  <a:txBody>
                    <a:bodyPr/>
                    <a:lstStyle/>
                    <a:p>
                      <a:pPr algn="l" fontAlgn="ctr"/>
                      <a:r>
                        <a:rPr lang="tr-TR" sz="1600" b="1" i="0" u="none" strike="noStrike" dirty="0" smtClean="0">
                          <a:solidFill>
                            <a:srgbClr val="000000"/>
                          </a:solidFill>
                          <a:effectLst/>
                          <a:latin typeface="+mn-lt"/>
                        </a:rPr>
                        <a:t>F11- </a:t>
                      </a:r>
                      <a:r>
                        <a:rPr lang="tr-TR" sz="1600" b="0" i="0" u="none" strike="noStrike" dirty="0" smtClean="0">
                          <a:solidFill>
                            <a:srgbClr val="000000"/>
                          </a:solidFill>
                          <a:effectLst/>
                          <a:latin typeface="+mn-lt"/>
                        </a:rPr>
                        <a:t>Bölümün </a:t>
                      </a:r>
                      <a:r>
                        <a:rPr lang="tr-TR" sz="1600" b="0" i="0" u="none" strike="noStrike" dirty="0" err="1" smtClean="0">
                          <a:solidFill>
                            <a:srgbClr val="000000"/>
                          </a:solidFill>
                          <a:effectLst/>
                          <a:latin typeface="+mn-lt"/>
                        </a:rPr>
                        <a:t>Erasmus</a:t>
                      </a:r>
                      <a:r>
                        <a:rPr lang="tr-TR" sz="1600" b="0" i="0" u="none" strike="noStrike" dirty="0" smtClean="0">
                          <a:solidFill>
                            <a:srgbClr val="000000"/>
                          </a:solidFill>
                          <a:effectLst/>
                          <a:latin typeface="+mn-lt"/>
                        </a:rPr>
                        <a:t> bağlantısının oluşması</a:t>
                      </a:r>
                      <a:endParaRPr lang="tr-TR" sz="16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438430">
                <a:tc>
                  <a:txBody>
                    <a:bodyPr/>
                    <a:lstStyle/>
                    <a:p>
                      <a:pPr algn="l" fontAlgn="ctr"/>
                      <a:r>
                        <a:rPr lang="tr-TR" sz="1600" b="1" i="0" u="none" strike="noStrike" dirty="0" smtClean="0">
                          <a:effectLst/>
                          <a:latin typeface="+mn-lt"/>
                        </a:rPr>
                        <a:t>F12-T2 </a:t>
                      </a:r>
                      <a:r>
                        <a:rPr lang="tr-TR" sz="1600" b="0" i="0" u="none" strike="noStrike" dirty="0" err="1" smtClean="0">
                          <a:effectLst/>
                          <a:latin typeface="+mn-lt"/>
                        </a:rPr>
                        <a:t>Pandemi</a:t>
                      </a:r>
                      <a:r>
                        <a:rPr lang="tr-TR" sz="1600" b="0" i="0" u="none" strike="noStrike" dirty="0" smtClean="0">
                          <a:effectLst/>
                          <a:latin typeface="+mn-lt"/>
                        </a:rPr>
                        <a:t> sebebiyle yüz yüze pratik derslerin yapılamaması</a:t>
                      </a:r>
                      <a:endParaRPr lang="tr-TR" sz="1600" b="0" i="0" u="none" strike="noStrike" dirty="0">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tr-TR" sz="16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2"/>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990600" y="29914"/>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SWOT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906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66485970"/>
              </p:ext>
            </p:extLst>
          </p:nvPr>
        </p:nvGraphicFramePr>
        <p:xfrm>
          <a:off x="901700" y="1730226"/>
          <a:ext cx="10515600" cy="4725439"/>
        </p:xfrm>
        <a:graphic>
          <a:graphicData uri="http://schemas.openxmlformats.org/drawingml/2006/table">
            <a:tbl>
              <a:tblPr/>
              <a:tblGrid>
                <a:gridCol w="7919027">
                  <a:extLst>
                    <a:ext uri="{9D8B030D-6E8A-4147-A177-3AD203B41FA5}">
                      <a16:colId xmlns:a16="http://schemas.microsoft.com/office/drawing/2014/main" val="20000"/>
                    </a:ext>
                  </a:extLst>
                </a:gridCol>
                <a:gridCol w="2596573">
                  <a:extLst>
                    <a:ext uri="{9D8B030D-6E8A-4147-A177-3AD203B41FA5}">
                      <a16:colId xmlns:a16="http://schemas.microsoft.com/office/drawing/2014/main" val="20001"/>
                    </a:ext>
                  </a:extLst>
                </a:gridCol>
              </a:tblGrid>
              <a:tr h="734057">
                <a:tc>
                  <a:txBody>
                    <a:bodyPr/>
                    <a:lstStyle/>
                    <a:p>
                      <a:pPr algn="ctr" fontAlgn="ctr"/>
                      <a:r>
                        <a:rPr lang="tr-TR" sz="1600" b="1" i="0" u="none" strike="noStrike" dirty="0">
                          <a:effectLst/>
                          <a:latin typeface="Calibri"/>
                        </a:rPr>
                        <a:t>TEHDİTLER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tr-TR" sz="1600" b="1" i="0" u="none" strike="noStrike" dirty="0">
                          <a:effectLst/>
                          <a:latin typeface="Calibri"/>
                        </a:rPr>
                        <a:t>DURUMU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0"/>
                  </a:ext>
                </a:extLst>
              </a:tr>
              <a:tr h="1021238">
                <a:tc>
                  <a:txBody>
                    <a:bodyPr/>
                    <a:lstStyle/>
                    <a:p>
                      <a:pPr algn="l" fontAlgn="ctr"/>
                      <a:r>
                        <a:rPr lang="tr-TR" sz="1600" b="1" i="0" u="none" strike="noStrike" dirty="0" smtClean="0">
                          <a:solidFill>
                            <a:srgbClr val="000000"/>
                          </a:solidFill>
                          <a:effectLst/>
                          <a:latin typeface="Calibri" panose="020F0502020204030204" pitchFamily="34" charset="0"/>
                        </a:rPr>
                        <a:t> T1- </a:t>
                      </a:r>
                      <a:r>
                        <a:rPr lang="tr-TR" sz="1600" b="0" i="0" u="none" strike="noStrike" dirty="0" smtClean="0">
                          <a:solidFill>
                            <a:srgbClr val="000000"/>
                          </a:solidFill>
                          <a:effectLst/>
                          <a:latin typeface="Calibri" panose="020F0502020204030204" pitchFamily="34" charset="0"/>
                        </a:rPr>
                        <a:t>Yurtdışından bölümü tercih edebilecek öğrencilerin ülkenin ekonomik ve stratejik sorunlarından çekinmesi</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 (Hala</a:t>
                      </a:r>
                      <a:r>
                        <a:rPr lang="tr-TR" sz="1600" baseline="0" dirty="0" smtClean="0">
                          <a:sym typeface="Wingdings" panose="05000000000000000000" pitchFamily="2" charset="2"/>
                        </a:rPr>
                        <a:t> tehdit)</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742536">
                <a:tc>
                  <a:txBody>
                    <a:bodyPr/>
                    <a:lstStyle/>
                    <a:p>
                      <a:pPr algn="l" fontAlgn="ctr"/>
                      <a:r>
                        <a:rPr lang="tr-TR" sz="1600" b="1" i="0" u="none" strike="noStrike" dirty="0" smtClean="0">
                          <a:solidFill>
                            <a:srgbClr val="000000"/>
                          </a:solidFill>
                          <a:effectLst/>
                          <a:latin typeface="Calibri" panose="020F0502020204030204" pitchFamily="34" charset="0"/>
                        </a:rPr>
                        <a:t> T2-F12 </a:t>
                      </a:r>
                      <a:r>
                        <a:rPr lang="tr-TR" sz="1600" b="0" i="0" u="none" strike="noStrike" dirty="0" err="1" smtClean="0">
                          <a:solidFill>
                            <a:srgbClr val="000000"/>
                          </a:solidFill>
                          <a:effectLst/>
                          <a:latin typeface="Calibri" panose="020F0502020204030204" pitchFamily="34" charset="0"/>
                        </a:rPr>
                        <a:t>Pandemi</a:t>
                      </a:r>
                      <a:r>
                        <a:rPr lang="tr-TR" sz="1600" b="0" i="0" u="none" strike="noStrike" dirty="0" smtClean="0">
                          <a:solidFill>
                            <a:srgbClr val="000000"/>
                          </a:solidFill>
                          <a:effectLst/>
                          <a:latin typeface="Calibri" panose="020F0502020204030204" pitchFamily="34" charset="0"/>
                        </a:rPr>
                        <a:t> sebebiyle yüz yüze pratik derslerin yapılamaması</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742536">
                <a:tc>
                  <a:txBody>
                    <a:bodyPr/>
                    <a:lstStyle/>
                    <a:p>
                      <a:pPr algn="l" fontAlgn="ctr"/>
                      <a:r>
                        <a:rPr lang="tr-TR" sz="1600" b="1" i="0" u="none" strike="noStrike" dirty="0" smtClean="0">
                          <a:solidFill>
                            <a:srgbClr val="000000"/>
                          </a:solidFill>
                          <a:effectLst/>
                          <a:latin typeface="Calibri" panose="020F0502020204030204" pitchFamily="34" charset="0"/>
                        </a:rPr>
                        <a:t> T3- </a:t>
                      </a:r>
                      <a:r>
                        <a:rPr lang="tr-TR" sz="1600" b="0" i="0" u="none" strike="noStrike" dirty="0" smtClean="0">
                          <a:solidFill>
                            <a:srgbClr val="000000"/>
                          </a:solidFill>
                          <a:effectLst/>
                          <a:latin typeface="Calibri" panose="020F0502020204030204" pitchFamily="34" charset="0"/>
                        </a:rPr>
                        <a:t>Üniversite İdari Birimleri ile çalışma güçlüğü</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3"/>
                  </a:ext>
                </a:extLst>
              </a:tr>
              <a:tr h="742536">
                <a:tc>
                  <a:txBody>
                    <a:bodyPr/>
                    <a:lstStyle/>
                    <a:p>
                      <a:pPr algn="l" fontAlgn="ctr"/>
                      <a:r>
                        <a:rPr lang="tr-TR" sz="1600" b="1" i="0" u="none" strike="noStrike" dirty="0" smtClean="0">
                          <a:solidFill>
                            <a:srgbClr val="000000"/>
                          </a:solidFill>
                          <a:effectLst/>
                          <a:latin typeface="Calibri" panose="020F0502020204030204" pitchFamily="34" charset="0"/>
                        </a:rPr>
                        <a:t> T4-</a:t>
                      </a:r>
                      <a:r>
                        <a:rPr lang="tr-TR" sz="1600" b="0" i="0" u="none" strike="noStrike" dirty="0" smtClean="0">
                          <a:solidFill>
                            <a:srgbClr val="000000"/>
                          </a:solidFill>
                          <a:effectLst/>
                          <a:latin typeface="Calibri" panose="020F0502020204030204" pitchFamily="34" charset="0"/>
                        </a:rPr>
                        <a:t>Temel Tıp bilimlerinde uygulama yapılacak birimlerin yetersizliği.</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4"/>
                  </a:ext>
                </a:extLst>
              </a:tr>
              <a:tr h="742536">
                <a:tc>
                  <a:txBody>
                    <a:bodyPr/>
                    <a:lstStyle/>
                    <a:p>
                      <a:pPr algn="l" fontAlgn="ctr"/>
                      <a:r>
                        <a:rPr lang="tr-TR" sz="1600" b="1" i="0" u="none" strike="noStrike" dirty="0" smtClean="0">
                          <a:solidFill>
                            <a:srgbClr val="000000"/>
                          </a:solidFill>
                          <a:effectLst/>
                          <a:latin typeface="Calibri" panose="020F0502020204030204" pitchFamily="34" charset="0"/>
                        </a:rPr>
                        <a:t>T5- </a:t>
                      </a:r>
                      <a:r>
                        <a:rPr lang="tr-TR" sz="1600" b="0" i="0" u="none" strike="noStrike" dirty="0" smtClean="0">
                          <a:solidFill>
                            <a:srgbClr val="000000"/>
                          </a:solidFill>
                          <a:effectLst/>
                          <a:latin typeface="Calibri" panose="020F0502020204030204" pitchFamily="34" charset="0"/>
                        </a:rPr>
                        <a:t>Eğitimde klinik uygulamalar açısından Üniversitenin Devlet ve Özel Hastanelere uzaklığı</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dirty="0" smtClean="0">
                          <a:sym typeface="Wingdings" panose="05000000000000000000" pitchFamily="2" charset="2"/>
                        </a:rPr>
                        <a:t></a:t>
                      </a:r>
                      <a:endParaRPr lang="tr-TR" sz="1600" dirty="0" smtClean="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5"/>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901700" y="404664"/>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SWOT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9165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effectLst>
                  <a:outerShdw blurRad="38100" dist="38100" dir="2700000" algn="tl">
                    <a:srgbClr val="000000">
                      <a:alpha val="43137"/>
                    </a:srgbClr>
                  </a:outerShdw>
                </a:effectLst>
              </a:rPr>
              <a:t>PAYDAŞ ANALİZİ</a:t>
            </a:r>
            <a:endParaRPr lang="tr-TR" dirty="0">
              <a:solidFill>
                <a:srgbClr val="FF0000"/>
              </a:solidFill>
              <a:effectLst>
                <a:outerShdw blurRad="38100" dist="38100" dir="2700000" algn="tl">
                  <a:srgbClr val="000000">
                    <a:alpha val="43137"/>
                  </a:srgb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3750319665"/>
              </p:ext>
            </p:extLst>
          </p:nvPr>
        </p:nvGraphicFramePr>
        <p:xfrm>
          <a:off x="424873" y="1496290"/>
          <a:ext cx="11296072" cy="5145811"/>
        </p:xfrm>
        <a:graphic>
          <a:graphicData uri="http://schemas.openxmlformats.org/drawingml/2006/table">
            <a:tbl>
              <a:tblPr>
                <a:tableStyleId>{0505E3EF-67EA-436B-97B2-0124C06EBD24}</a:tableStyleId>
              </a:tblPr>
              <a:tblGrid>
                <a:gridCol w="2198254">
                  <a:extLst>
                    <a:ext uri="{9D8B030D-6E8A-4147-A177-3AD203B41FA5}">
                      <a16:colId xmlns:a16="http://schemas.microsoft.com/office/drawing/2014/main" val="1475831487"/>
                    </a:ext>
                  </a:extLst>
                </a:gridCol>
                <a:gridCol w="2392218">
                  <a:extLst>
                    <a:ext uri="{9D8B030D-6E8A-4147-A177-3AD203B41FA5}">
                      <a16:colId xmlns:a16="http://schemas.microsoft.com/office/drawing/2014/main" val="1473179965"/>
                    </a:ext>
                  </a:extLst>
                </a:gridCol>
                <a:gridCol w="4074887">
                  <a:extLst>
                    <a:ext uri="{9D8B030D-6E8A-4147-A177-3AD203B41FA5}">
                      <a16:colId xmlns:a16="http://schemas.microsoft.com/office/drawing/2014/main" val="4034139368"/>
                    </a:ext>
                  </a:extLst>
                </a:gridCol>
                <a:gridCol w="2630713">
                  <a:extLst>
                    <a:ext uri="{9D8B030D-6E8A-4147-A177-3AD203B41FA5}">
                      <a16:colId xmlns:a16="http://schemas.microsoft.com/office/drawing/2014/main" val="1361408365"/>
                    </a:ext>
                  </a:extLst>
                </a:gridCol>
              </a:tblGrid>
              <a:tr h="407040">
                <a:tc>
                  <a:txBody>
                    <a:bodyPr/>
                    <a:lstStyle/>
                    <a:p>
                      <a:pPr algn="ctr" fontAlgn="ctr"/>
                      <a:r>
                        <a:rPr lang="tr-TR" sz="1600" b="1" u="none" strike="noStrike" dirty="0">
                          <a:effectLst/>
                        </a:rPr>
                        <a:t>PAYDAŞ ADI</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tr-TR" sz="1600" b="1" u="none" strike="noStrike" dirty="0">
                          <a:effectLst/>
                        </a:rPr>
                        <a:t>PAYDAŞ NEDENİ</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tr-TR" sz="1600" b="1" u="none" strike="noStrike" dirty="0">
                          <a:effectLst/>
                        </a:rPr>
                        <a:t>PAYDAŞ BEKLENTİSİ</a:t>
                      </a:r>
                      <a:endParaRPr lang="tr-TR" sz="16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1" dirty="0" smtClean="0"/>
                        <a:t>KARŞILANMA</a:t>
                      </a:r>
                      <a:r>
                        <a:rPr lang="tr-TR" sz="1600" b="1" baseline="0" dirty="0" smtClean="0"/>
                        <a:t> DURUMU</a:t>
                      </a:r>
                      <a:endParaRPr lang="tr-TR" sz="1600" b="1" dirty="0" smtClean="0"/>
                    </a:p>
                  </a:txBody>
                  <a:tcPr marL="9525" marR="9525" marT="9525" marB="0" anchor="ctr">
                    <a:solidFill>
                      <a:schemeClr val="bg1">
                        <a:lumMod val="75000"/>
                      </a:schemeClr>
                    </a:solidFill>
                  </a:tcPr>
                </a:tc>
                <a:extLst>
                  <a:ext uri="{0D108BD9-81ED-4DB2-BD59-A6C34878D82A}">
                    <a16:rowId xmlns:a16="http://schemas.microsoft.com/office/drawing/2014/main" val="2736736283"/>
                  </a:ext>
                </a:extLst>
              </a:tr>
              <a:tr h="763214">
                <a:tc>
                  <a:txBody>
                    <a:bodyPr/>
                    <a:lstStyle/>
                    <a:p>
                      <a:pPr algn="ctr" fontAlgn="ctr"/>
                      <a:r>
                        <a:rPr lang="tr-TR" sz="1200" u="none" strike="noStrike" dirty="0">
                          <a:effectLst/>
                        </a:rPr>
                        <a:t>Rektörlük</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rPr>
                        <a:t>Kurumu Yönetme Sorumluluğu</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rPr>
                        <a:t>Politika ve Mevzuata Uygunluk, Akademik Başarı, İç ve Dış Paydaş Memnuniyeti</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Beklenti karşılanmaktadır.</a:t>
                      </a:r>
                      <a:endParaRPr lang="en-US" sz="1200" dirty="0"/>
                    </a:p>
                  </a:txBody>
                  <a:tcPr marL="9525" marR="9525" marT="9525" marB="0" anchor="ctr">
                    <a:solidFill>
                      <a:schemeClr val="accent1">
                        <a:lumMod val="20000"/>
                        <a:lumOff val="80000"/>
                      </a:schemeClr>
                    </a:solidFill>
                  </a:tcPr>
                </a:tc>
                <a:extLst>
                  <a:ext uri="{0D108BD9-81ED-4DB2-BD59-A6C34878D82A}">
                    <a16:rowId xmlns:a16="http://schemas.microsoft.com/office/drawing/2014/main" val="2602463448"/>
                  </a:ext>
                </a:extLst>
              </a:tr>
              <a:tr h="763214">
                <a:tc>
                  <a:txBody>
                    <a:bodyPr/>
                    <a:lstStyle/>
                    <a:p>
                      <a:pPr algn="ctr" fontAlgn="ctr"/>
                      <a:r>
                        <a:rPr lang="tr-TR" sz="1200" u="none" strike="noStrike" dirty="0">
                          <a:effectLst/>
                        </a:rPr>
                        <a:t>Dekanlık</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rPr>
                        <a:t>Fakülte Yönetme Sorumluluğu</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rPr>
                        <a:t>Mevzuata Uyum, Akademik Başarı-Öğrenci Memnuniyeti</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Beklenti karşılanmaktadır.</a:t>
                      </a:r>
                      <a:endParaRPr lang="en-US" sz="1200" dirty="0"/>
                    </a:p>
                  </a:txBody>
                  <a:tcPr marL="9525" marR="9525" marT="9525" marB="0" anchor="ctr">
                    <a:solidFill>
                      <a:schemeClr val="accent1">
                        <a:lumMod val="20000"/>
                        <a:lumOff val="80000"/>
                      </a:schemeClr>
                    </a:solidFill>
                  </a:tcPr>
                </a:tc>
                <a:extLst>
                  <a:ext uri="{0D108BD9-81ED-4DB2-BD59-A6C34878D82A}">
                    <a16:rowId xmlns:a16="http://schemas.microsoft.com/office/drawing/2014/main" val="883449051"/>
                  </a:ext>
                </a:extLst>
              </a:tr>
              <a:tr h="763214">
                <a:tc>
                  <a:txBody>
                    <a:bodyPr/>
                    <a:lstStyle/>
                    <a:p>
                      <a:pPr algn="ctr" fontAlgn="ctr"/>
                      <a:r>
                        <a:rPr lang="tr-TR" sz="1200" u="none" strike="noStrike">
                          <a:effectLst/>
                        </a:rPr>
                        <a:t>Bölüm Akademik Personeli</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rPr>
                        <a:t>Akademik Hizmet Verme Sorumluluğu</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rPr>
                        <a:t>Öğrenci İlgisi ve Başarısı-Akademik Çalışmalar İçin Kaynak-Güçlü İletişim ve Empati-Kurumsal Yapı</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Calibri" panose="020F0502020204030204" pitchFamily="34" charset="0"/>
                        </a:rPr>
                        <a:t>Eğitim ve araştırma için</a:t>
                      </a:r>
                      <a:r>
                        <a:rPr lang="tr-TR" sz="1200" b="0" i="0" u="none" strike="noStrike" baseline="0" dirty="0" smtClean="0">
                          <a:solidFill>
                            <a:srgbClr val="000000"/>
                          </a:solidFill>
                          <a:effectLst/>
                          <a:latin typeface="Calibri" panose="020F0502020204030204" pitchFamily="34" charset="0"/>
                        </a:rPr>
                        <a:t> t</a:t>
                      </a:r>
                      <a:r>
                        <a:rPr lang="tr-TR" sz="1200" b="0" i="0" u="none" strike="noStrike" dirty="0" smtClean="0">
                          <a:solidFill>
                            <a:srgbClr val="000000"/>
                          </a:solidFill>
                          <a:effectLst/>
                          <a:latin typeface="Calibri" panose="020F0502020204030204" pitchFamily="34" charset="0"/>
                        </a:rPr>
                        <a:t>üm çalışmalar</a:t>
                      </a:r>
                      <a:r>
                        <a:rPr lang="tr-TR" sz="1200" b="0" i="0" u="none" strike="noStrike" baseline="0" dirty="0" smtClean="0">
                          <a:solidFill>
                            <a:srgbClr val="000000"/>
                          </a:solidFill>
                          <a:effectLst/>
                          <a:latin typeface="Calibri" panose="020F0502020204030204" pitchFamily="34" charset="0"/>
                        </a:rPr>
                        <a:t> yürütülmektedir.</a:t>
                      </a:r>
                      <a:endParaRPr lang="tr-TR" sz="1200" b="0" i="0" u="none" strike="noStrike" dirty="0" smtClean="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83980995"/>
                  </a:ext>
                </a:extLst>
              </a:tr>
              <a:tr h="922701">
                <a:tc>
                  <a:txBody>
                    <a:bodyPr/>
                    <a:lstStyle/>
                    <a:p>
                      <a:pPr algn="ctr" fontAlgn="ctr"/>
                      <a:r>
                        <a:rPr lang="tr-TR" sz="1200" u="none" strike="noStrike">
                          <a:effectLst/>
                        </a:rPr>
                        <a:t>İdari Personel</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rPr>
                        <a:t>İdari Hizmet Verme Sorumluluğu</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rPr>
                        <a:t>Güçlü İletişim ve Kurumsal Yapı</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Beklenti karşılanmaktadır.</a:t>
                      </a:r>
                      <a:endParaRPr lang="en-US" sz="1200" dirty="0" smtClean="0"/>
                    </a:p>
                    <a:p>
                      <a:pPr algn="ctr" fontAlgn="ct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4006934932"/>
                  </a:ext>
                </a:extLst>
              </a:tr>
              <a:tr h="763214">
                <a:tc>
                  <a:txBody>
                    <a:bodyPr/>
                    <a:lstStyle/>
                    <a:p>
                      <a:pPr algn="ctr" fontAlgn="ctr"/>
                      <a:r>
                        <a:rPr lang="tr-TR" sz="1200" u="none" strike="noStrike">
                          <a:effectLst/>
                        </a:rPr>
                        <a:t>YÖK</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rPr>
                        <a:t>Mevzuat Yaratıcı Üst Kurum</a:t>
                      </a:r>
                      <a:endParaRPr lang="tr-TR" sz="12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rPr>
                        <a:t>Mevzuata Uyum, Eğitim ve Araştırma Alanlarında Başarı</a:t>
                      </a:r>
                      <a:endParaRPr lang="tr-TR" sz="12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a:r>
                        <a:rPr lang="en-US" sz="1200" dirty="0" err="1" smtClean="0"/>
                        <a:t>Mevzuata</a:t>
                      </a:r>
                      <a:r>
                        <a:rPr lang="en-US" sz="1200" dirty="0" smtClean="0"/>
                        <a:t> </a:t>
                      </a:r>
                      <a:r>
                        <a:rPr lang="en-US" sz="1200" dirty="0" err="1" smtClean="0"/>
                        <a:t>uygun</a:t>
                      </a:r>
                      <a:r>
                        <a:rPr lang="en-US" sz="1200" dirty="0" smtClean="0"/>
                        <a:t> </a:t>
                      </a:r>
                      <a:r>
                        <a:rPr lang="en-US" sz="1200" dirty="0" err="1" smtClean="0"/>
                        <a:t>olarak</a:t>
                      </a:r>
                      <a:r>
                        <a:rPr lang="en-US" sz="1200" dirty="0" smtClean="0"/>
                        <a:t> </a:t>
                      </a:r>
                      <a:r>
                        <a:rPr lang="en-US" sz="1200" dirty="0" err="1" smtClean="0"/>
                        <a:t>işlem</a:t>
                      </a:r>
                      <a:r>
                        <a:rPr lang="en-US" sz="1200" dirty="0" smtClean="0"/>
                        <a:t> </a:t>
                      </a:r>
                      <a:r>
                        <a:rPr lang="en-US" sz="1200" dirty="0" err="1" smtClean="0"/>
                        <a:t>yapılmaktadır</a:t>
                      </a:r>
                      <a:r>
                        <a:rPr lang="en-US" sz="1200" dirty="0" smtClean="0"/>
                        <a:t>.</a:t>
                      </a:r>
                      <a:endParaRPr lang="tr-TR" sz="1200" dirty="0"/>
                    </a:p>
                  </a:txBody>
                  <a:tcPr marL="9525" marR="9525" marT="9525" marB="0" anchor="ctr">
                    <a:solidFill>
                      <a:schemeClr val="accent1">
                        <a:lumMod val="20000"/>
                        <a:lumOff val="80000"/>
                      </a:schemeClr>
                    </a:solidFill>
                  </a:tcPr>
                </a:tc>
                <a:extLst>
                  <a:ext uri="{0D108BD9-81ED-4DB2-BD59-A6C34878D82A}">
                    <a16:rowId xmlns:a16="http://schemas.microsoft.com/office/drawing/2014/main" val="1415149853"/>
                  </a:ext>
                </a:extLst>
              </a:tr>
              <a:tr h="763214">
                <a:tc>
                  <a:txBody>
                    <a:bodyPr/>
                    <a:lstStyle/>
                    <a:p>
                      <a:pPr algn="ctr" fontAlgn="ctr"/>
                      <a:r>
                        <a:rPr lang="tr-TR" sz="1200" u="none" strike="noStrike" dirty="0">
                          <a:effectLst/>
                        </a:rPr>
                        <a:t>Devam Eden Öğrenci</a:t>
                      </a:r>
                      <a:endParaRPr lang="tr-TR" sz="1200" b="0" i="0" u="none" strike="noStrike" dirty="0">
                        <a:solidFill>
                          <a:srgbClr val="000000"/>
                        </a:solidFill>
                        <a:effectLst/>
                        <a:latin typeface="Calibri" panose="020F0502020204030204" pitchFamily="34" charset="0"/>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rPr>
                        <a:t>Hizmeti kullanan</a:t>
                      </a:r>
                      <a:endParaRPr lang="tr-TR" sz="1200" b="0" i="0" u="none" strike="noStrike" dirty="0">
                        <a:solidFill>
                          <a:srgbClr val="000000"/>
                        </a:solidFill>
                        <a:effectLst/>
                        <a:latin typeface="Calibri" panose="020F0502020204030204" pitchFamily="34" charset="0"/>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rPr>
                        <a:t>Kaliteli Eğitim, Sosyal İmkanlar, Kariyer Planlama, Güçlü </a:t>
                      </a:r>
                      <a:r>
                        <a:rPr lang="tr-TR" sz="1200" u="none" strike="noStrike" dirty="0" smtClean="0">
                          <a:effectLst/>
                        </a:rPr>
                        <a:t> İletişim </a:t>
                      </a:r>
                      <a:r>
                        <a:rPr lang="tr-TR" sz="1200" u="none" strike="noStrike" dirty="0">
                          <a:effectLst/>
                        </a:rPr>
                        <a:t>, Kurumsal Yapı, Akademik Çalışma Ortaklığı</a:t>
                      </a:r>
                      <a:endParaRPr lang="tr-TR" sz="1200" b="0" i="0" u="none" strike="noStrike" dirty="0">
                        <a:solidFill>
                          <a:srgbClr val="000000"/>
                        </a:solidFill>
                        <a:effectLst/>
                        <a:latin typeface="Calibri" panose="020F0502020204030204" pitchFamily="34" charset="0"/>
                      </a:endParaRPr>
                    </a:p>
                  </a:txBody>
                  <a:tcPr marL="9029" marR="9029" marT="9029"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smtClean="0">
                          <a:latin typeface="+mn-lt"/>
                        </a:rPr>
                        <a:t>Şikayet alınmadı.</a:t>
                      </a:r>
                      <a:endParaRPr lang="en-US" sz="1200" dirty="0" smtClean="0">
                        <a:latin typeface="+mn-lt"/>
                      </a:endParaRPr>
                    </a:p>
                  </a:txBody>
                  <a:tcPr marL="9029" marR="9029" marT="9029" marB="0" anchor="ctr">
                    <a:solidFill>
                      <a:schemeClr val="accent1">
                        <a:lumMod val="20000"/>
                        <a:lumOff val="80000"/>
                      </a:schemeClr>
                    </a:solidFill>
                  </a:tcPr>
                </a:tc>
                <a:extLst>
                  <a:ext uri="{0D108BD9-81ED-4DB2-BD59-A6C34878D82A}">
                    <a16:rowId xmlns:a16="http://schemas.microsoft.com/office/drawing/2014/main" val="618357248"/>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95591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7028629"/>
              </p:ext>
            </p:extLst>
          </p:nvPr>
        </p:nvGraphicFramePr>
        <p:xfrm>
          <a:off x="443345" y="1718809"/>
          <a:ext cx="11212945" cy="4904714"/>
        </p:xfrm>
        <a:graphic>
          <a:graphicData uri="http://schemas.openxmlformats.org/drawingml/2006/table">
            <a:tbl>
              <a:tblPr>
                <a:tableStyleId>{0505E3EF-67EA-436B-97B2-0124C06EBD24}</a:tableStyleId>
              </a:tblPr>
              <a:tblGrid>
                <a:gridCol w="2022764">
                  <a:extLst>
                    <a:ext uri="{9D8B030D-6E8A-4147-A177-3AD203B41FA5}">
                      <a16:colId xmlns:a16="http://schemas.microsoft.com/office/drawing/2014/main" val="1016849971"/>
                    </a:ext>
                  </a:extLst>
                </a:gridCol>
                <a:gridCol w="2327564">
                  <a:extLst>
                    <a:ext uri="{9D8B030D-6E8A-4147-A177-3AD203B41FA5}">
                      <a16:colId xmlns:a16="http://schemas.microsoft.com/office/drawing/2014/main" val="93550847"/>
                    </a:ext>
                  </a:extLst>
                </a:gridCol>
                <a:gridCol w="4626556">
                  <a:extLst>
                    <a:ext uri="{9D8B030D-6E8A-4147-A177-3AD203B41FA5}">
                      <a16:colId xmlns:a16="http://schemas.microsoft.com/office/drawing/2014/main" val="1823048034"/>
                    </a:ext>
                  </a:extLst>
                </a:gridCol>
                <a:gridCol w="2236061">
                  <a:extLst>
                    <a:ext uri="{9D8B030D-6E8A-4147-A177-3AD203B41FA5}">
                      <a16:colId xmlns:a16="http://schemas.microsoft.com/office/drawing/2014/main" val="1582812008"/>
                    </a:ext>
                  </a:extLst>
                </a:gridCol>
              </a:tblGrid>
              <a:tr h="414791">
                <a:tc>
                  <a:txBody>
                    <a:bodyPr/>
                    <a:lstStyle/>
                    <a:p>
                      <a:pPr algn="ctr" fontAlgn="ctr"/>
                      <a:r>
                        <a:rPr lang="tr-TR" sz="1400" b="1" u="none" strike="noStrike" dirty="0">
                          <a:effectLst/>
                          <a:latin typeface="+mn-lt"/>
                        </a:rPr>
                        <a:t>PAYDAŞ ADI</a:t>
                      </a:r>
                      <a:endParaRPr lang="tr-TR" sz="1400" b="1" i="0" u="none" strike="noStrike"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ctr"/>
                      <a:r>
                        <a:rPr lang="tr-TR" sz="1400" b="1" u="none" strike="noStrike" dirty="0">
                          <a:effectLst/>
                          <a:latin typeface="+mn-lt"/>
                        </a:rPr>
                        <a:t>PAYDAŞ NEDENİ</a:t>
                      </a:r>
                      <a:endParaRPr lang="tr-TR" sz="1400" b="1" i="0" u="none" strike="noStrike"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ctr"/>
                      <a:r>
                        <a:rPr lang="tr-TR" sz="1400" b="1" u="none" strike="noStrike" dirty="0">
                          <a:effectLst/>
                          <a:latin typeface="+mn-lt"/>
                        </a:rPr>
                        <a:t>PAYDAŞ BEKLENTİSİ</a:t>
                      </a:r>
                      <a:endParaRPr lang="tr-TR" sz="1400" b="1" i="0" u="none" strike="noStrike" dirty="0">
                        <a:solidFill>
                          <a:srgbClr val="000000"/>
                        </a:solidFill>
                        <a:effectLst/>
                        <a:latin typeface="+mn-lt"/>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1" dirty="0" smtClean="0">
                          <a:latin typeface="+mn-lt"/>
                        </a:rPr>
                        <a:t>KARŞILANMA</a:t>
                      </a:r>
                      <a:r>
                        <a:rPr lang="tr-TR" sz="1400" b="1" baseline="0" dirty="0" smtClean="0">
                          <a:latin typeface="+mn-lt"/>
                        </a:rPr>
                        <a:t> DURUMU</a:t>
                      </a:r>
                      <a:endParaRPr lang="tr-TR" sz="1400" b="1" dirty="0" smtClean="0">
                        <a:latin typeface="+mn-lt"/>
                      </a:endParaRPr>
                    </a:p>
                  </a:txBody>
                  <a:tcPr marL="9525" marR="9525" marT="9525" marB="0" anchor="ctr">
                    <a:solidFill>
                      <a:schemeClr val="bg1">
                        <a:lumMod val="75000"/>
                      </a:schemeClr>
                    </a:solidFill>
                  </a:tcPr>
                </a:tc>
                <a:extLst>
                  <a:ext uri="{0D108BD9-81ED-4DB2-BD59-A6C34878D82A}">
                    <a16:rowId xmlns:a16="http://schemas.microsoft.com/office/drawing/2014/main" val="4081891962"/>
                  </a:ext>
                </a:extLst>
              </a:tr>
              <a:tr h="927867">
                <a:tc>
                  <a:txBody>
                    <a:bodyPr/>
                    <a:lstStyle/>
                    <a:p>
                      <a:pPr algn="ctr" fontAlgn="ctr"/>
                      <a:r>
                        <a:rPr lang="tr-TR" sz="1200" u="none" strike="noStrike" dirty="0">
                          <a:effectLst/>
                          <a:latin typeface="+mn-lt"/>
                        </a:rPr>
                        <a:t>Potansiyel Öğrenci</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latin typeface="+mn-lt"/>
                        </a:rPr>
                        <a:t>Tercih Etme Olasılığı</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latin typeface="+mn-lt"/>
                        </a:rPr>
                        <a:t>Etkin İletişim, Eğitim, Araştırma Olanakları, Kültürel ve Sosyal Olanaklar</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a:r>
                        <a:rPr lang="tr-TR" sz="1200" dirty="0" smtClean="0">
                          <a:latin typeface="+mn-lt"/>
                        </a:rPr>
                        <a:t>Tanıtım çalışmalarına katkı</a:t>
                      </a:r>
                      <a:r>
                        <a:rPr lang="tr-TR" sz="1200" baseline="0" dirty="0" smtClean="0">
                          <a:latin typeface="+mn-lt"/>
                        </a:rPr>
                        <a:t> verilmektedir.</a:t>
                      </a:r>
                      <a:endParaRPr lang="tr-TR" sz="1200" dirty="0">
                        <a:latin typeface="+mn-lt"/>
                      </a:endParaRPr>
                    </a:p>
                  </a:txBody>
                  <a:tcPr marL="9029" marR="9029" marT="9029" marB="0" anchor="ctr">
                    <a:solidFill>
                      <a:schemeClr val="accent1">
                        <a:lumMod val="20000"/>
                        <a:lumOff val="80000"/>
                      </a:schemeClr>
                    </a:solidFill>
                  </a:tcPr>
                </a:tc>
                <a:extLst>
                  <a:ext uri="{0D108BD9-81ED-4DB2-BD59-A6C34878D82A}">
                    <a16:rowId xmlns:a16="http://schemas.microsoft.com/office/drawing/2014/main" val="1348208952"/>
                  </a:ext>
                </a:extLst>
              </a:tr>
              <a:tr h="620876">
                <a:tc>
                  <a:txBody>
                    <a:bodyPr/>
                    <a:lstStyle/>
                    <a:p>
                      <a:pPr algn="ctr" fontAlgn="ctr"/>
                      <a:r>
                        <a:rPr lang="tr-TR" sz="1200" u="none" strike="noStrike" dirty="0">
                          <a:effectLst/>
                          <a:latin typeface="+mn-lt"/>
                        </a:rPr>
                        <a:t>Diğer Üniversiteler</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a:effectLst/>
                          <a:latin typeface="+mn-lt"/>
                        </a:rPr>
                        <a:t>Bilgi Paylaşımı </a:t>
                      </a:r>
                      <a:endParaRPr lang="tr-TR" sz="1200" b="0" i="0" u="none" strike="noStrike">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latin typeface="+mn-lt"/>
                        </a:rPr>
                        <a:t>Ortak Araştırma Geliştirme Faaliyetleri, Sürdürülebilir Bilgi Paylaşımı, Etkili İletişim  </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err="1" smtClean="0"/>
                        <a:t>İş</a:t>
                      </a:r>
                      <a:r>
                        <a:rPr lang="en-US" sz="1200" dirty="0" smtClean="0"/>
                        <a:t> </a:t>
                      </a:r>
                      <a:r>
                        <a:rPr lang="en-US" sz="1200" dirty="0" err="1" smtClean="0"/>
                        <a:t>birliği</a:t>
                      </a:r>
                      <a:r>
                        <a:rPr lang="en-US" sz="1200" dirty="0" smtClean="0"/>
                        <a:t> </a:t>
                      </a:r>
                      <a:r>
                        <a:rPr lang="en-US" sz="1200" dirty="0" err="1" smtClean="0"/>
                        <a:t>fırsatları</a:t>
                      </a:r>
                      <a:r>
                        <a:rPr lang="en-US" sz="1200" dirty="0" smtClean="0"/>
                        <a:t> </a:t>
                      </a:r>
                      <a:r>
                        <a:rPr lang="en-US" sz="1200" dirty="0" err="1" smtClean="0"/>
                        <a:t>üzerinde</a:t>
                      </a:r>
                      <a:r>
                        <a:rPr lang="en-US" sz="1200" baseline="0" dirty="0" smtClean="0"/>
                        <a:t> </a:t>
                      </a:r>
                      <a:r>
                        <a:rPr lang="en-US" sz="1200" baseline="0" dirty="0" err="1" smtClean="0"/>
                        <a:t>iletişim</a:t>
                      </a:r>
                      <a:r>
                        <a:rPr lang="en-US" sz="1200" baseline="0" dirty="0" smtClean="0"/>
                        <a:t> </a:t>
                      </a:r>
                      <a:r>
                        <a:rPr lang="en-US" sz="1200" baseline="0" dirty="0" err="1" smtClean="0"/>
                        <a:t>halinde</a:t>
                      </a:r>
                      <a:r>
                        <a:rPr lang="en-US" sz="1200" baseline="0" dirty="0" smtClean="0"/>
                        <a:t> </a:t>
                      </a:r>
                      <a:r>
                        <a:rPr lang="en-US" sz="1200" baseline="0" dirty="0" err="1" smtClean="0"/>
                        <a:t>olunmaktadır</a:t>
                      </a:r>
                      <a:r>
                        <a:rPr lang="en-US" sz="1200" baseline="0" dirty="0" smtClean="0"/>
                        <a:t>.</a:t>
                      </a:r>
                      <a:endParaRPr lang="tr-TR" sz="1200" dirty="0" smtClean="0"/>
                    </a:p>
                  </a:txBody>
                  <a:tcPr marL="9029" marR="9029" marT="9029" marB="0" anchor="ctr">
                    <a:solidFill>
                      <a:schemeClr val="accent1">
                        <a:lumMod val="20000"/>
                        <a:lumOff val="80000"/>
                      </a:schemeClr>
                    </a:solidFill>
                  </a:tcPr>
                </a:tc>
                <a:extLst>
                  <a:ext uri="{0D108BD9-81ED-4DB2-BD59-A6C34878D82A}">
                    <a16:rowId xmlns:a16="http://schemas.microsoft.com/office/drawing/2014/main" val="3984159183"/>
                  </a:ext>
                </a:extLst>
              </a:tr>
              <a:tr h="582442">
                <a:tc>
                  <a:txBody>
                    <a:bodyPr/>
                    <a:lstStyle/>
                    <a:p>
                      <a:pPr algn="ctr" fontAlgn="ctr"/>
                      <a:r>
                        <a:rPr lang="tr-TR" sz="1200" u="none" strike="noStrike">
                          <a:effectLst/>
                          <a:latin typeface="+mn-lt"/>
                        </a:rPr>
                        <a:t>TÜBİTAK</a:t>
                      </a:r>
                      <a:endParaRPr lang="tr-TR" sz="1200" b="0" i="0" u="none" strike="noStrike">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a:effectLst/>
                          <a:latin typeface="+mn-lt"/>
                        </a:rPr>
                        <a:t>Hibe Sağlayıcı</a:t>
                      </a:r>
                      <a:endParaRPr lang="tr-TR" sz="1200" b="0" i="0" u="none" strike="noStrike">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latin typeface="+mn-lt"/>
                        </a:rPr>
                        <a:t> Projeler Üretilerek Bilimin Geliştirilmesi ve Yaygınlaştırılması</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err="1" smtClean="0"/>
                        <a:t>Henüz</a:t>
                      </a:r>
                      <a:r>
                        <a:rPr lang="en-US" sz="1200" dirty="0" smtClean="0"/>
                        <a:t> </a:t>
                      </a:r>
                      <a:r>
                        <a:rPr lang="en-US" sz="1200" dirty="0" err="1" smtClean="0"/>
                        <a:t>bir</a:t>
                      </a:r>
                      <a:r>
                        <a:rPr lang="en-US" sz="1200" dirty="0" smtClean="0"/>
                        <a:t> </a:t>
                      </a:r>
                      <a:r>
                        <a:rPr lang="en-US" sz="1200" dirty="0" err="1" smtClean="0"/>
                        <a:t>aksiyon</a:t>
                      </a:r>
                      <a:r>
                        <a:rPr lang="en-US" sz="1200" dirty="0" smtClean="0"/>
                        <a:t> </a:t>
                      </a:r>
                      <a:r>
                        <a:rPr lang="en-US" sz="1200" dirty="0" err="1" smtClean="0"/>
                        <a:t>gerçekleştirme</a:t>
                      </a:r>
                      <a:r>
                        <a:rPr lang="en-US" sz="1200" baseline="0" dirty="0" smtClean="0"/>
                        <a:t> </a:t>
                      </a:r>
                      <a:r>
                        <a:rPr lang="en-US" sz="1200" baseline="0" dirty="0" err="1" smtClean="0"/>
                        <a:t>imkanı</a:t>
                      </a:r>
                      <a:r>
                        <a:rPr lang="en-US" sz="1200" baseline="0" dirty="0" smtClean="0"/>
                        <a:t> </a:t>
                      </a:r>
                      <a:r>
                        <a:rPr lang="en-US" sz="1200" baseline="0" dirty="0" err="1" smtClean="0"/>
                        <a:t>bulunamamıştır</a:t>
                      </a:r>
                      <a:r>
                        <a:rPr lang="en-US" sz="1200" baseline="0" dirty="0" smtClean="0"/>
                        <a:t>.</a:t>
                      </a:r>
                      <a:endParaRPr lang="tr-TR" sz="1200" dirty="0" smtClean="0"/>
                    </a:p>
                  </a:txBody>
                  <a:tcPr marL="9029" marR="9029" marT="9029" marB="0" anchor="ctr">
                    <a:solidFill>
                      <a:schemeClr val="accent1">
                        <a:lumMod val="20000"/>
                        <a:lumOff val="80000"/>
                      </a:schemeClr>
                    </a:solidFill>
                  </a:tcPr>
                </a:tc>
                <a:extLst>
                  <a:ext uri="{0D108BD9-81ED-4DB2-BD59-A6C34878D82A}">
                    <a16:rowId xmlns:a16="http://schemas.microsoft.com/office/drawing/2014/main" val="1233558976"/>
                  </a:ext>
                </a:extLst>
              </a:tr>
              <a:tr h="750473">
                <a:tc>
                  <a:txBody>
                    <a:bodyPr/>
                    <a:lstStyle/>
                    <a:p>
                      <a:pPr algn="ctr" fontAlgn="ctr"/>
                      <a:r>
                        <a:rPr lang="tr-TR" sz="1200" u="none" strike="noStrike">
                          <a:effectLst/>
                          <a:latin typeface="+mn-lt"/>
                        </a:rPr>
                        <a:t>Öğrenci Velileri</a:t>
                      </a:r>
                      <a:endParaRPr lang="tr-TR" sz="1200" b="0" i="0" u="none" strike="noStrike">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a:effectLst/>
                          <a:latin typeface="+mn-lt"/>
                        </a:rPr>
                        <a:t>Dolaylı Müşteri</a:t>
                      </a:r>
                      <a:endParaRPr lang="tr-TR" sz="1200" b="0" i="0" u="none" strike="noStrike">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algn="ctr" fontAlgn="ctr"/>
                      <a:r>
                        <a:rPr lang="tr-TR" sz="1200" u="none" strike="noStrike" dirty="0">
                          <a:effectLst/>
                          <a:latin typeface="+mn-lt"/>
                        </a:rPr>
                        <a:t>Kaliteli Eğitim, Sosyal ve Kültürel İmkanlar, Kariyer Planlama, Güçlü İletişim, Kurumsal Yapı</a:t>
                      </a: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smtClean="0">
                          <a:latin typeface="+mn-lt"/>
                        </a:rPr>
                        <a:t>Şikayet alınmadı.</a:t>
                      </a:r>
                      <a:endParaRPr lang="en-US" sz="1200" dirty="0" smtClean="0">
                        <a:latin typeface="+mn-lt"/>
                      </a:endParaRPr>
                    </a:p>
                    <a:p>
                      <a:pPr algn="ctr" fontAlgn="ctr"/>
                      <a:endParaRPr lang="tr-TR" sz="1200" b="0" i="0" u="none" strike="noStrike" dirty="0">
                        <a:solidFill>
                          <a:srgbClr val="000000"/>
                        </a:solidFill>
                        <a:effectLst/>
                        <a:latin typeface="+mn-lt"/>
                      </a:endParaRPr>
                    </a:p>
                  </a:txBody>
                  <a:tcPr marL="9029" marR="9029" marT="9029" marB="0" anchor="ctr">
                    <a:solidFill>
                      <a:schemeClr val="accent1">
                        <a:lumMod val="20000"/>
                        <a:lumOff val="80000"/>
                      </a:schemeClr>
                    </a:solidFill>
                  </a:tcPr>
                </a:tc>
                <a:extLst>
                  <a:ext uri="{0D108BD9-81ED-4DB2-BD59-A6C34878D82A}">
                    <a16:rowId xmlns:a16="http://schemas.microsoft.com/office/drawing/2014/main" val="1695068128"/>
                  </a:ext>
                </a:extLst>
              </a:tr>
              <a:tr h="784010">
                <a:tc>
                  <a:txBody>
                    <a:bodyPr/>
                    <a:lstStyle/>
                    <a:p>
                      <a:pPr algn="ctr" fontAlgn="ctr"/>
                      <a:r>
                        <a:rPr lang="tr-TR" sz="1200" u="none" strike="noStrike" dirty="0">
                          <a:effectLst/>
                          <a:latin typeface="+mn-lt"/>
                        </a:rPr>
                        <a:t>Sağlık Bakanlığı</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Türkiye Cumhuriyeti Cumhurbaşkanlığına Bağlı Olarak Sağlık İşlerinin Yönetilmesi</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Diploma Onayları ve Klinik Uygulamalar</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err="1" smtClean="0">
                          <a:latin typeface="+mn-lt"/>
                        </a:rPr>
                        <a:t>Mevzuata</a:t>
                      </a:r>
                      <a:r>
                        <a:rPr lang="en-US" sz="1200" dirty="0" smtClean="0">
                          <a:latin typeface="+mn-lt"/>
                        </a:rPr>
                        <a:t> </a:t>
                      </a:r>
                      <a:r>
                        <a:rPr lang="en-US" sz="1200" dirty="0" err="1" smtClean="0">
                          <a:latin typeface="+mn-lt"/>
                        </a:rPr>
                        <a:t>uygun</a:t>
                      </a:r>
                      <a:r>
                        <a:rPr lang="en-US" sz="1200" dirty="0" smtClean="0">
                          <a:latin typeface="+mn-lt"/>
                        </a:rPr>
                        <a:t> </a:t>
                      </a:r>
                      <a:r>
                        <a:rPr lang="en-US" sz="1200" dirty="0" err="1" smtClean="0">
                          <a:latin typeface="+mn-lt"/>
                        </a:rPr>
                        <a:t>olarak</a:t>
                      </a:r>
                      <a:r>
                        <a:rPr lang="en-US" sz="1200" dirty="0" smtClean="0">
                          <a:latin typeface="+mn-lt"/>
                        </a:rPr>
                        <a:t> </a:t>
                      </a:r>
                      <a:r>
                        <a:rPr lang="en-US" sz="1200" dirty="0" err="1" smtClean="0">
                          <a:latin typeface="+mn-lt"/>
                        </a:rPr>
                        <a:t>işlem</a:t>
                      </a:r>
                      <a:r>
                        <a:rPr lang="en-US" sz="1200" dirty="0" smtClean="0">
                          <a:latin typeface="+mn-lt"/>
                        </a:rPr>
                        <a:t> </a:t>
                      </a:r>
                      <a:r>
                        <a:rPr lang="en-US" sz="1200" dirty="0" err="1" smtClean="0">
                          <a:latin typeface="+mn-lt"/>
                        </a:rPr>
                        <a:t>yapılmaktadır</a:t>
                      </a:r>
                      <a:r>
                        <a:rPr lang="en-US" sz="1200" dirty="0" smtClean="0">
                          <a:latin typeface="+mn-lt"/>
                        </a:rPr>
                        <a:t>.</a:t>
                      </a:r>
                      <a:endParaRPr lang="tr-TR" sz="1200" dirty="0" smtClean="0">
                        <a:latin typeface="+mn-lt"/>
                      </a:endParaRPr>
                    </a:p>
                  </a:txBody>
                  <a:tcPr marL="8823" marR="8823" marT="8823" marB="0" anchor="ctr">
                    <a:solidFill>
                      <a:schemeClr val="accent1">
                        <a:lumMod val="20000"/>
                        <a:lumOff val="80000"/>
                      </a:schemeClr>
                    </a:solidFill>
                  </a:tcPr>
                </a:tc>
                <a:extLst>
                  <a:ext uri="{0D108BD9-81ED-4DB2-BD59-A6C34878D82A}">
                    <a16:rowId xmlns:a16="http://schemas.microsoft.com/office/drawing/2014/main" val="1612587848"/>
                  </a:ext>
                </a:extLst>
              </a:tr>
              <a:tr h="824255">
                <a:tc>
                  <a:txBody>
                    <a:bodyPr/>
                    <a:lstStyle/>
                    <a:p>
                      <a:pPr algn="ctr" fontAlgn="ctr"/>
                      <a:r>
                        <a:rPr lang="tr-TR" sz="1200" u="none" strike="noStrike" dirty="0">
                          <a:effectLst/>
                          <a:latin typeface="+mn-lt"/>
                        </a:rPr>
                        <a:t>Mesleki Dernekler</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Fizyoterapistlik Mesleği İle İlgili Standartları ve Etik Kuralları Belirleme Sorumluluğu</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Fizyoterapi ve Rehabilitasyon İle İlgili Teknik ve Sosyal Alanlardaki Çalışma, Yenilik, Gelişme ve Yayınları İzlemek, Ülkemizde Fizyoterapistlerin Bilimsel Araştırmalarını Teşvik Etmek</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smtClean="0">
                          <a:effectLst/>
                          <a:latin typeface="+mn-lt"/>
                        </a:rPr>
                        <a:t>Akademik çalışmalar, etkinlikler düzenlenmektedir.</a:t>
                      </a:r>
                    </a:p>
                    <a:p>
                      <a:pPr algn="ctr" fontAlgn="ct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extLst>
                  <a:ext uri="{0D108BD9-81ED-4DB2-BD59-A6C34878D82A}">
                    <a16:rowId xmlns:a16="http://schemas.microsoft.com/office/drawing/2014/main" val="2445968038"/>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838200" y="365125"/>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PAYDAŞ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350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571507295"/>
              </p:ext>
            </p:extLst>
          </p:nvPr>
        </p:nvGraphicFramePr>
        <p:xfrm>
          <a:off x="452582" y="1551711"/>
          <a:ext cx="11185236" cy="5107707"/>
        </p:xfrm>
        <a:graphic>
          <a:graphicData uri="http://schemas.openxmlformats.org/drawingml/2006/table">
            <a:tbl>
              <a:tblPr>
                <a:tableStyleId>{0505E3EF-67EA-436B-97B2-0124C06EBD24}</a:tableStyleId>
              </a:tblPr>
              <a:tblGrid>
                <a:gridCol w="2475228">
                  <a:extLst>
                    <a:ext uri="{9D8B030D-6E8A-4147-A177-3AD203B41FA5}">
                      <a16:colId xmlns:a16="http://schemas.microsoft.com/office/drawing/2014/main" val="3321795608"/>
                    </a:ext>
                  </a:extLst>
                </a:gridCol>
                <a:gridCol w="2218364">
                  <a:extLst>
                    <a:ext uri="{9D8B030D-6E8A-4147-A177-3AD203B41FA5}">
                      <a16:colId xmlns:a16="http://schemas.microsoft.com/office/drawing/2014/main" val="1823549240"/>
                    </a:ext>
                  </a:extLst>
                </a:gridCol>
                <a:gridCol w="3245822">
                  <a:extLst>
                    <a:ext uri="{9D8B030D-6E8A-4147-A177-3AD203B41FA5}">
                      <a16:colId xmlns:a16="http://schemas.microsoft.com/office/drawing/2014/main" val="3199945485"/>
                    </a:ext>
                  </a:extLst>
                </a:gridCol>
                <a:gridCol w="3245822">
                  <a:extLst>
                    <a:ext uri="{9D8B030D-6E8A-4147-A177-3AD203B41FA5}">
                      <a16:colId xmlns:a16="http://schemas.microsoft.com/office/drawing/2014/main" val="976017895"/>
                    </a:ext>
                  </a:extLst>
                </a:gridCol>
              </a:tblGrid>
              <a:tr h="425280">
                <a:tc>
                  <a:txBody>
                    <a:bodyPr/>
                    <a:lstStyle/>
                    <a:p>
                      <a:pPr algn="ctr" fontAlgn="ctr"/>
                      <a:r>
                        <a:rPr lang="tr-TR" sz="1400" b="1" u="none" strike="noStrike" dirty="0">
                          <a:effectLst/>
                          <a:latin typeface="+mn-lt"/>
                        </a:rPr>
                        <a:t>PAYDAŞ ADI</a:t>
                      </a:r>
                      <a:endParaRPr lang="tr-TR" sz="1400" b="1" i="0" u="none" strike="noStrike"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ctr"/>
                      <a:r>
                        <a:rPr lang="tr-TR" sz="1400" b="1" u="none" strike="noStrike" dirty="0">
                          <a:effectLst/>
                          <a:latin typeface="+mn-lt"/>
                        </a:rPr>
                        <a:t>PAYDAŞ NEDENİ</a:t>
                      </a:r>
                      <a:endParaRPr lang="tr-TR" sz="1400" b="1" i="0" u="none" strike="noStrike"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ctr"/>
                      <a:r>
                        <a:rPr lang="tr-TR" sz="1400" b="1" u="none" strike="noStrike" dirty="0">
                          <a:effectLst/>
                          <a:latin typeface="+mn-lt"/>
                        </a:rPr>
                        <a:t>PAYDAŞ BEKLENTİSİ</a:t>
                      </a:r>
                      <a:endParaRPr lang="tr-TR" sz="1400" b="1" i="0" u="none" strike="noStrike" dirty="0">
                        <a:solidFill>
                          <a:srgbClr val="000000"/>
                        </a:solidFill>
                        <a:effectLst/>
                        <a:latin typeface="+mn-lt"/>
                      </a:endParaRPr>
                    </a:p>
                  </a:txBody>
                  <a:tcPr marL="9525" marR="9525" marT="9525" marB="0" anchor="ctr">
                    <a:solidFill>
                      <a:schemeClr val="bg1">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1" dirty="0" smtClean="0">
                          <a:latin typeface="+mn-lt"/>
                        </a:rPr>
                        <a:t>KARŞILANMA</a:t>
                      </a:r>
                      <a:r>
                        <a:rPr lang="tr-TR" sz="1400" b="1" baseline="0" dirty="0" smtClean="0">
                          <a:latin typeface="+mn-lt"/>
                        </a:rPr>
                        <a:t> DURUMU</a:t>
                      </a:r>
                      <a:endParaRPr lang="tr-TR" sz="1400" b="1" dirty="0" smtClean="0">
                        <a:latin typeface="+mn-lt"/>
                      </a:endParaRPr>
                    </a:p>
                  </a:txBody>
                  <a:tcPr marL="9525" marR="9525" marT="9525" marB="0" anchor="ctr">
                    <a:solidFill>
                      <a:schemeClr val="bg1">
                        <a:lumMod val="75000"/>
                      </a:schemeClr>
                    </a:solidFill>
                  </a:tcPr>
                </a:tc>
                <a:extLst>
                  <a:ext uri="{0D108BD9-81ED-4DB2-BD59-A6C34878D82A}">
                    <a16:rowId xmlns:a16="http://schemas.microsoft.com/office/drawing/2014/main" val="3833464089"/>
                  </a:ext>
                </a:extLst>
              </a:tr>
              <a:tr h="816021">
                <a:tc>
                  <a:txBody>
                    <a:bodyPr/>
                    <a:lstStyle/>
                    <a:p>
                      <a:pPr algn="ctr" fontAlgn="ctr"/>
                      <a:r>
                        <a:rPr lang="tr-TR" sz="1200" u="none" strike="noStrike" dirty="0">
                          <a:effectLst/>
                          <a:latin typeface="+mn-lt"/>
                        </a:rPr>
                        <a:t>Fakültenin Diğer Bölümleri</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İşbirliği</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 Ders ve Akademik Çalışmalar İçin Destek-Güçlü İletişim, Ortak Araştırma ve Geliştirme Faaliyetleri ve Empati-Kurumsal Yapı</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smtClean="0">
                          <a:latin typeface="+mn-lt"/>
                        </a:rPr>
                        <a:t>Diğer</a:t>
                      </a:r>
                      <a:r>
                        <a:rPr lang="tr-TR" sz="1200" baseline="0" dirty="0" smtClean="0">
                          <a:latin typeface="+mn-lt"/>
                        </a:rPr>
                        <a:t> bölümler ile işbirliği içinde çalışmalar sürdürülmektedir.</a:t>
                      </a:r>
                      <a:endParaRPr lang="tr-TR" sz="1200" dirty="0" smtClean="0">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smtClean="0">
                          <a:effectLst/>
                          <a:latin typeface="+mn-lt"/>
                        </a:rPr>
                        <a:t>.</a:t>
                      </a:r>
                    </a:p>
                    <a:p>
                      <a:pPr algn="ctr" fontAlgn="ct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extLst>
                  <a:ext uri="{0D108BD9-81ED-4DB2-BD59-A6C34878D82A}">
                    <a16:rowId xmlns:a16="http://schemas.microsoft.com/office/drawing/2014/main" val="2174254862"/>
                  </a:ext>
                </a:extLst>
              </a:tr>
              <a:tr h="644401">
                <a:tc>
                  <a:txBody>
                    <a:bodyPr/>
                    <a:lstStyle/>
                    <a:p>
                      <a:pPr algn="ctr" fontAlgn="ctr"/>
                      <a:r>
                        <a:rPr lang="tr-TR" sz="1200" u="none" strike="noStrike">
                          <a:effectLst/>
                          <a:latin typeface="+mn-lt"/>
                        </a:rPr>
                        <a:t>Fakülte dışı akademisyenler</a:t>
                      </a:r>
                      <a:endParaRPr lang="tr-TR" sz="1200" b="0" i="0" u="none" strike="noStrike">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Akademik Hizmet Verme Sorumluluğu</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Uygun eğitim ortamının sağlanması</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dirty="0" smtClean="0">
                          <a:effectLst/>
                          <a:latin typeface="+mn-lt"/>
                        </a:rPr>
                        <a:t>Uygun ortam sağlanmaktadır.</a:t>
                      </a:r>
                    </a:p>
                    <a:p>
                      <a:pPr algn="ctr" fontAlgn="ct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extLst>
                  <a:ext uri="{0D108BD9-81ED-4DB2-BD59-A6C34878D82A}">
                    <a16:rowId xmlns:a16="http://schemas.microsoft.com/office/drawing/2014/main" val="844277828"/>
                  </a:ext>
                </a:extLst>
              </a:tr>
              <a:tr h="644401">
                <a:tc>
                  <a:txBody>
                    <a:bodyPr/>
                    <a:lstStyle/>
                    <a:p>
                      <a:pPr algn="ctr" fontAlgn="ctr"/>
                      <a:r>
                        <a:rPr lang="tr-TR" sz="1200" u="none" strike="noStrike" dirty="0">
                          <a:effectLst/>
                          <a:latin typeface="+mn-lt"/>
                        </a:rPr>
                        <a:t>Kamu ve Özel Sağlık Kuruluşları</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İşbirliği</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a:effectLst/>
                          <a:latin typeface="+mn-lt"/>
                        </a:rPr>
                        <a:t>Klinik Uygulamalar</a:t>
                      </a:r>
                      <a:endParaRPr lang="tr-TR" sz="1200" b="0" i="0" u="none" strike="noStrike">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b="0" i="0" u="none" strike="noStrike" dirty="0" smtClean="0">
                          <a:solidFill>
                            <a:srgbClr val="000000"/>
                          </a:solidFill>
                          <a:effectLst/>
                          <a:latin typeface="+mn-lt"/>
                        </a:rPr>
                        <a:t>Henüz uygulama eğitimi başlamamıştır.</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extLst>
                  <a:ext uri="{0D108BD9-81ED-4DB2-BD59-A6C34878D82A}">
                    <a16:rowId xmlns:a16="http://schemas.microsoft.com/office/drawing/2014/main" val="1226050307"/>
                  </a:ext>
                </a:extLst>
              </a:tr>
              <a:tr h="644401">
                <a:tc>
                  <a:txBody>
                    <a:bodyPr/>
                    <a:lstStyle/>
                    <a:p>
                      <a:pPr algn="ctr" fontAlgn="ctr"/>
                      <a:r>
                        <a:rPr lang="tr-TR" sz="1200" u="none" strike="noStrike">
                          <a:effectLst/>
                          <a:latin typeface="+mn-lt"/>
                        </a:rPr>
                        <a:t>Hakemli Dergiler</a:t>
                      </a:r>
                      <a:endParaRPr lang="tr-TR" sz="1200" b="0" i="0" u="none" strike="noStrike">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Akademik Çalışmalar</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algn="ctr" fontAlgn="ctr"/>
                      <a:r>
                        <a:rPr lang="tr-TR" sz="1200" u="none" strike="noStrike" dirty="0">
                          <a:effectLst/>
                          <a:latin typeface="+mn-lt"/>
                        </a:rPr>
                        <a:t> Yayınların Yapılması</a:t>
                      </a:r>
                      <a:endParaRPr lang="tr-TR" sz="1200" b="0" i="0" u="none" strike="noStrike" dirty="0">
                        <a:solidFill>
                          <a:srgbClr val="000000"/>
                        </a:solidFill>
                        <a:effectLst/>
                        <a:latin typeface="+mn-lt"/>
                      </a:endParaRPr>
                    </a:p>
                  </a:txBody>
                  <a:tcPr marL="8823" marR="8823" marT="8823"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smtClean="0">
                          <a:latin typeface="+mn-lt"/>
                        </a:rPr>
                        <a:t>Dergilerde yayın yapılmıştır.</a:t>
                      </a:r>
                    </a:p>
                  </a:txBody>
                  <a:tcPr marL="8823" marR="8823" marT="8823" marB="0" anchor="ctr">
                    <a:solidFill>
                      <a:schemeClr val="accent1">
                        <a:lumMod val="20000"/>
                        <a:lumOff val="80000"/>
                      </a:schemeClr>
                    </a:solidFill>
                  </a:tcPr>
                </a:tc>
                <a:extLst>
                  <a:ext uri="{0D108BD9-81ED-4DB2-BD59-A6C34878D82A}">
                    <a16:rowId xmlns:a16="http://schemas.microsoft.com/office/drawing/2014/main" val="2901078000"/>
                  </a:ext>
                </a:extLst>
              </a:tr>
              <a:tr h="644401">
                <a:tc>
                  <a:txBody>
                    <a:bodyPr/>
                    <a:lstStyle/>
                    <a:p>
                      <a:pPr algn="ctr" fontAlgn="ctr"/>
                      <a:r>
                        <a:rPr lang="tr-TR" sz="1200" u="none" strike="noStrike" dirty="0">
                          <a:effectLst/>
                          <a:latin typeface="+mn-lt"/>
                        </a:rPr>
                        <a:t>Öğrenci Kulüpleri</a:t>
                      </a:r>
                      <a:endParaRPr lang="tr-TR"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latin typeface="+mn-lt"/>
                        </a:rPr>
                        <a:t>Öğrenci Aktiviteleri</a:t>
                      </a:r>
                      <a:endParaRPr lang="tr-TR"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latin typeface="+mn-lt"/>
                        </a:rPr>
                        <a:t>Öğrenci Aktivitelerinin Oluşturulması, Konferans Düzenlenmesi</a:t>
                      </a:r>
                      <a:endParaRPr lang="tr-TR"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b="0" i="0" u="none" strike="noStrike" dirty="0" err="1" smtClean="0">
                          <a:solidFill>
                            <a:srgbClr val="000000"/>
                          </a:solidFill>
                          <a:effectLst/>
                          <a:latin typeface="+mn-lt"/>
                        </a:rPr>
                        <a:t>Pandemi</a:t>
                      </a:r>
                      <a:r>
                        <a:rPr lang="tr-TR" sz="1200" b="0" i="0" u="none" strike="noStrike" dirty="0" smtClean="0">
                          <a:solidFill>
                            <a:srgbClr val="000000"/>
                          </a:solidFill>
                          <a:effectLst/>
                          <a:latin typeface="+mn-lt"/>
                        </a:rPr>
                        <a:t> nedeni ile henüz gerçekleşemedi.</a:t>
                      </a:r>
                      <a:endParaRPr lang="tr-TR"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705948021"/>
                  </a:ext>
                </a:extLst>
              </a:tr>
              <a:tr h="644401">
                <a:tc>
                  <a:txBody>
                    <a:bodyPr/>
                    <a:lstStyle/>
                    <a:p>
                      <a:pPr algn="ctr" fontAlgn="ctr"/>
                      <a:r>
                        <a:rPr lang="tr-TR" sz="1200" u="none" strike="noStrike">
                          <a:effectLst/>
                          <a:latin typeface="+mn-lt"/>
                        </a:rPr>
                        <a:t>YÖKAK</a:t>
                      </a:r>
                      <a:endParaRPr lang="tr-TR" sz="1200" b="0" i="0" u="none" strike="noStrike">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latin typeface="+mn-lt"/>
                        </a:rPr>
                        <a:t>Dış denetleme</a:t>
                      </a:r>
                      <a:endParaRPr lang="tr-TR" sz="1200" b="0" i="0" u="none" strike="noStrike">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latin typeface="+mn-lt"/>
                        </a:rPr>
                        <a:t>Mevzuat ve Standartlara uygun eğitim verilmesi</a:t>
                      </a:r>
                      <a:endParaRPr lang="tr-TR"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smtClean="0"/>
                        <a:t>Beklenti karşılanmaktadır.</a:t>
                      </a:r>
                      <a:endParaRPr lang="en-US" sz="1200" dirty="0" smtClean="0"/>
                    </a:p>
                  </a:txBody>
                  <a:tcPr marL="9525" marR="9525" marT="9525" marB="0" anchor="ctr">
                    <a:solidFill>
                      <a:schemeClr val="accent1">
                        <a:lumMod val="20000"/>
                        <a:lumOff val="80000"/>
                      </a:schemeClr>
                    </a:solidFill>
                  </a:tcPr>
                </a:tc>
                <a:extLst>
                  <a:ext uri="{0D108BD9-81ED-4DB2-BD59-A6C34878D82A}">
                    <a16:rowId xmlns:a16="http://schemas.microsoft.com/office/drawing/2014/main" val="913965442"/>
                  </a:ext>
                </a:extLst>
              </a:tr>
              <a:tr h="644401">
                <a:tc>
                  <a:txBody>
                    <a:bodyPr/>
                    <a:lstStyle/>
                    <a:p>
                      <a:pPr algn="ctr" fontAlgn="ctr"/>
                      <a:r>
                        <a:rPr lang="tr-TR" sz="1200" u="none" strike="noStrike">
                          <a:effectLst/>
                          <a:latin typeface="+mn-lt"/>
                        </a:rPr>
                        <a:t>Bağımsız Dış Denetleme Kurumları</a:t>
                      </a:r>
                      <a:endParaRPr lang="tr-TR" sz="1200" b="0" i="0" u="none" strike="noStrike">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u="none" strike="noStrike">
                          <a:effectLst/>
                          <a:latin typeface="+mn-lt"/>
                        </a:rPr>
                        <a:t>Kalite standartlarını belgeleme</a:t>
                      </a:r>
                      <a:endParaRPr lang="tr-TR" sz="1200" b="0" i="0" u="none" strike="noStrike">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ctr" fontAlgn="ctr"/>
                      <a:r>
                        <a:rPr lang="tr-TR" sz="1200" u="none" strike="noStrike" dirty="0">
                          <a:effectLst/>
                          <a:latin typeface="+mn-lt"/>
                        </a:rPr>
                        <a:t>Müfredat ve ders </a:t>
                      </a:r>
                      <a:r>
                        <a:rPr lang="tr-TR" sz="1200" u="none" strike="noStrike" dirty="0" err="1" smtClean="0">
                          <a:effectLst/>
                          <a:latin typeface="+mn-lt"/>
                        </a:rPr>
                        <a:t>standartarının</a:t>
                      </a:r>
                      <a:r>
                        <a:rPr lang="tr-TR" sz="1200" u="none" strike="noStrike" dirty="0" smtClean="0">
                          <a:effectLst/>
                          <a:latin typeface="+mn-lt"/>
                        </a:rPr>
                        <a:t> </a:t>
                      </a:r>
                      <a:r>
                        <a:rPr lang="tr-TR" sz="1200" u="none" strike="noStrike" dirty="0">
                          <a:effectLst/>
                          <a:latin typeface="+mn-lt"/>
                        </a:rPr>
                        <a:t>oluşturulması - akreditasyon belgelerinin edinilmesi</a:t>
                      </a:r>
                      <a:endParaRPr lang="tr-TR"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dirty="0" smtClean="0"/>
                        <a:t>Beklenti karşılanmaktadır.</a:t>
                      </a:r>
                      <a:endParaRPr lang="en-US" sz="1200" dirty="0" smtClean="0"/>
                    </a:p>
                  </a:txBody>
                  <a:tcPr marL="9525" marR="9525" marT="9525" marB="0" anchor="ctr">
                    <a:solidFill>
                      <a:schemeClr val="accent1">
                        <a:lumMod val="20000"/>
                        <a:lumOff val="80000"/>
                      </a:schemeClr>
                    </a:solidFill>
                  </a:tcPr>
                </a:tc>
                <a:extLst>
                  <a:ext uri="{0D108BD9-81ED-4DB2-BD59-A6C34878D82A}">
                    <a16:rowId xmlns:a16="http://schemas.microsoft.com/office/drawing/2014/main" val="2292951081"/>
                  </a:ext>
                </a:extLst>
              </a:tr>
            </a:tbl>
          </a:graphicData>
        </a:graphic>
      </p:graphicFrame>
      <p:pic>
        <p:nvPicPr>
          <p:cNvPr id="5" name="Resim 4"/>
          <p:cNvPicPr/>
          <p:nvPr/>
        </p:nvPicPr>
        <p:blipFill>
          <a:blip r:embed="rId2"/>
          <a:stretch>
            <a:fillRect/>
          </a:stretch>
        </p:blipFill>
        <p:spPr>
          <a:xfrm>
            <a:off x="251520" y="404664"/>
            <a:ext cx="2736304" cy="576064"/>
          </a:xfrm>
          <a:prstGeom prst="rect">
            <a:avLst/>
          </a:prstGeom>
        </p:spPr>
      </p:pic>
      <p:sp>
        <p:nvSpPr>
          <p:cNvPr id="6" name="Unvan 1"/>
          <p:cNvSpPr>
            <a:spLocks noGrp="1"/>
          </p:cNvSpPr>
          <p:nvPr>
            <p:ph type="title"/>
          </p:nvPr>
        </p:nvSpPr>
        <p:spPr>
          <a:xfrm>
            <a:off x="838200" y="365125"/>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PAYDAŞ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44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09298196"/>
              </p:ext>
            </p:extLst>
          </p:nvPr>
        </p:nvGraphicFramePr>
        <p:xfrm>
          <a:off x="838200" y="1451582"/>
          <a:ext cx="10515596" cy="5259496"/>
        </p:xfrm>
        <a:graphic>
          <a:graphicData uri="http://schemas.openxmlformats.org/drawingml/2006/table">
            <a:tbl>
              <a:tblPr/>
              <a:tblGrid>
                <a:gridCol w="369914">
                  <a:extLst>
                    <a:ext uri="{9D8B030D-6E8A-4147-A177-3AD203B41FA5}">
                      <a16:colId xmlns:a16="http://schemas.microsoft.com/office/drawing/2014/main" val="3971384610"/>
                    </a:ext>
                  </a:extLst>
                </a:gridCol>
                <a:gridCol w="1797556">
                  <a:extLst>
                    <a:ext uri="{9D8B030D-6E8A-4147-A177-3AD203B41FA5}">
                      <a16:colId xmlns:a16="http://schemas.microsoft.com/office/drawing/2014/main" val="4050693118"/>
                    </a:ext>
                  </a:extLst>
                </a:gridCol>
                <a:gridCol w="863134">
                  <a:extLst>
                    <a:ext uri="{9D8B030D-6E8A-4147-A177-3AD203B41FA5}">
                      <a16:colId xmlns:a16="http://schemas.microsoft.com/office/drawing/2014/main" val="349841787"/>
                    </a:ext>
                  </a:extLst>
                </a:gridCol>
                <a:gridCol w="493220">
                  <a:extLst>
                    <a:ext uri="{9D8B030D-6E8A-4147-A177-3AD203B41FA5}">
                      <a16:colId xmlns:a16="http://schemas.microsoft.com/office/drawing/2014/main" val="1728768041"/>
                    </a:ext>
                  </a:extLst>
                </a:gridCol>
                <a:gridCol w="433494">
                  <a:extLst>
                    <a:ext uri="{9D8B030D-6E8A-4147-A177-3AD203B41FA5}">
                      <a16:colId xmlns:a16="http://schemas.microsoft.com/office/drawing/2014/main" val="4275840655"/>
                    </a:ext>
                  </a:extLst>
                </a:gridCol>
                <a:gridCol w="369914">
                  <a:extLst>
                    <a:ext uri="{9D8B030D-6E8A-4147-A177-3AD203B41FA5}">
                      <a16:colId xmlns:a16="http://schemas.microsoft.com/office/drawing/2014/main" val="902019114"/>
                    </a:ext>
                  </a:extLst>
                </a:gridCol>
                <a:gridCol w="508633">
                  <a:extLst>
                    <a:ext uri="{9D8B030D-6E8A-4147-A177-3AD203B41FA5}">
                      <a16:colId xmlns:a16="http://schemas.microsoft.com/office/drawing/2014/main" val="3875318972"/>
                    </a:ext>
                  </a:extLst>
                </a:gridCol>
                <a:gridCol w="433494">
                  <a:extLst>
                    <a:ext uri="{9D8B030D-6E8A-4147-A177-3AD203B41FA5}">
                      <a16:colId xmlns:a16="http://schemas.microsoft.com/office/drawing/2014/main" val="1071502668"/>
                    </a:ext>
                  </a:extLst>
                </a:gridCol>
                <a:gridCol w="369914">
                  <a:extLst>
                    <a:ext uri="{9D8B030D-6E8A-4147-A177-3AD203B41FA5}">
                      <a16:colId xmlns:a16="http://schemas.microsoft.com/office/drawing/2014/main" val="504275743"/>
                    </a:ext>
                  </a:extLst>
                </a:gridCol>
                <a:gridCol w="369914">
                  <a:extLst>
                    <a:ext uri="{9D8B030D-6E8A-4147-A177-3AD203B41FA5}">
                      <a16:colId xmlns:a16="http://schemas.microsoft.com/office/drawing/2014/main" val="2861473229"/>
                    </a:ext>
                  </a:extLst>
                </a:gridCol>
                <a:gridCol w="479734">
                  <a:extLst>
                    <a:ext uri="{9D8B030D-6E8A-4147-A177-3AD203B41FA5}">
                      <a16:colId xmlns:a16="http://schemas.microsoft.com/office/drawing/2014/main" val="4052110165"/>
                    </a:ext>
                  </a:extLst>
                </a:gridCol>
                <a:gridCol w="369914">
                  <a:extLst>
                    <a:ext uri="{9D8B030D-6E8A-4147-A177-3AD203B41FA5}">
                      <a16:colId xmlns:a16="http://schemas.microsoft.com/office/drawing/2014/main" val="3382593421"/>
                    </a:ext>
                  </a:extLst>
                </a:gridCol>
                <a:gridCol w="369914">
                  <a:extLst>
                    <a:ext uri="{9D8B030D-6E8A-4147-A177-3AD203B41FA5}">
                      <a16:colId xmlns:a16="http://schemas.microsoft.com/office/drawing/2014/main" val="3848337835"/>
                    </a:ext>
                  </a:extLst>
                </a:gridCol>
                <a:gridCol w="433494">
                  <a:extLst>
                    <a:ext uri="{9D8B030D-6E8A-4147-A177-3AD203B41FA5}">
                      <a16:colId xmlns:a16="http://schemas.microsoft.com/office/drawing/2014/main" val="4076094358"/>
                    </a:ext>
                  </a:extLst>
                </a:gridCol>
                <a:gridCol w="369914">
                  <a:extLst>
                    <a:ext uri="{9D8B030D-6E8A-4147-A177-3AD203B41FA5}">
                      <a16:colId xmlns:a16="http://schemas.microsoft.com/office/drawing/2014/main" val="2237182107"/>
                    </a:ext>
                  </a:extLst>
                </a:gridCol>
                <a:gridCol w="369914">
                  <a:extLst>
                    <a:ext uri="{9D8B030D-6E8A-4147-A177-3AD203B41FA5}">
                      <a16:colId xmlns:a16="http://schemas.microsoft.com/office/drawing/2014/main" val="814180487"/>
                    </a:ext>
                  </a:extLst>
                </a:gridCol>
                <a:gridCol w="385329">
                  <a:extLst>
                    <a:ext uri="{9D8B030D-6E8A-4147-A177-3AD203B41FA5}">
                      <a16:colId xmlns:a16="http://schemas.microsoft.com/office/drawing/2014/main" val="1543720442"/>
                    </a:ext>
                  </a:extLst>
                </a:gridCol>
                <a:gridCol w="693590">
                  <a:extLst>
                    <a:ext uri="{9D8B030D-6E8A-4147-A177-3AD203B41FA5}">
                      <a16:colId xmlns:a16="http://schemas.microsoft.com/office/drawing/2014/main" val="2687094734"/>
                    </a:ext>
                  </a:extLst>
                </a:gridCol>
                <a:gridCol w="664692">
                  <a:extLst>
                    <a:ext uri="{9D8B030D-6E8A-4147-A177-3AD203B41FA5}">
                      <a16:colId xmlns:a16="http://schemas.microsoft.com/office/drawing/2014/main" val="1661070243"/>
                    </a:ext>
                  </a:extLst>
                </a:gridCol>
                <a:gridCol w="369914">
                  <a:extLst>
                    <a:ext uri="{9D8B030D-6E8A-4147-A177-3AD203B41FA5}">
                      <a16:colId xmlns:a16="http://schemas.microsoft.com/office/drawing/2014/main" val="1076990398"/>
                    </a:ext>
                  </a:extLst>
                </a:gridCol>
              </a:tblGrid>
              <a:tr h="133511">
                <a:tc rowSpan="2" gridSpan="3">
                  <a:txBody>
                    <a:bodyPr/>
                    <a:lstStyle/>
                    <a:p>
                      <a:pPr algn="l" fontAlgn="ctr"/>
                      <a:r>
                        <a:rPr lang="tr-TR" sz="800" b="1" i="0" u="none" strike="noStrike">
                          <a:solidFill>
                            <a:srgbClr val="FFFFFF"/>
                          </a:solidFill>
                          <a:effectLst/>
                          <a:latin typeface="Tahoma" panose="020B0604030504040204" pitchFamily="34" charset="0"/>
                        </a:rPr>
                        <a:t>SÜREÇ ADI: Fizyoterapi ve Rehabilitasyon Bölümü</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002060"/>
                    </a:solidFill>
                  </a:tcPr>
                </a:tc>
                <a:tc rowSpan="2" hMerge="1">
                  <a:txBody>
                    <a:bodyPr/>
                    <a:lstStyle/>
                    <a:p>
                      <a:endParaRPr lang="tr-TR"/>
                    </a:p>
                  </a:txBody>
                  <a:tcPr/>
                </a:tc>
                <a:tc rowSpan="2" hMerge="1">
                  <a:txBody>
                    <a:bodyPr/>
                    <a:lstStyle/>
                    <a:p>
                      <a:endParaRPr lang="tr-TR"/>
                    </a:p>
                  </a:txBody>
                  <a:tcPr/>
                </a:tc>
                <a:tc>
                  <a:txBody>
                    <a:bodyPr/>
                    <a:lstStyle/>
                    <a:p>
                      <a:pPr algn="l" fontAlgn="b"/>
                      <a:r>
                        <a:rPr lang="tr-TR" sz="800" b="1" i="0" u="none" strike="noStrike">
                          <a:solidFill>
                            <a:srgbClr val="FFFFFF"/>
                          </a:solidFill>
                          <a:effectLst/>
                          <a:latin typeface="Tahoma" panose="020B0604030504040204" pitchFamily="34" charset="0"/>
                        </a:rPr>
                        <a:t>Süreç No</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002060"/>
                    </a:solidFill>
                  </a:tcPr>
                </a:tc>
                <a:tc>
                  <a:txBody>
                    <a:bodyPr/>
                    <a:lstStyle/>
                    <a:p>
                      <a:pPr algn="l" fontAlgn="b"/>
                      <a:r>
                        <a:rPr lang="tr-TR" sz="800" b="1" i="0" u="none" strike="noStrike">
                          <a:solidFill>
                            <a:srgbClr val="FFFFFF"/>
                          </a:solidFill>
                          <a:effectLst/>
                          <a:latin typeface="Tahoma" panose="020B0604030504040204" pitchFamily="34" charset="0"/>
                        </a:rPr>
                        <a:t> </a:t>
                      </a:r>
                    </a:p>
                  </a:txBody>
                  <a:tcPr marL="0" marR="0" marT="0" marB="0" anchor="b">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002060"/>
                    </a:solidFill>
                  </a:tcPr>
                </a:tc>
                <a:tc rowSpan="2" gridSpan="12">
                  <a:txBody>
                    <a:bodyPr/>
                    <a:lstStyle/>
                    <a:p>
                      <a:pPr algn="ctr" fontAlgn="ctr"/>
                      <a:r>
                        <a:rPr lang="tr-TR" sz="800" b="1" i="0" u="none" strike="noStrike">
                          <a:solidFill>
                            <a:srgbClr val="000000"/>
                          </a:solidFill>
                          <a:effectLst/>
                          <a:latin typeface="Tahoma" panose="020B0604030504040204" pitchFamily="34" charset="0"/>
                        </a:rPr>
                        <a:t>2020 GERÇEKLEŞEN GÖSTERGELERİ</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3">
                  <a:txBody>
                    <a:bodyPr/>
                    <a:lstStyle/>
                    <a:p>
                      <a:pPr algn="ctr" fontAlgn="ctr"/>
                      <a:r>
                        <a:rPr lang="tr-TR" sz="800" b="1" i="0" u="none" strike="noStrike" dirty="0">
                          <a:solidFill>
                            <a:srgbClr val="000000"/>
                          </a:solidFill>
                          <a:effectLst/>
                          <a:latin typeface="Tahoma" panose="020B0604030504040204" pitchFamily="34" charset="0"/>
                        </a:rPr>
                        <a:t>Toplam/           Ortalama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rowSpan="3">
                  <a:txBody>
                    <a:bodyPr/>
                    <a:lstStyle/>
                    <a:p>
                      <a:pPr algn="ctr" fontAlgn="ctr"/>
                      <a:r>
                        <a:rPr lang="tr-TR" sz="800" b="1" i="0" u="none" strike="noStrike">
                          <a:solidFill>
                            <a:srgbClr val="000000"/>
                          </a:solidFill>
                          <a:effectLst/>
                          <a:latin typeface="Tahoma" panose="020B0604030504040204" pitchFamily="34" charset="0"/>
                        </a:rPr>
                        <a:t> Başarı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rowSpan="3">
                  <a:txBody>
                    <a:bodyPr/>
                    <a:lstStyle/>
                    <a:p>
                      <a:pPr algn="ctr" fontAlgn="ctr"/>
                      <a:r>
                        <a:rPr lang="tr-TR" sz="800" b="1" i="0" u="none" strike="noStrike">
                          <a:solidFill>
                            <a:srgbClr val="000000"/>
                          </a:solidFill>
                          <a:effectLst/>
                          <a:latin typeface="Tahoma" panose="020B0604030504040204" pitchFamily="34" charset="0"/>
                        </a:rPr>
                        <a:t>DF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375362519"/>
                  </a:ext>
                </a:extLst>
              </a:tr>
              <a:tr h="13351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ctr"/>
                      <a:r>
                        <a:rPr lang="tr-TR" sz="800" b="1" i="0" u="none" strike="noStrike">
                          <a:solidFill>
                            <a:srgbClr val="FFFFFF"/>
                          </a:solidFill>
                          <a:effectLst/>
                          <a:latin typeface="Tahoma" panose="020B0604030504040204" pitchFamily="34" charset="0"/>
                        </a:rPr>
                        <a:t> </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002060"/>
                    </a:solidFill>
                  </a:tcPr>
                </a:tc>
                <a:tc>
                  <a:txBody>
                    <a:bodyPr/>
                    <a:lstStyle/>
                    <a:p>
                      <a:pPr algn="l" fontAlgn="ctr"/>
                      <a:r>
                        <a:rPr lang="tr-TR" sz="800" b="1" i="0" u="none" strike="noStrike">
                          <a:solidFill>
                            <a:srgbClr val="FFFFFF"/>
                          </a:solidFill>
                          <a:effectLst/>
                          <a:latin typeface="Tahoma" panose="020B0604030504040204" pitchFamily="34" charset="0"/>
                        </a:rPr>
                        <a:t> </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002060"/>
                    </a:solidFill>
                  </a:tcPr>
                </a:tc>
                <a:tc gridSpan="12"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061362508"/>
                  </a:ext>
                </a:extLst>
              </a:tr>
              <a:tr h="400532">
                <a:tc>
                  <a:txBody>
                    <a:bodyPr/>
                    <a:lstStyle/>
                    <a:p>
                      <a:pPr algn="ctr" fontAlgn="ctr"/>
                      <a:r>
                        <a:rPr lang="tr-TR" sz="800" b="1" i="0" u="none" strike="noStrike">
                          <a:solidFill>
                            <a:srgbClr val="FFFFFF"/>
                          </a:solidFill>
                          <a:effectLst/>
                          <a:latin typeface="Tahoma" panose="020B0604030504040204" pitchFamily="34" charset="0"/>
                        </a:rPr>
                        <a:t>Sıra No</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002060"/>
                    </a:solidFill>
                  </a:tcPr>
                </a:tc>
                <a:tc>
                  <a:txBody>
                    <a:bodyPr/>
                    <a:lstStyle/>
                    <a:p>
                      <a:pPr algn="ctr" fontAlgn="ctr"/>
                      <a:r>
                        <a:rPr lang="tr-TR" sz="800" b="1" i="0" u="none" strike="noStrike" dirty="0">
                          <a:solidFill>
                            <a:srgbClr val="FFFFFF"/>
                          </a:solidFill>
                          <a:effectLst/>
                          <a:latin typeface="Tahoma" panose="020B0604030504040204" pitchFamily="34" charset="0"/>
                        </a:rPr>
                        <a:t>Performans Kriteri</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800" b="1" i="0" u="none" strike="noStrike">
                          <a:solidFill>
                            <a:srgbClr val="FFFFFF"/>
                          </a:solidFill>
                          <a:effectLst/>
                          <a:latin typeface="Tahoma" panose="020B0604030504040204" pitchFamily="34" charset="0"/>
                        </a:rPr>
                        <a:t>İlgili Olduğu Stratejik Faaliyet No</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800" b="1" i="0" u="none" strike="noStrike">
                          <a:solidFill>
                            <a:srgbClr val="FFFFFF"/>
                          </a:solidFill>
                          <a:effectLst/>
                          <a:latin typeface="Tahoma" panose="020B0604030504040204" pitchFamily="34" charset="0"/>
                        </a:rPr>
                        <a:t>2019 gerçekleşen</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800" b="1" i="0" u="none" strike="noStrike">
                          <a:solidFill>
                            <a:srgbClr val="FFFFFF"/>
                          </a:solidFill>
                          <a:effectLst/>
                          <a:latin typeface="Tahoma" panose="020B0604030504040204" pitchFamily="34" charset="0"/>
                        </a:rPr>
                        <a:t>2020 Hedef   </a:t>
                      </a:r>
                    </a:p>
                  </a:txBody>
                  <a:tcPr marL="0" marR="0" marT="0"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800" b="0" i="0" u="none" strike="noStrike">
                          <a:solidFill>
                            <a:srgbClr val="000000"/>
                          </a:solidFill>
                          <a:effectLst/>
                          <a:latin typeface="Tahoma" panose="020B0604030504040204" pitchFamily="34" charset="0"/>
                        </a:rPr>
                        <a:t>Ocak</a:t>
                      </a:r>
                    </a:p>
                  </a:txBody>
                  <a:tcPr marL="0" marR="0" marT="0" marB="0" vert="vert270" anchor="ctr">
                    <a:lnL w="6350" cap="flat" cmpd="sng" algn="ctr">
                      <a:solidFill>
                        <a:srgbClr val="E7E6E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Şubat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Mart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Nisan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Mayıs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Haziran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Temmuz</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Ağustos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Eylül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Ekim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tr-TR" sz="800" b="0" i="0" u="none" strike="noStrike">
                          <a:solidFill>
                            <a:srgbClr val="000000"/>
                          </a:solidFill>
                          <a:effectLst/>
                          <a:latin typeface="Tahoma" panose="020B0604030504040204" pitchFamily="34" charset="0"/>
                        </a:rPr>
                        <a:t>Kasım</a:t>
                      </a:r>
                      <a:endParaRPr lang="tr-TR" sz="800" b="0" i="0" u="none" strike="noStrike">
                        <a:solidFill>
                          <a:srgbClr val="000000"/>
                        </a:solidFill>
                        <a:effectLst/>
                        <a:latin typeface="Calibri" panose="020F0502020204030204" pitchFamily="34" charset="0"/>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800" b="0" i="0" u="none" strike="noStrike">
                          <a:solidFill>
                            <a:srgbClr val="000000"/>
                          </a:solidFill>
                          <a:effectLst/>
                          <a:latin typeface="Tahoma" panose="020B0604030504040204" pitchFamily="34" charset="0"/>
                        </a:rPr>
                        <a:t>Aralık</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86723791"/>
                  </a:ext>
                </a:extLst>
              </a:tr>
              <a:tr h="803441">
                <a:tc>
                  <a:txBody>
                    <a:bodyPr/>
                    <a:lstStyle/>
                    <a:p>
                      <a:pPr algn="ctr" fontAlgn="b"/>
                      <a:r>
                        <a:rPr lang="tr-TR" sz="800" b="0" i="0" u="none" strike="noStrike">
                          <a:solidFill>
                            <a:srgbClr val="000000"/>
                          </a:solidFill>
                          <a:effectLst/>
                          <a:latin typeface="Tahoma" panose="020B060403050404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effectLst/>
                          <a:latin typeface="Tahoma" panose="020B0604030504040204" pitchFamily="34" charset="0"/>
                        </a:rPr>
                        <a:t>Öğrenci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1.1.1.-1.4.7.-2.2.1.-2.2.2.-2.2.3.-2.2.4.-2.2.5.-2.2.6.-2.2.9.-2.2.10-2.2.11-2.3.4.-2.3.5.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5283162"/>
                  </a:ext>
                </a:extLst>
              </a:tr>
              <a:tr h="141979">
                <a:tc>
                  <a:txBody>
                    <a:bodyPr/>
                    <a:lstStyle/>
                    <a:p>
                      <a:pPr algn="ctr" fontAlgn="b"/>
                      <a:r>
                        <a:rPr lang="tr-TR" sz="800" b="0" i="0" u="none" strike="noStrike">
                          <a:solidFill>
                            <a:srgbClr val="000000"/>
                          </a:solidFill>
                          <a:effectLst/>
                          <a:latin typeface="Tahoma" panose="020B060403050404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Başvurulan Proje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49793283"/>
                  </a:ext>
                </a:extLst>
              </a:tr>
              <a:tr h="167331">
                <a:tc>
                  <a:txBody>
                    <a:bodyPr/>
                    <a:lstStyle/>
                    <a:p>
                      <a:pPr algn="ctr" fontAlgn="b"/>
                      <a:r>
                        <a:rPr lang="tr-TR" sz="800" b="0" i="0" u="none" strike="noStrike">
                          <a:solidFill>
                            <a:srgbClr val="000000"/>
                          </a:solidFill>
                          <a:effectLst/>
                          <a:latin typeface="Tahoma" panose="020B060403050404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Endeksli Yayın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rPr>
                        <a:t>1</a:t>
                      </a:r>
                      <a:endParaRPr lang="tr-TR"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0,666666667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57,97%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93270088"/>
                  </a:ext>
                </a:extLst>
              </a:tr>
              <a:tr h="152119">
                <a:tc>
                  <a:txBody>
                    <a:bodyPr/>
                    <a:lstStyle/>
                    <a:p>
                      <a:pPr algn="ctr" fontAlgn="b"/>
                      <a:r>
                        <a:rPr lang="tr-TR" sz="800" b="0" i="0" u="none" strike="noStrike">
                          <a:solidFill>
                            <a:srgbClr val="000000"/>
                          </a:solidFill>
                          <a:effectLst/>
                          <a:latin typeface="Tahoma" panose="020B060403050404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Atıf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15568329"/>
                  </a:ext>
                </a:extLst>
              </a:tr>
              <a:tr h="133511">
                <a:tc>
                  <a:txBody>
                    <a:bodyPr/>
                    <a:lstStyle/>
                    <a:p>
                      <a:pPr algn="ctr" fontAlgn="b"/>
                      <a:r>
                        <a:rPr lang="tr-TR" sz="800" b="0" i="0" u="none" strike="noStrike">
                          <a:solidFill>
                            <a:srgbClr val="000000"/>
                          </a:solidFill>
                          <a:effectLst/>
                          <a:latin typeface="Tahoma" panose="020B060403050404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Patent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2356135"/>
                  </a:ext>
                </a:extLst>
              </a:tr>
              <a:tr h="267022">
                <a:tc>
                  <a:txBody>
                    <a:bodyPr/>
                    <a:lstStyle/>
                    <a:p>
                      <a:pPr algn="ctr" fontAlgn="b"/>
                      <a:r>
                        <a:rPr lang="tr-TR" sz="800" b="0" i="0" u="none" strike="noStrike">
                          <a:solidFill>
                            <a:srgbClr val="000000"/>
                          </a:solidFill>
                          <a:effectLst/>
                          <a:latin typeface="Tahoma" panose="020B060403050404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Yürütülmekte Olan Araştırma Projesi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89212197"/>
                  </a:ext>
                </a:extLst>
              </a:tr>
              <a:tr h="147049">
                <a:tc>
                  <a:txBody>
                    <a:bodyPr/>
                    <a:lstStyle/>
                    <a:p>
                      <a:pPr algn="ctr" fontAlgn="b"/>
                      <a:r>
                        <a:rPr lang="tr-TR" sz="800" b="0" i="0" u="none" strike="noStrike">
                          <a:solidFill>
                            <a:srgbClr val="000000"/>
                          </a:solidFill>
                          <a:effectLst/>
                          <a:latin typeface="Tahoma" panose="020B060403050404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Yayınlanmış Kitap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rgbClr val="000000"/>
                          </a:solidFill>
                          <a:effectLst/>
                          <a:latin typeface="Tahoma" panose="020B0604030504040204" pitchFamily="34" charset="0"/>
                        </a:rPr>
                        <a:t> </a:t>
                      </a:r>
                      <a:endParaRPr lang="tr-TR"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10759343"/>
                  </a:ext>
                </a:extLst>
              </a:tr>
              <a:tr h="182544">
                <a:tc>
                  <a:txBody>
                    <a:bodyPr/>
                    <a:lstStyle/>
                    <a:p>
                      <a:pPr algn="ctr" fontAlgn="b"/>
                      <a:r>
                        <a:rPr lang="tr-TR" sz="800" b="0" i="0" u="none" strike="noStrike">
                          <a:solidFill>
                            <a:srgbClr val="000000"/>
                          </a:solidFill>
                          <a:effectLst/>
                          <a:latin typeface="Tahoma" panose="020B060403050404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Danışmanlık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800" b="0" i="0" u="none" strike="noStrike">
                          <a:solidFill>
                            <a:srgbClr val="000000"/>
                          </a:solidFill>
                          <a:effectLst/>
                          <a:latin typeface="Tahoma" panose="020B0604030504040204" pitchFamily="34" charset="0"/>
                        </a:rPr>
                        <a:t>DD</a:t>
                      </a:r>
                      <a:endParaRPr lang="tr-TR"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800" b="0" i="0" u="none" strike="noStrike">
                          <a:solidFill>
                            <a:srgbClr val="000000"/>
                          </a:solidFill>
                          <a:effectLst/>
                          <a:latin typeface="Tahoma" panose="020B0604030504040204" pitchFamily="34" charset="0"/>
                        </a:rPr>
                        <a:t>DD</a:t>
                      </a:r>
                      <a:endParaRPr lang="tr-TR"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118651"/>
                  </a:ext>
                </a:extLst>
              </a:tr>
              <a:tr h="162262">
                <a:tc>
                  <a:txBody>
                    <a:bodyPr/>
                    <a:lstStyle/>
                    <a:p>
                      <a:pPr algn="ctr" fontAlgn="b"/>
                      <a:r>
                        <a:rPr lang="tr-TR" sz="800" b="0" i="0" u="none" strike="noStrike">
                          <a:solidFill>
                            <a:srgbClr val="000000"/>
                          </a:solidFill>
                          <a:effectLst/>
                          <a:latin typeface="Tahoma" panose="020B060403050404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Toplam Yayın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1,666666667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01291212"/>
                  </a:ext>
                </a:extLst>
              </a:tr>
              <a:tr h="133511">
                <a:tc>
                  <a:txBody>
                    <a:bodyPr/>
                    <a:lstStyle/>
                    <a:p>
                      <a:pPr algn="ctr" fontAlgn="b"/>
                      <a:r>
                        <a:rPr lang="tr-TR" sz="800" b="0" i="0" u="none" strike="noStrike">
                          <a:solidFill>
                            <a:srgbClr val="000000"/>
                          </a:solidFill>
                          <a:effectLst/>
                          <a:latin typeface="Tahoma" panose="020B060403050404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Yarışma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2100053"/>
                  </a:ext>
                </a:extLst>
              </a:tr>
              <a:tr h="147049">
                <a:tc>
                  <a:txBody>
                    <a:bodyPr/>
                    <a:lstStyle/>
                    <a:p>
                      <a:pPr algn="ctr" fontAlgn="b"/>
                      <a:r>
                        <a:rPr lang="tr-TR" sz="800" b="0" i="0" u="none" strike="noStrike">
                          <a:solidFill>
                            <a:srgbClr val="000000"/>
                          </a:solidFill>
                          <a:effectLst/>
                          <a:latin typeface="Tahoma" panose="020B060403050404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ÖÜBD Kitap Bölümü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974152"/>
                  </a:ext>
                </a:extLst>
              </a:tr>
              <a:tr h="267022">
                <a:tc>
                  <a:txBody>
                    <a:bodyPr/>
                    <a:lstStyle/>
                    <a:p>
                      <a:pPr algn="ctr" fontAlgn="b"/>
                      <a:r>
                        <a:rPr lang="tr-TR" sz="800" b="0" i="0" u="none" strike="noStrike">
                          <a:solidFill>
                            <a:srgbClr val="000000"/>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 Memnuniyet Anketi Sonucu Aksiyon Gerçekleşme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800" b="0" i="0" u="none" strike="noStrike">
                          <a:solidFill>
                            <a:srgbClr val="000000"/>
                          </a:solidFill>
                          <a:effectLst/>
                          <a:latin typeface="Tahoma" panose="020B0604030504040204" pitchFamily="34" charset="0"/>
                        </a:rPr>
                        <a:t>DD</a:t>
                      </a:r>
                      <a:endParaRPr lang="tr-TR"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800" b="0" i="0" u="none" strike="noStrike">
                          <a:solidFill>
                            <a:srgbClr val="000000"/>
                          </a:solidFill>
                          <a:effectLst/>
                          <a:latin typeface="Tahoma" panose="020B0604030504040204" pitchFamily="34" charset="0"/>
                        </a:rPr>
                        <a:t>DD</a:t>
                      </a:r>
                      <a:endParaRPr lang="tr-TR"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929559"/>
                  </a:ext>
                </a:extLst>
              </a:tr>
              <a:tr h="267022">
                <a:tc>
                  <a:txBody>
                    <a:bodyPr/>
                    <a:lstStyle/>
                    <a:p>
                      <a:pPr algn="ctr" fontAlgn="b"/>
                      <a:r>
                        <a:rPr lang="tr-TR" sz="800" b="0" i="0" u="none" strike="noStrike">
                          <a:solidFill>
                            <a:srgbClr val="000000"/>
                          </a:solidFill>
                          <a:effectLst/>
                          <a:latin typeface="Tahoma" panose="020B060403050404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Gerçekleşen Katılımcı Sayısı/Planlanan Katılımcı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2.1.6-2.1.7.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83400948"/>
                  </a:ext>
                </a:extLst>
              </a:tr>
              <a:tr h="267022">
                <a:tc>
                  <a:txBody>
                    <a:bodyPr/>
                    <a:lstStyle/>
                    <a:p>
                      <a:pPr algn="ctr" fontAlgn="b"/>
                      <a:r>
                        <a:rPr lang="tr-TR" sz="800" b="0" i="0" u="none" strike="noStrike">
                          <a:solidFill>
                            <a:srgbClr val="000000"/>
                          </a:solidFill>
                          <a:effectLst/>
                          <a:latin typeface="Tahoma" panose="020B060403050404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 Memnuniyet Oranı (Etkinliklerden)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2.1.6-2.1.7.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86,83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effectLst/>
                          <a:latin typeface="Tahoma" panose="020B0604030504040204" pitchFamily="34" charset="0"/>
                        </a:rPr>
                        <a:t>86,83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r>
                        <a:rPr lang="tr-TR" sz="800" b="0" i="0" u="none" strike="noStrike" dirty="0" smtClean="0">
                          <a:solidFill>
                            <a:srgbClr val="000000"/>
                          </a:solidFill>
                          <a:effectLst/>
                          <a:latin typeface="Tahoma" panose="020B0604030504040204" pitchFamily="34" charset="0"/>
                        </a:rPr>
                        <a:t>112,77 </a:t>
                      </a:r>
                      <a:endParaRPr lang="tr-TR" sz="800" b="0" i="0" u="none" strike="noStrike" dirty="0">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96695953"/>
                  </a:ext>
                </a:extLst>
              </a:tr>
              <a:tr h="147049">
                <a:tc>
                  <a:txBody>
                    <a:bodyPr/>
                    <a:lstStyle/>
                    <a:p>
                      <a:pPr algn="ctr" fontAlgn="b"/>
                      <a:r>
                        <a:rPr lang="tr-TR" sz="800" b="0" i="0" u="none" strike="noStrike">
                          <a:solidFill>
                            <a:srgbClr val="000000"/>
                          </a:solidFill>
                          <a:effectLst/>
                          <a:latin typeface="Tahoma" panose="020B060403050404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Mezun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2.2.5.-2.2.6.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3549467"/>
                  </a:ext>
                </a:extLst>
              </a:tr>
              <a:tr h="177472">
                <a:tc>
                  <a:txBody>
                    <a:bodyPr/>
                    <a:lstStyle/>
                    <a:p>
                      <a:pPr algn="ctr" fontAlgn="b"/>
                      <a:r>
                        <a:rPr lang="tr-TR" sz="800" b="0" i="0" u="none" strike="noStrike">
                          <a:solidFill>
                            <a:srgbClr val="000000"/>
                          </a:solidFill>
                          <a:effectLst/>
                          <a:latin typeface="Tahoma" panose="020B060403050404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İşveren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2.2.5.-2.2.6.-2.2.7.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558888"/>
                  </a:ext>
                </a:extLst>
              </a:tr>
              <a:tr h="177472">
                <a:tc>
                  <a:txBody>
                    <a:bodyPr/>
                    <a:lstStyle/>
                    <a:p>
                      <a:pPr algn="ctr" fontAlgn="b"/>
                      <a:r>
                        <a:rPr lang="tr-TR" sz="800" b="0" i="0" u="none" strike="noStrike">
                          <a:solidFill>
                            <a:srgbClr val="000000"/>
                          </a:solidFill>
                          <a:effectLst/>
                          <a:latin typeface="Tahoma" panose="020B060403050404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Ortak Yayın Sayısı Artış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4794438"/>
                  </a:ext>
                </a:extLst>
              </a:tr>
              <a:tr h="267022">
                <a:tc>
                  <a:txBody>
                    <a:bodyPr/>
                    <a:lstStyle/>
                    <a:p>
                      <a:pPr algn="ctr" fontAlgn="b"/>
                      <a:r>
                        <a:rPr lang="tr-TR" sz="800" b="0" i="0" u="none" strike="noStrike">
                          <a:solidFill>
                            <a:srgbClr val="000000"/>
                          </a:solidFill>
                          <a:effectLst/>
                          <a:latin typeface="Tahoma" panose="020B060403050404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Üniversitelerle Yapılan Ortak Proje Sayısı Artış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8084077"/>
                  </a:ext>
                </a:extLst>
              </a:tr>
              <a:tr h="267022">
                <a:tc>
                  <a:txBody>
                    <a:bodyPr/>
                    <a:lstStyle/>
                    <a:p>
                      <a:pPr algn="ctr" fontAlgn="b"/>
                      <a:r>
                        <a:rPr lang="tr-TR" sz="800" b="0" i="0" u="none" strike="noStrike">
                          <a:solidFill>
                            <a:srgbClr val="000000"/>
                          </a:solidFill>
                          <a:effectLst/>
                          <a:latin typeface="Tahoma" panose="020B060403050404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Öğrencilerin Dahil Edildiği Projelerin Başarı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676746"/>
                  </a:ext>
                </a:extLst>
              </a:tr>
              <a:tr h="267022">
                <a:tc>
                  <a:txBody>
                    <a:bodyPr/>
                    <a:lstStyle/>
                    <a:p>
                      <a:pPr algn="ctr" fontAlgn="b"/>
                      <a:r>
                        <a:rPr lang="tr-TR" sz="800" b="0" i="0" u="none" strike="noStrike">
                          <a:solidFill>
                            <a:srgbClr val="000000"/>
                          </a:solidFill>
                          <a:effectLst/>
                          <a:latin typeface="Tahoma" panose="020B060403050404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effectLst/>
                          <a:latin typeface="Tahoma" panose="020B0604030504040204" pitchFamily="34" charset="0"/>
                        </a:rPr>
                        <a:t>Öğrencilerin Dahil Edildiği Projelerden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0" i="0" u="none" strike="noStrike" dirty="0">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171698"/>
                  </a:ext>
                </a:extLst>
              </a:tr>
            </a:tbl>
          </a:graphicData>
        </a:graphic>
      </p:graphicFrame>
      <p:sp>
        <p:nvSpPr>
          <p:cNvPr id="9" name="Metin kutusu 10">
            <a:extLst>
              <a:ext uri="{FF2B5EF4-FFF2-40B4-BE49-F238E27FC236}">
                <a16:creationId xmlns:a16="http://schemas.microsoft.com/office/drawing/2014/main" id="{C4C55D62-F959-497B-89DA-361568724090}"/>
              </a:ext>
            </a:extLst>
          </p:cNvPr>
          <p:cNvSpPr txBox="1"/>
          <p:nvPr/>
        </p:nvSpPr>
        <p:spPr>
          <a:xfrm>
            <a:off x="17518063" y="6103938"/>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100"/>
          </a:p>
        </p:txBody>
      </p:sp>
      <p:sp>
        <p:nvSpPr>
          <p:cNvPr id="10" name="Metin kutusu 11">
            <a:extLst>
              <a:ext uri="{FF2B5EF4-FFF2-40B4-BE49-F238E27FC236}">
                <a16:creationId xmlns:a16="http://schemas.microsoft.com/office/drawing/2014/main" id="{C4C55D62-F959-497B-89DA-361568724090}"/>
              </a:ext>
            </a:extLst>
          </p:cNvPr>
          <p:cNvSpPr txBox="1"/>
          <p:nvPr/>
        </p:nvSpPr>
        <p:spPr>
          <a:xfrm>
            <a:off x="17518063" y="7262813"/>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100"/>
          </a:p>
        </p:txBody>
      </p:sp>
      <p:sp>
        <p:nvSpPr>
          <p:cNvPr id="11" name="Metin kutusu 12">
            <a:extLst>
              <a:ext uri="{FF2B5EF4-FFF2-40B4-BE49-F238E27FC236}">
                <a16:creationId xmlns:a16="http://schemas.microsoft.com/office/drawing/2014/main" id="{C4C55D62-F959-497B-89DA-361568724090}"/>
              </a:ext>
            </a:extLst>
          </p:cNvPr>
          <p:cNvSpPr txBox="1"/>
          <p:nvPr/>
        </p:nvSpPr>
        <p:spPr>
          <a:xfrm>
            <a:off x="17518063" y="7659688"/>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100"/>
          </a:p>
        </p:txBody>
      </p:sp>
      <p:sp>
        <p:nvSpPr>
          <p:cNvPr id="12" name="Metin kutusu 15">
            <a:extLst>
              <a:ext uri="{FF2B5EF4-FFF2-40B4-BE49-F238E27FC236}">
                <a16:creationId xmlns:a16="http://schemas.microsoft.com/office/drawing/2014/main" id="{C4C55D62-F959-497B-89DA-361568724090}"/>
              </a:ext>
            </a:extLst>
          </p:cNvPr>
          <p:cNvSpPr txBox="1"/>
          <p:nvPr/>
        </p:nvSpPr>
        <p:spPr>
          <a:xfrm>
            <a:off x="18613438" y="6103938"/>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100"/>
          </a:p>
        </p:txBody>
      </p:sp>
      <p:sp>
        <p:nvSpPr>
          <p:cNvPr id="13" name="Metin kutusu 16">
            <a:extLst>
              <a:ext uri="{FF2B5EF4-FFF2-40B4-BE49-F238E27FC236}">
                <a16:creationId xmlns:a16="http://schemas.microsoft.com/office/drawing/2014/main" id="{C4C55D62-F959-497B-89DA-361568724090}"/>
              </a:ext>
            </a:extLst>
          </p:cNvPr>
          <p:cNvSpPr txBox="1"/>
          <p:nvPr/>
        </p:nvSpPr>
        <p:spPr>
          <a:xfrm>
            <a:off x="18613438" y="7262813"/>
            <a:ext cx="184150" cy="2635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sz="1100"/>
          </a:p>
        </p:txBody>
      </p:sp>
      <p:pic>
        <p:nvPicPr>
          <p:cNvPr id="14" name="Resim 13"/>
          <p:cNvPicPr/>
          <p:nvPr/>
        </p:nvPicPr>
        <p:blipFill>
          <a:blip r:embed="rId2"/>
          <a:stretch>
            <a:fillRect/>
          </a:stretch>
        </p:blipFill>
        <p:spPr>
          <a:xfrm>
            <a:off x="251520" y="404664"/>
            <a:ext cx="2736304" cy="576064"/>
          </a:xfrm>
          <a:prstGeom prst="rect">
            <a:avLst/>
          </a:prstGeom>
        </p:spPr>
      </p:pic>
      <p:sp>
        <p:nvSpPr>
          <p:cNvPr id="15" name="Unvan 1"/>
          <p:cNvSpPr>
            <a:spLocks noGrp="1"/>
          </p:cNvSpPr>
          <p:nvPr>
            <p:ph type="title"/>
          </p:nvPr>
        </p:nvSpPr>
        <p:spPr>
          <a:xfrm>
            <a:off x="838200" y="126019"/>
            <a:ext cx="10515600" cy="1325563"/>
          </a:xfrm>
        </p:spPr>
        <p:txBody>
          <a:bodyPr/>
          <a:lstStyle/>
          <a:p>
            <a:pPr algn="ctr"/>
            <a:r>
              <a:rPr lang="tr-TR" dirty="0" smtClean="0">
                <a:solidFill>
                  <a:srgbClr val="FF0000"/>
                </a:solidFill>
                <a:effectLst>
                  <a:outerShdw blurRad="38100" dist="38100" dir="2700000" algn="tl">
                    <a:srgbClr val="000000">
                      <a:alpha val="43137"/>
                    </a:srgbClr>
                  </a:outerShdw>
                </a:effectLst>
              </a:rPr>
              <a:t>SPİK ANALİZİ</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4529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5937</Words>
  <Application>Microsoft Office PowerPoint</Application>
  <PresentationFormat>Geniş ekran</PresentationFormat>
  <Paragraphs>7084</Paragraphs>
  <Slides>30</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30</vt:i4>
      </vt:variant>
    </vt:vector>
  </HeadingPairs>
  <TitlesOfParts>
    <vt:vector size="41" baseType="lpstr">
      <vt:lpstr>Arial</vt:lpstr>
      <vt:lpstr>Arial Black</vt:lpstr>
      <vt:lpstr>Arial Narrow</vt:lpstr>
      <vt:lpstr>Arial Tur</vt:lpstr>
      <vt:lpstr>Brush Script MT</vt:lpstr>
      <vt:lpstr>Calibri</vt:lpstr>
      <vt:lpstr>Calibri Light</vt:lpstr>
      <vt:lpstr>Tahoma</vt:lpstr>
      <vt:lpstr>Verdana</vt:lpstr>
      <vt:lpstr>Wingdings</vt:lpstr>
      <vt:lpstr>Office Teması</vt:lpstr>
      <vt:lpstr>                                                                                        2020 YILI  EYLÜL-ARALIK YGG SUNUMU SAĞLIK BİLİMLERİ FAKÜLTESİ</vt:lpstr>
      <vt:lpstr>SWOT ANALİZİ</vt:lpstr>
      <vt:lpstr>SWOT ANALİZİ</vt:lpstr>
      <vt:lpstr>SWOT ANALİZİ</vt:lpstr>
      <vt:lpstr>SWOT ANALİZİ</vt:lpstr>
      <vt:lpstr>PAYDAŞ ANALİZİ</vt:lpstr>
      <vt:lpstr>PAYDAŞ ANALİZİ</vt:lpstr>
      <vt:lpstr>PAYDAŞ ANALİZİ</vt:lpstr>
      <vt:lpstr>SPİK ANALİZİ</vt:lpstr>
      <vt:lpstr>SPİK ANALİZİ</vt:lpstr>
      <vt:lpstr>KALİTE FAALİYET PLANI</vt:lpstr>
      <vt:lpstr>KALİTE FAALİYET PLANI</vt:lpstr>
      <vt:lpstr>KALİTE FAALİYET PLANI</vt:lpstr>
      <vt:lpstr>KALİTE FAALİYET PLANI</vt:lpstr>
      <vt:lpstr>KALİTE FAALİYET PLANI</vt:lpstr>
      <vt:lpstr>RİSK ANALİZİ</vt:lpstr>
      <vt:lpstr>RİSK ANALİZİ</vt:lpstr>
      <vt:lpstr>MEMNUNİYET ÖLÇÜM SONUÇLARI</vt:lpstr>
      <vt:lpstr>MEMNUNİYET ÖLÇÜM SONUÇLARI</vt:lpstr>
      <vt:lpstr>DÜZELTİCİ FAALİYETLER</vt:lpstr>
      <vt:lpstr>DÜZELTİCİ FAALİYETLER</vt:lpstr>
      <vt:lpstr>DÜZELTİCİ FAALİYETLER</vt:lpstr>
      <vt:lpstr> GELEN ŞİKAYETLER VE SONUÇLARI</vt:lpstr>
      <vt:lpstr>İÇ DENETİMLER</vt:lpstr>
      <vt:lpstr>DEĞİŞİKLİKLERİN YÖNETİMİ</vt:lpstr>
      <vt:lpstr>DEĞİŞİKLİKLERİN YÖNETİMİ</vt:lpstr>
      <vt:lpstr>DEĞİŞİKLİKLERİN YÖNETİMİ</vt:lpstr>
      <vt:lpstr>KAYNAK İHTİYACI</vt:lpstr>
      <vt:lpstr>SÜREKLİ İYİLEŞTİRME ÖNERİLERİ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YILI  OCAK-ARALIK YGG SUNUMU</dc:title>
  <dc:creator>User-Pc</dc:creator>
  <cp:lastModifiedBy>User-Pc</cp:lastModifiedBy>
  <cp:revision>115</cp:revision>
  <dcterms:created xsi:type="dcterms:W3CDTF">2021-01-21T20:52:47Z</dcterms:created>
  <dcterms:modified xsi:type="dcterms:W3CDTF">2021-01-26T21:49:20Z</dcterms:modified>
</cp:coreProperties>
</file>