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8" r:id="rId3"/>
    <p:sldId id="320" r:id="rId4"/>
    <p:sldId id="300" r:id="rId5"/>
    <p:sldId id="335" r:id="rId6"/>
    <p:sldId id="301" r:id="rId7"/>
    <p:sldId id="337" r:id="rId8"/>
    <p:sldId id="297" r:id="rId9"/>
    <p:sldId id="257" r:id="rId10"/>
    <p:sldId id="284" r:id="rId11"/>
    <p:sldId id="313" r:id="rId12"/>
    <p:sldId id="321" r:id="rId13"/>
    <p:sldId id="285" r:id="rId14"/>
    <p:sldId id="305" r:id="rId15"/>
    <p:sldId id="325" r:id="rId16"/>
    <p:sldId id="322" r:id="rId17"/>
    <p:sldId id="348" r:id="rId18"/>
    <p:sldId id="347" r:id="rId19"/>
    <p:sldId id="349" r:id="rId20"/>
    <p:sldId id="286" r:id="rId21"/>
    <p:sldId id="306" r:id="rId22"/>
    <p:sldId id="338" r:id="rId23"/>
    <p:sldId id="339" r:id="rId24"/>
    <p:sldId id="340" r:id="rId25"/>
    <p:sldId id="341" r:id="rId26"/>
    <p:sldId id="278" r:id="rId27"/>
    <p:sldId id="344" r:id="rId28"/>
    <p:sldId id="345" r:id="rId29"/>
    <p:sldId id="343" r:id="rId30"/>
    <p:sldId id="316" r:id="rId31"/>
    <p:sldId id="309" r:id="rId32"/>
    <p:sldId id="318" r:id="rId33"/>
    <p:sldId id="333" r:id="rId34"/>
    <p:sldId id="342" r:id="rId35"/>
    <p:sldId id="346" r:id="rId36"/>
    <p:sldId id="295" r:id="rId37"/>
    <p:sldId id="317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3\NG\MUHASEBE\F&#304;NANS%20ORTAK%20DOSYALAR\KAL&#304;TE%20Y&#214;NET&#304;M%20S&#304;STEM&#304;\2020\Birim%20Anketleri\KY-FR-0006%20Anket%20Analiz%20Formu%20-%202020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/>
              <a:t>FİNANS MÜDÜRLÜĞÜ MEMNUNİYET ANKETİ ANALİZ FORMU TÜM KİŞİLER 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9-4BE2-BAE2-7134A0E2FA3E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9-4BE2-BAE2-7134A0E2F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 TÜMÜ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ORTALAMA</c:v>
                </c:pt>
              </c:strCache>
            </c:strRef>
          </c:cat>
          <c:val>
            <c:numRef>
              <c:f>'Anket Analiz Formu TÜMÜ (2)'!$C$3:$J$3</c:f>
              <c:numCache>
                <c:formatCode>0%</c:formatCode>
                <c:ptCount val="8"/>
                <c:pt idx="0">
                  <c:v>0.88456375838926182</c:v>
                </c:pt>
                <c:pt idx="1">
                  <c:v>0.87832167832167829</c:v>
                </c:pt>
                <c:pt idx="2">
                  <c:v>0.84794520547945207</c:v>
                </c:pt>
                <c:pt idx="3">
                  <c:v>0.85135135135135143</c:v>
                </c:pt>
                <c:pt idx="4">
                  <c:v>0.87814569536423848</c:v>
                </c:pt>
                <c:pt idx="5">
                  <c:v>0.87712418300653605</c:v>
                </c:pt>
                <c:pt idx="6">
                  <c:v>0.87746478873239442</c:v>
                </c:pt>
                <c:pt idx="7" formatCode="0.00%">
                  <c:v>0.87070238009213052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9-4BE2-BAE2-7134A0E2F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ÖĞRENCİ</a:t>
            </a:r>
            <a:r>
              <a:rPr lang="tr-TR" baseline="0"/>
              <a:t> </a:t>
            </a:r>
            <a:r>
              <a:rPr lang="tr-TR"/>
              <a:t>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C0-4A37-B7AA-C62940806D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Formu_ÖĞRENCİ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5Ödemeler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Formu_ÖĞRENCİ (2)'!$C$3:$J$3</c:f>
              <c:numCache>
                <c:formatCode>0%</c:formatCode>
                <c:ptCount val="8"/>
                <c:pt idx="0">
                  <c:v>0.80285714285714282</c:v>
                </c:pt>
                <c:pt idx="1">
                  <c:v>0.80322580645161301</c:v>
                </c:pt>
                <c:pt idx="2">
                  <c:v>0.76060606060606062</c:v>
                </c:pt>
                <c:pt idx="3">
                  <c:v>0.76417910447761195</c:v>
                </c:pt>
                <c:pt idx="4">
                  <c:v>0.78285714285714281</c:v>
                </c:pt>
                <c:pt idx="5">
                  <c:v>0.77534246575342469</c:v>
                </c:pt>
                <c:pt idx="6">
                  <c:v>0.77142857142857146</c:v>
                </c:pt>
                <c:pt idx="7" formatCode="0.00%">
                  <c:v>0.78007089920450956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0-4A37-B7AA-C62940806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İDARİ</a:t>
            </a:r>
            <a:r>
              <a:rPr lang="tr-TR" baseline="0"/>
              <a:t> PERSONEL </a:t>
            </a:r>
            <a:r>
              <a:rPr lang="tr-TR"/>
              <a:t>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D2-4C58-80CE-5D23EE16D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Formu_İDARİ (2)'!$C$2:$J$2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Formu_İDARİ (2)'!$C$3:$J$3</c:f>
              <c:numCache>
                <c:formatCode>0%</c:formatCode>
                <c:ptCount val="8"/>
                <c:pt idx="0">
                  <c:v>0.93333333333333335</c:v>
                </c:pt>
                <c:pt idx="1">
                  <c:v>0.92307692307692302</c:v>
                </c:pt>
                <c:pt idx="2">
                  <c:v>0.89743589743589747</c:v>
                </c:pt>
                <c:pt idx="3">
                  <c:v>0.90769230769230769</c:v>
                </c:pt>
                <c:pt idx="4">
                  <c:v>0.96410256410256401</c:v>
                </c:pt>
                <c:pt idx="5">
                  <c:v>0.96410256410256401</c:v>
                </c:pt>
                <c:pt idx="6">
                  <c:v>0.94358974358974357</c:v>
                </c:pt>
                <c:pt idx="7" formatCode="0.00%">
                  <c:v>0.93333333333333335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D2-4C58-80CE-5D23EE16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FİNANS MÜDÜRLÜĞÜ MEMNUNİYET ANKETİ ANALİZ FORMU AKADEMİK</a:t>
            </a:r>
            <a:r>
              <a:rPr lang="tr-TR" baseline="0"/>
              <a:t> PERSONEL</a:t>
            </a:r>
            <a:r>
              <a:rPr lang="tr-TR"/>
              <a:t> SORU BAZLI DAĞILIM ÖZETİ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D2-42FD-A233-B3A5D185C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'Anket Analiz Formu_AKADEMİK (2'!$C$2:$J$2</c:f>
              <c:strCache>
                <c:ptCount val="8"/>
                <c:pt idx="0">
                  <c:v>Finans Müdürlüğü çalışanlarına kolay erişim sağlarım./I have convenient access to  the Directorate of Finance staff.</c:v>
                </c:pt>
                <c:pt idx="1">
                  <c:v>Yöneltilen soru/sorun ve taleplere karşı üslup ve yaklaşımlarından memnunum./I am satisfied with the way they approach problems, questions and demands.</c:v>
                </c:pt>
                <c:pt idx="2">
                  <c:v>Acil durumlar için hızlı ve doğru çözümler üretir/bilgilendirir./They produce quick and accurate solutions, and inform us regarding urgent matters. </c:v>
                </c:pt>
                <c:pt idx="3">
                  <c:v>Genel bilgilendirmeleri zamanında ve anlaşılır bir biçimde yapar./ They make general notifications in a timely and comprehensible manner.</c:v>
                </c:pt>
                <c:pt idx="4">
                  <c:v>Ödemeler zamanında yapılır./ Payments are made on time.</c:v>
                </c:pt>
                <c:pt idx="5">
                  <c:v>Ödemeler eksiksiz yapılır./Payments are made in full.</c:v>
                </c:pt>
                <c:pt idx="6">
                  <c:v>Genel olarak Finans Müdürlüğü faaliyetlerinden memnunum./ I am generally satisfied with the operation of  the Directorate of Finance.</c:v>
                </c:pt>
                <c:pt idx="7">
                  <c:v>PUAN</c:v>
                </c:pt>
              </c:strCache>
            </c:strRef>
          </c:cat>
          <c:val>
            <c:numRef>
              <c:f>'Anket Analiz Formu_AKADEMİK (2'!$C$3:$J$3</c:f>
              <c:numCache>
                <c:formatCode>0%</c:formatCode>
                <c:ptCount val="8"/>
                <c:pt idx="0">
                  <c:v>0.95238095238095233</c:v>
                </c:pt>
                <c:pt idx="1">
                  <c:v>0.94761904761904758</c:v>
                </c:pt>
                <c:pt idx="2">
                  <c:v>0.9285714285714286</c:v>
                </c:pt>
                <c:pt idx="3">
                  <c:v>0.93809523809523809</c:v>
                </c:pt>
                <c:pt idx="4">
                  <c:v>0.95714285714285707</c:v>
                </c:pt>
                <c:pt idx="5">
                  <c:v>0.96190476190476182</c:v>
                </c:pt>
                <c:pt idx="6">
                  <c:v>0.95238095238095233</c:v>
                </c:pt>
                <c:pt idx="7" formatCode="0.00%">
                  <c:v>0.94829931972789117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2-42FD-A233-B3A5D185C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2593184"/>
        <c:axId val="34018960"/>
      </c:barChart>
      <c:catAx>
        <c:axId val="3025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4018960"/>
        <c:crosses val="autoZero"/>
        <c:auto val="1"/>
        <c:lblAlgn val="ctr"/>
        <c:lblOffset val="100"/>
        <c:noMultiLvlLbl val="0"/>
      </c:catAx>
      <c:valAx>
        <c:axId val="3401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25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20.01.2021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20.01.2021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20.01.2021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tr-TR" b="1" dirty="0" smtClean="0">
                <a:solidFill>
                  <a:srgbClr val="FF0000"/>
                </a:solidFill>
              </a:rPr>
              <a:t>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OCAK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ARALIK</a:t>
            </a:r>
            <a:r>
              <a:rPr lang="tr-TR" b="1" dirty="0" smtClean="0">
                <a:solidFill>
                  <a:srgbClr val="FF0000"/>
                </a:solidFill>
              </a:rPr>
              <a:t> 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FİNANS MÜDÜRLÜĞÜ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en-US" b="1" dirty="0"/>
              <a:t>2</a:t>
            </a:r>
            <a:r>
              <a:rPr lang="en-US" b="1" dirty="0" smtClean="0"/>
              <a:t>1</a:t>
            </a:r>
            <a:r>
              <a:rPr lang="tr-TR" b="1" dirty="0" smtClean="0"/>
              <a:t>/</a:t>
            </a:r>
            <a:r>
              <a:rPr lang="en-US" b="1" dirty="0" smtClean="0"/>
              <a:t>01</a:t>
            </a:r>
            <a:r>
              <a:rPr lang="tr-TR" b="1" dirty="0" smtClean="0"/>
              <a:t>/20</a:t>
            </a:r>
            <a:r>
              <a:rPr lang="en-US" b="1" dirty="0" smtClean="0"/>
              <a:t>21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59224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53" t="23741" r="45487" b="8560"/>
          <a:stretch/>
        </p:blipFill>
        <p:spPr>
          <a:xfrm>
            <a:off x="1043608" y="1357605"/>
            <a:ext cx="7200800" cy="4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5736" y="15524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008" t="24575" r="46004" b="11418"/>
          <a:stretch/>
        </p:blipFill>
        <p:spPr>
          <a:xfrm>
            <a:off x="971600" y="1196753"/>
            <a:ext cx="7272808" cy="49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95736" y="15524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01" t="23741" r="45534" b="34716"/>
          <a:stretch/>
        </p:blipFill>
        <p:spPr>
          <a:xfrm>
            <a:off x="971600" y="1196752"/>
            <a:ext cx="72008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41" t="23243" r="38503" b="12751"/>
          <a:stretch/>
        </p:blipFill>
        <p:spPr>
          <a:xfrm>
            <a:off x="611560" y="1186083"/>
            <a:ext cx="8136904" cy="517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53" t="23740" r="38563" b="13176"/>
          <a:stretch/>
        </p:blipFill>
        <p:spPr>
          <a:xfrm>
            <a:off x="539552" y="1196752"/>
            <a:ext cx="8147248" cy="51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852" t="23741" r="38564" b="10098"/>
          <a:stretch/>
        </p:blipFill>
        <p:spPr>
          <a:xfrm>
            <a:off x="611561" y="1124745"/>
            <a:ext cx="8055768" cy="50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39" t="23242" r="35503" b="14084"/>
          <a:stretch/>
        </p:blipFill>
        <p:spPr>
          <a:xfrm>
            <a:off x="611560" y="1050995"/>
            <a:ext cx="8204316" cy="51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53" t="22201" r="34236" b="16253"/>
          <a:stretch/>
        </p:blipFill>
        <p:spPr>
          <a:xfrm>
            <a:off x="720915" y="1124744"/>
            <a:ext cx="7965885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40" t="23243" r="34753" b="11417"/>
          <a:stretch/>
        </p:blipFill>
        <p:spPr>
          <a:xfrm>
            <a:off x="611560" y="1196752"/>
            <a:ext cx="79928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03648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836" t="22202" r="34750" b="25485"/>
          <a:stretch/>
        </p:blipFill>
        <p:spPr>
          <a:xfrm>
            <a:off x="683568" y="1124744"/>
            <a:ext cx="80524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53687"/>
              </p:ext>
            </p:extLst>
          </p:nvPr>
        </p:nvGraphicFramePr>
        <p:xfrm>
          <a:off x="683568" y="1340768"/>
          <a:ext cx="8280920" cy="432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08388"/>
              </p:ext>
            </p:extLst>
          </p:nvPr>
        </p:nvGraphicFramePr>
        <p:xfrm>
          <a:off x="683568" y="1772816"/>
          <a:ext cx="8280920" cy="379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1857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19063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G1-Eğitimli,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genç</a:t>
                      </a:r>
                      <a:r>
                        <a:rPr lang="en-US" sz="2000" u="none" strike="noStrike" dirty="0" smtClean="0">
                          <a:effectLst/>
                        </a:rPr>
                        <a:t>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dinamik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personel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G2-Teknolojik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yazılımların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kullanılması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080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G3- </a:t>
                      </a:r>
                      <a:r>
                        <a:rPr lang="en-US" sz="2000" u="none" strike="noStrike" dirty="0" smtClean="0">
                          <a:effectLst/>
                        </a:rPr>
                        <a:t>Öğrenci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ve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veliler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ile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birebir</a:t>
                      </a:r>
                      <a:r>
                        <a:rPr lang="en-US" sz="2000" u="none" strike="noStrike" dirty="0" smtClean="0">
                          <a:effectLst/>
                        </a:rPr>
                        <a:t>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yüzyüze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etkin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iletişim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kurulması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272"/>
                  </a:ext>
                </a:extLst>
              </a:tr>
              <a:tr h="711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G4-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Teminata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dayalı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tahsilat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sisteminin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yüksek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oranda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uygulanması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13688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G5-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Tahsilatlar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için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farklı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ödeme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seçeneklerinin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sunulması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11153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263770"/>
              </p:ext>
            </p:extLst>
          </p:nvPr>
        </p:nvGraphicFramePr>
        <p:xfrm>
          <a:off x="179512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14309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11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24898"/>
              </p:ext>
            </p:extLst>
          </p:nvPr>
        </p:nvGraphicFramePr>
        <p:xfrm>
          <a:off x="785812" y="1059657"/>
          <a:ext cx="7572375" cy="473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14309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712679"/>
              </p:ext>
            </p:extLst>
          </p:nvPr>
        </p:nvGraphicFramePr>
        <p:xfrm>
          <a:off x="827584" y="908720"/>
          <a:ext cx="777686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14309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80283"/>
              </p:ext>
            </p:extLst>
          </p:nvPr>
        </p:nvGraphicFramePr>
        <p:xfrm>
          <a:off x="360362" y="733425"/>
          <a:ext cx="842327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1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083" t="22506" r="49396" b="11891"/>
          <a:stretch/>
        </p:blipFill>
        <p:spPr>
          <a:xfrm>
            <a:off x="899592" y="1268760"/>
            <a:ext cx="7488832" cy="55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954" t="23025" r="56897" b="8558"/>
          <a:stretch/>
        </p:blipFill>
        <p:spPr>
          <a:xfrm>
            <a:off x="899592" y="1268760"/>
            <a:ext cx="7416824" cy="55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2215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817091"/>
            <a:ext cx="7416824" cy="58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2215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01216"/>
            <a:ext cx="7488831" cy="58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2215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01216"/>
            <a:ext cx="7344816" cy="58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35696" y="2215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7416824" cy="55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683568" y="1340768"/>
          <a:ext cx="8280920" cy="432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79353"/>
              </p:ext>
            </p:extLst>
          </p:nvPr>
        </p:nvGraphicFramePr>
        <p:xfrm>
          <a:off x="683568" y="1753117"/>
          <a:ext cx="8280920" cy="3315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1857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19063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815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G6-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Taşınan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nakit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paranın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çalınma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riskine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karşı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taşınan</a:t>
                      </a:r>
                      <a:r>
                        <a:rPr lang="en-US" sz="2000" u="none" strike="noStrike" dirty="0" smtClean="0">
                          <a:effectLst/>
                        </a:rPr>
                        <a:t> para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sigortasının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olması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815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G7-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Merkez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kampüs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haricinde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şehiriçi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kampüste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daimi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finans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personeli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bulunması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080"/>
                  </a:ext>
                </a:extLst>
              </a:tr>
              <a:tr h="1034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G8-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Nakit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tahsilatlarında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sahte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tespiti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için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sahte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para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makinası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bulunması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272"/>
                  </a:ext>
                </a:extLst>
              </a:tr>
              <a:tr h="6512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G9-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süreci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birlikte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personele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uzaktan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erişim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imkanının</a:t>
                      </a:r>
                      <a:r>
                        <a:rPr lang="en-US" sz="20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</a:t>
                      </a:r>
                      <a:r>
                        <a:rPr lang="en-US" sz="20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2000" dirty="0" smtClean="0"/>
                        <a:t>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1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75857" y="8934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441245" y="3284984"/>
            <a:ext cx="7023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Finans </a:t>
            </a:r>
            <a:r>
              <a:rPr lang="en-US" sz="2800" dirty="0" err="1" smtClean="0"/>
              <a:t>Müdürlüğüne</a:t>
            </a:r>
            <a:r>
              <a:rPr lang="en-US" sz="2800" dirty="0" smtClean="0"/>
              <a:t> </a:t>
            </a:r>
            <a:r>
              <a:rPr lang="en-US" sz="2800" dirty="0" err="1" smtClean="0"/>
              <a:t>ait</a:t>
            </a:r>
            <a:r>
              <a:rPr lang="en-US" sz="2800" dirty="0" smtClean="0"/>
              <a:t> </a:t>
            </a:r>
            <a:r>
              <a:rPr lang="en-US" sz="2800" dirty="0" err="1" smtClean="0"/>
              <a:t>şikayet</a:t>
            </a:r>
            <a:r>
              <a:rPr lang="en-US" sz="2800" dirty="0" smtClean="0"/>
              <a:t> </a:t>
            </a:r>
            <a:r>
              <a:rPr lang="en-US" sz="2800" dirty="0" err="1" smtClean="0"/>
              <a:t>yer</a:t>
            </a:r>
            <a:r>
              <a:rPr lang="en-US" sz="2800" dirty="0" smtClean="0"/>
              <a:t> </a:t>
            </a:r>
            <a:r>
              <a:rPr lang="en-US" sz="2800" dirty="0" err="1" smtClean="0"/>
              <a:t>almamaktadır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61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5985" y="11778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582893" y="641529"/>
            <a:ext cx="253650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KYS </a:t>
            </a:r>
            <a:r>
              <a:rPr lang="en-US" sz="1600" dirty="0" err="1" smtClean="0"/>
              <a:t>İç</a:t>
            </a:r>
            <a:r>
              <a:rPr lang="en-US" sz="1600" dirty="0" smtClean="0"/>
              <a:t> </a:t>
            </a:r>
            <a:r>
              <a:rPr lang="en-US" sz="1600" dirty="0" err="1" smtClean="0"/>
              <a:t>Denetim</a:t>
            </a:r>
            <a:r>
              <a:rPr lang="en-US" sz="1600" dirty="0" smtClean="0"/>
              <a:t> </a:t>
            </a:r>
            <a:r>
              <a:rPr lang="en-US" sz="1600" dirty="0" err="1" smtClean="0"/>
              <a:t>Puanı</a:t>
            </a:r>
            <a:r>
              <a:rPr lang="en-US" sz="1600" dirty="0" smtClean="0"/>
              <a:t>: </a:t>
            </a:r>
            <a:r>
              <a:rPr lang="en-US" sz="1600" b="1" dirty="0" smtClean="0"/>
              <a:t>%9</a:t>
            </a:r>
            <a:r>
              <a:rPr lang="tr-TR" sz="1600" b="1" dirty="0" smtClean="0"/>
              <a:t>9</a:t>
            </a:r>
            <a:endParaRPr lang="en-US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386" t="23577" r="62047" b="21418"/>
          <a:stretch/>
        </p:blipFill>
        <p:spPr>
          <a:xfrm>
            <a:off x="1259632" y="1017077"/>
            <a:ext cx="6840760" cy="5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91321" y="595524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72" t="24583" r="68201" b="11783"/>
          <a:stretch/>
        </p:blipFill>
        <p:spPr>
          <a:xfrm>
            <a:off x="1403648" y="1321229"/>
            <a:ext cx="6192688" cy="48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91321" y="595524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" t="22386" r="67197" b="10940"/>
          <a:stretch/>
        </p:blipFill>
        <p:spPr>
          <a:xfrm>
            <a:off x="1403648" y="1321231"/>
            <a:ext cx="6192688" cy="51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91321" y="595524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1175" t="22862" r="61177" b="11131"/>
          <a:stretch/>
        </p:blipFill>
        <p:spPr>
          <a:xfrm>
            <a:off x="1403648" y="1321230"/>
            <a:ext cx="6264696" cy="46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91321" y="595524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67" name="Resim 66"/>
          <p:cNvPicPr>
            <a:picLocks noChangeAspect="1"/>
          </p:cNvPicPr>
          <p:nvPr/>
        </p:nvPicPr>
        <p:blipFill rotWithShape="1">
          <a:blip r:embed="rId3"/>
          <a:srcRect l="924" t="22386" r="68134" b="10940"/>
          <a:stretch/>
        </p:blipFill>
        <p:spPr>
          <a:xfrm>
            <a:off x="1403648" y="1149777"/>
            <a:ext cx="6264696" cy="54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0" y="29969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Kaynak ihtiyacımız </a:t>
            </a:r>
            <a:r>
              <a:rPr lang="tr-TR" b="1" dirty="0" smtClean="0"/>
              <a:t>bulunmamaktadır.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8424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467544" y="2263523"/>
            <a:ext cx="841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Sürekli</a:t>
            </a:r>
            <a:r>
              <a:rPr lang="en-US" b="1" dirty="0" smtClean="0"/>
              <a:t> </a:t>
            </a:r>
            <a:r>
              <a:rPr lang="en-US" b="1" dirty="0" err="1" smtClean="0"/>
              <a:t>iyileştirme</a:t>
            </a:r>
            <a:r>
              <a:rPr lang="en-US" b="1" dirty="0" smtClean="0"/>
              <a:t> </a:t>
            </a:r>
            <a:r>
              <a:rPr lang="en-US" b="1" dirty="0" err="1" smtClean="0"/>
              <a:t>önerileri</a:t>
            </a:r>
            <a:r>
              <a:rPr lang="en-US" b="1" dirty="0" smtClean="0"/>
              <a:t> </a:t>
            </a:r>
            <a:r>
              <a:rPr lang="en-US" b="1" dirty="0" err="1" smtClean="0"/>
              <a:t>bulunmamaktadır</a:t>
            </a:r>
            <a:r>
              <a:rPr lang="en-US" b="1" dirty="0" smtClean="0"/>
              <a:t>.</a:t>
            </a:r>
            <a:endParaRPr lang="tr-TR" b="1" dirty="0" smtClean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02024" y="4766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36188"/>
              </p:ext>
            </p:extLst>
          </p:nvPr>
        </p:nvGraphicFramePr>
        <p:xfrm>
          <a:off x="335971" y="1870759"/>
          <a:ext cx="8350829" cy="433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9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36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96113"/>
              </p:ext>
            </p:extLst>
          </p:nvPr>
        </p:nvGraphicFramePr>
        <p:xfrm>
          <a:off x="335971" y="2285050"/>
          <a:ext cx="8363272" cy="128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197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6442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Z1-İdari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Akademik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personele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öğrencilere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Finans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süreci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hakkında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yeterli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bilgi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verilememesi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Zayıf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6442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Z2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Ayrı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depolama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alanının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bulunmaması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Zayıf 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2093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5697"/>
              </p:ext>
            </p:extLst>
          </p:nvPr>
        </p:nvGraphicFramePr>
        <p:xfrm>
          <a:off x="335971" y="3575738"/>
          <a:ext cx="8363272" cy="933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197">
                  <a:extLst>
                    <a:ext uri="{9D8B030D-6E8A-4147-A177-3AD203B41FA5}">
                      <a16:colId xmlns:a16="http://schemas.microsoft.com/office/drawing/2014/main" val="231331249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1044347156"/>
                    </a:ext>
                  </a:extLst>
                </a:gridCol>
              </a:tblGrid>
              <a:tr h="9333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1-Yeni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yatırımlar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yeni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açılacak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sürekli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programları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lisans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lisans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üstü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programlarının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gelirlere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olumlu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yöndeki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etkisi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1800" dirty="0" smtClean="0"/>
                        <a:t>Hala Fırsat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20775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78051"/>
              </p:ext>
            </p:extLst>
          </p:nvPr>
        </p:nvGraphicFramePr>
        <p:xfrm>
          <a:off x="339192" y="4509120"/>
          <a:ext cx="8363272" cy="129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197">
                  <a:extLst>
                    <a:ext uri="{9D8B030D-6E8A-4147-A177-3AD203B41FA5}">
                      <a16:colId xmlns:a16="http://schemas.microsoft.com/office/drawing/2014/main" val="1890684016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317397345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F2-Üniversite üst yönetiminin Antalya Bilim Üniversitesinin </a:t>
                      </a:r>
                      <a:r>
                        <a:rPr lang="tr-TR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geleleceğin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saygın üniversiteleri arasında yer alması konusundaki kararlılığının gelirlere olumlu yönde etkisi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1800" dirty="0" smtClean="0"/>
                        <a:t>Hala Fırsat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2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940917"/>
              </p:ext>
            </p:extLst>
          </p:nvPr>
        </p:nvGraphicFramePr>
        <p:xfrm>
          <a:off x="426686" y="1556792"/>
          <a:ext cx="8280920" cy="432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3843">
                  <a:extLst>
                    <a:ext uri="{9D8B030D-6E8A-4147-A177-3AD203B41FA5}">
                      <a16:colId xmlns:a16="http://schemas.microsoft.com/office/drawing/2014/main" val="1334713780"/>
                    </a:ext>
                  </a:extLst>
                </a:gridCol>
                <a:gridCol w="3227077">
                  <a:extLst>
                    <a:ext uri="{9D8B030D-6E8A-4147-A177-3AD203B41FA5}">
                      <a16:colId xmlns:a16="http://schemas.microsoft.com/office/drawing/2014/main" val="178091020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9577"/>
                  </a:ext>
                </a:extLst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sp>
        <p:nvSpPr>
          <p:cNvPr id="6" name="Unvan 5"/>
          <p:cNvSpPr txBox="1">
            <a:spLocks noGrp="1"/>
          </p:cNvSpPr>
          <p:nvPr>
            <p:ph type="title"/>
          </p:nvPr>
        </p:nvSpPr>
        <p:spPr>
          <a:xfrm>
            <a:off x="2555776" y="412641"/>
            <a:ext cx="613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62792"/>
              </p:ext>
            </p:extLst>
          </p:nvPr>
        </p:nvGraphicFramePr>
        <p:xfrm>
          <a:off x="426686" y="1988840"/>
          <a:ext cx="8260114" cy="4154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9139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10975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F3-Mütevelli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heyetinin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finansal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destek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sağlanması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</a:t>
                      </a:r>
                      <a:r>
                        <a:rPr lang="tr-TR" sz="2000" dirty="0" smtClean="0"/>
                        <a:t>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F4-Devlet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tarafından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verilen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teşvikler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080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F5-Kurumsallaşma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yönünde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atılan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adımlar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Fırsat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272"/>
                  </a:ext>
                </a:extLst>
              </a:tr>
              <a:tr h="711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F6-Personelin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kurum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içi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ve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kurum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dışı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eğitim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alabilme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imkanının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bulunması</a:t>
                      </a:r>
                      <a:r>
                        <a:rPr lang="en-US" sz="2000" u="none" strike="noStrike" dirty="0" smtClean="0">
                          <a:effectLst/>
                        </a:rPr>
                        <a:t> (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Kurum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Eğitimleri</a:t>
                      </a:r>
                      <a:r>
                        <a:rPr lang="en-US" sz="2000" u="none" strike="noStrike" dirty="0" smtClean="0">
                          <a:effectLst/>
                        </a:rPr>
                        <a:t>,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Yüksek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Lisans</a:t>
                      </a:r>
                      <a:r>
                        <a:rPr lang="en-US" sz="2000" u="none" strike="noStrike" dirty="0" smtClean="0">
                          <a:effectLst/>
                        </a:rPr>
                        <a:t>, vs.)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</a:t>
                      </a:r>
                      <a:r>
                        <a:rPr lang="tr-TR" sz="2000" baseline="0" dirty="0" smtClean="0"/>
                        <a:t> Fırsat</a:t>
                      </a:r>
                      <a:r>
                        <a:rPr lang="tr-TR" sz="2000" dirty="0" smtClean="0"/>
                        <a:t>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13688"/>
                  </a:ext>
                </a:extLst>
              </a:tr>
              <a:tr h="77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F7</a:t>
                      </a:r>
                      <a:r>
                        <a:rPr lang="tr-TR" sz="2000" u="none" strike="noStrike" dirty="0" smtClean="0">
                          <a:effectLst/>
                        </a:rPr>
                        <a:t>-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Pandemi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sürecinde</a:t>
                      </a:r>
                      <a:r>
                        <a:rPr lang="en-US" sz="2000" u="none" strike="noStrike" dirty="0" smtClean="0">
                          <a:effectLst/>
                        </a:rPr>
                        <a:t> online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eğitime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geçilmesi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nedeniyle,maliyetlerin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azalmasının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gelirlere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olumlu</a:t>
                      </a:r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etkisi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>
                          <a:latin typeface="+mn-lt"/>
                        </a:rPr>
                        <a:t>Fırsat</a:t>
                      </a:r>
                      <a:endParaRPr lang="tr-TR" sz="2000" dirty="0" smtClean="0"/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09893"/>
              </p:ext>
            </p:extLst>
          </p:nvPr>
        </p:nvGraphicFramePr>
        <p:xfrm>
          <a:off x="308474" y="1234425"/>
          <a:ext cx="8378326" cy="4656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2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22804"/>
              </p:ext>
            </p:extLst>
          </p:nvPr>
        </p:nvGraphicFramePr>
        <p:xfrm>
          <a:off x="323528" y="1700046"/>
          <a:ext cx="8363272" cy="408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197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T1-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Gelirlerinin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giderleri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karşılamaması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T2-Piyasadaki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genel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ekonomik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krizlerin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tahsilatları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zorlaştırması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080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T3-Üniversiteler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arası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rekabetin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yüksek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272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T4-Öğrencilerin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tercilerindeki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belirsizlikler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kontenjanların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dolmama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olasılığı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13688"/>
                  </a:ext>
                </a:extLst>
              </a:tr>
              <a:tr h="9388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T5-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önyargı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32093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T6-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Kurumun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finansal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risklerinin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artışlarından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olumsuz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etkilenmesi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3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7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75656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308474" y="1234425"/>
          <a:ext cx="8378326" cy="4656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2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25068"/>
              </p:ext>
            </p:extLst>
          </p:nvPr>
        </p:nvGraphicFramePr>
        <p:xfrm>
          <a:off x="323528" y="1700046"/>
          <a:ext cx="8363272" cy="208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2197">
                  <a:extLst>
                    <a:ext uri="{9D8B030D-6E8A-4147-A177-3AD203B41FA5}">
                      <a16:colId xmlns:a16="http://schemas.microsoft.com/office/drawing/2014/main" val="3326091996"/>
                    </a:ext>
                  </a:extLst>
                </a:gridCol>
                <a:gridCol w="3251075">
                  <a:extLst>
                    <a:ext uri="{9D8B030D-6E8A-4147-A177-3AD203B41FA5}">
                      <a16:colId xmlns:a16="http://schemas.microsoft.com/office/drawing/2014/main" val="2234855351"/>
                    </a:ext>
                  </a:extLst>
                </a:gridCol>
              </a:tblGrid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T7-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Ödemelerde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banka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hesap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numarasının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yanlış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yanlış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yazılması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8672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T8-Pandemi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dönemi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süresince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işlerin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yavaşlaması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5080"/>
                  </a:ext>
                </a:extLst>
              </a:tr>
              <a:tr h="62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T9-Kısmı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çalışma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nedeniyle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öğrenci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çalışılan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finans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kurumları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diğer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personeli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firmalar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anlık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iletişim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kurulamaması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6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1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19672" y="3107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81387"/>
              </p:ext>
            </p:extLst>
          </p:nvPr>
        </p:nvGraphicFramePr>
        <p:xfrm>
          <a:off x="457200" y="1600200"/>
          <a:ext cx="8064897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956882612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505303897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022865251"/>
                    </a:ext>
                  </a:extLst>
                </a:gridCol>
              </a:tblGrid>
              <a:tr h="332874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06274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dirty="0" smtClean="0"/>
                        <a:t>Genel Sekreterlik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İş, performans, sonuç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Memnuniyet</a:t>
                      </a:r>
                      <a:r>
                        <a:rPr lang="tr-TR" baseline="0" dirty="0" smtClean="0"/>
                        <a:t> anketleri yapıldı. %87 memnuniyet oranı alındı.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3327"/>
                  </a:ext>
                </a:extLst>
              </a:tr>
              <a:tr h="880080">
                <a:tc>
                  <a:txBody>
                    <a:bodyPr/>
                    <a:lstStyle/>
                    <a:p>
                      <a:r>
                        <a:rPr lang="tr-TR" dirty="0" smtClean="0"/>
                        <a:t>Akademik Personel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Finans konularında hizmet alımı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Memnuniyet</a:t>
                      </a:r>
                      <a:r>
                        <a:rPr lang="tr-TR" baseline="0" dirty="0" smtClean="0"/>
                        <a:t> anketleri yapıldı. %95 memnuniyet oranı alındı.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35971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dirty="0" smtClean="0"/>
                        <a:t>İdari Personel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Finans konularında hizmet alımı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Memnuniyet</a:t>
                      </a:r>
                      <a:r>
                        <a:rPr lang="tr-TR" baseline="0" dirty="0" smtClean="0"/>
                        <a:t> anketleri yapıldı. %94 memnuniyet oranı alındı.</a:t>
                      </a:r>
                      <a:endParaRPr lang="tr-T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547471"/>
                  </a:ext>
                </a:extLst>
              </a:tr>
              <a:tr h="832184">
                <a:tc>
                  <a:txBody>
                    <a:bodyPr/>
                    <a:lstStyle/>
                    <a:p>
                      <a:r>
                        <a:rPr lang="tr-TR" dirty="0" smtClean="0"/>
                        <a:t>Öğrenciler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Finans konularında hizmet alımı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Memnuniyet</a:t>
                      </a:r>
                      <a:r>
                        <a:rPr lang="tr-TR" baseline="0" dirty="0" smtClean="0"/>
                        <a:t> anketleri yapıldı. %79 memnuniyet oranı alındı.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547664" y="11663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1848" t="22463" r="45646" b="8558"/>
          <a:stretch/>
        </p:blipFill>
        <p:spPr>
          <a:xfrm>
            <a:off x="899592" y="1124744"/>
            <a:ext cx="7488832" cy="55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542</Words>
  <Application>Microsoft Office PowerPoint</Application>
  <PresentationFormat>Ekran Gösterisi (4:3)</PresentationFormat>
  <Paragraphs>163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Arial Tur</vt:lpstr>
      <vt:lpstr>Calibri</vt:lpstr>
      <vt:lpstr>Wingdings</vt:lpstr>
      <vt:lpstr>Ofis Teması</vt:lpstr>
      <vt:lpstr>2020 YILI  OCAK-ARALIK YGG SUNUMU  FİNANS MÜDÜRLÜĞÜ  21/01/2021</vt:lpstr>
      <vt:lpstr>PowerPoint Sunusu</vt:lpstr>
      <vt:lpstr>PowerPoint Sunusu</vt:lpstr>
      <vt:lpstr>PowerPoint Sunusu</vt:lpstr>
      <vt:lpstr>SWOT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Gizem Ateş</cp:lastModifiedBy>
  <cp:revision>219</cp:revision>
  <dcterms:created xsi:type="dcterms:W3CDTF">2016-08-26T15:45:58Z</dcterms:created>
  <dcterms:modified xsi:type="dcterms:W3CDTF">2021-01-20T09:28:33Z</dcterms:modified>
</cp:coreProperties>
</file>