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8" r:id="rId3"/>
    <p:sldId id="259" r:id="rId4"/>
    <p:sldId id="263" r:id="rId5"/>
    <p:sldId id="260" r:id="rId6"/>
    <p:sldId id="264" r:id="rId7"/>
    <p:sldId id="265" r:id="rId8"/>
    <p:sldId id="266" r:id="rId9"/>
    <p:sldId id="277" r:id="rId10"/>
    <p:sldId id="267" r:id="rId11"/>
    <p:sldId id="268" r:id="rId12"/>
    <p:sldId id="269" r:id="rId13"/>
    <p:sldId id="270" r:id="rId14"/>
    <p:sldId id="271" r:id="rId15"/>
    <p:sldId id="275" r:id="rId16"/>
    <p:sldId id="280" r:id="rId17"/>
    <p:sldId id="273" r:id="rId18"/>
    <p:sldId id="274" r:id="rId19"/>
    <p:sldId id="278" r:id="rId20"/>
    <p:sldId id="283" r:id="rId21"/>
    <p:sldId id="281" r:id="rId22"/>
    <p:sldId id="279" r:id="rId23"/>
  </p:sldIdLst>
  <p:sldSz cx="12192000" cy="6858000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4995" autoAdjust="0"/>
    <p:restoredTop sz="94660"/>
  </p:normalViewPr>
  <p:slideViewPr>
    <p:cSldViewPr snapToGrid="0">
      <p:cViewPr varScale="1">
        <p:scale>
          <a:sx n="69" d="100"/>
          <a:sy n="69" d="100"/>
        </p:scale>
        <p:origin x="564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theme" Target="theme/theme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viewProps" Target="view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presProps" Target="pres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r-TR" smtClean="0"/>
              <a:t>Asıl alt başlık stilini düzenlemek için tıklayın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3D67-32DF-4CB6-8CD2-F4AB92FE344E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B085-2259-451C-A862-60FCCCDD8B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41673401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 ve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3D67-32DF-4CB6-8CD2-F4AB92FE344E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B085-2259-451C-A862-60FCCCDD8B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7788919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ikey Başlık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Dikey Metin Yer Tutucusu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3D67-32DF-4CB6-8CD2-F4AB92FE344E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B085-2259-451C-A862-60FCCCDD8B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30317521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3D67-32DF-4CB6-8CD2-F4AB92FE344E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B085-2259-451C-A862-60FCCCDD8B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3986292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3D67-32DF-4CB6-8CD2-F4AB92FE344E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B085-2259-451C-A862-60FCCCDD8B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10429503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3D67-32DF-4CB6-8CD2-F4AB92FE344E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B085-2259-451C-A862-60FCCCDD8B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0091170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4" name="İçerik Yer Tutucusu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Metin Yer Tutucusu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6" name="İçerik Yer Tutucusu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Veri Yer Tutucusu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3D67-32DF-4CB6-8CD2-F4AB92FE344E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8" name="Altbilgi Yer Tutucusu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Slayt Numarası Yer Tutucus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B085-2259-451C-A862-60FCCCDD8B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27687426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Veri Yer Tutucusu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3D67-32DF-4CB6-8CD2-F4AB92FE344E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4" name="Altbilgi Yer Tutucusu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Slayt Numarası Yer Tutucus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B085-2259-451C-A862-60FCCCDD8B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6621869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i Yer Tutucusu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3D67-32DF-4CB6-8CD2-F4AB92FE344E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3" name="Altbilgi Yer Tutucusu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Slayt Numarası Yer Tutucusu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B085-2259-451C-A862-60FCCCDD8B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8248001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3D67-32DF-4CB6-8CD2-F4AB92FE344E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B085-2259-451C-A862-60FCCCDD8B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1262701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Resim Yer Tutucusu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Metin Yer Tutucusu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r-TR" smtClean="0"/>
              <a:t>Asıl metin stillerini düzenle</a:t>
            </a:r>
          </a:p>
        </p:txBody>
      </p:sp>
      <p:sp>
        <p:nvSpPr>
          <p:cNvPr id="5" name="Veri Yer Tutucusu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6053D67-32DF-4CB6-8CD2-F4AB92FE344E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6" name="Altbilgi Yer Tutucusu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Slayt Numarası Yer Tutucus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A59B085-2259-451C-A862-60FCCCDD8B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155770691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Başlık Yer Tutucusu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Metin Yer Tutucusu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Veri Yer Tutucusu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6053D67-32DF-4CB6-8CD2-F4AB92FE344E}" type="datetimeFigureOut">
              <a:rPr lang="tr-TR" smtClean="0"/>
              <a:t>28.01.2021</a:t>
            </a:fld>
            <a:endParaRPr lang="tr-TR"/>
          </a:p>
        </p:txBody>
      </p:sp>
      <p:sp>
        <p:nvSpPr>
          <p:cNvPr id="5" name="Altbilgi Yer Tutucusu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Slayt Numarası Yer Tutucusu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59B085-2259-451C-A862-60FCCCDD8BB1}" type="slidenum">
              <a:rPr lang="tr-TR" smtClean="0"/>
              <a:t>‹#›</a:t>
            </a:fld>
            <a:endParaRPr lang="tr-TR"/>
          </a:p>
        </p:txBody>
      </p:sp>
    </p:spTree>
    <p:extLst>
      <p:ext uri="{BB962C8B-B14F-4D97-AF65-F5344CB8AC3E}">
        <p14:creationId xmlns:p14="http://schemas.microsoft.com/office/powerpoint/2010/main" val="5101598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emf"/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emf"/><Relationship Id="rId2" Type="http://schemas.openxmlformats.org/officeDocument/2006/relationships/image" Target="../media/image10.emf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emf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14.emf"/><Relationship Id="rId2" Type="http://schemas.openxmlformats.org/officeDocument/2006/relationships/image" Target="../media/image13.emf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emf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emf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emf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ctrTitle"/>
          </p:nvPr>
        </p:nvSpPr>
        <p:spPr>
          <a:noFill/>
        </p:spPr>
        <p:txBody>
          <a:bodyPr>
            <a:normAutofit/>
          </a:bodyPr>
          <a:lstStyle/>
          <a:p>
            <a:r>
              <a:rPr lang="tr-T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2020 YILI </a:t>
            </a:r>
            <a:br>
              <a:rPr lang="tr-T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</a:br>
            <a:r>
              <a:rPr lang="tr-TR" sz="44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YGG SUNUMU</a:t>
            </a:r>
          </a:p>
        </p:txBody>
      </p:sp>
      <p:sp>
        <p:nvSpPr>
          <p:cNvPr id="3" name="Alt Başlık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tr-TR" sz="3200" b="1" dirty="0" smtClean="0">
                <a:solidFill>
                  <a:srgbClr val="FF0000"/>
                </a:solidFill>
              </a:rPr>
              <a:t>DİŞ HEKİMLİĞİ </a:t>
            </a:r>
            <a:r>
              <a:rPr lang="en-US" sz="3200" b="1" dirty="0" smtClean="0">
                <a:solidFill>
                  <a:srgbClr val="FF0000"/>
                </a:solidFill>
              </a:rPr>
              <a:t>FAKÜLTESİ DEKANLIK </a:t>
            </a:r>
            <a:r>
              <a:rPr lang="tr-TR" sz="3200" b="1" dirty="0" smtClean="0">
                <a:solidFill>
                  <a:srgbClr val="FF0000"/>
                </a:solidFill>
              </a:rPr>
              <a:t>SÜRECİ</a:t>
            </a:r>
            <a:br>
              <a:rPr lang="tr-TR" sz="3200" b="1" dirty="0" smtClean="0">
                <a:solidFill>
                  <a:srgbClr val="FF0000"/>
                </a:solidFill>
              </a:rPr>
            </a:br>
            <a:endParaRPr lang="tr-TR" sz="3200" b="1" dirty="0" smtClean="0">
              <a:solidFill>
                <a:srgbClr val="FF0000"/>
              </a:solidFill>
            </a:endParaRPr>
          </a:p>
          <a:p>
            <a:r>
              <a:rPr lang="en-US" sz="3200" b="1" dirty="0" smtClean="0"/>
              <a:t>2</a:t>
            </a:r>
            <a:r>
              <a:rPr lang="tr-TR" sz="3200" b="1" dirty="0"/>
              <a:t>9</a:t>
            </a:r>
            <a:r>
              <a:rPr lang="en-US" sz="3200" b="1" dirty="0" smtClean="0"/>
              <a:t>/01</a:t>
            </a:r>
            <a:r>
              <a:rPr lang="tr-TR" sz="3200" b="1" dirty="0" smtClean="0"/>
              <a:t>/20</a:t>
            </a:r>
            <a:r>
              <a:rPr lang="en-US" sz="3200" b="1" dirty="0" smtClean="0"/>
              <a:t>2</a:t>
            </a:r>
            <a:r>
              <a:rPr lang="tr-TR" sz="3200" b="1" dirty="0" smtClean="0"/>
              <a:t>1</a:t>
            </a:r>
            <a:endParaRPr lang="tr-TR" sz="3200" dirty="0"/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251520" y="404663"/>
            <a:ext cx="3258298" cy="13871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7337467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478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38180140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1241200"/>
            <a:ext cx="12192001" cy="5602512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234296" cy="12412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461232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227890"/>
            <a:ext cx="12192000" cy="5630109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22789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68804818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5639413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825624"/>
            <a:ext cx="12192000" cy="5085551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23092" y="16025"/>
            <a:ext cx="12238181" cy="18096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71856829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3200" dirty="0" smtClean="0">
                <a:solidFill>
                  <a:schemeClr val="accent1">
                    <a:lumMod val="75000"/>
                  </a:schemeClr>
                </a:solidFill>
              </a:rPr>
              <a:t>DİŞ HEKİMLİĞİ FAKÜLTESİ İDARİ MEMNUNİYET ANKET ANALİZİ</a:t>
            </a:r>
            <a:endParaRPr lang="tr-TR" sz="3200" dirty="0">
              <a:solidFill>
                <a:schemeClr val="accent1">
                  <a:lumMod val="75000"/>
                </a:schemeClr>
              </a:solidFill>
            </a:endParaRPr>
          </a:p>
        </p:txBody>
      </p:sp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392219" y="1354898"/>
            <a:ext cx="7693890" cy="549737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217303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3241964" y="0"/>
            <a:ext cx="5643417" cy="686288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129481770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890983" y="-1"/>
            <a:ext cx="5477162" cy="683736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5248576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401455" y="9786"/>
            <a:ext cx="6151418" cy="683131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287658017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Unvan 3"/>
          <p:cNvSpPr txBox="1">
            <a:spLocks noGrp="1"/>
          </p:cNvSpPr>
          <p:nvPr>
            <p:ph type="title"/>
          </p:nvPr>
        </p:nvSpPr>
        <p:spPr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GELEN ŞİKAYETLER VE SONUÇLARI</a:t>
            </a:r>
          </a:p>
        </p:txBody>
      </p:sp>
      <p:pic>
        <p:nvPicPr>
          <p:cNvPr id="6" name="Resim 5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68311" y="2685223"/>
            <a:ext cx="11455377" cy="1487553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49757918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172794643"/>
              </p:ext>
            </p:extLst>
          </p:nvPr>
        </p:nvGraphicFramePr>
        <p:xfrm>
          <a:off x="0" y="-2"/>
          <a:ext cx="12192000" cy="6858003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960863">
                  <a:extLst>
                    <a:ext uri="{9D8B030D-6E8A-4147-A177-3AD203B41FA5}">
                      <a16:colId xmlns:a16="http://schemas.microsoft.com/office/drawing/2014/main" val="2957462721"/>
                    </a:ext>
                  </a:extLst>
                </a:gridCol>
                <a:gridCol w="1135137">
                  <a:extLst>
                    <a:ext uri="{9D8B030D-6E8A-4147-A177-3AD203B41FA5}">
                      <a16:colId xmlns:a16="http://schemas.microsoft.com/office/drawing/2014/main" val="839230885"/>
                    </a:ext>
                  </a:extLst>
                </a:gridCol>
                <a:gridCol w="4861807">
                  <a:extLst>
                    <a:ext uri="{9D8B030D-6E8A-4147-A177-3AD203B41FA5}">
                      <a16:colId xmlns:a16="http://schemas.microsoft.com/office/drawing/2014/main" val="862842989"/>
                    </a:ext>
                  </a:extLst>
                </a:gridCol>
                <a:gridCol w="1234193">
                  <a:extLst>
                    <a:ext uri="{9D8B030D-6E8A-4147-A177-3AD203B41FA5}">
                      <a16:colId xmlns:a16="http://schemas.microsoft.com/office/drawing/2014/main" val="634018078"/>
                    </a:ext>
                  </a:extLst>
                </a:gridCol>
              </a:tblGrid>
              <a:tr h="102524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dirty="0" err="1" smtClean="0">
                          <a:solidFill>
                            <a:schemeClr val="tx1"/>
                          </a:solidFill>
                        </a:rPr>
                        <a:t>Güçlü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Yön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Tanımı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Durum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Zayıf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Yön</a:t>
                      </a:r>
                      <a:r>
                        <a:rPr lang="en-US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baseline="0" dirty="0" err="1" smtClean="0">
                          <a:solidFill>
                            <a:schemeClr val="tx1"/>
                          </a:solidFill>
                        </a:rPr>
                        <a:t>Tanımı</a:t>
                      </a:r>
                      <a:endParaRPr lang="en-US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Durum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56523897"/>
                  </a:ext>
                </a:extLst>
              </a:tr>
              <a:tr h="972127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G1-Öğrenci odaklı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Z1-Dekanlık kurumunun kurumsallaşma sürecinin yeni olması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ym typeface="Wingdings" panose="05000000000000000000" pitchFamily="2" charset="2"/>
                        </a:rPr>
                        <a:t>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90907622"/>
                  </a:ext>
                </a:extLst>
              </a:tr>
              <a:tr h="972127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G2-Güncel ve sektörün ihtiyaçlarına uygun müfredat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Z2- Bölümlerde çalışan kadrolu öğretim üyesi sayısının yetersiz olması      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ym typeface="Wingdings" panose="05000000000000000000" pitchFamily="2" charset="2"/>
                        </a:rPr>
                        <a:t>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67193908"/>
                  </a:ext>
                </a:extLst>
              </a:tr>
              <a:tr h="972127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G3- Öğrenci akademisyen ilişkisinin güçlü olması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Z3- Doktora programının olmaması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ym typeface="Wingdings" panose="05000000000000000000" pitchFamily="2" charset="2"/>
                        </a:rPr>
                        <a:t></a:t>
                      </a:r>
                      <a:r>
                        <a:rPr lang="en-US" dirty="0" smtClean="0">
                          <a:sym typeface="Wingdings" panose="05000000000000000000" pitchFamily="2" charset="2"/>
                        </a:rPr>
                        <a:t> 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79944973"/>
                  </a:ext>
                </a:extLst>
              </a:tr>
              <a:tr h="972127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G4-Deneyimli ve farklı kültürlerden kalifiye genç ve dinamik akademik kadroya sahip olması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043493400"/>
                  </a:ext>
                </a:extLst>
              </a:tr>
              <a:tr h="972127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G5-Sağlık ve Diş Hekimliği alanındaki güncel gelişmeleri yakından takip edilmesi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957264"/>
                  </a:ext>
                </a:extLst>
              </a:tr>
              <a:tr h="972127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G6- Üniversite yönetimi ile hızlı iletişim olanakları ve çözüm üretme sürecinin kolaylığı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tr-TR" sz="1800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1205712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5615012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b="1" dirty="0" smtClean="0">
                <a:solidFill>
                  <a:srgbClr val="FF0000"/>
                </a:solidFill>
              </a:rPr>
              <a:t>Değişikliklerin Yönetimi</a:t>
            </a:r>
            <a:endParaRPr lang="tr-TR" b="1" dirty="0">
              <a:solidFill>
                <a:srgbClr val="FF0000"/>
              </a:solidFill>
            </a:endParaRPr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Akademik kadro ihtiyaçlarımız karşılanmaya başlandı. </a:t>
            </a:r>
          </a:p>
          <a:p>
            <a:r>
              <a:rPr lang="tr-TR" dirty="0" smtClean="0"/>
              <a:t>Müfredatımız oluşturuldu</a:t>
            </a:r>
          </a:p>
          <a:p>
            <a:r>
              <a:rPr lang="tr-TR" dirty="0" smtClean="0"/>
              <a:t>Web sitemiz iyileştirildi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3921826006"/>
      </p:ext>
    </p:extLst>
  </p:cSld>
  <p:clrMapOvr>
    <a:masterClrMapping/>
  </p:clrMapOvr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KAYNAK İHTİYACI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tr-TR" dirty="0" smtClean="0"/>
              <a:t>Bölüm kadrosunun genişletilmesi ve akademik çalışmaların yapılabilmesi için akademik kadro ve araştırma laboratuvarların kurulması çalışması Rektörlüğe mail atıldı ve </a:t>
            </a:r>
            <a:r>
              <a:rPr lang="tr-TR" dirty="0" err="1" smtClean="0"/>
              <a:t>termin</a:t>
            </a:r>
            <a:r>
              <a:rPr lang="tr-TR" dirty="0" smtClean="0"/>
              <a:t> tarihi alındı.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2167187470"/>
      </p:ext>
    </p:extLst>
  </p:cSld>
  <p:clrMapOvr>
    <a:masterClrMapping/>
  </p:clrMapOvr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61749" y="812801"/>
            <a:ext cx="11680870" cy="412865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2568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İçerik Yer Tutucusu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93181352"/>
              </p:ext>
            </p:extLst>
          </p:nvPr>
        </p:nvGraphicFramePr>
        <p:xfrm>
          <a:off x="0" y="0"/>
          <a:ext cx="12192000" cy="68580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618182">
                  <a:extLst>
                    <a:ext uri="{9D8B030D-6E8A-4147-A177-3AD203B41FA5}">
                      <a16:colId xmlns:a16="http://schemas.microsoft.com/office/drawing/2014/main" val="2843385985"/>
                    </a:ext>
                  </a:extLst>
                </a:gridCol>
                <a:gridCol w="1477818">
                  <a:extLst>
                    <a:ext uri="{9D8B030D-6E8A-4147-A177-3AD203B41FA5}">
                      <a16:colId xmlns:a16="http://schemas.microsoft.com/office/drawing/2014/main" val="306152473"/>
                    </a:ext>
                  </a:extLst>
                </a:gridCol>
                <a:gridCol w="4830618">
                  <a:extLst>
                    <a:ext uri="{9D8B030D-6E8A-4147-A177-3AD203B41FA5}">
                      <a16:colId xmlns:a16="http://schemas.microsoft.com/office/drawing/2014/main" val="3420810135"/>
                    </a:ext>
                  </a:extLst>
                </a:gridCol>
                <a:gridCol w="1265382">
                  <a:extLst>
                    <a:ext uri="{9D8B030D-6E8A-4147-A177-3AD203B41FA5}">
                      <a16:colId xmlns:a16="http://schemas.microsoft.com/office/drawing/2014/main" val="4002114751"/>
                    </a:ext>
                  </a:extLst>
                </a:gridCol>
              </a:tblGrid>
              <a:tr h="1143000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Fırsat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Tanımı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Durum</a:t>
                      </a: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Tehdit</a:t>
                      </a:r>
                      <a:r>
                        <a:rPr lang="en-US" sz="1800" baseline="0" dirty="0" smtClean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1800" baseline="0" dirty="0" err="1" smtClean="0">
                          <a:solidFill>
                            <a:schemeClr val="tx1"/>
                          </a:solidFill>
                        </a:rPr>
                        <a:t>Tanımı</a:t>
                      </a:r>
                      <a:endParaRPr lang="en-US" sz="1800" dirty="0" smtClean="0">
                        <a:solidFill>
                          <a:schemeClr val="tx1"/>
                        </a:solidFill>
                      </a:endParaRPr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Durum</a:t>
                      </a:r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18837026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F1-Fakülteler arası işbirliklerine açık olması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T1-Ekonomik kriz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ym typeface="Wingdings" panose="05000000000000000000" pitchFamily="2" charset="2"/>
                        </a:rPr>
                        <a:t>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074904132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F2-Antalya'da turizm ve  sağlık gibi lokomotif sektörlerin sunduğu imkanlar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T2-  Öğrencilerin </a:t>
                      </a:r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pandemi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sürecinde geçilen online eğitimin adaptasyonlarını zorlaştırması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r>
                        <a:rPr lang="tr-TR" dirty="0" smtClean="0">
                          <a:sym typeface="Wingdings" panose="05000000000000000000" pitchFamily="2" charset="2"/>
                        </a:rPr>
                        <a:t>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79573529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F3-Antalya ilinde öğrencilerin deneyim kazanabilecekleri iş alanlarının, sağlık kuruluşlarının fazlalığı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3439797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0" i="0" u="none" strike="noStrike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F4-Akdeniz Üniversitesi ile yakın ilişkide olmamız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438916087"/>
                  </a:ext>
                </a:extLst>
              </a:tr>
              <a:tr h="1143000">
                <a:tc>
                  <a:txBody>
                    <a:bodyPr/>
                    <a:lstStyle/>
                    <a:p>
                      <a:pPr algn="l" fontAlgn="t"/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F5-Antalya'nın sosyokültürel ve ekonomik açıdan bir çok </a:t>
                      </a:r>
                      <a:r>
                        <a:rPr lang="tr-TR" sz="18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büyükşehire</a:t>
                      </a:r>
                      <a:r>
                        <a:rPr lang="tr-TR" sz="18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 panose="020F0502020204030204" pitchFamily="34" charset="0"/>
                        </a:rPr>
                        <a:t> nazaran daha yaşanılabilir bir yer olması</a:t>
                      </a: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>
                          <a:sym typeface="Wingdings" panose="05000000000000000000" pitchFamily="2" charset="2"/>
                        </a:rPr>
                        <a:t>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l" fontAlgn="t"/>
                      <a:endParaRPr lang="tr-TR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</a:endParaRPr>
                    </a:p>
                  </a:txBody>
                  <a:tcPr marL="6350" marR="6350" marT="6350" marB="0"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51918098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04272867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38409021"/>
              </p:ext>
            </p:extLst>
          </p:nvPr>
        </p:nvGraphicFramePr>
        <p:xfrm>
          <a:off x="0" y="915739"/>
          <a:ext cx="12192000" cy="749808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47598454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03514131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54331544"/>
                    </a:ext>
                  </a:extLst>
                </a:gridCol>
              </a:tblGrid>
              <a:tr h="30541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 err="1" smtClean="0">
                          <a:effectLst/>
                        </a:rPr>
                        <a:t>Paydaş</a:t>
                      </a:r>
                      <a:r>
                        <a:rPr lang="en-US" sz="1800" u="none" strike="noStrike" kern="1200" dirty="0" smtClean="0">
                          <a:effectLst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effectLst/>
                        </a:rPr>
                        <a:t>Adı</a:t>
                      </a:r>
                      <a:endParaRPr lang="en-US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 err="1" smtClean="0">
                          <a:effectLst/>
                        </a:rPr>
                        <a:t>Paydaş</a:t>
                      </a:r>
                      <a:r>
                        <a:rPr lang="en-US" sz="1800" u="none" strike="noStrike" kern="1200" dirty="0" smtClean="0">
                          <a:effectLst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effectLst/>
                        </a:rPr>
                        <a:t>Beklentisi</a:t>
                      </a:r>
                      <a:endParaRPr lang="en-US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 err="1" smtClean="0">
                          <a:effectLst/>
                        </a:rPr>
                        <a:t>Karşılanma</a:t>
                      </a:r>
                      <a:r>
                        <a:rPr lang="en-US" sz="1800" u="none" strike="noStrike" kern="1200" dirty="0" smtClean="0">
                          <a:effectLst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effectLst/>
                        </a:rPr>
                        <a:t>Durumu</a:t>
                      </a:r>
                      <a:endParaRPr lang="en-US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778723"/>
                  </a:ext>
                </a:extLst>
              </a:tr>
              <a:tr h="763526">
                <a:tc>
                  <a:txBody>
                    <a:bodyPr/>
                    <a:lstStyle/>
                    <a:p>
                      <a:r>
                        <a:rPr lang="tr-TR" dirty="0" smtClean="0"/>
                        <a:t>Mütevelli Heyeti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Stratejik Planın Gerçekleşmesi-Akademik Başarı-Öğrenci Memnuniyeti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err="1" smtClean="0"/>
                        <a:t>KYS’nin</a:t>
                      </a:r>
                      <a:r>
                        <a:rPr lang="tr-TR" sz="1800" dirty="0" smtClean="0"/>
                        <a:t> takip</a:t>
                      </a:r>
                      <a:r>
                        <a:rPr lang="tr-TR" sz="1800" baseline="0" dirty="0" smtClean="0"/>
                        <a:t> edilmesi sağlandı. Akademik başarı ve öğrenci memnuniyeti hedefleri karşılandı.</a:t>
                      </a:r>
                      <a:endParaRPr lang="en-US" sz="1800" dirty="0" smtClean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752695"/>
                  </a:ext>
                </a:extLst>
              </a:tr>
              <a:tr h="763526">
                <a:tc>
                  <a:txBody>
                    <a:bodyPr/>
                    <a:lstStyle/>
                    <a:p>
                      <a:r>
                        <a:rPr lang="tr-TR" dirty="0" smtClean="0"/>
                        <a:t>Rektörlük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Eğitim ve araştırma</a:t>
                      </a:r>
                    </a:p>
                    <a:p>
                      <a:r>
                        <a:rPr lang="tr-TR" dirty="0" smtClean="0"/>
                        <a:t>faaliyetlerinin nitelikli</a:t>
                      </a:r>
                    </a:p>
                    <a:p>
                      <a:r>
                        <a:rPr lang="tr-TR" dirty="0" smtClean="0"/>
                        <a:t>yürütülmesi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Şikayet alınmadı.</a:t>
                      </a:r>
                      <a:endParaRPr lang="en-US" sz="1800" dirty="0" smtClean="0"/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64509"/>
                  </a:ext>
                </a:extLst>
              </a:tr>
              <a:tr h="305411">
                <a:tc>
                  <a:txBody>
                    <a:bodyPr/>
                    <a:lstStyle/>
                    <a:p>
                      <a:r>
                        <a:rPr lang="tr-TR" dirty="0" smtClean="0"/>
                        <a:t>Genel Sekreterlik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Mevzuata Uyum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KYS denetiminden geçtik.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801910"/>
                  </a:ext>
                </a:extLst>
              </a:tr>
              <a:tr h="305411">
                <a:tc>
                  <a:txBody>
                    <a:bodyPr/>
                    <a:lstStyle/>
                    <a:p>
                      <a:r>
                        <a:rPr lang="tr-TR" dirty="0" smtClean="0"/>
                        <a:t>YÖK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Mevzuata uygunluk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YÖKAK denetimine katılmadık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154484"/>
                  </a:ext>
                </a:extLst>
              </a:tr>
              <a:tr h="534468">
                <a:tc>
                  <a:txBody>
                    <a:bodyPr/>
                    <a:lstStyle/>
                    <a:p>
                      <a:r>
                        <a:rPr lang="tr-TR" dirty="0" smtClean="0"/>
                        <a:t>Mezunlar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İş olanakları sunulması ve mezuniyet sonrası destek/ilgi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Mezunumuz</a:t>
                      </a:r>
                      <a:r>
                        <a:rPr lang="tr-TR" baseline="0" dirty="0" smtClean="0"/>
                        <a:t> bulunmamaktadır.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666552"/>
                  </a:ext>
                </a:extLst>
              </a:tr>
              <a:tr h="534468">
                <a:tc>
                  <a:txBody>
                    <a:bodyPr/>
                    <a:lstStyle/>
                    <a:p>
                      <a:r>
                        <a:rPr lang="tr-TR" dirty="0" smtClean="0"/>
                        <a:t>Öğrenci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Kaliteli eğitim-öğretim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Şikayet alınmadı, memnuniyet hedefi</a:t>
                      </a:r>
                      <a:r>
                        <a:rPr lang="tr-TR" baseline="0" dirty="0" smtClean="0"/>
                        <a:t> karşılandı.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884014"/>
                  </a:ext>
                </a:extLst>
              </a:tr>
              <a:tr h="305411">
                <a:tc>
                  <a:txBody>
                    <a:bodyPr/>
                    <a:lstStyle/>
                    <a:p>
                      <a:r>
                        <a:rPr lang="tr-TR" dirty="0" smtClean="0"/>
                        <a:t>Kamu Kurum ve Kuruluşları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Mevzuata Uyum-Ortak Proje ve Destekler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Görüşmeler devam etmektedir.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157238"/>
                  </a:ext>
                </a:extLst>
              </a:tr>
              <a:tr h="534468">
                <a:tc>
                  <a:txBody>
                    <a:bodyPr/>
                    <a:lstStyle/>
                    <a:p>
                      <a:r>
                        <a:rPr lang="tr-TR" dirty="0" smtClean="0"/>
                        <a:t>Diğer Üniversiteler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Sürdürülebilir Bilgi </a:t>
                      </a:r>
                      <a:r>
                        <a:rPr lang="tr-TR" dirty="0" err="1" smtClean="0"/>
                        <a:t>Paylaşımı,Önlenen</a:t>
                      </a:r>
                      <a:r>
                        <a:rPr lang="tr-TR" dirty="0" smtClean="0"/>
                        <a:t> Haksız </a:t>
                      </a:r>
                      <a:r>
                        <a:rPr lang="tr-TR" dirty="0" err="1" smtClean="0"/>
                        <a:t>Rekabet,Güçlü</a:t>
                      </a:r>
                      <a:r>
                        <a:rPr lang="tr-TR" dirty="0" smtClean="0"/>
                        <a:t> İletişim  ve Empati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Ortak çalışmalar için görüşmeler devam etmektedir.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789476"/>
                  </a:ext>
                </a:extLst>
              </a:tr>
              <a:tr h="534468">
                <a:tc>
                  <a:txBody>
                    <a:bodyPr/>
                    <a:lstStyle/>
                    <a:p>
                      <a:r>
                        <a:rPr lang="tr-TR" dirty="0" smtClean="0"/>
                        <a:t>TÜBİTAK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Araştırma faaliyetlerinin nitelikli</a:t>
                      </a:r>
                    </a:p>
                    <a:p>
                      <a:r>
                        <a:rPr lang="tr-TR" dirty="0" smtClean="0"/>
                        <a:t>ve mevzuata uygun yürütülmesi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Uygun ortam</a:t>
                      </a:r>
                      <a:r>
                        <a:rPr lang="tr-TR" sz="1800" baseline="0" dirty="0" smtClean="0"/>
                        <a:t> sağlanmaktadır.</a:t>
                      </a:r>
                      <a:endParaRPr lang="en-US" sz="1800" dirty="0" smtClean="0"/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839734"/>
                  </a:ext>
                </a:extLst>
              </a:tr>
              <a:tr h="534468">
                <a:tc>
                  <a:txBody>
                    <a:bodyPr/>
                    <a:lstStyle/>
                    <a:p>
                      <a:r>
                        <a:rPr lang="tr-TR" dirty="0" smtClean="0"/>
                        <a:t>Medya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Fakülteye ait güncel faaliyetlerin</a:t>
                      </a:r>
                    </a:p>
                    <a:p>
                      <a:r>
                        <a:rPr lang="tr-TR" dirty="0" smtClean="0"/>
                        <a:t>duyurulması konusunda iletişim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Uygun ortam</a:t>
                      </a:r>
                      <a:r>
                        <a:rPr lang="tr-TR" sz="1800" baseline="0" dirty="0" smtClean="0"/>
                        <a:t> sağlanmaktadır.</a:t>
                      </a:r>
                      <a:endParaRPr lang="en-US" sz="1800" dirty="0" smtClean="0"/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335810"/>
                  </a:ext>
                </a:extLst>
              </a:tr>
              <a:tr h="305411">
                <a:tc>
                  <a:txBody>
                    <a:bodyPr/>
                    <a:lstStyle/>
                    <a:p>
                      <a:r>
                        <a:rPr lang="tr-TR" dirty="0" smtClean="0"/>
                        <a:t>Türk Diş Hekimleri Birliği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İşbirlikçi çalışma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İşbirliği</a:t>
                      </a:r>
                      <a:r>
                        <a:rPr lang="tr-TR" baseline="0" dirty="0" smtClean="0"/>
                        <a:t> devam etmektedir.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924303"/>
                  </a:ext>
                </a:extLst>
              </a:tr>
              <a:tr h="534468">
                <a:tc>
                  <a:txBody>
                    <a:bodyPr/>
                    <a:lstStyle/>
                    <a:p>
                      <a:r>
                        <a:rPr lang="tr-TR" dirty="0" smtClean="0"/>
                        <a:t>Öğrenci Toplulukları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Fakültenin gelişimi ve öğrencilerin sevdikleri alanda birleşebilmesi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Pandemiden</a:t>
                      </a:r>
                      <a:r>
                        <a:rPr lang="tr-TR" dirty="0" smtClean="0"/>
                        <a:t> dolayı </a:t>
                      </a:r>
                      <a:r>
                        <a:rPr lang="tr-TR" dirty="0" err="1" smtClean="0"/>
                        <a:t>ugulanamamktadır</a:t>
                      </a:r>
                      <a:r>
                        <a:rPr lang="tr-TR" dirty="0" smtClean="0"/>
                        <a:t>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91776"/>
                  </a:ext>
                </a:extLst>
              </a:tr>
            </a:tbl>
          </a:graphicData>
        </a:graphic>
      </p:graphicFrame>
      <p:sp>
        <p:nvSpPr>
          <p:cNvPr id="3" name="Metin kutusu 2"/>
          <p:cNvSpPr txBox="1"/>
          <p:nvPr/>
        </p:nvSpPr>
        <p:spPr>
          <a:xfrm>
            <a:off x="2310694" y="339675"/>
            <a:ext cx="698477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tr-TR" sz="3600" b="1" dirty="0">
                <a:solidFill>
                  <a:srgbClr val="FF0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PAYDAŞ BEKLENTİLERİ</a:t>
            </a:r>
          </a:p>
        </p:txBody>
      </p:sp>
      <p:pic>
        <p:nvPicPr>
          <p:cNvPr id="4" name="Resim 3"/>
          <p:cNvPicPr/>
          <p:nvPr/>
        </p:nvPicPr>
        <p:blipFill>
          <a:blip r:embed="rId2"/>
          <a:stretch>
            <a:fillRect/>
          </a:stretch>
        </p:blipFill>
        <p:spPr>
          <a:xfrm>
            <a:off x="0" y="102859"/>
            <a:ext cx="2736304" cy="57606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1681523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İçerik Yer Tutucusu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750247061"/>
              </p:ext>
            </p:extLst>
          </p:nvPr>
        </p:nvGraphicFramePr>
        <p:xfrm>
          <a:off x="0" y="0"/>
          <a:ext cx="12192000" cy="865817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64000">
                  <a:extLst>
                    <a:ext uri="{9D8B030D-6E8A-4147-A177-3AD203B41FA5}">
                      <a16:colId xmlns:a16="http://schemas.microsoft.com/office/drawing/2014/main" val="2475984541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035141312"/>
                    </a:ext>
                  </a:extLst>
                </a:gridCol>
                <a:gridCol w="4064000">
                  <a:extLst>
                    <a:ext uri="{9D8B030D-6E8A-4147-A177-3AD203B41FA5}">
                      <a16:colId xmlns:a16="http://schemas.microsoft.com/office/drawing/2014/main" val="3754331544"/>
                    </a:ext>
                  </a:extLst>
                </a:gridCol>
              </a:tblGrid>
              <a:tr h="341551"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 err="1" smtClean="0">
                          <a:effectLst/>
                        </a:rPr>
                        <a:t>Paydaş</a:t>
                      </a:r>
                      <a:r>
                        <a:rPr lang="en-US" sz="1800" u="none" strike="noStrike" kern="1200" dirty="0" smtClean="0">
                          <a:effectLst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effectLst/>
                        </a:rPr>
                        <a:t>Adı</a:t>
                      </a:r>
                      <a:endParaRPr lang="en-US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 err="1" smtClean="0">
                          <a:effectLst/>
                        </a:rPr>
                        <a:t>Paydaş</a:t>
                      </a:r>
                      <a:r>
                        <a:rPr lang="en-US" sz="1800" u="none" strike="noStrike" kern="1200" dirty="0" smtClean="0">
                          <a:effectLst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effectLst/>
                        </a:rPr>
                        <a:t>Beklentisi</a:t>
                      </a:r>
                      <a:endParaRPr lang="en-US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1800" u="none" strike="noStrike" kern="1200" dirty="0" err="1" smtClean="0">
                          <a:effectLst/>
                        </a:rPr>
                        <a:t>Karşılanma</a:t>
                      </a:r>
                      <a:r>
                        <a:rPr lang="en-US" sz="1800" u="none" strike="noStrike" kern="1200" dirty="0" smtClean="0">
                          <a:effectLst/>
                        </a:rPr>
                        <a:t> </a:t>
                      </a:r>
                      <a:r>
                        <a:rPr lang="en-US" sz="1800" u="none" strike="noStrike" kern="1200" dirty="0" err="1" smtClean="0">
                          <a:effectLst/>
                        </a:rPr>
                        <a:t>Durumu</a:t>
                      </a:r>
                      <a:endParaRPr lang="en-US" sz="1800" b="0" i="0" u="none" strike="noStrike" kern="1200" dirty="0" smtClean="0">
                        <a:solidFill>
                          <a:srgbClr val="000000"/>
                        </a:solidFill>
                        <a:effectLst/>
                        <a:latin typeface="Calibri" panose="020F0502020204030204" pitchFamily="34" charset="0"/>
                        <a:ea typeface="+mn-ea"/>
                        <a:cs typeface="+mn-cs"/>
                      </a:endParaRP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01778723"/>
                  </a:ext>
                </a:extLst>
              </a:tr>
              <a:tr h="597714">
                <a:tc>
                  <a:txBody>
                    <a:bodyPr/>
                    <a:lstStyle/>
                    <a:p>
                      <a:r>
                        <a:rPr lang="tr-TR" dirty="0" smtClean="0"/>
                        <a:t>Öğrenci Toplulukları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Fakültenin gelişimi ve öğrencilerin sevdikleri alanda birleşebilmesi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err="1" smtClean="0"/>
                        <a:t>Pandemiden</a:t>
                      </a:r>
                      <a:r>
                        <a:rPr lang="tr-TR" dirty="0" smtClean="0"/>
                        <a:t> kaynaklı şuan için öğrenci </a:t>
                      </a:r>
                      <a:r>
                        <a:rPr lang="tr-TR" smtClean="0"/>
                        <a:t>toplulukları</a:t>
                      </a:r>
                      <a:r>
                        <a:rPr lang="tr-TR" baseline="0" smtClean="0"/>
                        <a:t> oluşturulmadı.</a:t>
                      </a:r>
                      <a:endParaRPr lang="tr-TR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56752695"/>
                  </a:ext>
                </a:extLst>
              </a:tr>
              <a:tr h="597714">
                <a:tc>
                  <a:txBody>
                    <a:bodyPr/>
                    <a:lstStyle/>
                    <a:p>
                      <a:r>
                        <a:rPr lang="tr-TR" dirty="0" smtClean="0"/>
                        <a:t>Fakülte içi</a:t>
                      </a:r>
                    </a:p>
                    <a:p>
                      <a:r>
                        <a:rPr lang="tr-TR" dirty="0" smtClean="0"/>
                        <a:t>akademisyenler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Teşvik, takdir ve motivasyon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Uygun ortam</a:t>
                      </a:r>
                      <a:r>
                        <a:rPr lang="tr-TR" sz="1800" baseline="0" dirty="0" smtClean="0"/>
                        <a:t> sağlanmaktadır.</a:t>
                      </a:r>
                      <a:endParaRPr lang="en-US" sz="1800" dirty="0" smtClean="0"/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264509"/>
                  </a:ext>
                </a:extLst>
              </a:tr>
              <a:tr h="597714">
                <a:tc>
                  <a:txBody>
                    <a:bodyPr/>
                    <a:lstStyle/>
                    <a:p>
                      <a:r>
                        <a:rPr lang="tr-TR" dirty="0" smtClean="0"/>
                        <a:t>Üniversite içi diğer bölümlerdeki </a:t>
                      </a:r>
                    </a:p>
                    <a:p>
                      <a:r>
                        <a:rPr lang="tr-TR" dirty="0" smtClean="0"/>
                        <a:t>akademisyenler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Akademik Çalışmalarda İşbirliği, Bilgi Paylaşımı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Uygun ortam</a:t>
                      </a:r>
                      <a:r>
                        <a:rPr lang="tr-TR" sz="1800" baseline="0" dirty="0" smtClean="0"/>
                        <a:t> sağlanmaktadır.</a:t>
                      </a:r>
                      <a:endParaRPr lang="en-US" sz="1800" dirty="0" smtClean="0"/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756801910"/>
                  </a:ext>
                </a:extLst>
              </a:tr>
              <a:tr h="597714">
                <a:tc>
                  <a:txBody>
                    <a:bodyPr/>
                    <a:lstStyle/>
                    <a:p>
                      <a:r>
                        <a:rPr lang="tr-TR" dirty="0" smtClean="0"/>
                        <a:t>Kurum dışı</a:t>
                      </a:r>
                    </a:p>
                    <a:p>
                      <a:r>
                        <a:rPr lang="tr-TR" dirty="0" smtClean="0"/>
                        <a:t>akademisyenler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Akademik Çalışmalarda İşbirliği, Bilgi Paylaşımı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Uygun ortam</a:t>
                      </a:r>
                      <a:r>
                        <a:rPr lang="tr-TR" sz="1800" baseline="0" dirty="0" smtClean="0"/>
                        <a:t> sağlanmaktadır.</a:t>
                      </a:r>
                      <a:endParaRPr lang="en-US" sz="1800" dirty="0" smtClean="0"/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82154484"/>
                  </a:ext>
                </a:extLst>
              </a:tr>
              <a:tr h="597714">
                <a:tc>
                  <a:txBody>
                    <a:bodyPr/>
                    <a:lstStyle/>
                    <a:p>
                      <a:r>
                        <a:rPr lang="tr-TR" dirty="0" smtClean="0"/>
                        <a:t>Diğer İdari personel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Güçlü iletişim, uyumlu çalışma, kurumsal yapı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Uygun ortam</a:t>
                      </a:r>
                      <a:r>
                        <a:rPr lang="tr-TR" sz="1800" baseline="0" dirty="0" smtClean="0"/>
                        <a:t> sağlanmaktadır.</a:t>
                      </a:r>
                      <a:endParaRPr lang="en-US" sz="1800" dirty="0" smtClean="0"/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29666552"/>
                  </a:ext>
                </a:extLst>
              </a:tr>
              <a:tr h="597714">
                <a:tc>
                  <a:txBody>
                    <a:bodyPr/>
                    <a:lstStyle/>
                    <a:p>
                      <a:r>
                        <a:rPr lang="tr-TR" dirty="0" smtClean="0"/>
                        <a:t>Yerel Yönetimler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İşbirlikçi çalışma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İşbirliği</a:t>
                      </a:r>
                      <a:r>
                        <a:rPr lang="tr-TR" baseline="0" dirty="0" smtClean="0"/>
                        <a:t> devam etmektedir.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35884014"/>
                  </a:ext>
                </a:extLst>
              </a:tr>
              <a:tr h="597714">
                <a:tc>
                  <a:txBody>
                    <a:bodyPr/>
                    <a:lstStyle/>
                    <a:p>
                      <a:r>
                        <a:rPr lang="tr-TR" dirty="0" smtClean="0"/>
                        <a:t>TTO 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Teknoloji transfer alanında</a:t>
                      </a:r>
                    </a:p>
                    <a:p>
                      <a:r>
                        <a:rPr lang="tr-TR" dirty="0" smtClean="0"/>
                        <a:t>işbirlikçi çalışma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dirty="0" smtClean="0"/>
                        <a:t>İşbirliği</a:t>
                      </a:r>
                      <a:r>
                        <a:rPr lang="tr-TR" baseline="0" dirty="0" smtClean="0"/>
                        <a:t> devam etmektedir.</a:t>
                      </a:r>
                      <a:endParaRPr lang="tr-TR" dirty="0" smtClean="0"/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18157238"/>
                  </a:ext>
                </a:extLst>
              </a:tr>
              <a:tr h="853876">
                <a:tc>
                  <a:txBody>
                    <a:bodyPr/>
                    <a:lstStyle/>
                    <a:p>
                      <a:r>
                        <a:rPr lang="tr-TR" dirty="0" smtClean="0"/>
                        <a:t>Antalya Bilim Üniversitesi </a:t>
                      </a:r>
                      <a:r>
                        <a:rPr lang="tr-TR" dirty="0" err="1" smtClean="0"/>
                        <a:t>BilimDent</a:t>
                      </a:r>
                      <a:r>
                        <a:rPr lang="tr-TR" dirty="0" smtClean="0"/>
                        <a:t> Ağız ve Diş Sağlığı Uygulama ve Araştırma Merkezi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Klinik çalışmaların yapılması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Çalışmalar yapılmaktadır.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514789476"/>
                  </a:ext>
                </a:extLst>
              </a:tr>
              <a:tr h="597714">
                <a:tc>
                  <a:txBody>
                    <a:bodyPr/>
                    <a:lstStyle/>
                    <a:p>
                      <a:r>
                        <a:rPr lang="tr-TR" dirty="0" smtClean="0"/>
                        <a:t>Antalya Diş Hekimleri  Odası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Mesleki faaliyetlerde ortak çalışma olanaklarının yaratılması, işbirliği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Uygun ortam</a:t>
                      </a:r>
                      <a:r>
                        <a:rPr lang="tr-TR" sz="1800" baseline="0" dirty="0" smtClean="0"/>
                        <a:t> sağlanmaktadır.</a:t>
                      </a:r>
                      <a:endParaRPr lang="en-US" sz="1800" dirty="0" smtClean="0"/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29839734"/>
                  </a:ext>
                </a:extLst>
              </a:tr>
              <a:tr h="612250">
                <a:tc>
                  <a:txBody>
                    <a:bodyPr/>
                    <a:lstStyle/>
                    <a:p>
                      <a:r>
                        <a:rPr lang="tr-TR" dirty="0" smtClean="0"/>
                        <a:t>Ulusal ve Uluslararası Destek Kuruluşları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Katma değer yaratan projeler üretilerek bilimin yaygınlaştırılması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Görüşmeler yapılacaktır.</a:t>
                      </a:r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510335810"/>
                  </a:ext>
                </a:extLst>
              </a:tr>
              <a:tr h="1110039">
                <a:tc>
                  <a:txBody>
                    <a:bodyPr/>
                    <a:lstStyle/>
                    <a:p>
                      <a:r>
                        <a:rPr lang="tr-TR" dirty="0" smtClean="0"/>
                        <a:t>Lise Öğrencileri (Potansiyel Öğrenciler)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tr-TR" dirty="0" smtClean="0"/>
                        <a:t>Etkin iletişim ve kaliteli eğitim öğretim</a:t>
                      </a:r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tr-TR" sz="1800" dirty="0" smtClean="0"/>
                        <a:t>Tanıtım çalışmalarına destek verilmektedir,</a:t>
                      </a:r>
                      <a:r>
                        <a:rPr lang="tr-TR" sz="1800" baseline="0" dirty="0" smtClean="0"/>
                        <a:t> Taç kolejinde seminer düzenlendi</a:t>
                      </a:r>
                      <a:endParaRPr lang="en-US" sz="1800" dirty="0" smtClean="0"/>
                    </a:p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80924303"/>
                  </a:ext>
                </a:extLst>
              </a:tr>
              <a:tr h="428575"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lang="tr-TR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87917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6461651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-1" y="0"/>
            <a:ext cx="12192001" cy="684668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37225646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699400"/>
            <a:ext cx="12192000" cy="514052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0" y="0"/>
            <a:ext cx="12192000" cy="1699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5084203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İçerik Yer Tutucusu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700930"/>
            <a:ext cx="12192000" cy="5143463"/>
          </a:xfrm>
          <a:prstGeom prst="rect">
            <a:avLst/>
          </a:prstGeom>
        </p:spPr>
      </p:pic>
      <p:pic>
        <p:nvPicPr>
          <p:cNvPr id="5" name="Resim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-1057" y="0"/>
            <a:ext cx="12193057" cy="170093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5929583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Unvan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dirty="0" smtClean="0"/>
              <a:t>SPİK karnesinde tutmayan hedeflerin açıklaması</a:t>
            </a:r>
            <a:endParaRPr lang="tr-TR" dirty="0"/>
          </a:p>
        </p:txBody>
      </p:sp>
      <p:sp>
        <p:nvSpPr>
          <p:cNvPr id="3" name="İçerik Yer Tutucus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tr-TR" dirty="0" smtClean="0"/>
              <a:t>14. Öğretim elemanı başına düşen (ÖEBD) başvurulan proje sayısı için TTO tarafından proje yazma eğitimi talep edilmiştir.</a:t>
            </a:r>
            <a:endParaRPr lang="tr-TR" dirty="0"/>
          </a:p>
        </p:txBody>
      </p:sp>
    </p:spTree>
    <p:extLst>
      <p:ext uri="{BB962C8B-B14F-4D97-AF65-F5344CB8AC3E}">
        <p14:creationId xmlns:p14="http://schemas.microsoft.com/office/powerpoint/2010/main" val="426411276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eması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305</TotalTime>
  <Words>552</Words>
  <Application>Microsoft Office PowerPoint</Application>
  <PresentationFormat>Geniş ekran</PresentationFormat>
  <Paragraphs>137</Paragraphs>
  <Slides>22</Slides>
  <Notes>0</Notes>
  <HiddenSlides>0</HiddenSlides>
  <MMClips>0</MMClips>
  <ScaleCrop>false</ScaleCrop>
  <HeadingPairs>
    <vt:vector size="6" baseType="variant">
      <vt:variant>
        <vt:lpstr>Kullanılan Yazı Tipleri</vt:lpstr>
      </vt:variant>
      <vt:variant>
        <vt:i4>4</vt:i4>
      </vt:variant>
      <vt:variant>
        <vt:lpstr>Tema</vt:lpstr>
      </vt:variant>
      <vt:variant>
        <vt:i4>1</vt:i4>
      </vt:variant>
      <vt:variant>
        <vt:lpstr>Slayt Başlıkları</vt:lpstr>
      </vt:variant>
      <vt:variant>
        <vt:i4>22</vt:i4>
      </vt:variant>
    </vt:vector>
  </HeadingPairs>
  <TitlesOfParts>
    <vt:vector size="27" baseType="lpstr">
      <vt:lpstr>Arial</vt:lpstr>
      <vt:lpstr>Calibri</vt:lpstr>
      <vt:lpstr>Calibri Light</vt:lpstr>
      <vt:lpstr>Wingdings</vt:lpstr>
      <vt:lpstr>Office Teması</vt:lpstr>
      <vt:lpstr>2020 YILI  YGG SUNUMU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PowerPoint Sunusu</vt:lpstr>
      <vt:lpstr>SPİK karnesinde tutmayan hedeflerin açıklaması</vt:lpstr>
      <vt:lpstr>PowerPoint Sunusu</vt:lpstr>
      <vt:lpstr>PowerPoint Sunusu</vt:lpstr>
      <vt:lpstr>PowerPoint Sunusu</vt:lpstr>
      <vt:lpstr>PowerPoint Sunusu</vt:lpstr>
      <vt:lpstr>PowerPoint Sunusu</vt:lpstr>
      <vt:lpstr>DİŞ HEKİMLİĞİ FAKÜLTESİ İDARİ MEMNUNİYET ANKET ANALİZİ</vt:lpstr>
      <vt:lpstr>PowerPoint Sunusu</vt:lpstr>
      <vt:lpstr>PowerPoint Sunusu</vt:lpstr>
      <vt:lpstr>PowerPoint Sunusu</vt:lpstr>
      <vt:lpstr>GELEN ŞİKAYETLER VE SONUÇLARI</vt:lpstr>
      <vt:lpstr>Değişikliklerin Yönetimi</vt:lpstr>
      <vt:lpstr>KAYNAK İHTİYACI</vt:lpstr>
      <vt:lpstr>PowerPoint Sunusu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2020 YILI  YGG SUNUMU</dc:title>
  <dc:creator>Seval TÜRK</dc:creator>
  <cp:lastModifiedBy>Seval TÜRK</cp:lastModifiedBy>
  <cp:revision>19</cp:revision>
  <dcterms:created xsi:type="dcterms:W3CDTF">2021-01-26T10:40:22Z</dcterms:created>
  <dcterms:modified xsi:type="dcterms:W3CDTF">2021-01-28T12:42:26Z</dcterms:modified>
</cp:coreProperties>
</file>