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301" r:id="rId4"/>
    <p:sldId id="303" r:id="rId5"/>
    <p:sldId id="304" r:id="rId6"/>
    <p:sldId id="305" r:id="rId7"/>
    <p:sldId id="307" r:id="rId8"/>
    <p:sldId id="257" r:id="rId9"/>
    <p:sldId id="310" r:id="rId10"/>
    <p:sldId id="284" r:id="rId11"/>
    <p:sldId id="312" r:id="rId12"/>
    <p:sldId id="311" r:id="rId13"/>
    <p:sldId id="285" r:id="rId14"/>
    <p:sldId id="308" r:id="rId15"/>
    <p:sldId id="309" r:id="rId16"/>
    <p:sldId id="286" r:id="rId17"/>
    <p:sldId id="278" r:id="rId18"/>
    <p:sldId id="298" r:id="rId19"/>
    <p:sldId id="294" r:id="rId20"/>
    <p:sldId id="299" r:id="rId21"/>
    <p:sldId id="295" r:id="rId22"/>
    <p:sldId id="296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11\everyone\_Kalite%20Y&#246;netim%20Sistemi\Birim%20Anketleri\ANKET%20ANAL&#304;ZLER\&#304;dari%20Birimler\Bilgi%20&#304;&#351;lem%20M&#252;d&#252;rl&#252;&#287;&#252;\BT-AF-0001%20Bilgi%20&#304;&#351;lem%20Memnuniyet%20Anketi..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Bilgi-İşlem Anket Analiz Grafiği</a:t>
            </a:r>
            <a:endParaRPr lang="tr-T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val>
            <c:numRef>
              <c:f>'[2]Bilgi İşlem Memnuniyet Anketi 2'!$C$245:$N$245</c:f>
              <c:numCache>
                <c:formatCode>General</c:formatCode>
                <c:ptCount val="12"/>
                <c:pt idx="0">
                  <c:v>0.85514403292181063</c:v>
                </c:pt>
                <c:pt idx="1">
                  <c:v>0.85537190082644621</c:v>
                </c:pt>
                <c:pt idx="2">
                  <c:v>0.83209876543209871</c:v>
                </c:pt>
                <c:pt idx="3">
                  <c:v>0.82992125984251963</c:v>
                </c:pt>
                <c:pt idx="4">
                  <c:v>0.86</c:v>
                </c:pt>
                <c:pt idx="5">
                  <c:v>0.83884297520661166</c:v>
                </c:pt>
                <c:pt idx="6">
                  <c:v>0.83703703703703702</c:v>
                </c:pt>
                <c:pt idx="7">
                  <c:v>0.85020576131687231</c:v>
                </c:pt>
                <c:pt idx="8">
                  <c:v>0.81562500000000004</c:v>
                </c:pt>
                <c:pt idx="9">
                  <c:v>0.87717842323651463</c:v>
                </c:pt>
                <c:pt idx="10">
                  <c:v>0.84855967078189298</c:v>
                </c:pt>
                <c:pt idx="11">
                  <c:v>0.88092947330447335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B-4B72-A6D0-071BAD450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8461808"/>
        <c:axId val="768458896"/>
        <c:axId val="0"/>
      </c:bar3DChart>
      <c:catAx>
        <c:axId val="7684618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8458896"/>
        <c:crosses val="autoZero"/>
        <c:auto val="1"/>
        <c:lblAlgn val="ctr"/>
        <c:lblOffset val="100"/>
        <c:noMultiLvlLbl val="0"/>
      </c:catAx>
      <c:valAx>
        <c:axId val="76845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68461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8.12.2021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99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491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03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8.12.2021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8.12.2021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8.12.2021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8.12.2021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8.12.2021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8.12.2021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8.12.2021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8.12.2021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8.12.2021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8.12.2021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8.12.2021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8.12.2021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209800" y="908720"/>
            <a:ext cx="7772400" cy="4608511"/>
          </a:xfrm>
        </p:spPr>
        <p:txBody>
          <a:bodyPr>
            <a:no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2020 YILI OCAK- ARALIK </a:t>
            </a:r>
            <a:r>
              <a:rPr lang="tr-TR" b="1" dirty="0">
                <a:solidFill>
                  <a:schemeClr val="bg1"/>
                </a:solidFill>
              </a:rPr>
              <a:t/>
            </a:r>
            <a:br>
              <a:rPr lang="tr-TR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BİLGİ İŞLEM</a:t>
            </a:r>
            <a:r>
              <a:rPr lang="tr-TR" b="1" dirty="0">
                <a:solidFill>
                  <a:srgbClr val="FF0000"/>
                </a:solidFill>
              </a:rPr>
              <a:t> SÜRECİ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YGG SUNUMU</a:t>
            </a:r>
            <a:r>
              <a:rPr lang="tr-TR" b="1" dirty="0">
                <a:solidFill>
                  <a:schemeClr val="bg1"/>
                </a:solidFill>
              </a:rPr>
              <a:t/>
            </a:r>
            <a:br>
              <a:rPr lang="tr-TR" b="1" dirty="0">
                <a:solidFill>
                  <a:schemeClr val="bg1"/>
                </a:solidFill>
              </a:rPr>
            </a:br>
            <a:r>
              <a:rPr lang="tr-TR" b="1" dirty="0">
                <a:solidFill>
                  <a:schemeClr val="bg1"/>
                </a:solidFill>
              </a:rPr>
              <a:t/>
            </a:r>
            <a:br>
              <a:rPr lang="tr-TR" b="1" dirty="0">
                <a:solidFill>
                  <a:schemeClr val="bg1"/>
                </a:solidFill>
              </a:rPr>
            </a:br>
            <a:r>
              <a:rPr lang="tr-TR" b="1" dirty="0">
                <a:solidFill>
                  <a:schemeClr val="bg1"/>
                </a:solidFill>
              </a:rPr>
              <a:t/>
            </a:r>
            <a:br>
              <a:rPr lang="tr-TR" b="1" dirty="0">
                <a:solidFill>
                  <a:schemeClr val="bg1"/>
                </a:solidFill>
              </a:rPr>
            </a:br>
            <a:r>
              <a:rPr lang="tr-TR" b="1" dirty="0">
                <a:solidFill>
                  <a:schemeClr val="bg1"/>
                </a:solidFill>
              </a:rPr>
              <a:t/>
            </a:r>
            <a:br>
              <a:rPr lang="tr-TR" b="1" dirty="0">
                <a:solidFill>
                  <a:schemeClr val="bg1"/>
                </a:solidFill>
              </a:rPr>
            </a:br>
            <a:r>
              <a:rPr lang="tr-TR" sz="2800" b="1" dirty="0">
                <a:solidFill>
                  <a:schemeClr val="bg1"/>
                </a:solidFill>
              </a:rPr>
              <a:t>21/01/2021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AC94A148-1F61-5142-8D3A-279C0966BA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873" y="1628800"/>
            <a:ext cx="12433852" cy="46085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783632" y="13652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31" y="796433"/>
            <a:ext cx="8990538" cy="499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53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782855"/>
            <a:ext cx="8928992" cy="5112569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30C7F8C6-B5CC-FD4E-8E90-45B1E5F68BFD}"/>
              </a:ext>
            </a:extLst>
          </p:cNvPr>
          <p:cNvSpPr txBox="1"/>
          <p:nvPr/>
        </p:nvSpPr>
        <p:spPr>
          <a:xfrm>
            <a:off x="2783632" y="13652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</p:spTree>
    <p:extLst>
      <p:ext uri="{BB962C8B-B14F-4D97-AF65-F5344CB8AC3E}">
        <p14:creationId xmlns:p14="http://schemas.microsoft.com/office/powerpoint/2010/main" val="2096943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24" y="836712"/>
            <a:ext cx="8568952" cy="495385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F1C5683-3193-5749-A25D-4B5EC3C098D3}"/>
              </a:ext>
            </a:extLst>
          </p:cNvPr>
          <p:cNvSpPr txBox="1"/>
          <p:nvPr/>
        </p:nvSpPr>
        <p:spPr>
          <a:xfrm>
            <a:off x="2783632" y="13652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</p:spTree>
    <p:extLst>
      <p:ext uri="{BB962C8B-B14F-4D97-AF65-F5344CB8AC3E}">
        <p14:creationId xmlns:p14="http://schemas.microsoft.com/office/powerpoint/2010/main" val="62798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56143" y="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9" y="646331"/>
            <a:ext cx="8496944" cy="52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81" y="643431"/>
            <a:ext cx="7289335" cy="526485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629E5A80-439B-8644-AFA7-4C873672741F}"/>
              </a:ext>
            </a:extLst>
          </p:cNvPr>
          <p:cNvSpPr txBox="1"/>
          <p:nvPr/>
        </p:nvSpPr>
        <p:spPr>
          <a:xfrm>
            <a:off x="2656143" y="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</p:spTree>
    <p:extLst>
      <p:ext uri="{BB962C8B-B14F-4D97-AF65-F5344CB8AC3E}">
        <p14:creationId xmlns:p14="http://schemas.microsoft.com/office/powerpoint/2010/main" val="400779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22" y="908720"/>
            <a:ext cx="10189955" cy="4441303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94ECDE0-F2FD-B44C-A91F-A8CD8FF9E876}"/>
              </a:ext>
            </a:extLst>
          </p:cNvPr>
          <p:cNvSpPr txBox="1"/>
          <p:nvPr/>
        </p:nvSpPr>
        <p:spPr>
          <a:xfrm>
            <a:off x="2656143" y="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</p:spTree>
    <p:extLst>
      <p:ext uri="{BB962C8B-B14F-4D97-AF65-F5344CB8AC3E}">
        <p14:creationId xmlns:p14="http://schemas.microsoft.com/office/powerpoint/2010/main" val="1381744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63553" y="11870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88400"/>
              </p:ext>
            </p:extLst>
          </p:nvPr>
        </p:nvGraphicFramePr>
        <p:xfrm>
          <a:off x="2135560" y="801933"/>
          <a:ext cx="8064897" cy="32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201460"/>
              </p:ext>
            </p:extLst>
          </p:nvPr>
        </p:nvGraphicFramePr>
        <p:xfrm>
          <a:off x="2999656" y="4030883"/>
          <a:ext cx="6696744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Çalışma Sayfası" r:id="rId4" imgW="6715354" imgH="2438466" progId="Excel.Sheet.12">
                  <p:embed/>
                </p:oleObj>
              </mc:Choice>
              <mc:Fallback>
                <p:oleObj name="Çalışma Sayfası" r:id="rId4" imgW="6715354" imgH="24384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99656" y="4030883"/>
                        <a:ext cx="6696744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5997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03612" y="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4008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4013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4008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5411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5411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5411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5411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4008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5411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6383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6378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6378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4008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4013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4008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4008439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5411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5411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5411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5411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4008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5411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6383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6378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6378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914400" y="1752075"/>
            <a:ext cx="10363200" cy="1470025"/>
          </a:xfrm>
        </p:spPr>
        <p:txBody>
          <a:bodyPr>
            <a:normAutofit/>
          </a:bodyPr>
          <a:lstStyle/>
          <a:p>
            <a:r>
              <a:rPr lang="tr-TR" dirty="0"/>
              <a:t>2020 Yılına ait Düzenleyici Faaliyet Bulunmamaktadır. </a:t>
            </a:r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03612" y="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4008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4013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4008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5411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5411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5411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5411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4008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5411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6383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6378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6378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4008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4013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4008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4008439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5411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5411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5411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5411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4008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5411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6383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6378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6378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524000" y="27089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014922"/>
              </p:ext>
            </p:extLst>
          </p:nvPr>
        </p:nvGraphicFramePr>
        <p:xfrm>
          <a:off x="1548833" y="1224806"/>
          <a:ext cx="9144000" cy="33707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994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</a:t>
                      </a:r>
                      <a:r>
                        <a:rPr lang="tr-TR" baseline="0" dirty="0"/>
                        <a:t> Tarihi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 Konusu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Sonuç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07.01.2020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Bilgisayar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Talebi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Şikayet </a:t>
                      </a:r>
                      <a:r>
                        <a:rPr lang="en-US" dirty="0" err="1"/>
                        <a:t>Kapatıldı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10.01.2020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English Language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Şikayet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Kapatıldı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24.01.2020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Yazıcı </a:t>
                      </a:r>
                      <a:r>
                        <a:rPr lang="en-US" dirty="0" err="1"/>
                        <a:t>Problemi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Şikayet </a:t>
                      </a:r>
                      <a:r>
                        <a:rPr lang="en-US" dirty="0" err="1"/>
                        <a:t>Kapatıldı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892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05.10.2020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ÇAP </a:t>
                      </a:r>
                      <a:r>
                        <a:rPr lang="en-US" dirty="0" err="1"/>
                        <a:t>Ders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Kayıtları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Şikayet </a:t>
                      </a:r>
                      <a:r>
                        <a:rPr lang="en-US" dirty="0" err="1"/>
                        <a:t>Kapatıldı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65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05.10.2020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ÇAP </a:t>
                      </a:r>
                      <a:r>
                        <a:rPr lang="en-US" dirty="0" err="1"/>
                        <a:t>Ders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Kayıtları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Şikayet </a:t>
                      </a:r>
                      <a:r>
                        <a:rPr lang="en-US" dirty="0" err="1"/>
                        <a:t>Kapatıldı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50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09.10.2020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Junk Mail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Şikayet </a:t>
                      </a:r>
                      <a:r>
                        <a:rPr lang="en-US" dirty="0" err="1"/>
                        <a:t>Kapatıldı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97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13.10.2020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Şikayete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Cevap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Verilmemesi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Şikayet </a:t>
                      </a:r>
                      <a:r>
                        <a:rPr lang="en-US" dirty="0" err="1"/>
                        <a:t>Kapatıldı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473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13.10.2020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Şikayete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Cevap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Verilmemesi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Şikayet </a:t>
                      </a:r>
                      <a:r>
                        <a:rPr lang="en-US" dirty="0" err="1"/>
                        <a:t>Kapatıldı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541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987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53146" y="87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DENETİMLER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4008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4013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4008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5411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5411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5411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5411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4008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5411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6383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6378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6378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4008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4013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4008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4008439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5411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5411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5411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5411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4008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5411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6383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6378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6378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7" name="Resim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54" y="733979"/>
            <a:ext cx="5315692" cy="518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03612" y="4046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869046"/>
              </p:ext>
            </p:extLst>
          </p:nvPr>
        </p:nvGraphicFramePr>
        <p:xfrm>
          <a:off x="2022376" y="1772816"/>
          <a:ext cx="8147248" cy="18787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6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Güçlü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Yönler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464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G1-İşinde </a:t>
                      </a:r>
                      <a:r>
                        <a:rPr lang="en-US" sz="2000" dirty="0" err="1"/>
                        <a:t>uzman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ekip</a:t>
                      </a:r>
                      <a:r>
                        <a:rPr lang="en-US" sz="2000" dirty="0"/>
                        <a:t> </a:t>
                      </a:r>
                    </a:p>
                    <a:p>
                      <a:pPr algn="l"/>
                      <a:r>
                        <a:rPr lang="en-US" sz="2000" dirty="0"/>
                        <a:t>G2-Yeterli </a:t>
                      </a:r>
                      <a:r>
                        <a:rPr lang="en-US" sz="2000" dirty="0" err="1"/>
                        <a:t>kaynak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sunucu</a:t>
                      </a:r>
                      <a:r>
                        <a:rPr lang="en-US" sz="2000" dirty="0"/>
                        <a:t>) Storage </a:t>
                      </a:r>
                    </a:p>
                    <a:p>
                      <a:pPr algn="l"/>
                      <a:r>
                        <a:rPr lang="en-US" sz="2000" dirty="0"/>
                        <a:t>G3-Kaliteli </a:t>
                      </a:r>
                      <a:r>
                        <a:rPr lang="en-US" sz="2000" dirty="0" err="1"/>
                        <a:t>ağ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cihazları</a:t>
                      </a:r>
                      <a:r>
                        <a:rPr lang="en-US" sz="2000" dirty="0"/>
                        <a:t> </a:t>
                      </a:r>
                    </a:p>
                    <a:p>
                      <a:pPr algn="l"/>
                      <a:r>
                        <a:rPr lang="en-US" sz="2000" dirty="0"/>
                        <a:t>G4-Ekip </a:t>
                      </a:r>
                      <a:r>
                        <a:rPr lang="en-US" sz="2000" dirty="0" err="1"/>
                        <a:t>içi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koordinasyon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Hala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güçlü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yön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Hala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güçlü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yön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Hala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güçlü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yön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Hala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güçlü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yön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35896" y="0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4008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4013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4008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5411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5411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5411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5411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4008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5411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6383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6378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6378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4008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4013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4008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4008439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5411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5411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5411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5411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4008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5411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6383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6378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6378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7" name="Metin kutusu 66"/>
          <p:cNvSpPr txBox="1"/>
          <p:nvPr/>
        </p:nvSpPr>
        <p:spPr>
          <a:xfrm>
            <a:off x="1919536" y="1560215"/>
            <a:ext cx="560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Sürecimizde herhangi bir değişiklik olmamıştır.</a:t>
            </a:r>
          </a:p>
        </p:txBody>
      </p:sp>
    </p:spTree>
    <p:extLst>
      <p:ext uri="{BB962C8B-B14F-4D97-AF65-F5344CB8AC3E}">
        <p14:creationId xmlns:p14="http://schemas.microsoft.com/office/powerpoint/2010/main" val="33244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95600" y="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4008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4013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4008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5411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5411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5411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5411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4008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5411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6383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6378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6378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4008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4013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4008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4008439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5411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5411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5411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5411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4008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5411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6383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6378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6378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1415988" y="139758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           İnsan Kaynağı Eksikliği </a:t>
            </a:r>
            <a:r>
              <a:rPr lang="en-US" dirty="0"/>
              <a:t>(3 </a:t>
            </a:r>
            <a:r>
              <a:rPr lang="en-US" dirty="0" err="1"/>
              <a:t>yerleşke</a:t>
            </a:r>
            <a:r>
              <a:rPr lang="en-US" dirty="0"/>
              <a:t>, </a:t>
            </a:r>
            <a:r>
              <a:rPr lang="en-US" dirty="0" err="1"/>
              <a:t>artan</a:t>
            </a:r>
            <a:r>
              <a:rPr lang="en-US" dirty="0"/>
              <a:t> </a:t>
            </a:r>
            <a:r>
              <a:rPr lang="en-US" dirty="0" err="1"/>
              <a:t>bölüm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öğrenci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)</a:t>
            </a:r>
          </a:p>
          <a:p>
            <a:r>
              <a:rPr lang="tr-TR" dirty="0"/>
              <a:t>             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46598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23592" y="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4008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4013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4008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5411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5411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5411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5411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4008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5411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6383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6378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6378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4008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4013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4008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4008439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5411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5411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5411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5411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4008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5411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6383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6378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6378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1524000" y="32129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/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BF13FB5F-3779-7A4E-8739-867181810FF8}"/>
              </a:ext>
            </a:extLst>
          </p:cNvPr>
          <p:cNvSpPr txBox="1"/>
          <p:nvPr/>
        </p:nvSpPr>
        <p:spPr>
          <a:xfrm>
            <a:off x="1919536" y="1268760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1- Bilişim Altyapısına Yatırım</a:t>
            </a:r>
          </a:p>
          <a:p>
            <a:endParaRPr lang="tr-TR" dirty="0"/>
          </a:p>
          <a:p>
            <a:r>
              <a:rPr lang="tr-TR" dirty="0"/>
              <a:t>Sunucu, Depolama ve Ağ teknolojilerinin gün geçtikçe ömürlerini doldurması ve yeni teknolojilerin gelmesi söz konusudur. Günümüz teknolojisine ayak uydurmamız ve bilgi sistemlerimizin kesintisiz sürdürülebilmesi için Üniversitemiz Bilişim Kaynaklarının sürekli iyileştirilmesi gerekmektedir. </a:t>
            </a:r>
          </a:p>
          <a:p>
            <a:endParaRPr lang="tr-TR" dirty="0"/>
          </a:p>
          <a:p>
            <a:r>
              <a:rPr lang="tr-TR" dirty="0"/>
              <a:t>2- Teknoloji Eğitim ve Sertifikasyonlarına Katılım Sağlamak</a:t>
            </a:r>
          </a:p>
          <a:p>
            <a:endParaRPr lang="tr-TR" dirty="0"/>
          </a:p>
          <a:p>
            <a:r>
              <a:rPr lang="tr-TR" dirty="0"/>
              <a:t>Personelimizin gelişen teknolojilere ayak uydurması için teknoloji üreticilerinin eğitimlerine ( Bulut, Sanallaştırma, Depolama, Ağ ve Güvenlik) katılım sağlaması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387958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779230"/>
              </p:ext>
            </p:extLst>
          </p:nvPr>
        </p:nvGraphicFramePr>
        <p:xfrm>
          <a:off x="2315580" y="1844824"/>
          <a:ext cx="7560840" cy="1706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Zayıf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Yönler</a:t>
                      </a:r>
                      <a:endParaRPr lang="en-US" sz="2000" baseline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Z1-</a:t>
                      </a:r>
                      <a:r>
                        <a:rPr lang="tr-TR" sz="2000" dirty="0"/>
                        <a:t>Personel Azlığı </a:t>
                      </a:r>
                      <a:endParaRPr lang="en-US" sz="2000" baseline="0" dirty="0"/>
                    </a:p>
                    <a:p>
                      <a:pPr algn="l"/>
                      <a:r>
                        <a:rPr lang="tr-TR" sz="2000" dirty="0"/>
                        <a:t>Z2-Son kullanıcı donanım eksikliği </a:t>
                      </a:r>
                      <a:endParaRPr lang="en-US" sz="2000" dirty="0"/>
                    </a:p>
                    <a:p>
                      <a:pPr algn="l"/>
                      <a:r>
                        <a:rPr lang="tr-TR" sz="2000" dirty="0"/>
                        <a:t>Z3-Firmalara bağımlılık</a:t>
                      </a:r>
                      <a:endParaRPr lang="en-US" sz="2000" dirty="0"/>
                    </a:p>
                    <a:p>
                      <a:pPr algn="l"/>
                      <a:endParaRPr lang="en-US" sz="2000" baseline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</a:rPr>
                        <a:t>Hala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</a:rPr>
                        <a:t>zayıf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</a:rPr>
                        <a:t>yön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latin typeface="Wingdings" panose="05000000000000000000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</a:rPr>
                        <a:t>Hala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</a:rPr>
                        <a:t>zayıf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</a:rPr>
                        <a:t>yön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latin typeface="Wingdings" panose="05000000000000000000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</a:rPr>
                        <a:t>Hala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</a:rPr>
                        <a:t>zayıf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</a:rPr>
                        <a:t>yön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latin typeface="Wingdings" panose="05000000000000000000" pitchFamily="2" charset="2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65E2CEDC-3601-3D47-90C2-7DD21507F7E9}"/>
              </a:ext>
            </a:extLst>
          </p:cNvPr>
          <p:cNvSpPr txBox="1"/>
          <p:nvPr/>
        </p:nvSpPr>
        <p:spPr>
          <a:xfrm>
            <a:off x="2603612" y="4046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</p:spTree>
    <p:extLst>
      <p:ext uri="{BB962C8B-B14F-4D97-AF65-F5344CB8AC3E}">
        <p14:creationId xmlns:p14="http://schemas.microsoft.com/office/powerpoint/2010/main" val="296614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049017"/>
              </p:ext>
            </p:extLst>
          </p:nvPr>
        </p:nvGraphicFramePr>
        <p:xfrm>
          <a:off x="2315580" y="1916832"/>
          <a:ext cx="7560840" cy="1706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Fırsat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F1-Üst </a:t>
                      </a:r>
                      <a:r>
                        <a:rPr lang="en-US" sz="2000" dirty="0" err="1"/>
                        <a:t>yönetimin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olumlu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yaklaşımı</a:t>
                      </a:r>
                      <a:r>
                        <a:rPr lang="en-US" sz="2000" dirty="0"/>
                        <a:t> </a:t>
                      </a:r>
                      <a:r>
                        <a:rPr lang="tr-TR" sz="2000" dirty="0"/>
                        <a:t>F2-Bilgi teknolojileri fuarları </a:t>
                      </a:r>
                      <a:endParaRPr lang="en-US" sz="2000" dirty="0"/>
                    </a:p>
                    <a:p>
                      <a:pPr algn="l"/>
                      <a:r>
                        <a:rPr lang="tr-TR" sz="2000" dirty="0"/>
                        <a:t>F3-Antalyanın yarattığı imkanlar</a:t>
                      </a:r>
                      <a:endParaRPr lang="en-US" sz="2000" dirty="0"/>
                    </a:p>
                    <a:p>
                      <a:pPr algn="l"/>
                      <a:r>
                        <a:rPr lang="tr-TR" sz="2000" dirty="0"/>
                        <a:t>F4-Proje destekleri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</a:rPr>
                        <a:t>Hala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</a:rPr>
                        <a:t>fırsat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latin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</a:rPr>
                        <a:t>Hala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</a:rPr>
                        <a:t>fırsat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latin typeface="Wingdings" panose="05000000000000000000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</a:rPr>
                        <a:t>Hala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</a:rPr>
                        <a:t>fırsat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latin typeface="Wingdings" panose="05000000000000000000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</a:rPr>
                        <a:t>Hala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latin typeface="Times New Roman" panose="02020603050405020304" pitchFamily="18" charset="0"/>
                        </a:rPr>
                        <a:t>fırsat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73650171-7B80-594E-87AB-C66A1E3B3886}"/>
              </a:ext>
            </a:extLst>
          </p:cNvPr>
          <p:cNvSpPr txBox="1"/>
          <p:nvPr/>
        </p:nvSpPr>
        <p:spPr>
          <a:xfrm>
            <a:off x="2603612" y="4046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</p:spTree>
    <p:extLst>
      <p:ext uri="{BB962C8B-B14F-4D97-AF65-F5344CB8AC3E}">
        <p14:creationId xmlns:p14="http://schemas.microsoft.com/office/powerpoint/2010/main" val="2857408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442156"/>
              </p:ext>
            </p:extLst>
          </p:nvPr>
        </p:nvGraphicFramePr>
        <p:xfrm>
          <a:off x="2315580" y="1700808"/>
          <a:ext cx="7560840" cy="231648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Tehdit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Durumu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T1-Siber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Saldırılar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 </a:t>
                      </a:r>
                    </a:p>
                    <a:p>
                      <a:pPr algn="l"/>
                      <a:r>
                        <a:rPr lang="en-US" sz="2000" dirty="0"/>
                        <a:t>T</a:t>
                      </a:r>
                      <a:r>
                        <a:rPr lang="tr-TR" sz="2000" dirty="0"/>
                        <a:t>2-</a:t>
                      </a:r>
                      <a:r>
                        <a:rPr lang="en-US" sz="2000" dirty="0" err="1"/>
                        <a:t>Ekonomi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Kısıtlılığı</a:t>
                      </a:r>
                      <a:r>
                        <a:rPr lang="tr-TR" sz="2000" dirty="0"/>
                        <a:t> </a:t>
                      </a:r>
                      <a:endParaRPr lang="en-US" sz="2000" dirty="0"/>
                    </a:p>
                    <a:p>
                      <a:pPr algn="l"/>
                      <a:r>
                        <a:rPr lang="en-US" sz="2000" dirty="0"/>
                        <a:t>T</a:t>
                      </a:r>
                      <a:r>
                        <a:rPr lang="tr-TR" sz="2000" dirty="0"/>
                        <a:t>3-</a:t>
                      </a:r>
                      <a:r>
                        <a:rPr lang="en-US" sz="2000" dirty="0" err="1"/>
                        <a:t>Doğal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Afetler</a:t>
                      </a:r>
                      <a:endParaRPr lang="en-US" sz="2000" dirty="0"/>
                    </a:p>
                    <a:p>
                      <a:pPr algn="l"/>
                      <a:r>
                        <a:rPr lang="en-US" sz="2000" dirty="0"/>
                        <a:t>T</a:t>
                      </a:r>
                      <a:r>
                        <a:rPr lang="tr-TR" sz="2000" dirty="0"/>
                        <a:t>4-Yazılım ve Donanım Sağlayıcı Firmaların iflası </a:t>
                      </a:r>
                    </a:p>
                    <a:p>
                      <a:pPr algn="l"/>
                      <a:r>
                        <a:rPr lang="tr-TR" sz="2000" dirty="0"/>
                        <a:t>T5-</a:t>
                      </a:r>
                      <a:r>
                        <a:rPr lang="tr-TR" sz="2000" baseline="0" dirty="0"/>
                        <a:t>Korona Virüs </a:t>
                      </a:r>
                      <a:r>
                        <a:rPr lang="tr-TR" sz="2000" baseline="0" dirty="0" err="1"/>
                        <a:t>Pandemisi</a:t>
                      </a:r>
                      <a:r>
                        <a:rPr lang="tr-TR" sz="2000" baseline="0" dirty="0"/>
                        <a:t> ( RİSK)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200" baseline="0" dirty="0"/>
                        <a:t>(</a:t>
                      </a:r>
                      <a:r>
                        <a:rPr lang="en-US" sz="1200" baseline="0" dirty="0" err="1"/>
                        <a:t>Hala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tehdit</a:t>
                      </a:r>
                      <a:r>
                        <a:rPr lang="en-US" sz="1200" baseline="0" dirty="0"/>
                        <a:t>)</a:t>
                      </a:r>
                      <a:endParaRPr lang="en-US" sz="1200" dirty="0"/>
                    </a:p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200" baseline="0" dirty="0"/>
                        <a:t>(</a:t>
                      </a:r>
                      <a:r>
                        <a:rPr lang="en-US" sz="1200" baseline="0" dirty="0" err="1"/>
                        <a:t>Hala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tehdit</a:t>
                      </a:r>
                      <a:r>
                        <a:rPr lang="en-US" sz="1200" baseline="0" dirty="0"/>
                        <a:t>)</a:t>
                      </a:r>
                      <a:endParaRPr lang="en-US" sz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200" baseline="0" dirty="0"/>
                        <a:t>(</a:t>
                      </a:r>
                      <a:r>
                        <a:rPr lang="en-US" sz="1200" baseline="0" dirty="0" err="1"/>
                        <a:t>Hala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tehdit</a:t>
                      </a:r>
                      <a:r>
                        <a:rPr lang="en-US" sz="1200" baseline="0" dirty="0"/>
                        <a:t>)</a:t>
                      </a:r>
                      <a:endParaRPr lang="en-US" sz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200" baseline="0" dirty="0"/>
                        <a:t>(</a:t>
                      </a:r>
                      <a:r>
                        <a:rPr lang="en-US" sz="1200" baseline="0" dirty="0" err="1"/>
                        <a:t>Hala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tehdit</a:t>
                      </a:r>
                      <a:r>
                        <a:rPr lang="en-US" sz="1200" baseline="0" dirty="0"/>
                        <a:t>)</a:t>
                      </a:r>
                      <a:endParaRPr lang="tr-TR" sz="1200" baseline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en-US" sz="1200" baseline="0" dirty="0"/>
                        <a:t>(</a:t>
                      </a:r>
                      <a:r>
                        <a:rPr lang="en-US" sz="1200" baseline="0" dirty="0" err="1"/>
                        <a:t>Hala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tehdit</a:t>
                      </a:r>
                      <a:r>
                        <a:rPr lang="en-US" sz="1200" baseline="0" dirty="0"/>
                        <a:t>)</a:t>
                      </a:r>
                      <a:endParaRPr lang="tr-TR" sz="1200" baseline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aseline="0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FFB81535-3239-ED46-A6B0-E6808C9C601C}"/>
              </a:ext>
            </a:extLst>
          </p:cNvPr>
          <p:cNvSpPr txBox="1"/>
          <p:nvPr/>
        </p:nvSpPr>
        <p:spPr>
          <a:xfrm>
            <a:off x="2603612" y="4046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</p:spTree>
    <p:extLst>
      <p:ext uri="{BB962C8B-B14F-4D97-AF65-F5344CB8AC3E}">
        <p14:creationId xmlns:p14="http://schemas.microsoft.com/office/powerpoint/2010/main" val="43018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03612" y="15342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313179"/>
              </p:ext>
            </p:extLst>
          </p:nvPr>
        </p:nvGraphicFramePr>
        <p:xfrm>
          <a:off x="839416" y="908719"/>
          <a:ext cx="10742984" cy="47527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80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4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441">
                <a:tc>
                  <a:txBody>
                    <a:bodyPr/>
                    <a:lstStyle/>
                    <a:p>
                      <a:r>
                        <a:rPr lang="tr-TR" dirty="0"/>
                        <a:t>Paydaş</a:t>
                      </a:r>
                      <a:r>
                        <a:rPr lang="tr-TR" baseline="0" dirty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Beklentisi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Karşılanma</a:t>
                      </a:r>
                      <a:r>
                        <a:rPr lang="tr-TR" baseline="0" dirty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555">
                <a:tc>
                  <a:txBody>
                    <a:bodyPr/>
                    <a:lstStyle/>
                    <a:p>
                      <a:r>
                        <a:rPr lang="tr-TR" dirty="0"/>
                        <a:t>İdari ve Akademik Birimler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Donanım ve Yazılımların ihtiyaçları karşılaması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Gerekli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ihtiyaçlar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karşılandı</a:t>
                      </a:r>
                      <a:endParaRPr lang="en-US" baseline="0" dirty="0"/>
                    </a:p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741">
                <a:tc>
                  <a:txBody>
                    <a:bodyPr/>
                    <a:lstStyle/>
                    <a:p>
                      <a:r>
                        <a:rPr lang="en-US" dirty="0" err="1"/>
                        <a:t>Genel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Sekreterlik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Görevlerin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zamanında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yerine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getirilmesi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üniversite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bilişim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ihtiyaçlarının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karşılanması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Alınan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görevler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zamanında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başarıyla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yerine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getirildi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430344"/>
                  </a:ext>
                </a:extLst>
              </a:tr>
              <a:tr h="625555">
                <a:tc>
                  <a:txBody>
                    <a:bodyPr/>
                    <a:lstStyle/>
                    <a:p>
                      <a:r>
                        <a:rPr lang="en-US" dirty="0"/>
                        <a:t>YÖK</a:t>
                      </a:r>
                      <a:endParaRPr lang="tr-TR" dirty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Kanuna uygun çalışılması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/>
                        <a:t>Kanunlara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uygun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çalışıldı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85218"/>
                  </a:ext>
                </a:extLst>
              </a:tr>
              <a:tr h="357460">
                <a:tc>
                  <a:txBody>
                    <a:bodyPr/>
                    <a:lstStyle/>
                    <a:p>
                      <a:r>
                        <a:rPr lang="en-US" dirty="0"/>
                        <a:t>SOME (BTK)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Kanu</a:t>
                      </a:r>
                      <a:r>
                        <a:rPr lang="en-US" dirty="0"/>
                        <a:t>n</a:t>
                      </a:r>
                      <a:r>
                        <a:rPr lang="tr-TR" dirty="0"/>
                        <a:t>a uygun çalışılması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/>
                        <a:t>Kanunlara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uygun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çalışıldı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846248"/>
                  </a:ext>
                </a:extLst>
              </a:tr>
              <a:tr h="357460">
                <a:tc>
                  <a:txBody>
                    <a:bodyPr/>
                    <a:lstStyle/>
                    <a:p>
                      <a:r>
                        <a:rPr lang="en-US" dirty="0" err="1"/>
                        <a:t>Öğrenciler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İhtiyaçlarının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karşılanması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/>
                        <a:t>İhtiyaçlar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karşılandı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132081"/>
                  </a:ext>
                </a:extLst>
              </a:tr>
              <a:tr h="537783">
                <a:tc>
                  <a:txBody>
                    <a:bodyPr/>
                    <a:lstStyle/>
                    <a:p>
                      <a:r>
                        <a:rPr lang="en-US" dirty="0" err="1"/>
                        <a:t>Firmalar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Ödeme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/>
                        <a:t>Ödemeler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zamanında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yapıldı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291056"/>
                  </a:ext>
                </a:extLst>
              </a:tr>
              <a:tr h="625555">
                <a:tc>
                  <a:txBody>
                    <a:bodyPr/>
                    <a:lstStyle/>
                    <a:p>
                      <a:r>
                        <a:rPr lang="en-US" dirty="0" err="1"/>
                        <a:t>Diğer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Üniversitelerin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Bilgi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İşlem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Daireleri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Bilgi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Alışverişi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/>
                        <a:t>Gerekli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durumlarda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bilgi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alışverişi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yapıldı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592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15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235314"/>
              </p:ext>
            </p:extLst>
          </p:nvPr>
        </p:nvGraphicFramePr>
        <p:xfrm>
          <a:off x="1307469" y="1412776"/>
          <a:ext cx="9577062" cy="346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92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9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tr-TR" dirty="0"/>
                        <a:t>Paydaş</a:t>
                      </a:r>
                      <a:r>
                        <a:rPr lang="tr-TR" baseline="0" dirty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Beklentisi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Karşılanma</a:t>
                      </a:r>
                      <a:r>
                        <a:rPr lang="tr-TR" baseline="0" dirty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ABÜ</a:t>
                      </a:r>
                      <a:r>
                        <a:rPr lang="tr-TR" baseline="0" dirty="0"/>
                        <a:t> Rektörlük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Bağlı</a:t>
                      </a:r>
                      <a:r>
                        <a:rPr lang="tr-TR" baseline="0" dirty="0"/>
                        <a:t> Olunan Üst Yönetim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  <a:r>
                        <a:rPr lang="tr-TR" dirty="0" err="1"/>
                        <a:t>örevlerin</a:t>
                      </a:r>
                      <a:r>
                        <a:rPr lang="tr-TR" baseline="0" dirty="0"/>
                        <a:t> zamanında yerine </a:t>
                      </a:r>
                      <a:r>
                        <a:rPr lang="tr-TR" baseline="0" dirty="0" err="1"/>
                        <a:t>getirilmesi.Üniversite</a:t>
                      </a:r>
                      <a:r>
                        <a:rPr lang="tr-TR" baseline="0" dirty="0"/>
                        <a:t> bilişim ihtiyaçlarının karşılanması.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Yükselöğretim</a:t>
                      </a:r>
                      <a:r>
                        <a:rPr lang="tr-TR" baseline="0" dirty="0"/>
                        <a:t> Kalite Kurulu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ABÜ</a:t>
                      </a:r>
                      <a:r>
                        <a:rPr lang="tr-TR" baseline="0" dirty="0"/>
                        <a:t> İç Kalite Güvence Sisteminin oluşturulması ve </a:t>
                      </a:r>
                      <a:r>
                        <a:rPr lang="tr-TR" baseline="0" dirty="0" err="1"/>
                        <a:t>Abü</a:t>
                      </a:r>
                      <a:r>
                        <a:rPr lang="tr-TR" baseline="0" dirty="0"/>
                        <a:t> İç Kalite güvencesinin arttırılması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Düzenli</a:t>
                      </a:r>
                      <a:r>
                        <a:rPr lang="tr-TR" baseline="0" dirty="0"/>
                        <a:t> olarak KİDR kurumsal Dış Değerlendirme ve Kurumsal Akreditasyon süreçlerinde işbirliği.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430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Kısmi</a:t>
                      </a:r>
                      <a:r>
                        <a:rPr lang="tr-TR" baseline="0" dirty="0"/>
                        <a:t> Zamanlı Öğrenci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Hizmet Üretme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/>
                        <a:t>Ücret, verimli çalışma ortamı ve iş üretme. 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85218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58EEDB96-82E0-254D-8142-041C1AB2FAD8}"/>
              </a:ext>
            </a:extLst>
          </p:cNvPr>
          <p:cNvSpPr txBox="1"/>
          <p:nvPr/>
        </p:nvSpPr>
        <p:spPr>
          <a:xfrm>
            <a:off x="2603612" y="16393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</p:spTree>
    <p:extLst>
      <p:ext uri="{BB962C8B-B14F-4D97-AF65-F5344CB8AC3E}">
        <p14:creationId xmlns:p14="http://schemas.microsoft.com/office/powerpoint/2010/main" val="175783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524001" y="136524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908720"/>
            <a:ext cx="9649071" cy="480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5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91" y="1916832"/>
            <a:ext cx="9178412" cy="2008694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28E90ACE-E7DB-5A41-B828-4A0827A288EC}"/>
              </a:ext>
            </a:extLst>
          </p:cNvPr>
          <p:cNvSpPr txBox="1"/>
          <p:nvPr/>
        </p:nvSpPr>
        <p:spPr>
          <a:xfrm>
            <a:off x="1524001" y="136524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</p:spTree>
    <p:extLst>
      <p:ext uri="{BB962C8B-B14F-4D97-AF65-F5344CB8AC3E}">
        <p14:creationId xmlns:p14="http://schemas.microsoft.com/office/powerpoint/2010/main" val="313844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498</Words>
  <Application>Microsoft Office PowerPoint</Application>
  <PresentationFormat>Geniş ekran</PresentationFormat>
  <Paragraphs>142</Paragraphs>
  <Slides>22</Slides>
  <Notes>3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Ofis Teması</vt:lpstr>
      <vt:lpstr>Çalışma Sayfası</vt:lpstr>
      <vt:lpstr>2020 YILI OCAK- ARALIK  BİLGİ İŞLEM SÜRECİ YGG SUNUMU    21/01/2021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2020 Yılına ait Düzenleyici Faaliyet Bulunmamaktadır.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Yeşim Okur</cp:lastModifiedBy>
  <cp:revision>54</cp:revision>
  <dcterms:created xsi:type="dcterms:W3CDTF">2016-08-26T15:45:58Z</dcterms:created>
  <dcterms:modified xsi:type="dcterms:W3CDTF">2021-12-08T13:45:01Z</dcterms:modified>
</cp:coreProperties>
</file>