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8" r:id="rId3"/>
    <p:sldId id="300" r:id="rId4"/>
    <p:sldId id="301" r:id="rId5"/>
    <p:sldId id="302" r:id="rId6"/>
    <p:sldId id="306" r:id="rId7"/>
    <p:sldId id="297" r:id="rId8"/>
    <p:sldId id="312" r:id="rId9"/>
    <p:sldId id="257" r:id="rId10"/>
    <p:sldId id="304" r:id="rId11"/>
    <p:sldId id="284" r:id="rId12"/>
    <p:sldId id="324" r:id="rId13"/>
    <p:sldId id="325" r:id="rId14"/>
    <p:sldId id="326" r:id="rId15"/>
    <p:sldId id="285" r:id="rId16"/>
    <p:sldId id="313" r:id="rId17"/>
    <p:sldId id="314" r:id="rId18"/>
    <p:sldId id="320" r:id="rId19"/>
    <p:sldId id="321" r:id="rId20"/>
    <p:sldId id="322" r:id="rId21"/>
    <p:sldId id="323" r:id="rId22"/>
    <p:sldId id="286" r:id="rId23"/>
    <p:sldId id="335" r:id="rId24"/>
    <p:sldId id="298" r:id="rId25"/>
    <p:sldId id="333" r:id="rId26"/>
    <p:sldId id="294" r:id="rId27"/>
    <p:sldId id="334" r:id="rId28"/>
    <p:sldId id="295"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3" autoAdjust="0"/>
  </p:normalViewPr>
  <p:slideViewPr>
    <p:cSldViewPr>
      <p:cViewPr varScale="1">
        <p:scale>
          <a:sx n="63" d="100"/>
          <a:sy n="63" d="100"/>
        </p:scale>
        <p:origin x="913"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Koordinat&#246;rl&#252;kler\TTO\Anket%20Analiz%20Formu%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Koordinat&#246;rl&#252;kler\TTO\Anket%20Analiz%20Formu.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Sayfa1!$A$2:$K$2</c15:sqref>
                  </c15:fullRef>
                </c:ext>
              </c:extLst>
              <c:f>(Sayfa1!$A$2:$I$2,Sayfa1!$K$2)</c:f>
              <c:strCache>
                <c:ptCount val="10"/>
                <c:pt idx="0">
                  <c:v>1.TTO çalışanlarına kolay erişim sağlarım. / I have convenient access to TTO staff.</c:v>
                </c:pt>
                <c:pt idx="1">
                  <c:v>3. Yöneltilen soru/sorun ve taleplere karşı uslüp ve yaklaşımlardan memnunum/ I am satisfied with the way they aprproach problems questions and demands.</c:v>
                </c:pt>
                <c:pt idx="2">
                  <c:v>3.Talep ettiğimiz hizmetler için hızlı ve doğru çözümler üretir/bilgilendirir. / They produce quick and accurate solutions, and inform us regarding the services we demand.</c:v>
                </c:pt>
                <c:pt idx="3">
                  <c:v>4.TTO yaptığı çalışmalar hakkında yeterli derecede tanıtım ve bilgilendirme yapar. / TTO provides adequate advertisement and notification regarding their work.</c:v>
                </c:pt>
                <c:pt idx="4">
                  <c:v>5.TTO’nin ulusal /uluslararası fonlardan yararlanılması konusunda desteklerinden memnunum. / I am satisfied with TTO's support for receiving national/international funding.</c:v>
                </c:pt>
                <c:pt idx="5">
                  <c:v>6.TTO’nin Üniversite-Sanayi İşbirliği çalışmalarından memnunum. / I am satisfied with the University-Industry Collaboration operations of TTO.</c:v>
                </c:pt>
                <c:pt idx="6">
                  <c:v>7.TTO’nin girişimcilik çalışmalarından haberdarım. / I am aware of TTO's entrepreneurship initiatives.</c:v>
                </c:pt>
                <c:pt idx="7">
                  <c:v>8.TTO'nun sunduğu imkanlardan yararlandım/yararlanmayı düşünüyorum. / I am considering benefiting from / I have benefited from the opportunities that TTO provides.</c:v>
                </c:pt>
                <c:pt idx="8">
                  <c:v>9.Genel olarak TTO faaliyetlerinden memnunum. / I am generally satisfied with the operation of TTO.</c:v>
                </c:pt>
                <c:pt idx="9">
                  <c:v>ORTALAMA</c:v>
                </c:pt>
              </c:strCache>
            </c:strRef>
          </c:cat>
          <c:val>
            <c:numRef>
              <c:extLst>
                <c:ext xmlns:c15="http://schemas.microsoft.com/office/drawing/2012/chart" uri="{02D57815-91ED-43cb-92C2-25804820EDAC}">
                  <c15:fullRef>
                    <c15:sqref>Sayfa1!$A$92:$K$92</c15:sqref>
                  </c15:fullRef>
                </c:ext>
              </c:extLst>
              <c:f>(Sayfa1!$A$92:$I$92,Sayfa1!$K$92)</c:f>
              <c:numCache>
                <c:formatCode>0%</c:formatCode>
                <c:ptCount val="10"/>
                <c:pt idx="0">
                  <c:v>0.89662921348314606</c:v>
                </c:pt>
                <c:pt idx="1">
                  <c:v>0.88988764044943824</c:v>
                </c:pt>
                <c:pt idx="2">
                  <c:v>0.84943820224719102</c:v>
                </c:pt>
                <c:pt idx="3">
                  <c:v>0.77045454545454539</c:v>
                </c:pt>
                <c:pt idx="4">
                  <c:v>0.75955056179775282</c:v>
                </c:pt>
                <c:pt idx="5">
                  <c:v>0.83595505617977539</c:v>
                </c:pt>
                <c:pt idx="6">
                  <c:v>0.78651685393258419</c:v>
                </c:pt>
                <c:pt idx="7">
                  <c:v>0.80674157303370786</c:v>
                </c:pt>
                <c:pt idx="8">
                  <c:v>0.84318181818181814</c:v>
                </c:pt>
                <c:pt idx="9">
                  <c:v>0.82443820224719122</c:v>
                </c:pt>
              </c:numCache>
            </c:numRef>
          </c:val>
          <c:extLst>
            <c:ext xmlns:c16="http://schemas.microsoft.com/office/drawing/2014/chart" uri="{C3380CC4-5D6E-409C-BE32-E72D297353CC}">
              <c16:uniqueId val="{00000000-EF29-4F7A-B435-29F3151ACDE8}"/>
            </c:ext>
          </c:extLst>
        </c:ser>
        <c:dLbls>
          <c:showLegendKey val="0"/>
          <c:showVal val="0"/>
          <c:showCatName val="0"/>
          <c:showSerName val="0"/>
          <c:showPercent val="0"/>
          <c:showBubbleSize val="0"/>
        </c:dLbls>
        <c:gapWidth val="150"/>
        <c:shape val="box"/>
        <c:axId val="1614594943"/>
        <c:axId val="1614601183"/>
        <c:axId val="0"/>
      </c:bar3DChart>
      <c:catAx>
        <c:axId val="16145949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4601183"/>
        <c:crosses val="autoZero"/>
        <c:auto val="1"/>
        <c:lblAlgn val="ctr"/>
        <c:lblOffset val="100"/>
        <c:noMultiLvlLbl val="0"/>
      </c:catAx>
      <c:valAx>
        <c:axId val="16146011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45949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TTO ANKET ANALİZ FORMU</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dLbl>
              <c:idx val="1"/>
              <c:tx>
                <c:rich>
                  <a:bodyPr/>
                  <a:lstStyle/>
                  <a:p>
                    <a:r>
                      <a:rPr lang="en-US" smtClean="0"/>
                      <a:t>88%</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CE-4735-A649-12BA0463DE61}"/>
                </c:ext>
              </c:extLst>
            </c:dLbl>
            <c:dLbl>
              <c:idx val="2"/>
              <c:tx>
                <c:rich>
                  <a:bodyPr/>
                  <a:lstStyle/>
                  <a:p>
                    <a:r>
                      <a:rPr lang="en-US" smtClean="0"/>
                      <a:t>86%</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CE-4735-A649-12BA0463DE61}"/>
                </c:ext>
              </c:extLst>
            </c:dLbl>
            <c:dLbl>
              <c:idx val="3"/>
              <c:tx>
                <c:rich>
                  <a:bodyPr/>
                  <a:lstStyle/>
                  <a:p>
                    <a:r>
                      <a:rPr lang="en-US" dirty="0" smtClean="0"/>
                      <a:t>79%</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CE-4735-A649-12BA0463DE61}"/>
                </c:ext>
              </c:extLst>
            </c:dLbl>
            <c:dLbl>
              <c:idx val="9"/>
              <c:tx>
                <c:rich>
                  <a:bodyPr/>
                  <a:lstStyle/>
                  <a:p>
                    <a:r>
                      <a:rPr lang="en-US" dirty="0" smtClean="0"/>
                      <a:t>82%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CE-4735-A649-12BA0463DE6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Sayfa1!$A$2:$K$2</c15:sqref>
                  </c15:fullRef>
                </c:ext>
              </c:extLst>
              <c:f>(Sayfa1!$A$2:$I$2,Sayfa1!$K$2)</c:f>
              <c:strCache>
                <c:ptCount val="10"/>
                <c:pt idx="0">
                  <c:v>1.TTO çalışanlarına kolay erişim sağlarım. / I have convenient access to TTO staff.</c:v>
                </c:pt>
                <c:pt idx="1">
                  <c:v>3. Yöneltilen soru/sorun ve taleplere karşı uslüp ve yaklaşımlardan memnunum/ I am satisfied with the way they aprproach problems questions and demands.</c:v>
                </c:pt>
                <c:pt idx="2">
                  <c:v>3.Talep ettiğimiz hizmetler için hızlı ve doğru çözümler üretir/bilgilendirir. / They produce quick and accurate solutions, and inform us regarding the services we demand.</c:v>
                </c:pt>
                <c:pt idx="3">
                  <c:v>4.TTO yaptığı çalışmalar hakkında yeterli derecede tanıtım ve bilgilendirme yapar. / TTO provides adequate advertisement and notification regarding their work.</c:v>
                </c:pt>
                <c:pt idx="4">
                  <c:v>5.TTO’nin ulusal /uluslararası fonlardan yararlanılması konusunda desteklerinden memnunum. / I am satisfied with TTO's support for receiving national/international funding.</c:v>
                </c:pt>
                <c:pt idx="5">
                  <c:v>6.TTO’nin Üniversite-Sanayi İşbirliği çalışmalarından memnunum. / I am satisfied with the University-Industry Collaboration operations of TTO.</c:v>
                </c:pt>
                <c:pt idx="6">
                  <c:v>7.TTO’nin girişimcilik çalışmalarından haberdarım. / I am aware of TTO's entrepreneurship initiatives.</c:v>
                </c:pt>
                <c:pt idx="7">
                  <c:v>8.TTO'nun sunduğu imkanlardan yararlandım/yararlanmayı düşünüyorum. / I am considering benefiting from / I have benefited from the opportunities that TTO provides.</c:v>
                </c:pt>
                <c:pt idx="8">
                  <c:v>9.Genel olarak TTO faaliyetlerinden memnunum. / I am generally satisfied with the operation of TTO.</c:v>
                </c:pt>
                <c:pt idx="9">
                  <c:v>ORTALAMA</c:v>
                </c:pt>
              </c:strCache>
            </c:strRef>
          </c:cat>
          <c:val>
            <c:numRef>
              <c:extLst>
                <c:ext xmlns:c15="http://schemas.microsoft.com/office/drawing/2012/chart" uri="{02D57815-91ED-43cb-92C2-25804820EDAC}">
                  <c15:fullRef>
                    <c15:sqref>Sayfa1!$A$92:$K$92</c15:sqref>
                  </c15:fullRef>
                </c:ext>
              </c:extLst>
              <c:f>(Sayfa1!$A$92:$I$92,Sayfa1!$K$92)</c:f>
              <c:numCache>
                <c:formatCode>0%</c:formatCode>
                <c:ptCount val="10"/>
                <c:pt idx="0">
                  <c:v>0.89662921348314606</c:v>
                </c:pt>
                <c:pt idx="1">
                  <c:v>0.88988764044943824</c:v>
                </c:pt>
                <c:pt idx="2">
                  <c:v>0.84719101123595508</c:v>
                </c:pt>
                <c:pt idx="3">
                  <c:v>0.76818181818181819</c:v>
                </c:pt>
                <c:pt idx="4">
                  <c:v>0.75505617977528083</c:v>
                </c:pt>
                <c:pt idx="5">
                  <c:v>0.83370786516853934</c:v>
                </c:pt>
                <c:pt idx="6">
                  <c:v>0.78202247191011232</c:v>
                </c:pt>
                <c:pt idx="7">
                  <c:v>0.80449438202247181</c:v>
                </c:pt>
                <c:pt idx="8">
                  <c:v>0.84090909090909083</c:v>
                </c:pt>
                <c:pt idx="9">
                  <c:v>0.78819444444444475</c:v>
                </c:pt>
              </c:numCache>
            </c:numRef>
          </c:val>
          <c:extLst>
            <c:ext xmlns:c16="http://schemas.microsoft.com/office/drawing/2014/chart" uri="{C3380CC4-5D6E-409C-BE32-E72D297353CC}">
              <c16:uniqueId val="{00000000-A2CE-4735-A649-12BA0463DE61}"/>
            </c:ext>
          </c:extLst>
        </c:ser>
        <c:dLbls>
          <c:showLegendKey val="0"/>
          <c:showVal val="0"/>
          <c:showCatName val="0"/>
          <c:showSerName val="0"/>
          <c:showPercent val="0"/>
          <c:showBubbleSize val="0"/>
        </c:dLbls>
        <c:gapWidth val="150"/>
        <c:shape val="box"/>
        <c:axId val="1614594943"/>
        <c:axId val="1614601183"/>
        <c:axId val="0"/>
      </c:bar3DChart>
      <c:catAx>
        <c:axId val="16145949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4601183"/>
        <c:crosses val="autoZero"/>
        <c:auto val="1"/>
        <c:lblAlgn val="ctr"/>
        <c:lblOffset val="100"/>
        <c:noMultiLvlLbl val="0"/>
      </c:catAx>
      <c:valAx>
        <c:axId val="16146011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45949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pPr/>
              <a:t>20.01.2020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pPr/>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7A42CFF-777B-4533-A440-4C456B6A9FEA}"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a:t>Kalite bir yaşam tarzıdır.</a:t>
            </a: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FDEF684-7ED6-4E25-99B3-6C7EE6714DA3}"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a:t>Kalite bir yaşam tarzıdır.</a:t>
            </a: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D2059A-8985-41A3-9F35-8DC13894A4E0}"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a:t>Kalite bir yaşam tarzıdır.</a:t>
            </a: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CF74D3F-D744-42F9-A266-110B14BD4158}"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a:t>Kalite bir yaşam tarzıdır.</a:t>
            </a: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a:t>Kalite bir yaşam tarzıdır.</a:t>
            </a: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6427ED0-D0FE-4A09-AE62-4103EA8D2926}"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a:t>Kalite bir yaşam tarzıdır.</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E782A1D-A539-4378-A6BA-1AA9F3084D39}" type="datetime1">
              <a:rPr lang="tr-TR" smtClean="0"/>
              <a:pPr/>
              <a:t>20.01.2020</a:t>
            </a:fld>
            <a:endParaRPr lang="tr-TR"/>
          </a:p>
        </p:txBody>
      </p:sp>
      <p:sp>
        <p:nvSpPr>
          <p:cNvPr id="8" name="Altbilgi Yer Tutucusu 7"/>
          <p:cNvSpPr>
            <a:spLocks noGrp="1"/>
          </p:cNvSpPr>
          <p:nvPr>
            <p:ph type="ftr" sz="quarter" idx="11"/>
          </p:nvPr>
        </p:nvSpPr>
        <p:spPr/>
        <p:txBody>
          <a:bodyPr/>
          <a:lstStyle/>
          <a:p>
            <a:r>
              <a:rPr lang="tr-TR"/>
              <a:t>Kalite bir yaşam tarzıdır.</a:t>
            </a:r>
          </a:p>
        </p:txBody>
      </p:sp>
      <p:sp>
        <p:nvSpPr>
          <p:cNvPr id="9" name="Slayt Numarası Yer Tutucusu 8"/>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2192C6F-6FA5-45C8-ACE4-E5B3D13F24FA}" type="datetime1">
              <a:rPr lang="tr-TR" smtClean="0"/>
              <a:pPr/>
              <a:t>20.01.2020</a:t>
            </a:fld>
            <a:endParaRPr lang="tr-TR"/>
          </a:p>
        </p:txBody>
      </p:sp>
      <p:sp>
        <p:nvSpPr>
          <p:cNvPr id="4" name="Altbilgi Yer Tutucusu 3"/>
          <p:cNvSpPr>
            <a:spLocks noGrp="1"/>
          </p:cNvSpPr>
          <p:nvPr>
            <p:ph type="ftr" sz="quarter" idx="11"/>
          </p:nvPr>
        </p:nvSpPr>
        <p:spPr/>
        <p:txBody>
          <a:bodyPr/>
          <a:lstStyle/>
          <a:p>
            <a:r>
              <a:rPr lang="tr-TR"/>
              <a:t>Kalite bir yaşam tarzıdır.</a:t>
            </a:r>
          </a:p>
        </p:txBody>
      </p:sp>
      <p:sp>
        <p:nvSpPr>
          <p:cNvPr id="5" name="Slayt Numarası Yer Tutucusu 4"/>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pPr/>
              <a:t>20.01.2020</a:t>
            </a:fld>
            <a:endParaRPr lang="tr-TR"/>
          </a:p>
        </p:txBody>
      </p:sp>
      <p:sp>
        <p:nvSpPr>
          <p:cNvPr id="3" name="Altbilgi Yer Tutucusu 2"/>
          <p:cNvSpPr>
            <a:spLocks noGrp="1"/>
          </p:cNvSpPr>
          <p:nvPr>
            <p:ph type="ftr" sz="quarter" idx="11"/>
          </p:nvPr>
        </p:nvSpPr>
        <p:spPr/>
        <p:txBody>
          <a:bodyPr/>
          <a:lstStyle/>
          <a:p>
            <a:r>
              <a:rPr lang="tr-TR"/>
              <a:t>Kalite bir yaşam tarzıdır.</a:t>
            </a:r>
          </a:p>
        </p:txBody>
      </p:sp>
      <p:sp>
        <p:nvSpPr>
          <p:cNvPr id="4" name="Slayt Numarası Yer Tutucusu 3"/>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a:t>Kalite bir yaşam tarzıdır.</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a:t>Kalite bir yaşam tarzıdır.</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pPr/>
              <a:t>20.01.2020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Kalite bir yaşam tarzıdır.</a:t>
            </a: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pPr/>
              <a:t>‹#›</a:t>
            </a:fld>
            <a:endParaRPr lang="tr-TR"/>
          </a:p>
        </p:txBody>
      </p:sp>
    </p:spTree>
    <p:extLst>
      <p:ext uri="{BB962C8B-B14F-4D97-AF65-F5344CB8AC3E}">
        <p14:creationId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645024"/>
            <a:ext cx="7772400" cy="1109985"/>
          </a:xfrm>
        </p:spPr>
        <p:txBody>
          <a:bodyPr>
            <a:noAutofit/>
          </a:bodyPr>
          <a:lstStyle/>
          <a:p>
            <a:r>
              <a:rPr lang="tr-TR" b="1" dirty="0">
                <a:solidFill>
                  <a:srgbClr val="FF0000"/>
                </a:solidFill>
              </a:rPr>
              <a:t>201</a:t>
            </a:r>
            <a:r>
              <a:rPr lang="en-US" b="1" dirty="0">
                <a:solidFill>
                  <a:srgbClr val="FF0000"/>
                </a:solidFill>
              </a:rPr>
              <a:t>9 </a:t>
            </a:r>
            <a:r>
              <a:rPr lang="tr-TR" b="1" dirty="0">
                <a:solidFill>
                  <a:srgbClr val="FF0000"/>
                </a:solidFill>
              </a:rPr>
              <a:t>YILI </a:t>
            </a:r>
            <a:br>
              <a:rPr lang="tr-TR" b="1" dirty="0">
                <a:solidFill>
                  <a:srgbClr val="FF0000"/>
                </a:solidFill>
              </a:rPr>
            </a:br>
            <a:r>
              <a:rPr lang="en-US" b="1" dirty="0">
                <a:solidFill>
                  <a:srgbClr val="FF0000"/>
                </a:solidFill>
              </a:rPr>
              <a:t>OCAK- ARALIK</a:t>
            </a:r>
            <a:r>
              <a:rPr lang="tr-TR" b="1" dirty="0">
                <a:solidFill>
                  <a:srgbClr val="FF0000"/>
                </a:solidFill>
              </a:rPr>
              <a:t> YGG SUNUMU</a:t>
            </a:r>
            <a:br>
              <a:rPr lang="tr-TR" b="1" dirty="0">
                <a:solidFill>
                  <a:srgbClr val="FF0000"/>
                </a:solidFill>
              </a:rPr>
            </a:br>
            <a:r>
              <a:rPr lang="en-US" b="1" dirty="0">
                <a:solidFill>
                  <a:srgbClr val="FF0000"/>
                </a:solidFill>
              </a:rPr>
              <a:t/>
            </a:r>
            <a:br>
              <a:rPr lang="en-US" b="1" dirty="0">
                <a:solidFill>
                  <a:srgbClr val="FF0000"/>
                </a:solidFill>
              </a:rPr>
            </a:br>
            <a:r>
              <a:rPr lang="en-US" b="1" dirty="0">
                <a:solidFill>
                  <a:srgbClr val="FF0000"/>
                </a:solidFill>
              </a:rPr>
              <a:t>TTO</a:t>
            </a:r>
            <a:r>
              <a:rPr lang="tr-TR" b="1" dirty="0">
                <a:solidFill>
                  <a:srgbClr val="FF0000"/>
                </a:solidFill>
              </a:rPr>
              <a:t> SÜRECİ</a:t>
            </a:r>
            <a:br>
              <a:rPr lang="tr-TR" b="1" dirty="0">
                <a:solidFill>
                  <a:srgbClr val="FF0000"/>
                </a:solidFill>
              </a:rPr>
            </a:br>
            <a:r>
              <a:rPr lang="en-US" b="1" dirty="0">
                <a:solidFill>
                  <a:srgbClr val="FF0000"/>
                </a:solidFill>
              </a:rPr>
              <a:t/>
            </a:r>
            <a:br>
              <a:rPr lang="en-US" b="1" dirty="0">
                <a:solidFill>
                  <a:srgbClr val="FF0000"/>
                </a:solidFill>
              </a:rPr>
            </a:br>
            <a:r>
              <a:rPr lang="en-US" b="1" dirty="0"/>
              <a:t>21/01</a:t>
            </a:r>
            <a:r>
              <a:rPr lang="tr-TR" b="1" dirty="0"/>
              <a:t>/20</a:t>
            </a:r>
            <a:r>
              <a:rPr lang="en-US" b="1" dirty="0"/>
              <a:t>20</a:t>
            </a:r>
            <a:endParaRPr lang="tr-TR"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pPr/>
              <a:t>1</a:t>
            </a:fld>
            <a:endParaRPr lang="tr-TR"/>
          </a:p>
        </p:txBody>
      </p:sp>
      <p:pic>
        <p:nvPicPr>
          <p:cNvPr id="4" name="Resim 3"/>
          <p:cNvPicPr/>
          <p:nvPr/>
        </p:nvPicPr>
        <p:blipFill>
          <a:blip r:embed="rId2" cstate="print"/>
          <a:stretch>
            <a:fillRect/>
          </a:stretch>
        </p:blipFill>
        <p:spPr>
          <a:xfrm>
            <a:off x="251520" y="404664"/>
            <a:ext cx="2736304" cy="576064"/>
          </a:xfrm>
          <a:prstGeom prst="rect">
            <a:avLst/>
          </a:prstGeom>
        </p:spPr>
      </p:pic>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660232" y="6432340"/>
            <a:ext cx="2133600" cy="365125"/>
          </a:xfrm>
        </p:spPr>
        <p:txBody>
          <a:bodyPr/>
          <a:lstStyle/>
          <a:p>
            <a:fld id="{439F893C-C32F-4835-A1E5-850973405C58}" type="slidenum">
              <a:rPr lang="tr-TR" smtClean="0"/>
              <a:pPr/>
              <a:t>10</a:t>
            </a:fld>
            <a:endParaRPr lang="tr-TR"/>
          </a:p>
        </p:txBody>
      </p:sp>
      <p:pic>
        <p:nvPicPr>
          <p:cNvPr id="5" name="Resim 5"/>
          <p:cNvPicPr/>
          <p:nvPr/>
        </p:nvPicPr>
        <p:blipFill>
          <a:blip r:embed="rId2" cstate="print"/>
          <a:stretch>
            <a:fillRect/>
          </a:stretch>
        </p:blipFill>
        <p:spPr>
          <a:xfrm>
            <a:off x="107504" y="201595"/>
            <a:ext cx="2736304" cy="576064"/>
          </a:xfrm>
          <a:prstGeom prst="rect">
            <a:avLst/>
          </a:prstGeom>
        </p:spPr>
      </p:pic>
      <p:pic>
        <p:nvPicPr>
          <p:cNvPr id="14" name="Resim 6">
            <a:extLst>
              <a:ext uri="{FF2B5EF4-FFF2-40B4-BE49-F238E27FC236}">
                <a16:creationId xmlns:a16="http://schemas.microsoft.com/office/drawing/2014/main" id="{00000000-0008-0000-0100-0000020000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2588" y="11176000"/>
            <a:ext cx="404812" cy="438150"/>
          </a:xfrm>
          <a:prstGeom prst="rect">
            <a:avLst/>
          </a:prstGeom>
          <a:noFill/>
          <a:extLst>
            <a:ext uri="{909E8E84-426E-40DD-AFC4-6F175D3DCCD1}">
              <a14:hiddenFill xmlns:a14="http://schemas.microsoft.com/office/drawing/2010/main">
                <a:solidFill>
                  <a:srgbClr val="FFFFFF"/>
                </a:solidFill>
              </a14:hiddenFill>
            </a:ext>
          </a:extLst>
        </p:spPr>
      </p:pic>
      <p:pic>
        <p:nvPicPr>
          <p:cNvPr id="15"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97975" y="11637963"/>
            <a:ext cx="566738" cy="508000"/>
          </a:xfrm>
          <a:prstGeom prst="rect">
            <a:avLst/>
          </a:prstGeom>
          <a:noFill/>
          <a:extLst>
            <a:ext uri="{909E8E84-426E-40DD-AFC4-6F175D3DCCD1}">
              <a14:hiddenFill xmlns:a14="http://schemas.microsoft.com/office/drawing/2010/main">
                <a:solidFill>
                  <a:srgbClr val="FFFFFF"/>
                </a:solidFill>
              </a14:hiddenFill>
            </a:ext>
          </a:extLst>
        </p:spPr>
      </p:pic>
      <p:pic>
        <p:nvPicPr>
          <p:cNvPr id="16" name="Resim 8">
            <a:extLst>
              <a:ext uri="{FF2B5EF4-FFF2-40B4-BE49-F238E27FC236}">
                <a16:creationId xmlns:a16="http://schemas.microsoft.com/office/drawing/2014/main" id="{00000000-0008-0000-0100-0000040000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879138" y="11649075"/>
            <a:ext cx="538162" cy="509588"/>
          </a:xfrm>
          <a:prstGeom prst="rect">
            <a:avLst/>
          </a:prstGeom>
          <a:noFill/>
          <a:extLst>
            <a:ext uri="{909E8E84-426E-40DD-AFC4-6F175D3DCCD1}">
              <a14:hiddenFill xmlns:a14="http://schemas.microsoft.com/office/drawing/2010/main">
                <a:solidFill>
                  <a:srgbClr val="FFFFFF"/>
                </a:solidFill>
              </a14:hiddenFill>
            </a:ext>
          </a:extLst>
        </p:spPr>
      </p:pic>
      <p:pic>
        <p:nvPicPr>
          <p:cNvPr id="17"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23563" y="11069638"/>
            <a:ext cx="630237" cy="542925"/>
          </a:xfrm>
          <a:prstGeom prst="rect">
            <a:avLst/>
          </a:prstGeom>
          <a:noFill/>
          <a:extLst>
            <a:ext uri="{909E8E84-426E-40DD-AFC4-6F175D3DCCD1}">
              <a14:hiddenFill xmlns:a14="http://schemas.microsoft.com/office/drawing/2010/main">
                <a:solidFill>
                  <a:srgbClr val="FFFFFF"/>
                </a:solidFill>
              </a14:hiddenFill>
            </a:ext>
          </a:extLst>
        </p:spPr>
      </p:pic>
      <p:pic>
        <p:nvPicPr>
          <p:cNvPr id="18"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43388" y="11977688"/>
            <a:ext cx="384175" cy="1651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 name="Table 19"/>
          <p:cNvGraphicFramePr>
            <a:graphicFrameLocks noGrp="1"/>
          </p:cNvGraphicFramePr>
          <p:nvPr>
            <p:extLst>
              <p:ext uri="{D42A27DB-BD31-4B8C-83A1-F6EECF244321}">
                <p14:modId xmlns:p14="http://schemas.microsoft.com/office/powerpoint/2010/main" val="2784200569"/>
              </p:ext>
            </p:extLst>
          </p:nvPr>
        </p:nvGraphicFramePr>
        <p:xfrm>
          <a:off x="457201" y="935548"/>
          <a:ext cx="8229598" cy="505343"/>
        </p:xfrm>
        <a:graphic>
          <a:graphicData uri="http://schemas.openxmlformats.org/drawingml/2006/table">
            <a:tbl>
              <a:tblPr/>
              <a:tblGrid>
                <a:gridCol w="399541">
                  <a:extLst>
                    <a:ext uri="{9D8B030D-6E8A-4147-A177-3AD203B41FA5}">
                      <a16:colId xmlns:a16="http://schemas.microsoft.com/office/drawing/2014/main" val="2419557383"/>
                    </a:ext>
                  </a:extLst>
                </a:gridCol>
                <a:gridCol w="2054785">
                  <a:extLst>
                    <a:ext uri="{9D8B030D-6E8A-4147-A177-3AD203B41FA5}">
                      <a16:colId xmlns:a16="http://schemas.microsoft.com/office/drawing/2014/main" val="3636799990"/>
                    </a:ext>
                  </a:extLst>
                </a:gridCol>
                <a:gridCol w="436337">
                  <a:extLst>
                    <a:ext uri="{9D8B030D-6E8A-4147-A177-3AD203B41FA5}">
                      <a16:colId xmlns:a16="http://schemas.microsoft.com/office/drawing/2014/main" val="3661015405"/>
                    </a:ext>
                  </a:extLst>
                </a:gridCol>
                <a:gridCol w="664440">
                  <a:extLst>
                    <a:ext uri="{9D8B030D-6E8A-4147-A177-3AD203B41FA5}">
                      <a16:colId xmlns:a16="http://schemas.microsoft.com/office/drawing/2014/main" val="4021574685"/>
                    </a:ext>
                  </a:extLst>
                </a:gridCol>
                <a:gridCol w="703712">
                  <a:extLst>
                    <a:ext uri="{9D8B030D-6E8A-4147-A177-3AD203B41FA5}">
                      <a16:colId xmlns:a16="http://schemas.microsoft.com/office/drawing/2014/main" val="3492210289"/>
                    </a:ext>
                  </a:extLst>
                </a:gridCol>
                <a:gridCol w="216024">
                  <a:extLst>
                    <a:ext uri="{9D8B030D-6E8A-4147-A177-3AD203B41FA5}">
                      <a16:colId xmlns:a16="http://schemas.microsoft.com/office/drawing/2014/main" val="229896503"/>
                    </a:ext>
                  </a:extLst>
                </a:gridCol>
                <a:gridCol w="144016">
                  <a:extLst>
                    <a:ext uri="{9D8B030D-6E8A-4147-A177-3AD203B41FA5}">
                      <a16:colId xmlns:a16="http://schemas.microsoft.com/office/drawing/2014/main" val="3384686200"/>
                    </a:ext>
                  </a:extLst>
                </a:gridCol>
                <a:gridCol w="216024">
                  <a:extLst>
                    <a:ext uri="{9D8B030D-6E8A-4147-A177-3AD203B41FA5}">
                      <a16:colId xmlns:a16="http://schemas.microsoft.com/office/drawing/2014/main" val="2934272903"/>
                    </a:ext>
                  </a:extLst>
                </a:gridCol>
                <a:gridCol w="288032">
                  <a:extLst>
                    <a:ext uri="{9D8B030D-6E8A-4147-A177-3AD203B41FA5}">
                      <a16:colId xmlns:a16="http://schemas.microsoft.com/office/drawing/2014/main" val="701859224"/>
                    </a:ext>
                  </a:extLst>
                </a:gridCol>
                <a:gridCol w="216024">
                  <a:extLst>
                    <a:ext uri="{9D8B030D-6E8A-4147-A177-3AD203B41FA5}">
                      <a16:colId xmlns:a16="http://schemas.microsoft.com/office/drawing/2014/main" val="1562346826"/>
                    </a:ext>
                  </a:extLst>
                </a:gridCol>
                <a:gridCol w="216024">
                  <a:extLst>
                    <a:ext uri="{9D8B030D-6E8A-4147-A177-3AD203B41FA5}">
                      <a16:colId xmlns:a16="http://schemas.microsoft.com/office/drawing/2014/main" val="3904113564"/>
                    </a:ext>
                  </a:extLst>
                </a:gridCol>
                <a:gridCol w="360040">
                  <a:extLst>
                    <a:ext uri="{9D8B030D-6E8A-4147-A177-3AD203B41FA5}">
                      <a16:colId xmlns:a16="http://schemas.microsoft.com/office/drawing/2014/main" val="2540250935"/>
                    </a:ext>
                  </a:extLst>
                </a:gridCol>
                <a:gridCol w="144016">
                  <a:extLst>
                    <a:ext uri="{9D8B030D-6E8A-4147-A177-3AD203B41FA5}">
                      <a16:colId xmlns:a16="http://schemas.microsoft.com/office/drawing/2014/main" val="2249684353"/>
                    </a:ext>
                  </a:extLst>
                </a:gridCol>
                <a:gridCol w="288032">
                  <a:extLst>
                    <a:ext uri="{9D8B030D-6E8A-4147-A177-3AD203B41FA5}">
                      <a16:colId xmlns:a16="http://schemas.microsoft.com/office/drawing/2014/main" val="3875783452"/>
                    </a:ext>
                  </a:extLst>
                </a:gridCol>
                <a:gridCol w="216024">
                  <a:extLst>
                    <a:ext uri="{9D8B030D-6E8A-4147-A177-3AD203B41FA5}">
                      <a16:colId xmlns:a16="http://schemas.microsoft.com/office/drawing/2014/main" val="1297476363"/>
                    </a:ext>
                  </a:extLst>
                </a:gridCol>
                <a:gridCol w="288032">
                  <a:extLst>
                    <a:ext uri="{9D8B030D-6E8A-4147-A177-3AD203B41FA5}">
                      <a16:colId xmlns:a16="http://schemas.microsoft.com/office/drawing/2014/main" val="4162265747"/>
                    </a:ext>
                  </a:extLst>
                </a:gridCol>
                <a:gridCol w="288032">
                  <a:extLst>
                    <a:ext uri="{9D8B030D-6E8A-4147-A177-3AD203B41FA5}">
                      <a16:colId xmlns:a16="http://schemas.microsoft.com/office/drawing/2014/main" val="4174433850"/>
                    </a:ext>
                  </a:extLst>
                </a:gridCol>
                <a:gridCol w="291381">
                  <a:extLst>
                    <a:ext uri="{9D8B030D-6E8A-4147-A177-3AD203B41FA5}">
                      <a16:colId xmlns:a16="http://schemas.microsoft.com/office/drawing/2014/main" val="2650821879"/>
                    </a:ext>
                  </a:extLst>
                </a:gridCol>
                <a:gridCol w="399541">
                  <a:extLst>
                    <a:ext uri="{9D8B030D-6E8A-4147-A177-3AD203B41FA5}">
                      <a16:colId xmlns:a16="http://schemas.microsoft.com/office/drawing/2014/main" val="2323336567"/>
                    </a:ext>
                  </a:extLst>
                </a:gridCol>
                <a:gridCol w="399541">
                  <a:extLst>
                    <a:ext uri="{9D8B030D-6E8A-4147-A177-3AD203B41FA5}">
                      <a16:colId xmlns:a16="http://schemas.microsoft.com/office/drawing/2014/main" val="1993373022"/>
                    </a:ext>
                  </a:extLst>
                </a:gridCol>
              </a:tblGrid>
              <a:tr h="112832">
                <a:tc rowSpan="2" gridSpan="3">
                  <a:txBody>
                    <a:bodyPr/>
                    <a:lstStyle/>
                    <a:p>
                      <a:pPr algn="l" fontAlgn="ctr"/>
                      <a:r>
                        <a:rPr lang="en-US" sz="600" b="1" i="0" u="none" strike="noStrike" dirty="0">
                          <a:solidFill>
                            <a:srgbClr val="FFFFFF"/>
                          </a:solidFill>
                          <a:effectLst/>
                          <a:latin typeface="Calibri" panose="020F0502020204030204" pitchFamily="34" charset="0"/>
                        </a:rPr>
                        <a:t>SÜREÇ ADI:</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en-US"/>
                    </a:p>
                  </a:txBody>
                  <a:tcPr/>
                </a:tc>
                <a:tc rowSpan="2" hMerge="1">
                  <a:txBody>
                    <a:bodyPr/>
                    <a:lstStyle/>
                    <a:p>
                      <a:endParaRPr lang="en-US"/>
                    </a:p>
                  </a:txBody>
                  <a:tcPr/>
                </a:tc>
                <a:tc gridSpan="2">
                  <a:txBody>
                    <a:bodyPr/>
                    <a:lstStyle/>
                    <a:p>
                      <a:pPr algn="ctr" fontAlgn="b"/>
                      <a:r>
                        <a:rPr lang="en-US" sz="600" b="1" i="0" u="none" strike="noStrike">
                          <a:solidFill>
                            <a:srgbClr val="FFFFFF"/>
                          </a:solidFill>
                          <a:effectLst/>
                          <a:latin typeface="Calibri" panose="020F0502020204030204" pitchFamily="34" charset="0"/>
                        </a:rPr>
                        <a:t>Süreç No</a:t>
                      </a:r>
                    </a:p>
                  </a:txBody>
                  <a:tcPr marL="5359" marR="5359" marT="5359"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rowSpan="2" gridSpan="12">
                  <a:txBody>
                    <a:bodyPr/>
                    <a:lstStyle/>
                    <a:p>
                      <a:pPr algn="ctr" fontAlgn="ctr"/>
                      <a:r>
                        <a:rPr lang="en-US" sz="600" b="1" i="0" u="none" strike="noStrike" dirty="0">
                          <a:solidFill>
                            <a:srgbClr val="000000"/>
                          </a:solidFill>
                          <a:effectLst/>
                          <a:latin typeface="Calibri" panose="020F0502020204030204" pitchFamily="34" charset="0"/>
                        </a:rPr>
                        <a:t>2019</a:t>
                      </a:r>
                      <a:r>
                        <a:rPr lang="en-US" sz="600" b="1" i="0" u="none" strike="noStrike" baseline="0" dirty="0">
                          <a:solidFill>
                            <a:srgbClr val="000000"/>
                          </a:solidFill>
                          <a:effectLst/>
                          <a:latin typeface="Calibri" panose="020F0502020204030204" pitchFamily="34" charset="0"/>
                        </a:rPr>
                        <a:t> </a:t>
                      </a:r>
                      <a:r>
                        <a:rPr lang="en-US" sz="600" b="1" i="0" u="none" strike="noStrike" dirty="0">
                          <a:solidFill>
                            <a:srgbClr val="000000"/>
                          </a:solidFill>
                          <a:effectLst/>
                          <a:latin typeface="Calibri" panose="020F0502020204030204" pitchFamily="34" charset="0"/>
                        </a:rPr>
                        <a:t>GERÇEKLEŞEN GÖSTERGELERİ</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3">
                  <a:txBody>
                    <a:bodyPr/>
                    <a:lstStyle/>
                    <a:p>
                      <a:pPr algn="ctr" fontAlgn="ctr"/>
                      <a:r>
                        <a:rPr lang="en-US" sz="600" b="1" i="0" u="none" strike="noStrike" dirty="0" err="1">
                          <a:solidFill>
                            <a:srgbClr val="000000"/>
                          </a:solidFill>
                          <a:effectLst/>
                          <a:latin typeface="Calibri" panose="020F0502020204030204" pitchFamily="34" charset="0"/>
                        </a:rPr>
                        <a:t>Toplam</a:t>
                      </a:r>
                      <a:r>
                        <a:rPr lang="en-US" sz="600" b="1" i="0" u="none" strike="noStrike" dirty="0">
                          <a:solidFill>
                            <a:srgbClr val="000000"/>
                          </a:solidFill>
                          <a:effectLst/>
                          <a:latin typeface="Calibri" panose="020F0502020204030204" pitchFamily="34" charset="0"/>
                        </a:rPr>
                        <a:t>/           </a:t>
                      </a:r>
                      <a:r>
                        <a:rPr lang="en-US" sz="600" b="1" i="0" u="none" strike="noStrike" dirty="0" err="1">
                          <a:solidFill>
                            <a:srgbClr val="000000"/>
                          </a:solidFill>
                          <a:effectLst/>
                          <a:latin typeface="Calibri" panose="020F0502020204030204" pitchFamily="34" charset="0"/>
                        </a:rPr>
                        <a:t>Ortalama</a:t>
                      </a:r>
                      <a:endParaRPr lang="en-US" sz="600" b="1"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600" b="1" i="0" u="none" strike="noStrike">
                          <a:solidFill>
                            <a:srgbClr val="000000"/>
                          </a:solidFill>
                          <a:effectLst/>
                          <a:latin typeface="Calibri" panose="020F0502020204030204" pitchFamily="34" charset="0"/>
                        </a:rPr>
                        <a:t> Başarı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600" b="1" i="0" u="none" strike="noStrike">
                          <a:solidFill>
                            <a:srgbClr val="000000"/>
                          </a:solidFill>
                          <a:effectLst/>
                          <a:latin typeface="Calibri" panose="020F0502020204030204" pitchFamily="34" charset="0"/>
                        </a:rPr>
                        <a:t>DF No</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2374414436"/>
                  </a:ext>
                </a:extLst>
              </a:tr>
              <a:tr h="112832">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ctr" fontAlgn="ctr"/>
                      <a:r>
                        <a:rPr lang="en-US" sz="600" b="1" i="0" u="none" strike="noStrike">
                          <a:solidFill>
                            <a:srgbClr val="FFFFFF"/>
                          </a:solidFill>
                          <a:effectLst/>
                          <a:latin typeface="Calibri" panose="020F0502020204030204" pitchFamily="34" charset="0"/>
                        </a:rPr>
                        <a:t> </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gridSpan="12"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56299034"/>
                  </a:ext>
                </a:extLst>
              </a:tr>
              <a:tr h="273400">
                <a:tc>
                  <a:txBody>
                    <a:bodyPr/>
                    <a:lstStyle/>
                    <a:p>
                      <a:pPr algn="ctr" fontAlgn="ctr"/>
                      <a:r>
                        <a:rPr lang="en-US" sz="600" b="1" i="0" u="none" strike="noStrike">
                          <a:solidFill>
                            <a:srgbClr val="FFFFFF"/>
                          </a:solidFill>
                          <a:effectLst/>
                          <a:latin typeface="Calibri" panose="020F0502020204030204" pitchFamily="34" charset="0"/>
                        </a:rPr>
                        <a:t>Sıra No</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en-US" sz="600" b="1" i="0" u="none" strike="noStrike" dirty="0" err="1">
                          <a:solidFill>
                            <a:srgbClr val="FFFFFF"/>
                          </a:solidFill>
                          <a:effectLst/>
                          <a:latin typeface="Calibri" panose="020F0502020204030204" pitchFamily="34" charset="0"/>
                        </a:rPr>
                        <a:t>Performans</a:t>
                      </a:r>
                      <a:r>
                        <a:rPr lang="en-US" sz="600" b="1" i="0" u="none" strike="noStrike" dirty="0">
                          <a:solidFill>
                            <a:srgbClr val="FFFFFF"/>
                          </a:solidFill>
                          <a:effectLst/>
                          <a:latin typeface="Calibri" panose="020F0502020204030204" pitchFamily="34" charset="0"/>
                        </a:rPr>
                        <a:t> </a:t>
                      </a:r>
                      <a:r>
                        <a:rPr lang="en-US" sz="600" b="1" i="0" u="none" strike="noStrike" dirty="0" err="1">
                          <a:solidFill>
                            <a:srgbClr val="FFFFFF"/>
                          </a:solidFill>
                          <a:effectLst/>
                          <a:latin typeface="Calibri" panose="020F0502020204030204" pitchFamily="34" charset="0"/>
                        </a:rPr>
                        <a:t>Kriteri</a:t>
                      </a:r>
                      <a:endParaRPr lang="en-US" sz="600" b="1" i="0" u="none" strike="noStrike" dirty="0">
                        <a:solidFill>
                          <a:srgbClr val="FFFFFF"/>
                        </a:solidFill>
                        <a:effectLst/>
                        <a:latin typeface="Calibri" panose="020F0502020204030204" pitchFamily="34" charset="0"/>
                      </a:endParaRP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en-US" sz="600" b="1" i="0" u="none" strike="noStrike" dirty="0" err="1">
                          <a:solidFill>
                            <a:srgbClr val="FFFFFF"/>
                          </a:solidFill>
                          <a:effectLst/>
                          <a:latin typeface="Calibri" panose="020F0502020204030204" pitchFamily="34" charset="0"/>
                        </a:rPr>
                        <a:t>İlgili</a:t>
                      </a:r>
                      <a:r>
                        <a:rPr lang="en-US" sz="600" b="1" i="0" u="none" strike="noStrike" dirty="0">
                          <a:solidFill>
                            <a:srgbClr val="FFFFFF"/>
                          </a:solidFill>
                          <a:effectLst/>
                          <a:latin typeface="Calibri" panose="020F0502020204030204" pitchFamily="34" charset="0"/>
                        </a:rPr>
                        <a:t> </a:t>
                      </a:r>
                      <a:r>
                        <a:rPr lang="en-US" sz="600" b="1" i="0" u="none" strike="noStrike" dirty="0" err="1">
                          <a:solidFill>
                            <a:srgbClr val="FFFFFF"/>
                          </a:solidFill>
                          <a:effectLst/>
                          <a:latin typeface="Calibri" panose="020F0502020204030204" pitchFamily="34" charset="0"/>
                        </a:rPr>
                        <a:t>Olduğu</a:t>
                      </a:r>
                      <a:r>
                        <a:rPr lang="en-US" sz="600" b="1" i="0" u="none" strike="noStrike" dirty="0">
                          <a:solidFill>
                            <a:srgbClr val="FFFFFF"/>
                          </a:solidFill>
                          <a:effectLst/>
                          <a:latin typeface="Calibri" panose="020F0502020204030204" pitchFamily="34" charset="0"/>
                        </a:rPr>
                        <a:t> </a:t>
                      </a:r>
                      <a:r>
                        <a:rPr lang="en-US" sz="600" b="1" i="0" u="none" strike="noStrike" dirty="0" err="1">
                          <a:solidFill>
                            <a:srgbClr val="FFFFFF"/>
                          </a:solidFill>
                          <a:effectLst/>
                          <a:latin typeface="Calibri" panose="020F0502020204030204" pitchFamily="34" charset="0"/>
                        </a:rPr>
                        <a:t>Stratejik</a:t>
                      </a:r>
                      <a:r>
                        <a:rPr lang="en-US" sz="600" b="1" i="0" u="none" strike="noStrike" dirty="0">
                          <a:solidFill>
                            <a:srgbClr val="FFFFFF"/>
                          </a:solidFill>
                          <a:effectLst/>
                          <a:latin typeface="Calibri" panose="020F0502020204030204" pitchFamily="34" charset="0"/>
                        </a:rPr>
                        <a:t> </a:t>
                      </a:r>
                      <a:r>
                        <a:rPr lang="en-US" sz="600" b="1" i="0" u="none" strike="noStrike" dirty="0" err="1">
                          <a:solidFill>
                            <a:srgbClr val="FFFFFF"/>
                          </a:solidFill>
                          <a:effectLst/>
                          <a:latin typeface="Calibri" panose="020F0502020204030204" pitchFamily="34" charset="0"/>
                        </a:rPr>
                        <a:t>Faaliyet</a:t>
                      </a:r>
                      <a:r>
                        <a:rPr lang="en-US" sz="600" b="1" i="0" u="none" strike="noStrike" dirty="0">
                          <a:solidFill>
                            <a:srgbClr val="FFFFFF"/>
                          </a:solidFill>
                          <a:effectLst/>
                          <a:latin typeface="Calibri" panose="020F0502020204030204" pitchFamily="34" charset="0"/>
                        </a:rPr>
                        <a:t> No</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en-US" sz="600" b="1" i="0" u="none" strike="noStrike" dirty="0">
                          <a:solidFill>
                            <a:srgbClr val="FFFFFF"/>
                          </a:solidFill>
                          <a:effectLst/>
                          <a:latin typeface="Calibri" panose="020F0502020204030204" pitchFamily="34" charset="0"/>
                        </a:rPr>
                        <a:t>2018 </a:t>
                      </a:r>
                      <a:r>
                        <a:rPr lang="en-US" sz="600" b="1" i="0" u="none" strike="noStrike" dirty="0" err="1">
                          <a:solidFill>
                            <a:srgbClr val="FFFFFF"/>
                          </a:solidFill>
                          <a:effectLst/>
                          <a:latin typeface="Calibri" panose="020F0502020204030204" pitchFamily="34" charset="0"/>
                        </a:rPr>
                        <a:t>Gerçekleşen</a:t>
                      </a:r>
                      <a:endParaRPr lang="en-US" sz="600" b="1" i="0" u="none" strike="noStrike" dirty="0">
                        <a:solidFill>
                          <a:srgbClr val="FFFFFF"/>
                        </a:solidFill>
                        <a:effectLst/>
                        <a:latin typeface="Calibri" panose="020F0502020204030204" pitchFamily="34" charset="0"/>
                      </a:endParaRP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en-US" sz="600" b="1" i="0" u="none" strike="noStrike" dirty="0">
                          <a:solidFill>
                            <a:srgbClr val="FFFFFF"/>
                          </a:solidFill>
                          <a:effectLst/>
                          <a:latin typeface="Calibri" panose="020F0502020204030204" pitchFamily="34" charset="0"/>
                        </a:rPr>
                        <a:t>2019 </a:t>
                      </a:r>
                      <a:r>
                        <a:rPr lang="en-US" sz="600" b="1" i="0" u="none" strike="noStrike" dirty="0" err="1">
                          <a:solidFill>
                            <a:srgbClr val="FFFFFF"/>
                          </a:solidFill>
                          <a:effectLst/>
                          <a:latin typeface="Calibri" panose="020F0502020204030204" pitchFamily="34" charset="0"/>
                        </a:rPr>
                        <a:t>Hedef</a:t>
                      </a:r>
                      <a:endParaRPr lang="en-US" sz="600" b="1" i="0" u="none" strike="noStrike" dirty="0">
                        <a:solidFill>
                          <a:srgbClr val="FFFFFF"/>
                        </a:solidFill>
                        <a:effectLst/>
                        <a:latin typeface="Calibri" panose="020F0502020204030204" pitchFamily="34" charset="0"/>
                      </a:endParaRP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en-US" sz="600" b="0" i="0" u="none" strike="noStrike" dirty="0" err="1">
                          <a:solidFill>
                            <a:srgbClr val="000000"/>
                          </a:solidFill>
                          <a:effectLst/>
                          <a:latin typeface="Calibri" panose="020F0502020204030204" pitchFamily="34" charset="0"/>
                        </a:rPr>
                        <a:t>Ocak</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Şubat</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en-US" sz="600" b="0" i="0" u="none" strike="noStrike" dirty="0">
                          <a:solidFill>
                            <a:srgbClr val="000000"/>
                          </a:solidFill>
                          <a:effectLst/>
                          <a:latin typeface="Calibri" panose="020F0502020204030204" pitchFamily="34" charset="0"/>
                        </a:rPr>
                        <a:t>Mart</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en-US" sz="600" b="0" i="0" u="none" strike="noStrike" dirty="0">
                          <a:solidFill>
                            <a:srgbClr val="000000"/>
                          </a:solidFill>
                          <a:effectLst/>
                          <a:latin typeface="Calibri" panose="020F0502020204030204" pitchFamily="34" charset="0"/>
                        </a:rPr>
                        <a:t>Nisan</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Mayıs</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Haziran</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Temmuz</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Ağustos</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Eylül</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Ekim</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Kasım</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0" i="0" u="none" strike="noStrike" dirty="0" err="1">
                          <a:solidFill>
                            <a:srgbClr val="000000"/>
                          </a:solidFill>
                          <a:effectLst/>
                          <a:latin typeface="Calibri" panose="020F0502020204030204" pitchFamily="34" charset="0"/>
                        </a:rPr>
                        <a:t>Aralık</a:t>
                      </a:r>
                      <a:endParaRPr lang="en-US" sz="600" b="0" i="0" u="none" strike="noStrike" dirty="0">
                        <a:solidFill>
                          <a:srgbClr val="000000"/>
                        </a:solidFill>
                        <a:effectLst/>
                        <a:latin typeface="Calibri" panose="020F0502020204030204" pitchFamily="34" charset="0"/>
                      </a:endParaRP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06682884"/>
                  </a:ext>
                </a:extLst>
              </a:tr>
            </a:tbl>
          </a:graphicData>
        </a:graphic>
      </p:graphicFrame>
      <p:pic>
        <p:nvPicPr>
          <p:cNvPr id="29" name="Resim 6">
            <a:extLst>
              <a:ext uri="{FF2B5EF4-FFF2-40B4-BE49-F238E27FC236}">
                <a16:creationId xmlns:a16="http://schemas.microsoft.com/office/drawing/2014/main" id="{00000000-0008-0000-0100-0000020000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85071" y="10582291"/>
            <a:ext cx="404812" cy="438150"/>
          </a:xfrm>
          <a:prstGeom prst="rect">
            <a:avLst/>
          </a:prstGeom>
          <a:noFill/>
          <a:extLst>
            <a:ext uri="{909E8E84-426E-40DD-AFC4-6F175D3DCCD1}">
              <a14:hiddenFill xmlns:a14="http://schemas.microsoft.com/office/drawing/2010/main">
                <a:solidFill>
                  <a:srgbClr val="FFFFFF"/>
                </a:solidFill>
              </a14:hiddenFill>
            </a:ext>
          </a:extLst>
        </p:spPr>
      </p:pic>
      <p:pic>
        <p:nvPicPr>
          <p:cNvPr id="30"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10458" y="11044253"/>
            <a:ext cx="566738" cy="508000"/>
          </a:xfrm>
          <a:prstGeom prst="rect">
            <a:avLst/>
          </a:prstGeom>
          <a:noFill/>
          <a:extLst>
            <a:ext uri="{909E8E84-426E-40DD-AFC4-6F175D3DCCD1}">
              <a14:hiddenFill xmlns:a14="http://schemas.microsoft.com/office/drawing/2010/main">
                <a:solidFill>
                  <a:srgbClr val="FFFFFF"/>
                </a:solidFill>
              </a14:hiddenFill>
            </a:ext>
          </a:extLst>
        </p:spPr>
      </p:pic>
      <p:pic>
        <p:nvPicPr>
          <p:cNvPr id="31" name="Resim 8">
            <a:extLst>
              <a:ext uri="{FF2B5EF4-FFF2-40B4-BE49-F238E27FC236}">
                <a16:creationId xmlns:a16="http://schemas.microsoft.com/office/drawing/2014/main" id="{00000000-0008-0000-0100-0000040000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891621" y="11055366"/>
            <a:ext cx="538162" cy="509587"/>
          </a:xfrm>
          <a:prstGeom prst="rect">
            <a:avLst/>
          </a:prstGeom>
          <a:noFill/>
          <a:extLst>
            <a:ext uri="{909E8E84-426E-40DD-AFC4-6F175D3DCCD1}">
              <a14:hiddenFill xmlns:a14="http://schemas.microsoft.com/office/drawing/2010/main">
                <a:solidFill>
                  <a:srgbClr val="FFFFFF"/>
                </a:solidFill>
              </a14:hiddenFill>
            </a:ext>
          </a:extLst>
        </p:spPr>
      </p:pic>
      <p:pic>
        <p:nvPicPr>
          <p:cNvPr id="32"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36046" y="10475928"/>
            <a:ext cx="630237" cy="542925"/>
          </a:xfrm>
          <a:prstGeom prst="rect">
            <a:avLst/>
          </a:prstGeom>
          <a:noFill/>
          <a:extLst>
            <a:ext uri="{909E8E84-426E-40DD-AFC4-6F175D3DCCD1}">
              <a14:hiddenFill xmlns:a14="http://schemas.microsoft.com/office/drawing/2010/main">
                <a:solidFill>
                  <a:srgbClr val="FFFFFF"/>
                </a:solidFill>
              </a14:hiddenFill>
            </a:ext>
          </a:extLst>
        </p:spPr>
      </p:pic>
      <p:pic>
        <p:nvPicPr>
          <p:cNvPr id="33"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55871" y="11383978"/>
            <a:ext cx="384175" cy="165100"/>
          </a:xfrm>
          <a:prstGeom prst="rect">
            <a:avLst/>
          </a:prstGeom>
          <a:noFill/>
          <a:extLst>
            <a:ext uri="{909E8E84-426E-40DD-AFC4-6F175D3DCCD1}">
              <a14:hiddenFill xmlns:a14="http://schemas.microsoft.com/office/drawing/2010/main">
                <a:solidFill>
                  <a:srgbClr val="FFFFFF"/>
                </a:solidFill>
              </a14:hiddenFill>
            </a:ext>
          </a:extLst>
        </p:spPr>
      </p:pic>
      <p:pic>
        <p:nvPicPr>
          <p:cNvPr id="35" name="Resim 6">
            <a:extLst>
              <a:ext uri="{FF2B5EF4-FFF2-40B4-BE49-F238E27FC236}">
                <a16:creationId xmlns:a16="http://schemas.microsoft.com/office/drawing/2014/main" id="{00000000-0008-0000-0100-0000020000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519" y="10916549"/>
            <a:ext cx="404812" cy="438150"/>
          </a:xfrm>
          <a:prstGeom prst="rect">
            <a:avLst/>
          </a:prstGeom>
          <a:noFill/>
          <a:extLst>
            <a:ext uri="{909E8E84-426E-40DD-AFC4-6F175D3DCCD1}">
              <a14:hiddenFill xmlns:a14="http://schemas.microsoft.com/office/drawing/2010/main">
                <a:solidFill>
                  <a:srgbClr val="FFFFFF"/>
                </a:solidFill>
              </a14:hiddenFill>
            </a:ext>
          </a:extLst>
        </p:spPr>
      </p:pic>
      <p:pic>
        <p:nvPicPr>
          <p:cNvPr id="36"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01080" y="11389624"/>
            <a:ext cx="565150" cy="506412"/>
          </a:xfrm>
          <a:prstGeom prst="rect">
            <a:avLst/>
          </a:prstGeom>
          <a:noFill/>
          <a:extLst>
            <a:ext uri="{909E8E84-426E-40DD-AFC4-6F175D3DCCD1}">
              <a14:hiddenFill xmlns:a14="http://schemas.microsoft.com/office/drawing/2010/main">
                <a:solidFill>
                  <a:srgbClr val="FFFFFF"/>
                </a:solidFill>
              </a14:hiddenFill>
            </a:ext>
          </a:extLst>
        </p:spPr>
      </p:pic>
      <p:pic>
        <p:nvPicPr>
          <p:cNvPr id="37" name="Resim 8">
            <a:extLst>
              <a:ext uri="{FF2B5EF4-FFF2-40B4-BE49-F238E27FC236}">
                <a16:creationId xmlns:a16="http://schemas.microsoft.com/office/drawing/2014/main" id="{00000000-0008-0000-0100-0000040000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987295" y="11399149"/>
            <a:ext cx="539750" cy="511175"/>
          </a:xfrm>
          <a:prstGeom prst="rect">
            <a:avLst/>
          </a:prstGeom>
          <a:noFill/>
          <a:extLst>
            <a:ext uri="{909E8E84-426E-40DD-AFC4-6F175D3DCCD1}">
              <a14:hiddenFill xmlns:a14="http://schemas.microsoft.com/office/drawing/2010/main">
                <a:solidFill>
                  <a:srgbClr val="FFFFFF"/>
                </a:solidFill>
              </a14:hiddenFill>
            </a:ext>
          </a:extLst>
        </p:spPr>
      </p:pic>
      <p:pic>
        <p:nvPicPr>
          <p:cNvPr id="38"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30690" y="10807011"/>
            <a:ext cx="630238" cy="542925"/>
          </a:xfrm>
          <a:prstGeom prst="rect">
            <a:avLst/>
          </a:prstGeom>
          <a:noFill/>
          <a:extLst>
            <a:ext uri="{909E8E84-426E-40DD-AFC4-6F175D3DCCD1}">
              <a14:hiddenFill xmlns:a14="http://schemas.microsoft.com/office/drawing/2010/main">
                <a:solidFill>
                  <a:srgbClr val="FFFFFF"/>
                </a:solidFill>
              </a14:hiddenFill>
            </a:ext>
          </a:extLst>
        </p:spPr>
      </p:pic>
      <p:pic>
        <p:nvPicPr>
          <p:cNvPr id="39"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76229" y="11746811"/>
            <a:ext cx="184150" cy="1619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p:cNvGraphicFramePr>
            <a:graphicFrameLocks noGrp="1"/>
          </p:cNvGraphicFramePr>
          <p:nvPr>
            <p:extLst>
              <p:ext uri="{D42A27DB-BD31-4B8C-83A1-F6EECF244321}">
                <p14:modId xmlns:p14="http://schemas.microsoft.com/office/powerpoint/2010/main" val="1215846183"/>
              </p:ext>
            </p:extLst>
          </p:nvPr>
        </p:nvGraphicFramePr>
        <p:xfrm>
          <a:off x="457201" y="1470967"/>
          <a:ext cx="8229601" cy="3578122"/>
        </p:xfrm>
        <a:graphic>
          <a:graphicData uri="http://schemas.openxmlformats.org/drawingml/2006/table">
            <a:tbl>
              <a:tblPr/>
              <a:tblGrid>
                <a:gridCol w="386625">
                  <a:extLst>
                    <a:ext uri="{9D8B030D-6E8A-4147-A177-3AD203B41FA5}">
                      <a16:colId xmlns:a16="http://schemas.microsoft.com/office/drawing/2014/main" val="775750512"/>
                    </a:ext>
                  </a:extLst>
                </a:gridCol>
                <a:gridCol w="1988360">
                  <a:extLst>
                    <a:ext uri="{9D8B030D-6E8A-4147-A177-3AD203B41FA5}">
                      <a16:colId xmlns:a16="http://schemas.microsoft.com/office/drawing/2014/main" val="2149177091"/>
                    </a:ext>
                  </a:extLst>
                </a:gridCol>
                <a:gridCol w="155638">
                  <a:extLst>
                    <a:ext uri="{9D8B030D-6E8A-4147-A177-3AD203B41FA5}">
                      <a16:colId xmlns:a16="http://schemas.microsoft.com/office/drawing/2014/main" val="1063180731"/>
                    </a:ext>
                  </a:extLst>
                </a:gridCol>
                <a:gridCol w="230989">
                  <a:extLst>
                    <a:ext uri="{9D8B030D-6E8A-4147-A177-3AD203B41FA5}">
                      <a16:colId xmlns:a16="http://schemas.microsoft.com/office/drawing/2014/main" val="4100635893"/>
                    </a:ext>
                  </a:extLst>
                </a:gridCol>
                <a:gridCol w="129052">
                  <a:extLst>
                    <a:ext uri="{9D8B030D-6E8A-4147-A177-3AD203B41FA5}">
                      <a16:colId xmlns:a16="http://schemas.microsoft.com/office/drawing/2014/main" val="1706775890"/>
                    </a:ext>
                  </a:extLst>
                </a:gridCol>
                <a:gridCol w="549515">
                  <a:extLst>
                    <a:ext uri="{9D8B030D-6E8A-4147-A177-3AD203B41FA5}">
                      <a16:colId xmlns:a16="http://schemas.microsoft.com/office/drawing/2014/main" val="1732475727"/>
                    </a:ext>
                  </a:extLst>
                </a:gridCol>
                <a:gridCol w="98557">
                  <a:extLst>
                    <a:ext uri="{9D8B030D-6E8A-4147-A177-3AD203B41FA5}">
                      <a16:colId xmlns:a16="http://schemas.microsoft.com/office/drawing/2014/main" val="2527422946"/>
                    </a:ext>
                  </a:extLst>
                </a:gridCol>
                <a:gridCol w="729926">
                  <a:extLst>
                    <a:ext uri="{9D8B030D-6E8A-4147-A177-3AD203B41FA5}">
                      <a16:colId xmlns:a16="http://schemas.microsoft.com/office/drawing/2014/main" val="1793667931"/>
                    </a:ext>
                  </a:extLst>
                </a:gridCol>
                <a:gridCol w="205148">
                  <a:extLst>
                    <a:ext uri="{9D8B030D-6E8A-4147-A177-3AD203B41FA5}">
                      <a16:colId xmlns:a16="http://schemas.microsoft.com/office/drawing/2014/main" val="4189858726"/>
                    </a:ext>
                  </a:extLst>
                </a:gridCol>
                <a:gridCol w="173587">
                  <a:extLst>
                    <a:ext uri="{9D8B030D-6E8A-4147-A177-3AD203B41FA5}">
                      <a16:colId xmlns:a16="http://schemas.microsoft.com/office/drawing/2014/main" val="1320491062"/>
                    </a:ext>
                  </a:extLst>
                </a:gridCol>
                <a:gridCol w="181477">
                  <a:extLst>
                    <a:ext uri="{9D8B030D-6E8A-4147-A177-3AD203B41FA5}">
                      <a16:colId xmlns:a16="http://schemas.microsoft.com/office/drawing/2014/main" val="3279016016"/>
                    </a:ext>
                  </a:extLst>
                </a:gridCol>
                <a:gridCol w="291942">
                  <a:extLst>
                    <a:ext uri="{9D8B030D-6E8A-4147-A177-3AD203B41FA5}">
                      <a16:colId xmlns:a16="http://schemas.microsoft.com/office/drawing/2014/main" val="1377978714"/>
                    </a:ext>
                  </a:extLst>
                </a:gridCol>
                <a:gridCol w="276161">
                  <a:extLst>
                    <a:ext uri="{9D8B030D-6E8A-4147-A177-3AD203B41FA5}">
                      <a16:colId xmlns:a16="http://schemas.microsoft.com/office/drawing/2014/main" val="2509807771"/>
                    </a:ext>
                  </a:extLst>
                </a:gridCol>
                <a:gridCol w="205148">
                  <a:extLst>
                    <a:ext uri="{9D8B030D-6E8A-4147-A177-3AD203B41FA5}">
                      <a16:colId xmlns:a16="http://schemas.microsoft.com/office/drawing/2014/main" val="2990139603"/>
                    </a:ext>
                  </a:extLst>
                </a:gridCol>
                <a:gridCol w="142026">
                  <a:extLst>
                    <a:ext uri="{9D8B030D-6E8A-4147-A177-3AD203B41FA5}">
                      <a16:colId xmlns:a16="http://schemas.microsoft.com/office/drawing/2014/main" val="666097562"/>
                    </a:ext>
                  </a:extLst>
                </a:gridCol>
                <a:gridCol w="142026">
                  <a:extLst>
                    <a:ext uri="{9D8B030D-6E8A-4147-A177-3AD203B41FA5}">
                      <a16:colId xmlns:a16="http://schemas.microsoft.com/office/drawing/2014/main" val="53653781"/>
                    </a:ext>
                  </a:extLst>
                </a:gridCol>
                <a:gridCol w="173587">
                  <a:extLst>
                    <a:ext uri="{9D8B030D-6E8A-4147-A177-3AD203B41FA5}">
                      <a16:colId xmlns:a16="http://schemas.microsoft.com/office/drawing/2014/main" val="3499670833"/>
                    </a:ext>
                  </a:extLst>
                </a:gridCol>
                <a:gridCol w="244600">
                  <a:extLst>
                    <a:ext uri="{9D8B030D-6E8A-4147-A177-3AD203B41FA5}">
                      <a16:colId xmlns:a16="http://schemas.microsoft.com/office/drawing/2014/main" val="4242858644"/>
                    </a:ext>
                  </a:extLst>
                </a:gridCol>
                <a:gridCol w="441858">
                  <a:extLst>
                    <a:ext uri="{9D8B030D-6E8A-4147-A177-3AD203B41FA5}">
                      <a16:colId xmlns:a16="http://schemas.microsoft.com/office/drawing/2014/main" val="1630357186"/>
                    </a:ext>
                  </a:extLst>
                </a:gridCol>
                <a:gridCol w="323503">
                  <a:extLst>
                    <a:ext uri="{9D8B030D-6E8A-4147-A177-3AD203B41FA5}">
                      <a16:colId xmlns:a16="http://schemas.microsoft.com/office/drawing/2014/main" val="24814505"/>
                    </a:ext>
                  </a:extLst>
                </a:gridCol>
                <a:gridCol w="141418">
                  <a:extLst>
                    <a:ext uri="{9D8B030D-6E8A-4147-A177-3AD203B41FA5}">
                      <a16:colId xmlns:a16="http://schemas.microsoft.com/office/drawing/2014/main" val="3724456263"/>
                    </a:ext>
                  </a:extLst>
                </a:gridCol>
                <a:gridCol w="245208">
                  <a:extLst>
                    <a:ext uri="{9D8B030D-6E8A-4147-A177-3AD203B41FA5}">
                      <a16:colId xmlns:a16="http://schemas.microsoft.com/office/drawing/2014/main" val="696909126"/>
                    </a:ext>
                  </a:extLst>
                </a:gridCol>
                <a:gridCol w="386625">
                  <a:extLst>
                    <a:ext uri="{9D8B030D-6E8A-4147-A177-3AD203B41FA5}">
                      <a16:colId xmlns:a16="http://schemas.microsoft.com/office/drawing/2014/main" val="436660683"/>
                    </a:ext>
                  </a:extLst>
                </a:gridCol>
                <a:gridCol w="386625">
                  <a:extLst>
                    <a:ext uri="{9D8B030D-6E8A-4147-A177-3AD203B41FA5}">
                      <a16:colId xmlns:a16="http://schemas.microsoft.com/office/drawing/2014/main" val="3077686648"/>
                    </a:ext>
                  </a:extLst>
                </a:gridCol>
              </a:tblGrid>
              <a:tr h="157833">
                <a:tc>
                  <a:txBody>
                    <a:bodyPr/>
                    <a:lstStyle/>
                    <a:p>
                      <a:pPr algn="ctr" fontAlgn="b"/>
                      <a:r>
                        <a:rPr lang="en-US" sz="800" b="0" i="0" u="none" strike="noStrike">
                          <a:solidFill>
                            <a:srgbClr val="000000"/>
                          </a:solidFill>
                          <a:effectLst/>
                          <a:latin typeface="Calİ"/>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dirty="0">
                          <a:solidFill>
                            <a:srgbClr val="00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28225155"/>
                  </a:ext>
                </a:extLst>
              </a:tr>
              <a:tr h="155439">
                <a:tc>
                  <a:txBody>
                    <a:bodyPr/>
                    <a:lstStyle/>
                    <a:p>
                      <a:pPr algn="ctr" fontAlgn="b"/>
                      <a:r>
                        <a:rPr lang="en-US" sz="800" b="0" i="0" u="none" strike="noStrike">
                          <a:solidFill>
                            <a:srgbClr val="000000"/>
                          </a:solidFill>
                          <a:effectLst/>
                          <a:latin typeface="Calİ"/>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Şikayet Çözüm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0493881"/>
                  </a:ext>
                </a:extLst>
              </a:tr>
              <a:tr h="167669">
                <a:tc>
                  <a:txBody>
                    <a:bodyPr/>
                    <a:lstStyle/>
                    <a:p>
                      <a:pPr algn="ctr" fontAlgn="b"/>
                      <a:r>
                        <a:rPr lang="en-US" sz="800" b="0" i="0" u="none" strike="noStrike">
                          <a:solidFill>
                            <a:srgbClr val="000000"/>
                          </a:solidFill>
                          <a:effectLst/>
                          <a:latin typeface="Calİ"/>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FF0000"/>
                          </a:solidFill>
                          <a:effectLst/>
                          <a:latin typeface="Calİ"/>
                        </a:rPr>
                        <a:t>Şikayete Geri Dönüş/Cevap Verme Süresi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FF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&lt;=3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1533534"/>
                  </a:ext>
                </a:extLst>
              </a:tr>
              <a:tr h="128612">
                <a:tc>
                  <a:txBody>
                    <a:bodyPr/>
                    <a:lstStyle/>
                    <a:p>
                      <a:pPr algn="ctr" fontAlgn="b"/>
                      <a:r>
                        <a:rPr lang="en-US" sz="800" b="0" i="0" u="none" strike="noStrike">
                          <a:solidFill>
                            <a:srgbClr val="000000"/>
                          </a:solidFill>
                          <a:effectLst/>
                          <a:latin typeface="Cal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FF0000"/>
                          </a:solidFill>
                          <a:effectLst/>
                          <a:latin typeface="Calİ"/>
                        </a:rPr>
                        <a:t>Şikayetin Çözümü İçin Öngörülen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FF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6173725"/>
                  </a:ext>
                </a:extLst>
              </a:tr>
              <a:tr h="139659">
                <a:tc>
                  <a:txBody>
                    <a:bodyPr/>
                    <a:lstStyle/>
                    <a:p>
                      <a:pPr algn="ctr" fontAlgn="b"/>
                      <a:r>
                        <a:rPr lang="en-US" sz="800" b="0" i="0" u="none" strike="noStrike">
                          <a:solidFill>
                            <a:srgbClr val="000000"/>
                          </a:solidFill>
                          <a:effectLst/>
                          <a:latin typeface="Calİ"/>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FF0000"/>
                          </a:solidFill>
                          <a:effectLst/>
                          <a:latin typeface="Calİ"/>
                        </a:rPr>
                        <a:t>Çözümün Gerçekleştirildiği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FF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539524"/>
                  </a:ext>
                </a:extLst>
              </a:tr>
              <a:tr h="144787">
                <a:tc>
                  <a:txBody>
                    <a:bodyPr/>
                    <a:lstStyle/>
                    <a:p>
                      <a:pPr algn="ctr" fontAlgn="b"/>
                      <a:r>
                        <a:rPr lang="en-US" sz="800" b="0" i="0" u="none" strike="noStrike">
                          <a:solidFill>
                            <a:srgbClr val="000000"/>
                          </a:solidFill>
                          <a:effectLst/>
                          <a:latin typeface="Calİ"/>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Tekrarlayan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8948549"/>
                  </a:ext>
                </a:extLst>
              </a:tr>
              <a:tr h="112832">
                <a:tc>
                  <a:txBody>
                    <a:bodyPr/>
                    <a:lstStyle/>
                    <a:p>
                      <a:pPr algn="ctr" fontAlgn="b"/>
                      <a:r>
                        <a:rPr lang="en-US" sz="800" b="0" i="0" u="none" strike="noStrike">
                          <a:solidFill>
                            <a:srgbClr val="000000"/>
                          </a:solidFill>
                          <a:effectLst/>
                          <a:latin typeface="Calİ"/>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Çevre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042374337"/>
                  </a:ext>
                </a:extLst>
              </a:tr>
              <a:tr h="112832">
                <a:tc>
                  <a:txBody>
                    <a:bodyPr/>
                    <a:lstStyle/>
                    <a:p>
                      <a:pPr algn="ctr" fontAlgn="b"/>
                      <a:r>
                        <a:rPr lang="en-US" sz="800" b="0" i="0" u="none" strike="noStrike">
                          <a:solidFill>
                            <a:srgbClr val="000000"/>
                          </a:solidFill>
                          <a:effectLst/>
                          <a:latin typeface="Calİ"/>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dirty="0" err="1">
                          <a:solidFill>
                            <a:srgbClr val="000000"/>
                          </a:solidFill>
                          <a:effectLst/>
                          <a:latin typeface="Calİ"/>
                        </a:rPr>
                        <a:t>İş</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Kazası</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Sayısı</a:t>
                      </a:r>
                      <a:endParaRPr lang="en-US" sz="800" b="0" i="0" u="none" strike="noStrike" dirty="0">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830966554"/>
                  </a:ext>
                </a:extLst>
              </a:tr>
              <a:tr h="112832">
                <a:tc>
                  <a:txBody>
                    <a:bodyPr/>
                    <a:lstStyle/>
                    <a:p>
                      <a:pPr algn="ctr" fontAlgn="b"/>
                      <a:r>
                        <a:rPr lang="en-US" sz="800" b="0" i="0" u="none" strike="noStrike">
                          <a:solidFill>
                            <a:srgbClr val="000000"/>
                          </a:solidFill>
                          <a:effectLst/>
                          <a:latin typeface="Cal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İş Kazası Ağırlık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43812142"/>
                  </a:ext>
                </a:extLst>
              </a:tr>
              <a:tr h="112832">
                <a:tc>
                  <a:txBody>
                    <a:bodyPr/>
                    <a:lstStyle/>
                    <a:p>
                      <a:pPr algn="ctr" fontAlgn="b"/>
                      <a:r>
                        <a:rPr lang="en-US" sz="800" b="0" i="0" u="none" strike="noStrike">
                          <a:solidFill>
                            <a:srgbClr val="000000"/>
                          </a:solidFill>
                          <a:effectLst/>
                          <a:latin typeface="Calİ"/>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Öneri Sayısı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594522832"/>
                  </a:ext>
                </a:extLst>
              </a:tr>
              <a:tr h="139659">
                <a:tc>
                  <a:txBody>
                    <a:bodyPr/>
                    <a:lstStyle/>
                    <a:p>
                      <a:pPr algn="ctr" fontAlgn="b"/>
                      <a:r>
                        <a:rPr lang="en-US" sz="800" b="0" i="0" u="none" strike="noStrike">
                          <a:solidFill>
                            <a:srgbClr val="000000"/>
                          </a:solidFill>
                          <a:effectLst/>
                          <a:latin typeface="Calİ"/>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Önerilerin Hayata Geçirilme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1"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793267724"/>
                  </a:ext>
                </a:extLst>
              </a:tr>
              <a:tr h="128612">
                <a:tc>
                  <a:txBody>
                    <a:bodyPr/>
                    <a:lstStyle/>
                    <a:p>
                      <a:pPr algn="ctr" fontAlgn="b"/>
                      <a:r>
                        <a:rPr lang="en-US" sz="800" b="0" i="0" u="none" strike="noStrike">
                          <a:solidFill>
                            <a:srgbClr val="000000"/>
                          </a:solidFill>
                          <a:effectLst/>
                          <a:latin typeface="Calİ"/>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Personel Performans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1976159"/>
                  </a:ext>
                </a:extLst>
              </a:tr>
              <a:tr h="101785">
                <a:tc>
                  <a:txBody>
                    <a:bodyPr/>
                    <a:lstStyle/>
                    <a:p>
                      <a:pPr algn="ctr" fontAlgn="b"/>
                      <a:r>
                        <a:rPr lang="en-US" sz="800" b="0" i="0" u="none" strike="noStrike">
                          <a:solidFill>
                            <a:srgbClr val="000000"/>
                          </a:solidFill>
                          <a:effectLst/>
                          <a:latin typeface="Calİ"/>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800" b="0" i="0" u="none" strike="noStrike">
                          <a:solidFill>
                            <a:srgbClr val="000000"/>
                          </a:solidFill>
                          <a:effectLst/>
                          <a:latin typeface="Calİ"/>
                        </a:rPr>
                        <a:t>Süreç  Memnuniyet Oranı (İç Müşteri)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1.14.1.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73,56%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600" b="0" i="0" u="none" strike="noStrike">
                        <a:solidFill>
                          <a:srgbClr val="FF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800" b="0" i="0" u="none" strike="noStrike">
                          <a:solidFill>
                            <a:srgbClr val="000000"/>
                          </a:solidFill>
                          <a:effectLst/>
                          <a:latin typeface="Cal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801627263"/>
                  </a:ext>
                </a:extLst>
              </a:tr>
              <a:tr h="112832">
                <a:tc gridSpan="13">
                  <a:txBody>
                    <a:bodyPr/>
                    <a:lstStyle/>
                    <a:p>
                      <a:pPr algn="ctr" fontAlgn="b"/>
                      <a:r>
                        <a:rPr lang="en-US" sz="800" b="1" i="0" u="none" strike="noStrike">
                          <a:solidFill>
                            <a:srgbClr val="FFFFFF"/>
                          </a:solidFill>
                          <a:effectLst/>
                          <a:latin typeface="Calİ"/>
                        </a:rPr>
                        <a:t>2019  GENEL 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1">
                  <a:txBody>
                    <a:bodyPr/>
                    <a:lstStyle/>
                    <a:p>
                      <a:pPr algn="ctr" fontAlgn="b"/>
                      <a:r>
                        <a:rPr lang="en-US" sz="800" b="1" i="0" u="none" strike="noStrike">
                          <a:solidFill>
                            <a:srgbClr val="FFFFFF"/>
                          </a:solidFill>
                          <a:effectLst/>
                          <a:latin typeface="Calİ"/>
                        </a:rPr>
                        <a:t>SEMBOLLERİN ANLAMLARI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53949710"/>
                  </a:ext>
                </a:extLst>
              </a:tr>
              <a:tr h="255646">
                <a:tc>
                  <a:txBody>
                    <a:bodyPr/>
                    <a:lstStyle/>
                    <a:p>
                      <a:pPr algn="l" fontAlgn="b"/>
                      <a:r>
                        <a:rPr lang="en-US" sz="800" b="1" i="0" u="none" strike="noStrike">
                          <a:solidFill>
                            <a:srgbClr val="000000"/>
                          </a:solidFill>
                          <a:effectLst/>
                          <a:latin typeface="Calİ"/>
                        </a:rPr>
                        <a:t>TOPLAM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en-US" sz="800" b="1" i="0" u="none" strike="noStrike">
                          <a:solidFill>
                            <a:srgbClr val="000000"/>
                          </a:solidFill>
                          <a:effectLst/>
                          <a:latin typeface="Calİ"/>
                        </a:rPr>
                        <a:t>23</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b"/>
                      <a:r>
                        <a:rPr lang="en-US" sz="800" b="1" i="0" u="none" strike="noStrike">
                          <a:solidFill>
                            <a:srgbClr val="000000"/>
                          </a:solidFill>
                          <a:effectLst/>
                          <a:latin typeface="Calİ"/>
                        </a:rPr>
                        <a:t> </a:t>
                      </a:r>
                      <a:endParaRPr lang="en-US" sz="8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800" b="1" i="0" u="none" strike="noStrike">
                          <a:solidFill>
                            <a:srgbClr val="000000"/>
                          </a:solidFill>
                          <a:effectLst/>
                          <a:latin typeface="Cal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1" i="0" u="none" strike="noStrike">
                          <a:solidFill>
                            <a:srgbClr val="000000"/>
                          </a:solidFill>
                          <a:effectLst/>
                          <a:latin typeface="Cal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
                        </a:rPr>
                        <a:t> </a:t>
                      </a:r>
                      <a:endParaRPr lang="en-US" sz="8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1" i="0" u="none" strike="noStrike">
                          <a:solidFill>
                            <a:srgbClr val="000000"/>
                          </a:solidFill>
                          <a:effectLst/>
                          <a:latin typeface="Cal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ctr"/>
                      <a:r>
                        <a:rPr lang="en-US" sz="800" b="1" i="0" u="none" strike="noStrike">
                          <a:solidFill>
                            <a:srgbClr val="000000"/>
                          </a:solidFill>
                          <a:effectLst/>
                          <a:latin typeface="Cal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ctr"/>
                      <a:r>
                        <a:rPr lang="en-US" sz="800" b="1" i="0" u="none" strike="noStrike">
                          <a:solidFill>
                            <a:srgbClr val="000000"/>
                          </a:solidFill>
                          <a:effectLst/>
                          <a:latin typeface="Calİ"/>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1" i="0" u="none" strike="noStrike">
                          <a:solidFill>
                            <a:srgbClr val="000000"/>
                          </a:solidFill>
                          <a:effectLst/>
                          <a:latin typeface="Calİ"/>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0405226"/>
                  </a:ext>
                </a:extLst>
              </a:tr>
              <a:tr h="112832">
                <a:tc gridSpan="2">
                  <a:txBody>
                    <a:bodyPr/>
                    <a:lstStyle/>
                    <a:p>
                      <a:pPr algn="l" fontAlgn="b"/>
                      <a:r>
                        <a:rPr lang="en-US" sz="800" b="1" i="0" u="none" strike="noStrike">
                          <a:solidFill>
                            <a:srgbClr val="000000"/>
                          </a:solidFill>
                          <a:effectLst/>
                          <a:latin typeface="Calİ"/>
                        </a:rPr>
                        <a:t>TUTAN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800" b="1" i="0" u="none" strike="noStrike">
                          <a:solidFill>
                            <a:srgbClr val="000000"/>
                          </a:solidFill>
                          <a:effectLst/>
                          <a:latin typeface="Calİ"/>
                        </a:rPr>
                        <a:t>17</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
                        </a:rPr>
                        <a:t>Mükemmel</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ctr"/>
                      <a:endParaRPr lang="en-US" sz="800" b="1" i="0" u="none" strike="noStrike">
                        <a:solidFill>
                          <a:srgbClr val="000000"/>
                        </a:solidFill>
                        <a:effectLst/>
                        <a:latin typeface="Cal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800" b="1" i="0" u="none" strike="noStrike">
                        <a:solidFill>
                          <a:srgbClr val="000000"/>
                        </a:solidFill>
                        <a:effectLst/>
                        <a:latin typeface="Calİ"/>
                      </a:endParaRPr>
                    </a:p>
                  </a:txBody>
                  <a:tcPr marL="0" marR="0" marT="0" marB="0" anchor="b">
                    <a:lnL>
                      <a:noFill/>
                    </a:lnL>
                    <a:lnR>
                      <a:noFill/>
                    </a:lnR>
                    <a:lnT>
                      <a:noFill/>
                    </a:lnT>
                    <a:lnB>
                      <a:noFill/>
                    </a:lnB>
                  </a:tcPr>
                </a:tc>
                <a:tc gridSpan="2">
                  <a:txBody>
                    <a:bodyPr/>
                    <a:lstStyle/>
                    <a:p>
                      <a:pPr algn="ctr" fontAlgn="b"/>
                      <a:endParaRPr lang="en-US" sz="800" b="1" i="0" u="none" strike="noStrike">
                        <a:solidFill>
                          <a:srgbClr val="000000"/>
                        </a:solidFill>
                        <a:effectLst/>
                        <a:latin typeface="Calİ"/>
                      </a:endParaRPr>
                    </a:p>
                  </a:txBody>
                  <a:tcPr marL="0" marR="0" marT="0" marB="0" anchor="b">
                    <a:lnL>
                      <a:noFill/>
                    </a:lnL>
                    <a:lnR>
                      <a:noFill/>
                    </a:lnR>
                    <a:lnT>
                      <a:noFill/>
                    </a:lnT>
                    <a:lnB>
                      <a:noFill/>
                    </a:lnB>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İyileştirilmeli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extLst>
                  <a:ext uri="{0D108BD9-81ED-4DB2-BD59-A6C34878D82A}">
                    <a16:rowId xmlns:a16="http://schemas.microsoft.com/office/drawing/2014/main" val="458069791"/>
                  </a:ext>
                </a:extLst>
              </a:tr>
              <a:tr h="112832">
                <a:tc gridSpan="2">
                  <a:txBody>
                    <a:bodyPr/>
                    <a:lstStyle/>
                    <a:p>
                      <a:pPr algn="l" fontAlgn="b"/>
                      <a:r>
                        <a:rPr lang="en-US" sz="800" b="1" i="0" u="none" strike="noStrike">
                          <a:solidFill>
                            <a:srgbClr val="000000"/>
                          </a:solidFill>
                          <a:effectLst/>
                          <a:latin typeface="Calİ"/>
                        </a:rPr>
                        <a:t>TUTMAYAN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800" b="1" i="0" u="none" strike="noStrike">
                          <a:solidFill>
                            <a:srgbClr val="000000"/>
                          </a:solidFill>
                          <a:effectLst/>
                          <a:latin typeface="Calİ"/>
                        </a:rPr>
                        <a:t>6</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
                        </a:rPr>
                        <a:t>100-90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800" b="1" i="0" u="none" strike="noStrike">
                          <a:solidFill>
                            <a:srgbClr val="000000"/>
                          </a:solidFill>
                          <a:effectLst/>
                          <a:latin typeface="Calİ"/>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b"/>
                      <a:r>
                        <a:rPr lang="en-US" sz="800" b="1" i="0" u="none" strike="noStrike">
                          <a:solidFill>
                            <a:srgbClr val="000000"/>
                          </a:solidFill>
                          <a:effectLst/>
                          <a:latin typeface="Cal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79-60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58457291"/>
                  </a:ext>
                </a:extLst>
              </a:tr>
              <a:tr h="112832">
                <a:tc gridSpan="2">
                  <a:txBody>
                    <a:bodyPr/>
                    <a:lstStyle/>
                    <a:p>
                      <a:pPr algn="l" fontAlgn="b"/>
                      <a:r>
                        <a:rPr lang="en-US" sz="800" b="1" i="0" u="none" strike="noStrike">
                          <a:solidFill>
                            <a:srgbClr val="000000"/>
                          </a:solidFill>
                          <a:effectLst/>
                          <a:latin typeface="Calİ"/>
                        </a:rPr>
                        <a:t>ORTALAMA PERFORMANS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800" b="1" i="0" u="none" strike="noStrike">
                          <a:solidFill>
                            <a:srgbClr val="000000"/>
                          </a:solidFill>
                          <a:effectLst/>
                          <a:latin typeface="Calİ"/>
                        </a:rPr>
                        <a:t>73</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
                        </a:rPr>
                        <a:t> </a:t>
                      </a:r>
                      <a:endParaRPr lang="en-US" sz="8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gridSpan="2">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ctr" fontAlgn="b"/>
                      <a:r>
                        <a:rPr lang="en-US" sz="800" b="0"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00157219"/>
                  </a:ext>
                </a:extLst>
              </a:tr>
              <a:tr h="112832">
                <a:tc gridSpan="2">
                  <a:txBody>
                    <a:bodyPr/>
                    <a:lstStyle/>
                    <a:p>
                      <a:pPr algn="l" fontAlgn="b"/>
                      <a:r>
                        <a:rPr lang="en-US" sz="800" b="1" i="0" u="none" strike="noStrike">
                          <a:solidFill>
                            <a:srgbClr val="000000"/>
                          </a:solidFill>
                          <a:effectLst/>
                          <a:latin typeface="Calİ"/>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800" b="1" i="0" u="none" strike="noStrike">
                          <a:solidFill>
                            <a:srgbClr val="000000"/>
                          </a:solidFill>
                          <a:effectLst/>
                          <a:latin typeface="Calİ"/>
                        </a:rPr>
                        <a:t>73</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
                        </a:rPr>
                        <a:t>Başarılı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endParaRPr lang="en-US" sz="800" b="1" i="0" u="none" strike="noStrike">
                        <a:solidFill>
                          <a:srgbClr val="000000"/>
                        </a:solidFill>
                        <a:effectLst/>
                        <a:latin typeface="Calİ"/>
                      </a:endParaRPr>
                    </a:p>
                  </a:txBody>
                  <a:tcPr marL="0" marR="0" marT="0" marB="0" anchor="b">
                    <a:lnL>
                      <a:noFill/>
                    </a:lnL>
                    <a:lnR>
                      <a:noFill/>
                    </a:lnR>
                    <a:lnT>
                      <a:noFill/>
                    </a:lnT>
                    <a:lnB>
                      <a:noFill/>
                    </a:lnB>
                  </a:tcPr>
                </a:tc>
                <a:tc gridSpan="2">
                  <a:txBody>
                    <a:bodyPr/>
                    <a:lstStyle/>
                    <a:p>
                      <a:pPr algn="l" fontAlgn="b"/>
                      <a:r>
                        <a:rPr lang="en-US" sz="800" b="1" i="0" u="none" strike="noStrike">
                          <a:solidFill>
                            <a:srgbClr val="000000"/>
                          </a:solidFill>
                          <a:effectLst/>
                          <a:latin typeface="Calİ"/>
                        </a:rPr>
                        <a:t> </a:t>
                      </a:r>
                    </a:p>
                  </a:txBody>
                  <a:tcPr marL="0" marR="0" marT="0" marB="0" anchor="b">
                    <a:lnL>
                      <a:noFill/>
                    </a:lnL>
                    <a:lnR>
                      <a:noFill/>
                    </a:lnR>
                    <a:lnT>
                      <a:noFill/>
                    </a:lnT>
                    <a:lnB>
                      <a:noFill/>
                    </a:lnB>
                    <a:solidFill>
                      <a:srgbClr val="FFFFFF"/>
                    </a:solidFill>
                  </a:tcPr>
                </a:tc>
                <a:tc hMerge="1">
                  <a:txBody>
                    <a:bodyPr/>
                    <a:lstStyle/>
                    <a:p>
                      <a:endParaRPr lang="en-US"/>
                    </a:p>
                  </a:txBody>
                  <a:tcPr/>
                </a:tc>
                <a:tc gridSpan="2">
                  <a:txBody>
                    <a:bodyPr/>
                    <a:lstStyle/>
                    <a:p>
                      <a:pPr algn="l" fontAlgn="b"/>
                      <a:r>
                        <a:rPr lang="en-US" sz="800" b="1" i="0" u="none" strike="noStrike">
                          <a:solidFill>
                            <a:srgbClr val="000000"/>
                          </a:solidFill>
                          <a:effectLst/>
                          <a:latin typeface="Calİ"/>
                        </a:rPr>
                        <a:t>  Başarısız</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extLst>
                  <a:ext uri="{0D108BD9-81ED-4DB2-BD59-A6C34878D82A}">
                    <a16:rowId xmlns:a16="http://schemas.microsoft.com/office/drawing/2014/main" val="1402802083"/>
                  </a:ext>
                </a:extLst>
              </a:tr>
              <a:tr h="209763">
                <a:tc gridSpan="2">
                  <a:txBody>
                    <a:bodyPr/>
                    <a:lstStyle/>
                    <a:p>
                      <a:pPr algn="l" fontAlgn="b"/>
                      <a:r>
                        <a:rPr lang="en-US" sz="800" b="1" i="0" u="none" strike="noStrike" dirty="0">
                          <a:solidFill>
                            <a:srgbClr val="000000"/>
                          </a:solidFill>
                          <a:effectLst/>
                          <a:latin typeface="Calİ"/>
                        </a:rPr>
                        <a:t>SEMBOL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800" b="1" i="0" u="none" strike="noStrike" dirty="0">
                          <a:solidFill>
                            <a:srgbClr val="000000"/>
                          </a:solidFill>
                          <a:effectLst/>
                          <a:latin typeface="Calİ"/>
                        </a:rPr>
                        <a:t> </a:t>
                      </a:r>
                      <a:endParaRPr lang="en-US" sz="8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
                        </a:rPr>
                        <a:t>  89-80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800" b="1" i="0" u="none" strike="noStrike">
                          <a:solidFill>
                            <a:srgbClr val="000000"/>
                          </a:solidFill>
                          <a:effectLst/>
                          <a:latin typeface="Cal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1" i="0" u="none" strike="noStrike">
                          <a:solidFill>
                            <a:srgbClr val="000000"/>
                          </a:solidFill>
                          <a:effectLst/>
                          <a:latin typeface="Cal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b"/>
                      <a:r>
                        <a:rPr lang="en-US" sz="800" b="1" i="0" u="none" strike="noStrike">
                          <a:solidFill>
                            <a:srgbClr val="000000"/>
                          </a:solidFill>
                          <a:effectLst/>
                          <a:latin typeface="Cal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b"/>
                      <a:r>
                        <a:rPr lang="en-US" sz="800" b="1" i="0" u="none" strike="noStrike" dirty="0">
                          <a:solidFill>
                            <a:srgbClr val="000000"/>
                          </a:solidFill>
                          <a:effectLst/>
                          <a:latin typeface="Calİ"/>
                        </a:rPr>
                        <a:t>59-0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4279142554"/>
                  </a:ext>
                </a:extLst>
              </a:tr>
            </a:tbl>
          </a:graphicData>
        </a:graphic>
      </p:graphicFrame>
      <p:pic>
        <p:nvPicPr>
          <p:cNvPr id="48" name="Resim 6">
            <a:extLst>
              <a:ext uri="{FF2B5EF4-FFF2-40B4-BE49-F238E27FC236}">
                <a16:creationId xmlns:a16="http://schemas.microsoft.com/office/drawing/2014/main" id="{00000000-0008-0000-0100-0000020000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45068" y="10955425"/>
            <a:ext cx="404812" cy="438150"/>
          </a:xfrm>
          <a:prstGeom prst="rect">
            <a:avLst/>
          </a:prstGeom>
          <a:noFill/>
          <a:extLst>
            <a:ext uri="{909E8E84-426E-40DD-AFC4-6F175D3DCCD1}">
              <a14:hiddenFill xmlns:a14="http://schemas.microsoft.com/office/drawing/2010/main">
                <a:solidFill>
                  <a:srgbClr val="FFFFFF"/>
                </a:solidFill>
              </a14:hiddenFill>
            </a:ext>
          </a:extLst>
        </p:spPr>
      </p:pic>
      <p:pic>
        <p:nvPicPr>
          <p:cNvPr id="49"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70455" y="11428500"/>
            <a:ext cx="565150" cy="506412"/>
          </a:xfrm>
          <a:prstGeom prst="rect">
            <a:avLst/>
          </a:prstGeom>
          <a:noFill/>
          <a:extLst>
            <a:ext uri="{909E8E84-426E-40DD-AFC4-6F175D3DCCD1}">
              <a14:hiddenFill xmlns:a14="http://schemas.microsoft.com/office/drawing/2010/main">
                <a:solidFill>
                  <a:srgbClr val="FFFFFF"/>
                </a:solidFill>
              </a14:hiddenFill>
            </a:ext>
          </a:extLst>
        </p:spPr>
      </p:pic>
      <p:pic>
        <p:nvPicPr>
          <p:cNvPr id="50" name="Resim 8">
            <a:extLst>
              <a:ext uri="{FF2B5EF4-FFF2-40B4-BE49-F238E27FC236}">
                <a16:creationId xmlns:a16="http://schemas.microsoft.com/office/drawing/2014/main" id="{00000000-0008-0000-0100-0000040000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956380" y="11438025"/>
            <a:ext cx="539750" cy="511175"/>
          </a:xfrm>
          <a:prstGeom prst="rect">
            <a:avLst/>
          </a:prstGeom>
          <a:noFill/>
          <a:extLst>
            <a:ext uri="{909E8E84-426E-40DD-AFC4-6F175D3DCCD1}">
              <a14:hiddenFill xmlns:a14="http://schemas.microsoft.com/office/drawing/2010/main">
                <a:solidFill>
                  <a:srgbClr val="FFFFFF"/>
                </a:solidFill>
              </a14:hiddenFill>
            </a:ext>
          </a:extLst>
        </p:spPr>
      </p:pic>
      <p:pic>
        <p:nvPicPr>
          <p:cNvPr id="51"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00805" y="10845887"/>
            <a:ext cx="630238" cy="542925"/>
          </a:xfrm>
          <a:prstGeom prst="rect">
            <a:avLst/>
          </a:prstGeom>
          <a:noFill/>
          <a:extLst>
            <a:ext uri="{909E8E84-426E-40DD-AFC4-6F175D3DCCD1}">
              <a14:hiddenFill xmlns:a14="http://schemas.microsoft.com/office/drawing/2010/main">
                <a:solidFill>
                  <a:srgbClr val="FFFFFF"/>
                </a:solidFill>
              </a14:hiddenFill>
            </a:ext>
          </a:extLst>
        </p:spPr>
      </p:pic>
      <p:pic>
        <p:nvPicPr>
          <p:cNvPr id="52"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1268" y="11785687"/>
            <a:ext cx="184150" cy="1619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238193716"/>
              </p:ext>
            </p:extLst>
          </p:nvPr>
        </p:nvGraphicFramePr>
        <p:xfrm>
          <a:off x="-2891111" y="-6096571"/>
          <a:ext cx="2692401" cy="1089660"/>
        </p:xfrm>
        <a:graphic>
          <a:graphicData uri="http://schemas.openxmlformats.org/drawingml/2006/table">
            <a:tbl>
              <a:tblPr>
                <a:tableStyleId>{5C22544A-7EE6-4342-B048-85BDC9FD1C3A}</a:tableStyleId>
              </a:tblPr>
              <a:tblGrid>
                <a:gridCol w="335576">
                  <a:extLst>
                    <a:ext uri="{9D8B030D-6E8A-4147-A177-3AD203B41FA5}">
                      <a16:colId xmlns:a16="http://schemas.microsoft.com/office/drawing/2014/main" val="627385478"/>
                    </a:ext>
                  </a:extLst>
                </a:gridCol>
                <a:gridCol w="210405">
                  <a:extLst>
                    <a:ext uri="{9D8B030D-6E8A-4147-A177-3AD203B41FA5}">
                      <a16:colId xmlns:a16="http://schemas.microsoft.com/office/drawing/2014/main" val="3718550671"/>
                    </a:ext>
                  </a:extLst>
                </a:gridCol>
                <a:gridCol w="210405">
                  <a:extLst>
                    <a:ext uri="{9D8B030D-6E8A-4147-A177-3AD203B41FA5}">
                      <a16:colId xmlns:a16="http://schemas.microsoft.com/office/drawing/2014/main" val="3849832936"/>
                    </a:ext>
                  </a:extLst>
                </a:gridCol>
                <a:gridCol w="283949">
                  <a:extLst>
                    <a:ext uri="{9D8B030D-6E8A-4147-A177-3AD203B41FA5}">
                      <a16:colId xmlns:a16="http://schemas.microsoft.com/office/drawing/2014/main" val="3227310653"/>
                    </a:ext>
                  </a:extLst>
                </a:gridCol>
                <a:gridCol w="400110">
                  <a:extLst>
                    <a:ext uri="{9D8B030D-6E8A-4147-A177-3AD203B41FA5}">
                      <a16:colId xmlns:a16="http://schemas.microsoft.com/office/drawing/2014/main" val="2380615285"/>
                    </a:ext>
                  </a:extLst>
                </a:gridCol>
                <a:gridCol w="722779">
                  <a:extLst>
                    <a:ext uri="{9D8B030D-6E8A-4147-A177-3AD203B41FA5}">
                      <a16:colId xmlns:a16="http://schemas.microsoft.com/office/drawing/2014/main" val="2675833493"/>
                    </a:ext>
                  </a:extLst>
                </a:gridCol>
                <a:gridCol w="529177">
                  <a:extLst>
                    <a:ext uri="{9D8B030D-6E8A-4147-A177-3AD203B41FA5}">
                      <a16:colId xmlns:a16="http://schemas.microsoft.com/office/drawing/2014/main" val="3297506188"/>
                    </a:ext>
                  </a:extLst>
                </a:gridCol>
              </a:tblGrid>
              <a:tr h="181610">
                <a:tc gridSpan="3">
                  <a:txBody>
                    <a:bodyPr/>
                    <a:lstStyle/>
                    <a:p>
                      <a:pPr algn="l" fontAlgn="b"/>
                      <a:r>
                        <a:rPr lang="en-US" sz="9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tc>
                <a:tc hMerge="1">
                  <a:txBody>
                    <a:bodyPr/>
                    <a:lstStyle/>
                    <a:p>
                      <a:endParaRPr lang="en-US"/>
                    </a:p>
                  </a:txBody>
                  <a:tcPr/>
                </a:tc>
                <a:tc hMerge="1">
                  <a:txBody>
                    <a:bodyPr/>
                    <a:lstStyle/>
                    <a:p>
                      <a:endParaRPr lang="en-US"/>
                    </a:p>
                  </a:txBody>
                  <a:tcPr/>
                </a:tc>
                <a:tc>
                  <a:txBody>
                    <a:bodyPr/>
                    <a:lstStyle/>
                    <a:p>
                      <a:pPr algn="ctr" fontAlgn="ctr"/>
                      <a:r>
                        <a:rPr lang="en-US" sz="900" u="none" strike="noStrike">
                          <a:effectLst/>
                        </a:rPr>
                        <a:t> </a:t>
                      </a:r>
                      <a:endParaRPr lang="en-US" sz="900" b="1" i="0" u="none" strike="noStrike">
                        <a:solidFill>
                          <a:srgbClr val="000000"/>
                        </a:solidFill>
                        <a:effectLst/>
                        <a:latin typeface="Calİ"/>
                      </a:endParaRPr>
                    </a:p>
                  </a:txBody>
                  <a:tcPr marL="0" marR="0" marT="0" marB="0" anchor="ctr"/>
                </a:tc>
                <a:tc>
                  <a:txBody>
                    <a:bodyPr/>
                    <a:lstStyle/>
                    <a:p>
                      <a:pPr algn="ctr" fontAlgn="ctr"/>
                      <a:r>
                        <a:rPr lang="en-US" sz="900" u="none" strike="noStrike">
                          <a:effectLst/>
                        </a:rPr>
                        <a:t> </a:t>
                      </a:r>
                      <a:endParaRPr lang="en-US" sz="900" b="1" i="0" u="none" strike="noStrike">
                        <a:solidFill>
                          <a:srgbClr val="000000"/>
                        </a:solidFill>
                        <a:effectLst/>
                        <a:latin typeface="Calİ"/>
                      </a:endParaRPr>
                    </a:p>
                  </a:txBody>
                  <a:tcPr marL="0" marR="0" marT="0" marB="0" anchor="ctr"/>
                </a:tc>
                <a:tc>
                  <a:txBody>
                    <a:bodyPr/>
                    <a:lstStyle/>
                    <a:p>
                      <a:pPr algn="l" fontAlgn="b"/>
                      <a:r>
                        <a:rPr lang="en-US" sz="9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 </a:t>
                      </a:r>
                      <a:endParaRPr lang="en-US" sz="900" b="1" i="0" u="none" strike="noStrike">
                        <a:solidFill>
                          <a:srgbClr val="000000"/>
                        </a:solidFill>
                        <a:effectLst/>
                        <a:latin typeface="Calİ"/>
                      </a:endParaRPr>
                    </a:p>
                  </a:txBody>
                  <a:tcPr marL="0" marR="0" marT="0" marB="0" anchor="ctr"/>
                </a:tc>
                <a:extLst>
                  <a:ext uri="{0D108BD9-81ED-4DB2-BD59-A6C34878D82A}">
                    <a16:rowId xmlns:a16="http://schemas.microsoft.com/office/drawing/2014/main" val="3887147285"/>
                  </a:ext>
                </a:extLst>
              </a:tr>
              <a:tr h="181610">
                <a:tc gridSpan="2">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gridSpan="3">
                  <a:txBody>
                    <a:bodyPr/>
                    <a:lstStyle/>
                    <a:p>
                      <a:pPr algn="ctr" fontAlgn="b"/>
                      <a:r>
                        <a:rPr lang="en-US" sz="900" u="none" strike="noStrike">
                          <a:effectLst/>
                        </a:rPr>
                        <a:t>Mükemmel</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hMerge="1">
                  <a:txBody>
                    <a:bodyPr/>
                    <a:lstStyle/>
                    <a:p>
                      <a:endParaRPr lang="en-US"/>
                    </a:p>
                  </a:txBody>
                  <a:tcPr/>
                </a:tc>
                <a:tc>
                  <a:txBody>
                    <a:bodyPr/>
                    <a:lstStyle/>
                    <a:p>
                      <a:pPr algn="ctr" fontAlgn="ctr"/>
                      <a:endParaRPr lang="en-US" sz="900" b="1" i="0" u="none" strike="noStrike">
                        <a:solidFill>
                          <a:srgbClr val="000000"/>
                        </a:solidFill>
                        <a:effectLst/>
                        <a:latin typeface="Calİ"/>
                      </a:endParaRPr>
                    </a:p>
                  </a:txBody>
                  <a:tcPr marL="0" marR="0" marT="0" marB="0" anchor="ctr"/>
                </a:tc>
                <a:tc>
                  <a:txBody>
                    <a:bodyPr/>
                    <a:lstStyle/>
                    <a:p>
                      <a:pPr algn="ctr" fontAlgn="b"/>
                      <a:endParaRPr lang="en-US" sz="900" b="1" i="0" u="none" strike="noStrike">
                        <a:solidFill>
                          <a:srgbClr val="000000"/>
                        </a:solidFill>
                        <a:effectLst/>
                        <a:latin typeface="Calİ"/>
                      </a:endParaRPr>
                    </a:p>
                  </a:txBody>
                  <a:tcPr marL="0" marR="0" marT="0" marB="0" anchor="b"/>
                </a:tc>
                <a:extLst>
                  <a:ext uri="{0D108BD9-81ED-4DB2-BD59-A6C34878D82A}">
                    <a16:rowId xmlns:a16="http://schemas.microsoft.com/office/drawing/2014/main" val="3269897765"/>
                  </a:ext>
                </a:extLst>
              </a:tr>
              <a:tr h="181610">
                <a:tc gridSpan="2">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gridSpan="3">
                  <a:txBody>
                    <a:bodyPr/>
                    <a:lstStyle/>
                    <a:p>
                      <a:pPr algn="ctr" fontAlgn="b"/>
                      <a:r>
                        <a:rPr lang="en-US" sz="900" u="none" strike="noStrike">
                          <a:effectLst/>
                        </a:rPr>
                        <a:t>100-90</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hMerge="1">
                  <a:txBody>
                    <a:bodyPr/>
                    <a:lstStyle/>
                    <a:p>
                      <a:endParaRPr lang="en-US"/>
                    </a:p>
                  </a:txBody>
                  <a:tcPr/>
                </a:tc>
                <a:tc>
                  <a:txBody>
                    <a:bodyPr/>
                    <a:lstStyle/>
                    <a:p>
                      <a:pPr algn="ctr" fontAlgn="ctr"/>
                      <a:r>
                        <a:rPr lang="en-US" sz="900" u="none" strike="noStrike">
                          <a:effectLst/>
                        </a:rPr>
                        <a:t> </a:t>
                      </a:r>
                      <a:endParaRPr lang="en-US" sz="900" b="1" i="0" u="none" strike="noStrike">
                        <a:solidFill>
                          <a:srgbClr val="000000"/>
                        </a:solidFill>
                        <a:effectLst/>
                        <a:latin typeface="Calİ"/>
                      </a:endParaRPr>
                    </a:p>
                  </a:txBody>
                  <a:tcPr marL="0" marR="0" marT="0" marB="0" anchor="ctr"/>
                </a:tc>
                <a:tc>
                  <a:txBody>
                    <a:bodyPr/>
                    <a:lstStyle/>
                    <a:p>
                      <a:pPr algn="l" fontAlgn="b"/>
                      <a:r>
                        <a:rPr lang="en-US" sz="900" u="none" strike="noStrike">
                          <a:effectLst/>
                        </a:rPr>
                        <a:t> </a:t>
                      </a:r>
                      <a:endParaRPr lang="en-US" sz="900" b="1" i="0" u="none" strike="noStrike">
                        <a:solidFill>
                          <a:srgbClr val="000000"/>
                        </a:solidFill>
                        <a:effectLst/>
                        <a:latin typeface="Calİ"/>
                      </a:endParaRPr>
                    </a:p>
                  </a:txBody>
                  <a:tcPr marL="0" marR="0" marT="0" marB="0" anchor="b"/>
                </a:tc>
                <a:extLst>
                  <a:ext uri="{0D108BD9-81ED-4DB2-BD59-A6C34878D82A}">
                    <a16:rowId xmlns:a16="http://schemas.microsoft.com/office/drawing/2014/main" val="2273407440"/>
                  </a:ext>
                </a:extLst>
              </a:tr>
              <a:tr h="181610">
                <a:tc>
                  <a:txBody>
                    <a:bodyPr/>
                    <a:lstStyle/>
                    <a:p>
                      <a:pPr algn="l" fontAlgn="b"/>
                      <a:r>
                        <a:rPr lang="en-US" sz="9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US" sz="900" u="none" strike="noStrike">
                          <a:effectLst/>
                        </a:rPr>
                        <a:t> </a:t>
                      </a:r>
                      <a:endParaRPr lang="en-US" sz="900" b="0" i="0" u="none" strike="noStrike">
                        <a:solidFill>
                          <a:srgbClr val="000000"/>
                        </a:solidFill>
                        <a:effectLst/>
                        <a:latin typeface="Calİ"/>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Calİ"/>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Calİ"/>
                      </a:endParaRPr>
                    </a:p>
                  </a:txBody>
                  <a:tcPr marL="0" marR="0" marT="0" marB="0" anchor="b"/>
                </a:tc>
                <a:tc>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Calİ"/>
                      </a:endParaRPr>
                    </a:p>
                  </a:txBody>
                  <a:tcPr marL="0" marR="0" marT="0" marB="0" anchor="b"/>
                </a:tc>
                <a:tc>
                  <a:txBody>
                    <a:bodyPr/>
                    <a:lstStyle/>
                    <a:p>
                      <a:pPr algn="l" fontAlgn="b"/>
                      <a:r>
                        <a:rPr lang="en-US" sz="900" u="none" strike="noStrike">
                          <a:effectLst/>
                        </a:rPr>
                        <a:t> </a:t>
                      </a:r>
                      <a:endParaRPr lang="en-US" sz="900" b="0" i="0" u="none" strike="noStrike">
                        <a:solidFill>
                          <a:srgbClr val="000000"/>
                        </a:solidFill>
                        <a:effectLst/>
                        <a:latin typeface="Calİ"/>
                      </a:endParaRPr>
                    </a:p>
                  </a:txBody>
                  <a:tcPr marL="0" marR="0" marT="0" marB="0" anchor="b"/>
                </a:tc>
                <a:extLst>
                  <a:ext uri="{0D108BD9-81ED-4DB2-BD59-A6C34878D82A}">
                    <a16:rowId xmlns:a16="http://schemas.microsoft.com/office/drawing/2014/main" val="1997049022"/>
                  </a:ext>
                </a:extLst>
              </a:tr>
              <a:tr h="181610">
                <a:tc gridSpan="2">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gridSpan="3">
                  <a:txBody>
                    <a:bodyPr/>
                    <a:lstStyle/>
                    <a:p>
                      <a:pPr algn="ctr" fontAlgn="b"/>
                      <a:r>
                        <a:rPr lang="en-US" sz="900" u="none" strike="noStrike">
                          <a:effectLst/>
                        </a:rPr>
                        <a:t>Başarılı</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hMerge="1">
                  <a:txBody>
                    <a:bodyPr/>
                    <a:lstStyle/>
                    <a:p>
                      <a:endParaRPr lang="en-US"/>
                    </a:p>
                  </a:txBody>
                  <a:tcPr/>
                </a:tc>
                <a:tc>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a:txBody>
                    <a:bodyPr/>
                    <a:lstStyle/>
                    <a:p>
                      <a:pPr algn="ctr" fontAlgn="b"/>
                      <a:endParaRPr lang="en-US" sz="900" b="1" i="0" u="none" strike="noStrike">
                        <a:solidFill>
                          <a:srgbClr val="000000"/>
                        </a:solidFill>
                        <a:effectLst/>
                        <a:latin typeface="Calİ"/>
                      </a:endParaRPr>
                    </a:p>
                  </a:txBody>
                  <a:tcPr marL="0" marR="0" marT="0" marB="0" anchor="b"/>
                </a:tc>
                <a:extLst>
                  <a:ext uri="{0D108BD9-81ED-4DB2-BD59-A6C34878D82A}">
                    <a16:rowId xmlns:a16="http://schemas.microsoft.com/office/drawing/2014/main" val="1848845177"/>
                  </a:ext>
                </a:extLst>
              </a:tr>
              <a:tr h="181610">
                <a:tc gridSpan="2">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gridSpan="3">
                  <a:txBody>
                    <a:bodyPr/>
                    <a:lstStyle/>
                    <a:p>
                      <a:pPr algn="ctr" fontAlgn="b"/>
                      <a:r>
                        <a:rPr lang="en-US" sz="900" u="none" strike="noStrike">
                          <a:effectLst/>
                        </a:rPr>
                        <a:t>  89-80</a:t>
                      </a:r>
                      <a:endParaRPr lang="en-US" sz="900" b="1" i="0" u="none" strike="noStrike">
                        <a:solidFill>
                          <a:srgbClr val="000000"/>
                        </a:solidFill>
                        <a:effectLst/>
                        <a:latin typeface="Calİ"/>
                      </a:endParaRPr>
                    </a:p>
                  </a:txBody>
                  <a:tcPr marL="0" marR="0" marT="0" marB="0" anchor="b"/>
                </a:tc>
                <a:tc hMerge="1">
                  <a:txBody>
                    <a:bodyPr/>
                    <a:lstStyle/>
                    <a:p>
                      <a:endParaRPr lang="en-US"/>
                    </a:p>
                  </a:txBody>
                  <a:tcPr/>
                </a:tc>
                <a:tc hMerge="1">
                  <a:txBody>
                    <a:bodyPr/>
                    <a:lstStyle/>
                    <a:p>
                      <a:endParaRPr lang="en-US"/>
                    </a:p>
                  </a:txBody>
                  <a:tcPr/>
                </a:tc>
                <a:tc>
                  <a:txBody>
                    <a:bodyPr/>
                    <a:lstStyle/>
                    <a:p>
                      <a:pPr algn="ctr" fontAlgn="b"/>
                      <a:r>
                        <a:rPr lang="en-US" sz="900" u="none" strike="noStrike">
                          <a:effectLst/>
                        </a:rPr>
                        <a:t> </a:t>
                      </a:r>
                      <a:endParaRPr lang="en-US" sz="900" b="1" i="0" u="none" strike="noStrike">
                        <a:solidFill>
                          <a:srgbClr val="000000"/>
                        </a:solidFill>
                        <a:effectLst/>
                        <a:latin typeface="Calİ"/>
                      </a:endParaRPr>
                    </a:p>
                  </a:txBody>
                  <a:tcPr marL="0" marR="0" marT="0" marB="0" anchor="b"/>
                </a:tc>
                <a:tc>
                  <a:txBody>
                    <a:bodyPr/>
                    <a:lstStyle/>
                    <a:p>
                      <a:pPr algn="l" fontAlgn="b"/>
                      <a:r>
                        <a:rPr lang="en-US" sz="900" u="none" strike="noStrike" dirty="0">
                          <a:effectLst/>
                        </a:rPr>
                        <a:t> </a:t>
                      </a:r>
                      <a:endParaRPr lang="en-US" sz="900" b="1" i="0" u="none" strike="noStrike" dirty="0">
                        <a:solidFill>
                          <a:srgbClr val="000000"/>
                        </a:solidFill>
                        <a:effectLst/>
                        <a:latin typeface="Calİ"/>
                      </a:endParaRPr>
                    </a:p>
                  </a:txBody>
                  <a:tcPr marL="0" marR="0" marT="0" marB="0" anchor="b"/>
                </a:tc>
                <a:extLst>
                  <a:ext uri="{0D108BD9-81ED-4DB2-BD59-A6C34878D82A}">
                    <a16:rowId xmlns:a16="http://schemas.microsoft.com/office/drawing/2014/main" val="2131359714"/>
                  </a:ext>
                </a:extLst>
              </a:tr>
            </a:tbl>
          </a:graphicData>
        </a:graphic>
      </p:graphicFrame>
      <p:pic>
        <p:nvPicPr>
          <p:cNvPr id="53" name="Resim 6">
            <a:extLst>
              <a:ext uri="{FF2B5EF4-FFF2-40B4-BE49-F238E27FC236}">
                <a16:creationId xmlns:a16="http://schemas.microsoft.com/office/drawing/2014/main" id="{00000000-0008-0000-0100-000002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40153" y="4086675"/>
            <a:ext cx="360040" cy="389690"/>
          </a:xfrm>
          <a:prstGeom prst="rect">
            <a:avLst/>
          </a:prstGeom>
          <a:noFill/>
          <a:extLst>
            <a:ext uri="{909E8E84-426E-40DD-AFC4-6F175D3DCCD1}">
              <a14:hiddenFill xmlns:a14="http://schemas.microsoft.com/office/drawing/2010/main">
                <a:solidFill>
                  <a:srgbClr val="FFFFFF"/>
                </a:solidFill>
              </a14:hiddenFill>
            </a:ext>
          </a:extLst>
        </p:spPr>
      </p:pic>
      <p:pic>
        <p:nvPicPr>
          <p:cNvPr id="54" name="Resim 7">
            <a:extLst>
              <a:ext uri="{FF2B5EF4-FFF2-40B4-BE49-F238E27FC236}">
                <a16:creationId xmlns:a16="http://schemas.microsoft.com/office/drawing/2014/main" id="{00000000-0008-0000-0100-00000300000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873981" y="4641484"/>
            <a:ext cx="492383" cy="247083"/>
          </a:xfrm>
          <a:prstGeom prst="rect">
            <a:avLst/>
          </a:prstGeom>
          <a:noFill/>
          <a:extLst>
            <a:ext uri="{909E8E84-426E-40DD-AFC4-6F175D3DCCD1}">
              <a14:hiddenFill xmlns:a14="http://schemas.microsoft.com/office/drawing/2010/main">
                <a:solidFill>
                  <a:srgbClr val="FFFFFF"/>
                </a:solidFill>
              </a14:hiddenFill>
            </a:ext>
          </a:extLst>
        </p:spPr>
      </p:pic>
      <p:pic>
        <p:nvPicPr>
          <p:cNvPr id="55" name="Resim 8">
            <a:extLst>
              <a:ext uri="{FF2B5EF4-FFF2-40B4-BE49-F238E27FC236}">
                <a16:creationId xmlns:a16="http://schemas.microsoft.com/office/drawing/2014/main" id="{00000000-0008-0000-0100-0000040000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77259" y="4630514"/>
            <a:ext cx="260895" cy="247083"/>
          </a:xfrm>
          <a:prstGeom prst="rect">
            <a:avLst/>
          </a:prstGeom>
          <a:noFill/>
          <a:extLst>
            <a:ext uri="{909E8E84-426E-40DD-AFC4-6F175D3DCCD1}">
              <a14:hiddenFill xmlns:a14="http://schemas.microsoft.com/office/drawing/2010/main">
                <a:solidFill>
                  <a:srgbClr val="FFFFFF"/>
                </a:solidFill>
              </a14:hiddenFill>
            </a:ext>
          </a:extLst>
        </p:spPr>
      </p:pic>
      <p:pic>
        <p:nvPicPr>
          <p:cNvPr id="56"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21919" y="4080640"/>
            <a:ext cx="571577" cy="393049"/>
          </a:xfrm>
          <a:prstGeom prst="rect">
            <a:avLst/>
          </a:prstGeom>
          <a:noFill/>
          <a:extLst>
            <a:ext uri="{909E8E84-426E-40DD-AFC4-6F175D3DCCD1}">
              <a14:hiddenFill xmlns:a14="http://schemas.microsoft.com/office/drawing/2010/main">
                <a:solidFill>
                  <a:srgbClr val="FFFFFF"/>
                </a:solidFill>
              </a14:hiddenFill>
            </a:ext>
          </a:extLst>
        </p:spPr>
      </p:pic>
      <p:pic>
        <p:nvPicPr>
          <p:cNvPr id="57" name="Resim 9">
            <a:extLst>
              <a:ext uri="{FF2B5EF4-FFF2-40B4-BE49-F238E27FC236}">
                <a16:creationId xmlns:a16="http://schemas.microsoft.com/office/drawing/2014/main" id="{00000000-0008-0000-0100-000005000000}"/>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flipV="1">
            <a:off x="2841555" y="4818831"/>
            <a:ext cx="216024" cy="148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3112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50962" y="283994"/>
            <a:ext cx="6984776" cy="200055"/>
          </a:xfrm>
          <a:prstGeom prst="rect">
            <a:avLst/>
          </a:prstGeom>
          <a:noFill/>
        </p:spPr>
        <p:txBody>
          <a:bodyPr wrap="square" rtlCol="0">
            <a:spAutoFit/>
          </a:bodyPr>
          <a:lstStyle/>
          <a:p>
            <a:pPr algn="ctr"/>
            <a:r>
              <a:rPr lang="tr-TR" sz="700" b="1" dirty="0">
                <a:solidFill>
                  <a:srgbClr val="FF0000"/>
                </a:solidFill>
                <a:effectLst>
                  <a:outerShdw blurRad="38100" dist="38100" dir="2700000" algn="tl">
                    <a:srgbClr val="000000">
                      <a:alpha val="43137"/>
                    </a:srgbClr>
                  </a:outerShdw>
                </a:effectLst>
              </a:rPr>
              <a:t>KALİTE FAALİYET PLAN</a:t>
            </a:r>
            <a:r>
              <a:rPr lang="en-US" sz="700" b="1" dirty="0">
                <a:solidFill>
                  <a:srgbClr val="FF0000"/>
                </a:solidFill>
                <a:effectLst>
                  <a:outerShdw blurRad="38100" dist="38100" dir="2700000" algn="tl">
                    <a:srgbClr val="000000">
                      <a:alpha val="43137"/>
                    </a:srgbClr>
                  </a:outerShdw>
                </a:effectLst>
              </a:rPr>
              <a:t>I</a:t>
            </a:r>
            <a:endParaRPr lang="tr-TR" sz="7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a:xfrm>
            <a:off x="6572522" y="6021288"/>
            <a:ext cx="2133600" cy="365125"/>
          </a:xfrm>
        </p:spPr>
        <p:txBody>
          <a:bodyPr/>
          <a:lstStyle/>
          <a:p>
            <a:fld id="{439F893C-C32F-4835-A1E5-850973405C58}" type="slidenum">
              <a:rPr lang="tr-TR" sz="700" smtClean="0"/>
              <a:pPr/>
              <a:t>11</a:t>
            </a:fld>
            <a:endParaRPr lang="tr-TR" sz="700"/>
          </a:p>
        </p:txBody>
      </p:sp>
      <p:pic>
        <p:nvPicPr>
          <p:cNvPr id="6" name="Resim 5"/>
          <p:cNvPicPr/>
          <p:nvPr/>
        </p:nvPicPr>
        <p:blipFill>
          <a:blip r:embed="rId2" cstate="print"/>
          <a:stretch>
            <a:fillRect/>
          </a:stretch>
        </p:blipFill>
        <p:spPr>
          <a:xfrm>
            <a:off x="118155" y="196017"/>
            <a:ext cx="2736304" cy="576064"/>
          </a:xfrm>
          <a:prstGeom prst="rect">
            <a:avLst/>
          </a:prstGeom>
        </p:spPr>
      </p:pic>
      <p:graphicFrame>
        <p:nvGraphicFramePr>
          <p:cNvPr id="31" name="Tablo 30">
            <a:extLst>
              <a:ext uri="{FF2B5EF4-FFF2-40B4-BE49-F238E27FC236}">
                <a16:creationId xmlns:a16="http://schemas.microsoft.com/office/drawing/2014/main" id="{770790EC-A689-42CE-8C3C-DC3B70E276BF}"/>
              </a:ext>
            </a:extLst>
          </p:cNvPr>
          <p:cNvGraphicFramePr>
            <a:graphicFrameLocks noGrp="1"/>
          </p:cNvGraphicFramePr>
          <p:nvPr>
            <p:extLst>
              <p:ext uri="{D42A27DB-BD31-4B8C-83A1-F6EECF244321}">
                <p14:modId xmlns:p14="http://schemas.microsoft.com/office/powerpoint/2010/main" val="361891273"/>
              </p:ext>
            </p:extLst>
          </p:nvPr>
        </p:nvGraphicFramePr>
        <p:xfrm>
          <a:off x="606468" y="920473"/>
          <a:ext cx="8099676" cy="5528293"/>
        </p:xfrm>
        <a:graphic>
          <a:graphicData uri="http://schemas.openxmlformats.org/drawingml/2006/table">
            <a:tbl>
              <a:tblPr/>
              <a:tblGrid>
                <a:gridCol w="353038">
                  <a:extLst>
                    <a:ext uri="{9D8B030D-6E8A-4147-A177-3AD203B41FA5}">
                      <a16:colId xmlns:a16="http://schemas.microsoft.com/office/drawing/2014/main" val="2220907704"/>
                    </a:ext>
                  </a:extLst>
                </a:gridCol>
                <a:gridCol w="353038">
                  <a:extLst>
                    <a:ext uri="{9D8B030D-6E8A-4147-A177-3AD203B41FA5}">
                      <a16:colId xmlns:a16="http://schemas.microsoft.com/office/drawing/2014/main" val="2306381050"/>
                    </a:ext>
                  </a:extLst>
                </a:gridCol>
                <a:gridCol w="634364">
                  <a:extLst>
                    <a:ext uri="{9D8B030D-6E8A-4147-A177-3AD203B41FA5}">
                      <a16:colId xmlns:a16="http://schemas.microsoft.com/office/drawing/2014/main" val="1650025498"/>
                    </a:ext>
                  </a:extLst>
                </a:gridCol>
                <a:gridCol w="353038">
                  <a:extLst>
                    <a:ext uri="{9D8B030D-6E8A-4147-A177-3AD203B41FA5}">
                      <a16:colId xmlns:a16="http://schemas.microsoft.com/office/drawing/2014/main" val="2107286151"/>
                    </a:ext>
                  </a:extLst>
                </a:gridCol>
                <a:gridCol w="353038">
                  <a:extLst>
                    <a:ext uri="{9D8B030D-6E8A-4147-A177-3AD203B41FA5}">
                      <a16:colId xmlns:a16="http://schemas.microsoft.com/office/drawing/2014/main" val="901222750"/>
                    </a:ext>
                  </a:extLst>
                </a:gridCol>
                <a:gridCol w="353038">
                  <a:extLst>
                    <a:ext uri="{9D8B030D-6E8A-4147-A177-3AD203B41FA5}">
                      <a16:colId xmlns:a16="http://schemas.microsoft.com/office/drawing/2014/main" val="3048100168"/>
                    </a:ext>
                  </a:extLst>
                </a:gridCol>
                <a:gridCol w="345682">
                  <a:extLst>
                    <a:ext uri="{9D8B030D-6E8A-4147-A177-3AD203B41FA5}">
                      <a16:colId xmlns:a16="http://schemas.microsoft.com/office/drawing/2014/main" val="3801563066"/>
                    </a:ext>
                  </a:extLst>
                </a:gridCol>
                <a:gridCol w="102970">
                  <a:extLst>
                    <a:ext uri="{9D8B030D-6E8A-4147-A177-3AD203B41FA5}">
                      <a16:colId xmlns:a16="http://schemas.microsoft.com/office/drawing/2014/main" val="3308909634"/>
                    </a:ext>
                  </a:extLst>
                </a:gridCol>
                <a:gridCol w="102970">
                  <a:extLst>
                    <a:ext uri="{9D8B030D-6E8A-4147-A177-3AD203B41FA5}">
                      <a16:colId xmlns:a16="http://schemas.microsoft.com/office/drawing/2014/main" val="114194072"/>
                    </a:ext>
                  </a:extLst>
                </a:gridCol>
                <a:gridCol w="102970">
                  <a:extLst>
                    <a:ext uri="{9D8B030D-6E8A-4147-A177-3AD203B41FA5}">
                      <a16:colId xmlns:a16="http://schemas.microsoft.com/office/drawing/2014/main" val="3242579702"/>
                    </a:ext>
                  </a:extLst>
                </a:gridCol>
                <a:gridCol w="102970">
                  <a:extLst>
                    <a:ext uri="{9D8B030D-6E8A-4147-A177-3AD203B41FA5}">
                      <a16:colId xmlns:a16="http://schemas.microsoft.com/office/drawing/2014/main" val="1826070864"/>
                    </a:ext>
                  </a:extLst>
                </a:gridCol>
                <a:gridCol w="102970">
                  <a:extLst>
                    <a:ext uri="{9D8B030D-6E8A-4147-A177-3AD203B41FA5}">
                      <a16:colId xmlns:a16="http://schemas.microsoft.com/office/drawing/2014/main" val="2911767223"/>
                    </a:ext>
                  </a:extLst>
                </a:gridCol>
                <a:gridCol w="102970">
                  <a:extLst>
                    <a:ext uri="{9D8B030D-6E8A-4147-A177-3AD203B41FA5}">
                      <a16:colId xmlns:a16="http://schemas.microsoft.com/office/drawing/2014/main" val="2119065029"/>
                    </a:ext>
                  </a:extLst>
                </a:gridCol>
                <a:gridCol w="102970">
                  <a:extLst>
                    <a:ext uri="{9D8B030D-6E8A-4147-A177-3AD203B41FA5}">
                      <a16:colId xmlns:a16="http://schemas.microsoft.com/office/drawing/2014/main" val="2290906109"/>
                    </a:ext>
                  </a:extLst>
                </a:gridCol>
                <a:gridCol w="102970">
                  <a:extLst>
                    <a:ext uri="{9D8B030D-6E8A-4147-A177-3AD203B41FA5}">
                      <a16:colId xmlns:a16="http://schemas.microsoft.com/office/drawing/2014/main" val="4203845969"/>
                    </a:ext>
                  </a:extLst>
                </a:gridCol>
                <a:gridCol w="102970">
                  <a:extLst>
                    <a:ext uri="{9D8B030D-6E8A-4147-A177-3AD203B41FA5}">
                      <a16:colId xmlns:a16="http://schemas.microsoft.com/office/drawing/2014/main" val="687246216"/>
                    </a:ext>
                  </a:extLst>
                </a:gridCol>
                <a:gridCol w="102970">
                  <a:extLst>
                    <a:ext uri="{9D8B030D-6E8A-4147-A177-3AD203B41FA5}">
                      <a16:colId xmlns:a16="http://schemas.microsoft.com/office/drawing/2014/main" val="854676017"/>
                    </a:ext>
                  </a:extLst>
                </a:gridCol>
                <a:gridCol w="102970">
                  <a:extLst>
                    <a:ext uri="{9D8B030D-6E8A-4147-A177-3AD203B41FA5}">
                      <a16:colId xmlns:a16="http://schemas.microsoft.com/office/drawing/2014/main" val="923575821"/>
                    </a:ext>
                  </a:extLst>
                </a:gridCol>
                <a:gridCol w="102970">
                  <a:extLst>
                    <a:ext uri="{9D8B030D-6E8A-4147-A177-3AD203B41FA5}">
                      <a16:colId xmlns:a16="http://schemas.microsoft.com/office/drawing/2014/main" val="4248997480"/>
                    </a:ext>
                  </a:extLst>
                </a:gridCol>
                <a:gridCol w="102970">
                  <a:extLst>
                    <a:ext uri="{9D8B030D-6E8A-4147-A177-3AD203B41FA5}">
                      <a16:colId xmlns:a16="http://schemas.microsoft.com/office/drawing/2014/main" val="3869182335"/>
                    </a:ext>
                  </a:extLst>
                </a:gridCol>
                <a:gridCol w="102970">
                  <a:extLst>
                    <a:ext uri="{9D8B030D-6E8A-4147-A177-3AD203B41FA5}">
                      <a16:colId xmlns:a16="http://schemas.microsoft.com/office/drawing/2014/main" val="3081693101"/>
                    </a:ext>
                  </a:extLst>
                </a:gridCol>
                <a:gridCol w="102970">
                  <a:extLst>
                    <a:ext uri="{9D8B030D-6E8A-4147-A177-3AD203B41FA5}">
                      <a16:colId xmlns:a16="http://schemas.microsoft.com/office/drawing/2014/main" val="1112404277"/>
                    </a:ext>
                  </a:extLst>
                </a:gridCol>
                <a:gridCol w="102970">
                  <a:extLst>
                    <a:ext uri="{9D8B030D-6E8A-4147-A177-3AD203B41FA5}">
                      <a16:colId xmlns:a16="http://schemas.microsoft.com/office/drawing/2014/main" val="3848084778"/>
                    </a:ext>
                  </a:extLst>
                </a:gridCol>
                <a:gridCol w="102970">
                  <a:extLst>
                    <a:ext uri="{9D8B030D-6E8A-4147-A177-3AD203B41FA5}">
                      <a16:colId xmlns:a16="http://schemas.microsoft.com/office/drawing/2014/main" val="3136612123"/>
                    </a:ext>
                  </a:extLst>
                </a:gridCol>
                <a:gridCol w="102970">
                  <a:extLst>
                    <a:ext uri="{9D8B030D-6E8A-4147-A177-3AD203B41FA5}">
                      <a16:colId xmlns:a16="http://schemas.microsoft.com/office/drawing/2014/main" val="762578255"/>
                    </a:ext>
                  </a:extLst>
                </a:gridCol>
                <a:gridCol w="102970">
                  <a:extLst>
                    <a:ext uri="{9D8B030D-6E8A-4147-A177-3AD203B41FA5}">
                      <a16:colId xmlns:a16="http://schemas.microsoft.com/office/drawing/2014/main" val="497073012"/>
                    </a:ext>
                  </a:extLst>
                </a:gridCol>
                <a:gridCol w="102970">
                  <a:extLst>
                    <a:ext uri="{9D8B030D-6E8A-4147-A177-3AD203B41FA5}">
                      <a16:colId xmlns:a16="http://schemas.microsoft.com/office/drawing/2014/main" val="193351093"/>
                    </a:ext>
                  </a:extLst>
                </a:gridCol>
                <a:gridCol w="102970">
                  <a:extLst>
                    <a:ext uri="{9D8B030D-6E8A-4147-A177-3AD203B41FA5}">
                      <a16:colId xmlns:a16="http://schemas.microsoft.com/office/drawing/2014/main" val="4278799758"/>
                    </a:ext>
                  </a:extLst>
                </a:gridCol>
                <a:gridCol w="102970">
                  <a:extLst>
                    <a:ext uri="{9D8B030D-6E8A-4147-A177-3AD203B41FA5}">
                      <a16:colId xmlns:a16="http://schemas.microsoft.com/office/drawing/2014/main" val="3362668208"/>
                    </a:ext>
                  </a:extLst>
                </a:gridCol>
                <a:gridCol w="102970">
                  <a:extLst>
                    <a:ext uri="{9D8B030D-6E8A-4147-A177-3AD203B41FA5}">
                      <a16:colId xmlns:a16="http://schemas.microsoft.com/office/drawing/2014/main" val="2728555596"/>
                    </a:ext>
                  </a:extLst>
                </a:gridCol>
                <a:gridCol w="102970">
                  <a:extLst>
                    <a:ext uri="{9D8B030D-6E8A-4147-A177-3AD203B41FA5}">
                      <a16:colId xmlns:a16="http://schemas.microsoft.com/office/drawing/2014/main" val="1232538262"/>
                    </a:ext>
                  </a:extLst>
                </a:gridCol>
                <a:gridCol w="102970">
                  <a:extLst>
                    <a:ext uri="{9D8B030D-6E8A-4147-A177-3AD203B41FA5}">
                      <a16:colId xmlns:a16="http://schemas.microsoft.com/office/drawing/2014/main" val="2119537211"/>
                    </a:ext>
                  </a:extLst>
                </a:gridCol>
                <a:gridCol w="102970">
                  <a:extLst>
                    <a:ext uri="{9D8B030D-6E8A-4147-A177-3AD203B41FA5}">
                      <a16:colId xmlns:a16="http://schemas.microsoft.com/office/drawing/2014/main" val="1647825831"/>
                    </a:ext>
                  </a:extLst>
                </a:gridCol>
                <a:gridCol w="102970">
                  <a:extLst>
                    <a:ext uri="{9D8B030D-6E8A-4147-A177-3AD203B41FA5}">
                      <a16:colId xmlns:a16="http://schemas.microsoft.com/office/drawing/2014/main" val="879390495"/>
                    </a:ext>
                  </a:extLst>
                </a:gridCol>
                <a:gridCol w="102970">
                  <a:extLst>
                    <a:ext uri="{9D8B030D-6E8A-4147-A177-3AD203B41FA5}">
                      <a16:colId xmlns:a16="http://schemas.microsoft.com/office/drawing/2014/main" val="1568608092"/>
                    </a:ext>
                  </a:extLst>
                </a:gridCol>
                <a:gridCol w="102970">
                  <a:extLst>
                    <a:ext uri="{9D8B030D-6E8A-4147-A177-3AD203B41FA5}">
                      <a16:colId xmlns:a16="http://schemas.microsoft.com/office/drawing/2014/main" val="1370958175"/>
                    </a:ext>
                  </a:extLst>
                </a:gridCol>
                <a:gridCol w="102970">
                  <a:extLst>
                    <a:ext uri="{9D8B030D-6E8A-4147-A177-3AD203B41FA5}">
                      <a16:colId xmlns:a16="http://schemas.microsoft.com/office/drawing/2014/main" val="348302898"/>
                    </a:ext>
                  </a:extLst>
                </a:gridCol>
                <a:gridCol w="102970">
                  <a:extLst>
                    <a:ext uri="{9D8B030D-6E8A-4147-A177-3AD203B41FA5}">
                      <a16:colId xmlns:a16="http://schemas.microsoft.com/office/drawing/2014/main" val="714626175"/>
                    </a:ext>
                  </a:extLst>
                </a:gridCol>
                <a:gridCol w="102970">
                  <a:extLst>
                    <a:ext uri="{9D8B030D-6E8A-4147-A177-3AD203B41FA5}">
                      <a16:colId xmlns:a16="http://schemas.microsoft.com/office/drawing/2014/main" val="4170271146"/>
                    </a:ext>
                  </a:extLst>
                </a:gridCol>
                <a:gridCol w="102970">
                  <a:extLst>
                    <a:ext uri="{9D8B030D-6E8A-4147-A177-3AD203B41FA5}">
                      <a16:colId xmlns:a16="http://schemas.microsoft.com/office/drawing/2014/main" val="1139291680"/>
                    </a:ext>
                  </a:extLst>
                </a:gridCol>
                <a:gridCol w="102970">
                  <a:extLst>
                    <a:ext uri="{9D8B030D-6E8A-4147-A177-3AD203B41FA5}">
                      <a16:colId xmlns:a16="http://schemas.microsoft.com/office/drawing/2014/main" val="2552096200"/>
                    </a:ext>
                  </a:extLst>
                </a:gridCol>
                <a:gridCol w="102970">
                  <a:extLst>
                    <a:ext uri="{9D8B030D-6E8A-4147-A177-3AD203B41FA5}">
                      <a16:colId xmlns:a16="http://schemas.microsoft.com/office/drawing/2014/main" val="159633930"/>
                    </a:ext>
                  </a:extLst>
                </a:gridCol>
                <a:gridCol w="102970">
                  <a:extLst>
                    <a:ext uri="{9D8B030D-6E8A-4147-A177-3AD203B41FA5}">
                      <a16:colId xmlns:a16="http://schemas.microsoft.com/office/drawing/2014/main" val="3865098890"/>
                    </a:ext>
                  </a:extLst>
                </a:gridCol>
                <a:gridCol w="102970">
                  <a:extLst>
                    <a:ext uri="{9D8B030D-6E8A-4147-A177-3AD203B41FA5}">
                      <a16:colId xmlns:a16="http://schemas.microsoft.com/office/drawing/2014/main" val="1406292532"/>
                    </a:ext>
                  </a:extLst>
                </a:gridCol>
                <a:gridCol w="102970">
                  <a:extLst>
                    <a:ext uri="{9D8B030D-6E8A-4147-A177-3AD203B41FA5}">
                      <a16:colId xmlns:a16="http://schemas.microsoft.com/office/drawing/2014/main" val="1642089512"/>
                    </a:ext>
                  </a:extLst>
                </a:gridCol>
                <a:gridCol w="102970">
                  <a:extLst>
                    <a:ext uri="{9D8B030D-6E8A-4147-A177-3AD203B41FA5}">
                      <a16:colId xmlns:a16="http://schemas.microsoft.com/office/drawing/2014/main" val="2916807570"/>
                    </a:ext>
                  </a:extLst>
                </a:gridCol>
                <a:gridCol w="102970">
                  <a:extLst>
                    <a:ext uri="{9D8B030D-6E8A-4147-A177-3AD203B41FA5}">
                      <a16:colId xmlns:a16="http://schemas.microsoft.com/office/drawing/2014/main" val="680536663"/>
                    </a:ext>
                  </a:extLst>
                </a:gridCol>
                <a:gridCol w="102970">
                  <a:extLst>
                    <a:ext uri="{9D8B030D-6E8A-4147-A177-3AD203B41FA5}">
                      <a16:colId xmlns:a16="http://schemas.microsoft.com/office/drawing/2014/main" val="2829158782"/>
                    </a:ext>
                  </a:extLst>
                </a:gridCol>
                <a:gridCol w="102970">
                  <a:extLst>
                    <a:ext uri="{9D8B030D-6E8A-4147-A177-3AD203B41FA5}">
                      <a16:colId xmlns:a16="http://schemas.microsoft.com/office/drawing/2014/main" val="3368070363"/>
                    </a:ext>
                  </a:extLst>
                </a:gridCol>
                <a:gridCol w="102970">
                  <a:extLst>
                    <a:ext uri="{9D8B030D-6E8A-4147-A177-3AD203B41FA5}">
                      <a16:colId xmlns:a16="http://schemas.microsoft.com/office/drawing/2014/main" val="2603520778"/>
                    </a:ext>
                  </a:extLst>
                </a:gridCol>
                <a:gridCol w="102970">
                  <a:extLst>
                    <a:ext uri="{9D8B030D-6E8A-4147-A177-3AD203B41FA5}">
                      <a16:colId xmlns:a16="http://schemas.microsoft.com/office/drawing/2014/main" val="2107167261"/>
                    </a:ext>
                  </a:extLst>
                </a:gridCol>
                <a:gridCol w="102970">
                  <a:extLst>
                    <a:ext uri="{9D8B030D-6E8A-4147-A177-3AD203B41FA5}">
                      <a16:colId xmlns:a16="http://schemas.microsoft.com/office/drawing/2014/main" val="370264973"/>
                    </a:ext>
                  </a:extLst>
                </a:gridCol>
                <a:gridCol w="102970">
                  <a:extLst>
                    <a:ext uri="{9D8B030D-6E8A-4147-A177-3AD203B41FA5}">
                      <a16:colId xmlns:a16="http://schemas.microsoft.com/office/drawing/2014/main" val="3040734688"/>
                    </a:ext>
                  </a:extLst>
                </a:gridCol>
                <a:gridCol w="102970">
                  <a:extLst>
                    <a:ext uri="{9D8B030D-6E8A-4147-A177-3AD203B41FA5}">
                      <a16:colId xmlns:a16="http://schemas.microsoft.com/office/drawing/2014/main" val="3210471442"/>
                    </a:ext>
                  </a:extLst>
                </a:gridCol>
                <a:gridCol w="102970">
                  <a:extLst>
                    <a:ext uri="{9D8B030D-6E8A-4147-A177-3AD203B41FA5}">
                      <a16:colId xmlns:a16="http://schemas.microsoft.com/office/drawing/2014/main" val="874298226"/>
                    </a:ext>
                  </a:extLst>
                </a:gridCol>
                <a:gridCol w="102970">
                  <a:extLst>
                    <a:ext uri="{9D8B030D-6E8A-4147-A177-3AD203B41FA5}">
                      <a16:colId xmlns:a16="http://schemas.microsoft.com/office/drawing/2014/main" val="1995798204"/>
                    </a:ext>
                  </a:extLst>
                </a:gridCol>
                <a:gridCol w="102970">
                  <a:extLst>
                    <a:ext uri="{9D8B030D-6E8A-4147-A177-3AD203B41FA5}">
                      <a16:colId xmlns:a16="http://schemas.microsoft.com/office/drawing/2014/main" val="3679691000"/>
                    </a:ext>
                  </a:extLst>
                </a:gridCol>
                <a:gridCol w="102970">
                  <a:extLst>
                    <a:ext uri="{9D8B030D-6E8A-4147-A177-3AD203B41FA5}">
                      <a16:colId xmlns:a16="http://schemas.microsoft.com/office/drawing/2014/main" val="2907177908"/>
                    </a:ext>
                  </a:extLst>
                </a:gridCol>
                <a:gridCol w="102970">
                  <a:extLst>
                    <a:ext uri="{9D8B030D-6E8A-4147-A177-3AD203B41FA5}">
                      <a16:colId xmlns:a16="http://schemas.microsoft.com/office/drawing/2014/main" val="2830663360"/>
                    </a:ext>
                  </a:extLst>
                </a:gridCol>
              </a:tblGrid>
              <a:tr h="111476">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tr-TR" sz="500" b="1" i="0" u="none" strike="noStrike">
                        <a:solidFill>
                          <a:srgbClr val="000000"/>
                        </a:solidFill>
                        <a:effectLst/>
                        <a:latin typeface="Verdana" panose="020B060403050404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tr-TR" sz="500" b="0" i="0" u="none" strike="noStrike">
                          <a:solidFill>
                            <a:srgbClr val="000000"/>
                          </a:solidFill>
                          <a:effectLst/>
                          <a:latin typeface="Calibri" panose="020F0502020204030204" pitchFamily="34" charset="0"/>
                        </a:rPr>
                        <a:t>Doküman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500" b="0" i="0" u="none" strike="noStrike">
                          <a:solidFill>
                            <a:srgbClr val="000000"/>
                          </a:solidFill>
                          <a:effectLst/>
                          <a:latin typeface="Calibri" panose="020F0502020204030204" pitchFamily="34" charset="0"/>
                        </a:rPr>
                        <a:t>TO-KF-0001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84404355"/>
                  </a:ext>
                </a:extLst>
              </a:tr>
              <a:tr h="122687">
                <a:tc>
                  <a:txBody>
                    <a:bodyPr/>
                    <a:lstStyle/>
                    <a:p>
                      <a:pPr algn="l" fontAlgn="b"/>
                      <a:endParaRPr lang="tr-TR" sz="600" b="0" i="0" u="none" strike="noStrike">
                        <a:solidFill>
                          <a:srgbClr val="000000"/>
                        </a:solidFill>
                        <a:effectLst/>
                        <a:latin typeface="Calibri" panose="020F0502020204030204" pitchFamily="34" charset="0"/>
                      </a:endParaRPr>
                    </a:p>
                  </a:txBody>
                  <a:tcPr marL="0" marR="0" marT="0" marB="0">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tr-TR" sz="500" b="1" i="0" u="none" strike="noStrike">
                        <a:solidFill>
                          <a:srgbClr val="000000"/>
                        </a:solidFill>
                        <a:effectLst/>
                        <a:latin typeface="Verdana" panose="020B060403050404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tr-TR" sz="500" b="0" i="0" u="none" strike="noStrike">
                          <a:solidFill>
                            <a:srgbClr val="000000"/>
                          </a:solidFill>
                          <a:effectLst/>
                          <a:latin typeface="Calibri" panose="020F0502020204030204" pitchFamily="34" charset="0"/>
                        </a:rPr>
                        <a:t>Yayın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500" b="0" i="0" u="none" strike="noStrike">
                          <a:solidFill>
                            <a:srgbClr val="000000"/>
                          </a:solidFill>
                          <a:effectLst/>
                          <a:latin typeface="Calibri" panose="020F0502020204030204" pitchFamily="34" charset="0"/>
                        </a:rPr>
                        <a:t>3.05.2018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394007893"/>
                  </a:ext>
                </a:extLst>
              </a:tr>
              <a:tr h="143135">
                <a:tc>
                  <a:txBody>
                    <a:bodyPr/>
                    <a:lstStyle/>
                    <a:p>
                      <a:pPr algn="l" fontAlgn="b"/>
                      <a:endParaRPr lang="tr-TR" sz="700" b="1" i="0" u="none" strike="noStrike">
                        <a:solidFill>
                          <a:srgbClr val="00008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tr-TR" sz="500" b="1" i="0" u="none" strike="noStrike">
                        <a:solidFill>
                          <a:srgbClr val="000000"/>
                        </a:solidFill>
                        <a:effectLst/>
                        <a:latin typeface="Verdana" panose="020B060403050404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tr-TR" sz="500" b="0" i="0" u="none" strike="noStrike">
                          <a:solidFill>
                            <a:srgbClr val="000000"/>
                          </a:solidFill>
                          <a:effectLst/>
                          <a:latin typeface="Calibri" panose="020F0502020204030204" pitchFamily="34" charset="0"/>
                        </a:rPr>
                        <a:t>Değişiklik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5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49639195"/>
                  </a:ext>
                </a:extLst>
              </a:tr>
              <a:tr h="111476">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tr-TR" sz="500" b="1" i="0" u="none" strike="noStrike">
                        <a:solidFill>
                          <a:srgbClr val="000000"/>
                        </a:solidFill>
                        <a:effectLst/>
                        <a:latin typeface="Verdana" panose="020B060403050404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tr-TR" sz="500" b="0" i="0" u="none" strike="noStrike">
                          <a:solidFill>
                            <a:srgbClr val="000000"/>
                          </a:solidFill>
                          <a:effectLst/>
                          <a:latin typeface="Calibri" panose="020F0502020204030204" pitchFamily="34" charset="0"/>
                        </a:rPr>
                        <a:t>Değişiklik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5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58167243"/>
                  </a:ext>
                </a:extLst>
              </a:tr>
              <a:tr h="111476">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ctr"/>
                      <a:r>
                        <a:rPr lang="tr-TR" sz="500" b="1" i="0" u="none" strike="noStrike">
                          <a:solidFill>
                            <a:srgbClr val="000000"/>
                          </a:solidFill>
                          <a:effectLst/>
                          <a:latin typeface="Verdan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gridSpan="7">
                  <a:txBody>
                    <a:bodyPr/>
                    <a:lstStyle/>
                    <a:p>
                      <a:pPr algn="ctr" fontAlgn="ctr"/>
                      <a:r>
                        <a:rPr lang="tr-TR" sz="500" b="0" i="0" u="none" strike="noStrike">
                          <a:solidFill>
                            <a:srgbClr val="000000"/>
                          </a:solidFill>
                          <a:effectLst/>
                          <a:latin typeface="Calibri" panose="020F0502020204030204" pitchFamily="34" charset="0"/>
                        </a:rPr>
                        <a:t>Sayfa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5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46363919"/>
                  </a:ext>
                </a:extLst>
              </a:tr>
              <a:tr h="180085">
                <a:tc gridSpan="3">
                  <a:txBody>
                    <a:bodyPr/>
                    <a:lstStyle/>
                    <a:p>
                      <a:pPr algn="ctr" fontAlgn="b"/>
                      <a:r>
                        <a:rPr lang="tr-TR" sz="700" b="1" i="0" u="none" strike="noStrike">
                          <a:solidFill>
                            <a:srgbClr val="FFFFFF"/>
                          </a:solidFill>
                          <a:effectLst/>
                          <a:latin typeface="Verdana" panose="020B0604030504040204" pitchFamily="34" charset="0"/>
                        </a:rPr>
                        <a:t>   FAALİYETİN ADI</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002060"/>
                    </a:solidFill>
                  </a:tcPr>
                </a:tc>
                <a:tc hMerge="1">
                  <a:txBody>
                    <a:bodyPr/>
                    <a:lstStyle/>
                    <a:p>
                      <a:endParaRPr lang="tr-TR"/>
                    </a:p>
                  </a:txBody>
                  <a:tcPr/>
                </a:tc>
                <a:tc hMerge="1">
                  <a:txBody>
                    <a:bodyPr/>
                    <a:lstStyle/>
                    <a:p>
                      <a:endParaRPr lang="tr-TR"/>
                    </a:p>
                  </a:txBody>
                  <a:tcPr/>
                </a:tc>
                <a:tc rowSpan="3">
                  <a:txBody>
                    <a:bodyPr/>
                    <a:lstStyle/>
                    <a:p>
                      <a:pPr algn="ctr" fontAlgn="ctr"/>
                      <a:r>
                        <a:rPr lang="tr-TR" sz="500" b="1" i="0" u="none" strike="noStrike">
                          <a:solidFill>
                            <a:srgbClr val="FFFFFF"/>
                          </a:solidFill>
                          <a:effectLst/>
                          <a:latin typeface="Verdana" panose="020B0604030504040204" pitchFamily="34" charset="0"/>
                        </a:rPr>
                        <a:t>Sorumlu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3">
                  <a:txBody>
                    <a:bodyPr/>
                    <a:lstStyle/>
                    <a:p>
                      <a:pPr algn="ctr" fontAlgn="ctr"/>
                      <a:r>
                        <a:rPr lang="tr-TR" sz="500" b="1" i="0" u="none" strike="noStrike">
                          <a:solidFill>
                            <a:srgbClr val="FFFFFF"/>
                          </a:solidFill>
                          <a:effectLst/>
                          <a:latin typeface="Verdana" panose="020B0604030504040204" pitchFamily="34" charset="0"/>
                        </a:rPr>
                        <a:t>Kaynak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3">
                  <a:txBody>
                    <a:bodyPr/>
                    <a:lstStyle/>
                    <a:p>
                      <a:pPr algn="ctr" fontAlgn="ctr"/>
                      <a:r>
                        <a:rPr lang="tr-TR" sz="500" b="1" i="0" u="none" strike="noStrike">
                          <a:solidFill>
                            <a:srgbClr val="FFFFFF"/>
                          </a:solidFill>
                          <a:effectLst/>
                          <a:latin typeface="Verdana" panose="020B0604030504040204" pitchFamily="34" charset="0"/>
                        </a:rPr>
                        <a:t>Takip          Göstergesi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3">
                  <a:txBody>
                    <a:bodyPr/>
                    <a:lstStyle/>
                    <a:p>
                      <a:pPr algn="ctr" fontAlgn="ctr"/>
                      <a:r>
                        <a:rPr lang="tr-TR" sz="400" b="1" i="0" u="none" strike="noStrike">
                          <a:solidFill>
                            <a:srgbClr val="000000"/>
                          </a:solidFill>
                          <a:effectLst/>
                          <a:latin typeface="Verdana" panose="020B0604030504040204" pitchFamily="34" charset="0"/>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gridSpan="5">
                  <a:txBody>
                    <a:bodyPr/>
                    <a:lstStyle/>
                    <a:p>
                      <a:pPr algn="ctr" fontAlgn="ctr"/>
                      <a:r>
                        <a:rPr lang="tr-TR" sz="400" b="1" i="0" u="none" strike="noStrike">
                          <a:solidFill>
                            <a:srgbClr val="000000"/>
                          </a:solidFill>
                          <a:effectLst/>
                          <a:latin typeface="Verdana" panose="020B0604030504040204" pitchFamily="34" charset="0"/>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5">
                  <a:txBody>
                    <a:bodyPr/>
                    <a:lstStyle/>
                    <a:p>
                      <a:pPr algn="ctr" fontAlgn="ctr"/>
                      <a:r>
                        <a:rPr lang="tr-TR" sz="400" b="1" i="0" u="none" strike="noStrike">
                          <a:solidFill>
                            <a:srgbClr val="000000"/>
                          </a:solidFill>
                          <a:effectLst/>
                          <a:latin typeface="Verdana" panose="020B0604030504040204" pitchFamily="34" charset="0"/>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5">
                  <a:txBody>
                    <a:bodyPr/>
                    <a:lstStyle/>
                    <a:p>
                      <a:pPr algn="ctr" fontAlgn="ctr"/>
                      <a:r>
                        <a:rPr lang="tr-TR" sz="400" b="1" i="0" u="none" strike="noStrike">
                          <a:solidFill>
                            <a:srgbClr val="000000"/>
                          </a:solidFill>
                          <a:effectLst/>
                          <a:latin typeface="Verdana" panose="020B0604030504040204" pitchFamily="34" charset="0"/>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4">
                  <a:txBody>
                    <a:bodyPr/>
                    <a:lstStyle/>
                    <a:p>
                      <a:pPr algn="ctr" fontAlgn="ctr"/>
                      <a:r>
                        <a:rPr lang="tr-TR" sz="400" b="1" i="0" u="none" strike="noStrike">
                          <a:solidFill>
                            <a:srgbClr val="000000"/>
                          </a:solidFill>
                          <a:effectLst/>
                          <a:latin typeface="Verdana" panose="020B0604030504040204" pitchFamily="34" charset="0"/>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gridSpan="5">
                  <a:txBody>
                    <a:bodyPr/>
                    <a:lstStyle/>
                    <a:p>
                      <a:pPr algn="ctr" fontAlgn="ctr"/>
                      <a:r>
                        <a:rPr lang="tr-TR" sz="400" b="1" i="0" u="none" strike="noStrike">
                          <a:solidFill>
                            <a:srgbClr val="000000"/>
                          </a:solidFill>
                          <a:effectLst/>
                          <a:latin typeface="Verdana" panose="020B0604030504040204" pitchFamily="34" charset="0"/>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extLst>
                  <a:ext uri="{0D108BD9-81ED-4DB2-BD59-A6C34878D82A}">
                    <a16:rowId xmlns:a16="http://schemas.microsoft.com/office/drawing/2014/main" val="1993847954"/>
                  </a:ext>
                </a:extLst>
              </a:tr>
              <a:tr h="0">
                <a:tc rowSpan="2" gridSpan="3">
                  <a:txBody>
                    <a:bodyPr/>
                    <a:lstStyle/>
                    <a:p>
                      <a:pPr algn="ctr" fontAlgn="b"/>
                      <a:r>
                        <a:rPr lang="tr-TR" sz="600" b="1" i="0" u="none" strike="noStrike" dirty="0">
                          <a:solidFill>
                            <a:srgbClr val="FFFFFF"/>
                          </a:solidFill>
                          <a:effectLst/>
                          <a:latin typeface="Verdana" panose="020B0604030504040204" pitchFamily="34" charset="0"/>
                        </a:rPr>
                        <a:t> </a:t>
                      </a:r>
                      <a:endParaRPr lang="tr-TR"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gridSpan="5"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4"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vMerge="1">
                  <a:txBody>
                    <a:bodyPr/>
                    <a:lstStyle/>
                    <a:p>
                      <a:pPr algn="ctr" fontAlgn="ctr"/>
                      <a:endParaRPr lang="tr-TR" sz="400" b="1" i="0" u="none" strike="noStrike">
                        <a:solidFill>
                          <a:srgbClr val="000000"/>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244750565"/>
                  </a:ext>
                </a:extLst>
              </a:tr>
              <a:tr h="163582">
                <a:tc gridSpan="3" vMerge="1">
                  <a:txBody>
                    <a:bodyPr/>
                    <a:lstStyle/>
                    <a:p>
                      <a:pPr algn="ctr" fontAlgn="ctr"/>
                      <a:r>
                        <a:rPr lang="tr-TR" sz="600" b="1" i="0" u="none" strike="noStrike">
                          <a:solidFill>
                            <a:srgbClr val="FFFFFF"/>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2060"/>
                    </a:solidFill>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400" b="0" i="0" u="none" strike="noStrike">
                          <a:solidFill>
                            <a:srgbClr val="000000"/>
                          </a:solidFill>
                          <a:effectLst/>
                          <a:latin typeface="Verdana" panose="020B0604030504040204" pitchFamily="34" charset="0"/>
                        </a:rPr>
                        <a:t>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19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29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39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49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50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51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400" b="0" i="0" u="none" strike="noStrike">
                          <a:solidFill>
                            <a:srgbClr val="000000"/>
                          </a:solidFill>
                          <a:effectLst/>
                          <a:latin typeface="Verdana" panose="020B0604030504040204" pitchFamily="34" charset="0"/>
                        </a:rPr>
                        <a:t>52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3052667601"/>
                  </a:ext>
                </a:extLst>
              </a:tr>
              <a:tr h="111476">
                <a:tc rowSpan="2" gridSpan="3">
                  <a:txBody>
                    <a:bodyPr/>
                    <a:lstStyle/>
                    <a:p>
                      <a:pPr algn="l" fontAlgn="ctr"/>
                      <a:r>
                        <a:rPr lang="nn-NO" sz="500" b="1" i="0" u="none" strike="noStrike">
                          <a:solidFill>
                            <a:srgbClr val="000000"/>
                          </a:solidFill>
                          <a:effectLst/>
                          <a:latin typeface="Verdana" panose="020B0604030504040204" pitchFamily="34" charset="0"/>
                        </a:rPr>
                        <a:t>1.TTO Tanıtım Etkinlik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300" b="1"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54285841"/>
                  </a:ext>
                </a:extLst>
              </a:tr>
              <a:tr h="111476">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47398429"/>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1.1. Akademisyenlere, öğrencilere ve kurum dışına(Kamu- STK- Sanayi vb) yönelik TTO toplantıları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 ve Afiş</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03794883"/>
                  </a:ext>
                </a:extLst>
              </a:tr>
              <a:tr h="19524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131112634"/>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1.2 Fuar Katılımları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 Afiş ve Fotoğraf</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93234227"/>
                  </a:ext>
                </a:extLst>
              </a:tr>
              <a:tr h="19524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23638994"/>
                  </a:ext>
                </a:extLst>
              </a:tr>
              <a:tr h="111476">
                <a:tc rowSpan="2" gridSpan="3">
                  <a:txBody>
                    <a:bodyPr/>
                    <a:lstStyle/>
                    <a:p>
                      <a:pPr algn="l" fontAlgn="ctr"/>
                      <a:r>
                        <a:rPr lang="tr-TR" sz="500" b="0" i="0" u="none" strike="noStrike" dirty="0">
                          <a:solidFill>
                            <a:srgbClr val="000000"/>
                          </a:solidFill>
                          <a:effectLst/>
                          <a:latin typeface="Verdana" panose="020B0604030504040204" pitchFamily="34" charset="0"/>
                        </a:rPr>
                        <a:t>1.3 Sanayi firma- Kamu ziyaretleri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sv-SE" sz="500" b="0" i="0" u="none" strike="noStrike">
                          <a:solidFill>
                            <a:srgbClr val="000000"/>
                          </a:solidFill>
                          <a:effectLst/>
                          <a:latin typeface="Verdana" panose="020B0604030504040204" pitchFamily="34" charset="0"/>
                        </a:rPr>
                        <a:t>Fotoğraflar- Dökümanlar- Evralar ve Sistem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548046302"/>
                  </a:ext>
                </a:extLst>
              </a:tr>
              <a:tr h="512787">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7828775"/>
                  </a:ext>
                </a:extLst>
              </a:tr>
              <a:tr h="111476">
                <a:tc rowSpan="2" gridSpan="3">
                  <a:txBody>
                    <a:bodyPr/>
                    <a:lstStyle/>
                    <a:p>
                      <a:pPr algn="l" fontAlgn="ctr"/>
                      <a:r>
                        <a:rPr lang="tr-TR" sz="500" b="1" i="0" u="none" strike="noStrike">
                          <a:solidFill>
                            <a:srgbClr val="000000"/>
                          </a:solidFill>
                          <a:effectLst/>
                          <a:latin typeface="Verdana" panose="020B0604030504040204" pitchFamily="34" charset="0"/>
                        </a:rPr>
                        <a:t>2.Ulusal ve Uluslararası Onay alan Proje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264889854"/>
                  </a:ext>
                </a:extLst>
              </a:tr>
              <a:tr h="184030">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900" b="0" i="0" u="none" strike="noStrike">
                          <a:solidFill>
                            <a:srgbClr val="000000"/>
                          </a:solidFill>
                          <a:effectLst/>
                          <a:latin typeface="Arial" panose="020B060402020202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54759545"/>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2.1.Uygun proje çağrılarının, proje pazarlarının ve yarışmaların akademisyenlere ilanı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591772709"/>
                  </a:ext>
                </a:extLst>
              </a:tr>
              <a:tr h="19524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982130792"/>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2.2.Proje Yazım ve Düzenleme Desteği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 Proje Evrakları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983889608"/>
                  </a:ext>
                </a:extLst>
              </a:tr>
              <a:tr h="156065">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022593712"/>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2.3.Uygun proje çağrılarının, proje pazarlarının ve yarışmaların sanayi firmalarına ilanı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59464171"/>
                  </a:ext>
                </a:extLst>
              </a:tr>
              <a:tr h="19524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820428119"/>
                  </a:ext>
                </a:extLst>
              </a:tr>
              <a:tr h="111476">
                <a:tc rowSpan="2" gridSpan="3">
                  <a:txBody>
                    <a:bodyPr/>
                    <a:lstStyle/>
                    <a:p>
                      <a:pPr algn="l" fontAlgn="ctr"/>
                      <a:r>
                        <a:rPr lang="tr-TR" sz="500" b="1" i="0" u="none" strike="noStrike">
                          <a:solidFill>
                            <a:srgbClr val="000000"/>
                          </a:solidFill>
                          <a:effectLst/>
                          <a:latin typeface="Verdana" panose="020B0604030504040204" pitchFamily="34" charset="0"/>
                        </a:rPr>
                        <a:t>3.Danışmanlık Verilen Şirket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70618591"/>
                  </a:ext>
                </a:extLst>
              </a:tr>
              <a:tr h="111476">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69155709"/>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3.1. Sanayi firmaları ile görüşmek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Fotoğraflar, mailler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44777192"/>
                  </a:ext>
                </a:extLst>
              </a:tr>
              <a:tr h="156065">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459814532"/>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3.2 Sanayi Firmalarının gereksinimlerini tanımlamak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Toplantılar, Döküman ve belgeler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85997138"/>
                  </a:ext>
                </a:extLst>
              </a:tr>
              <a:tr h="399720">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97880819"/>
                  </a:ext>
                </a:extLst>
              </a:tr>
              <a:tr h="111476">
                <a:tc rowSpan="2" gridSpan="3">
                  <a:txBody>
                    <a:bodyPr/>
                    <a:lstStyle/>
                    <a:p>
                      <a:pPr algn="l" fontAlgn="ctr"/>
                      <a:r>
                        <a:rPr lang="tr-TR" sz="500" b="0" i="0" u="none" strike="noStrike">
                          <a:solidFill>
                            <a:srgbClr val="000000"/>
                          </a:solidFill>
                          <a:effectLst/>
                          <a:latin typeface="Verdana" panose="020B0604030504040204" pitchFamily="34" charset="0"/>
                        </a:rPr>
                        <a:t>3.3. Sanayi Firmalarına çözüm önerileri sunmak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Raporlar, döküman ve belgeler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197869744"/>
                  </a:ext>
                </a:extLst>
              </a:tr>
              <a:tr h="297481">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44654653"/>
                  </a:ext>
                </a:extLst>
              </a:tr>
              <a:tr h="184030">
                <a:tc rowSpan="2" gridSpan="3">
                  <a:txBody>
                    <a:bodyPr/>
                    <a:lstStyle/>
                    <a:p>
                      <a:pPr algn="l" fontAlgn="ctr"/>
                      <a:r>
                        <a:rPr lang="tr-TR" sz="500" b="0" i="0" u="none" strike="noStrike">
                          <a:solidFill>
                            <a:srgbClr val="000000"/>
                          </a:solidFill>
                          <a:effectLst/>
                          <a:latin typeface="Verdana" panose="020B0604030504040204" pitchFamily="34" charset="0"/>
                        </a:rPr>
                        <a:t>3.4. Sanayi firmalarına gerekli eğitimleri koordine etmek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Dökümanlar- Evraklar ve Başvuru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900" b="0" i="0" u="none" strike="noStrike">
                          <a:solidFill>
                            <a:srgbClr val="FF0000"/>
                          </a:solidFill>
                          <a:effectLst/>
                          <a:latin typeface="Arial" panose="020B060402020202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34849145"/>
                  </a:ext>
                </a:extLst>
              </a:tr>
              <a:tr h="327166">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300" b="0" i="0" u="none" strike="noStrike">
                          <a:solidFill>
                            <a:srgbClr val="000000"/>
                          </a:solidFill>
                          <a:effectLst/>
                          <a:latin typeface="Verdana" panose="020B0604030504040204" pitchFamily="34" charset="0"/>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dirty="0">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71812770"/>
                  </a:ext>
                </a:extLst>
              </a:tr>
            </a:tbl>
          </a:graphicData>
        </a:graphic>
      </p:graphicFrame>
      <p:sp>
        <p:nvSpPr>
          <p:cNvPr id="32" name="Text Box 17">
            <a:extLst>
              <a:ext uri="{FF2B5EF4-FFF2-40B4-BE49-F238E27FC236}">
                <a16:creationId xmlns:a16="http://schemas.microsoft.com/office/drawing/2014/main" id="{00000000-0008-0000-0100-000002000000}"/>
              </a:ext>
            </a:extLst>
          </p:cNvPr>
          <p:cNvSpPr txBox="1">
            <a:spLocks noChangeArrowheads="1"/>
          </p:cNvSpPr>
          <p:nvPr/>
        </p:nvSpPr>
        <p:spPr bwMode="auto">
          <a:xfrm>
            <a:off x="-1404664" y="925431"/>
            <a:ext cx="11616829" cy="417312"/>
          </a:xfrm>
          <a:prstGeom prst="rect">
            <a:avLst/>
          </a:prstGeom>
          <a:noFill/>
          <a:ln w="9525">
            <a:noFill/>
            <a:miter lim="800000"/>
            <a:headEnd/>
            <a:tailEnd/>
          </a:ln>
        </p:spPr>
        <p:txBody>
          <a:bodyPr wrap="square" lIns="64008" tIns="73152" rIns="64008"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tr-TR" sz="1200" b="1" i="0" strike="noStrike" dirty="0">
                <a:solidFill>
                  <a:srgbClr val="000000"/>
                </a:solidFill>
                <a:latin typeface="Verdana" pitchFamily="34" charset="0"/>
                <a:ea typeface="Verdana" pitchFamily="34" charset="0"/>
                <a:cs typeface="Verdana" pitchFamily="34" charset="0"/>
              </a:rPr>
              <a:t> KALİTE FAALİYET PLANI</a:t>
            </a:r>
          </a:p>
        </p:txBody>
      </p:sp>
      <p:pic>
        <p:nvPicPr>
          <p:cNvPr id="33" name="Resim 32">
            <a:extLst>
              <a:ext uri="{FF2B5EF4-FFF2-40B4-BE49-F238E27FC236}">
                <a16:creationId xmlns:a16="http://schemas.microsoft.com/office/drawing/2014/main" id="{00000000-0008-0000-0100-000003000000}"/>
              </a:ext>
            </a:extLst>
          </p:cNvPr>
          <p:cNvPicPr/>
          <p:nvPr/>
        </p:nvPicPr>
        <p:blipFill>
          <a:blip r:embed="rId2" cstate="print"/>
          <a:stretch>
            <a:fillRect/>
          </a:stretch>
        </p:blipFill>
        <p:spPr>
          <a:xfrm>
            <a:off x="606469" y="933468"/>
            <a:ext cx="1930309" cy="372889"/>
          </a:xfrm>
          <a:prstGeom prst="rect">
            <a:avLst/>
          </a:prstGeom>
        </p:spPr>
      </p:pic>
    </p:spTree>
    <p:extLst>
      <p:ext uri="{BB962C8B-B14F-4D97-AF65-F5344CB8AC3E}">
        <p14:creationId xmlns:p14="http://schemas.microsoft.com/office/powerpoint/2010/main" val="2730953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838FCB-2DA1-4B43-802A-4D9B5C7C014B}"/>
              </a:ext>
            </a:extLst>
          </p:cNvPr>
          <p:cNvSpPr>
            <a:spLocks noGrp="1"/>
          </p:cNvSpPr>
          <p:nvPr>
            <p:ph type="title"/>
          </p:nvPr>
        </p:nvSpPr>
        <p:spPr/>
        <p:txBody>
          <a:bodyPr/>
          <a:lstStyle/>
          <a:p>
            <a:endParaRPr lang="tr-TR" dirty="0"/>
          </a:p>
        </p:txBody>
      </p:sp>
      <p:graphicFrame>
        <p:nvGraphicFramePr>
          <p:cNvPr id="6" name="İçerik Yer Tutucusu 5">
            <a:extLst>
              <a:ext uri="{FF2B5EF4-FFF2-40B4-BE49-F238E27FC236}">
                <a16:creationId xmlns:a16="http://schemas.microsoft.com/office/drawing/2014/main" id="{92BBD9F1-431C-4FA2-B5BC-16AEA58F2EBB}"/>
              </a:ext>
            </a:extLst>
          </p:cNvPr>
          <p:cNvGraphicFramePr>
            <a:graphicFrameLocks noGrp="1"/>
          </p:cNvGraphicFramePr>
          <p:nvPr>
            <p:ph idx="1"/>
            <p:extLst>
              <p:ext uri="{D42A27DB-BD31-4B8C-83A1-F6EECF244321}">
                <p14:modId xmlns:p14="http://schemas.microsoft.com/office/powerpoint/2010/main" val="913429680"/>
              </p:ext>
            </p:extLst>
          </p:nvPr>
        </p:nvGraphicFramePr>
        <p:xfrm>
          <a:off x="457200" y="846138"/>
          <a:ext cx="8229577" cy="252270"/>
        </p:xfrm>
        <a:graphic>
          <a:graphicData uri="http://schemas.openxmlformats.org/drawingml/2006/table">
            <a:tbl>
              <a:tblPr/>
              <a:tblGrid>
                <a:gridCol w="1394879">
                  <a:extLst>
                    <a:ext uri="{9D8B030D-6E8A-4147-A177-3AD203B41FA5}">
                      <a16:colId xmlns:a16="http://schemas.microsoft.com/office/drawing/2014/main" val="4178132334"/>
                    </a:ext>
                  </a:extLst>
                </a:gridCol>
                <a:gridCol w="367376">
                  <a:extLst>
                    <a:ext uri="{9D8B030D-6E8A-4147-A177-3AD203B41FA5}">
                      <a16:colId xmlns:a16="http://schemas.microsoft.com/office/drawing/2014/main" val="3978234690"/>
                    </a:ext>
                  </a:extLst>
                </a:gridCol>
                <a:gridCol w="367376">
                  <a:extLst>
                    <a:ext uri="{9D8B030D-6E8A-4147-A177-3AD203B41FA5}">
                      <a16:colId xmlns:a16="http://schemas.microsoft.com/office/drawing/2014/main" val="3436093553"/>
                    </a:ext>
                  </a:extLst>
                </a:gridCol>
                <a:gridCol w="367376">
                  <a:extLst>
                    <a:ext uri="{9D8B030D-6E8A-4147-A177-3AD203B41FA5}">
                      <a16:colId xmlns:a16="http://schemas.microsoft.com/office/drawing/2014/main" val="4282218680"/>
                    </a:ext>
                  </a:extLst>
                </a:gridCol>
                <a:gridCol w="359722">
                  <a:extLst>
                    <a:ext uri="{9D8B030D-6E8A-4147-A177-3AD203B41FA5}">
                      <a16:colId xmlns:a16="http://schemas.microsoft.com/office/drawing/2014/main" val="674483877"/>
                    </a:ext>
                  </a:extLst>
                </a:gridCol>
                <a:gridCol w="103324">
                  <a:extLst>
                    <a:ext uri="{9D8B030D-6E8A-4147-A177-3AD203B41FA5}">
                      <a16:colId xmlns:a16="http://schemas.microsoft.com/office/drawing/2014/main" val="4192977700"/>
                    </a:ext>
                  </a:extLst>
                </a:gridCol>
                <a:gridCol w="103324">
                  <a:extLst>
                    <a:ext uri="{9D8B030D-6E8A-4147-A177-3AD203B41FA5}">
                      <a16:colId xmlns:a16="http://schemas.microsoft.com/office/drawing/2014/main" val="1903878731"/>
                    </a:ext>
                  </a:extLst>
                </a:gridCol>
                <a:gridCol w="103324">
                  <a:extLst>
                    <a:ext uri="{9D8B030D-6E8A-4147-A177-3AD203B41FA5}">
                      <a16:colId xmlns:a16="http://schemas.microsoft.com/office/drawing/2014/main" val="1891106203"/>
                    </a:ext>
                  </a:extLst>
                </a:gridCol>
                <a:gridCol w="103324">
                  <a:extLst>
                    <a:ext uri="{9D8B030D-6E8A-4147-A177-3AD203B41FA5}">
                      <a16:colId xmlns:a16="http://schemas.microsoft.com/office/drawing/2014/main" val="1390893885"/>
                    </a:ext>
                  </a:extLst>
                </a:gridCol>
                <a:gridCol w="103324">
                  <a:extLst>
                    <a:ext uri="{9D8B030D-6E8A-4147-A177-3AD203B41FA5}">
                      <a16:colId xmlns:a16="http://schemas.microsoft.com/office/drawing/2014/main" val="2250739327"/>
                    </a:ext>
                  </a:extLst>
                </a:gridCol>
                <a:gridCol w="103324">
                  <a:extLst>
                    <a:ext uri="{9D8B030D-6E8A-4147-A177-3AD203B41FA5}">
                      <a16:colId xmlns:a16="http://schemas.microsoft.com/office/drawing/2014/main" val="3427554740"/>
                    </a:ext>
                  </a:extLst>
                </a:gridCol>
                <a:gridCol w="103324">
                  <a:extLst>
                    <a:ext uri="{9D8B030D-6E8A-4147-A177-3AD203B41FA5}">
                      <a16:colId xmlns:a16="http://schemas.microsoft.com/office/drawing/2014/main" val="2919017200"/>
                    </a:ext>
                  </a:extLst>
                </a:gridCol>
                <a:gridCol w="103324">
                  <a:extLst>
                    <a:ext uri="{9D8B030D-6E8A-4147-A177-3AD203B41FA5}">
                      <a16:colId xmlns:a16="http://schemas.microsoft.com/office/drawing/2014/main" val="3931957269"/>
                    </a:ext>
                  </a:extLst>
                </a:gridCol>
                <a:gridCol w="103324">
                  <a:extLst>
                    <a:ext uri="{9D8B030D-6E8A-4147-A177-3AD203B41FA5}">
                      <a16:colId xmlns:a16="http://schemas.microsoft.com/office/drawing/2014/main" val="672506960"/>
                    </a:ext>
                  </a:extLst>
                </a:gridCol>
                <a:gridCol w="103324">
                  <a:extLst>
                    <a:ext uri="{9D8B030D-6E8A-4147-A177-3AD203B41FA5}">
                      <a16:colId xmlns:a16="http://schemas.microsoft.com/office/drawing/2014/main" val="2570262872"/>
                    </a:ext>
                  </a:extLst>
                </a:gridCol>
                <a:gridCol w="103324">
                  <a:extLst>
                    <a:ext uri="{9D8B030D-6E8A-4147-A177-3AD203B41FA5}">
                      <a16:colId xmlns:a16="http://schemas.microsoft.com/office/drawing/2014/main" val="127227235"/>
                    </a:ext>
                  </a:extLst>
                </a:gridCol>
                <a:gridCol w="103324">
                  <a:extLst>
                    <a:ext uri="{9D8B030D-6E8A-4147-A177-3AD203B41FA5}">
                      <a16:colId xmlns:a16="http://schemas.microsoft.com/office/drawing/2014/main" val="3970534633"/>
                    </a:ext>
                  </a:extLst>
                </a:gridCol>
                <a:gridCol w="103324">
                  <a:extLst>
                    <a:ext uri="{9D8B030D-6E8A-4147-A177-3AD203B41FA5}">
                      <a16:colId xmlns:a16="http://schemas.microsoft.com/office/drawing/2014/main" val="4237441229"/>
                    </a:ext>
                  </a:extLst>
                </a:gridCol>
                <a:gridCol w="103324">
                  <a:extLst>
                    <a:ext uri="{9D8B030D-6E8A-4147-A177-3AD203B41FA5}">
                      <a16:colId xmlns:a16="http://schemas.microsoft.com/office/drawing/2014/main" val="2425138029"/>
                    </a:ext>
                  </a:extLst>
                </a:gridCol>
                <a:gridCol w="103324">
                  <a:extLst>
                    <a:ext uri="{9D8B030D-6E8A-4147-A177-3AD203B41FA5}">
                      <a16:colId xmlns:a16="http://schemas.microsoft.com/office/drawing/2014/main" val="3728806288"/>
                    </a:ext>
                  </a:extLst>
                </a:gridCol>
                <a:gridCol w="103324">
                  <a:extLst>
                    <a:ext uri="{9D8B030D-6E8A-4147-A177-3AD203B41FA5}">
                      <a16:colId xmlns:a16="http://schemas.microsoft.com/office/drawing/2014/main" val="436779114"/>
                    </a:ext>
                  </a:extLst>
                </a:gridCol>
                <a:gridCol w="103324">
                  <a:extLst>
                    <a:ext uri="{9D8B030D-6E8A-4147-A177-3AD203B41FA5}">
                      <a16:colId xmlns:a16="http://schemas.microsoft.com/office/drawing/2014/main" val="1181986656"/>
                    </a:ext>
                  </a:extLst>
                </a:gridCol>
                <a:gridCol w="103324">
                  <a:extLst>
                    <a:ext uri="{9D8B030D-6E8A-4147-A177-3AD203B41FA5}">
                      <a16:colId xmlns:a16="http://schemas.microsoft.com/office/drawing/2014/main" val="2366880303"/>
                    </a:ext>
                  </a:extLst>
                </a:gridCol>
                <a:gridCol w="103324">
                  <a:extLst>
                    <a:ext uri="{9D8B030D-6E8A-4147-A177-3AD203B41FA5}">
                      <a16:colId xmlns:a16="http://schemas.microsoft.com/office/drawing/2014/main" val="3626817884"/>
                    </a:ext>
                  </a:extLst>
                </a:gridCol>
                <a:gridCol w="103324">
                  <a:extLst>
                    <a:ext uri="{9D8B030D-6E8A-4147-A177-3AD203B41FA5}">
                      <a16:colId xmlns:a16="http://schemas.microsoft.com/office/drawing/2014/main" val="4149857559"/>
                    </a:ext>
                  </a:extLst>
                </a:gridCol>
                <a:gridCol w="103324">
                  <a:extLst>
                    <a:ext uri="{9D8B030D-6E8A-4147-A177-3AD203B41FA5}">
                      <a16:colId xmlns:a16="http://schemas.microsoft.com/office/drawing/2014/main" val="2720979846"/>
                    </a:ext>
                  </a:extLst>
                </a:gridCol>
                <a:gridCol w="103324">
                  <a:extLst>
                    <a:ext uri="{9D8B030D-6E8A-4147-A177-3AD203B41FA5}">
                      <a16:colId xmlns:a16="http://schemas.microsoft.com/office/drawing/2014/main" val="32496517"/>
                    </a:ext>
                  </a:extLst>
                </a:gridCol>
                <a:gridCol w="103324">
                  <a:extLst>
                    <a:ext uri="{9D8B030D-6E8A-4147-A177-3AD203B41FA5}">
                      <a16:colId xmlns:a16="http://schemas.microsoft.com/office/drawing/2014/main" val="1510445528"/>
                    </a:ext>
                  </a:extLst>
                </a:gridCol>
                <a:gridCol w="103324">
                  <a:extLst>
                    <a:ext uri="{9D8B030D-6E8A-4147-A177-3AD203B41FA5}">
                      <a16:colId xmlns:a16="http://schemas.microsoft.com/office/drawing/2014/main" val="3677733940"/>
                    </a:ext>
                  </a:extLst>
                </a:gridCol>
                <a:gridCol w="103324">
                  <a:extLst>
                    <a:ext uri="{9D8B030D-6E8A-4147-A177-3AD203B41FA5}">
                      <a16:colId xmlns:a16="http://schemas.microsoft.com/office/drawing/2014/main" val="655314171"/>
                    </a:ext>
                  </a:extLst>
                </a:gridCol>
                <a:gridCol w="103324">
                  <a:extLst>
                    <a:ext uri="{9D8B030D-6E8A-4147-A177-3AD203B41FA5}">
                      <a16:colId xmlns:a16="http://schemas.microsoft.com/office/drawing/2014/main" val="1634649624"/>
                    </a:ext>
                  </a:extLst>
                </a:gridCol>
                <a:gridCol w="103324">
                  <a:extLst>
                    <a:ext uri="{9D8B030D-6E8A-4147-A177-3AD203B41FA5}">
                      <a16:colId xmlns:a16="http://schemas.microsoft.com/office/drawing/2014/main" val="363602147"/>
                    </a:ext>
                  </a:extLst>
                </a:gridCol>
                <a:gridCol w="103324">
                  <a:extLst>
                    <a:ext uri="{9D8B030D-6E8A-4147-A177-3AD203B41FA5}">
                      <a16:colId xmlns:a16="http://schemas.microsoft.com/office/drawing/2014/main" val="3157990008"/>
                    </a:ext>
                  </a:extLst>
                </a:gridCol>
                <a:gridCol w="103324">
                  <a:extLst>
                    <a:ext uri="{9D8B030D-6E8A-4147-A177-3AD203B41FA5}">
                      <a16:colId xmlns:a16="http://schemas.microsoft.com/office/drawing/2014/main" val="2885007372"/>
                    </a:ext>
                  </a:extLst>
                </a:gridCol>
                <a:gridCol w="103324">
                  <a:extLst>
                    <a:ext uri="{9D8B030D-6E8A-4147-A177-3AD203B41FA5}">
                      <a16:colId xmlns:a16="http://schemas.microsoft.com/office/drawing/2014/main" val="317093876"/>
                    </a:ext>
                  </a:extLst>
                </a:gridCol>
                <a:gridCol w="103324">
                  <a:extLst>
                    <a:ext uri="{9D8B030D-6E8A-4147-A177-3AD203B41FA5}">
                      <a16:colId xmlns:a16="http://schemas.microsoft.com/office/drawing/2014/main" val="2730739793"/>
                    </a:ext>
                  </a:extLst>
                </a:gridCol>
                <a:gridCol w="103324">
                  <a:extLst>
                    <a:ext uri="{9D8B030D-6E8A-4147-A177-3AD203B41FA5}">
                      <a16:colId xmlns:a16="http://schemas.microsoft.com/office/drawing/2014/main" val="1679448818"/>
                    </a:ext>
                  </a:extLst>
                </a:gridCol>
                <a:gridCol w="103324">
                  <a:extLst>
                    <a:ext uri="{9D8B030D-6E8A-4147-A177-3AD203B41FA5}">
                      <a16:colId xmlns:a16="http://schemas.microsoft.com/office/drawing/2014/main" val="2877719613"/>
                    </a:ext>
                  </a:extLst>
                </a:gridCol>
                <a:gridCol w="103324">
                  <a:extLst>
                    <a:ext uri="{9D8B030D-6E8A-4147-A177-3AD203B41FA5}">
                      <a16:colId xmlns:a16="http://schemas.microsoft.com/office/drawing/2014/main" val="3265264000"/>
                    </a:ext>
                  </a:extLst>
                </a:gridCol>
                <a:gridCol w="103324">
                  <a:extLst>
                    <a:ext uri="{9D8B030D-6E8A-4147-A177-3AD203B41FA5}">
                      <a16:colId xmlns:a16="http://schemas.microsoft.com/office/drawing/2014/main" val="1055812102"/>
                    </a:ext>
                  </a:extLst>
                </a:gridCol>
                <a:gridCol w="103324">
                  <a:extLst>
                    <a:ext uri="{9D8B030D-6E8A-4147-A177-3AD203B41FA5}">
                      <a16:colId xmlns:a16="http://schemas.microsoft.com/office/drawing/2014/main" val="3578433146"/>
                    </a:ext>
                  </a:extLst>
                </a:gridCol>
                <a:gridCol w="103324">
                  <a:extLst>
                    <a:ext uri="{9D8B030D-6E8A-4147-A177-3AD203B41FA5}">
                      <a16:colId xmlns:a16="http://schemas.microsoft.com/office/drawing/2014/main" val="2310917450"/>
                    </a:ext>
                  </a:extLst>
                </a:gridCol>
                <a:gridCol w="103324">
                  <a:extLst>
                    <a:ext uri="{9D8B030D-6E8A-4147-A177-3AD203B41FA5}">
                      <a16:colId xmlns:a16="http://schemas.microsoft.com/office/drawing/2014/main" val="973850320"/>
                    </a:ext>
                  </a:extLst>
                </a:gridCol>
                <a:gridCol w="103324">
                  <a:extLst>
                    <a:ext uri="{9D8B030D-6E8A-4147-A177-3AD203B41FA5}">
                      <a16:colId xmlns:a16="http://schemas.microsoft.com/office/drawing/2014/main" val="2133358802"/>
                    </a:ext>
                  </a:extLst>
                </a:gridCol>
                <a:gridCol w="103324">
                  <a:extLst>
                    <a:ext uri="{9D8B030D-6E8A-4147-A177-3AD203B41FA5}">
                      <a16:colId xmlns:a16="http://schemas.microsoft.com/office/drawing/2014/main" val="1974482827"/>
                    </a:ext>
                  </a:extLst>
                </a:gridCol>
                <a:gridCol w="103324">
                  <a:extLst>
                    <a:ext uri="{9D8B030D-6E8A-4147-A177-3AD203B41FA5}">
                      <a16:colId xmlns:a16="http://schemas.microsoft.com/office/drawing/2014/main" val="355834892"/>
                    </a:ext>
                  </a:extLst>
                </a:gridCol>
                <a:gridCol w="103324">
                  <a:extLst>
                    <a:ext uri="{9D8B030D-6E8A-4147-A177-3AD203B41FA5}">
                      <a16:colId xmlns:a16="http://schemas.microsoft.com/office/drawing/2014/main" val="3837925648"/>
                    </a:ext>
                  </a:extLst>
                </a:gridCol>
                <a:gridCol w="103324">
                  <a:extLst>
                    <a:ext uri="{9D8B030D-6E8A-4147-A177-3AD203B41FA5}">
                      <a16:colId xmlns:a16="http://schemas.microsoft.com/office/drawing/2014/main" val="4094710502"/>
                    </a:ext>
                  </a:extLst>
                </a:gridCol>
                <a:gridCol w="103324">
                  <a:extLst>
                    <a:ext uri="{9D8B030D-6E8A-4147-A177-3AD203B41FA5}">
                      <a16:colId xmlns:a16="http://schemas.microsoft.com/office/drawing/2014/main" val="3063029303"/>
                    </a:ext>
                  </a:extLst>
                </a:gridCol>
                <a:gridCol w="103324">
                  <a:extLst>
                    <a:ext uri="{9D8B030D-6E8A-4147-A177-3AD203B41FA5}">
                      <a16:colId xmlns:a16="http://schemas.microsoft.com/office/drawing/2014/main" val="1768116109"/>
                    </a:ext>
                  </a:extLst>
                </a:gridCol>
                <a:gridCol w="103324">
                  <a:extLst>
                    <a:ext uri="{9D8B030D-6E8A-4147-A177-3AD203B41FA5}">
                      <a16:colId xmlns:a16="http://schemas.microsoft.com/office/drawing/2014/main" val="380838026"/>
                    </a:ext>
                  </a:extLst>
                </a:gridCol>
                <a:gridCol w="103324">
                  <a:extLst>
                    <a:ext uri="{9D8B030D-6E8A-4147-A177-3AD203B41FA5}">
                      <a16:colId xmlns:a16="http://schemas.microsoft.com/office/drawing/2014/main" val="1466389477"/>
                    </a:ext>
                  </a:extLst>
                </a:gridCol>
                <a:gridCol w="103324">
                  <a:extLst>
                    <a:ext uri="{9D8B030D-6E8A-4147-A177-3AD203B41FA5}">
                      <a16:colId xmlns:a16="http://schemas.microsoft.com/office/drawing/2014/main" val="921462565"/>
                    </a:ext>
                  </a:extLst>
                </a:gridCol>
                <a:gridCol w="103324">
                  <a:extLst>
                    <a:ext uri="{9D8B030D-6E8A-4147-A177-3AD203B41FA5}">
                      <a16:colId xmlns:a16="http://schemas.microsoft.com/office/drawing/2014/main" val="1235032723"/>
                    </a:ext>
                  </a:extLst>
                </a:gridCol>
                <a:gridCol w="103324">
                  <a:extLst>
                    <a:ext uri="{9D8B030D-6E8A-4147-A177-3AD203B41FA5}">
                      <a16:colId xmlns:a16="http://schemas.microsoft.com/office/drawing/2014/main" val="3414232423"/>
                    </a:ext>
                  </a:extLst>
                </a:gridCol>
                <a:gridCol w="103324">
                  <a:extLst>
                    <a:ext uri="{9D8B030D-6E8A-4147-A177-3AD203B41FA5}">
                      <a16:colId xmlns:a16="http://schemas.microsoft.com/office/drawing/2014/main" val="1701862468"/>
                    </a:ext>
                  </a:extLst>
                </a:gridCol>
                <a:gridCol w="103324">
                  <a:extLst>
                    <a:ext uri="{9D8B030D-6E8A-4147-A177-3AD203B41FA5}">
                      <a16:colId xmlns:a16="http://schemas.microsoft.com/office/drawing/2014/main" val="493028835"/>
                    </a:ext>
                  </a:extLst>
                </a:gridCol>
              </a:tblGrid>
              <a:tr h="134544">
                <a:tc>
                  <a:txBody>
                    <a:bodyPr/>
                    <a:lstStyle/>
                    <a:p>
                      <a:pPr algn="ctr" fontAlgn="b"/>
                      <a:r>
                        <a:rPr lang="tr-TR" sz="800" b="1" i="0" u="none" strike="noStrike" dirty="0">
                          <a:solidFill>
                            <a:srgbClr val="FFFFFF"/>
                          </a:solidFill>
                          <a:effectLst/>
                          <a:latin typeface="Verdana" panose="020B0604030504040204" pitchFamily="34" charset="0"/>
                        </a:rPr>
                        <a:t>   FAALİYETİN ADI</a:t>
                      </a:r>
                    </a:p>
                  </a:txBody>
                  <a:tcPr marL="5606" marR="5606" marT="560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Sorumlu</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Kaynak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a:solidFill>
                            <a:srgbClr val="FFFFFF"/>
                          </a:solidFill>
                          <a:effectLst/>
                          <a:latin typeface="Verdana" panose="020B0604030504040204" pitchFamily="34" charset="0"/>
                        </a:rPr>
                        <a:t>Takip          Göstergesi</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err="1">
                          <a:solidFill>
                            <a:srgbClr val="000000"/>
                          </a:solidFill>
                          <a:effectLst/>
                          <a:latin typeface="Verdana" panose="020B0604030504040204" pitchFamily="34" charset="0"/>
                        </a:rPr>
                        <a:t>Termin</a:t>
                      </a:r>
                      <a:endParaRPr lang="tr-TR" sz="500" b="1" i="0" u="none" strike="noStrike" dirty="0">
                        <a:solidFill>
                          <a:srgbClr val="000000"/>
                        </a:solidFill>
                        <a:effectLst/>
                        <a:latin typeface="Verdana" panose="020B0604030504040204" pitchFamily="34" charset="0"/>
                      </a:endParaRP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tr-TR" sz="400" b="1" i="0" u="none" strike="noStrike" dirty="0">
                          <a:solidFill>
                            <a:srgbClr val="000000"/>
                          </a:solidFill>
                          <a:effectLst/>
                          <a:latin typeface="Verdana" panose="020B0604030504040204" pitchFamily="34" charset="0"/>
                        </a:rPr>
                        <a:t>OCAK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ŞUBAT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MART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NİSAN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a:solidFill>
                            <a:srgbClr val="000000"/>
                          </a:solidFill>
                          <a:effectLst/>
                          <a:latin typeface="Verdana" panose="020B0604030504040204" pitchFamily="34" charset="0"/>
                        </a:rPr>
                        <a:t>MAYIS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HAZİRAN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TEMMUZ</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AĞUSTOS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EYLÜL</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EKİM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KASIM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ARALIK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80242358"/>
                  </a:ext>
                </a:extLst>
              </a:tr>
              <a:tr h="117726">
                <a:tc>
                  <a:txBody>
                    <a:bodyPr/>
                    <a:lstStyle/>
                    <a:p>
                      <a:pPr algn="ctr" fontAlgn="ctr"/>
                      <a:r>
                        <a:rPr lang="tr-TR" sz="700" b="1" i="0" u="none" strike="noStrike" dirty="0">
                          <a:solidFill>
                            <a:srgbClr val="FFFFFF"/>
                          </a:solidFill>
                          <a:effectLst/>
                          <a:latin typeface="Verdana" panose="020B0604030504040204" pitchFamily="34" charset="0"/>
                        </a:rPr>
                        <a:t> </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2060"/>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dirty="0">
                          <a:solidFill>
                            <a:srgbClr val="000000"/>
                          </a:solidFill>
                          <a:effectLst/>
                          <a:latin typeface="Verdana" panose="020B0604030504040204" pitchFamily="34" charset="0"/>
                        </a:rPr>
                        <a:t>52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4286030461"/>
                  </a:ext>
                </a:extLst>
              </a:tr>
            </a:tbl>
          </a:graphicData>
        </a:graphic>
      </p:graphicFrame>
      <p:sp>
        <p:nvSpPr>
          <p:cNvPr id="4" name="Slayt Numarası Yer Tutucusu 3">
            <a:extLst>
              <a:ext uri="{FF2B5EF4-FFF2-40B4-BE49-F238E27FC236}">
                <a16:creationId xmlns:a16="http://schemas.microsoft.com/office/drawing/2014/main" id="{93D65429-E859-40CB-85E6-7D46DCBAD51A}"/>
              </a:ext>
            </a:extLst>
          </p:cNvPr>
          <p:cNvSpPr>
            <a:spLocks noGrp="1"/>
          </p:cNvSpPr>
          <p:nvPr>
            <p:ph type="sldNum" sz="quarter" idx="12"/>
          </p:nvPr>
        </p:nvSpPr>
        <p:spPr/>
        <p:txBody>
          <a:bodyPr/>
          <a:lstStyle/>
          <a:p>
            <a:fld id="{439F893C-C32F-4835-A1E5-850973405C58}" type="slidenum">
              <a:rPr lang="tr-TR" smtClean="0"/>
              <a:pPr/>
              <a:t>12</a:t>
            </a:fld>
            <a:endParaRPr lang="tr-TR"/>
          </a:p>
        </p:txBody>
      </p:sp>
      <p:graphicFrame>
        <p:nvGraphicFramePr>
          <p:cNvPr id="8" name="Tablo 7">
            <a:extLst>
              <a:ext uri="{FF2B5EF4-FFF2-40B4-BE49-F238E27FC236}">
                <a16:creationId xmlns:a16="http://schemas.microsoft.com/office/drawing/2014/main" id="{0CFC0DED-0EAB-4787-AABD-7D929AD8CEB5}"/>
              </a:ext>
            </a:extLst>
          </p:cNvPr>
          <p:cNvGraphicFramePr>
            <a:graphicFrameLocks noGrp="1"/>
          </p:cNvGraphicFramePr>
          <p:nvPr>
            <p:extLst>
              <p:ext uri="{D42A27DB-BD31-4B8C-83A1-F6EECF244321}">
                <p14:modId xmlns:p14="http://schemas.microsoft.com/office/powerpoint/2010/main" val="2476723993"/>
              </p:ext>
            </p:extLst>
          </p:nvPr>
        </p:nvGraphicFramePr>
        <p:xfrm>
          <a:off x="457199" y="1098408"/>
          <a:ext cx="8229563" cy="5257950"/>
        </p:xfrm>
        <a:graphic>
          <a:graphicData uri="http://schemas.openxmlformats.org/drawingml/2006/table">
            <a:tbl>
              <a:tblPr/>
              <a:tblGrid>
                <a:gridCol w="1361940">
                  <a:extLst>
                    <a:ext uri="{9D8B030D-6E8A-4147-A177-3AD203B41FA5}">
                      <a16:colId xmlns:a16="http://schemas.microsoft.com/office/drawing/2014/main" val="2188251527"/>
                    </a:ext>
                  </a:extLst>
                </a:gridCol>
                <a:gridCol w="358701">
                  <a:extLst>
                    <a:ext uri="{9D8B030D-6E8A-4147-A177-3AD203B41FA5}">
                      <a16:colId xmlns:a16="http://schemas.microsoft.com/office/drawing/2014/main" val="2259068772"/>
                    </a:ext>
                  </a:extLst>
                </a:gridCol>
                <a:gridCol w="358701">
                  <a:extLst>
                    <a:ext uri="{9D8B030D-6E8A-4147-A177-3AD203B41FA5}">
                      <a16:colId xmlns:a16="http://schemas.microsoft.com/office/drawing/2014/main" val="794722413"/>
                    </a:ext>
                  </a:extLst>
                </a:gridCol>
                <a:gridCol w="451283">
                  <a:extLst>
                    <a:ext uri="{9D8B030D-6E8A-4147-A177-3AD203B41FA5}">
                      <a16:colId xmlns:a16="http://schemas.microsoft.com/office/drawing/2014/main" val="3324306813"/>
                    </a:ext>
                  </a:extLst>
                </a:gridCol>
                <a:gridCol w="288032">
                  <a:extLst>
                    <a:ext uri="{9D8B030D-6E8A-4147-A177-3AD203B41FA5}">
                      <a16:colId xmlns:a16="http://schemas.microsoft.com/office/drawing/2014/main" val="786330040"/>
                    </a:ext>
                  </a:extLst>
                </a:gridCol>
                <a:gridCol w="75234">
                  <a:extLst>
                    <a:ext uri="{9D8B030D-6E8A-4147-A177-3AD203B41FA5}">
                      <a16:colId xmlns:a16="http://schemas.microsoft.com/office/drawing/2014/main" val="1082249737"/>
                    </a:ext>
                  </a:extLst>
                </a:gridCol>
                <a:gridCol w="104621">
                  <a:extLst>
                    <a:ext uri="{9D8B030D-6E8A-4147-A177-3AD203B41FA5}">
                      <a16:colId xmlns:a16="http://schemas.microsoft.com/office/drawing/2014/main" val="3677785947"/>
                    </a:ext>
                  </a:extLst>
                </a:gridCol>
                <a:gridCol w="104621">
                  <a:extLst>
                    <a:ext uri="{9D8B030D-6E8A-4147-A177-3AD203B41FA5}">
                      <a16:colId xmlns:a16="http://schemas.microsoft.com/office/drawing/2014/main" val="2336307935"/>
                    </a:ext>
                  </a:extLst>
                </a:gridCol>
                <a:gridCol w="104621">
                  <a:extLst>
                    <a:ext uri="{9D8B030D-6E8A-4147-A177-3AD203B41FA5}">
                      <a16:colId xmlns:a16="http://schemas.microsoft.com/office/drawing/2014/main" val="729328039"/>
                    </a:ext>
                  </a:extLst>
                </a:gridCol>
                <a:gridCol w="104621">
                  <a:extLst>
                    <a:ext uri="{9D8B030D-6E8A-4147-A177-3AD203B41FA5}">
                      <a16:colId xmlns:a16="http://schemas.microsoft.com/office/drawing/2014/main" val="3916638707"/>
                    </a:ext>
                  </a:extLst>
                </a:gridCol>
                <a:gridCol w="104621">
                  <a:extLst>
                    <a:ext uri="{9D8B030D-6E8A-4147-A177-3AD203B41FA5}">
                      <a16:colId xmlns:a16="http://schemas.microsoft.com/office/drawing/2014/main" val="2688446573"/>
                    </a:ext>
                  </a:extLst>
                </a:gridCol>
                <a:gridCol w="104621">
                  <a:extLst>
                    <a:ext uri="{9D8B030D-6E8A-4147-A177-3AD203B41FA5}">
                      <a16:colId xmlns:a16="http://schemas.microsoft.com/office/drawing/2014/main" val="631990767"/>
                    </a:ext>
                  </a:extLst>
                </a:gridCol>
                <a:gridCol w="104621">
                  <a:extLst>
                    <a:ext uri="{9D8B030D-6E8A-4147-A177-3AD203B41FA5}">
                      <a16:colId xmlns:a16="http://schemas.microsoft.com/office/drawing/2014/main" val="1759128475"/>
                    </a:ext>
                  </a:extLst>
                </a:gridCol>
                <a:gridCol w="104621">
                  <a:extLst>
                    <a:ext uri="{9D8B030D-6E8A-4147-A177-3AD203B41FA5}">
                      <a16:colId xmlns:a16="http://schemas.microsoft.com/office/drawing/2014/main" val="2145852783"/>
                    </a:ext>
                  </a:extLst>
                </a:gridCol>
                <a:gridCol w="104621">
                  <a:extLst>
                    <a:ext uri="{9D8B030D-6E8A-4147-A177-3AD203B41FA5}">
                      <a16:colId xmlns:a16="http://schemas.microsoft.com/office/drawing/2014/main" val="2591210418"/>
                    </a:ext>
                  </a:extLst>
                </a:gridCol>
                <a:gridCol w="104621">
                  <a:extLst>
                    <a:ext uri="{9D8B030D-6E8A-4147-A177-3AD203B41FA5}">
                      <a16:colId xmlns:a16="http://schemas.microsoft.com/office/drawing/2014/main" val="1953298285"/>
                    </a:ext>
                  </a:extLst>
                </a:gridCol>
                <a:gridCol w="104621">
                  <a:extLst>
                    <a:ext uri="{9D8B030D-6E8A-4147-A177-3AD203B41FA5}">
                      <a16:colId xmlns:a16="http://schemas.microsoft.com/office/drawing/2014/main" val="3184783831"/>
                    </a:ext>
                  </a:extLst>
                </a:gridCol>
                <a:gridCol w="104621">
                  <a:extLst>
                    <a:ext uri="{9D8B030D-6E8A-4147-A177-3AD203B41FA5}">
                      <a16:colId xmlns:a16="http://schemas.microsoft.com/office/drawing/2014/main" val="822635319"/>
                    </a:ext>
                  </a:extLst>
                </a:gridCol>
                <a:gridCol w="104621">
                  <a:extLst>
                    <a:ext uri="{9D8B030D-6E8A-4147-A177-3AD203B41FA5}">
                      <a16:colId xmlns:a16="http://schemas.microsoft.com/office/drawing/2014/main" val="2159863236"/>
                    </a:ext>
                  </a:extLst>
                </a:gridCol>
                <a:gridCol w="104621">
                  <a:extLst>
                    <a:ext uri="{9D8B030D-6E8A-4147-A177-3AD203B41FA5}">
                      <a16:colId xmlns:a16="http://schemas.microsoft.com/office/drawing/2014/main" val="1022575787"/>
                    </a:ext>
                  </a:extLst>
                </a:gridCol>
                <a:gridCol w="104621">
                  <a:extLst>
                    <a:ext uri="{9D8B030D-6E8A-4147-A177-3AD203B41FA5}">
                      <a16:colId xmlns:a16="http://schemas.microsoft.com/office/drawing/2014/main" val="3803463302"/>
                    </a:ext>
                  </a:extLst>
                </a:gridCol>
                <a:gridCol w="104621">
                  <a:extLst>
                    <a:ext uri="{9D8B030D-6E8A-4147-A177-3AD203B41FA5}">
                      <a16:colId xmlns:a16="http://schemas.microsoft.com/office/drawing/2014/main" val="342066203"/>
                    </a:ext>
                  </a:extLst>
                </a:gridCol>
                <a:gridCol w="104621">
                  <a:extLst>
                    <a:ext uri="{9D8B030D-6E8A-4147-A177-3AD203B41FA5}">
                      <a16:colId xmlns:a16="http://schemas.microsoft.com/office/drawing/2014/main" val="1891983267"/>
                    </a:ext>
                  </a:extLst>
                </a:gridCol>
                <a:gridCol w="104621">
                  <a:extLst>
                    <a:ext uri="{9D8B030D-6E8A-4147-A177-3AD203B41FA5}">
                      <a16:colId xmlns:a16="http://schemas.microsoft.com/office/drawing/2014/main" val="1379389952"/>
                    </a:ext>
                  </a:extLst>
                </a:gridCol>
                <a:gridCol w="104621">
                  <a:extLst>
                    <a:ext uri="{9D8B030D-6E8A-4147-A177-3AD203B41FA5}">
                      <a16:colId xmlns:a16="http://schemas.microsoft.com/office/drawing/2014/main" val="678006578"/>
                    </a:ext>
                  </a:extLst>
                </a:gridCol>
                <a:gridCol w="104621">
                  <a:extLst>
                    <a:ext uri="{9D8B030D-6E8A-4147-A177-3AD203B41FA5}">
                      <a16:colId xmlns:a16="http://schemas.microsoft.com/office/drawing/2014/main" val="1646558850"/>
                    </a:ext>
                  </a:extLst>
                </a:gridCol>
                <a:gridCol w="104621">
                  <a:extLst>
                    <a:ext uri="{9D8B030D-6E8A-4147-A177-3AD203B41FA5}">
                      <a16:colId xmlns:a16="http://schemas.microsoft.com/office/drawing/2014/main" val="3265259873"/>
                    </a:ext>
                  </a:extLst>
                </a:gridCol>
                <a:gridCol w="104621">
                  <a:extLst>
                    <a:ext uri="{9D8B030D-6E8A-4147-A177-3AD203B41FA5}">
                      <a16:colId xmlns:a16="http://schemas.microsoft.com/office/drawing/2014/main" val="814864968"/>
                    </a:ext>
                  </a:extLst>
                </a:gridCol>
                <a:gridCol w="104621">
                  <a:extLst>
                    <a:ext uri="{9D8B030D-6E8A-4147-A177-3AD203B41FA5}">
                      <a16:colId xmlns:a16="http://schemas.microsoft.com/office/drawing/2014/main" val="284600960"/>
                    </a:ext>
                  </a:extLst>
                </a:gridCol>
                <a:gridCol w="104621">
                  <a:extLst>
                    <a:ext uri="{9D8B030D-6E8A-4147-A177-3AD203B41FA5}">
                      <a16:colId xmlns:a16="http://schemas.microsoft.com/office/drawing/2014/main" val="3893458264"/>
                    </a:ext>
                  </a:extLst>
                </a:gridCol>
                <a:gridCol w="104621">
                  <a:extLst>
                    <a:ext uri="{9D8B030D-6E8A-4147-A177-3AD203B41FA5}">
                      <a16:colId xmlns:a16="http://schemas.microsoft.com/office/drawing/2014/main" val="1772566543"/>
                    </a:ext>
                  </a:extLst>
                </a:gridCol>
                <a:gridCol w="104621">
                  <a:extLst>
                    <a:ext uri="{9D8B030D-6E8A-4147-A177-3AD203B41FA5}">
                      <a16:colId xmlns:a16="http://schemas.microsoft.com/office/drawing/2014/main" val="3175357726"/>
                    </a:ext>
                  </a:extLst>
                </a:gridCol>
                <a:gridCol w="104621">
                  <a:extLst>
                    <a:ext uri="{9D8B030D-6E8A-4147-A177-3AD203B41FA5}">
                      <a16:colId xmlns:a16="http://schemas.microsoft.com/office/drawing/2014/main" val="1841370727"/>
                    </a:ext>
                  </a:extLst>
                </a:gridCol>
                <a:gridCol w="104621">
                  <a:extLst>
                    <a:ext uri="{9D8B030D-6E8A-4147-A177-3AD203B41FA5}">
                      <a16:colId xmlns:a16="http://schemas.microsoft.com/office/drawing/2014/main" val="350603885"/>
                    </a:ext>
                  </a:extLst>
                </a:gridCol>
                <a:gridCol w="104621">
                  <a:extLst>
                    <a:ext uri="{9D8B030D-6E8A-4147-A177-3AD203B41FA5}">
                      <a16:colId xmlns:a16="http://schemas.microsoft.com/office/drawing/2014/main" val="3863073866"/>
                    </a:ext>
                  </a:extLst>
                </a:gridCol>
                <a:gridCol w="104621">
                  <a:extLst>
                    <a:ext uri="{9D8B030D-6E8A-4147-A177-3AD203B41FA5}">
                      <a16:colId xmlns:a16="http://schemas.microsoft.com/office/drawing/2014/main" val="952345620"/>
                    </a:ext>
                  </a:extLst>
                </a:gridCol>
                <a:gridCol w="104621">
                  <a:extLst>
                    <a:ext uri="{9D8B030D-6E8A-4147-A177-3AD203B41FA5}">
                      <a16:colId xmlns:a16="http://schemas.microsoft.com/office/drawing/2014/main" val="3819800879"/>
                    </a:ext>
                  </a:extLst>
                </a:gridCol>
                <a:gridCol w="104621">
                  <a:extLst>
                    <a:ext uri="{9D8B030D-6E8A-4147-A177-3AD203B41FA5}">
                      <a16:colId xmlns:a16="http://schemas.microsoft.com/office/drawing/2014/main" val="818512143"/>
                    </a:ext>
                  </a:extLst>
                </a:gridCol>
                <a:gridCol w="104621">
                  <a:extLst>
                    <a:ext uri="{9D8B030D-6E8A-4147-A177-3AD203B41FA5}">
                      <a16:colId xmlns:a16="http://schemas.microsoft.com/office/drawing/2014/main" val="3732232496"/>
                    </a:ext>
                  </a:extLst>
                </a:gridCol>
                <a:gridCol w="104621">
                  <a:extLst>
                    <a:ext uri="{9D8B030D-6E8A-4147-A177-3AD203B41FA5}">
                      <a16:colId xmlns:a16="http://schemas.microsoft.com/office/drawing/2014/main" val="599274866"/>
                    </a:ext>
                  </a:extLst>
                </a:gridCol>
                <a:gridCol w="104621">
                  <a:extLst>
                    <a:ext uri="{9D8B030D-6E8A-4147-A177-3AD203B41FA5}">
                      <a16:colId xmlns:a16="http://schemas.microsoft.com/office/drawing/2014/main" val="3193388597"/>
                    </a:ext>
                  </a:extLst>
                </a:gridCol>
                <a:gridCol w="104621">
                  <a:extLst>
                    <a:ext uri="{9D8B030D-6E8A-4147-A177-3AD203B41FA5}">
                      <a16:colId xmlns:a16="http://schemas.microsoft.com/office/drawing/2014/main" val="1228829844"/>
                    </a:ext>
                  </a:extLst>
                </a:gridCol>
                <a:gridCol w="104621">
                  <a:extLst>
                    <a:ext uri="{9D8B030D-6E8A-4147-A177-3AD203B41FA5}">
                      <a16:colId xmlns:a16="http://schemas.microsoft.com/office/drawing/2014/main" val="681399733"/>
                    </a:ext>
                  </a:extLst>
                </a:gridCol>
                <a:gridCol w="104621">
                  <a:extLst>
                    <a:ext uri="{9D8B030D-6E8A-4147-A177-3AD203B41FA5}">
                      <a16:colId xmlns:a16="http://schemas.microsoft.com/office/drawing/2014/main" val="1522914701"/>
                    </a:ext>
                  </a:extLst>
                </a:gridCol>
                <a:gridCol w="104621">
                  <a:extLst>
                    <a:ext uri="{9D8B030D-6E8A-4147-A177-3AD203B41FA5}">
                      <a16:colId xmlns:a16="http://schemas.microsoft.com/office/drawing/2014/main" val="186336249"/>
                    </a:ext>
                  </a:extLst>
                </a:gridCol>
                <a:gridCol w="104621">
                  <a:extLst>
                    <a:ext uri="{9D8B030D-6E8A-4147-A177-3AD203B41FA5}">
                      <a16:colId xmlns:a16="http://schemas.microsoft.com/office/drawing/2014/main" val="3356505794"/>
                    </a:ext>
                  </a:extLst>
                </a:gridCol>
                <a:gridCol w="104621">
                  <a:extLst>
                    <a:ext uri="{9D8B030D-6E8A-4147-A177-3AD203B41FA5}">
                      <a16:colId xmlns:a16="http://schemas.microsoft.com/office/drawing/2014/main" val="2331982625"/>
                    </a:ext>
                  </a:extLst>
                </a:gridCol>
                <a:gridCol w="104621">
                  <a:extLst>
                    <a:ext uri="{9D8B030D-6E8A-4147-A177-3AD203B41FA5}">
                      <a16:colId xmlns:a16="http://schemas.microsoft.com/office/drawing/2014/main" val="3849292896"/>
                    </a:ext>
                  </a:extLst>
                </a:gridCol>
                <a:gridCol w="104621">
                  <a:extLst>
                    <a:ext uri="{9D8B030D-6E8A-4147-A177-3AD203B41FA5}">
                      <a16:colId xmlns:a16="http://schemas.microsoft.com/office/drawing/2014/main" val="4061142368"/>
                    </a:ext>
                  </a:extLst>
                </a:gridCol>
                <a:gridCol w="104621">
                  <a:extLst>
                    <a:ext uri="{9D8B030D-6E8A-4147-A177-3AD203B41FA5}">
                      <a16:colId xmlns:a16="http://schemas.microsoft.com/office/drawing/2014/main" val="1033343255"/>
                    </a:ext>
                  </a:extLst>
                </a:gridCol>
                <a:gridCol w="104621">
                  <a:extLst>
                    <a:ext uri="{9D8B030D-6E8A-4147-A177-3AD203B41FA5}">
                      <a16:colId xmlns:a16="http://schemas.microsoft.com/office/drawing/2014/main" val="3479656562"/>
                    </a:ext>
                  </a:extLst>
                </a:gridCol>
                <a:gridCol w="104621">
                  <a:extLst>
                    <a:ext uri="{9D8B030D-6E8A-4147-A177-3AD203B41FA5}">
                      <a16:colId xmlns:a16="http://schemas.microsoft.com/office/drawing/2014/main" val="2390656989"/>
                    </a:ext>
                  </a:extLst>
                </a:gridCol>
                <a:gridCol w="104621">
                  <a:extLst>
                    <a:ext uri="{9D8B030D-6E8A-4147-A177-3AD203B41FA5}">
                      <a16:colId xmlns:a16="http://schemas.microsoft.com/office/drawing/2014/main" val="2087757823"/>
                    </a:ext>
                  </a:extLst>
                </a:gridCol>
                <a:gridCol w="104621">
                  <a:extLst>
                    <a:ext uri="{9D8B030D-6E8A-4147-A177-3AD203B41FA5}">
                      <a16:colId xmlns:a16="http://schemas.microsoft.com/office/drawing/2014/main" val="3148625957"/>
                    </a:ext>
                  </a:extLst>
                </a:gridCol>
                <a:gridCol w="104621">
                  <a:extLst>
                    <a:ext uri="{9D8B030D-6E8A-4147-A177-3AD203B41FA5}">
                      <a16:colId xmlns:a16="http://schemas.microsoft.com/office/drawing/2014/main" val="2317779682"/>
                    </a:ext>
                  </a:extLst>
                </a:gridCol>
                <a:gridCol w="171887">
                  <a:extLst>
                    <a:ext uri="{9D8B030D-6E8A-4147-A177-3AD203B41FA5}">
                      <a16:colId xmlns:a16="http://schemas.microsoft.com/office/drawing/2014/main" val="731490135"/>
                    </a:ext>
                  </a:extLst>
                </a:gridCol>
                <a:gridCol w="37356">
                  <a:extLst>
                    <a:ext uri="{9D8B030D-6E8A-4147-A177-3AD203B41FA5}">
                      <a16:colId xmlns:a16="http://schemas.microsoft.com/office/drawing/2014/main" val="92472285"/>
                    </a:ext>
                  </a:extLst>
                </a:gridCol>
              </a:tblGrid>
              <a:tr h="182831">
                <a:tc rowSpan="2">
                  <a:txBody>
                    <a:bodyPr/>
                    <a:lstStyle/>
                    <a:p>
                      <a:pPr algn="l" fontAlgn="ctr"/>
                      <a:r>
                        <a:rPr lang="tr-TR" sz="500" b="1" i="0" u="none" strike="noStrike" dirty="0">
                          <a:solidFill>
                            <a:srgbClr val="000000"/>
                          </a:solidFill>
                          <a:effectLst/>
                          <a:latin typeface="Verdana" panose="020B0604030504040204" pitchFamily="34" charset="0"/>
                        </a:rPr>
                        <a:t>4.Danışmanlık Memnuniyet Oranı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500" b="0" i="0" u="none" strike="noStrike">
                        <a:solidFill>
                          <a:srgbClr val="000000"/>
                        </a:solidFill>
                        <a:effectLst/>
                        <a:latin typeface="Verdana" panose="020B0604030504040204" pitchFamily="34" charset="0"/>
                      </a:endParaRP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rowSpan="2">
                  <a:txBody>
                    <a:bodyPr/>
                    <a:lstStyle/>
                    <a:p>
                      <a:pPr algn="ctr" fontAlgn="ctr"/>
                      <a:endParaRPr lang="en-US" sz="500" b="0" i="0" u="none" strike="noStrike" dirty="0">
                        <a:solidFill>
                          <a:srgbClr val="000000"/>
                        </a:solidFill>
                        <a:effectLst/>
                        <a:latin typeface="Verdana" panose="020B0604030504040204" pitchFamily="34" charset="0"/>
                      </a:endParaRP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1000" b="0" i="0" u="none" strike="noStrike">
                          <a:solidFill>
                            <a:srgbClr val="000000"/>
                          </a:solidFill>
                          <a:effectLst/>
                          <a:latin typeface="Arial" panose="020B060402020202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597837745"/>
                  </a:ext>
                </a:extLst>
              </a:tr>
              <a:tr h="117218">
                <a:tc vMerge="1">
                  <a:txBody>
                    <a:bodyPr/>
                    <a:lstStyle/>
                    <a:p>
                      <a:endParaRPr lang="tr-TR"/>
                    </a:p>
                  </a:txBody>
                  <a:tcPr/>
                </a:tc>
                <a:tc vMerge="1">
                  <a:txBody>
                    <a:bodyPr/>
                    <a:lstStyle/>
                    <a:p>
                      <a:endParaRPr lang="tr-TR"/>
                    </a:p>
                  </a:txBody>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79717817"/>
                  </a:ext>
                </a:extLst>
              </a:tr>
              <a:tr h="117218">
                <a:tc rowSpan="2">
                  <a:txBody>
                    <a:bodyPr/>
                    <a:lstStyle/>
                    <a:p>
                      <a:pPr algn="l" fontAlgn="ctr"/>
                      <a:r>
                        <a:rPr lang="tr-TR" sz="500" b="0" i="0" u="none" strike="noStrike">
                          <a:solidFill>
                            <a:srgbClr val="000000"/>
                          </a:solidFill>
                          <a:effectLst/>
                          <a:latin typeface="Verdana" panose="020B0604030504040204" pitchFamily="34" charset="0"/>
                        </a:rPr>
                        <a:t>4.1. TTO Ofisinin danışmanlık desteği verdiği firmalara yılda bir kez memnuniyet anketi düzenlenmesi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Memnuniyet Anketi Uygulanması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073234156"/>
                  </a:ext>
                </a:extLst>
              </a:tr>
              <a:tr h="28718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dirty="0">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90893471"/>
                  </a:ext>
                </a:extLst>
              </a:tr>
              <a:tr h="117218">
                <a:tc rowSpan="2">
                  <a:txBody>
                    <a:bodyPr/>
                    <a:lstStyle/>
                    <a:p>
                      <a:pPr algn="l" fontAlgn="ctr"/>
                      <a:r>
                        <a:rPr lang="tr-TR" sz="500" b="0" i="0" u="none" strike="noStrike">
                          <a:solidFill>
                            <a:srgbClr val="000000"/>
                          </a:solidFill>
                          <a:effectLst/>
                          <a:latin typeface="Verdana" panose="020B0604030504040204" pitchFamily="34" charset="0"/>
                        </a:rPr>
                        <a:t>4.2.TTO Ofisinin anket sonuçlarının değerlendirilmesi, gereken iyileştirilmelerin yapılması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Anket Sonuçları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256154844"/>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2225016309"/>
                  </a:ext>
                </a:extLst>
              </a:tr>
              <a:tr h="117218">
                <a:tc rowSpan="2">
                  <a:txBody>
                    <a:bodyPr/>
                    <a:lstStyle/>
                    <a:p>
                      <a:pPr algn="l" fontAlgn="ctr"/>
                      <a:r>
                        <a:rPr lang="tr-TR" sz="500" b="1" i="0" u="none" strike="noStrike" dirty="0">
                          <a:solidFill>
                            <a:srgbClr val="000000"/>
                          </a:solidFill>
                          <a:effectLst/>
                          <a:latin typeface="Verdana" panose="020B0604030504040204" pitchFamily="34" charset="0"/>
                        </a:rPr>
                        <a:t>5.Patent Sayısı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972993"/>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155156946"/>
                  </a:ext>
                </a:extLst>
              </a:tr>
              <a:tr h="117218">
                <a:tc rowSpan="2">
                  <a:txBody>
                    <a:bodyPr/>
                    <a:lstStyle/>
                    <a:p>
                      <a:pPr algn="l" fontAlgn="b"/>
                      <a:r>
                        <a:rPr lang="tr-TR" sz="500" b="0" i="0" u="none" strike="noStrike">
                          <a:solidFill>
                            <a:srgbClr val="000000"/>
                          </a:solidFill>
                          <a:effectLst/>
                          <a:latin typeface="Verdana" panose="020B0604030504040204" pitchFamily="34" charset="0"/>
                        </a:rPr>
                        <a:t>5.1.Akademisyenleri Patent yazımı ve  başvurusu konusunda bilgilendirme toplantıları ve görüşmeler</a:t>
                      </a:r>
                    </a:p>
                  </a:txBody>
                  <a:tcPr marL="5047" marR="5047" marT="5047"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Dökümanlar- Evralar ve Başvuru</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443818362"/>
                  </a:ext>
                </a:extLst>
              </a:tr>
              <a:tr h="35751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920699868"/>
                  </a:ext>
                </a:extLst>
              </a:tr>
              <a:tr h="117218">
                <a:tc rowSpan="2">
                  <a:txBody>
                    <a:bodyPr/>
                    <a:lstStyle/>
                    <a:p>
                      <a:pPr algn="l" fontAlgn="ctr"/>
                      <a:r>
                        <a:rPr lang="tr-TR" sz="500" b="1" i="0" u="none" strike="noStrike" dirty="0">
                          <a:solidFill>
                            <a:srgbClr val="000000"/>
                          </a:solidFill>
                          <a:effectLst/>
                          <a:latin typeface="Verdana" panose="020B0604030504040204" pitchFamily="34" charset="0"/>
                        </a:rPr>
                        <a:t>6. TTO Ofisi Memnuniyet Oranı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405826075"/>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00828696"/>
                  </a:ext>
                </a:extLst>
              </a:tr>
              <a:tr h="111357">
                <a:tc rowSpan="2">
                  <a:txBody>
                    <a:bodyPr/>
                    <a:lstStyle/>
                    <a:p>
                      <a:pPr algn="l" fontAlgn="ctr"/>
                      <a:r>
                        <a:rPr lang="tr-TR" sz="500" b="0" i="0" u="none" strike="noStrike">
                          <a:solidFill>
                            <a:srgbClr val="000000"/>
                          </a:solidFill>
                          <a:effectLst/>
                          <a:latin typeface="Verdana" panose="020B0604030504040204" pitchFamily="34" charset="0"/>
                        </a:rPr>
                        <a:t>6.1.TTO Ofisine ait yılda bir kez öğrencilere,idari ve akademik personele memnuniyet anketi düzenlenmesi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Memnuniyet Anketi Uygulanması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922663409"/>
                  </a:ext>
                </a:extLst>
              </a:tr>
              <a:tr h="19458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29139773"/>
                  </a:ext>
                </a:extLst>
              </a:tr>
              <a:tr h="111357">
                <a:tc rowSpan="2">
                  <a:txBody>
                    <a:bodyPr/>
                    <a:lstStyle/>
                    <a:p>
                      <a:pPr algn="l" fontAlgn="ctr"/>
                      <a:r>
                        <a:rPr lang="tr-TR" sz="500" b="0" i="0" u="none" strike="noStrike">
                          <a:solidFill>
                            <a:srgbClr val="000000"/>
                          </a:solidFill>
                          <a:effectLst/>
                          <a:latin typeface="Verdana" panose="020B0604030504040204" pitchFamily="34" charset="0"/>
                        </a:rPr>
                        <a:t>6.2.TTO Ofisinin anket sonuçlarının değerlendirilmesi, gereken iyileştirilmelerin yapılması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Anket Sonuçları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98977679"/>
                  </a:ext>
                </a:extLst>
              </a:tr>
              <a:tr h="21255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39301037"/>
                  </a:ext>
                </a:extLst>
              </a:tr>
              <a:tr h="117218">
                <a:tc rowSpan="2">
                  <a:txBody>
                    <a:bodyPr/>
                    <a:lstStyle/>
                    <a:p>
                      <a:pPr algn="l" fontAlgn="ctr"/>
                      <a:r>
                        <a:rPr lang="tr-TR" sz="500" b="1" i="0" u="none" strike="noStrike">
                          <a:solidFill>
                            <a:srgbClr val="000000"/>
                          </a:solidFill>
                          <a:effectLst/>
                          <a:latin typeface="Verdana" panose="020B0604030504040204" pitchFamily="34" charset="0"/>
                        </a:rPr>
                        <a:t>7.Girişimci ve yenlikçi Üniversite Endeksi Sıralaması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249748853"/>
                  </a:ext>
                </a:extLst>
              </a:tr>
              <a:tr h="117218">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42049804"/>
                  </a:ext>
                </a:extLst>
              </a:tr>
              <a:tr h="182831">
                <a:tc rowSpan="2">
                  <a:txBody>
                    <a:bodyPr/>
                    <a:lstStyle/>
                    <a:p>
                      <a:pPr algn="l" fontAlgn="ctr"/>
                      <a:r>
                        <a:rPr lang="tr-TR" sz="500" b="0" i="0" u="none" strike="noStrike">
                          <a:solidFill>
                            <a:srgbClr val="000000"/>
                          </a:solidFill>
                          <a:effectLst/>
                          <a:latin typeface="Verdana" panose="020B0604030504040204" pitchFamily="34" charset="0"/>
                        </a:rPr>
                        <a:t>7.1. Endeks için belirlenen başlıklarda çalışmalar yapmak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Mailler, Toplantı Fotoğrafları ve sunumlar</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1000" b="0" i="0" u="none" strike="noStrike">
                          <a:solidFill>
                            <a:srgbClr val="000000"/>
                          </a:solidFill>
                          <a:effectLst/>
                          <a:latin typeface="Arial" panose="020B060402020202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967813893"/>
                  </a:ext>
                </a:extLst>
              </a:tr>
              <a:tr h="38681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1000" b="0" i="0" u="none" strike="noStrike">
                          <a:solidFill>
                            <a:srgbClr val="000000"/>
                          </a:solidFill>
                          <a:effectLst/>
                          <a:latin typeface="Arial" panose="020B060402020202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2224437"/>
                  </a:ext>
                </a:extLst>
              </a:tr>
              <a:tr h="117218">
                <a:tc rowSpan="2">
                  <a:txBody>
                    <a:bodyPr/>
                    <a:lstStyle/>
                    <a:p>
                      <a:pPr algn="l" fontAlgn="ctr"/>
                      <a:r>
                        <a:rPr lang="tr-TR" sz="500" b="1" i="0" u="none" strike="noStrike" dirty="0">
                          <a:solidFill>
                            <a:srgbClr val="000000"/>
                          </a:solidFill>
                          <a:effectLst/>
                          <a:latin typeface="Verdana" panose="020B0604030504040204" pitchFamily="34" charset="0"/>
                        </a:rPr>
                        <a:t>8.Proje Başvuru Sayıları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72436732"/>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627169491"/>
                  </a:ext>
                </a:extLst>
              </a:tr>
              <a:tr h="117218">
                <a:tc rowSpan="3">
                  <a:txBody>
                    <a:bodyPr/>
                    <a:lstStyle/>
                    <a:p>
                      <a:pPr algn="l" fontAlgn="ctr"/>
                      <a:r>
                        <a:rPr lang="tr-TR" sz="500" b="0" i="0" u="none" strike="noStrike">
                          <a:solidFill>
                            <a:srgbClr val="000000"/>
                          </a:solidFill>
                          <a:effectLst/>
                          <a:latin typeface="Verdana" panose="020B0604030504040204" pitchFamily="34" charset="0"/>
                        </a:rPr>
                        <a:t>8.1.Başvurusu yapılan proje bilgileri dosyalanır ve takibi yapılır</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3">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3">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3">
                  <a:txBody>
                    <a:bodyPr/>
                    <a:lstStyle/>
                    <a:p>
                      <a:pPr algn="ctr" fontAlgn="ctr"/>
                      <a:r>
                        <a:rPr lang="tr-TR" sz="500" b="0" i="0" u="none" strike="noStrike">
                          <a:solidFill>
                            <a:srgbClr val="000000"/>
                          </a:solidFill>
                          <a:effectLst/>
                          <a:latin typeface="Verdana" panose="020B0604030504040204" pitchFamily="34" charset="0"/>
                        </a:rPr>
                        <a:t>Proje Dökümanları ve Dosyaları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18724718"/>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90988712"/>
                  </a:ext>
                </a:extLst>
              </a:tr>
              <a:tr h="24029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42793025"/>
                  </a:ext>
                </a:extLst>
              </a:tr>
              <a:tr h="117218">
                <a:tc rowSpan="2">
                  <a:txBody>
                    <a:bodyPr/>
                    <a:lstStyle/>
                    <a:p>
                      <a:pPr algn="l" fontAlgn="ctr"/>
                      <a:r>
                        <a:rPr lang="tr-TR" sz="500" b="1" i="0" u="none" strike="noStrike">
                          <a:solidFill>
                            <a:srgbClr val="000000"/>
                          </a:solidFill>
                          <a:effectLst/>
                          <a:latin typeface="Verdana" panose="020B0604030504040204" pitchFamily="34" charset="0"/>
                        </a:rPr>
                        <a:t>9. İşbirliği Protokolleri Sayısı Artışı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dirty="0">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809450856"/>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273157640"/>
                  </a:ext>
                </a:extLst>
              </a:tr>
              <a:tr h="117218">
                <a:tc rowSpan="2">
                  <a:txBody>
                    <a:bodyPr/>
                    <a:lstStyle/>
                    <a:p>
                      <a:pPr algn="l" fontAlgn="ctr"/>
                      <a:r>
                        <a:rPr lang="tr-TR" sz="500" b="0" i="0" u="none" strike="noStrike">
                          <a:solidFill>
                            <a:srgbClr val="000000"/>
                          </a:solidFill>
                          <a:effectLst/>
                          <a:latin typeface="Verdana" panose="020B0604030504040204" pitchFamily="34" charset="0"/>
                        </a:rPr>
                        <a:t>9.1.İşbirliği ve Ortak Program Sonucu Eğitilen Girişimci Sayısı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dirty="0">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Katılımcı belgeleri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25744393"/>
                  </a:ext>
                </a:extLst>
              </a:tr>
              <a:tr h="1172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500" b="0" i="0" u="none" strike="noStrike">
                          <a:solidFill>
                            <a:srgbClr val="FF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08697192"/>
                  </a:ext>
                </a:extLst>
              </a:tr>
              <a:tr h="117218">
                <a:tc rowSpan="2">
                  <a:txBody>
                    <a:bodyPr/>
                    <a:lstStyle/>
                    <a:p>
                      <a:pPr algn="l" fontAlgn="ctr"/>
                      <a:r>
                        <a:rPr lang="tr-TR" sz="500" b="1" i="0" u="none" strike="noStrike">
                          <a:solidFill>
                            <a:srgbClr val="000000"/>
                          </a:solidFill>
                          <a:effectLst/>
                          <a:latin typeface="Verdana" panose="020B0604030504040204" pitchFamily="34" charset="0"/>
                        </a:rPr>
                        <a:t>10. İş Birliği Protokolü  ve Ortak Program Sonucu Eğitilen Personel Sayısı</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33426471"/>
                  </a:ext>
                </a:extLst>
              </a:tr>
              <a:tr h="26530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 </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981584472"/>
                  </a:ext>
                </a:extLst>
              </a:tr>
              <a:tr h="117218">
                <a:tc rowSpan="2">
                  <a:txBody>
                    <a:bodyPr/>
                    <a:lstStyle/>
                    <a:p>
                      <a:pPr algn="ctr" fontAlgn="ctr"/>
                      <a:r>
                        <a:rPr lang="tr-TR" sz="500" b="0" i="0" u="none" strike="noStrike" dirty="0">
                          <a:solidFill>
                            <a:srgbClr val="000000"/>
                          </a:solidFill>
                          <a:effectLst/>
                          <a:latin typeface="Verdana" panose="020B0604030504040204" pitchFamily="34" charset="0"/>
                        </a:rPr>
                        <a:t>10.1.İşbirlikleri neticesinde gerçekleştirilmesi gereken eğitimlerin planlanması ve koordinasyonu</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İG-KT-EK-TK</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Duyurular-Katılımcı belgeleri</a:t>
                      </a:r>
                    </a:p>
                  </a:txBody>
                  <a:tcPr marL="5047" marR="5047" marT="504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76521076"/>
                  </a:ext>
                </a:extLst>
              </a:tr>
              <a:tr h="263740">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dirty="0">
                          <a:solidFill>
                            <a:srgbClr val="000000"/>
                          </a:solidFill>
                          <a:effectLst/>
                          <a:latin typeface="Verdana" panose="020B0604030504040204" pitchFamily="34" charset="0"/>
                        </a:rPr>
                        <a:t>G</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dirty="0">
                          <a:solidFill>
                            <a:srgbClr val="FFFFFF"/>
                          </a:solidFill>
                          <a:effectLst/>
                          <a:latin typeface="Verdana" panose="020B0604030504040204" pitchFamily="34" charset="0"/>
                        </a:rPr>
                        <a:t> </a:t>
                      </a:r>
                    </a:p>
                  </a:txBody>
                  <a:tcPr marL="5047" marR="5047" marT="5047"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48028398"/>
                  </a:ext>
                </a:extLst>
              </a:tr>
            </a:tbl>
          </a:graphicData>
        </a:graphic>
      </p:graphicFrame>
      <p:pic>
        <p:nvPicPr>
          <p:cNvPr id="7" name="Resim 8"/>
          <p:cNvPicPr/>
          <p:nvPr/>
        </p:nvPicPr>
        <p:blipFill>
          <a:blip r:embed="rId2" cstate="print"/>
          <a:stretch>
            <a:fillRect/>
          </a:stretch>
        </p:blipFill>
        <p:spPr>
          <a:xfrm>
            <a:off x="323528" y="261350"/>
            <a:ext cx="2016224" cy="458653"/>
          </a:xfrm>
          <a:prstGeom prst="rect">
            <a:avLst/>
          </a:prstGeom>
        </p:spPr>
      </p:pic>
    </p:spTree>
    <p:extLst>
      <p:ext uri="{BB962C8B-B14F-4D97-AF65-F5344CB8AC3E}">
        <p14:creationId xmlns:p14="http://schemas.microsoft.com/office/powerpoint/2010/main" val="147486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D823A2-AFC0-4216-B89E-1584D8CB791F}"/>
              </a:ext>
            </a:extLst>
          </p:cNvPr>
          <p:cNvSpPr>
            <a:spLocks noGrp="1"/>
          </p:cNvSpPr>
          <p:nvPr>
            <p:ph type="title"/>
          </p:nvPr>
        </p:nvSpPr>
        <p:spPr/>
        <p:txBody>
          <a:bodyPr/>
          <a:lstStyle/>
          <a:p>
            <a:endParaRPr lang="tr-TR"/>
          </a:p>
        </p:txBody>
      </p:sp>
      <p:graphicFrame>
        <p:nvGraphicFramePr>
          <p:cNvPr id="5" name="İçerik Yer Tutucusu 4">
            <a:extLst>
              <a:ext uri="{FF2B5EF4-FFF2-40B4-BE49-F238E27FC236}">
                <a16:creationId xmlns:a16="http://schemas.microsoft.com/office/drawing/2014/main" id="{89D1CDC7-14D3-46FB-A867-3CF77165B523}"/>
              </a:ext>
            </a:extLst>
          </p:cNvPr>
          <p:cNvGraphicFramePr>
            <a:graphicFrameLocks noGrp="1"/>
          </p:cNvGraphicFramePr>
          <p:nvPr>
            <p:ph idx="1"/>
            <p:extLst>
              <p:ext uri="{D42A27DB-BD31-4B8C-83A1-F6EECF244321}">
                <p14:modId xmlns:p14="http://schemas.microsoft.com/office/powerpoint/2010/main" val="2557693946"/>
              </p:ext>
            </p:extLst>
          </p:nvPr>
        </p:nvGraphicFramePr>
        <p:xfrm>
          <a:off x="439538" y="620688"/>
          <a:ext cx="8229583" cy="245252"/>
        </p:xfrm>
        <a:graphic>
          <a:graphicData uri="http://schemas.openxmlformats.org/drawingml/2006/table">
            <a:tbl>
              <a:tblPr/>
              <a:tblGrid>
                <a:gridCol w="1310811">
                  <a:extLst>
                    <a:ext uri="{9D8B030D-6E8A-4147-A177-3AD203B41FA5}">
                      <a16:colId xmlns:a16="http://schemas.microsoft.com/office/drawing/2014/main" val="2884512054"/>
                    </a:ext>
                  </a:extLst>
                </a:gridCol>
                <a:gridCol w="371895">
                  <a:extLst>
                    <a:ext uri="{9D8B030D-6E8A-4147-A177-3AD203B41FA5}">
                      <a16:colId xmlns:a16="http://schemas.microsoft.com/office/drawing/2014/main" val="2093277017"/>
                    </a:ext>
                  </a:extLst>
                </a:gridCol>
                <a:gridCol w="371895">
                  <a:extLst>
                    <a:ext uri="{9D8B030D-6E8A-4147-A177-3AD203B41FA5}">
                      <a16:colId xmlns:a16="http://schemas.microsoft.com/office/drawing/2014/main" val="2117449756"/>
                    </a:ext>
                  </a:extLst>
                </a:gridCol>
                <a:gridCol w="371895">
                  <a:extLst>
                    <a:ext uri="{9D8B030D-6E8A-4147-A177-3AD203B41FA5}">
                      <a16:colId xmlns:a16="http://schemas.microsoft.com/office/drawing/2014/main" val="2600012806"/>
                    </a:ext>
                  </a:extLst>
                </a:gridCol>
                <a:gridCol w="364147">
                  <a:extLst>
                    <a:ext uri="{9D8B030D-6E8A-4147-A177-3AD203B41FA5}">
                      <a16:colId xmlns:a16="http://schemas.microsoft.com/office/drawing/2014/main" val="1119673766"/>
                    </a:ext>
                  </a:extLst>
                </a:gridCol>
                <a:gridCol w="104595">
                  <a:extLst>
                    <a:ext uri="{9D8B030D-6E8A-4147-A177-3AD203B41FA5}">
                      <a16:colId xmlns:a16="http://schemas.microsoft.com/office/drawing/2014/main" val="3910778542"/>
                    </a:ext>
                  </a:extLst>
                </a:gridCol>
                <a:gridCol w="104595">
                  <a:extLst>
                    <a:ext uri="{9D8B030D-6E8A-4147-A177-3AD203B41FA5}">
                      <a16:colId xmlns:a16="http://schemas.microsoft.com/office/drawing/2014/main" val="3583092000"/>
                    </a:ext>
                  </a:extLst>
                </a:gridCol>
                <a:gridCol w="104595">
                  <a:extLst>
                    <a:ext uri="{9D8B030D-6E8A-4147-A177-3AD203B41FA5}">
                      <a16:colId xmlns:a16="http://schemas.microsoft.com/office/drawing/2014/main" val="2445029197"/>
                    </a:ext>
                  </a:extLst>
                </a:gridCol>
                <a:gridCol w="104595">
                  <a:extLst>
                    <a:ext uri="{9D8B030D-6E8A-4147-A177-3AD203B41FA5}">
                      <a16:colId xmlns:a16="http://schemas.microsoft.com/office/drawing/2014/main" val="271479778"/>
                    </a:ext>
                  </a:extLst>
                </a:gridCol>
                <a:gridCol w="104595">
                  <a:extLst>
                    <a:ext uri="{9D8B030D-6E8A-4147-A177-3AD203B41FA5}">
                      <a16:colId xmlns:a16="http://schemas.microsoft.com/office/drawing/2014/main" val="3426434598"/>
                    </a:ext>
                  </a:extLst>
                </a:gridCol>
                <a:gridCol w="104595">
                  <a:extLst>
                    <a:ext uri="{9D8B030D-6E8A-4147-A177-3AD203B41FA5}">
                      <a16:colId xmlns:a16="http://schemas.microsoft.com/office/drawing/2014/main" val="279065295"/>
                    </a:ext>
                  </a:extLst>
                </a:gridCol>
                <a:gridCol w="104595">
                  <a:extLst>
                    <a:ext uri="{9D8B030D-6E8A-4147-A177-3AD203B41FA5}">
                      <a16:colId xmlns:a16="http://schemas.microsoft.com/office/drawing/2014/main" val="211392742"/>
                    </a:ext>
                  </a:extLst>
                </a:gridCol>
                <a:gridCol w="104595">
                  <a:extLst>
                    <a:ext uri="{9D8B030D-6E8A-4147-A177-3AD203B41FA5}">
                      <a16:colId xmlns:a16="http://schemas.microsoft.com/office/drawing/2014/main" val="4034720254"/>
                    </a:ext>
                  </a:extLst>
                </a:gridCol>
                <a:gridCol w="104595">
                  <a:extLst>
                    <a:ext uri="{9D8B030D-6E8A-4147-A177-3AD203B41FA5}">
                      <a16:colId xmlns:a16="http://schemas.microsoft.com/office/drawing/2014/main" val="996825136"/>
                    </a:ext>
                  </a:extLst>
                </a:gridCol>
                <a:gridCol w="104595">
                  <a:extLst>
                    <a:ext uri="{9D8B030D-6E8A-4147-A177-3AD203B41FA5}">
                      <a16:colId xmlns:a16="http://schemas.microsoft.com/office/drawing/2014/main" val="1792494022"/>
                    </a:ext>
                  </a:extLst>
                </a:gridCol>
                <a:gridCol w="104595">
                  <a:extLst>
                    <a:ext uri="{9D8B030D-6E8A-4147-A177-3AD203B41FA5}">
                      <a16:colId xmlns:a16="http://schemas.microsoft.com/office/drawing/2014/main" val="2183162833"/>
                    </a:ext>
                  </a:extLst>
                </a:gridCol>
                <a:gridCol w="104595">
                  <a:extLst>
                    <a:ext uri="{9D8B030D-6E8A-4147-A177-3AD203B41FA5}">
                      <a16:colId xmlns:a16="http://schemas.microsoft.com/office/drawing/2014/main" val="3208204046"/>
                    </a:ext>
                  </a:extLst>
                </a:gridCol>
                <a:gridCol w="104595">
                  <a:extLst>
                    <a:ext uri="{9D8B030D-6E8A-4147-A177-3AD203B41FA5}">
                      <a16:colId xmlns:a16="http://schemas.microsoft.com/office/drawing/2014/main" val="3047288120"/>
                    </a:ext>
                  </a:extLst>
                </a:gridCol>
                <a:gridCol w="104595">
                  <a:extLst>
                    <a:ext uri="{9D8B030D-6E8A-4147-A177-3AD203B41FA5}">
                      <a16:colId xmlns:a16="http://schemas.microsoft.com/office/drawing/2014/main" val="1883164068"/>
                    </a:ext>
                  </a:extLst>
                </a:gridCol>
                <a:gridCol w="104595">
                  <a:extLst>
                    <a:ext uri="{9D8B030D-6E8A-4147-A177-3AD203B41FA5}">
                      <a16:colId xmlns:a16="http://schemas.microsoft.com/office/drawing/2014/main" val="206600371"/>
                    </a:ext>
                  </a:extLst>
                </a:gridCol>
                <a:gridCol w="104595">
                  <a:extLst>
                    <a:ext uri="{9D8B030D-6E8A-4147-A177-3AD203B41FA5}">
                      <a16:colId xmlns:a16="http://schemas.microsoft.com/office/drawing/2014/main" val="1651287991"/>
                    </a:ext>
                  </a:extLst>
                </a:gridCol>
                <a:gridCol w="104595">
                  <a:extLst>
                    <a:ext uri="{9D8B030D-6E8A-4147-A177-3AD203B41FA5}">
                      <a16:colId xmlns:a16="http://schemas.microsoft.com/office/drawing/2014/main" val="3536668228"/>
                    </a:ext>
                  </a:extLst>
                </a:gridCol>
                <a:gridCol w="104595">
                  <a:extLst>
                    <a:ext uri="{9D8B030D-6E8A-4147-A177-3AD203B41FA5}">
                      <a16:colId xmlns:a16="http://schemas.microsoft.com/office/drawing/2014/main" val="1805110570"/>
                    </a:ext>
                  </a:extLst>
                </a:gridCol>
                <a:gridCol w="104595">
                  <a:extLst>
                    <a:ext uri="{9D8B030D-6E8A-4147-A177-3AD203B41FA5}">
                      <a16:colId xmlns:a16="http://schemas.microsoft.com/office/drawing/2014/main" val="1613691957"/>
                    </a:ext>
                  </a:extLst>
                </a:gridCol>
                <a:gridCol w="104595">
                  <a:extLst>
                    <a:ext uri="{9D8B030D-6E8A-4147-A177-3AD203B41FA5}">
                      <a16:colId xmlns:a16="http://schemas.microsoft.com/office/drawing/2014/main" val="2315123431"/>
                    </a:ext>
                  </a:extLst>
                </a:gridCol>
                <a:gridCol w="104595">
                  <a:extLst>
                    <a:ext uri="{9D8B030D-6E8A-4147-A177-3AD203B41FA5}">
                      <a16:colId xmlns:a16="http://schemas.microsoft.com/office/drawing/2014/main" val="125449215"/>
                    </a:ext>
                  </a:extLst>
                </a:gridCol>
                <a:gridCol w="104595">
                  <a:extLst>
                    <a:ext uri="{9D8B030D-6E8A-4147-A177-3AD203B41FA5}">
                      <a16:colId xmlns:a16="http://schemas.microsoft.com/office/drawing/2014/main" val="3481280971"/>
                    </a:ext>
                  </a:extLst>
                </a:gridCol>
                <a:gridCol w="104595">
                  <a:extLst>
                    <a:ext uri="{9D8B030D-6E8A-4147-A177-3AD203B41FA5}">
                      <a16:colId xmlns:a16="http://schemas.microsoft.com/office/drawing/2014/main" val="69574455"/>
                    </a:ext>
                  </a:extLst>
                </a:gridCol>
                <a:gridCol w="104595">
                  <a:extLst>
                    <a:ext uri="{9D8B030D-6E8A-4147-A177-3AD203B41FA5}">
                      <a16:colId xmlns:a16="http://schemas.microsoft.com/office/drawing/2014/main" val="2146923020"/>
                    </a:ext>
                  </a:extLst>
                </a:gridCol>
                <a:gridCol w="104595">
                  <a:extLst>
                    <a:ext uri="{9D8B030D-6E8A-4147-A177-3AD203B41FA5}">
                      <a16:colId xmlns:a16="http://schemas.microsoft.com/office/drawing/2014/main" val="2822545875"/>
                    </a:ext>
                  </a:extLst>
                </a:gridCol>
                <a:gridCol w="104595">
                  <a:extLst>
                    <a:ext uri="{9D8B030D-6E8A-4147-A177-3AD203B41FA5}">
                      <a16:colId xmlns:a16="http://schemas.microsoft.com/office/drawing/2014/main" val="2209967869"/>
                    </a:ext>
                  </a:extLst>
                </a:gridCol>
                <a:gridCol w="104595">
                  <a:extLst>
                    <a:ext uri="{9D8B030D-6E8A-4147-A177-3AD203B41FA5}">
                      <a16:colId xmlns:a16="http://schemas.microsoft.com/office/drawing/2014/main" val="1288999445"/>
                    </a:ext>
                  </a:extLst>
                </a:gridCol>
                <a:gridCol w="104595">
                  <a:extLst>
                    <a:ext uri="{9D8B030D-6E8A-4147-A177-3AD203B41FA5}">
                      <a16:colId xmlns:a16="http://schemas.microsoft.com/office/drawing/2014/main" val="3603101330"/>
                    </a:ext>
                  </a:extLst>
                </a:gridCol>
                <a:gridCol w="104595">
                  <a:extLst>
                    <a:ext uri="{9D8B030D-6E8A-4147-A177-3AD203B41FA5}">
                      <a16:colId xmlns:a16="http://schemas.microsoft.com/office/drawing/2014/main" val="3545267284"/>
                    </a:ext>
                  </a:extLst>
                </a:gridCol>
                <a:gridCol w="104595">
                  <a:extLst>
                    <a:ext uri="{9D8B030D-6E8A-4147-A177-3AD203B41FA5}">
                      <a16:colId xmlns:a16="http://schemas.microsoft.com/office/drawing/2014/main" val="3219772870"/>
                    </a:ext>
                  </a:extLst>
                </a:gridCol>
                <a:gridCol w="104595">
                  <a:extLst>
                    <a:ext uri="{9D8B030D-6E8A-4147-A177-3AD203B41FA5}">
                      <a16:colId xmlns:a16="http://schemas.microsoft.com/office/drawing/2014/main" val="2437042161"/>
                    </a:ext>
                  </a:extLst>
                </a:gridCol>
                <a:gridCol w="104595">
                  <a:extLst>
                    <a:ext uri="{9D8B030D-6E8A-4147-A177-3AD203B41FA5}">
                      <a16:colId xmlns:a16="http://schemas.microsoft.com/office/drawing/2014/main" val="95876006"/>
                    </a:ext>
                  </a:extLst>
                </a:gridCol>
                <a:gridCol w="104595">
                  <a:extLst>
                    <a:ext uri="{9D8B030D-6E8A-4147-A177-3AD203B41FA5}">
                      <a16:colId xmlns:a16="http://schemas.microsoft.com/office/drawing/2014/main" val="4225652"/>
                    </a:ext>
                  </a:extLst>
                </a:gridCol>
                <a:gridCol w="104595">
                  <a:extLst>
                    <a:ext uri="{9D8B030D-6E8A-4147-A177-3AD203B41FA5}">
                      <a16:colId xmlns:a16="http://schemas.microsoft.com/office/drawing/2014/main" val="1103257421"/>
                    </a:ext>
                  </a:extLst>
                </a:gridCol>
                <a:gridCol w="104595">
                  <a:extLst>
                    <a:ext uri="{9D8B030D-6E8A-4147-A177-3AD203B41FA5}">
                      <a16:colId xmlns:a16="http://schemas.microsoft.com/office/drawing/2014/main" val="2609440779"/>
                    </a:ext>
                  </a:extLst>
                </a:gridCol>
                <a:gridCol w="104595">
                  <a:extLst>
                    <a:ext uri="{9D8B030D-6E8A-4147-A177-3AD203B41FA5}">
                      <a16:colId xmlns:a16="http://schemas.microsoft.com/office/drawing/2014/main" val="1197989510"/>
                    </a:ext>
                  </a:extLst>
                </a:gridCol>
                <a:gridCol w="104595">
                  <a:extLst>
                    <a:ext uri="{9D8B030D-6E8A-4147-A177-3AD203B41FA5}">
                      <a16:colId xmlns:a16="http://schemas.microsoft.com/office/drawing/2014/main" val="537972702"/>
                    </a:ext>
                  </a:extLst>
                </a:gridCol>
                <a:gridCol w="104595">
                  <a:extLst>
                    <a:ext uri="{9D8B030D-6E8A-4147-A177-3AD203B41FA5}">
                      <a16:colId xmlns:a16="http://schemas.microsoft.com/office/drawing/2014/main" val="64142979"/>
                    </a:ext>
                  </a:extLst>
                </a:gridCol>
                <a:gridCol w="104595">
                  <a:extLst>
                    <a:ext uri="{9D8B030D-6E8A-4147-A177-3AD203B41FA5}">
                      <a16:colId xmlns:a16="http://schemas.microsoft.com/office/drawing/2014/main" val="1086051669"/>
                    </a:ext>
                  </a:extLst>
                </a:gridCol>
                <a:gridCol w="104595">
                  <a:extLst>
                    <a:ext uri="{9D8B030D-6E8A-4147-A177-3AD203B41FA5}">
                      <a16:colId xmlns:a16="http://schemas.microsoft.com/office/drawing/2014/main" val="3243643641"/>
                    </a:ext>
                  </a:extLst>
                </a:gridCol>
                <a:gridCol w="104595">
                  <a:extLst>
                    <a:ext uri="{9D8B030D-6E8A-4147-A177-3AD203B41FA5}">
                      <a16:colId xmlns:a16="http://schemas.microsoft.com/office/drawing/2014/main" val="2462281463"/>
                    </a:ext>
                  </a:extLst>
                </a:gridCol>
                <a:gridCol w="104595">
                  <a:extLst>
                    <a:ext uri="{9D8B030D-6E8A-4147-A177-3AD203B41FA5}">
                      <a16:colId xmlns:a16="http://schemas.microsoft.com/office/drawing/2014/main" val="1024162885"/>
                    </a:ext>
                  </a:extLst>
                </a:gridCol>
                <a:gridCol w="104595">
                  <a:extLst>
                    <a:ext uri="{9D8B030D-6E8A-4147-A177-3AD203B41FA5}">
                      <a16:colId xmlns:a16="http://schemas.microsoft.com/office/drawing/2014/main" val="2438788320"/>
                    </a:ext>
                  </a:extLst>
                </a:gridCol>
                <a:gridCol w="104595">
                  <a:extLst>
                    <a:ext uri="{9D8B030D-6E8A-4147-A177-3AD203B41FA5}">
                      <a16:colId xmlns:a16="http://schemas.microsoft.com/office/drawing/2014/main" val="1965175031"/>
                    </a:ext>
                  </a:extLst>
                </a:gridCol>
                <a:gridCol w="104595">
                  <a:extLst>
                    <a:ext uri="{9D8B030D-6E8A-4147-A177-3AD203B41FA5}">
                      <a16:colId xmlns:a16="http://schemas.microsoft.com/office/drawing/2014/main" val="3459810641"/>
                    </a:ext>
                  </a:extLst>
                </a:gridCol>
                <a:gridCol w="104595">
                  <a:extLst>
                    <a:ext uri="{9D8B030D-6E8A-4147-A177-3AD203B41FA5}">
                      <a16:colId xmlns:a16="http://schemas.microsoft.com/office/drawing/2014/main" val="2997535694"/>
                    </a:ext>
                  </a:extLst>
                </a:gridCol>
                <a:gridCol w="104595">
                  <a:extLst>
                    <a:ext uri="{9D8B030D-6E8A-4147-A177-3AD203B41FA5}">
                      <a16:colId xmlns:a16="http://schemas.microsoft.com/office/drawing/2014/main" val="161680260"/>
                    </a:ext>
                  </a:extLst>
                </a:gridCol>
                <a:gridCol w="104595">
                  <a:extLst>
                    <a:ext uri="{9D8B030D-6E8A-4147-A177-3AD203B41FA5}">
                      <a16:colId xmlns:a16="http://schemas.microsoft.com/office/drawing/2014/main" val="3359365782"/>
                    </a:ext>
                  </a:extLst>
                </a:gridCol>
                <a:gridCol w="104595">
                  <a:extLst>
                    <a:ext uri="{9D8B030D-6E8A-4147-A177-3AD203B41FA5}">
                      <a16:colId xmlns:a16="http://schemas.microsoft.com/office/drawing/2014/main" val="2128132805"/>
                    </a:ext>
                  </a:extLst>
                </a:gridCol>
                <a:gridCol w="104595">
                  <a:extLst>
                    <a:ext uri="{9D8B030D-6E8A-4147-A177-3AD203B41FA5}">
                      <a16:colId xmlns:a16="http://schemas.microsoft.com/office/drawing/2014/main" val="1955663990"/>
                    </a:ext>
                  </a:extLst>
                </a:gridCol>
                <a:gridCol w="104595">
                  <a:extLst>
                    <a:ext uri="{9D8B030D-6E8A-4147-A177-3AD203B41FA5}">
                      <a16:colId xmlns:a16="http://schemas.microsoft.com/office/drawing/2014/main" val="15611734"/>
                    </a:ext>
                  </a:extLst>
                </a:gridCol>
                <a:gridCol w="104595">
                  <a:extLst>
                    <a:ext uri="{9D8B030D-6E8A-4147-A177-3AD203B41FA5}">
                      <a16:colId xmlns:a16="http://schemas.microsoft.com/office/drawing/2014/main" val="1424991012"/>
                    </a:ext>
                  </a:extLst>
                </a:gridCol>
              </a:tblGrid>
              <a:tr h="103667">
                <a:tc>
                  <a:txBody>
                    <a:bodyPr/>
                    <a:lstStyle/>
                    <a:p>
                      <a:pPr algn="ctr" fontAlgn="b"/>
                      <a:r>
                        <a:rPr lang="tr-TR" sz="800" b="1" i="0" u="none" strike="noStrike" dirty="0">
                          <a:solidFill>
                            <a:srgbClr val="FFFFFF"/>
                          </a:solidFill>
                          <a:effectLst/>
                          <a:latin typeface="Verdana" panose="020B0604030504040204" pitchFamily="34" charset="0"/>
                        </a:rPr>
                        <a:t>   FAALİYETİN ADI</a:t>
                      </a:r>
                    </a:p>
                  </a:txBody>
                  <a:tcPr marL="5606" marR="5606" marT="560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Sorumlu</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Kaynak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a:solidFill>
                            <a:srgbClr val="FFFFFF"/>
                          </a:solidFill>
                          <a:effectLst/>
                          <a:latin typeface="Verdana" panose="020B0604030504040204" pitchFamily="34" charset="0"/>
                        </a:rPr>
                        <a:t>Takip          Göstergesi</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err="1">
                          <a:solidFill>
                            <a:srgbClr val="000000"/>
                          </a:solidFill>
                          <a:effectLst/>
                          <a:latin typeface="Verdana" panose="020B0604030504040204" pitchFamily="34" charset="0"/>
                        </a:rPr>
                        <a:t>Termin</a:t>
                      </a:r>
                      <a:endParaRPr lang="tr-TR" sz="500" b="1" i="0" u="none" strike="noStrike" dirty="0">
                        <a:solidFill>
                          <a:srgbClr val="000000"/>
                        </a:solidFill>
                        <a:effectLst/>
                        <a:latin typeface="Verdana" panose="020B0604030504040204" pitchFamily="34" charset="0"/>
                      </a:endParaRP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tr-TR" sz="400" b="1" i="0" u="none" strike="noStrike" dirty="0">
                          <a:solidFill>
                            <a:srgbClr val="000000"/>
                          </a:solidFill>
                          <a:effectLst/>
                          <a:latin typeface="Verdana" panose="020B0604030504040204" pitchFamily="34" charset="0"/>
                        </a:rPr>
                        <a:t>OCAK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ŞUBAT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MART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NİSAN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a:solidFill>
                            <a:srgbClr val="000000"/>
                          </a:solidFill>
                          <a:effectLst/>
                          <a:latin typeface="Verdana" panose="020B0604030504040204" pitchFamily="34" charset="0"/>
                        </a:rPr>
                        <a:t>MAYIS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HAZİRAN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TEMMUZ</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AĞUSTOS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EYLÜL</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EKİM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KASIM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ARALIK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02967285"/>
                  </a:ext>
                </a:extLst>
              </a:tr>
              <a:tr h="117726">
                <a:tc>
                  <a:txBody>
                    <a:bodyPr/>
                    <a:lstStyle/>
                    <a:p>
                      <a:pPr algn="ctr" fontAlgn="ctr"/>
                      <a:r>
                        <a:rPr lang="tr-TR" sz="700" b="1" i="0" u="none" strike="noStrike" dirty="0">
                          <a:solidFill>
                            <a:srgbClr val="FFFFFF"/>
                          </a:solidFill>
                          <a:effectLst/>
                          <a:latin typeface="Verdana" panose="020B0604030504040204" pitchFamily="34" charset="0"/>
                        </a:rPr>
                        <a:t> </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2060"/>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dirty="0">
                          <a:solidFill>
                            <a:srgbClr val="000000"/>
                          </a:solidFill>
                          <a:effectLst/>
                          <a:latin typeface="Verdana" panose="020B0604030504040204" pitchFamily="34" charset="0"/>
                        </a:rPr>
                        <a:t>52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2597319440"/>
                  </a:ext>
                </a:extLst>
              </a:tr>
            </a:tbl>
          </a:graphicData>
        </a:graphic>
      </p:graphicFrame>
      <p:sp>
        <p:nvSpPr>
          <p:cNvPr id="4" name="Slayt Numarası Yer Tutucusu 3">
            <a:extLst>
              <a:ext uri="{FF2B5EF4-FFF2-40B4-BE49-F238E27FC236}">
                <a16:creationId xmlns:a16="http://schemas.microsoft.com/office/drawing/2014/main" id="{8A3CD41D-A25D-46B9-A8E3-0F4EA6AE2A47}"/>
              </a:ext>
            </a:extLst>
          </p:cNvPr>
          <p:cNvSpPr>
            <a:spLocks noGrp="1"/>
          </p:cNvSpPr>
          <p:nvPr>
            <p:ph type="sldNum" sz="quarter" idx="12"/>
          </p:nvPr>
        </p:nvSpPr>
        <p:spPr/>
        <p:txBody>
          <a:bodyPr/>
          <a:lstStyle/>
          <a:p>
            <a:fld id="{439F893C-C32F-4835-A1E5-850973405C58}" type="slidenum">
              <a:rPr lang="tr-TR" smtClean="0"/>
              <a:pPr/>
              <a:t>13</a:t>
            </a:fld>
            <a:endParaRPr lang="tr-TR"/>
          </a:p>
        </p:txBody>
      </p:sp>
      <p:graphicFrame>
        <p:nvGraphicFramePr>
          <p:cNvPr id="7" name="Tablo 6">
            <a:extLst>
              <a:ext uri="{FF2B5EF4-FFF2-40B4-BE49-F238E27FC236}">
                <a16:creationId xmlns:a16="http://schemas.microsoft.com/office/drawing/2014/main" id="{D42DADF7-178A-489F-902C-8FCE4422CE28}"/>
              </a:ext>
            </a:extLst>
          </p:cNvPr>
          <p:cNvGraphicFramePr>
            <a:graphicFrameLocks noGrp="1"/>
          </p:cNvGraphicFramePr>
          <p:nvPr>
            <p:extLst>
              <p:ext uri="{D42A27DB-BD31-4B8C-83A1-F6EECF244321}">
                <p14:modId xmlns:p14="http://schemas.microsoft.com/office/powerpoint/2010/main" val="2851677111"/>
              </p:ext>
            </p:extLst>
          </p:nvPr>
        </p:nvGraphicFramePr>
        <p:xfrm>
          <a:off x="439552" y="842081"/>
          <a:ext cx="8229560" cy="5514275"/>
        </p:xfrm>
        <a:graphic>
          <a:graphicData uri="http://schemas.openxmlformats.org/drawingml/2006/table">
            <a:tbl>
              <a:tblPr/>
              <a:tblGrid>
                <a:gridCol w="1361940">
                  <a:extLst>
                    <a:ext uri="{9D8B030D-6E8A-4147-A177-3AD203B41FA5}">
                      <a16:colId xmlns:a16="http://schemas.microsoft.com/office/drawing/2014/main" val="3219091625"/>
                    </a:ext>
                  </a:extLst>
                </a:gridCol>
                <a:gridCol w="358700">
                  <a:extLst>
                    <a:ext uri="{9D8B030D-6E8A-4147-A177-3AD203B41FA5}">
                      <a16:colId xmlns:a16="http://schemas.microsoft.com/office/drawing/2014/main" val="1191754558"/>
                    </a:ext>
                  </a:extLst>
                </a:gridCol>
                <a:gridCol w="358700">
                  <a:extLst>
                    <a:ext uri="{9D8B030D-6E8A-4147-A177-3AD203B41FA5}">
                      <a16:colId xmlns:a16="http://schemas.microsoft.com/office/drawing/2014/main" val="3871357025"/>
                    </a:ext>
                  </a:extLst>
                </a:gridCol>
                <a:gridCol w="468932">
                  <a:extLst>
                    <a:ext uri="{9D8B030D-6E8A-4147-A177-3AD203B41FA5}">
                      <a16:colId xmlns:a16="http://schemas.microsoft.com/office/drawing/2014/main" val="731287984"/>
                    </a:ext>
                  </a:extLst>
                </a:gridCol>
                <a:gridCol w="240996">
                  <a:extLst>
                    <a:ext uri="{9D8B030D-6E8A-4147-A177-3AD203B41FA5}">
                      <a16:colId xmlns:a16="http://schemas.microsoft.com/office/drawing/2014/main" val="3688355905"/>
                    </a:ext>
                  </a:extLst>
                </a:gridCol>
                <a:gridCol w="104621">
                  <a:extLst>
                    <a:ext uri="{9D8B030D-6E8A-4147-A177-3AD203B41FA5}">
                      <a16:colId xmlns:a16="http://schemas.microsoft.com/office/drawing/2014/main" val="2062674666"/>
                    </a:ext>
                  </a:extLst>
                </a:gridCol>
                <a:gridCol w="104621">
                  <a:extLst>
                    <a:ext uri="{9D8B030D-6E8A-4147-A177-3AD203B41FA5}">
                      <a16:colId xmlns:a16="http://schemas.microsoft.com/office/drawing/2014/main" val="3318687554"/>
                    </a:ext>
                  </a:extLst>
                </a:gridCol>
                <a:gridCol w="104621">
                  <a:extLst>
                    <a:ext uri="{9D8B030D-6E8A-4147-A177-3AD203B41FA5}">
                      <a16:colId xmlns:a16="http://schemas.microsoft.com/office/drawing/2014/main" val="3825261293"/>
                    </a:ext>
                  </a:extLst>
                </a:gridCol>
                <a:gridCol w="104621">
                  <a:extLst>
                    <a:ext uri="{9D8B030D-6E8A-4147-A177-3AD203B41FA5}">
                      <a16:colId xmlns:a16="http://schemas.microsoft.com/office/drawing/2014/main" val="3162664716"/>
                    </a:ext>
                  </a:extLst>
                </a:gridCol>
                <a:gridCol w="104621">
                  <a:extLst>
                    <a:ext uri="{9D8B030D-6E8A-4147-A177-3AD203B41FA5}">
                      <a16:colId xmlns:a16="http://schemas.microsoft.com/office/drawing/2014/main" val="588752580"/>
                    </a:ext>
                  </a:extLst>
                </a:gridCol>
                <a:gridCol w="104621">
                  <a:extLst>
                    <a:ext uri="{9D8B030D-6E8A-4147-A177-3AD203B41FA5}">
                      <a16:colId xmlns:a16="http://schemas.microsoft.com/office/drawing/2014/main" val="1372931930"/>
                    </a:ext>
                  </a:extLst>
                </a:gridCol>
                <a:gridCol w="104621">
                  <a:extLst>
                    <a:ext uri="{9D8B030D-6E8A-4147-A177-3AD203B41FA5}">
                      <a16:colId xmlns:a16="http://schemas.microsoft.com/office/drawing/2014/main" val="1430369469"/>
                    </a:ext>
                  </a:extLst>
                </a:gridCol>
                <a:gridCol w="104621">
                  <a:extLst>
                    <a:ext uri="{9D8B030D-6E8A-4147-A177-3AD203B41FA5}">
                      <a16:colId xmlns:a16="http://schemas.microsoft.com/office/drawing/2014/main" val="3840424209"/>
                    </a:ext>
                  </a:extLst>
                </a:gridCol>
                <a:gridCol w="104621">
                  <a:extLst>
                    <a:ext uri="{9D8B030D-6E8A-4147-A177-3AD203B41FA5}">
                      <a16:colId xmlns:a16="http://schemas.microsoft.com/office/drawing/2014/main" val="2409086423"/>
                    </a:ext>
                  </a:extLst>
                </a:gridCol>
                <a:gridCol w="104621">
                  <a:extLst>
                    <a:ext uri="{9D8B030D-6E8A-4147-A177-3AD203B41FA5}">
                      <a16:colId xmlns:a16="http://schemas.microsoft.com/office/drawing/2014/main" val="2016820680"/>
                    </a:ext>
                  </a:extLst>
                </a:gridCol>
                <a:gridCol w="104621">
                  <a:extLst>
                    <a:ext uri="{9D8B030D-6E8A-4147-A177-3AD203B41FA5}">
                      <a16:colId xmlns:a16="http://schemas.microsoft.com/office/drawing/2014/main" val="3691750182"/>
                    </a:ext>
                  </a:extLst>
                </a:gridCol>
                <a:gridCol w="104621">
                  <a:extLst>
                    <a:ext uri="{9D8B030D-6E8A-4147-A177-3AD203B41FA5}">
                      <a16:colId xmlns:a16="http://schemas.microsoft.com/office/drawing/2014/main" val="983507575"/>
                    </a:ext>
                  </a:extLst>
                </a:gridCol>
                <a:gridCol w="104621">
                  <a:extLst>
                    <a:ext uri="{9D8B030D-6E8A-4147-A177-3AD203B41FA5}">
                      <a16:colId xmlns:a16="http://schemas.microsoft.com/office/drawing/2014/main" val="3164039095"/>
                    </a:ext>
                  </a:extLst>
                </a:gridCol>
                <a:gridCol w="104621">
                  <a:extLst>
                    <a:ext uri="{9D8B030D-6E8A-4147-A177-3AD203B41FA5}">
                      <a16:colId xmlns:a16="http://schemas.microsoft.com/office/drawing/2014/main" val="1446925636"/>
                    </a:ext>
                  </a:extLst>
                </a:gridCol>
                <a:gridCol w="104621">
                  <a:extLst>
                    <a:ext uri="{9D8B030D-6E8A-4147-A177-3AD203B41FA5}">
                      <a16:colId xmlns:a16="http://schemas.microsoft.com/office/drawing/2014/main" val="3315497047"/>
                    </a:ext>
                  </a:extLst>
                </a:gridCol>
                <a:gridCol w="104621">
                  <a:extLst>
                    <a:ext uri="{9D8B030D-6E8A-4147-A177-3AD203B41FA5}">
                      <a16:colId xmlns:a16="http://schemas.microsoft.com/office/drawing/2014/main" val="3827262772"/>
                    </a:ext>
                  </a:extLst>
                </a:gridCol>
                <a:gridCol w="104621">
                  <a:extLst>
                    <a:ext uri="{9D8B030D-6E8A-4147-A177-3AD203B41FA5}">
                      <a16:colId xmlns:a16="http://schemas.microsoft.com/office/drawing/2014/main" val="938173448"/>
                    </a:ext>
                  </a:extLst>
                </a:gridCol>
                <a:gridCol w="104621">
                  <a:extLst>
                    <a:ext uri="{9D8B030D-6E8A-4147-A177-3AD203B41FA5}">
                      <a16:colId xmlns:a16="http://schemas.microsoft.com/office/drawing/2014/main" val="3244206684"/>
                    </a:ext>
                  </a:extLst>
                </a:gridCol>
                <a:gridCol w="104621">
                  <a:extLst>
                    <a:ext uri="{9D8B030D-6E8A-4147-A177-3AD203B41FA5}">
                      <a16:colId xmlns:a16="http://schemas.microsoft.com/office/drawing/2014/main" val="1089531421"/>
                    </a:ext>
                  </a:extLst>
                </a:gridCol>
                <a:gridCol w="104621">
                  <a:extLst>
                    <a:ext uri="{9D8B030D-6E8A-4147-A177-3AD203B41FA5}">
                      <a16:colId xmlns:a16="http://schemas.microsoft.com/office/drawing/2014/main" val="4083208460"/>
                    </a:ext>
                  </a:extLst>
                </a:gridCol>
                <a:gridCol w="104621">
                  <a:extLst>
                    <a:ext uri="{9D8B030D-6E8A-4147-A177-3AD203B41FA5}">
                      <a16:colId xmlns:a16="http://schemas.microsoft.com/office/drawing/2014/main" val="3840259131"/>
                    </a:ext>
                  </a:extLst>
                </a:gridCol>
                <a:gridCol w="104621">
                  <a:extLst>
                    <a:ext uri="{9D8B030D-6E8A-4147-A177-3AD203B41FA5}">
                      <a16:colId xmlns:a16="http://schemas.microsoft.com/office/drawing/2014/main" val="2198558238"/>
                    </a:ext>
                  </a:extLst>
                </a:gridCol>
                <a:gridCol w="104621">
                  <a:extLst>
                    <a:ext uri="{9D8B030D-6E8A-4147-A177-3AD203B41FA5}">
                      <a16:colId xmlns:a16="http://schemas.microsoft.com/office/drawing/2014/main" val="2014787462"/>
                    </a:ext>
                  </a:extLst>
                </a:gridCol>
                <a:gridCol w="104621">
                  <a:extLst>
                    <a:ext uri="{9D8B030D-6E8A-4147-A177-3AD203B41FA5}">
                      <a16:colId xmlns:a16="http://schemas.microsoft.com/office/drawing/2014/main" val="2139827093"/>
                    </a:ext>
                  </a:extLst>
                </a:gridCol>
                <a:gridCol w="104621">
                  <a:extLst>
                    <a:ext uri="{9D8B030D-6E8A-4147-A177-3AD203B41FA5}">
                      <a16:colId xmlns:a16="http://schemas.microsoft.com/office/drawing/2014/main" val="913630771"/>
                    </a:ext>
                  </a:extLst>
                </a:gridCol>
                <a:gridCol w="104621">
                  <a:extLst>
                    <a:ext uri="{9D8B030D-6E8A-4147-A177-3AD203B41FA5}">
                      <a16:colId xmlns:a16="http://schemas.microsoft.com/office/drawing/2014/main" val="1561746175"/>
                    </a:ext>
                  </a:extLst>
                </a:gridCol>
                <a:gridCol w="104621">
                  <a:extLst>
                    <a:ext uri="{9D8B030D-6E8A-4147-A177-3AD203B41FA5}">
                      <a16:colId xmlns:a16="http://schemas.microsoft.com/office/drawing/2014/main" val="850036978"/>
                    </a:ext>
                  </a:extLst>
                </a:gridCol>
                <a:gridCol w="104621">
                  <a:extLst>
                    <a:ext uri="{9D8B030D-6E8A-4147-A177-3AD203B41FA5}">
                      <a16:colId xmlns:a16="http://schemas.microsoft.com/office/drawing/2014/main" val="3456645797"/>
                    </a:ext>
                  </a:extLst>
                </a:gridCol>
                <a:gridCol w="104621">
                  <a:extLst>
                    <a:ext uri="{9D8B030D-6E8A-4147-A177-3AD203B41FA5}">
                      <a16:colId xmlns:a16="http://schemas.microsoft.com/office/drawing/2014/main" val="1001863995"/>
                    </a:ext>
                  </a:extLst>
                </a:gridCol>
                <a:gridCol w="104621">
                  <a:extLst>
                    <a:ext uri="{9D8B030D-6E8A-4147-A177-3AD203B41FA5}">
                      <a16:colId xmlns:a16="http://schemas.microsoft.com/office/drawing/2014/main" val="244306911"/>
                    </a:ext>
                  </a:extLst>
                </a:gridCol>
                <a:gridCol w="104621">
                  <a:extLst>
                    <a:ext uri="{9D8B030D-6E8A-4147-A177-3AD203B41FA5}">
                      <a16:colId xmlns:a16="http://schemas.microsoft.com/office/drawing/2014/main" val="2614464927"/>
                    </a:ext>
                  </a:extLst>
                </a:gridCol>
                <a:gridCol w="104621">
                  <a:extLst>
                    <a:ext uri="{9D8B030D-6E8A-4147-A177-3AD203B41FA5}">
                      <a16:colId xmlns:a16="http://schemas.microsoft.com/office/drawing/2014/main" val="4117580775"/>
                    </a:ext>
                  </a:extLst>
                </a:gridCol>
                <a:gridCol w="104621">
                  <a:extLst>
                    <a:ext uri="{9D8B030D-6E8A-4147-A177-3AD203B41FA5}">
                      <a16:colId xmlns:a16="http://schemas.microsoft.com/office/drawing/2014/main" val="2647773188"/>
                    </a:ext>
                  </a:extLst>
                </a:gridCol>
                <a:gridCol w="104621">
                  <a:extLst>
                    <a:ext uri="{9D8B030D-6E8A-4147-A177-3AD203B41FA5}">
                      <a16:colId xmlns:a16="http://schemas.microsoft.com/office/drawing/2014/main" val="105771205"/>
                    </a:ext>
                  </a:extLst>
                </a:gridCol>
                <a:gridCol w="104621">
                  <a:extLst>
                    <a:ext uri="{9D8B030D-6E8A-4147-A177-3AD203B41FA5}">
                      <a16:colId xmlns:a16="http://schemas.microsoft.com/office/drawing/2014/main" val="2158238207"/>
                    </a:ext>
                  </a:extLst>
                </a:gridCol>
                <a:gridCol w="104621">
                  <a:extLst>
                    <a:ext uri="{9D8B030D-6E8A-4147-A177-3AD203B41FA5}">
                      <a16:colId xmlns:a16="http://schemas.microsoft.com/office/drawing/2014/main" val="830151225"/>
                    </a:ext>
                  </a:extLst>
                </a:gridCol>
                <a:gridCol w="104621">
                  <a:extLst>
                    <a:ext uri="{9D8B030D-6E8A-4147-A177-3AD203B41FA5}">
                      <a16:colId xmlns:a16="http://schemas.microsoft.com/office/drawing/2014/main" val="3481306428"/>
                    </a:ext>
                  </a:extLst>
                </a:gridCol>
                <a:gridCol w="104621">
                  <a:extLst>
                    <a:ext uri="{9D8B030D-6E8A-4147-A177-3AD203B41FA5}">
                      <a16:colId xmlns:a16="http://schemas.microsoft.com/office/drawing/2014/main" val="1999788217"/>
                    </a:ext>
                  </a:extLst>
                </a:gridCol>
                <a:gridCol w="104621">
                  <a:extLst>
                    <a:ext uri="{9D8B030D-6E8A-4147-A177-3AD203B41FA5}">
                      <a16:colId xmlns:a16="http://schemas.microsoft.com/office/drawing/2014/main" val="3587128121"/>
                    </a:ext>
                  </a:extLst>
                </a:gridCol>
                <a:gridCol w="104621">
                  <a:extLst>
                    <a:ext uri="{9D8B030D-6E8A-4147-A177-3AD203B41FA5}">
                      <a16:colId xmlns:a16="http://schemas.microsoft.com/office/drawing/2014/main" val="1411156427"/>
                    </a:ext>
                  </a:extLst>
                </a:gridCol>
                <a:gridCol w="104621">
                  <a:extLst>
                    <a:ext uri="{9D8B030D-6E8A-4147-A177-3AD203B41FA5}">
                      <a16:colId xmlns:a16="http://schemas.microsoft.com/office/drawing/2014/main" val="963276090"/>
                    </a:ext>
                  </a:extLst>
                </a:gridCol>
                <a:gridCol w="104621">
                  <a:extLst>
                    <a:ext uri="{9D8B030D-6E8A-4147-A177-3AD203B41FA5}">
                      <a16:colId xmlns:a16="http://schemas.microsoft.com/office/drawing/2014/main" val="3541268190"/>
                    </a:ext>
                  </a:extLst>
                </a:gridCol>
                <a:gridCol w="104621">
                  <a:extLst>
                    <a:ext uri="{9D8B030D-6E8A-4147-A177-3AD203B41FA5}">
                      <a16:colId xmlns:a16="http://schemas.microsoft.com/office/drawing/2014/main" val="1158819494"/>
                    </a:ext>
                  </a:extLst>
                </a:gridCol>
                <a:gridCol w="104621">
                  <a:extLst>
                    <a:ext uri="{9D8B030D-6E8A-4147-A177-3AD203B41FA5}">
                      <a16:colId xmlns:a16="http://schemas.microsoft.com/office/drawing/2014/main" val="2393972883"/>
                    </a:ext>
                  </a:extLst>
                </a:gridCol>
                <a:gridCol w="104621">
                  <a:extLst>
                    <a:ext uri="{9D8B030D-6E8A-4147-A177-3AD203B41FA5}">
                      <a16:colId xmlns:a16="http://schemas.microsoft.com/office/drawing/2014/main" val="1043249565"/>
                    </a:ext>
                  </a:extLst>
                </a:gridCol>
                <a:gridCol w="104621">
                  <a:extLst>
                    <a:ext uri="{9D8B030D-6E8A-4147-A177-3AD203B41FA5}">
                      <a16:colId xmlns:a16="http://schemas.microsoft.com/office/drawing/2014/main" val="3128891249"/>
                    </a:ext>
                  </a:extLst>
                </a:gridCol>
                <a:gridCol w="104621">
                  <a:extLst>
                    <a:ext uri="{9D8B030D-6E8A-4147-A177-3AD203B41FA5}">
                      <a16:colId xmlns:a16="http://schemas.microsoft.com/office/drawing/2014/main" val="4153364025"/>
                    </a:ext>
                  </a:extLst>
                </a:gridCol>
                <a:gridCol w="104621">
                  <a:extLst>
                    <a:ext uri="{9D8B030D-6E8A-4147-A177-3AD203B41FA5}">
                      <a16:colId xmlns:a16="http://schemas.microsoft.com/office/drawing/2014/main" val="3361506493"/>
                    </a:ext>
                  </a:extLst>
                </a:gridCol>
                <a:gridCol w="104621">
                  <a:extLst>
                    <a:ext uri="{9D8B030D-6E8A-4147-A177-3AD203B41FA5}">
                      <a16:colId xmlns:a16="http://schemas.microsoft.com/office/drawing/2014/main" val="3692486721"/>
                    </a:ext>
                  </a:extLst>
                </a:gridCol>
                <a:gridCol w="104621">
                  <a:extLst>
                    <a:ext uri="{9D8B030D-6E8A-4147-A177-3AD203B41FA5}">
                      <a16:colId xmlns:a16="http://schemas.microsoft.com/office/drawing/2014/main" val="2244894438"/>
                    </a:ext>
                  </a:extLst>
                </a:gridCol>
                <a:gridCol w="104621">
                  <a:extLst>
                    <a:ext uri="{9D8B030D-6E8A-4147-A177-3AD203B41FA5}">
                      <a16:colId xmlns:a16="http://schemas.microsoft.com/office/drawing/2014/main" val="216771033"/>
                    </a:ext>
                  </a:extLst>
                </a:gridCol>
                <a:gridCol w="104621">
                  <a:extLst>
                    <a:ext uri="{9D8B030D-6E8A-4147-A177-3AD203B41FA5}">
                      <a16:colId xmlns:a16="http://schemas.microsoft.com/office/drawing/2014/main" val="801425323"/>
                    </a:ext>
                  </a:extLst>
                </a:gridCol>
              </a:tblGrid>
              <a:tr h="98926">
                <a:tc rowSpan="2">
                  <a:txBody>
                    <a:bodyPr/>
                    <a:lstStyle/>
                    <a:p>
                      <a:pPr algn="l" fontAlgn="ctr"/>
                      <a:r>
                        <a:rPr lang="tr-TR" sz="500" b="1" i="0" u="none" strike="noStrike">
                          <a:solidFill>
                            <a:srgbClr val="000000"/>
                          </a:solidFill>
                          <a:effectLst/>
                          <a:latin typeface="Verdana" panose="020B0604030504040204" pitchFamily="34" charset="0"/>
                        </a:rPr>
                        <a:t>11.İşbirliği ve Ortak Program Sonucu Eğitilen Girişimci Sayısı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13058831"/>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50683098"/>
                  </a:ext>
                </a:extLst>
              </a:tr>
              <a:tr h="98926">
                <a:tc rowSpan="2">
                  <a:txBody>
                    <a:bodyPr/>
                    <a:lstStyle/>
                    <a:p>
                      <a:pPr algn="ctr" fontAlgn="ctr"/>
                      <a:r>
                        <a:rPr lang="tr-TR" sz="500" b="0" i="0" u="none" strike="noStrike">
                          <a:solidFill>
                            <a:srgbClr val="000000"/>
                          </a:solidFill>
                          <a:effectLst/>
                          <a:latin typeface="Verdana" panose="020B0604030504040204" pitchFamily="34" charset="0"/>
                        </a:rPr>
                        <a:t>11.1.İşbirlikleri neticesinde gerçekleştirilmesi gereken eğitimlerin planlanması ve koordinasyonu</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Mailler  ve İşbirliği Dökümanları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797382723"/>
                  </a:ext>
                </a:extLst>
              </a:tr>
              <a:tr h="3017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59006711"/>
                  </a:ext>
                </a:extLst>
              </a:tr>
              <a:tr h="98926">
                <a:tc rowSpan="2">
                  <a:txBody>
                    <a:bodyPr/>
                    <a:lstStyle/>
                    <a:p>
                      <a:pPr algn="l" fontAlgn="ctr"/>
                      <a:r>
                        <a:rPr lang="tr-TR" sz="500" b="1" i="0" u="none" strike="noStrike">
                          <a:solidFill>
                            <a:srgbClr val="000000"/>
                          </a:solidFill>
                          <a:effectLst/>
                          <a:latin typeface="Verdana" panose="020B0604030504040204" pitchFamily="34" charset="0"/>
                        </a:rPr>
                        <a:t>12.Major Hata Sayısı-16.KYS İç Denetim Puanı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661131673"/>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187308122"/>
                  </a:ext>
                </a:extLst>
              </a:tr>
              <a:tr h="98926">
                <a:tc rowSpan="2">
                  <a:txBody>
                    <a:bodyPr/>
                    <a:lstStyle/>
                    <a:p>
                      <a:pPr algn="l" fontAlgn="ctr"/>
                      <a:r>
                        <a:rPr lang="tr-TR" sz="500" b="0" i="0" u="none" strike="noStrike">
                          <a:solidFill>
                            <a:srgbClr val="000000"/>
                          </a:solidFill>
                          <a:effectLst/>
                          <a:latin typeface="Verdana" panose="020B0604030504040204" pitchFamily="34" charset="0"/>
                        </a:rPr>
                        <a:t>12.1.-15.1.İç denetimler öncesi yapılan işlerin denetim check listeleri ile kıyaslanması ve kıyaslama sonucu var olan uygunsuzlukların giderilmesi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K Dosyası Birim Güncellemeleri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915459788"/>
                  </a:ext>
                </a:extLst>
              </a:tr>
              <a:tr h="3017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651969158"/>
                  </a:ext>
                </a:extLst>
              </a:tr>
              <a:tr h="98926">
                <a:tc rowSpan="2">
                  <a:txBody>
                    <a:bodyPr/>
                    <a:lstStyle/>
                    <a:p>
                      <a:pPr algn="l" fontAlgn="ctr"/>
                      <a:r>
                        <a:rPr lang="tr-TR" sz="500" b="0" i="0" u="none" strike="noStrike">
                          <a:solidFill>
                            <a:srgbClr val="000000"/>
                          </a:solidFill>
                          <a:effectLst/>
                          <a:latin typeface="Verdana" panose="020B0604030504040204" pitchFamily="34" charset="0"/>
                        </a:rPr>
                        <a:t>12.2.-15.2.KYS gerekliliği olan işlerin düzenli takibi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K Dosyası Birim Güncellemeleri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531066099"/>
                  </a:ext>
                </a:extLst>
              </a:tr>
              <a:tr h="3017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178346135"/>
                  </a:ext>
                </a:extLst>
              </a:tr>
              <a:tr h="98926">
                <a:tc rowSpan="2">
                  <a:txBody>
                    <a:bodyPr/>
                    <a:lstStyle/>
                    <a:p>
                      <a:pPr algn="l" fontAlgn="ctr"/>
                      <a:r>
                        <a:rPr lang="tr-TR" sz="500" b="0" i="0" u="none" strike="noStrike">
                          <a:solidFill>
                            <a:srgbClr val="000000"/>
                          </a:solidFill>
                          <a:effectLst/>
                          <a:latin typeface="Verdana" panose="020B0604030504040204" pitchFamily="34" charset="0"/>
                        </a:rPr>
                        <a:t>15.4.İç denetim sonucu çıkan uygunsuzlukların giderilmesi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Düzeltici Faaliyet Formları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8809586"/>
                  </a:ext>
                </a:extLst>
              </a:tr>
              <a:tr h="14380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05074439"/>
                  </a:ext>
                </a:extLst>
              </a:tr>
              <a:tr h="98926">
                <a:tc rowSpan="2">
                  <a:txBody>
                    <a:bodyPr/>
                    <a:lstStyle/>
                    <a:p>
                      <a:pPr algn="l" fontAlgn="ctr"/>
                      <a:r>
                        <a:rPr lang="tr-TR" sz="500" b="1" i="0" u="none" strike="noStrike">
                          <a:solidFill>
                            <a:srgbClr val="000000"/>
                          </a:solidFill>
                          <a:effectLst/>
                          <a:latin typeface="Verdana" panose="020B0604030504040204" pitchFamily="34" charset="0"/>
                        </a:rPr>
                        <a:t>13.Düzeltici Faaliyet Kapanma Hızı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12622519"/>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45960286"/>
                  </a:ext>
                </a:extLst>
              </a:tr>
              <a:tr h="98926">
                <a:tc rowSpan="2">
                  <a:txBody>
                    <a:bodyPr/>
                    <a:lstStyle/>
                    <a:p>
                      <a:pPr algn="l" fontAlgn="ctr"/>
                      <a:r>
                        <a:rPr lang="nl-NL" sz="500" b="0" i="0" u="none" strike="noStrike">
                          <a:solidFill>
                            <a:srgbClr val="000000"/>
                          </a:solidFill>
                          <a:effectLst/>
                          <a:latin typeface="Verdana" panose="020B0604030504040204" pitchFamily="34" charset="0"/>
                        </a:rPr>
                        <a:t>13.1.Açılan düzeltici faaliyetlerin kök nedenlerin tespiti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Düzeltici Faaliyet Formları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71038666"/>
                  </a:ext>
                </a:extLst>
              </a:tr>
              <a:tr h="14380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76196854"/>
                  </a:ext>
                </a:extLst>
              </a:tr>
              <a:tr h="98926">
                <a:tc rowSpan="2">
                  <a:txBody>
                    <a:bodyPr/>
                    <a:lstStyle/>
                    <a:p>
                      <a:pPr algn="l" fontAlgn="ctr"/>
                      <a:r>
                        <a:rPr lang="tr-TR" sz="500" b="0" i="0" u="none" strike="noStrike">
                          <a:solidFill>
                            <a:srgbClr val="000000"/>
                          </a:solidFill>
                          <a:effectLst/>
                          <a:latin typeface="Verdana" panose="020B0604030504040204" pitchFamily="34" charset="0"/>
                        </a:rPr>
                        <a:t>13.2.Aksiyonların geliştirilmesi ve ilgili uygunsuzlukların giderilmesi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Düzeltici Faaliyet Formları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522283877"/>
                  </a:ext>
                </a:extLst>
              </a:tr>
              <a:tr h="14380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16877663"/>
                  </a:ext>
                </a:extLst>
              </a:tr>
              <a:tr h="98926">
                <a:tc rowSpan="2">
                  <a:txBody>
                    <a:bodyPr/>
                    <a:lstStyle/>
                    <a:p>
                      <a:pPr algn="l" fontAlgn="ctr"/>
                      <a:r>
                        <a:rPr lang="tr-TR" sz="500" b="1" i="0" u="none" strike="noStrike">
                          <a:solidFill>
                            <a:srgbClr val="000000"/>
                          </a:solidFill>
                          <a:effectLst/>
                          <a:latin typeface="Verdana" panose="020B0604030504040204" pitchFamily="34" charset="0"/>
                        </a:rPr>
                        <a:t>14.Risk Azaltma Oranı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556493638"/>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29744440"/>
                  </a:ext>
                </a:extLst>
              </a:tr>
              <a:tr h="98926">
                <a:tc rowSpan="2">
                  <a:txBody>
                    <a:bodyPr/>
                    <a:lstStyle/>
                    <a:p>
                      <a:pPr algn="l" fontAlgn="ctr"/>
                      <a:r>
                        <a:rPr lang="tr-TR" sz="500" b="0" i="0" u="none" strike="noStrike">
                          <a:solidFill>
                            <a:srgbClr val="000000"/>
                          </a:solidFill>
                          <a:effectLst/>
                          <a:latin typeface="Verdana" panose="020B0604030504040204" pitchFamily="34" charset="0"/>
                        </a:rPr>
                        <a:t>14.1.Risk analizlerinin hazırlanması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Risk Analizleri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86185429"/>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30033961"/>
                  </a:ext>
                </a:extLst>
              </a:tr>
              <a:tr h="98926">
                <a:tc rowSpan="2">
                  <a:txBody>
                    <a:bodyPr/>
                    <a:lstStyle/>
                    <a:p>
                      <a:pPr algn="l" fontAlgn="ctr"/>
                      <a:r>
                        <a:rPr lang="tr-TR" sz="500" b="0" i="0" u="none" strike="noStrike">
                          <a:solidFill>
                            <a:srgbClr val="000000"/>
                          </a:solidFill>
                          <a:effectLst/>
                          <a:latin typeface="Verdana" panose="020B0604030504040204" pitchFamily="34" charset="0"/>
                        </a:rPr>
                        <a:t>14.2.RÖF değeri 100 üzeri çıkan riskler için aksiyon geliştirilmesi ve takibi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Risk Analizleri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958419868"/>
                  </a:ext>
                </a:extLst>
              </a:tr>
              <a:tr h="14344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C</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C</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C</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00536397"/>
                  </a:ext>
                </a:extLst>
              </a:tr>
              <a:tr h="98926">
                <a:tc rowSpan="2">
                  <a:txBody>
                    <a:bodyPr/>
                    <a:lstStyle/>
                    <a:p>
                      <a:pPr algn="l" fontAlgn="ctr"/>
                      <a:r>
                        <a:rPr lang="tr-TR" sz="500" b="0" i="0" u="none" strike="noStrike">
                          <a:solidFill>
                            <a:srgbClr val="000000"/>
                          </a:solidFill>
                          <a:effectLst/>
                          <a:latin typeface="Verdana" panose="020B0604030504040204" pitchFamily="34" charset="0"/>
                        </a:rPr>
                        <a:t>14.3.Gelen şikayet ve açılan düzeltici faaliyetlerin risk analizlerine yansıtılması ve aksiyonların geliştirilmesi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Risk Analizleri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78114007"/>
                  </a:ext>
                </a:extLst>
              </a:tr>
              <a:tr h="22258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C</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80305047"/>
                  </a:ext>
                </a:extLst>
              </a:tr>
              <a:tr h="98926">
                <a:tc rowSpan="2">
                  <a:txBody>
                    <a:bodyPr/>
                    <a:lstStyle/>
                    <a:p>
                      <a:pPr algn="l" fontAlgn="ctr"/>
                      <a:r>
                        <a:rPr lang="tr-TR" sz="500" b="1" i="0" u="none" strike="noStrike">
                          <a:solidFill>
                            <a:srgbClr val="000000"/>
                          </a:solidFill>
                          <a:effectLst/>
                          <a:latin typeface="Verdana" panose="020B0604030504040204" pitchFamily="34" charset="0"/>
                        </a:rPr>
                        <a:t>15.Kalite Hedefleri Gerçekleşme Oranı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560222873"/>
                  </a:ext>
                </a:extLst>
              </a:tr>
              <a:tr h="98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6046569"/>
                  </a:ext>
                </a:extLst>
              </a:tr>
              <a:tr h="98926">
                <a:tc rowSpan="2">
                  <a:txBody>
                    <a:bodyPr/>
                    <a:lstStyle/>
                    <a:p>
                      <a:pPr algn="l" fontAlgn="ctr"/>
                      <a:r>
                        <a:rPr lang="tr-TR" sz="500" b="0" i="0" u="none" strike="noStrike">
                          <a:solidFill>
                            <a:srgbClr val="000000"/>
                          </a:solidFill>
                          <a:effectLst/>
                          <a:latin typeface="Verdana" panose="020B0604030504040204" pitchFamily="34" charset="0"/>
                        </a:rPr>
                        <a:t>15.1.Tüm SPİK göstergelerinin aylık kontrolü ve tutmama ihtimali olan göstergelere ait acil eylemler gerçekleştirilmesi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SPİK Karneleri-Birim İçi Toplantı Kayıtları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74264317"/>
                  </a:ext>
                </a:extLst>
              </a:tr>
              <a:tr h="38086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3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06055350"/>
                  </a:ext>
                </a:extLst>
              </a:tr>
              <a:tr h="98926">
                <a:tc rowSpan="2">
                  <a:txBody>
                    <a:bodyPr/>
                    <a:lstStyle/>
                    <a:p>
                      <a:pPr algn="l" fontAlgn="ctr"/>
                      <a:r>
                        <a:rPr lang="tr-TR" sz="500" b="1" i="0" u="none" strike="noStrike">
                          <a:solidFill>
                            <a:srgbClr val="000000"/>
                          </a:solidFill>
                          <a:effectLst/>
                          <a:latin typeface="Verdana" panose="020B0604030504040204" pitchFamily="34" charset="0"/>
                        </a:rPr>
                        <a:t>17.Şikayet Sayısı-18.Şikayet Çözüm Memnuniyet Oranı 19.Tekrarlayan Şikayet Sayısı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246950063"/>
                  </a:ext>
                </a:extLst>
              </a:tr>
              <a:tr h="21038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062296572"/>
                  </a:ext>
                </a:extLst>
              </a:tr>
              <a:tr h="98926">
                <a:tc rowSpan="2">
                  <a:txBody>
                    <a:bodyPr/>
                    <a:lstStyle/>
                    <a:p>
                      <a:pPr algn="l" fontAlgn="ctr"/>
                      <a:r>
                        <a:rPr lang="tr-TR" sz="500" b="0" i="0" u="none" strike="noStrike">
                          <a:solidFill>
                            <a:srgbClr val="000000"/>
                          </a:solidFill>
                          <a:effectLst/>
                          <a:latin typeface="Verdana" panose="020B0604030504040204" pitchFamily="34" charset="0"/>
                        </a:rPr>
                        <a:t>17.1.-18.1.-19.1.Yazılımdan gelen şikayetlerin kök nedenlerinin bulunması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Şikayet Yazılım Kayıtları-DF Formları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05886064"/>
                  </a:ext>
                </a:extLst>
              </a:tr>
              <a:tr h="3017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964679128"/>
                  </a:ext>
                </a:extLst>
              </a:tr>
              <a:tr h="98926">
                <a:tc rowSpan="2">
                  <a:txBody>
                    <a:bodyPr/>
                    <a:lstStyle/>
                    <a:p>
                      <a:pPr algn="l" fontAlgn="ctr"/>
                      <a:r>
                        <a:rPr lang="tr-TR" sz="500" b="0" i="0" u="none" strike="noStrike">
                          <a:solidFill>
                            <a:srgbClr val="000000"/>
                          </a:solidFill>
                          <a:effectLst/>
                          <a:latin typeface="Verdana" panose="020B0604030504040204" pitchFamily="34" charset="0"/>
                        </a:rPr>
                        <a:t>17.2.-18.2.-19.2.Şikayetlerin çözümlenmesi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Şikayet Yazılım Kayıtları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78887250"/>
                  </a:ext>
                </a:extLst>
              </a:tr>
              <a:tr h="14380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35506133"/>
                  </a:ext>
                </a:extLst>
              </a:tr>
              <a:tr h="98926">
                <a:tc rowSpan="2">
                  <a:txBody>
                    <a:bodyPr/>
                    <a:lstStyle/>
                    <a:p>
                      <a:pPr algn="l" fontAlgn="ctr"/>
                      <a:r>
                        <a:rPr lang="tr-TR" sz="500" b="0" i="0" u="none" strike="noStrike" dirty="0">
                          <a:solidFill>
                            <a:srgbClr val="000000"/>
                          </a:solidFill>
                          <a:effectLst/>
                          <a:latin typeface="Verdana" panose="020B0604030504040204" pitchFamily="34" charset="0"/>
                        </a:rPr>
                        <a:t>17.3.-18.3.-19.3.Şikayet çözüm memnuniyetlerinin ölçümlenmesi ve ölçüm sonucu şikayetin kapatılması/yeni aksiyonların yapılması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dirty="0">
                          <a:solidFill>
                            <a:srgbClr val="000000"/>
                          </a:solidFill>
                          <a:effectLst/>
                          <a:latin typeface="Verdana" panose="020B0604030504040204" pitchFamily="34" charset="0"/>
                        </a:rPr>
                        <a:t>TTO Ofisi</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İG-KT-FS-EK-TK</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Şikayet Yazılım Kayıtları</a:t>
                      </a:r>
                    </a:p>
                  </a:txBody>
                  <a:tcPr marL="4061" marR="4061" marT="406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300" b="0" i="0" u="none" strike="noStrike">
                          <a:solidFill>
                            <a:srgbClr val="FFFFFF"/>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724652184"/>
                  </a:ext>
                </a:extLst>
              </a:tr>
              <a:tr h="3017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dirty="0">
                          <a:solidFill>
                            <a:srgbClr val="000000"/>
                          </a:solidFill>
                          <a:effectLst/>
                          <a:latin typeface="Verdana" panose="020B0604030504040204" pitchFamily="34" charset="0"/>
                        </a:rPr>
                        <a:t>G</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a:solidFill>
                            <a:srgbClr val="00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300" b="0" i="0" u="none" strike="noStrike" dirty="0">
                          <a:solidFill>
                            <a:srgbClr val="FF0000"/>
                          </a:solidFill>
                          <a:effectLst/>
                          <a:latin typeface="Calibri" panose="020F0502020204030204" pitchFamily="34" charset="0"/>
                        </a:rPr>
                        <a:t> </a:t>
                      </a:r>
                    </a:p>
                  </a:txBody>
                  <a:tcPr marL="4061" marR="4061" marT="406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674970772"/>
                  </a:ext>
                </a:extLst>
              </a:tr>
            </a:tbl>
          </a:graphicData>
        </a:graphic>
      </p:graphicFrame>
      <p:pic>
        <p:nvPicPr>
          <p:cNvPr id="6" name="Resim 8"/>
          <p:cNvPicPr/>
          <p:nvPr/>
        </p:nvPicPr>
        <p:blipFill>
          <a:blip r:embed="rId2" cstate="print"/>
          <a:stretch>
            <a:fillRect/>
          </a:stretch>
        </p:blipFill>
        <p:spPr>
          <a:xfrm>
            <a:off x="179512" y="151207"/>
            <a:ext cx="2664296" cy="437417"/>
          </a:xfrm>
          <a:prstGeom prst="rect">
            <a:avLst/>
          </a:prstGeom>
        </p:spPr>
      </p:pic>
    </p:spTree>
    <p:extLst>
      <p:ext uri="{BB962C8B-B14F-4D97-AF65-F5344CB8AC3E}">
        <p14:creationId xmlns:p14="http://schemas.microsoft.com/office/powerpoint/2010/main" val="934483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295318-53AE-409A-A69B-E3D46CA478FF}"/>
              </a:ext>
            </a:extLst>
          </p:cNvPr>
          <p:cNvSpPr>
            <a:spLocks noGrp="1"/>
          </p:cNvSpPr>
          <p:nvPr>
            <p:ph type="title"/>
          </p:nvPr>
        </p:nvSpPr>
        <p:spPr/>
        <p:txBody>
          <a:bodyPr/>
          <a:lstStyle/>
          <a:p>
            <a:endParaRPr lang="tr-TR" dirty="0"/>
          </a:p>
        </p:txBody>
      </p:sp>
      <p:graphicFrame>
        <p:nvGraphicFramePr>
          <p:cNvPr id="7" name="İçerik Yer Tutucusu 6">
            <a:extLst>
              <a:ext uri="{FF2B5EF4-FFF2-40B4-BE49-F238E27FC236}">
                <a16:creationId xmlns:a16="http://schemas.microsoft.com/office/drawing/2014/main" id="{0CCB4924-31E1-4B3E-9DA8-23EC9F236242}"/>
              </a:ext>
            </a:extLst>
          </p:cNvPr>
          <p:cNvGraphicFramePr>
            <a:graphicFrameLocks noGrp="1"/>
          </p:cNvGraphicFramePr>
          <p:nvPr>
            <p:ph idx="1"/>
            <p:extLst>
              <p:ext uri="{D42A27DB-BD31-4B8C-83A1-F6EECF244321}">
                <p14:modId xmlns:p14="http://schemas.microsoft.com/office/powerpoint/2010/main" val="3264649239"/>
              </p:ext>
            </p:extLst>
          </p:nvPr>
        </p:nvGraphicFramePr>
        <p:xfrm>
          <a:off x="457200" y="728422"/>
          <a:ext cx="8229582" cy="5593215"/>
        </p:xfrm>
        <a:graphic>
          <a:graphicData uri="http://schemas.openxmlformats.org/drawingml/2006/table">
            <a:tbl>
              <a:tblPr/>
              <a:tblGrid>
                <a:gridCol w="1361951">
                  <a:extLst>
                    <a:ext uri="{9D8B030D-6E8A-4147-A177-3AD203B41FA5}">
                      <a16:colId xmlns:a16="http://schemas.microsoft.com/office/drawing/2014/main" val="358413813"/>
                    </a:ext>
                  </a:extLst>
                </a:gridCol>
                <a:gridCol w="358703">
                  <a:extLst>
                    <a:ext uri="{9D8B030D-6E8A-4147-A177-3AD203B41FA5}">
                      <a16:colId xmlns:a16="http://schemas.microsoft.com/office/drawing/2014/main" val="760713295"/>
                    </a:ext>
                  </a:extLst>
                </a:gridCol>
                <a:gridCol w="358703">
                  <a:extLst>
                    <a:ext uri="{9D8B030D-6E8A-4147-A177-3AD203B41FA5}">
                      <a16:colId xmlns:a16="http://schemas.microsoft.com/office/drawing/2014/main" val="2467255799"/>
                    </a:ext>
                  </a:extLst>
                </a:gridCol>
                <a:gridCol w="307251">
                  <a:extLst>
                    <a:ext uri="{9D8B030D-6E8A-4147-A177-3AD203B41FA5}">
                      <a16:colId xmlns:a16="http://schemas.microsoft.com/office/drawing/2014/main" val="3796699960"/>
                    </a:ext>
                  </a:extLst>
                </a:gridCol>
                <a:gridCol w="402682">
                  <a:extLst>
                    <a:ext uri="{9D8B030D-6E8A-4147-A177-3AD203B41FA5}">
                      <a16:colId xmlns:a16="http://schemas.microsoft.com/office/drawing/2014/main" val="2333518611"/>
                    </a:ext>
                  </a:extLst>
                </a:gridCol>
                <a:gridCol w="104621">
                  <a:extLst>
                    <a:ext uri="{9D8B030D-6E8A-4147-A177-3AD203B41FA5}">
                      <a16:colId xmlns:a16="http://schemas.microsoft.com/office/drawing/2014/main" val="4005513164"/>
                    </a:ext>
                  </a:extLst>
                </a:gridCol>
                <a:gridCol w="104621">
                  <a:extLst>
                    <a:ext uri="{9D8B030D-6E8A-4147-A177-3AD203B41FA5}">
                      <a16:colId xmlns:a16="http://schemas.microsoft.com/office/drawing/2014/main" val="320353612"/>
                    </a:ext>
                  </a:extLst>
                </a:gridCol>
                <a:gridCol w="104621">
                  <a:extLst>
                    <a:ext uri="{9D8B030D-6E8A-4147-A177-3AD203B41FA5}">
                      <a16:colId xmlns:a16="http://schemas.microsoft.com/office/drawing/2014/main" val="4182388912"/>
                    </a:ext>
                  </a:extLst>
                </a:gridCol>
                <a:gridCol w="104621">
                  <a:extLst>
                    <a:ext uri="{9D8B030D-6E8A-4147-A177-3AD203B41FA5}">
                      <a16:colId xmlns:a16="http://schemas.microsoft.com/office/drawing/2014/main" val="1560592513"/>
                    </a:ext>
                  </a:extLst>
                </a:gridCol>
                <a:gridCol w="104621">
                  <a:extLst>
                    <a:ext uri="{9D8B030D-6E8A-4147-A177-3AD203B41FA5}">
                      <a16:colId xmlns:a16="http://schemas.microsoft.com/office/drawing/2014/main" val="1550948568"/>
                    </a:ext>
                  </a:extLst>
                </a:gridCol>
                <a:gridCol w="104621">
                  <a:extLst>
                    <a:ext uri="{9D8B030D-6E8A-4147-A177-3AD203B41FA5}">
                      <a16:colId xmlns:a16="http://schemas.microsoft.com/office/drawing/2014/main" val="1037679795"/>
                    </a:ext>
                  </a:extLst>
                </a:gridCol>
                <a:gridCol w="104621">
                  <a:extLst>
                    <a:ext uri="{9D8B030D-6E8A-4147-A177-3AD203B41FA5}">
                      <a16:colId xmlns:a16="http://schemas.microsoft.com/office/drawing/2014/main" val="2763107798"/>
                    </a:ext>
                  </a:extLst>
                </a:gridCol>
                <a:gridCol w="104621">
                  <a:extLst>
                    <a:ext uri="{9D8B030D-6E8A-4147-A177-3AD203B41FA5}">
                      <a16:colId xmlns:a16="http://schemas.microsoft.com/office/drawing/2014/main" val="2710183941"/>
                    </a:ext>
                  </a:extLst>
                </a:gridCol>
                <a:gridCol w="104621">
                  <a:extLst>
                    <a:ext uri="{9D8B030D-6E8A-4147-A177-3AD203B41FA5}">
                      <a16:colId xmlns:a16="http://schemas.microsoft.com/office/drawing/2014/main" val="3671842490"/>
                    </a:ext>
                  </a:extLst>
                </a:gridCol>
                <a:gridCol w="104621">
                  <a:extLst>
                    <a:ext uri="{9D8B030D-6E8A-4147-A177-3AD203B41FA5}">
                      <a16:colId xmlns:a16="http://schemas.microsoft.com/office/drawing/2014/main" val="3051449055"/>
                    </a:ext>
                  </a:extLst>
                </a:gridCol>
                <a:gridCol w="104621">
                  <a:extLst>
                    <a:ext uri="{9D8B030D-6E8A-4147-A177-3AD203B41FA5}">
                      <a16:colId xmlns:a16="http://schemas.microsoft.com/office/drawing/2014/main" val="2700337491"/>
                    </a:ext>
                  </a:extLst>
                </a:gridCol>
                <a:gridCol w="104621">
                  <a:extLst>
                    <a:ext uri="{9D8B030D-6E8A-4147-A177-3AD203B41FA5}">
                      <a16:colId xmlns:a16="http://schemas.microsoft.com/office/drawing/2014/main" val="1729115358"/>
                    </a:ext>
                  </a:extLst>
                </a:gridCol>
                <a:gridCol w="104621">
                  <a:extLst>
                    <a:ext uri="{9D8B030D-6E8A-4147-A177-3AD203B41FA5}">
                      <a16:colId xmlns:a16="http://schemas.microsoft.com/office/drawing/2014/main" val="551038973"/>
                    </a:ext>
                  </a:extLst>
                </a:gridCol>
                <a:gridCol w="104621">
                  <a:extLst>
                    <a:ext uri="{9D8B030D-6E8A-4147-A177-3AD203B41FA5}">
                      <a16:colId xmlns:a16="http://schemas.microsoft.com/office/drawing/2014/main" val="271768174"/>
                    </a:ext>
                  </a:extLst>
                </a:gridCol>
                <a:gridCol w="104621">
                  <a:extLst>
                    <a:ext uri="{9D8B030D-6E8A-4147-A177-3AD203B41FA5}">
                      <a16:colId xmlns:a16="http://schemas.microsoft.com/office/drawing/2014/main" val="2776288288"/>
                    </a:ext>
                  </a:extLst>
                </a:gridCol>
                <a:gridCol w="104621">
                  <a:extLst>
                    <a:ext uri="{9D8B030D-6E8A-4147-A177-3AD203B41FA5}">
                      <a16:colId xmlns:a16="http://schemas.microsoft.com/office/drawing/2014/main" val="1449023018"/>
                    </a:ext>
                  </a:extLst>
                </a:gridCol>
                <a:gridCol w="104621">
                  <a:extLst>
                    <a:ext uri="{9D8B030D-6E8A-4147-A177-3AD203B41FA5}">
                      <a16:colId xmlns:a16="http://schemas.microsoft.com/office/drawing/2014/main" val="2344403823"/>
                    </a:ext>
                  </a:extLst>
                </a:gridCol>
                <a:gridCol w="104621">
                  <a:extLst>
                    <a:ext uri="{9D8B030D-6E8A-4147-A177-3AD203B41FA5}">
                      <a16:colId xmlns:a16="http://schemas.microsoft.com/office/drawing/2014/main" val="1951577874"/>
                    </a:ext>
                  </a:extLst>
                </a:gridCol>
                <a:gridCol w="104621">
                  <a:extLst>
                    <a:ext uri="{9D8B030D-6E8A-4147-A177-3AD203B41FA5}">
                      <a16:colId xmlns:a16="http://schemas.microsoft.com/office/drawing/2014/main" val="1972302443"/>
                    </a:ext>
                  </a:extLst>
                </a:gridCol>
                <a:gridCol w="104621">
                  <a:extLst>
                    <a:ext uri="{9D8B030D-6E8A-4147-A177-3AD203B41FA5}">
                      <a16:colId xmlns:a16="http://schemas.microsoft.com/office/drawing/2014/main" val="2517735432"/>
                    </a:ext>
                  </a:extLst>
                </a:gridCol>
                <a:gridCol w="104621">
                  <a:extLst>
                    <a:ext uri="{9D8B030D-6E8A-4147-A177-3AD203B41FA5}">
                      <a16:colId xmlns:a16="http://schemas.microsoft.com/office/drawing/2014/main" val="767201953"/>
                    </a:ext>
                  </a:extLst>
                </a:gridCol>
                <a:gridCol w="104621">
                  <a:extLst>
                    <a:ext uri="{9D8B030D-6E8A-4147-A177-3AD203B41FA5}">
                      <a16:colId xmlns:a16="http://schemas.microsoft.com/office/drawing/2014/main" val="2140074413"/>
                    </a:ext>
                  </a:extLst>
                </a:gridCol>
                <a:gridCol w="104621">
                  <a:extLst>
                    <a:ext uri="{9D8B030D-6E8A-4147-A177-3AD203B41FA5}">
                      <a16:colId xmlns:a16="http://schemas.microsoft.com/office/drawing/2014/main" val="3283952338"/>
                    </a:ext>
                  </a:extLst>
                </a:gridCol>
                <a:gridCol w="104621">
                  <a:extLst>
                    <a:ext uri="{9D8B030D-6E8A-4147-A177-3AD203B41FA5}">
                      <a16:colId xmlns:a16="http://schemas.microsoft.com/office/drawing/2014/main" val="2472245453"/>
                    </a:ext>
                  </a:extLst>
                </a:gridCol>
                <a:gridCol w="104621">
                  <a:extLst>
                    <a:ext uri="{9D8B030D-6E8A-4147-A177-3AD203B41FA5}">
                      <a16:colId xmlns:a16="http://schemas.microsoft.com/office/drawing/2014/main" val="1222582237"/>
                    </a:ext>
                  </a:extLst>
                </a:gridCol>
                <a:gridCol w="104621">
                  <a:extLst>
                    <a:ext uri="{9D8B030D-6E8A-4147-A177-3AD203B41FA5}">
                      <a16:colId xmlns:a16="http://schemas.microsoft.com/office/drawing/2014/main" val="1770589461"/>
                    </a:ext>
                  </a:extLst>
                </a:gridCol>
                <a:gridCol w="104621">
                  <a:extLst>
                    <a:ext uri="{9D8B030D-6E8A-4147-A177-3AD203B41FA5}">
                      <a16:colId xmlns:a16="http://schemas.microsoft.com/office/drawing/2014/main" val="1180512176"/>
                    </a:ext>
                  </a:extLst>
                </a:gridCol>
                <a:gridCol w="104621">
                  <a:extLst>
                    <a:ext uri="{9D8B030D-6E8A-4147-A177-3AD203B41FA5}">
                      <a16:colId xmlns:a16="http://schemas.microsoft.com/office/drawing/2014/main" val="1320386498"/>
                    </a:ext>
                  </a:extLst>
                </a:gridCol>
                <a:gridCol w="104621">
                  <a:extLst>
                    <a:ext uri="{9D8B030D-6E8A-4147-A177-3AD203B41FA5}">
                      <a16:colId xmlns:a16="http://schemas.microsoft.com/office/drawing/2014/main" val="3237968728"/>
                    </a:ext>
                  </a:extLst>
                </a:gridCol>
                <a:gridCol w="104621">
                  <a:extLst>
                    <a:ext uri="{9D8B030D-6E8A-4147-A177-3AD203B41FA5}">
                      <a16:colId xmlns:a16="http://schemas.microsoft.com/office/drawing/2014/main" val="3042542378"/>
                    </a:ext>
                  </a:extLst>
                </a:gridCol>
                <a:gridCol w="104621">
                  <a:extLst>
                    <a:ext uri="{9D8B030D-6E8A-4147-A177-3AD203B41FA5}">
                      <a16:colId xmlns:a16="http://schemas.microsoft.com/office/drawing/2014/main" val="783675058"/>
                    </a:ext>
                  </a:extLst>
                </a:gridCol>
                <a:gridCol w="104621">
                  <a:extLst>
                    <a:ext uri="{9D8B030D-6E8A-4147-A177-3AD203B41FA5}">
                      <a16:colId xmlns:a16="http://schemas.microsoft.com/office/drawing/2014/main" val="401812672"/>
                    </a:ext>
                  </a:extLst>
                </a:gridCol>
                <a:gridCol w="104621">
                  <a:extLst>
                    <a:ext uri="{9D8B030D-6E8A-4147-A177-3AD203B41FA5}">
                      <a16:colId xmlns:a16="http://schemas.microsoft.com/office/drawing/2014/main" val="4019607630"/>
                    </a:ext>
                  </a:extLst>
                </a:gridCol>
                <a:gridCol w="104621">
                  <a:extLst>
                    <a:ext uri="{9D8B030D-6E8A-4147-A177-3AD203B41FA5}">
                      <a16:colId xmlns:a16="http://schemas.microsoft.com/office/drawing/2014/main" val="2580628087"/>
                    </a:ext>
                  </a:extLst>
                </a:gridCol>
                <a:gridCol w="104621">
                  <a:extLst>
                    <a:ext uri="{9D8B030D-6E8A-4147-A177-3AD203B41FA5}">
                      <a16:colId xmlns:a16="http://schemas.microsoft.com/office/drawing/2014/main" val="4035522146"/>
                    </a:ext>
                  </a:extLst>
                </a:gridCol>
                <a:gridCol w="104621">
                  <a:extLst>
                    <a:ext uri="{9D8B030D-6E8A-4147-A177-3AD203B41FA5}">
                      <a16:colId xmlns:a16="http://schemas.microsoft.com/office/drawing/2014/main" val="969926894"/>
                    </a:ext>
                  </a:extLst>
                </a:gridCol>
                <a:gridCol w="104621">
                  <a:extLst>
                    <a:ext uri="{9D8B030D-6E8A-4147-A177-3AD203B41FA5}">
                      <a16:colId xmlns:a16="http://schemas.microsoft.com/office/drawing/2014/main" val="1387348457"/>
                    </a:ext>
                  </a:extLst>
                </a:gridCol>
                <a:gridCol w="104621">
                  <a:extLst>
                    <a:ext uri="{9D8B030D-6E8A-4147-A177-3AD203B41FA5}">
                      <a16:colId xmlns:a16="http://schemas.microsoft.com/office/drawing/2014/main" val="2811818071"/>
                    </a:ext>
                  </a:extLst>
                </a:gridCol>
                <a:gridCol w="104621">
                  <a:extLst>
                    <a:ext uri="{9D8B030D-6E8A-4147-A177-3AD203B41FA5}">
                      <a16:colId xmlns:a16="http://schemas.microsoft.com/office/drawing/2014/main" val="39278892"/>
                    </a:ext>
                  </a:extLst>
                </a:gridCol>
                <a:gridCol w="104621">
                  <a:extLst>
                    <a:ext uri="{9D8B030D-6E8A-4147-A177-3AD203B41FA5}">
                      <a16:colId xmlns:a16="http://schemas.microsoft.com/office/drawing/2014/main" val="2857846792"/>
                    </a:ext>
                  </a:extLst>
                </a:gridCol>
                <a:gridCol w="104621">
                  <a:extLst>
                    <a:ext uri="{9D8B030D-6E8A-4147-A177-3AD203B41FA5}">
                      <a16:colId xmlns:a16="http://schemas.microsoft.com/office/drawing/2014/main" val="4223328212"/>
                    </a:ext>
                  </a:extLst>
                </a:gridCol>
                <a:gridCol w="104621">
                  <a:extLst>
                    <a:ext uri="{9D8B030D-6E8A-4147-A177-3AD203B41FA5}">
                      <a16:colId xmlns:a16="http://schemas.microsoft.com/office/drawing/2014/main" val="3137673954"/>
                    </a:ext>
                  </a:extLst>
                </a:gridCol>
                <a:gridCol w="104621">
                  <a:extLst>
                    <a:ext uri="{9D8B030D-6E8A-4147-A177-3AD203B41FA5}">
                      <a16:colId xmlns:a16="http://schemas.microsoft.com/office/drawing/2014/main" val="671723765"/>
                    </a:ext>
                  </a:extLst>
                </a:gridCol>
                <a:gridCol w="104621">
                  <a:extLst>
                    <a:ext uri="{9D8B030D-6E8A-4147-A177-3AD203B41FA5}">
                      <a16:colId xmlns:a16="http://schemas.microsoft.com/office/drawing/2014/main" val="3971339429"/>
                    </a:ext>
                  </a:extLst>
                </a:gridCol>
                <a:gridCol w="104621">
                  <a:extLst>
                    <a:ext uri="{9D8B030D-6E8A-4147-A177-3AD203B41FA5}">
                      <a16:colId xmlns:a16="http://schemas.microsoft.com/office/drawing/2014/main" val="137033629"/>
                    </a:ext>
                  </a:extLst>
                </a:gridCol>
                <a:gridCol w="104621">
                  <a:extLst>
                    <a:ext uri="{9D8B030D-6E8A-4147-A177-3AD203B41FA5}">
                      <a16:colId xmlns:a16="http://schemas.microsoft.com/office/drawing/2014/main" val="3090764609"/>
                    </a:ext>
                  </a:extLst>
                </a:gridCol>
                <a:gridCol w="104621">
                  <a:extLst>
                    <a:ext uri="{9D8B030D-6E8A-4147-A177-3AD203B41FA5}">
                      <a16:colId xmlns:a16="http://schemas.microsoft.com/office/drawing/2014/main" val="2749717225"/>
                    </a:ext>
                  </a:extLst>
                </a:gridCol>
                <a:gridCol w="104621">
                  <a:extLst>
                    <a:ext uri="{9D8B030D-6E8A-4147-A177-3AD203B41FA5}">
                      <a16:colId xmlns:a16="http://schemas.microsoft.com/office/drawing/2014/main" val="4106703622"/>
                    </a:ext>
                  </a:extLst>
                </a:gridCol>
                <a:gridCol w="104621">
                  <a:extLst>
                    <a:ext uri="{9D8B030D-6E8A-4147-A177-3AD203B41FA5}">
                      <a16:colId xmlns:a16="http://schemas.microsoft.com/office/drawing/2014/main" val="2262447764"/>
                    </a:ext>
                  </a:extLst>
                </a:gridCol>
                <a:gridCol w="104621">
                  <a:extLst>
                    <a:ext uri="{9D8B030D-6E8A-4147-A177-3AD203B41FA5}">
                      <a16:colId xmlns:a16="http://schemas.microsoft.com/office/drawing/2014/main" val="3551265130"/>
                    </a:ext>
                  </a:extLst>
                </a:gridCol>
                <a:gridCol w="104621">
                  <a:extLst>
                    <a:ext uri="{9D8B030D-6E8A-4147-A177-3AD203B41FA5}">
                      <a16:colId xmlns:a16="http://schemas.microsoft.com/office/drawing/2014/main" val="2097557448"/>
                    </a:ext>
                  </a:extLst>
                </a:gridCol>
                <a:gridCol w="104621">
                  <a:extLst>
                    <a:ext uri="{9D8B030D-6E8A-4147-A177-3AD203B41FA5}">
                      <a16:colId xmlns:a16="http://schemas.microsoft.com/office/drawing/2014/main" val="2388447388"/>
                    </a:ext>
                  </a:extLst>
                </a:gridCol>
              </a:tblGrid>
              <a:tr h="135021">
                <a:tc>
                  <a:txBody>
                    <a:bodyPr/>
                    <a:lstStyle/>
                    <a:p>
                      <a:pPr algn="l" fontAlgn="ctr"/>
                      <a:r>
                        <a:rPr lang="tr-TR" sz="500" b="1" i="0" u="none" strike="noStrike">
                          <a:solidFill>
                            <a:srgbClr val="000000"/>
                          </a:solidFill>
                          <a:effectLst/>
                          <a:latin typeface="Calibri" panose="020F0502020204030204" pitchFamily="34" charset="0"/>
                        </a:rPr>
                        <a:t>20.Şikayete Geri Dönüş/Cevap Verme Süresi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57409"/>
                  </a:ext>
                </a:extLst>
              </a:tr>
              <a:tr h="81831">
                <a:tc rowSpan="2">
                  <a:txBody>
                    <a:bodyPr/>
                    <a:lstStyle/>
                    <a:p>
                      <a:pPr algn="l" fontAlgn="ctr"/>
                      <a:r>
                        <a:rPr lang="tr-TR" sz="500" b="0" i="0" u="none" strike="noStrike">
                          <a:solidFill>
                            <a:srgbClr val="000000"/>
                          </a:solidFill>
                          <a:effectLst/>
                          <a:latin typeface="Calibri" panose="020F0502020204030204" pitchFamily="34" charset="0"/>
                        </a:rPr>
                        <a:t>20.1.Şikayet sahibine "şikayetiniz alınmıştır" şeklinde geri bildirim yapılması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İG-KT-EK-TK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Şikayet Yönetim Sistemi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33710775"/>
                  </a:ext>
                </a:extLst>
              </a:tr>
              <a:tr h="14329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038246924"/>
                  </a:ext>
                </a:extLst>
              </a:tr>
              <a:tr h="126019">
                <a:tc rowSpan="2">
                  <a:txBody>
                    <a:bodyPr/>
                    <a:lstStyle/>
                    <a:p>
                      <a:pPr algn="l" fontAlgn="ctr"/>
                      <a:r>
                        <a:rPr lang="tr-TR" sz="500" b="1" i="0" u="none" strike="noStrike">
                          <a:solidFill>
                            <a:srgbClr val="000000"/>
                          </a:solidFill>
                          <a:effectLst/>
                          <a:latin typeface="Calibri" panose="020F0502020204030204" pitchFamily="34" charset="0"/>
                        </a:rPr>
                        <a:t>21.Şikayetin Çözümü İçin Öngörülen Süre</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rowSpan="2">
                  <a:txBody>
                    <a:bodyPr/>
                    <a:lstStyle/>
                    <a:p>
                      <a:pPr algn="ctr" fontAlgn="ctr"/>
                      <a:r>
                        <a:rPr lang="tr-TR" sz="500" b="0" i="0" u="none" strike="noStrike">
                          <a:solidFill>
                            <a:srgbClr val="000000"/>
                          </a:solidFill>
                          <a:effectLst/>
                          <a:latin typeface="Tahom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417512633"/>
                  </a:ext>
                </a:extLst>
              </a:tr>
              <a:tr h="11565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14085969"/>
                  </a:ext>
                </a:extLst>
              </a:tr>
              <a:tr h="77740">
                <a:tc rowSpan="2">
                  <a:txBody>
                    <a:bodyPr/>
                    <a:lstStyle/>
                    <a:p>
                      <a:pPr algn="l" fontAlgn="ctr"/>
                      <a:r>
                        <a:rPr lang="tr-TR" sz="500" b="0" i="0" u="none" strike="noStrike">
                          <a:solidFill>
                            <a:srgbClr val="000000"/>
                          </a:solidFill>
                          <a:effectLst/>
                          <a:latin typeface="Calibri" panose="020F0502020204030204" pitchFamily="34" charset="0"/>
                        </a:rPr>
                        <a:t>21.1.KY-PR-0004 DF Prosedürüne uygun DF gerçekleştirmek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İG-KT-EK-TK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Düzeltici Faaliyet Formu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38879001"/>
                  </a:ext>
                </a:extLst>
              </a:tr>
              <a:tr h="14738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140446799"/>
                  </a:ext>
                </a:extLst>
              </a:tr>
              <a:tr h="77740">
                <a:tc rowSpan="2">
                  <a:txBody>
                    <a:bodyPr/>
                    <a:lstStyle/>
                    <a:p>
                      <a:pPr algn="l" fontAlgn="ctr"/>
                      <a:r>
                        <a:rPr lang="tr-TR" sz="500" b="0" i="0" u="none" strike="noStrike">
                          <a:solidFill>
                            <a:srgbClr val="000000"/>
                          </a:solidFill>
                          <a:effectLst/>
                          <a:latin typeface="Calibri" panose="020F0502020204030204" pitchFamily="34" charset="0"/>
                        </a:rPr>
                        <a:t>21.2. Gerekiyor ise KY-FR-0009 Kök-Neden gerçekleştirmek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İG-KT-EK-TK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Neden-Sonuç Formu</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320617052"/>
                  </a:ext>
                </a:extLst>
              </a:tr>
              <a:tr h="14738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54401693"/>
                  </a:ext>
                </a:extLst>
              </a:tr>
              <a:tr h="77412">
                <a:tc>
                  <a:txBody>
                    <a:bodyPr/>
                    <a:lstStyle/>
                    <a:p>
                      <a:pPr algn="l" fontAlgn="ctr"/>
                      <a:r>
                        <a:rPr lang="tr-TR" sz="500" b="1" i="0" u="none" strike="noStrike">
                          <a:solidFill>
                            <a:srgbClr val="000000"/>
                          </a:solidFill>
                          <a:effectLst/>
                          <a:latin typeface="Calibri" panose="020F0502020204030204" pitchFamily="34" charset="0"/>
                        </a:rPr>
                        <a:t>22.Çözümün Gerçekleştirildiği Süre</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01953405"/>
                  </a:ext>
                </a:extLst>
              </a:tr>
              <a:tr h="77740">
                <a:tc rowSpan="2">
                  <a:txBody>
                    <a:bodyPr/>
                    <a:lstStyle/>
                    <a:p>
                      <a:pPr algn="l" fontAlgn="ctr"/>
                      <a:r>
                        <a:rPr lang="tr-TR" sz="500" b="0" i="0" u="none" strike="noStrike">
                          <a:solidFill>
                            <a:srgbClr val="000000"/>
                          </a:solidFill>
                          <a:effectLst/>
                          <a:latin typeface="Calibri" panose="020F0502020204030204" pitchFamily="34" charset="0"/>
                        </a:rPr>
                        <a:t>22.1.Şikayet çözülene kadar ele alınma süreci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İG-KT-EK-TK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Tahoma" panose="020B0604030504040204" pitchFamily="34" charset="0"/>
                        </a:rPr>
                        <a:t>Düzeltici Faaliyet Formu</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723009478"/>
                  </a:ext>
                </a:extLst>
              </a:tr>
              <a:tr h="14738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735552256"/>
                  </a:ext>
                </a:extLst>
              </a:tr>
              <a:tr h="81831">
                <a:tc rowSpan="2">
                  <a:txBody>
                    <a:bodyPr/>
                    <a:lstStyle/>
                    <a:p>
                      <a:pPr algn="l" fontAlgn="ctr"/>
                      <a:r>
                        <a:rPr lang="tr-TR" sz="500" b="1" i="0" u="none" strike="noStrike">
                          <a:solidFill>
                            <a:srgbClr val="000000"/>
                          </a:solidFill>
                          <a:effectLst/>
                          <a:latin typeface="Verdana" panose="020B0604030504040204" pitchFamily="34" charset="0"/>
                        </a:rPr>
                        <a:t>23.Çevre Kazası Sayısı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FFFF"/>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tr-TR" sz="200" b="0" i="0" u="none" strike="noStrike">
                          <a:solidFill>
                            <a:srgbClr val="FFFFFF"/>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6219559"/>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18338766"/>
                  </a:ext>
                </a:extLst>
              </a:tr>
              <a:tr h="81831">
                <a:tc rowSpan="2">
                  <a:txBody>
                    <a:bodyPr/>
                    <a:lstStyle/>
                    <a:p>
                      <a:pPr algn="l" fontAlgn="ctr"/>
                      <a:r>
                        <a:rPr lang="tr-TR" sz="500" b="0" i="0" u="none" strike="noStrike">
                          <a:solidFill>
                            <a:srgbClr val="000000"/>
                          </a:solidFill>
                          <a:effectLst/>
                          <a:latin typeface="Verdana" panose="020B0604030504040204" pitchFamily="34" charset="0"/>
                        </a:rPr>
                        <a:t>23.1.Tehlikeli ve tehlikesiz atıkların talimatlara göre ayrıştırılması ve ilgili geri dönüşüm yönetimin uyumun sağlanması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Çevre Kazası Bildirim Formları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Calibri" panose="020F050202020403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2769055561"/>
                  </a:ext>
                </a:extLst>
              </a:tr>
              <a:tr h="24058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Calibri" panose="020F050202020403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400134793"/>
                  </a:ext>
                </a:extLst>
              </a:tr>
              <a:tr h="151268">
                <a:tc>
                  <a:txBody>
                    <a:bodyPr/>
                    <a:lstStyle/>
                    <a:p>
                      <a:pPr algn="l" fontAlgn="ctr"/>
                      <a:r>
                        <a:rPr lang="tr-TR" sz="500" b="1" i="0" u="none" strike="noStrike">
                          <a:solidFill>
                            <a:srgbClr val="000000"/>
                          </a:solidFill>
                          <a:effectLst/>
                          <a:latin typeface="Verdana" panose="020B0604030504040204" pitchFamily="34" charset="0"/>
                        </a:rPr>
                        <a:t>24.İş Kazası Sayısı-22.İş Kazası Ağırlık Oranı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b"/>
                      <a:r>
                        <a:rPr lang="tr-TR" sz="5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09327598"/>
                  </a:ext>
                </a:extLst>
              </a:tr>
              <a:tr h="81831">
                <a:tc rowSpan="2">
                  <a:txBody>
                    <a:bodyPr/>
                    <a:lstStyle/>
                    <a:p>
                      <a:pPr algn="l" fontAlgn="ctr"/>
                      <a:r>
                        <a:rPr lang="tr-TR" sz="500" b="0" i="0" u="none" strike="noStrike">
                          <a:solidFill>
                            <a:srgbClr val="000000"/>
                          </a:solidFill>
                          <a:effectLst/>
                          <a:latin typeface="Verdana" panose="020B0604030504040204" pitchFamily="34" charset="0"/>
                        </a:rPr>
                        <a:t>24.1.-25.1.İş Sağlığı Güvenliği ile ilgili iç yönergelere uyum sağlanması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İş Kazası Bildirim Formları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Calibri" panose="020F050202020403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42483637"/>
                  </a:ext>
                </a:extLst>
              </a:tr>
              <a:tr h="14329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Calibri" panose="020F050202020403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322421517"/>
                  </a:ext>
                </a:extLst>
              </a:tr>
              <a:tr h="144295">
                <a:tc rowSpan="2">
                  <a:txBody>
                    <a:bodyPr/>
                    <a:lstStyle/>
                    <a:p>
                      <a:pPr algn="l" fontAlgn="ctr"/>
                      <a:r>
                        <a:rPr lang="tr-TR" sz="500" b="0" i="0" u="none" strike="noStrike">
                          <a:solidFill>
                            <a:srgbClr val="000000"/>
                          </a:solidFill>
                          <a:effectLst/>
                          <a:latin typeface="Verdana" panose="020B0604030504040204" pitchFamily="34" charset="0"/>
                        </a:rPr>
                        <a:t>24.2.-25.2.Birim/bölüm ile ilgili hazırlanan iş sağlığı risklerine karşı aksiyonlar geliştirilmesi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İş Kazası Bildirim Formları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Calibri" panose="020F050202020403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496706565"/>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Calibri" panose="020F050202020403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1862895691"/>
                  </a:ext>
                </a:extLst>
              </a:tr>
              <a:tr h="81831">
                <a:tc rowSpan="2">
                  <a:txBody>
                    <a:bodyPr/>
                    <a:lstStyle/>
                    <a:p>
                      <a:pPr algn="l" fontAlgn="ctr"/>
                      <a:r>
                        <a:rPr lang="tr-TR" sz="500" b="0" i="0" u="none" strike="noStrike">
                          <a:solidFill>
                            <a:srgbClr val="000000"/>
                          </a:solidFill>
                          <a:effectLst/>
                          <a:latin typeface="Verdana" panose="020B0604030504040204" pitchFamily="34" charset="0"/>
                        </a:rPr>
                        <a:t>24.3.-25.3.Kurum içinde isg riski taşıyan konular hakkında yetkililere bilgi akışının sağlanması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E-postalar,İç Yazışmalar</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500" b="0" i="0" u="none" strike="noStrike">
                          <a:solidFill>
                            <a:srgbClr val="000000"/>
                          </a:solidFill>
                          <a:effectLst/>
                          <a:latin typeface="Calibri" panose="020F050202020403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FF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981094016"/>
                  </a:ext>
                </a:extLst>
              </a:tr>
              <a:tr h="29100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500" b="0" i="0" u="none" strike="noStrike">
                          <a:solidFill>
                            <a:srgbClr val="000000"/>
                          </a:solidFill>
                          <a:effectLst/>
                          <a:latin typeface="Calibri" panose="020F050202020403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1846130491"/>
                  </a:ext>
                </a:extLst>
              </a:tr>
              <a:tr h="81831">
                <a:tc rowSpan="2">
                  <a:txBody>
                    <a:bodyPr/>
                    <a:lstStyle/>
                    <a:p>
                      <a:pPr algn="l" fontAlgn="ctr"/>
                      <a:r>
                        <a:rPr lang="tr-TR" sz="500" b="1" i="0" u="none" strike="noStrike">
                          <a:solidFill>
                            <a:srgbClr val="000000"/>
                          </a:solidFill>
                          <a:effectLst/>
                          <a:latin typeface="Verdana" panose="020B0604030504040204" pitchFamily="34" charset="0"/>
                        </a:rPr>
                        <a:t>25.Öneri Sayısı-26.Önerilerin Hayata Geçirilme Oranı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80120012"/>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35968365"/>
                  </a:ext>
                </a:extLst>
              </a:tr>
              <a:tr h="81831">
                <a:tc rowSpan="2">
                  <a:txBody>
                    <a:bodyPr/>
                    <a:lstStyle/>
                    <a:p>
                      <a:pPr algn="l" fontAlgn="ctr"/>
                      <a:r>
                        <a:rPr lang="tr-TR" sz="500" b="0" i="0" u="none" strike="noStrike">
                          <a:solidFill>
                            <a:srgbClr val="000000"/>
                          </a:solidFill>
                          <a:effectLst/>
                          <a:latin typeface="Verdana" panose="020B0604030504040204" pitchFamily="34" charset="0"/>
                        </a:rPr>
                        <a:t>25.1.Kurum içi verimliliğin sağlanabilmesi adına  öneriler verilmesi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E-postalar</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25425968"/>
                  </a:ext>
                </a:extLst>
              </a:tr>
              <a:tr h="13311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330473796"/>
                  </a:ext>
                </a:extLst>
              </a:tr>
              <a:tr h="81831">
                <a:tc rowSpan="2">
                  <a:txBody>
                    <a:bodyPr/>
                    <a:lstStyle/>
                    <a:p>
                      <a:pPr algn="l" fontAlgn="ctr"/>
                      <a:r>
                        <a:rPr lang="tr-TR" sz="500" b="0" i="0" u="none" strike="noStrike">
                          <a:solidFill>
                            <a:srgbClr val="000000"/>
                          </a:solidFill>
                          <a:effectLst/>
                          <a:latin typeface="Verdana" panose="020B0604030504040204" pitchFamily="34" charset="0"/>
                        </a:rPr>
                        <a:t>25.2.Verilen önerilerin takip edilmesi ve uygulamaya alınması için aksiyonlar geliştirilmesi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E-postalar,İç Yazışmalar</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05682602"/>
                  </a:ext>
                </a:extLst>
              </a:tr>
              <a:tr h="29100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05662198"/>
                  </a:ext>
                </a:extLst>
              </a:tr>
              <a:tr h="81831">
                <a:tc rowSpan="2">
                  <a:txBody>
                    <a:bodyPr/>
                    <a:lstStyle/>
                    <a:p>
                      <a:pPr algn="l" fontAlgn="ctr"/>
                      <a:r>
                        <a:rPr lang="tr-TR" sz="500" b="1" i="0" u="none" strike="noStrike">
                          <a:solidFill>
                            <a:srgbClr val="000000"/>
                          </a:solidFill>
                          <a:effectLst/>
                          <a:latin typeface="Verdana" panose="020B0604030504040204" pitchFamily="34" charset="0"/>
                        </a:rPr>
                        <a:t>27.Personel Performans Oranı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218373124"/>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4224954787"/>
                  </a:ext>
                </a:extLst>
              </a:tr>
              <a:tr h="81831">
                <a:tc rowSpan="2">
                  <a:txBody>
                    <a:bodyPr/>
                    <a:lstStyle/>
                    <a:p>
                      <a:pPr algn="l" fontAlgn="ctr"/>
                      <a:r>
                        <a:rPr lang="tr-TR" sz="500" b="0" i="0" u="none" strike="noStrike">
                          <a:solidFill>
                            <a:srgbClr val="000000"/>
                          </a:solidFill>
                          <a:effectLst/>
                          <a:latin typeface="Verdana" panose="020B0604030504040204" pitchFamily="34" charset="0"/>
                        </a:rPr>
                        <a:t>27.1.Personel performansının ölçümlenmesi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Performans Değerlendirme Formu</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3942425433"/>
                  </a:ext>
                </a:extLst>
              </a:tr>
              <a:tr h="29100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3359272837"/>
                  </a:ext>
                </a:extLst>
              </a:tr>
              <a:tr h="81831">
                <a:tc rowSpan="2">
                  <a:txBody>
                    <a:bodyPr/>
                    <a:lstStyle/>
                    <a:p>
                      <a:pPr algn="l" fontAlgn="ctr"/>
                      <a:r>
                        <a:rPr lang="tr-TR" sz="500" b="0" i="0" u="none" strike="noStrike">
                          <a:solidFill>
                            <a:srgbClr val="000000"/>
                          </a:solidFill>
                          <a:effectLst/>
                          <a:latin typeface="Verdana" panose="020B0604030504040204" pitchFamily="34" charset="0"/>
                        </a:rPr>
                        <a:t>27.2.Ölçüm sonucu performansı düşük çıkan personelin iyileştirilmesine yönelik eğitim,proje ya da uygulama gibi faaliyetler gerçekleştirilmesi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Eğitim katılımları,</a:t>
                      </a:r>
                      <a:br>
                        <a:rPr lang="tr-TR" sz="500" b="0" i="0" u="none" strike="noStrike">
                          <a:solidFill>
                            <a:srgbClr val="000000"/>
                          </a:solidFill>
                          <a:effectLst/>
                          <a:latin typeface="Verdana" panose="020B0604030504040204" pitchFamily="34" charset="0"/>
                        </a:rPr>
                      </a:br>
                      <a:r>
                        <a:rPr lang="tr-TR" sz="500" b="0" i="0" u="none" strike="noStrike">
                          <a:solidFill>
                            <a:srgbClr val="000000"/>
                          </a:solidFill>
                          <a:effectLst/>
                          <a:latin typeface="Verdana" panose="020B0604030504040204" pitchFamily="34" charset="0"/>
                        </a:rPr>
                        <a:t>Proje dosyaları,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639284211"/>
                  </a:ext>
                </a:extLst>
              </a:tr>
              <a:tr h="36486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2597962323"/>
                  </a:ext>
                </a:extLst>
              </a:tr>
              <a:tr h="81831">
                <a:tc rowSpan="2">
                  <a:txBody>
                    <a:bodyPr/>
                    <a:lstStyle/>
                    <a:p>
                      <a:pPr algn="l" fontAlgn="ctr"/>
                      <a:r>
                        <a:rPr lang="tr-TR" sz="500" b="1" i="0" u="none" strike="noStrike">
                          <a:solidFill>
                            <a:srgbClr val="000000"/>
                          </a:solidFill>
                          <a:effectLst/>
                          <a:latin typeface="Verdana" panose="020B0604030504040204" pitchFamily="34" charset="0"/>
                        </a:rPr>
                        <a:t>28.Süreç Memnuniyet Oranı (İç Müşteri)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 </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71062364"/>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53720294"/>
                  </a:ext>
                </a:extLst>
              </a:tr>
              <a:tr h="81831">
                <a:tc rowSpan="2">
                  <a:txBody>
                    <a:bodyPr/>
                    <a:lstStyle/>
                    <a:p>
                      <a:pPr algn="l" fontAlgn="ctr"/>
                      <a:r>
                        <a:rPr lang="tr-TR" sz="500" b="0" i="0" u="none" strike="noStrike">
                          <a:solidFill>
                            <a:srgbClr val="000000"/>
                          </a:solidFill>
                          <a:effectLst/>
                          <a:latin typeface="Verdana" panose="020B0604030504040204" pitchFamily="34" charset="0"/>
                        </a:rPr>
                        <a:t>28.1.İç Müşteri Memnuniyet Anketinin yapılması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Anket formları</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6200897"/>
                  </a:ext>
                </a:extLst>
              </a:tr>
              <a:tr h="8183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25633965"/>
                  </a:ext>
                </a:extLst>
              </a:tr>
              <a:tr h="81831">
                <a:tc rowSpan="2">
                  <a:txBody>
                    <a:bodyPr/>
                    <a:lstStyle/>
                    <a:p>
                      <a:pPr algn="l" fontAlgn="ctr"/>
                      <a:r>
                        <a:rPr lang="tr-TR" sz="500" b="0" i="0" u="none" strike="noStrike">
                          <a:solidFill>
                            <a:srgbClr val="000000"/>
                          </a:solidFill>
                          <a:effectLst/>
                          <a:latin typeface="Verdana" panose="020B0604030504040204" pitchFamily="34" charset="0"/>
                        </a:rPr>
                        <a:t>28.2.Anket sonucu çıkan uygunsuzluklar için AAP hazırlanması ve uygulamaların takibi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Analiz Formları ve AAP'ler</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538603935"/>
                  </a:ext>
                </a:extLst>
              </a:tr>
              <a:tr h="21714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06417989"/>
                  </a:ext>
                </a:extLst>
              </a:tr>
              <a:tr h="81831">
                <a:tc rowSpan="2">
                  <a:txBody>
                    <a:bodyPr/>
                    <a:lstStyle/>
                    <a:p>
                      <a:pPr algn="l" fontAlgn="ctr"/>
                      <a:r>
                        <a:rPr lang="tr-TR" sz="500" b="0" i="0" u="none" strike="noStrike">
                          <a:solidFill>
                            <a:srgbClr val="000000"/>
                          </a:solidFill>
                          <a:effectLst/>
                          <a:latin typeface="Verdana" panose="020B0604030504040204" pitchFamily="34" charset="0"/>
                        </a:rPr>
                        <a:t>28.3.-14.4.Anketlere gelen yorumların risk analizlerine ilave edilmesi ve takibi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TTO Ofisi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a:solidFill>
                            <a:srgbClr val="000000"/>
                          </a:solidFill>
                          <a:effectLst/>
                          <a:latin typeface="Verdana" panose="020B0604030504040204" pitchFamily="34" charset="0"/>
                        </a:rPr>
                        <a:t>İG-KT-EK-FS-TK</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500" b="0" i="0" u="none" strike="noStrike" dirty="0">
                          <a:solidFill>
                            <a:srgbClr val="000000"/>
                          </a:solidFill>
                          <a:effectLst/>
                          <a:latin typeface="Verdana" panose="020B0604030504040204" pitchFamily="34" charset="0"/>
                        </a:rPr>
                        <a:t>Risk Analizleri</a:t>
                      </a:r>
                    </a:p>
                  </a:txBody>
                  <a:tcPr marL="3669" marR="3669" marT="366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rtl="0" fontAlgn="b"/>
                      <a:r>
                        <a:rPr lang="tr-TR" sz="500" b="0" i="0" u="none" strike="noStrike">
                          <a:solidFill>
                            <a:srgbClr val="000000"/>
                          </a:solidFill>
                          <a:effectLst/>
                          <a:latin typeface="Verdana" panose="020B0604030504040204" pitchFamily="34" charset="0"/>
                        </a:rPr>
                        <a:t>P</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595208973"/>
                  </a:ext>
                </a:extLst>
              </a:tr>
              <a:tr h="2261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rtl="0" fontAlgn="b"/>
                      <a:r>
                        <a:rPr lang="tr-TR" sz="500" b="0" i="0" u="none" strike="noStrike" dirty="0">
                          <a:solidFill>
                            <a:srgbClr val="000000"/>
                          </a:solidFill>
                          <a:effectLst/>
                          <a:latin typeface="Verdana" panose="020B0604030504040204" pitchFamily="34" charset="0"/>
                        </a:rPr>
                        <a:t>G</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FF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tr-TR" sz="200" b="0" i="0" u="none" strike="noStrike" dirty="0">
                          <a:solidFill>
                            <a:srgbClr val="000000"/>
                          </a:solidFill>
                          <a:effectLst/>
                          <a:latin typeface="Calibri" panose="020F0502020204030204" pitchFamily="34" charset="0"/>
                        </a:rPr>
                        <a:t> </a:t>
                      </a:r>
                    </a:p>
                  </a:txBody>
                  <a:tcPr marL="3669" marR="3669" marT="3669"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7902950"/>
                  </a:ext>
                </a:extLst>
              </a:tr>
            </a:tbl>
          </a:graphicData>
        </a:graphic>
      </p:graphicFrame>
      <p:sp>
        <p:nvSpPr>
          <p:cNvPr id="4" name="Slayt Numarası Yer Tutucusu 3">
            <a:extLst>
              <a:ext uri="{FF2B5EF4-FFF2-40B4-BE49-F238E27FC236}">
                <a16:creationId xmlns:a16="http://schemas.microsoft.com/office/drawing/2014/main" id="{34814E0A-FF02-4EDE-AF90-91DB52D3ED88}"/>
              </a:ext>
            </a:extLst>
          </p:cNvPr>
          <p:cNvSpPr>
            <a:spLocks noGrp="1"/>
          </p:cNvSpPr>
          <p:nvPr>
            <p:ph type="sldNum" sz="quarter" idx="12"/>
          </p:nvPr>
        </p:nvSpPr>
        <p:spPr/>
        <p:txBody>
          <a:bodyPr/>
          <a:lstStyle/>
          <a:p>
            <a:fld id="{439F893C-C32F-4835-A1E5-850973405C58}" type="slidenum">
              <a:rPr lang="tr-TR" smtClean="0"/>
              <a:pPr/>
              <a:t>14</a:t>
            </a:fld>
            <a:endParaRPr lang="tr-TR"/>
          </a:p>
        </p:txBody>
      </p:sp>
      <p:graphicFrame>
        <p:nvGraphicFramePr>
          <p:cNvPr id="5" name="İçerik Yer Tutucusu 4">
            <a:extLst>
              <a:ext uri="{FF2B5EF4-FFF2-40B4-BE49-F238E27FC236}">
                <a16:creationId xmlns:a16="http://schemas.microsoft.com/office/drawing/2014/main" id="{B80ECE14-8DB8-42F2-AD4A-AF72BB9FE531}"/>
              </a:ext>
            </a:extLst>
          </p:cNvPr>
          <p:cNvGraphicFramePr>
            <a:graphicFrameLocks/>
          </p:cNvGraphicFramePr>
          <p:nvPr>
            <p:extLst>
              <p:ext uri="{D42A27DB-BD31-4B8C-83A1-F6EECF244321}">
                <p14:modId xmlns:p14="http://schemas.microsoft.com/office/powerpoint/2010/main" val="458416054"/>
              </p:ext>
            </p:extLst>
          </p:nvPr>
        </p:nvGraphicFramePr>
        <p:xfrm>
          <a:off x="457200" y="571083"/>
          <a:ext cx="8229583" cy="245252"/>
        </p:xfrm>
        <a:graphic>
          <a:graphicData uri="http://schemas.openxmlformats.org/drawingml/2006/table">
            <a:tbl>
              <a:tblPr/>
              <a:tblGrid>
                <a:gridCol w="1310811">
                  <a:extLst>
                    <a:ext uri="{9D8B030D-6E8A-4147-A177-3AD203B41FA5}">
                      <a16:colId xmlns:a16="http://schemas.microsoft.com/office/drawing/2014/main" val="2884512054"/>
                    </a:ext>
                  </a:extLst>
                </a:gridCol>
                <a:gridCol w="371895">
                  <a:extLst>
                    <a:ext uri="{9D8B030D-6E8A-4147-A177-3AD203B41FA5}">
                      <a16:colId xmlns:a16="http://schemas.microsoft.com/office/drawing/2014/main" val="2093277017"/>
                    </a:ext>
                  </a:extLst>
                </a:gridCol>
                <a:gridCol w="371895">
                  <a:extLst>
                    <a:ext uri="{9D8B030D-6E8A-4147-A177-3AD203B41FA5}">
                      <a16:colId xmlns:a16="http://schemas.microsoft.com/office/drawing/2014/main" val="2117449756"/>
                    </a:ext>
                  </a:extLst>
                </a:gridCol>
                <a:gridCol w="371895">
                  <a:extLst>
                    <a:ext uri="{9D8B030D-6E8A-4147-A177-3AD203B41FA5}">
                      <a16:colId xmlns:a16="http://schemas.microsoft.com/office/drawing/2014/main" val="2600012806"/>
                    </a:ext>
                  </a:extLst>
                </a:gridCol>
                <a:gridCol w="364147">
                  <a:extLst>
                    <a:ext uri="{9D8B030D-6E8A-4147-A177-3AD203B41FA5}">
                      <a16:colId xmlns:a16="http://schemas.microsoft.com/office/drawing/2014/main" val="1119673766"/>
                    </a:ext>
                  </a:extLst>
                </a:gridCol>
                <a:gridCol w="104595">
                  <a:extLst>
                    <a:ext uri="{9D8B030D-6E8A-4147-A177-3AD203B41FA5}">
                      <a16:colId xmlns:a16="http://schemas.microsoft.com/office/drawing/2014/main" val="3910778542"/>
                    </a:ext>
                  </a:extLst>
                </a:gridCol>
                <a:gridCol w="104595">
                  <a:extLst>
                    <a:ext uri="{9D8B030D-6E8A-4147-A177-3AD203B41FA5}">
                      <a16:colId xmlns:a16="http://schemas.microsoft.com/office/drawing/2014/main" val="3583092000"/>
                    </a:ext>
                  </a:extLst>
                </a:gridCol>
                <a:gridCol w="104595">
                  <a:extLst>
                    <a:ext uri="{9D8B030D-6E8A-4147-A177-3AD203B41FA5}">
                      <a16:colId xmlns:a16="http://schemas.microsoft.com/office/drawing/2014/main" val="2445029197"/>
                    </a:ext>
                  </a:extLst>
                </a:gridCol>
                <a:gridCol w="104595">
                  <a:extLst>
                    <a:ext uri="{9D8B030D-6E8A-4147-A177-3AD203B41FA5}">
                      <a16:colId xmlns:a16="http://schemas.microsoft.com/office/drawing/2014/main" val="271479778"/>
                    </a:ext>
                  </a:extLst>
                </a:gridCol>
                <a:gridCol w="104595">
                  <a:extLst>
                    <a:ext uri="{9D8B030D-6E8A-4147-A177-3AD203B41FA5}">
                      <a16:colId xmlns:a16="http://schemas.microsoft.com/office/drawing/2014/main" val="3426434598"/>
                    </a:ext>
                  </a:extLst>
                </a:gridCol>
                <a:gridCol w="104595">
                  <a:extLst>
                    <a:ext uri="{9D8B030D-6E8A-4147-A177-3AD203B41FA5}">
                      <a16:colId xmlns:a16="http://schemas.microsoft.com/office/drawing/2014/main" val="279065295"/>
                    </a:ext>
                  </a:extLst>
                </a:gridCol>
                <a:gridCol w="104595">
                  <a:extLst>
                    <a:ext uri="{9D8B030D-6E8A-4147-A177-3AD203B41FA5}">
                      <a16:colId xmlns:a16="http://schemas.microsoft.com/office/drawing/2014/main" val="211392742"/>
                    </a:ext>
                  </a:extLst>
                </a:gridCol>
                <a:gridCol w="104595">
                  <a:extLst>
                    <a:ext uri="{9D8B030D-6E8A-4147-A177-3AD203B41FA5}">
                      <a16:colId xmlns:a16="http://schemas.microsoft.com/office/drawing/2014/main" val="4034720254"/>
                    </a:ext>
                  </a:extLst>
                </a:gridCol>
                <a:gridCol w="104595">
                  <a:extLst>
                    <a:ext uri="{9D8B030D-6E8A-4147-A177-3AD203B41FA5}">
                      <a16:colId xmlns:a16="http://schemas.microsoft.com/office/drawing/2014/main" val="996825136"/>
                    </a:ext>
                  </a:extLst>
                </a:gridCol>
                <a:gridCol w="104595">
                  <a:extLst>
                    <a:ext uri="{9D8B030D-6E8A-4147-A177-3AD203B41FA5}">
                      <a16:colId xmlns:a16="http://schemas.microsoft.com/office/drawing/2014/main" val="1792494022"/>
                    </a:ext>
                  </a:extLst>
                </a:gridCol>
                <a:gridCol w="104595">
                  <a:extLst>
                    <a:ext uri="{9D8B030D-6E8A-4147-A177-3AD203B41FA5}">
                      <a16:colId xmlns:a16="http://schemas.microsoft.com/office/drawing/2014/main" val="2183162833"/>
                    </a:ext>
                  </a:extLst>
                </a:gridCol>
                <a:gridCol w="104595">
                  <a:extLst>
                    <a:ext uri="{9D8B030D-6E8A-4147-A177-3AD203B41FA5}">
                      <a16:colId xmlns:a16="http://schemas.microsoft.com/office/drawing/2014/main" val="3208204046"/>
                    </a:ext>
                  </a:extLst>
                </a:gridCol>
                <a:gridCol w="104595">
                  <a:extLst>
                    <a:ext uri="{9D8B030D-6E8A-4147-A177-3AD203B41FA5}">
                      <a16:colId xmlns:a16="http://schemas.microsoft.com/office/drawing/2014/main" val="3047288120"/>
                    </a:ext>
                  </a:extLst>
                </a:gridCol>
                <a:gridCol w="104595">
                  <a:extLst>
                    <a:ext uri="{9D8B030D-6E8A-4147-A177-3AD203B41FA5}">
                      <a16:colId xmlns:a16="http://schemas.microsoft.com/office/drawing/2014/main" val="1883164068"/>
                    </a:ext>
                  </a:extLst>
                </a:gridCol>
                <a:gridCol w="104595">
                  <a:extLst>
                    <a:ext uri="{9D8B030D-6E8A-4147-A177-3AD203B41FA5}">
                      <a16:colId xmlns:a16="http://schemas.microsoft.com/office/drawing/2014/main" val="206600371"/>
                    </a:ext>
                  </a:extLst>
                </a:gridCol>
                <a:gridCol w="104595">
                  <a:extLst>
                    <a:ext uri="{9D8B030D-6E8A-4147-A177-3AD203B41FA5}">
                      <a16:colId xmlns:a16="http://schemas.microsoft.com/office/drawing/2014/main" val="1651287991"/>
                    </a:ext>
                  </a:extLst>
                </a:gridCol>
                <a:gridCol w="104595">
                  <a:extLst>
                    <a:ext uri="{9D8B030D-6E8A-4147-A177-3AD203B41FA5}">
                      <a16:colId xmlns:a16="http://schemas.microsoft.com/office/drawing/2014/main" val="3536668228"/>
                    </a:ext>
                  </a:extLst>
                </a:gridCol>
                <a:gridCol w="104595">
                  <a:extLst>
                    <a:ext uri="{9D8B030D-6E8A-4147-A177-3AD203B41FA5}">
                      <a16:colId xmlns:a16="http://schemas.microsoft.com/office/drawing/2014/main" val="1805110570"/>
                    </a:ext>
                  </a:extLst>
                </a:gridCol>
                <a:gridCol w="104595">
                  <a:extLst>
                    <a:ext uri="{9D8B030D-6E8A-4147-A177-3AD203B41FA5}">
                      <a16:colId xmlns:a16="http://schemas.microsoft.com/office/drawing/2014/main" val="1613691957"/>
                    </a:ext>
                  </a:extLst>
                </a:gridCol>
                <a:gridCol w="104595">
                  <a:extLst>
                    <a:ext uri="{9D8B030D-6E8A-4147-A177-3AD203B41FA5}">
                      <a16:colId xmlns:a16="http://schemas.microsoft.com/office/drawing/2014/main" val="2315123431"/>
                    </a:ext>
                  </a:extLst>
                </a:gridCol>
                <a:gridCol w="104595">
                  <a:extLst>
                    <a:ext uri="{9D8B030D-6E8A-4147-A177-3AD203B41FA5}">
                      <a16:colId xmlns:a16="http://schemas.microsoft.com/office/drawing/2014/main" val="125449215"/>
                    </a:ext>
                  </a:extLst>
                </a:gridCol>
                <a:gridCol w="104595">
                  <a:extLst>
                    <a:ext uri="{9D8B030D-6E8A-4147-A177-3AD203B41FA5}">
                      <a16:colId xmlns:a16="http://schemas.microsoft.com/office/drawing/2014/main" val="3481280971"/>
                    </a:ext>
                  </a:extLst>
                </a:gridCol>
                <a:gridCol w="104595">
                  <a:extLst>
                    <a:ext uri="{9D8B030D-6E8A-4147-A177-3AD203B41FA5}">
                      <a16:colId xmlns:a16="http://schemas.microsoft.com/office/drawing/2014/main" val="69574455"/>
                    </a:ext>
                  </a:extLst>
                </a:gridCol>
                <a:gridCol w="104595">
                  <a:extLst>
                    <a:ext uri="{9D8B030D-6E8A-4147-A177-3AD203B41FA5}">
                      <a16:colId xmlns:a16="http://schemas.microsoft.com/office/drawing/2014/main" val="2146923020"/>
                    </a:ext>
                  </a:extLst>
                </a:gridCol>
                <a:gridCol w="104595">
                  <a:extLst>
                    <a:ext uri="{9D8B030D-6E8A-4147-A177-3AD203B41FA5}">
                      <a16:colId xmlns:a16="http://schemas.microsoft.com/office/drawing/2014/main" val="2822545875"/>
                    </a:ext>
                  </a:extLst>
                </a:gridCol>
                <a:gridCol w="104595">
                  <a:extLst>
                    <a:ext uri="{9D8B030D-6E8A-4147-A177-3AD203B41FA5}">
                      <a16:colId xmlns:a16="http://schemas.microsoft.com/office/drawing/2014/main" val="2209967869"/>
                    </a:ext>
                  </a:extLst>
                </a:gridCol>
                <a:gridCol w="104595">
                  <a:extLst>
                    <a:ext uri="{9D8B030D-6E8A-4147-A177-3AD203B41FA5}">
                      <a16:colId xmlns:a16="http://schemas.microsoft.com/office/drawing/2014/main" val="1288999445"/>
                    </a:ext>
                  </a:extLst>
                </a:gridCol>
                <a:gridCol w="104595">
                  <a:extLst>
                    <a:ext uri="{9D8B030D-6E8A-4147-A177-3AD203B41FA5}">
                      <a16:colId xmlns:a16="http://schemas.microsoft.com/office/drawing/2014/main" val="3603101330"/>
                    </a:ext>
                  </a:extLst>
                </a:gridCol>
                <a:gridCol w="104595">
                  <a:extLst>
                    <a:ext uri="{9D8B030D-6E8A-4147-A177-3AD203B41FA5}">
                      <a16:colId xmlns:a16="http://schemas.microsoft.com/office/drawing/2014/main" val="3545267284"/>
                    </a:ext>
                  </a:extLst>
                </a:gridCol>
                <a:gridCol w="104595">
                  <a:extLst>
                    <a:ext uri="{9D8B030D-6E8A-4147-A177-3AD203B41FA5}">
                      <a16:colId xmlns:a16="http://schemas.microsoft.com/office/drawing/2014/main" val="3219772870"/>
                    </a:ext>
                  </a:extLst>
                </a:gridCol>
                <a:gridCol w="104595">
                  <a:extLst>
                    <a:ext uri="{9D8B030D-6E8A-4147-A177-3AD203B41FA5}">
                      <a16:colId xmlns:a16="http://schemas.microsoft.com/office/drawing/2014/main" val="2437042161"/>
                    </a:ext>
                  </a:extLst>
                </a:gridCol>
                <a:gridCol w="104595">
                  <a:extLst>
                    <a:ext uri="{9D8B030D-6E8A-4147-A177-3AD203B41FA5}">
                      <a16:colId xmlns:a16="http://schemas.microsoft.com/office/drawing/2014/main" val="95876006"/>
                    </a:ext>
                  </a:extLst>
                </a:gridCol>
                <a:gridCol w="104595">
                  <a:extLst>
                    <a:ext uri="{9D8B030D-6E8A-4147-A177-3AD203B41FA5}">
                      <a16:colId xmlns:a16="http://schemas.microsoft.com/office/drawing/2014/main" val="4225652"/>
                    </a:ext>
                  </a:extLst>
                </a:gridCol>
                <a:gridCol w="104595">
                  <a:extLst>
                    <a:ext uri="{9D8B030D-6E8A-4147-A177-3AD203B41FA5}">
                      <a16:colId xmlns:a16="http://schemas.microsoft.com/office/drawing/2014/main" val="1103257421"/>
                    </a:ext>
                  </a:extLst>
                </a:gridCol>
                <a:gridCol w="104595">
                  <a:extLst>
                    <a:ext uri="{9D8B030D-6E8A-4147-A177-3AD203B41FA5}">
                      <a16:colId xmlns:a16="http://schemas.microsoft.com/office/drawing/2014/main" val="2609440779"/>
                    </a:ext>
                  </a:extLst>
                </a:gridCol>
                <a:gridCol w="104595">
                  <a:extLst>
                    <a:ext uri="{9D8B030D-6E8A-4147-A177-3AD203B41FA5}">
                      <a16:colId xmlns:a16="http://schemas.microsoft.com/office/drawing/2014/main" val="1197989510"/>
                    </a:ext>
                  </a:extLst>
                </a:gridCol>
                <a:gridCol w="104595">
                  <a:extLst>
                    <a:ext uri="{9D8B030D-6E8A-4147-A177-3AD203B41FA5}">
                      <a16:colId xmlns:a16="http://schemas.microsoft.com/office/drawing/2014/main" val="537972702"/>
                    </a:ext>
                  </a:extLst>
                </a:gridCol>
                <a:gridCol w="104595">
                  <a:extLst>
                    <a:ext uri="{9D8B030D-6E8A-4147-A177-3AD203B41FA5}">
                      <a16:colId xmlns:a16="http://schemas.microsoft.com/office/drawing/2014/main" val="64142979"/>
                    </a:ext>
                  </a:extLst>
                </a:gridCol>
                <a:gridCol w="104595">
                  <a:extLst>
                    <a:ext uri="{9D8B030D-6E8A-4147-A177-3AD203B41FA5}">
                      <a16:colId xmlns:a16="http://schemas.microsoft.com/office/drawing/2014/main" val="1086051669"/>
                    </a:ext>
                  </a:extLst>
                </a:gridCol>
                <a:gridCol w="104595">
                  <a:extLst>
                    <a:ext uri="{9D8B030D-6E8A-4147-A177-3AD203B41FA5}">
                      <a16:colId xmlns:a16="http://schemas.microsoft.com/office/drawing/2014/main" val="3243643641"/>
                    </a:ext>
                  </a:extLst>
                </a:gridCol>
                <a:gridCol w="104595">
                  <a:extLst>
                    <a:ext uri="{9D8B030D-6E8A-4147-A177-3AD203B41FA5}">
                      <a16:colId xmlns:a16="http://schemas.microsoft.com/office/drawing/2014/main" val="2462281463"/>
                    </a:ext>
                  </a:extLst>
                </a:gridCol>
                <a:gridCol w="104595">
                  <a:extLst>
                    <a:ext uri="{9D8B030D-6E8A-4147-A177-3AD203B41FA5}">
                      <a16:colId xmlns:a16="http://schemas.microsoft.com/office/drawing/2014/main" val="1024162885"/>
                    </a:ext>
                  </a:extLst>
                </a:gridCol>
                <a:gridCol w="104595">
                  <a:extLst>
                    <a:ext uri="{9D8B030D-6E8A-4147-A177-3AD203B41FA5}">
                      <a16:colId xmlns:a16="http://schemas.microsoft.com/office/drawing/2014/main" val="2438788320"/>
                    </a:ext>
                  </a:extLst>
                </a:gridCol>
                <a:gridCol w="104595">
                  <a:extLst>
                    <a:ext uri="{9D8B030D-6E8A-4147-A177-3AD203B41FA5}">
                      <a16:colId xmlns:a16="http://schemas.microsoft.com/office/drawing/2014/main" val="1965175031"/>
                    </a:ext>
                  </a:extLst>
                </a:gridCol>
                <a:gridCol w="104595">
                  <a:extLst>
                    <a:ext uri="{9D8B030D-6E8A-4147-A177-3AD203B41FA5}">
                      <a16:colId xmlns:a16="http://schemas.microsoft.com/office/drawing/2014/main" val="3459810641"/>
                    </a:ext>
                  </a:extLst>
                </a:gridCol>
                <a:gridCol w="104595">
                  <a:extLst>
                    <a:ext uri="{9D8B030D-6E8A-4147-A177-3AD203B41FA5}">
                      <a16:colId xmlns:a16="http://schemas.microsoft.com/office/drawing/2014/main" val="2997535694"/>
                    </a:ext>
                  </a:extLst>
                </a:gridCol>
                <a:gridCol w="104595">
                  <a:extLst>
                    <a:ext uri="{9D8B030D-6E8A-4147-A177-3AD203B41FA5}">
                      <a16:colId xmlns:a16="http://schemas.microsoft.com/office/drawing/2014/main" val="161680260"/>
                    </a:ext>
                  </a:extLst>
                </a:gridCol>
                <a:gridCol w="104595">
                  <a:extLst>
                    <a:ext uri="{9D8B030D-6E8A-4147-A177-3AD203B41FA5}">
                      <a16:colId xmlns:a16="http://schemas.microsoft.com/office/drawing/2014/main" val="3359365782"/>
                    </a:ext>
                  </a:extLst>
                </a:gridCol>
                <a:gridCol w="104595">
                  <a:extLst>
                    <a:ext uri="{9D8B030D-6E8A-4147-A177-3AD203B41FA5}">
                      <a16:colId xmlns:a16="http://schemas.microsoft.com/office/drawing/2014/main" val="2128132805"/>
                    </a:ext>
                  </a:extLst>
                </a:gridCol>
                <a:gridCol w="104595">
                  <a:extLst>
                    <a:ext uri="{9D8B030D-6E8A-4147-A177-3AD203B41FA5}">
                      <a16:colId xmlns:a16="http://schemas.microsoft.com/office/drawing/2014/main" val="1955663990"/>
                    </a:ext>
                  </a:extLst>
                </a:gridCol>
                <a:gridCol w="104595">
                  <a:extLst>
                    <a:ext uri="{9D8B030D-6E8A-4147-A177-3AD203B41FA5}">
                      <a16:colId xmlns:a16="http://schemas.microsoft.com/office/drawing/2014/main" val="15611734"/>
                    </a:ext>
                  </a:extLst>
                </a:gridCol>
                <a:gridCol w="104595">
                  <a:extLst>
                    <a:ext uri="{9D8B030D-6E8A-4147-A177-3AD203B41FA5}">
                      <a16:colId xmlns:a16="http://schemas.microsoft.com/office/drawing/2014/main" val="1424991012"/>
                    </a:ext>
                  </a:extLst>
                </a:gridCol>
              </a:tblGrid>
              <a:tr h="103667">
                <a:tc>
                  <a:txBody>
                    <a:bodyPr/>
                    <a:lstStyle/>
                    <a:p>
                      <a:pPr algn="ctr" fontAlgn="b"/>
                      <a:r>
                        <a:rPr lang="tr-TR" sz="800" b="1" i="0" u="none" strike="noStrike" dirty="0">
                          <a:solidFill>
                            <a:srgbClr val="FFFFFF"/>
                          </a:solidFill>
                          <a:effectLst/>
                          <a:latin typeface="Verdana" panose="020B0604030504040204" pitchFamily="34" charset="0"/>
                        </a:rPr>
                        <a:t>   FAALİYETİN ADI</a:t>
                      </a:r>
                    </a:p>
                  </a:txBody>
                  <a:tcPr marL="5606" marR="5606" marT="560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Sorumlu</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a:solidFill>
                            <a:srgbClr val="FFFFFF"/>
                          </a:solidFill>
                          <a:effectLst/>
                          <a:latin typeface="Verdana" panose="020B0604030504040204" pitchFamily="34" charset="0"/>
                        </a:rPr>
                        <a:t>Kaynak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a:solidFill>
                            <a:srgbClr val="FFFFFF"/>
                          </a:solidFill>
                          <a:effectLst/>
                          <a:latin typeface="Verdana" panose="020B0604030504040204" pitchFamily="34" charset="0"/>
                        </a:rPr>
                        <a:t>Takip          Göstergesi</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500" b="1" i="0" u="none" strike="noStrike" dirty="0" err="1">
                          <a:solidFill>
                            <a:srgbClr val="000000"/>
                          </a:solidFill>
                          <a:effectLst/>
                          <a:latin typeface="Verdana" panose="020B0604030504040204" pitchFamily="34" charset="0"/>
                        </a:rPr>
                        <a:t>Termin</a:t>
                      </a:r>
                      <a:endParaRPr lang="tr-TR" sz="500" b="1" i="0" u="none" strike="noStrike" dirty="0">
                        <a:solidFill>
                          <a:srgbClr val="000000"/>
                        </a:solidFill>
                        <a:effectLst/>
                        <a:latin typeface="Verdana" panose="020B0604030504040204" pitchFamily="34" charset="0"/>
                      </a:endParaRP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tr-TR" sz="400" b="1" i="0" u="none" strike="noStrike" dirty="0">
                          <a:solidFill>
                            <a:srgbClr val="000000"/>
                          </a:solidFill>
                          <a:effectLst/>
                          <a:latin typeface="Verdana" panose="020B0604030504040204" pitchFamily="34" charset="0"/>
                        </a:rPr>
                        <a:t>OCAK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ŞUBAT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a:solidFill>
                            <a:srgbClr val="000000"/>
                          </a:solidFill>
                          <a:effectLst/>
                          <a:latin typeface="Verdana" panose="020B0604030504040204" pitchFamily="34" charset="0"/>
                        </a:rPr>
                        <a:t>MART</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NİSAN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a:solidFill>
                            <a:srgbClr val="000000"/>
                          </a:solidFill>
                          <a:effectLst/>
                          <a:latin typeface="Verdana" panose="020B0604030504040204" pitchFamily="34" charset="0"/>
                        </a:rPr>
                        <a:t>MAYIS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HAZİRAN</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TEMMUZ</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AĞUSTOS</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EYLÜL</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EKİM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400" b="1" i="0" u="none" strike="noStrike" dirty="0">
                          <a:solidFill>
                            <a:srgbClr val="000000"/>
                          </a:solidFill>
                          <a:effectLst/>
                          <a:latin typeface="Verdana" panose="020B0604030504040204" pitchFamily="34" charset="0"/>
                        </a:rPr>
                        <a:t>KASIM</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400" b="1" i="0" u="none" strike="noStrike" dirty="0">
                          <a:solidFill>
                            <a:srgbClr val="000000"/>
                          </a:solidFill>
                          <a:effectLst/>
                          <a:latin typeface="Verdana" panose="020B0604030504040204" pitchFamily="34" charset="0"/>
                        </a:rPr>
                        <a:t>ARALIK</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02967285"/>
                  </a:ext>
                </a:extLst>
              </a:tr>
              <a:tr h="117726">
                <a:tc>
                  <a:txBody>
                    <a:bodyPr/>
                    <a:lstStyle/>
                    <a:p>
                      <a:pPr algn="ctr" fontAlgn="ctr"/>
                      <a:r>
                        <a:rPr lang="tr-TR" sz="700" b="1" i="0" u="none" strike="noStrike" dirty="0">
                          <a:solidFill>
                            <a:srgbClr val="FFFFFF"/>
                          </a:solidFill>
                          <a:effectLst/>
                          <a:latin typeface="Verdana" panose="020B0604030504040204" pitchFamily="34" charset="0"/>
                        </a:rPr>
                        <a:t> </a:t>
                      </a:r>
                    </a:p>
                  </a:txBody>
                  <a:tcPr marL="5606" marR="5606" marT="5606"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002060"/>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0" i="0" u="none" strike="noStrike">
                          <a:solidFill>
                            <a:srgbClr val="000000"/>
                          </a:solidFill>
                          <a:effectLst/>
                          <a:latin typeface="Verdana" panose="020B0604030504040204" pitchFamily="34" charset="0"/>
                        </a:rPr>
                        <a:t>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19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29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39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43</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44</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45</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46</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47</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48</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49</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50</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a:solidFill>
                            <a:srgbClr val="000000"/>
                          </a:solidFill>
                          <a:effectLst/>
                          <a:latin typeface="Verdana" panose="020B0604030504040204" pitchFamily="34" charset="0"/>
                        </a:rPr>
                        <a:t>51</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500" b="0" i="0" u="none" strike="noStrike" dirty="0">
                          <a:solidFill>
                            <a:srgbClr val="000000"/>
                          </a:solidFill>
                          <a:effectLst/>
                          <a:latin typeface="Verdana" panose="020B0604030504040204" pitchFamily="34" charset="0"/>
                        </a:rPr>
                        <a:t>52</a:t>
                      </a:r>
                    </a:p>
                  </a:txBody>
                  <a:tcPr marL="5606" marR="5606" marT="5606"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2597319440"/>
                  </a:ext>
                </a:extLst>
              </a:tr>
            </a:tbl>
          </a:graphicData>
        </a:graphic>
      </p:graphicFrame>
      <p:pic>
        <p:nvPicPr>
          <p:cNvPr id="6" name="Resim 8"/>
          <p:cNvPicPr/>
          <p:nvPr/>
        </p:nvPicPr>
        <p:blipFill>
          <a:blip r:embed="rId2" cstate="print"/>
          <a:stretch>
            <a:fillRect/>
          </a:stretch>
        </p:blipFill>
        <p:spPr>
          <a:xfrm>
            <a:off x="179512" y="68802"/>
            <a:ext cx="2736304" cy="411671"/>
          </a:xfrm>
          <a:prstGeom prst="rect">
            <a:avLst/>
          </a:prstGeom>
        </p:spPr>
      </p:pic>
    </p:spTree>
    <p:extLst>
      <p:ext uri="{BB962C8B-B14F-4D97-AF65-F5344CB8AC3E}">
        <p14:creationId xmlns:p14="http://schemas.microsoft.com/office/powerpoint/2010/main" val="797980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7" y="342709"/>
            <a:ext cx="6984776" cy="707886"/>
          </a:xfrm>
          <a:prstGeom prst="rect">
            <a:avLst/>
          </a:prstGeom>
          <a:noFill/>
        </p:spPr>
        <p:txBody>
          <a:bodyPr wrap="square" rtlCol="0">
            <a:spAutoFit/>
          </a:bodyPr>
          <a:lstStyle/>
          <a:p>
            <a:pPr algn="ctr"/>
            <a:r>
              <a:rPr lang="tr-TR" sz="4000" b="1" dirty="0">
                <a:solidFill>
                  <a:srgbClr val="FF0000"/>
                </a:solidFill>
                <a:effectLst>
                  <a:outerShdw blurRad="38100" dist="38100" dir="2700000" algn="tl">
                    <a:srgbClr val="000000">
                      <a:alpha val="43137"/>
                    </a:srgbClr>
                  </a:outerShdw>
                </a:effectLst>
              </a:rPr>
              <a:t>RİSK ANALİZİ</a:t>
            </a:r>
          </a:p>
        </p:txBody>
      </p:sp>
      <p:sp>
        <p:nvSpPr>
          <p:cNvPr id="7" name="Slayt Numarası Yer Tutucusu 6"/>
          <p:cNvSpPr>
            <a:spLocks noGrp="1"/>
          </p:cNvSpPr>
          <p:nvPr>
            <p:ph type="sldNum" sz="quarter" idx="12"/>
          </p:nvPr>
        </p:nvSpPr>
        <p:spPr>
          <a:xfrm>
            <a:off x="6553199" y="6366403"/>
            <a:ext cx="2133600" cy="365125"/>
          </a:xfrm>
        </p:spPr>
        <p:txBody>
          <a:bodyPr/>
          <a:lstStyle/>
          <a:p>
            <a:fld id="{439F893C-C32F-4835-A1E5-850973405C58}" type="slidenum">
              <a:rPr lang="tr-TR" sz="1400" smtClean="0"/>
              <a:pPr/>
              <a:t>15</a:t>
            </a:fld>
            <a:endParaRPr lang="tr-TR" sz="1400"/>
          </a:p>
        </p:txBody>
      </p:sp>
      <p:pic>
        <p:nvPicPr>
          <p:cNvPr id="6" name="Resim 5"/>
          <p:cNvPicPr/>
          <p:nvPr/>
        </p:nvPicPr>
        <p:blipFill>
          <a:blip r:embed="rId2" cstate="print"/>
          <a:stretch>
            <a:fillRect/>
          </a:stretch>
        </p:blipFill>
        <p:spPr>
          <a:xfrm>
            <a:off x="107503" y="270701"/>
            <a:ext cx="2736304" cy="576064"/>
          </a:xfrm>
          <a:prstGeom prst="rect">
            <a:avLst/>
          </a:prstGeom>
        </p:spPr>
      </p:pic>
      <p:sp>
        <p:nvSpPr>
          <p:cNvPr id="10" name="143 Metin kutusu">
            <a:extLst>
              <a:ext uri="{FF2B5EF4-FFF2-40B4-BE49-F238E27FC236}">
                <a16:creationId xmlns:a16="http://schemas.microsoft.com/office/drawing/2014/main" id="{C7FE060E-8FAE-4364-8FA7-8635398CF3FF}"/>
              </a:ext>
            </a:extLst>
          </p:cNvPr>
          <p:cNvSpPr txBox="1"/>
          <p:nvPr/>
        </p:nvSpPr>
        <p:spPr>
          <a:xfrm>
            <a:off x="601662" y="2597678"/>
            <a:ext cx="266700"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200"/>
          </a:p>
        </p:txBody>
      </p:sp>
      <p:sp>
        <p:nvSpPr>
          <p:cNvPr id="11" name="143 Metin kutusu">
            <a:extLst>
              <a:ext uri="{FF2B5EF4-FFF2-40B4-BE49-F238E27FC236}">
                <a16:creationId xmlns:a16="http://schemas.microsoft.com/office/drawing/2014/main" id="{8606EFDD-4624-447B-BF6F-88D807DBDD6D}"/>
              </a:ext>
            </a:extLst>
          </p:cNvPr>
          <p:cNvSpPr txBox="1"/>
          <p:nvPr/>
        </p:nvSpPr>
        <p:spPr>
          <a:xfrm>
            <a:off x="601662" y="2788178"/>
            <a:ext cx="266700" cy="2769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200"/>
          </a:p>
        </p:txBody>
      </p:sp>
      <p:sp>
        <p:nvSpPr>
          <p:cNvPr id="16" name="143 Metin kutusu">
            <a:extLst>
              <a:ext uri="{FF2B5EF4-FFF2-40B4-BE49-F238E27FC236}">
                <a16:creationId xmlns:a16="http://schemas.microsoft.com/office/drawing/2014/main" id="{C7FE060E-8FAE-4364-8FA7-8635398CF3FF}"/>
              </a:ext>
            </a:extLst>
          </p:cNvPr>
          <p:cNvSpPr txBox="1"/>
          <p:nvPr/>
        </p:nvSpPr>
        <p:spPr>
          <a:xfrm>
            <a:off x="457199" y="2846916"/>
            <a:ext cx="266700" cy="2462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000"/>
          </a:p>
        </p:txBody>
      </p:sp>
      <p:sp>
        <p:nvSpPr>
          <p:cNvPr id="17" name="143 Metin kutusu">
            <a:extLst>
              <a:ext uri="{FF2B5EF4-FFF2-40B4-BE49-F238E27FC236}">
                <a16:creationId xmlns:a16="http://schemas.microsoft.com/office/drawing/2014/main" id="{8606EFDD-4624-447B-BF6F-88D807DBDD6D}"/>
              </a:ext>
            </a:extLst>
          </p:cNvPr>
          <p:cNvSpPr txBox="1"/>
          <p:nvPr/>
        </p:nvSpPr>
        <p:spPr>
          <a:xfrm>
            <a:off x="457199" y="3037416"/>
            <a:ext cx="266700" cy="2462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000"/>
          </a:p>
        </p:txBody>
      </p:sp>
      <p:sp>
        <p:nvSpPr>
          <p:cNvPr id="22" name="143 Metin kutusu">
            <a:extLst>
              <a:ext uri="{FF2B5EF4-FFF2-40B4-BE49-F238E27FC236}">
                <a16:creationId xmlns:a16="http://schemas.microsoft.com/office/drawing/2014/main" id="{C7FE060E-8FAE-4364-8FA7-8635398CF3FF}"/>
              </a:ext>
            </a:extLst>
          </p:cNvPr>
          <p:cNvSpPr txBox="1"/>
          <p:nvPr/>
        </p:nvSpPr>
        <p:spPr>
          <a:xfrm>
            <a:off x="457199" y="3231091"/>
            <a:ext cx="26670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a:extLst>
              <a:ext uri="{FF2B5EF4-FFF2-40B4-BE49-F238E27FC236}">
                <a16:creationId xmlns:a16="http://schemas.microsoft.com/office/drawing/2014/main" id="{8606EFDD-4624-447B-BF6F-88D807DBDD6D}"/>
              </a:ext>
            </a:extLst>
          </p:cNvPr>
          <p:cNvSpPr txBox="1"/>
          <p:nvPr/>
        </p:nvSpPr>
        <p:spPr>
          <a:xfrm>
            <a:off x="457199" y="3421591"/>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82" name="143 Metin kutusu">
            <a:extLst>
              <a:ext uri="{FF2B5EF4-FFF2-40B4-BE49-F238E27FC236}">
                <a16:creationId xmlns:a16="http://schemas.microsoft.com/office/drawing/2014/main" id="{00000000-0008-0000-0100-000006000000}"/>
              </a:ext>
            </a:extLst>
          </p:cNvPr>
          <p:cNvSpPr txBox="1"/>
          <p:nvPr/>
        </p:nvSpPr>
        <p:spPr>
          <a:xfrm>
            <a:off x="618167" y="2852123"/>
            <a:ext cx="257337" cy="10772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00"/>
          </a:p>
        </p:txBody>
      </p:sp>
      <p:sp>
        <p:nvSpPr>
          <p:cNvPr id="83" name="143 Metin kutusu">
            <a:extLst>
              <a:ext uri="{FF2B5EF4-FFF2-40B4-BE49-F238E27FC236}">
                <a16:creationId xmlns:a16="http://schemas.microsoft.com/office/drawing/2014/main" id="{00000000-0008-0000-0100-000007000000}"/>
              </a:ext>
            </a:extLst>
          </p:cNvPr>
          <p:cNvSpPr txBox="1"/>
          <p:nvPr/>
        </p:nvSpPr>
        <p:spPr>
          <a:xfrm>
            <a:off x="618167" y="3050561"/>
            <a:ext cx="257337" cy="10772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00"/>
          </a:p>
        </p:txBody>
      </p:sp>
      <p:sp>
        <p:nvSpPr>
          <p:cNvPr id="85" name="Metin kutusu 7">
            <a:extLst>
              <a:ext uri="{FF2B5EF4-FFF2-40B4-BE49-F238E27FC236}">
                <a16:creationId xmlns:a16="http://schemas.microsoft.com/office/drawing/2014/main" id="{00000000-0008-0000-0100-000009000000}"/>
              </a:ext>
            </a:extLst>
          </p:cNvPr>
          <p:cNvSpPr txBox="1"/>
          <p:nvPr/>
        </p:nvSpPr>
        <p:spPr>
          <a:xfrm flipH="1">
            <a:off x="23752956" y="1855357"/>
            <a:ext cx="81346" cy="7688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00"/>
          </a:p>
        </p:txBody>
      </p:sp>
      <p:sp>
        <p:nvSpPr>
          <p:cNvPr id="130" name="143 Metin kutusu">
            <a:extLst>
              <a:ext uri="{FF2B5EF4-FFF2-40B4-BE49-F238E27FC236}">
                <a16:creationId xmlns:a16="http://schemas.microsoft.com/office/drawing/2014/main" id="{00000000-0008-0000-0100-000006000000}"/>
              </a:ext>
            </a:extLst>
          </p:cNvPr>
          <p:cNvSpPr txBox="1"/>
          <p:nvPr/>
        </p:nvSpPr>
        <p:spPr>
          <a:xfrm>
            <a:off x="457200" y="3638550"/>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1" name="143 Metin kutusu">
            <a:extLst>
              <a:ext uri="{FF2B5EF4-FFF2-40B4-BE49-F238E27FC236}">
                <a16:creationId xmlns:a16="http://schemas.microsoft.com/office/drawing/2014/main" id="{00000000-0008-0000-0100-000007000000}"/>
              </a:ext>
            </a:extLst>
          </p:cNvPr>
          <p:cNvSpPr txBox="1"/>
          <p:nvPr/>
        </p:nvSpPr>
        <p:spPr>
          <a:xfrm>
            <a:off x="457200" y="3836988"/>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2" name="Metin kutusu 7">
            <a:extLst>
              <a:ext uri="{FF2B5EF4-FFF2-40B4-BE49-F238E27FC236}">
                <a16:creationId xmlns:a16="http://schemas.microsoft.com/office/drawing/2014/main" id="{00000000-0008-0000-0100-000009000000}"/>
              </a:ext>
            </a:extLst>
          </p:cNvPr>
          <p:cNvSpPr txBox="1"/>
          <p:nvPr/>
        </p:nvSpPr>
        <p:spPr>
          <a:xfrm flipH="1">
            <a:off x="23595011" y="2442272"/>
            <a:ext cx="60325" cy="66993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100"/>
          </a:p>
        </p:txBody>
      </p:sp>
      <p:graphicFrame>
        <p:nvGraphicFramePr>
          <p:cNvPr id="153" name="Tablo 152">
            <a:extLst>
              <a:ext uri="{FF2B5EF4-FFF2-40B4-BE49-F238E27FC236}">
                <a16:creationId xmlns:a16="http://schemas.microsoft.com/office/drawing/2014/main" id="{FC0C5323-A94E-4C12-94DA-C38C12E1B601}"/>
              </a:ext>
            </a:extLst>
          </p:cNvPr>
          <p:cNvGraphicFramePr>
            <a:graphicFrameLocks noGrp="1"/>
          </p:cNvGraphicFramePr>
          <p:nvPr>
            <p:extLst>
              <p:ext uri="{D42A27DB-BD31-4B8C-83A1-F6EECF244321}">
                <p14:modId xmlns:p14="http://schemas.microsoft.com/office/powerpoint/2010/main" val="3151314282"/>
              </p:ext>
            </p:extLst>
          </p:nvPr>
        </p:nvGraphicFramePr>
        <p:xfrm>
          <a:off x="457201" y="990602"/>
          <a:ext cx="8229598" cy="5095088"/>
        </p:xfrm>
        <a:graphic>
          <a:graphicData uri="http://schemas.openxmlformats.org/drawingml/2006/table">
            <a:tbl>
              <a:tblPr/>
              <a:tblGrid>
                <a:gridCol w="904302">
                  <a:extLst>
                    <a:ext uri="{9D8B030D-6E8A-4147-A177-3AD203B41FA5}">
                      <a16:colId xmlns:a16="http://schemas.microsoft.com/office/drawing/2014/main" val="2632832220"/>
                    </a:ext>
                  </a:extLst>
                </a:gridCol>
                <a:gridCol w="396571">
                  <a:extLst>
                    <a:ext uri="{9D8B030D-6E8A-4147-A177-3AD203B41FA5}">
                      <a16:colId xmlns:a16="http://schemas.microsoft.com/office/drawing/2014/main" val="2618759088"/>
                    </a:ext>
                  </a:extLst>
                </a:gridCol>
                <a:gridCol w="291419">
                  <a:extLst>
                    <a:ext uri="{9D8B030D-6E8A-4147-A177-3AD203B41FA5}">
                      <a16:colId xmlns:a16="http://schemas.microsoft.com/office/drawing/2014/main" val="2514810909"/>
                    </a:ext>
                  </a:extLst>
                </a:gridCol>
                <a:gridCol w="426614">
                  <a:extLst>
                    <a:ext uri="{9D8B030D-6E8A-4147-A177-3AD203B41FA5}">
                      <a16:colId xmlns:a16="http://schemas.microsoft.com/office/drawing/2014/main" val="56008837"/>
                    </a:ext>
                  </a:extLst>
                </a:gridCol>
                <a:gridCol w="141954">
                  <a:extLst>
                    <a:ext uri="{9D8B030D-6E8A-4147-A177-3AD203B41FA5}">
                      <a16:colId xmlns:a16="http://schemas.microsoft.com/office/drawing/2014/main" val="1046178506"/>
                    </a:ext>
                  </a:extLst>
                </a:gridCol>
                <a:gridCol w="441771">
                  <a:extLst>
                    <a:ext uri="{9D8B030D-6E8A-4147-A177-3AD203B41FA5}">
                      <a16:colId xmlns:a16="http://schemas.microsoft.com/office/drawing/2014/main" val="3394595674"/>
                    </a:ext>
                  </a:extLst>
                </a:gridCol>
                <a:gridCol w="144016">
                  <a:extLst>
                    <a:ext uri="{9D8B030D-6E8A-4147-A177-3AD203B41FA5}">
                      <a16:colId xmlns:a16="http://schemas.microsoft.com/office/drawing/2014/main" val="1279863228"/>
                    </a:ext>
                  </a:extLst>
                </a:gridCol>
                <a:gridCol w="320016">
                  <a:extLst>
                    <a:ext uri="{9D8B030D-6E8A-4147-A177-3AD203B41FA5}">
                      <a16:colId xmlns:a16="http://schemas.microsoft.com/office/drawing/2014/main" val="3999603991"/>
                    </a:ext>
                  </a:extLst>
                </a:gridCol>
                <a:gridCol w="411593">
                  <a:extLst>
                    <a:ext uri="{9D8B030D-6E8A-4147-A177-3AD203B41FA5}">
                      <a16:colId xmlns:a16="http://schemas.microsoft.com/office/drawing/2014/main" val="738070878"/>
                    </a:ext>
                  </a:extLst>
                </a:gridCol>
                <a:gridCol w="426614">
                  <a:extLst>
                    <a:ext uri="{9D8B030D-6E8A-4147-A177-3AD203B41FA5}">
                      <a16:colId xmlns:a16="http://schemas.microsoft.com/office/drawing/2014/main" val="1685346775"/>
                    </a:ext>
                  </a:extLst>
                </a:gridCol>
                <a:gridCol w="832198">
                  <a:extLst>
                    <a:ext uri="{9D8B030D-6E8A-4147-A177-3AD203B41FA5}">
                      <a16:colId xmlns:a16="http://schemas.microsoft.com/office/drawing/2014/main" val="4552234"/>
                    </a:ext>
                  </a:extLst>
                </a:gridCol>
                <a:gridCol w="141954">
                  <a:extLst>
                    <a:ext uri="{9D8B030D-6E8A-4147-A177-3AD203B41FA5}">
                      <a16:colId xmlns:a16="http://schemas.microsoft.com/office/drawing/2014/main" val="4006430799"/>
                    </a:ext>
                  </a:extLst>
                </a:gridCol>
                <a:gridCol w="375541">
                  <a:extLst>
                    <a:ext uri="{9D8B030D-6E8A-4147-A177-3AD203B41FA5}">
                      <a16:colId xmlns:a16="http://schemas.microsoft.com/office/drawing/2014/main" val="1316877138"/>
                    </a:ext>
                  </a:extLst>
                </a:gridCol>
                <a:gridCol w="300396">
                  <a:extLst>
                    <a:ext uri="{9D8B030D-6E8A-4147-A177-3AD203B41FA5}">
                      <a16:colId xmlns:a16="http://schemas.microsoft.com/office/drawing/2014/main" val="511284745"/>
                    </a:ext>
                  </a:extLst>
                </a:gridCol>
                <a:gridCol w="267422">
                  <a:extLst>
                    <a:ext uri="{9D8B030D-6E8A-4147-A177-3AD203B41FA5}">
                      <a16:colId xmlns:a16="http://schemas.microsoft.com/office/drawing/2014/main" val="3009596533"/>
                    </a:ext>
                  </a:extLst>
                </a:gridCol>
                <a:gridCol w="308642">
                  <a:extLst>
                    <a:ext uri="{9D8B030D-6E8A-4147-A177-3AD203B41FA5}">
                      <a16:colId xmlns:a16="http://schemas.microsoft.com/office/drawing/2014/main" val="787580306"/>
                    </a:ext>
                  </a:extLst>
                </a:gridCol>
                <a:gridCol w="670769">
                  <a:extLst>
                    <a:ext uri="{9D8B030D-6E8A-4147-A177-3AD203B41FA5}">
                      <a16:colId xmlns:a16="http://schemas.microsoft.com/office/drawing/2014/main" val="3330774391"/>
                    </a:ext>
                  </a:extLst>
                </a:gridCol>
                <a:gridCol w="265335">
                  <a:extLst>
                    <a:ext uri="{9D8B030D-6E8A-4147-A177-3AD203B41FA5}">
                      <a16:colId xmlns:a16="http://schemas.microsoft.com/office/drawing/2014/main" val="3570889940"/>
                    </a:ext>
                  </a:extLst>
                </a:gridCol>
                <a:gridCol w="147009">
                  <a:extLst>
                    <a:ext uri="{9D8B030D-6E8A-4147-A177-3AD203B41FA5}">
                      <a16:colId xmlns:a16="http://schemas.microsoft.com/office/drawing/2014/main" val="2080422829"/>
                    </a:ext>
                  </a:extLst>
                </a:gridCol>
                <a:gridCol w="276398">
                  <a:extLst>
                    <a:ext uri="{9D8B030D-6E8A-4147-A177-3AD203B41FA5}">
                      <a16:colId xmlns:a16="http://schemas.microsoft.com/office/drawing/2014/main" val="4054174636"/>
                    </a:ext>
                  </a:extLst>
                </a:gridCol>
                <a:gridCol w="369532">
                  <a:extLst>
                    <a:ext uri="{9D8B030D-6E8A-4147-A177-3AD203B41FA5}">
                      <a16:colId xmlns:a16="http://schemas.microsoft.com/office/drawing/2014/main" val="3009264564"/>
                    </a:ext>
                  </a:extLst>
                </a:gridCol>
                <a:gridCol w="369532">
                  <a:extLst>
                    <a:ext uri="{9D8B030D-6E8A-4147-A177-3AD203B41FA5}">
                      <a16:colId xmlns:a16="http://schemas.microsoft.com/office/drawing/2014/main" val="3153213752"/>
                    </a:ext>
                  </a:extLst>
                </a:gridCol>
              </a:tblGrid>
              <a:tr h="131672">
                <a:tc rowSpan="5" gridSpan="13">
                  <a:txBody>
                    <a:bodyPr/>
                    <a:lstStyle/>
                    <a:p>
                      <a:pPr algn="l" fontAlgn="b"/>
                      <a:r>
                        <a:rPr lang="tr-TR" sz="300" b="0" i="0" u="none" strike="noStrike" dirty="0">
                          <a:solidFill>
                            <a:srgbClr val="000000"/>
                          </a:solidFill>
                          <a:effectLst/>
                          <a:latin typeface="Tahoma" panose="020B0604030504040204" pitchFamily="34" charset="0"/>
                        </a:rPr>
                        <a:t>RİSK ANALİZ FORMU</a:t>
                      </a:r>
                      <a:endParaRPr lang="tr-TR" sz="3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gridSpan="2">
                  <a:txBody>
                    <a:bodyPr/>
                    <a:lstStyle/>
                    <a:p>
                      <a:pPr algn="l" fontAlgn="ctr"/>
                      <a:r>
                        <a:rPr lang="tr-TR" sz="300" b="1" i="0" u="none" strike="noStrike">
                          <a:solidFill>
                            <a:srgbClr val="000000"/>
                          </a:solidFill>
                          <a:effectLst/>
                          <a:latin typeface="Tahoma" panose="020B0604030504040204" pitchFamily="34" charset="0"/>
                        </a:rPr>
                        <a:t>Doküman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tr-TR" sz="3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300" b="1" i="0" u="none" strike="noStrike">
                          <a:solidFill>
                            <a:srgbClr val="000000"/>
                          </a:solidFill>
                          <a:effectLst/>
                          <a:latin typeface="Tahoma" panose="020B0604030504040204" pitchFamily="34" charset="0"/>
                        </a:rPr>
                        <a:t>TO-RA-0001</a:t>
                      </a:r>
                      <a:endParaRPr lang="tr-TR" sz="3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3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hMerge="1">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618251758"/>
                  </a:ext>
                </a:extLst>
              </a:tr>
              <a:tr h="131672">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l" fontAlgn="ctr"/>
                      <a:r>
                        <a:rPr lang="tr-TR" sz="300" b="1" i="0" u="none" strike="noStrike">
                          <a:solidFill>
                            <a:srgbClr val="000000"/>
                          </a:solidFill>
                          <a:effectLst/>
                          <a:latin typeface="Tahoma" panose="020B0604030504040204" pitchFamily="34" charset="0"/>
                        </a:rPr>
                        <a:t>Yayın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tr-TR" sz="3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300" b="1" i="0" u="none" strike="noStrike">
                          <a:solidFill>
                            <a:srgbClr val="000000"/>
                          </a:solidFill>
                          <a:effectLst/>
                          <a:latin typeface="Tahoma" panose="020B0604030504040204" pitchFamily="34" charset="0"/>
                        </a:rPr>
                        <a:t>03.05.2019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3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hMerge="1">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777609303"/>
                  </a:ext>
                </a:extLst>
              </a:tr>
              <a:tr h="131672">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l" fontAlgn="ctr"/>
                      <a:r>
                        <a:rPr lang="tr-TR" sz="300" b="1" i="0" u="none" strike="noStrike">
                          <a:solidFill>
                            <a:srgbClr val="000000"/>
                          </a:solidFill>
                          <a:effectLst/>
                          <a:latin typeface="Tahoma" panose="020B0604030504040204" pitchFamily="34" charset="0"/>
                        </a:rPr>
                        <a:t>Değişiklik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tr-TR" sz="3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300" b="1"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3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hMerge="1">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488886569"/>
                  </a:ext>
                </a:extLst>
              </a:tr>
              <a:tr h="131672">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l" fontAlgn="ctr"/>
                      <a:r>
                        <a:rPr lang="tr-TR" sz="300" b="1" i="0" u="none" strike="noStrike">
                          <a:solidFill>
                            <a:srgbClr val="000000"/>
                          </a:solidFill>
                          <a:effectLst/>
                          <a:latin typeface="Tahoma" panose="020B0604030504040204" pitchFamily="34" charset="0"/>
                        </a:rPr>
                        <a:t>Değişiklik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tr-TR" sz="3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300" b="1" i="0" u="none" strike="noStrike">
                          <a:solidFill>
                            <a:srgbClr val="000000"/>
                          </a:solidFill>
                          <a:effectLst/>
                          <a:latin typeface="Tahoma" panose="020B0604030504040204" pitchFamily="34" charset="0"/>
                        </a:rPr>
                        <a:t>09.10.2019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3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hMerge="1">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126012060"/>
                  </a:ext>
                </a:extLst>
              </a:tr>
              <a:tr h="131672">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l" fontAlgn="ctr"/>
                      <a:r>
                        <a:rPr lang="tr-TR" sz="300" b="1" i="0" u="none" strike="noStrike">
                          <a:solidFill>
                            <a:srgbClr val="000000"/>
                          </a:solidFill>
                          <a:effectLst/>
                          <a:latin typeface="Tahoma" panose="020B0604030504040204" pitchFamily="34" charset="0"/>
                        </a:rPr>
                        <a:t>Sayfa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tr-TR" sz="3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300" b="1" i="0" u="none" strike="noStrike">
                          <a:solidFill>
                            <a:srgbClr val="000000"/>
                          </a:solidFill>
                          <a:effectLst/>
                          <a:latin typeface="Tahoma" panose="020B060403050404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3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300" b="1"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657907"/>
                  </a:ext>
                </a:extLst>
              </a:tr>
              <a:tr h="116393">
                <a:tc rowSpan="2">
                  <a:txBody>
                    <a:bodyPr/>
                    <a:lstStyle/>
                    <a:p>
                      <a:pPr algn="ctr" fontAlgn="ctr"/>
                      <a:r>
                        <a:rPr lang="sv-SE" sz="300" b="0" i="0" u="none" strike="noStrike">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300" b="0"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3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300" b="0"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3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300" b="0"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3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3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300" b="0"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300" b="0"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6">
                  <a:txBody>
                    <a:bodyPr/>
                    <a:lstStyle/>
                    <a:p>
                      <a:pPr algn="ctr" fontAlgn="ctr"/>
                      <a:r>
                        <a:rPr lang="tr-TR" sz="3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3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00484317"/>
                  </a:ext>
                </a:extLst>
              </a:tr>
              <a:tr h="34917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300" b="0"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2">
                  <a:txBody>
                    <a:bodyPr/>
                    <a:lstStyle/>
                    <a:p>
                      <a:pPr algn="ctr" fontAlgn="ctr"/>
                      <a:r>
                        <a:rPr lang="tr-TR" sz="3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pPr algn="ctr" fontAlgn="ctr"/>
                      <a:r>
                        <a:rPr lang="tr-TR" sz="3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0"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2">
                  <a:txBody>
                    <a:bodyPr/>
                    <a:lstStyle/>
                    <a:p>
                      <a:pPr algn="ctr" fontAlgn="ctr"/>
                      <a:r>
                        <a:rPr lang="tr-TR" sz="3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pPr algn="ctr" fontAlgn="ctr"/>
                      <a:r>
                        <a:rPr lang="tr-TR" sz="3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3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292314241"/>
                  </a:ext>
                </a:extLst>
              </a:tr>
              <a:tr h="2403595">
                <a:tc>
                  <a:txBody>
                    <a:bodyPr/>
                    <a:lstStyle/>
                    <a:p>
                      <a:pPr algn="ctr" fontAlgn="ctr"/>
                      <a:r>
                        <a:rPr lang="tr-TR" sz="700" b="0" i="0" u="none" strike="noStrike" dirty="0">
                          <a:solidFill>
                            <a:srgbClr val="000000"/>
                          </a:solidFill>
                          <a:effectLst/>
                          <a:latin typeface="Tahoma" panose="020B0604030504040204" pitchFamily="34" charset="0"/>
                        </a:rPr>
                        <a:t>Z1-TTO ofisimiz yeni kurulması tanınırlığının az oluşu,  kapasite ve altyapı olarak geliştirilmeye ihtiyacı </a:t>
                      </a:r>
                      <a:br>
                        <a:rPr lang="tr-TR" sz="700" b="0" i="0" u="none" strike="noStrike" dirty="0">
                          <a:solidFill>
                            <a:srgbClr val="000000"/>
                          </a:solidFill>
                          <a:effectLst/>
                          <a:latin typeface="Tahoma" panose="020B0604030504040204" pitchFamily="34" charset="0"/>
                        </a:rPr>
                      </a:br>
                      <a:endParaRPr lang="tr-TR" sz="7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a:t>
                      </a:r>
                      <a:r>
                        <a:rPr lang="tr-TR" sz="700" b="0" i="0" u="none" strike="noStrike" dirty="0" err="1">
                          <a:solidFill>
                            <a:srgbClr val="000000"/>
                          </a:solidFill>
                          <a:effectLst/>
                          <a:latin typeface="Tahoma" panose="020B0604030504040204" pitchFamily="34" charset="0"/>
                        </a:rPr>
                        <a:t>hizme</a:t>
                      </a:r>
                      <a:r>
                        <a:rPr lang="tr-TR" sz="700" b="0" i="0" u="none" strike="noStrike" dirty="0">
                          <a:solidFill>
                            <a:srgbClr val="000000"/>
                          </a:solidFill>
                          <a:effectLst/>
                          <a:latin typeface="Tahoma" panose="020B0604030504040204" pitchFamily="34" charset="0"/>
                        </a:rPr>
                        <a:t> kalitesi ve verimliliğinin düşmesi,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ofisinin yapısının tanıtılmaması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Etkinliklerin mail 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Bilgilendirme çalışmalarının planlanması ve planlanan etkinliğin gerçekleştirilmesi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ofisi </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 31.09.2019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Bilgilendirme toplantıları gerçekleştirildi. </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Kanıt toplantı fotoğrafları mevcuttur.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tr-TR" sz="700" b="1" i="0" u="none" strike="noStrike">
                          <a:solidFill>
                            <a:srgbClr val="FF0000"/>
                          </a:solidFill>
                          <a:effectLst/>
                          <a:latin typeface="Tahoma" panose="020B0604030504040204" pitchFamily="34" charset="0"/>
                        </a:rPr>
                        <a:t>140</a:t>
                      </a:r>
                      <a:endParaRPr lang="tr-TR" sz="700" b="1" i="0" u="none" strike="noStrike" dirty="0">
                        <a:solidFill>
                          <a:srgbClr val="FF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r>
                        <a:rPr lang="tr-TR" sz="800" b="1" i="0" u="none" strike="noStrike" dirty="0">
                          <a:solidFill>
                            <a:srgbClr val="FF0000"/>
                          </a:solidFill>
                          <a:effectLst/>
                          <a:latin typeface="Tahoma" panose="020B0604030504040204" pitchFamily="34" charset="0"/>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dirty="0">
                          <a:solidFill>
                            <a:srgbClr val="000000"/>
                          </a:solidFill>
                          <a:effectLst/>
                          <a:latin typeface="Tahoma" panose="020B0604030504040204" pitchFamily="34" charset="0"/>
                        </a:rPr>
                        <a:t>Girişimci Yenilikçi Üniversite komisyonu oluşturuldu.</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 Her bölümden temsilci ile aylık veya haftalık yapılan toplantılarda TTO </a:t>
                      </a:r>
                      <a:r>
                        <a:rPr lang="tr-TR" sz="700" b="0" i="0" u="none" strike="noStrike" dirty="0" err="1">
                          <a:solidFill>
                            <a:srgbClr val="000000"/>
                          </a:solidFill>
                          <a:effectLst/>
                          <a:latin typeface="Tahoma" panose="020B0604030504040204" pitchFamily="34" charset="0"/>
                        </a:rPr>
                        <a:t>nun</a:t>
                      </a:r>
                      <a:r>
                        <a:rPr lang="tr-TR" sz="700" b="0" i="0" u="none" strike="noStrike" dirty="0">
                          <a:solidFill>
                            <a:srgbClr val="000000"/>
                          </a:solidFill>
                          <a:effectLst/>
                          <a:latin typeface="Tahoma" panose="020B0604030504040204" pitchFamily="34" charset="0"/>
                        </a:rPr>
                        <a:t> tanıtılması ve bölümlerle entegre faaliyetler planlanmakta ve </a:t>
                      </a:r>
                      <a:r>
                        <a:rPr lang="tr-TR" sz="700" b="0" i="0" u="none" strike="noStrike" dirty="0" err="1">
                          <a:solidFill>
                            <a:srgbClr val="000000"/>
                          </a:solidFill>
                          <a:effectLst/>
                          <a:latin typeface="Tahoma" panose="020B0604030504040204" pitchFamily="34" charset="0"/>
                        </a:rPr>
                        <a:t>gerçekleşritilmektedir</a:t>
                      </a:r>
                      <a:r>
                        <a:rPr lang="tr-TR" sz="700" b="0" i="0" u="none" strike="noStrike" dirty="0">
                          <a:solidFill>
                            <a:srgbClr val="000000"/>
                          </a:solidFill>
                          <a:effectLst/>
                          <a:latin typeface="Tahoma" panose="020B0604030504040204" pitchFamily="34" charset="0"/>
                        </a:rPr>
                        <a:t>. (Toplantılar, Eğitimler ve Etkinlikler)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tr-TR" sz="700" b="1" i="0" u="none" strike="noStrike" dirty="0">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r>
                        <a:rPr lang="tr-TR" sz="3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026656"/>
                  </a:ext>
                </a:extLst>
              </a:tr>
              <a:tr h="1567562">
                <a:tc>
                  <a:txBody>
                    <a:bodyPr/>
                    <a:lstStyle/>
                    <a:p>
                      <a:pPr algn="ctr" fontAlgn="ctr"/>
                      <a:r>
                        <a:rPr lang="tr-TR" sz="700" b="0" i="0" u="none" strike="noStrike">
                          <a:solidFill>
                            <a:srgbClr val="000000"/>
                          </a:solidFill>
                          <a:effectLst/>
                          <a:latin typeface="Tahoma" panose="020B0604030504040204" pitchFamily="34" charset="0"/>
                        </a:rPr>
                        <a:t>Z2-GYÜ Endeksinde ilk 50 de yer almıyor oluşumuz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Hizmetlerin Görünürlülüğünün azalması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Web Sitesinin yeni düzenleniyor oluşu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Web sitesi takibi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TTO sayfasının kullanımının</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TTO ekibine devredilmesi ya da</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 haftalık güncellemeler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IT</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01.02.2019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Proje, yayın sayılarının arttırılması konusunda akademisyenlere destek olunmaktadır.</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Ayrıca tto yönergesinde proje teşvik edilmesi açısından maddeler eklenmiştir.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700" b="1" i="0" u="none" strike="noStrike" dirty="0">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r>
                        <a:rPr lang="tr-TR" sz="3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700" b="1" i="0" u="none" strike="noStrike" dirty="0">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tr-TR" sz="3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904677"/>
                  </a:ext>
                </a:extLst>
              </a:tr>
            </a:tbl>
          </a:graphicData>
        </a:graphic>
      </p:graphicFrame>
      <p:sp>
        <p:nvSpPr>
          <p:cNvPr id="154" name="143 Metin kutusu">
            <a:extLst>
              <a:ext uri="{FF2B5EF4-FFF2-40B4-BE49-F238E27FC236}">
                <a16:creationId xmlns:a16="http://schemas.microsoft.com/office/drawing/2014/main" id="{00000000-0008-0000-0100-000006000000}"/>
              </a:ext>
            </a:extLst>
          </p:cNvPr>
          <p:cNvSpPr txBox="1"/>
          <p:nvPr/>
        </p:nvSpPr>
        <p:spPr>
          <a:xfrm>
            <a:off x="457200" y="39719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5" name="143 Metin kutusu">
            <a:extLst>
              <a:ext uri="{FF2B5EF4-FFF2-40B4-BE49-F238E27FC236}">
                <a16:creationId xmlns:a16="http://schemas.microsoft.com/office/drawing/2014/main" id="{00000000-0008-0000-0100-000007000000}"/>
              </a:ext>
            </a:extLst>
          </p:cNvPr>
          <p:cNvSpPr txBox="1"/>
          <p:nvPr/>
        </p:nvSpPr>
        <p:spPr>
          <a:xfrm>
            <a:off x="457200" y="4170363"/>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6" name="Metin kutusu 7">
            <a:extLst>
              <a:ext uri="{FF2B5EF4-FFF2-40B4-BE49-F238E27FC236}">
                <a16:creationId xmlns:a16="http://schemas.microsoft.com/office/drawing/2014/main" id="{00000000-0008-0000-0100-000009000000}"/>
              </a:ext>
            </a:extLst>
          </p:cNvPr>
          <p:cNvSpPr txBox="1"/>
          <p:nvPr/>
        </p:nvSpPr>
        <p:spPr>
          <a:xfrm flipH="1">
            <a:off x="23595012" y="2979737"/>
            <a:ext cx="60325" cy="57397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1100"/>
          </a:p>
        </p:txBody>
      </p:sp>
    </p:spTree>
    <p:extLst>
      <p:ext uri="{BB962C8B-B14F-4D97-AF65-F5344CB8AC3E}">
        <p14:creationId xmlns:p14="http://schemas.microsoft.com/office/powerpoint/2010/main" val="3238730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88224" y="6492875"/>
            <a:ext cx="2133600" cy="365125"/>
          </a:xfrm>
        </p:spPr>
        <p:txBody>
          <a:bodyPr/>
          <a:lstStyle/>
          <a:p>
            <a:fld id="{439F893C-C32F-4835-A1E5-850973405C58}" type="slidenum">
              <a:rPr lang="tr-TR" smtClean="0"/>
              <a:pPr/>
              <a:t>16</a:t>
            </a:fld>
            <a:endParaRPr lang="tr-TR"/>
          </a:p>
        </p:txBody>
      </p:sp>
      <p:pic>
        <p:nvPicPr>
          <p:cNvPr id="5" name="Resim 5"/>
          <p:cNvPicPr/>
          <p:nvPr/>
        </p:nvPicPr>
        <p:blipFill>
          <a:blip r:embed="rId2" cstate="print"/>
          <a:stretch>
            <a:fillRect/>
          </a:stretch>
        </p:blipFill>
        <p:spPr>
          <a:xfrm>
            <a:off x="107504" y="260648"/>
            <a:ext cx="2736304" cy="576064"/>
          </a:xfrm>
          <a:prstGeom prst="rect">
            <a:avLst/>
          </a:prstGeom>
        </p:spPr>
      </p:pic>
      <p:sp>
        <p:nvSpPr>
          <p:cNvPr id="15" name="143 Metin kutusu">
            <a:extLst>
              <a:ext uri="{FF2B5EF4-FFF2-40B4-BE49-F238E27FC236}">
                <a16:creationId xmlns:a16="http://schemas.microsoft.com/office/drawing/2014/main" id="{C7FE060E-8FAE-4364-8FA7-8635398CF3FF}"/>
              </a:ext>
            </a:extLst>
          </p:cNvPr>
          <p:cNvSpPr txBox="1"/>
          <p:nvPr/>
        </p:nvSpPr>
        <p:spPr>
          <a:xfrm>
            <a:off x="457200" y="4503738"/>
            <a:ext cx="26670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a:extLst>
              <a:ext uri="{FF2B5EF4-FFF2-40B4-BE49-F238E27FC236}">
                <a16:creationId xmlns:a16="http://schemas.microsoft.com/office/drawing/2014/main" id="{8606EFDD-4624-447B-BF6F-88D807DBDD6D}"/>
              </a:ext>
            </a:extLst>
          </p:cNvPr>
          <p:cNvSpPr txBox="1"/>
          <p:nvPr/>
        </p:nvSpPr>
        <p:spPr>
          <a:xfrm>
            <a:off x="457200" y="4694238"/>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9" name="Tablo 18">
            <a:extLst>
              <a:ext uri="{FF2B5EF4-FFF2-40B4-BE49-F238E27FC236}">
                <a16:creationId xmlns:a16="http://schemas.microsoft.com/office/drawing/2014/main" id="{9F0B7FBA-3589-4E56-A71E-87AD628C49A7}"/>
              </a:ext>
            </a:extLst>
          </p:cNvPr>
          <p:cNvGraphicFramePr>
            <a:graphicFrameLocks noGrp="1"/>
          </p:cNvGraphicFramePr>
          <p:nvPr>
            <p:extLst>
              <p:ext uri="{D42A27DB-BD31-4B8C-83A1-F6EECF244321}">
                <p14:modId xmlns:p14="http://schemas.microsoft.com/office/powerpoint/2010/main" val="670040780"/>
              </p:ext>
            </p:extLst>
          </p:nvPr>
        </p:nvGraphicFramePr>
        <p:xfrm>
          <a:off x="399729" y="835918"/>
          <a:ext cx="8287070" cy="975360"/>
        </p:xfrm>
        <a:graphic>
          <a:graphicData uri="http://schemas.openxmlformats.org/drawingml/2006/table">
            <a:tbl>
              <a:tblPr/>
              <a:tblGrid>
                <a:gridCol w="759159">
                  <a:extLst>
                    <a:ext uri="{9D8B030D-6E8A-4147-A177-3AD203B41FA5}">
                      <a16:colId xmlns:a16="http://schemas.microsoft.com/office/drawing/2014/main" val="3659737938"/>
                    </a:ext>
                  </a:extLst>
                </a:gridCol>
                <a:gridCol w="691345">
                  <a:extLst>
                    <a:ext uri="{9D8B030D-6E8A-4147-A177-3AD203B41FA5}">
                      <a16:colId xmlns:a16="http://schemas.microsoft.com/office/drawing/2014/main" val="165757389"/>
                    </a:ext>
                  </a:extLst>
                </a:gridCol>
                <a:gridCol w="244759">
                  <a:extLst>
                    <a:ext uri="{9D8B030D-6E8A-4147-A177-3AD203B41FA5}">
                      <a16:colId xmlns:a16="http://schemas.microsoft.com/office/drawing/2014/main" val="2680540649"/>
                    </a:ext>
                  </a:extLst>
                </a:gridCol>
                <a:gridCol w="475321">
                  <a:extLst>
                    <a:ext uri="{9D8B030D-6E8A-4147-A177-3AD203B41FA5}">
                      <a16:colId xmlns:a16="http://schemas.microsoft.com/office/drawing/2014/main" val="3866353443"/>
                    </a:ext>
                  </a:extLst>
                </a:gridCol>
                <a:gridCol w="316767">
                  <a:extLst>
                    <a:ext uri="{9D8B030D-6E8A-4147-A177-3AD203B41FA5}">
                      <a16:colId xmlns:a16="http://schemas.microsoft.com/office/drawing/2014/main" val="1062160936"/>
                    </a:ext>
                  </a:extLst>
                </a:gridCol>
                <a:gridCol w="547329">
                  <a:extLst>
                    <a:ext uri="{9D8B030D-6E8A-4147-A177-3AD203B41FA5}">
                      <a16:colId xmlns:a16="http://schemas.microsoft.com/office/drawing/2014/main" val="1096751977"/>
                    </a:ext>
                  </a:extLst>
                </a:gridCol>
                <a:gridCol w="144016">
                  <a:extLst>
                    <a:ext uri="{9D8B030D-6E8A-4147-A177-3AD203B41FA5}">
                      <a16:colId xmlns:a16="http://schemas.microsoft.com/office/drawing/2014/main" val="3287987623"/>
                    </a:ext>
                  </a:extLst>
                </a:gridCol>
                <a:gridCol w="144016">
                  <a:extLst>
                    <a:ext uri="{9D8B030D-6E8A-4147-A177-3AD203B41FA5}">
                      <a16:colId xmlns:a16="http://schemas.microsoft.com/office/drawing/2014/main" val="2679115924"/>
                    </a:ext>
                  </a:extLst>
                </a:gridCol>
                <a:gridCol w="676807">
                  <a:extLst>
                    <a:ext uri="{9D8B030D-6E8A-4147-A177-3AD203B41FA5}">
                      <a16:colId xmlns:a16="http://schemas.microsoft.com/office/drawing/2014/main" val="3485911517"/>
                    </a:ext>
                  </a:extLst>
                </a:gridCol>
                <a:gridCol w="648072">
                  <a:extLst>
                    <a:ext uri="{9D8B030D-6E8A-4147-A177-3AD203B41FA5}">
                      <a16:colId xmlns:a16="http://schemas.microsoft.com/office/drawing/2014/main" val="2560621472"/>
                    </a:ext>
                  </a:extLst>
                </a:gridCol>
                <a:gridCol w="1800200">
                  <a:extLst>
                    <a:ext uri="{9D8B030D-6E8A-4147-A177-3AD203B41FA5}">
                      <a16:colId xmlns:a16="http://schemas.microsoft.com/office/drawing/2014/main" val="2510384107"/>
                    </a:ext>
                  </a:extLst>
                </a:gridCol>
                <a:gridCol w="144016">
                  <a:extLst>
                    <a:ext uri="{9D8B030D-6E8A-4147-A177-3AD203B41FA5}">
                      <a16:colId xmlns:a16="http://schemas.microsoft.com/office/drawing/2014/main" val="4239677268"/>
                    </a:ext>
                  </a:extLst>
                </a:gridCol>
                <a:gridCol w="216024">
                  <a:extLst>
                    <a:ext uri="{9D8B030D-6E8A-4147-A177-3AD203B41FA5}">
                      <a16:colId xmlns:a16="http://schemas.microsoft.com/office/drawing/2014/main" val="2380758585"/>
                    </a:ext>
                  </a:extLst>
                </a:gridCol>
                <a:gridCol w="216024">
                  <a:extLst>
                    <a:ext uri="{9D8B030D-6E8A-4147-A177-3AD203B41FA5}">
                      <a16:colId xmlns:a16="http://schemas.microsoft.com/office/drawing/2014/main" val="1117420049"/>
                    </a:ext>
                  </a:extLst>
                </a:gridCol>
                <a:gridCol w="216024">
                  <a:extLst>
                    <a:ext uri="{9D8B030D-6E8A-4147-A177-3AD203B41FA5}">
                      <a16:colId xmlns:a16="http://schemas.microsoft.com/office/drawing/2014/main" val="1163493007"/>
                    </a:ext>
                  </a:extLst>
                </a:gridCol>
                <a:gridCol w="360040">
                  <a:extLst>
                    <a:ext uri="{9D8B030D-6E8A-4147-A177-3AD203B41FA5}">
                      <a16:colId xmlns:a16="http://schemas.microsoft.com/office/drawing/2014/main" val="112088210"/>
                    </a:ext>
                  </a:extLst>
                </a:gridCol>
                <a:gridCol w="144016">
                  <a:extLst>
                    <a:ext uri="{9D8B030D-6E8A-4147-A177-3AD203B41FA5}">
                      <a16:colId xmlns:a16="http://schemas.microsoft.com/office/drawing/2014/main" val="2479954511"/>
                    </a:ext>
                  </a:extLst>
                </a:gridCol>
                <a:gridCol w="216024">
                  <a:extLst>
                    <a:ext uri="{9D8B030D-6E8A-4147-A177-3AD203B41FA5}">
                      <a16:colId xmlns:a16="http://schemas.microsoft.com/office/drawing/2014/main" val="3363960595"/>
                    </a:ext>
                  </a:extLst>
                </a:gridCol>
                <a:gridCol w="144016">
                  <a:extLst>
                    <a:ext uri="{9D8B030D-6E8A-4147-A177-3AD203B41FA5}">
                      <a16:colId xmlns:a16="http://schemas.microsoft.com/office/drawing/2014/main" val="1690164425"/>
                    </a:ext>
                  </a:extLst>
                </a:gridCol>
                <a:gridCol w="183095">
                  <a:extLst>
                    <a:ext uri="{9D8B030D-6E8A-4147-A177-3AD203B41FA5}">
                      <a16:colId xmlns:a16="http://schemas.microsoft.com/office/drawing/2014/main" val="3089969550"/>
                    </a:ext>
                  </a:extLst>
                </a:gridCol>
              </a:tblGrid>
              <a:tr h="214883">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72122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sp>
        <p:nvSpPr>
          <p:cNvPr id="20" name="143 Metin kutusu">
            <a:extLst>
              <a:ext uri="{FF2B5EF4-FFF2-40B4-BE49-F238E27FC236}">
                <a16:creationId xmlns:a16="http://schemas.microsoft.com/office/drawing/2014/main" id="{00000000-0008-0000-0100-000006000000}"/>
              </a:ext>
            </a:extLst>
          </p:cNvPr>
          <p:cNvSpPr txBox="1"/>
          <p:nvPr/>
        </p:nvSpPr>
        <p:spPr>
          <a:xfrm>
            <a:off x="512809" y="2798307"/>
            <a:ext cx="268563"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a:extLst>
              <a:ext uri="{FF2B5EF4-FFF2-40B4-BE49-F238E27FC236}">
                <a16:creationId xmlns:a16="http://schemas.microsoft.com/office/drawing/2014/main" id="{00000000-0008-0000-0100-000007000000}"/>
              </a:ext>
            </a:extLst>
          </p:cNvPr>
          <p:cNvSpPr txBox="1"/>
          <p:nvPr/>
        </p:nvSpPr>
        <p:spPr>
          <a:xfrm>
            <a:off x="512809" y="2996744"/>
            <a:ext cx="268563"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9" name="İçerik Yer Tutucusu 28">
            <a:extLst>
              <a:ext uri="{FF2B5EF4-FFF2-40B4-BE49-F238E27FC236}">
                <a16:creationId xmlns:a16="http://schemas.microsoft.com/office/drawing/2014/main" id="{3ABA4762-98EA-4E94-B5D2-0E94810C59E2}"/>
              </a:ext>
            </a:extLst>
          </p:cNvPr>
          <p:cNvGraphicFramePr>
            <a:graphicFrameLocks noGrp="1"/>
          </p:cNvGraphicFramePr>
          <p:nvPr>
            <p:ph idx="1"/>
            <p:extLst>
              <p:ext uri="{D42A27DB-BD31-4B8C-83A1-F6EECF244321}">
                <p14:modId xmlns:p14="http://schemas.microsoft.com/office/powerpoint/2010/main" val="1444191065"/>
              </p:ext>
            </p:extLst>
          </p:nvPr>
        </p:nvGraphicFramePr>
        <p:xfrm>
          <a:off x="414806" y="1810484"/>
          <a:ext cx="8271993" cy="4641583"/>
        </p:xfrm>
        <a:graphic>
          <a:graphicData uri="http://schemas.openxmlformats.org/drawingml/2006/table">
            <a:tbl>
              <a:tblPr/>
              <a:tblGrid>
                <a:gridCol w="787776">
                  <a:extLst>
                    <a:ext uri="{9D8B030D-6E8A-4147-A177-3AD203B41FA5}">
                      <a16:colId xmlns:a16="http://schemas.microsoft.com/office/drawing/2014/main" val="932209242"/>
                    </a:ext>
                  </a:extLst>
                </a:gridCol>
                <a:gridCol w="705122">
                  <a:extLst>
                    <a:ext uri="{9D8B030D-6E8A-4147-A177-3AD203B41FA5}">
                      <a16:colId xmlns:a16="http://schemas.microsoft.com/office/drawing/2014/main" val="3303317660"/>
                    </a:ext>
                  </a:extLst>
                </a:gridCol>
                <a:gridCol w="216024">
                  <a:extLst>
                    <a:ext uri="{9D8B030D-6E8A-4147-A177-3AD203B41FA5}">
                      <a16:colId xmlns:a16="http://schemas.microsoft.com/office/drawing/2014/main" val="2889914359"/>
                    </a:ext>
                  </a:extLst>
                </a:gridCol>
                <a:gridCol w="504056">
                  <a:extLst>
                    <a:ext uri="{9D8B030D-6E8A-4147-A177-3AD203B41FA5}">
                      <a16:colId xmlns:a16="http://schemas.microsoft.com/office/drawing/2014/main" val="1452695340"/>
                    </a:ext>
                  </a:extLst>
                </a:gridCol>
                <a:gridCol w="288032">
                  <a:extLst>
                    <a:ext uri="{9D8B030D-6E8A-4147-A177-3AD203B41FA5}">
                      <a16:colId xmlns:a16="http://schemas.microsoft.com/office/drawing/2014/main" val="2665721960"/>
                    </a:ext>
                  </a:extLst>
                </a:gridCol>
                <a:gridCol w="504056">
                  <a:extLst>
                    <a:ext uri="{9D8B030D-6E8A-4147-A177-3AD203B41FA5}">
                      <a16:colId xmlns:a16="http://schemas.microsoft.com/office/drawing/2014/main" val="2706832931"/>
                    </a:ext>
                  </a:extLst>
                </a:gridCol>
                <a:gridCol w="144016">
                  <a:extLst>
                    <a:ext uri="{9D8B030D-6E8A-4147-A177-3AD203B41FA5}">
                      <a16:colId xmlns:a16="http://schemas.microsoft.com/office/drawing/2014/main" val="4134458312"/>
                    </a:ext>
                  </a:extLst>
                </a:gridCol>
                <a:gridCol w="216024">
                  <a:extLst>
                    <a:ext uri="{9D8B030D-6E8A-4147-A177-3AD203B41FA5}">
                      <a16:colId xmlns:a16="http://schemas.microsoft.com/office/drawing/2014/main" val="1348572886"/>
                    </a:ext>
                  </a:extLst>
                </a:gridCol>
                <a:gridCol w="648072">
                  <a:extLst>
                    <a:ext uri="{9D8B030D-6E8A-4147-A177-3AD203B41FA5}">
                      <a16:colId xmlns:a16="http://schemas.microsoft.com/office/drawing/2014/main" val="1522308088"/>
                    </a:ext>
                  </a:extLst>
                </a:gridCol>
                <a:gridCol w="648072">
                  <a:extLst>
                    <a:ext uri="{9D8B030D-6E8A-4147-A177-3AD203B41FA5}">
                      <a16:colId xmlns:a16="http://schemas.microsoft.com/office/drawing/2014/main" val="2210845221"/>
                    </a:ext>
                  </a:extLst>
                </a:gridCol>
                <a:gridCol w="1800200">
                  <a:extLst>
                    <a:ext uri="{9D8B030D-6E8A-4147-A177-3AD203B41FA5}">
                      <a16:colId xmlns:a16="http://schemas.microsoft.com/office/drawing/2014/main" val="1686354311"/>
                    </a:ext>
                  </a:extLst>
                </a:gridCol>
                <a:gridCol w="144016">
                  <a:extLst>
                    <a:ext uri="{9D8B030D-6E8A-4147-A177-3AD203B41FA5}">
                      <a16:colId xmlns:a16="http://schemas.microsoft.com/office/drawing/2014/main" val="1707897186"/>
                    </a:ext>
                  </a:extLst>
                </a:gridCol>
                <a:gridCol w="216024">
                  <a:extLst>
                    <a:ext uri="{9D8B030D-6E8A-4147-A177-3AD203B41FA5}">
                      <a16:colId xmlns:a16="http://schemas.microsoft.com/office/drawing/2014/main" val="1196127425"/>
                    </a:ext>
                  </a:extLst>
                </a:gridCol>
                <a:gridCol w="216024">
                  <a:extLst>
                    <a:ext uri="{9D8B030D-6E8A-4147-A177-3AD203B41FA5}">
                      <a16:colId xmlns:a16="http://schemas.microsoft.com/office/drawing/2014/main" val="2976987606"/>
                    </a:ext>
                  </a:extLst>
                </a:gridCol>
                <a:gridCol w="216024">
                  <a:extLst>
                    <a:ext uri="{9D8B030D-6E8A-4147-A177-3AD203B41FA5}">
                      <a16:colId xmlns:a16="http://schemas.microsoft.com/office/drawing/2014/main" val="770609325"/>
                    </a:ext>
                  </a:extLst>
                </a:gridCol>
                <a:gridCol w="360040">
                  <a:extLst>
                    <a:ext uri="{9D8B030D-6E8A-4147-A177-3AD203B41FA5}">
                      <a16:colId xmlns:a16="http://schemas.microsoft.com/office/drawing/2014/main" val="1912975625"/>
                    </a:ext>
                  </a:extLst>
                </a:gridCol>
                <a:gridCol w="210572">
                  <a:extLst>
                    <a:ext uri="{9D8B030D-6E8A-4147-A177-3AD203B41FA5}">
                      <a16:colId xmlns:a16="http://schemas.microsoft.com/office/drawing/2014/main" val="3823307303"/>
                    </a:ext>
                  </a:extLst>
                </a:gridCol>
                <a:gridCol w="182719">
                  <a:extLst>
                    <a:ext uri="{9D8B030D-6E8A-4147-A177-3AD203B41FA5}">
                      <a16:colId xmlns:a16="http://schemas.microsoft.com/office/drawing/2014/main" val="3407642918"/>
                    </a:ext>
                  </a:extLst>
                </a:gridCol>
                <a:gridCol w="121812">
                  <a:extLst>
                    <a:ext uri="{9D8B030D-6E8A-4147-A177-3AD203B41FA5}">
                      <a16:colId xmlns:a16="http://schemas.microsoft.com/office/drawing/2014/main" val="2233544759"/>
                    </a:ext>
                  </a:extLst>
                </a:gridCol>
                <a:gridCol w="143312">
                  <a:extLst>
                    <a:ext uri="{9D8B030D-6E8A-4147-A177-3AD203B41FA5}">
                      <a16:colId xmlns:a16="http://schemas.microsoft.com/office/drawing/2014/main" val="2506509951"/>
                    </a:ext>
                  </a:extLst>
                </a:gridCol>
              </a:tblGrid>
              <a:tr h="669868">
                <a:tc>
                  <a:txBody>
                    <a:bodyPr/>
                    <a:lstStyle/>
                    <a:p>
                      <a:pPr algn="ctr" fontAlgn="ctr"/>
                      <a:r>
                        <a:rPr lang="fi-FI" sz="700" b="0" i="0" u="none" strike="noStrike" dirty="0">
                          <a:solidFill>
                            <a:srgbClr val="000000"/>
                          </a:solidFill>
                          <a:effectLst/>
                          <a:latin typeface="Tahoma" panose="020B0604030504040204" pitchFamily="34" charset="0"/>
                        </a:rPr>
                        <a:t>Z3- Finansal Erişim İmkanlarinin Sinirli Olmasi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TTO </a:t>
                      </a:r>
                      <a:r>
                        <a:rPr lang="tr-TR" sz="700" b="0" i="0" u="none" strike="noStrike" dirty="0" err="1">
                          <a:solidFill>
                            <a:srgbClr val="000000"/>
                          </a:solidFill>
                          <a:effectLst/>
                          <a:latin typeface="Tahoma" panose="020B0604030504040204" pitchFamily="34" charset="0"/>
                        </a:rPr>
                        <a:t>hizme</a:t>
                      </a:r>
                      <a:r>
                        <a:rPr lang="tr-TR" sz="700" b="0" i="0" u="none" strike="noStrike" dirty="0">
                          <a:solidFill>
                            <a:srgbClr val="000000"/>
                          </a:solidFill>
                          <a:effectLst/>
                          <a:latin typeface="Tahoma" panose="020B0604030504040204" pitchFamily="34" charset="0"/>
                        </a:rPr>
                        <a:t> kalitesi ve verimliliğinin düşmesi,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Bütçesinin yeni yapılandırılıyor oluşu</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700" b="0" i="0" u="none" strike="noStrike">
                          <a:solidFill>
                            <a:srgbClr val="000000"/>
                          </a:solidFill>
                          <a:effectLst/>
                          <a:latin typeface="Tahoma" panose="020B0604030504040204" pitchFamily="34" charset="0"/>
                        </a:rPr>
                        <a:t>Gelen Projeler ile TTO Bütçesine fon ayrılması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240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Proje bütçelerinden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TTO fonuna bütçe ayrılması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Üst Yönetim- TTO</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31.09.2019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TTO  Yönergesi düzenlenmiştir. 14. Madde gerekli düzenlemeleri açıklamaktadır.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96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771644"/>
                  </a:ext>
                </a:extLst>
              </a:tr>
              <a:tr h="1003044">
                <a:tc>
                  <a:txBody>
                    <a:bodyPr/>
                    <a:lstStyle/>
                    <a:p>
                      <a:pPr algn="ctr" fontAlgn="ctr"/>
                      <a:r>
                        <a:rPr lang="tr-TR" sz="700" b="0" i="0" u="none" strike="noStrike" dirty="0">
                          <a:solidFill>
                            <a:srgbClr val="000000"/>
                          </a:solidFill>
                          <a:effectLst/>
                          <a:latin typeface="Tahoma" panose="020B0604030504040204" pitchFamily="34" charset="0"/>
                        </a:rPr>
                        <a:t>Z4-Öğretim Üyelerinin Teorik Ağırlıklı </a:t>
                      </a:r>
                      <a:r>
                        <a:rPr lang="tr-TR" sz="700" b="0" i="0" u="none" strike="noStrike" dirty="0" err="1">
                          <a:solidFill>
                            <a:srgbClr val="000000"/>
                          </a:solidFill>
                          <a:effectLst/>
                          <a:latin typeface="Tahoma" panose="020B0604030504040204" pitchFamily="34" charset="0"/>
                        </a:rPr>
                        <a:t>Çalişmalari</a:t>
                      </a:r>
                      <a:endParaRPr lang="tr-TR" sz="700" b="0" i="0" u="none" strike="noStrike" dirty="0">
                        <a:solidFill>
                          <a:srgbClr val="000000"/>
                        </a:solidFill>
                        <a:effectLst/>
                        <a:latin typeface="Tahoma" panose="020B0604030504040204" pitchFamily="34" charset="0"/>
                      </a:endParaRP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Mümkün İşbirliği Kaybı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Teorik </a:t>
                      </a:r>
                      <a:r>
                        <a:rPr lang="tr-TR" sz="700" b="0" i="0" u="none" strike="noStrike" dirty="0" err="1">
                          <a:solidFill>
                            <a:srgbClr val="000000"/>
                          </a:solidFill>
                          <a:effectLst/>
                          <a:latin typeface="Tahoma" panose="020B0604030504040204" pitchFamily="34" charset="0"/>
                        </a:rPr>
                        <a:t>Odakli</a:t>
                      </a:r>
                      <a:r>
                        <a:rPr lang="tr-TR" sz="700" b="0" i="0" u="none" strike="noStrike" dirty="0">
                          <a:solidFill>
                            <a:srgbClr val="000000"/>
                          </a:solidFill>
                          <a:effectLst/>
                          <a:latin typeface="Tahoma" panose="020B0604030504040204" pitchFamily="34" charset="0"/>
                        </a:rPr>
                        <a:t> Akademisyenlerin Varlığı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Öğretim Üyelerine mail atılacaktır.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384</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Sanayi- Üniversite işbirliğinin yönetmeliklerle cazip hale getirilmesi.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01.12.2019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12 Eylül 2019 tarihinde TTO koordinatörlüğünde Girişimci Yenilikçi Üniversite Komisyonu oluşturuldu.</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Komisyonda Akademisyenler ve araştırmacıların  sanayi firmalaarı ile toplantıları planlanmakta ve firma ziyaretleri yapılmıştır. Akademisyelerin  pratik çalışmaları için alan fırsat yaratılmaktadır.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96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771620"/>
                  </a:ext>
                </a:extLst>
              </a:tr>
              <a:tr h="780644">
                <a:tc>
                  <a:txBody>
                    <a:bodyPr/>
                    <a:lstStyle/>
                    <a:p>
                      <a:pPr algn="ctr" fontAlgn="ctr"/>
                      <a:r>
                        <a:rPr lang="tr-TR" sz="700" b="0" i="0" u="none" strike="noStrike">
                          <a:solidFill>
                            <a:srgbClr val="000000"/>
                          </a:solidFill>
                          <a:effectLst/>
                          <a:latin typeface="Tahoma" panose="020B0604030504040204" pitchFamily="34" charset="0"/>
                        </a:rPr>
                        <a:t>Z5-Web Sitesinde</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Bilgilendirmelerin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Yetersiz Olması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Olası </a:t>
                      </a:r>
                      <a:r>
                        <a:rPr lang="tr-TR" sz="700" b="0" i="0" u="none" strike="noStrike" dirty="0" err="1">
                          <a:solidFill>
                            <a:srgbClr val="000000"/>
                          </a:solidFill>
                          <a:effectLst/>
                          <a:latin typeface="Tahoma" panose="020B0604030504040204" pitchFamily="34" charset="0"/>
                        </a:rPr>
                        <a:t>işbirlilkleriinin</a:t>
                      </a:r>
                      <a:r>
                        <a:rPr lang="tr-TR" sz="700" b="0" i="0" u="none" strike="noStrike" dirty="0">
                          <a:solidFill>
                            <a:srgbClr val="000000"/>
                          </a:solidFill>
                          <a:effectLst/>
                          <a:latin typeface="Tahoma" panose="020B0604030504040204" pitchFamily="34" charset="0"/>
                        </a:rPr>
                        <a:t> kaybı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Web sitesinin yeni düzenlenmektedir.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700" b="0" i="0" u="none" strike="noStrike" dirty="0">
                          <a:solidFill>
                            <a:srgbClr val="000000"/>
                          </a:solidFill>
                          <a:effectLst/>
                          <a:latin typeface="Tahoma" panose="020B0604030504040204" pitchFamily="34" charset="0"/>
                        </a:rPr>
                        <a:t>IT birimi ile konu ile ilgili mailler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360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Web sitesinin en güncel hali ile en kısa zamanda düzenlenmesi.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IT</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310048"/>
                  </a:ext>
                </a:extLst>
              </a:tr>
              <a:tr h="891845">
                <a:tc>
                  <a:txBody>
                    <a:bodyPr/>
                    <a:lstStyle/>
                    <a:p>
                      <a:pPr algn="ctr" fontAlgn="ctr"/>
                      <a:r>
                        <a:rPr lang="tr-TR" sz="700" b="0" i="0" u="none" strike="noStrike">
                          <a:solidFill>
                            <a:srgbClr val="000000"/>
                          </a:solidFill>
                          <a:effectLst/>
                          <a:latin typeface="Tahoma" panose="020B0604030504040204" pitchFamily="34" charset="0"/>
                        </a:rPr>
                        <a:t>Z6-Taşıt Yetersizliği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Etkinliklere Katilimlarin Aksamasi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kullanımında araç olmaması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Üst yönetim tarafından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aracı olankoordinatörün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aylık bir depo benzini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karşılanmıştr.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175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Araç tahsisi veya kiralama</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Üst Yönetim</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9033004"/>
                  </a:ext>
                </a:extLst>
              </a:tr>
              <a:tr h="1225444">
                <a:tc>
                  <a:txBody>
                    <a:bodyPr/>
                    <a:lstStyle/>
                    <a:p>
                      <a:pPr algn="ctr" fontAlgn="ctr"/>
                      <a:r>
                        <a:rPr lang="tr-TR" sz="700" b="0" i="0" u="none" strike="noStrike">
                          <a:solidFill>
                            <a:srgbClr val="000000"/>
                          </a:solidFill>
                          <a:effectLst/>
                          <a:latin typeface="Tahoma" panose="020B0604030504040204" pitchFamily="34" charset="0"/>
                        </a:rPr>
                        <a:t>Z7-Akademisyenlerden istenilen bilgi ve beldelerin son tarihe kadar gönderilmemesi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İş sürecinde aksama</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v-SE" sz="700" b="0" i="0" u="none" strike="noStrike">
                          <a:solidFill>
                            <a:srgbClr val="000000"/>
                          </a:solidFill>
                          <a:effectLst/>
                          <a:latin typeface="Tahoma" panose="020B0604030504040204" pitchFamily="34" charset="0"/>
                        </a:rPr>
                        <a:t>Akademik personelin ilgisizliği ve  e postalarını kontrol etmemesi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email atılarak hatırlatmalar yapılıyor.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343</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Her Bölümden bir araştırma görevlisinin TTO Etkinlikleri ile koordinasyonu sağlaması.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Akademisyenler ve dekanlar</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01.02.2019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Koordinasyonun geliştirilmesi için çalışmalar yapılmaktadır.</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Girişimci Yenilikçi Üniversite Komisyonu 12.09.2019 tarihinde oluşturulmuştur.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147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0643589"/>
                  </a:ext>
                </a:extLst>
              </a:tr>
            </a:tbl>
          </a:graphicData>
        </a:graphic>
      </p:graphicFrame>
    </p:spTree>
    <p:extLst>
      <p:ext uri="{BB962C8B-B14F-4D97-AF65-F5344CB8AC3E}">
        <p14:creationId xmlns:p14="http://schemas.microsoft.com/office/powerpoint/2010/main" val="909062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88224" y="6492875"/>
            <a:ext cx="2133600" cy="365125"/>
          </a:xfrm>
        </p:spPr>
        <p:txBody>
          <a:bodyPr/>
          <a:lstStyle/>
          <a:p>
            <a:fld id="{439F893C-C32F-4835-A1E5-850973405C58}" type="slidenum">
              <a:rPr lang="tr-TR" smtClean="0"/>
              <a:pPr/>
              <a:t>17</a:t>
            </a:fld>
            <a:endParaRPr lang="tr-TR" dirty="0"/>
          </a:p>
        </p:txBody>
      </p:sp>
      <p:pic>
        <p:nvPicPr>
          <p:cNvPr id="5" name="Resim 5"/>
          <p:cNvPicPr/>
          <p:nvPr/>
        </p:nvPicPr>
        <p:blipFill>
          <a:blip r:embed="rId2" cstate="print"/>
          <a:stretch>
            <a:fillRect/>
          </a:stretch>
        </p:blipFill>
        <p:spPr>
          <a:xfrm>
            <a:off x="107504" y="260648"/>
            <a:ext cx="2736304" cy="576064"/>
          </a:xfrm>
          <a:prstGeom prst="rect">
            <a:avLst/>
          </a:prstGeom>
        </p:spPr>
      </p:pic>
      <p:sp>
        <p:nvSpPr>
          <p:cNvPr id="10" name="143 Metin kutusu">
            <a:extLst>
              <a:ext uri="{FF2B5EF4-FFF2-40B4-BE49-F238E27FC236}">
                <a16:creationId xmlns:a16="http://schemas.microsoft.com/office/drawing/2014/main" id="{C7FE060E-8FAE-4364-8FA7-8635398CF3FF}"/>
              </a:ext>
            </a:extLst>
          </p:cNvPr>
          <p:cNvSpPr txBox="1"/>
          <p:nvPr/>
        </p:nvSpPr>
        <p:spPr>
          <a:xfrm>
            <a:off x="457199" y="1929940"/>
            <a:ext cx="2667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800"/>
          </a:p>
        </p:txBody>
      </p:sp>
      <p:sp>
        <p:nvSpPr>
          <p:cNvPr id="11" name="143 Metin kutusu">
            <a:extLst>
              <a:ext uri="{FF2B5EF4-FFF2-40B4-BE49-F238E27FC236}">
                <a16:creationId xmlns:a16="http://schemas.microsoft.com/office/drawing/2014/main" id="{8606EFDD-4624-447B-BF6F-88D807DBDD6D}"/>
              </a:ext>
            </a:extLst>
          </p:cNvPr>
          <p:cNvSpPr txBox="1"/>
          <p:nvPr/>
        </p:nvSpPr>
        <p:spPr>
          <a:xfrm>
            <a:off x="457199" y="2120440"/>
            <a:ext cx="2667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sz="800"/>
          </a:p>
        </p:txBody>
      </p:sp>
      <p:sp>
        <p:nvSpPr>
          <p:cNvPr id="14" name="143 Metin kutusu">
            <a:extLst>
              <a:ext uri="{FF2B5EF4-FFF2-40B4-BE49-F238E27FC236}">
                <a16:creationId xmlns:a16="http://schemas.microsoft.com/office/drawing/2014/main" id="{00000000-0008-0000-0100-000006000000}"/>
              </a:ext>
            </a:extLst>
          </p:cNvPr>
          <p:cNvSpPr txBox="1"/>
          <p:nvPr/>
        </p:nvSpPr>
        <p:spPr>
          <a:xfrm>
            <a:off x="392765" y="2261107"/>
            <a:ext cx="275364"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a:extLst>
              <a:ext uri="{FF2B5EF4-FFF2-40B4-BE49-F238E27FC236}">
                <a16:creationId xmlns:a16="http://schemas.microsoft.com/office/drawing/2014/main" id="{00000000-0008-0000-0100-000007000000}"/>
              </a:ext>
            </a:extLst>
          </p:cNvPr>
          <p:cNvSpPr txBox="1"/>
          <p:nvPr/>
        </p:nvSpPr>
        <p:spPr>
          <a:xfrm>
            <a:off x="392765" y="2459544"/>
            <a:ext cx="275364"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6" name="Tablo 15">
            <a:extLst>
              <a:ext uri="{FF2B5EF4-FFF2-40B4-BE49-F238E27FC236}">
                <a16:creationId xmlns:a16="http://schemas.microsoft.com/office/drawing/2014/main" id="{8D78168D-0469-43F3-BE93-2340CFB8D88D}"/>
              </a:ext>
            </a:extLst>
          </p:cNvPr>
          <p:cNvGraphicFramePr>
            <a:graphicFrameLocks noGrp="1"/>
          </p:cNvGraphicFramePr>
          <p:nvPr>
            <p:extLst>
              <p:ext uri="{D42A27DB-BD31-4B8C-83A1-F6EECF244321}">
                <p14:modId xmlns:p14="http://schemas.microsoft.com/office/powerpoint/2010/main" val="3150378925"/>
              </p:ext>
            </p:extLst>
          </p:nvPr>
        </p:nvGraphicFramePr>
        <p:xfrm>
          <a:off x="366802" y="835124"/>
          <a:ext cx="8348730" cy="975360"/>
        </p:xfrm>
        <a:graphic>
          <a:graphicData uri="http://schemas.openxmlformats.org/drawingml/2006/table">
            <a:tbl>
              <a:tblPr/>
              <a:tblGrid>
                <a:gridCol w="867080">
                  <a:extLst>
                    <a:ext uri="{9D8B030D-6E8A-4147-A177-3AD203B41FA5}">
                      <a16:colId xmlns:a16="http://schemas.microsoft.com/office/drawing/2014/main" val="3659737938"/>
                    </a:ext>
                  </a:extLst>
                </a:gridCol>
                <a:gridCol w="621476">
                  <a:extLst>
                    <a:ext uri="{9D8B030D-6E8A-4147-A177-3AD203B41FA5}">
                      <a16:colId xmlns:a16="http://schemas.microsoft.com/office/drawing/2014/main" val="165757389"/>
                    </a:ext>
                  </a:extLst>
                </a:gridCol>
                <a:gridCol w="289027">
                  <a:extLst>
                    <a:ext uri="{9D8B030D-6E8A-4147-A177-3AD203B41FA5}">
                      <a16:colId xmlns:a16="http://schemas.microsoft.com/office/drawing/2014/main" val="2680540649"/>
                    </a:ext>
                  </a:extLst>
                </a:gridCol>
                <a:gridCol w="433540">
                  <a:extLst>
                    <a:ext uri="{9D8B030D-6E8A-4147-A177-3AD203B41FA5}">
                      <a16:colId xmlns:a16="http://schemas.microsoft.com/office/drawing/2014/main" val="3866353443"/>
                    </a:ext>
                  </a:extLst>
                </a:gridCol>
                <a:gridCol w="216770">
                  <a:extLst>
                    <a:ext uri="{9D8B030D-6E8A-4147-A177-3AD203B41FA5}">
                      <a16:colId xmlns:a16="http://schemas.microsoft.com/office/drawing/2014/main" val="1062160936"/>
                    </a:ext>
                  </a:extLst>
                </a:gridCol>
                <a:gridCol w="823658">
                  <a:extLst>
                    <a:ext uri="{9D8B030D-6E8A-4147-A177-3AD203B41FA5}">
                      <a16:colId xmlns:a16="http://schemas.microsoft.com/office/drawing/2014/main" val="1096751977"/>
                    </a:ext>
                  </a:extLst>
                </a:gridCol>
                <a:gridCol w="144513">
                  <a:extLst>
                    <a:ext uri="{9D8B030D-6E8A-4147-A177-3AD203B41FA5}">
                      <a16:colId xmlns:a16="http://schemas.microsoft.com/office/drawing/2014/main" val="3287987623"/>
                    </a:ext>
                  </a:extLst>
                </a:gridCol>
                <a:gridCol w="289027">
                  <a:extLst>
                    <a:ext uri="{9D8B030D-6E8A-4147-A177-3AD203B41FA5}">
                      <a16:colId xmlns:a16="http://schemas.microsoft.com/office/drawing/2014/main" val="2679115924"/>
                    </a:ext>
                  </a:extLst>
                </a:gridCol>
                <a:gridCol w="1083850">
                  <a:extLst>
                    <a:ext uri="{9D8B030D-6E8A-4147-A177-3AD203B41FA5}">
                      <a16:colId xmlns:a16="http://schemas.microsoft.com/office/drawing/2014/main" val="3485911517"/>
                    </a:ext>
                  </a:extLst>
                </a:gridCol>
                <a:gridCol w="1156107">
                  <a:extLst>
                    <a:ext uri="{9D8B030D-6E8A-4147-A177-3AD203B41FA5}">
                      <a16:colId xmlns:a16="http://schemas.microsoft.com/office/drawing/2014/main" val="2560621472"/>
                    </a:ext>
                  </a:extLst>
                </a:gridCol>
                <a:gridCol w="578053">
                  <a:extLst>
                    <a:ext uri="{9D8B030D-6E8A-4147-A177-3AD203B41FA5}">
                      <a16:colId xmlns:a16="http://schemas.microsoft.com/office/drawing/2014/main" val="2510384107"/>
                    </a:ext>
                  </a:extLst>
                </a:gridCol>
                <a:gridCol w="144513">
                  <a:extLst>
                    <a:ext uri="{9D8B030D-6E8A-4147-A177-3AD203B41FA5}">
                      <a16:colId xmlns:a16="http://schemas.microsoft.com/office/drawing/2014/main" val="4239677268"/>
                    </a:ext>
                  </a:extLst>
                </a:gridCol>
                <a:gridCol w="216770">
                  <a:extLst>
                    <a:ext uri="{9D8B030D-6E8A-4147-A177-3AD203B41FA5}">
                      <a16:colId xmlns:a16="http://schemas.microsoft.com/office/drawing/2014/main" val="2380758585"/>
                    </a:ext>
                  </a:extLst>
                </a:gridCol>
                <a:gridCol w="216770">
                  <a:extLst>
                    <a:ext uri="{9D8B030D-6E8A-4147-A177-3AD203B41FA5}">
                      <a16:colId xmlns:a16="http://schemas.microsoft.com/office/drawing/2014/main" val="1117420049"/>
                    </a:ext>
                  </a:extLst>
                </a:gridCol>
                <a:gridCol w="216770">
                  <a:extLst>
                    <a:ext uri="{9D8B030D-6E8A-4147-A177-3AD203B41FA5}">
                      <a16:colId xmlns:a16="http://schemas.microsoft.com/office/drawing/2014/main" val="1163493007"/>
                    </a:ext>
                  </a:extLst>
                </a:gridCol>
                <a:gridCol w="361283">
                  <a:extLst>
                    <a:ext uri="{9D8B030D-6E8A-4147-A177-3AD203B41FA5}">
                      <a16:colId xmlns:a16="http://schemas.microsoft.com/office/drawing/2014/main" val="112088210"/>
                    </a:ext>
                  </a:extLst>
                </a:gridCol>
                <a:gridCol w="144513">
                  <a:extLst>
                    <a:ext uri="{9D8B030D-6E8A-4147-A177-3AD203B41FA5}">
                      <a16:colId xmlns:a16="http://schemas.microsoft.com/office/drawing/2014/main" val="2479954511"/>
                    </a:ext>
                  </a:extLst>
                </a:gridCol>
                <a:gridCol w="216770">
                  <a:extLst>
                    <a:ext uri="{9D8B030D-6E8A-4147-A177-3AD203B41FA5}">
                      <a16:colId xmlns:a16="http://schemas.microsoft.com/office/drawing/2014/main" val="3363960595"/>
                    </a:ext>
                  </a:extLst>
                </a:gridCol>
                <a:gridCol w="144513">
                  <a:extLst>
                    <a:ext uri="{9D8B030D-6E8A-4147-A177-3AD203B41FA5}">
                      <a16:colId xmlns:a16="http://schemas.microsoft.com/office/drawing/2014/main" val="1690164425"/>
                    </a:ext>
                  </a:extLst>
                </a:gridCol>
                <a:gridCol w="183727">
                  <a:extLst>
                    <a:ext uri="{9D8B030D-6E8A-4147-A177-3AD203B41FA5}">
                      <a16:colId xmlns:a16="http://schemas.microsoft.com/office/drawing/2014/main" val="3089969550"/>
                    </a:ext>
                  </a:extLst>
                </a:gridCol>
              </a:tblGrid>
              <a:tr h="214883">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72122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graphicFrame>
        <p:nvGraphicFramePr>
          <p:cNvPr id="20" name="Tablo 19">
            <a:extLst>
              <a:ext uri="{FF2B5EF4-FFF2-40B4-BE49-F238E27FC236}">
                <a16:creationId xmlns:a16="http://schemas.microsoft.com/office/drawing/2014/main" id="{CACDDF12-2C22-448F-AB1D-A67EE8B9C86E}"/>
              </a:ext>
            </a:extLst>
          </p:cNvPr>
          <p:cNvGraphicFramePr>
            <a:graphicFrameLocks noGrp="1"/>
          </p:cNvGraphicFramePr>
          <p:nvPr>
            <p:extLst>
              <p:ext uri="{D42A27DB-BD31-4B8C-83A1-F6EECF244321}">
                <p14:modId xmlns:p14="http://schemas.microsoft.com/office/powerpoint/2010/main" val="1182897466"/>
              </p:ext>
            </p:extLst>
          </p:nvPr>
        </p:nvGraphicFramePr>
        <p:xfrm>
          <a:off x="366802" y="1802767"/>
          <a:ext cx="8319999" cy="4953130"/>
        </p:xfrm>
        <a:graphic>
          <a:graphicData uri="http://schemas.openxmlformats.org/drawingml/2006/table">
            <a:tbl>
              <a:tblPr/>
              <a:tblGrid>
                <a:gridCol w="892830">
                  <a:extLst>
                    <a:ext uri="{9D8B030D-6E8A-4147-A177-3AD203B41FA5}">
                      <a16:colId xmlns:a16="http://schemas.microsoft.com/office/drawing/2014/main" val="317205759"/>
                    </a:ext>
                  </a:extLst>
                </a:gridCol>
                <a:gridCol w="595077">
                  <a:extLst>
                    <a:ext uri="{9D8B030D-6E8A-4147-A177-3AD203B41FA5}">
                      <a16:colId xmlns:a16="http://schemas.microsoft.com/office/drawing/2014/main" val="695094825"/>
                    </a:ext>
                  </a:extLst>
                </a:gridCol>
                <a:gridCol w="319456">
                  <a:extLst>
                    <a:ext uri="{9D8B030D-6E8A-4147-A177-3AD203B41FA5}">
                      <a16:colId xmlns:a16="http://schemas.microsoft.com/office/drawing/2014/main" val="2638828445"/>
                    </a:ext>
                  </a:extLst>
                </a:gridCol>
                <a:gridCol w="467658">
                  <a:extLst>
                    <a:ext uri="{9D8B030D-6E8A-4147-A177-3AD203B41FA5}">
                      <a16:colId xmlns:a16="http://schemas.microsoft.com/office/drawing/2014/main" val="3192238050"/>
                    </a:ext>
                  </a:extLst>
                </a:gridCol>
                <a:gridCol w="155611">
                  <a:extLst>
                    <a:ext uri="{9D8B030D-6E8A-4147-A177-3AD203B41FA5}">
                      <a16:colId xmlns:a16="http://schemas.microsoft.com/office/drawing/2014/main" val="1989000590"/>
                    </a:ext>
                  </a:extLst>
                </a:gridCol>
                <a:gridCol w="820958">
                  <a:extLst>
                    <a:ext uri="{9D8B030D-6E8A-4147-A177-3AD203B41FA5}">
                      <a16:colId xmlns:a16="http://schemas.microsoft.com/office/drawing/2014/main" val="4041058785"/>
                    </a:ext>
                  </a:extLst>
                </a:gridCol>
                <a:gridCol w="144515">
                  <a:extLst>
                    <a:ext uri="{9D8B030D-6E8A-4147-A177-3AD203B41FA5}">
                      <a16:colId xmlns:a16="http://schemas.microsoft.com/office/drawing/2014/main" val="169023074"/>
                    </a:ext>
                  </a:extLst>
                </a:gridCol>
                <a:gridCol w="289030">
                  <a:extLst>
                    <a:ext uri="{9D8B030D-6E8A-4147-A177-3AD203B41FA5}">
                      <a16:colId xmlns:a16="http://schemas.microsoft.com/office/drawing/2014/main" val="97648696"/>
                    </a:ext>
                  </a:extLst>
                </a:gridCol>
                <a:gridCol w="1083864">
                  <a:extLst>
                    <a:ext uri="{9D8B030D-6E8A-4147-A177-3AD203B41FA5}">
                      <a16:colId xmlns:a16="http://schemas.microsoft.com/office/drawing/2014/main" val="752494270"/>
                    </a:ext>
                  </a:extLst>
                </a:gridCol>
                <a:gridCol w="1156121">
                  <a:extLst>
                    <a:ext uri="{9D8B030D-6E8A-4147-A177-3AD203B41FA5}">
                      <a16:colId xmlns:a16="http://schemas.microsoft.com/office/drawing/2014/main" val="181116723"/>
                    </a:ext>
                  </a:extLst>
                </a:gridCol>
                <a:gridCol w="578061">
                  <a:extLst>
                    <a:ext uri="{9D8B030D-6E8A-4147-A177-3AD203B41FA5}">
                      <a16:colId xmlns:a16="http://schemas.microsoft.com/office/drawing/2014/main" val="3088415873"/>
                    </a:ext>
                  </a:extLst>
                </a:gridCol>
                <a:gridCol w="144515">
                  <a:extLst>
                    <a:ext uri="{9D8B030D-6E8A-4147-A177-3AD203B41FA5}">
                      <a16:colId xmlns:a16="http://schemas.microsoft.com/office/drawing/2014/main" val="4105205780"/>
                    </a:ext>
                  </a:extLst>
                </a:gridCol>
                <a:gridCol w="216773">
                  <a:extLst>
                    <a:ext uri="{9D8B030D-6E8A-4147-A177-3AD203B41FA5}">
                      <a16:colId xmlns:a16="http://schemas.microsoft.com/office/drawing/2014/main" val="1940761798"/>
                    </a:ext>
                  </a:extLst>
                </a:gridCol>
                <a:gridCol w="216773">
                  <a:extLst>
                    <a:ext uri="{9D8B030D-6E8A-4147-A177-3AD203B41FA5}">
                      <a16:colId xmlns:a16="http://schemas.microsoft.com/office/drawing/2014/main" val="3223718838"/>
                    </a:ext>
                  </a:extLst>
                </a:gridCol>
                <a:gridCol w="216773">
                  <a:extLst>
                    <a:ext uri="{9D8B030D-6E8A-4147-A177-3AD203B41FA5}">
                      <a16:colId xmlns:a16="http://schemas.microsoft.com/office/drawing/2014/main" val="4165618242"/>
                    </a:ext>
                  </a:extLst>
                </a:gridCol>
                <a:gridCol w="361288">
                  <a:extLst>
                    <a:ext uri="{9D8B030D-6E8A-4147-A177-3AD203B41FA5}">
                      <a16:colId xmlns:a16="http://schemas.microsoft.com/office/drawing/2014/main" val="3562868326"/>
                    </a:ext>
                  </a:extLst>
                </a:gridCol>
                <a:gridCol w="144515">
                  <a:extLst>
                    <a:ext uri="{9D8B030D-6E8A-4147-A177-3AD203B41FA5}">
                      <a16:colId xmlns:a16="http://schemas.microsoft.com/office/drawing/2014/main" val="2634486507"/>
                    </a:ext>
                  </a:extLst>
                </a:gridCol>
                <a:gridCol w="216773">
                  <a:extLst>
                    <a:ext uri="{9D8B030D-6E8A-4147-A177-3AD203B41FA5}">
                      <a16:colId xmlns:a16="http://schemas.microsoft.com/office/drawing/2014/main" val="1041098347"/>
                    </a:ext>
                  </a:extLst>
                </a:gridCol>
                <a:gridCol w="144515">
                  <a:extLst>
                    <a:ext uri="{9D8B030D-6E8A-4147-A177-3AD203B41FA5}">
                      <a16:colId xmlns:a16="http://schemas.microsoft.com/office/drawing/2014/main" val="3834568335"/>
                    </a:ext>
                  </a:extLst>
                </a:gridCol>
                <a:gridCol w="154893">
                  <a:extLst>
                    <a:ext uri="{9D8B030D-6E8A-4147-A177-3AD203B41FA5}">
                      <a16:colId xmlns:a16="http://schemas.microsoft.com/office/drawing/2014/main" val="1673098521"/>
                    </a:ext>
                  </a:extLst>
                </a:gridCol>
              </a:tblGrid>
              <a:tr h="1402980">
                <a:tc>
                  <a:txBody>
                    <a:bodyPr/>
                    <a:lstStyle/>
                    <a:p>
                      <a:pPr algn="ctr" fontAlgn="ctr"/>
                      <a:r>
                        <a:rPr lang="tr-TR" sz="700" b="0" i="0" u="none" strike="noStrike" dirty="0">
                          <a:solidFill>
                            <a:srgbClr val="000000"/>
                          </a:solidFill>
                          <a:effectLst/>
                          <a:latin typeface="Tahoma" panose="020B0604030504040204" pitchFamily="34" charset="0"/>
                        </a:rPr>
                        <a:t>T1-GYÜ endeksine giren ilk 50 </a:t>
                      </a:r>
                      <a:r>
                        <a:rPr lang="tr-TR" sz="700" b="0" i="0" u="none" strike="noStrike" dirty="0" err="1">
                          <a:solidFill>
                            <a:srgbClr val="000000"/>
                          </a:solidFill>
                          <a:effectLst/>
                          <a:latin typeface="Tahoma" panose="020B0604030504040204" pitchFamily="34" charset="0"/>
                        </a:rPr>
                        <a:t>üniversitenin</a:t>
                      </a:r>
                      <a:r>
                        <a:rPr lang="tr-TR" sz="700" b="0" i="0" u="none" strike="noStrike" dirty="0">
                          <a:solidFill>
                            <a:srgbClr val="000000"/>
                          </a:solidFill>
                          <a:effectLst/>
                          <a:latin typeface="Tahoma" panose="020B0604030504040204" pitchFamily="34" charset="0"/>
                        </a:rPr>
                        <a:t> rekabet durumu</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Üniversitemizin Türkiye  sıralamada yükselmemesi ve TTO </a:t>
                      </a:r>
                      <a:r>
                        <a:rPr lang="tr-TR" sz="700" b="0" i="0" u="none" strike="noStrike" dirty="0" err="1">
                          <a:solidFill>
                            <a:srgbClr val="000000"/>
                          </a:solidFill>
                          <a:effectLst/>
                          <a:latin typeface="Tahoma" panose="020B0604030504040204" pitchFamily="34" charset="0"/>
                        </a:rPr>
                        <a:t>nun</a:t>
                      </a:r>
                      <a:r>
                        <a:rPr lang="tr-TR" sz="700" b="0" i="0" u="none" strike="noStrike" dirty="0">
                          <a:solidFill>
                            <a:srgbClr val="000000"/>
                          </a:solidFill>
                          <a:effectLst/>
                          <a:latin typeface="Tahoma" panose="020B0604030504040204" pitchFamily="34" charset="0"/>
                        </a:rPr>
                        <a:t> gerekli desteklerden yararlanamayarak daha uzun süreçte büyümesi.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İlk 50 üniversitenin aldığı desteklerden yararlanamamak</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Her yıl TÜBİTAK tarafından kontrolü yapılmaktadır. </a:t>
                      </a:r>
                      <a:r>
                        <a:rPr lang="tr-TR" sz="700" b="0" i="0" u="none" strike="noStrike" dirty="0" err="1">
                          <a:solidFill>
                            <a:srgbClr val="000000"/>
                          </a:solidFill>
                          <a:effectLst/>
                          <a:latin typeface="Tahoma" panose="020B0604030504040204" pitchFamily="34" charset="0"/>
                        </a:rPr>
                        <a:t>Tübitak</a:t>
                      </a:r>
                      <a:r>
                        <a:rPr lang="tr-TR" sz="700" b="0" i="0" u="none" strike="noStrike" dirty="0">
                          <a:solidFill>
                            <a:srgbClr val="000000"/>
                          </a:solidFill>
                          <a:effectLst/>
                          <a:latin typeface="Tahoma" panose="020B0604030504040204" pitchFamily="34" charset="0"/>
                        </a:rPr>
                        <a:t> tarafından istenilen bilgiler TTO kontrolünce sağlanıp bildirilir.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245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Üniversitede yayın, etkinlik ve proje sayısının artması için gerekli bilgilendirmelerin yapılması ve fikre sahip öğrenci ve akademisyenlerimize destek olunması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Üst </a:t>
                      </a:r>
                      <a:r>
                        <a:rPr lang="tr-TR" sz="700" b="0" i="0" u="none" strike="noStrike" dirty="0" err="1">
                          <a:solidFill>
                            <a:srgbClr val="000000"/>
                          </a:solidFill>
                          <a:effectLst/>
                          <a:latin typeface="Tahoma" panose="020B0604030504040204" pitchFamily="34" charset="0"/>
                        </a:rPr>
                        <a:t>Yönetrim</a:t>
                      </a:r>
                      <a:r>
                        <a:rPr lang="tr-TR" sz="700" b="0" i="0" u="none" strike="noStrike" dirty="0">
                          <a:solidFill>
                            <a:srgbClr val="000000"/>
                          </a:solidFill>
                          <a:effectLst/>
                          <a:latin typeface="Tahoma" panose="020B0604030504040204" pitchFamily="34" charset="0"/>
                        </a:rPr>
                        <a:t>- TTO- Akademisyenler</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5805771"/>
                  </a:ext>
                </a:extLst>
              </a:tr>
              <a:tr h="602597">
                <a:tc>
                  <a:txBody>
                    <a:bodyPr/>
                    <a:lstStyle/>
                    <a:p>
                      <a:pPr algn="ctr" fontAlgn="ctr"/>
                      <a:r>
                        <a:rPr lang="tr-TR" sz="700" b="0" i="0" u="none" strike="noStrike">
                          <a:solidFill>
                            <a:srgbClr val="000000"/>
                          </a:solidFill>
                          <a:effectLst/>
                          <a:latin typeface="Tahoma" panose="020B0604030504040204" pitchFamily="34" charset="0"/>
                        </a:rPr>
                        <a:t>T2-Danışmanlık Firmalarının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Rekabete  Etkisi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Hizmette aksama ve verimliliğin azalması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Farklı konseptte evrakların varlığı, iş yükü fazlalığı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Koordinatör onayına sunulması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343</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Kontrol yönteminin geliştirilmesi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Koordinatörü -</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648713"/>
                  </a:ext>
                </a:extLst>
              </a:tr>
              <a:tr h="602597">
                <a:tc>
                  <a:txBody>
                    <a:bodyPr/>
                    <a:lstStyle/>
                    <a:p>
                      <a:pPr algn="ctr" fontAlgn="ctr"/>
                      <a:r>
                        <a:rPr lang="tr-TR" sz="700" b="0" i="0" u="none" strike="noStrike">
                          <a:solidFill>
                            <a:srgbClr val="000000"/>
                          </a:solidFill>
                          <a:effectLst/>
                          <a:latin typeface="Tahoma" panose="020B0604030504040204" pitchFamily="34" charset="0"/>
                        </a:rPr>
                        <a:t>T3-Üniversite içinde Personel Sirkülasyonu</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Faaliyetlerinin Aksamasi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Çalışan personelin iş yüküne göre yetersiz kalması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Kısmi zamanlı persone çalıştırılması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125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ya Kalifiye personel temini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TTO-Üst Yönetim</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700" b="0" i="0" u="none" strike="noStrike" dirty="0">
                          <a:solidFill>
                            <a:srgbClr val="000000"/>
                          </a:solidFill>
                          <a:effectLst/>
                          <a:latin typeface="Tahoma" panose="020B0604030504040204" pitchFamily="34" charset="0"/>
                        </a:rPr>
                        <a:t>30.09.2019 tto uzman personeli göreve başlamıştır.</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3</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7545096"/>
                  </a:ext>
                </a:extLst>
              </a:tr>
              <a:tr h="875761">
                <a:tc>
                  <a:txBody>
                    <a:bodyPr/>
                    <a:lstStyle/>
                    <a:p>
                      <a:pPr algn="ctr" fontAlgn="ctr"/>
                      <a:r>
                        <a:rPr lang="tr-TR" sz="700" b="0" i="0" u="none" strike="noStrike">
                          <a:solidFill>
                            <a:srgbClr val="000000"/>
                          </a:solidFill>
                          <a:effectLst/>
                          <a:latin typeface="Tahoma" panose="020B0604030504040204" pitchFamily="34" charset="0"/>
                        </a:rPr>
                        <a:t>T4-TTO Ofisindeki Teknik Ekipmanlarin Arizalanmasi (Tv, Bilgisayar, Yazici, Projeksiyon)</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 Faaliyetlerinin  Aksamasi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Periyodik bakımın zamanında yapılmaması/ yetersizliği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Onarım için destek talep maili atılması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Periodik kontroller /makina sayılarının arttırılması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IT</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930619"/>
                  </a:ext>
                </a:extLst>
              </a:tr>
              <a:tr h="1302932">
                <a:tc>
                  <a:txBody>
                    <a:bodyPr/>
                    <a:lstStyle/>
                    <a:p>
                      <a:pPr algn="ctr" fontAlgn="ctr"/>
                      <a:r>
                        <a:rPr lang="tr-TR" sz="700" b="0" i="0" u="none" strike="noStrike">
                          <a:solidFill>
                            <a:srgbClr val="000000"/>
                          </a:solidFill>
                          <a:effectLst/>
                          <a:latin typeface="Tahoma" panose="020B0604030504040204" pitchFamily="34" charset="0"/>
                        </a:rPr>
                        <a:t>T5-Türkiye'de Faiz Oranlarının Yüksek Olması ve ekonomideki değişim</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Sanayi ve firmalarla işbirliklerinde projelerin büyüklüğünü ve etkisinin azalması.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Bazı alınacak malzemelerin ve altyapıdaki </a:t>
                      </a:r>
                      <a:r>
                        <a:rPr lang="tr-TR" sz="700" b="0" i="0" u="none" strike="noStrike" dirty="0" err="1">
                          <a:solidFill>
                            <a:srgbClr val="000000"/>
                          </a:solidFill>
                          <a:effectLst/>
                          <a:latin typeface="Tahoma" panose="020B0604030504040204" pitchFamily="34" charset="0"/>
                        </a:rPr>
                        <a:t>sistelerin</a:t>
                      </a:r>
                      <a:r>
                        <a:rPr lang="tr-TR" sz="700" b="0" i="0" u="none" strike="noStrike" dirty="0">
                          <a:solidFill>
                            <a:srgbClr val="000000"/>
                          </a:solidFill>
                          <a:effectLst/>
                          <a:latin typeface="Tahoma" panose="020B0604030504040204" pitchFamily="34" charset="0"/>
                        </a:rPr>
                        <a:t> dolar bazlı </a:t>
                      </a:r>
                      <a:r>
                        <a:rPr lang="tr-TR" sz="700" b="0" i="0" u="none" strike="noStrike" dirty="0" err="1">
                          <a:solidFill>
                            <a:srgbClr val="000000"/>
                          </a:solidFill>
                          <a:effectLst/>
                          <a:latin typeface="Tahoma" panose="020B0604030504040204" pitchFamily="34" charset="0"/>
                        </a:rPr>
                        <a:t>alnıyor</a:t>
                      </a:r>
                      <a:r>
                        <a:rPr lang="tr-TR" sz="700" b="0" i="0" u="none" strike="noStrike" dirty="0">
                          <a:solidFill>
                            <a:srgbClr val="000000"/>
                          </a:solidFill>
                          <a:effectLst/>
                          <a:latin typeface="Tahoma" panose="020B0604030504040204" pitchFamily="34" charset="0"/>
                        </a:rPr>
                        <a:t> oluşu ya da firmalarda yetersiz </a:t>
                      </a:r>
                      <a:r>
                        <a:rPr lang="en-US" sz="700" b="0" i="0" u="none" strike="noStrike" dirty="0">
                          <a:solidFill>
                            <a:srgbClr val="000000"/>
                          </a:solidFill>
                          <a:effectLst/>
                          <a:latin typeface="Tahoma" panose="020B0604030504040204" pitchFamily="34" charset="0"/>
                        </a:rPr>
                        <a:t>s</a:t>
                      </a:r>
                      <a:r>
                        <a:rPr lang="tr-TR" sz="700" b="0" i="0" u="none" strike="noStrike" dirty="0" err="1">
                          <a:solidFill>
                            <a:srgbClr val="000000"/>
                          </a:solidFill>
                          <a:effectLst/>
                          <a:latin typeface="Tahoma" panose="020B0604030504040204" pitchFamily="34" charset="0"/>
                        </a:rPr>
                        <a:t>ermaye</a:t>
                      </a:r>
                      <a:r>
                        <a:rPr lang="tr-TR" sz="700" b="0" i="0" u="none" strike="noStrike" dirty="0">
                          <a:solidFill>
                            <a:srgbClr val="000000"/>
                          </a:solidFill>
                          <a:effectLst/>
                          <a:latin typeface="Tahoma" panose="020B0604030504040204" pitchFamily="34" charset="0"/>
                        </a:rPr>
                        <a:t> sebebiyle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560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Katlanılması Zorunlu Risk</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867523"/>
                  </a:ext>
                </a:extLst>
              </a:tr>
            </a:tbl>
          </a:graphicData>
        </a:graphic>
      </p:graphicFrame>
    </p:spTree>
    <p:extLst>
      <p:ext uri="{BB962C8B-B14F-4D97-AF65-F5344CB8AC3E}">
        <p14:creationId xmlns:p14="http://schemas.microsoft.com/office/powerpoint/2010/main" val="76310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6D3B0B-40A3-4EB1-9471-D5F3582DC9FD}"/>
              </a:ext>
            </a:extLst>
          </p:cNvPr>
          <p:cNvSpPr>
            <a:spLocks noGrp="1"/>
          </p:cNvSpPr>
          <p:nvPr>
            <p:ph type="title"/>
          </p:nvPr>
        </p:nvSpPr>
        <p:spPr>
          <a:xfrm>
            <a:off x="457200" y="764704"/>
            <a:ext cx="8229600" cy="652934"/>
          </a:xfrm>
        </p:spPr>
        <p:txBody>
          <a:bodyPr>
            <a:normAutofit fontScale="90000"/>
          </a:bodyPr>
          <a:lstStyle/>
          <a:p>
            <a:endParaRPr lang="tr-TR" dirty="0"/>
          </a:p>
        </p:txBody>
      </p:sp>
      <p:graphicFrame>
        <p:nvGraphicFramePr>
          <p:cNvPr id="9" name="İçerik Yer Tutucusu 8">
            <a:extLst>
              <a:ext uri="{FF2B5EF4-FFF2-40B4-BE49-F238E27FC236}">
                <a16:creationId xmlns:a16="http://schemas.microsoft.com/office/drawing/2014/main" id="{8C3D9A33-A36D-4A19-A029-FB6677EE530E}"/>
              </a:ext>
            </a:extLst>
          </p:cNvPr>
          <p:cNvGraphicFramePr>
            <a:graphicFrameLocks noGrp="1"/>
          </p:cNvGraphicFramePr>
          <p:nvPr>
            <p:ph idx="1"/>
            <p:extLst>
              <p:ext uri="{D42A27DB-BD31-4B8C-83A1-F6EECF244321}">
                <p14:modId xmlns:p14="http://schemas.microsoft.com/office/powerpoint/2010/main" val="1392455009"/>
              </p:ext>
            </p:extLst>
          </p:nvPr>
        </p:nvGraphicFramePr>
        <p:xfrm>
          <a:off x="457200" y="1615373"/>
          <a:ext cx="8348729" cy="4618173"/>
        </p:xfrm>
        <a:graphic>
          <a:graphicData uri="http://schemas.openxmlformats.org/drawingml/2006/table">
            <a:tbl>
              <a:tblPr/>
              <a:tblGrid>
                <a:gridCol w="872919">
                  <a:extLst>
                    <a:ext uri="{9D8B030D-6E8A-4147-A177-3AD203B41FA5}">
                      <a16:colId xmlns:a16="http://schemas.microsoft.com/office/drawing/2014/main" val="3281450703"/>
                    </a:ext>
                  </a:extLst>
                </a:gridCol>
                <a:gridCol w="646945">
                  <a:extLst>
                    <a:ext uri="{9D8B030D-6E8A-4147-A177-3AD203B41FA5}">
                      <a16:colId xmlns:a16="http://schemas.microsoft.com/office/drawing/2014/main" val="2609475728"/>
                    </a:ext>
                  </a:extLst>
                </a:gridCol>
                <a:gridCol w="287532">
                  <a:extLst>
                    <a:ext uri="{9D8B030D-6E8A-4147-A177-3AD203B41FA5}">
                      <a16:colId xmlns:a16="http://schemas.microsoft.com/office/drawing/2014/main" val="2997696999"/>
                    </a:ext>
                  </a:extLst>
                </a:gridCol>
                <a:gridCol w="1299292">
                  <a:extLst>
                    <a:ext uri="{9D8B030D-6E8A-4147-A177-3AD203B41FA5}">
                      <a16:colId xmlns:a16="http://schemas.microsoft.com/office/drawing/2014/main" val="3285590432"/>
                    </a:ext>
                  </a:extLst>
                </a:gridCol>
                <a:gridCol w="216024">
                  <a:extLst>
                    <a:ext uri="{9D8B030D-6E8A-4147-A177-3AD203B41FA5}">
                      <a16:colId xmlns:a16="http://schemas.microsoft.com/office/drawing/2014/main" val="3840878366"/>
                    </a:ext>
                  </a:extLst>
                </a:gridCol>
                <a:gridCol w="792088">
                  <a:extLst>
                    <a:ext uri="{9D8B030D-6E8A-4147-A177-3AD203B41FA5}">
                      <a16:colId xmlns:a16="http://schemas.microsoft.com/office/drawing/2014/main" val="1648149866"/>
                    </a:ext>
                  </a:extLst>
                </a:gridCol>
                <a:gridCol w="288032">
                  <a:extLst>
                    <a:ext uri="{9D8B030D-6E8A-4147-A177-3AD203B41FA5}">
                      <a16:colId xmlns:a16="http://schemas.microsoft.com/office/drawing/2014/main" val="2148121844"/>
                    </a:ext>
                  </a:extLst>
                </a:gridCol>
                <a:gridCol w="360040">
                  <a:extLst>
                    <a:ext uri="{9D8B030D-6E8A-4147-A177-3AD203B41FA5}">
                      <a16:colId xmlns:a16="http://schemas.microsoft.com/office/drawing/2014/main" val="1201728617"/>
                    </a:ext>
                  </a:extLst>
                </a:gridCol>
                <a:gridCol w="792088">
                  <a:extLst>
                    <a:ext uri="{9D8B030D-6E8A-4147-A177-3AD203B41FA5}">
                      <a16:colId xmlns:a16="http://schemas.microsoft.com/office/drawing/2014/main" val="214650669"/>
                    </a:ext>
                  </a:extLst>
                </a:gridCol>
                <a:gridCol w="576064">
                  <a:extLst>
                    <a:ext uri="{9D8B030D-6E8A-4147-A177-3AD203B41FA5}">
                      <a16:colId xmlns:a16="http://schemas.microsoft.com/office/drawing/2014/main" val="1102191806"/>
                    </a:ext>
                  </a:extLst>
                </a:gridCol>
                <a:gridCol w="420635">
                  <a:extLst>
                    <a:ext uri="{9D8B030D-6E8A-4147-A177-3AD203B41FA5}">
                      <a16:colId xmlns:a16="http://schemas.microsoft.com/office/drawing/2014/main" val="160982555"/>
                    </a:ext>
                  </a:extLst>
                </a:gridCol>
                <a:gridCol w="143766">
                  <a:extLst>
                    <a:ext uri="{9D8B030D-6E8A-4147-A177-3AD203B41FA5}">
                      <a16:colId xmlns:a16="http://schemas.microsoft.com/office/drawing/2014/main" val="2457386233"/>
                    </a:ext>
                  </a:extLst>
                </a:gridCol>
                <a:gridCol w="215648">
                  <a:extLst>
                    <a:ext uri="{9D8B030D-6E8A-4147-A177-3AD203B41FA5}">
                      <a16:colId xmlns:a16="http://schemas.microsoft.com/office/drawing/2014/main" val="3772582789"/>
                    </a:ext>
                  </a:extLst>
                </a:gridCol>
                <a:gridCol w="215648">
                  <a:extLst>
                    <a:ext uri="{9D8B030D-6E8A-4147-A177-3AD203B41FA5}">
                      <a16:colId xmlns:a16="http://schemas.microsoft.com/office/drawing/2014/main" val="1344698296"/>
                    </a:ext>
                  </a:extLst>
                </a:gridCol>
                <a:gridCol w="215648">
                  <a:extLst>
                    <a:ext uri="{9D8B030D-6E8A-4147-A177-3AD203B41FA5}">
                      <a16:colId xmlns:a16="http://schemas.microsoft.com/office/drawing/2014/main" val="3394010549"/>
                    </a:ext>
                  </a:extLst>
                </a:gridCol>
                <a:gridCol w="359414">
                  <a:extLst>
                    <a:ext uri="{9D8B030D-6E8A-4147-A177-3AD203B41FA5}">
                      <a16:colId xmlns:a16="http://schemas.microsoft.com/office/drawing/2014/main" val="3676587185"/>
                    </a:ext>
                  </a:extLst>
                </a:gridCol>
                <a:gridCol w="143766">
                  <a:extLst>
                    <a:ext uri="{9D8B030D-6E8A-4147-A177-3AD203B41FA5}">
                      <a16:colId xmlns:a16="http://schemas.microsoft.com/office/drawing/2014/main" val="1642612252"/>
                    </a:ext>
                  </a:extLst>
                </a:gridCol>
                <a:gridCol w="143766">
                  <a:extLst>
                    <a:ext uri="{9D8B030D-6E8A-4147-A177-3AD203B41FA5}">
                      <a16:colId xmlns:a16="http://schemas.microsoft.com/office/drawing/2014/main" val="1592661677"/>
                    </a:ext>
                  </a:extLst>
                </a:gridCol>
                <a:gridCol w="215648">
                  <a:extLst>
                    <a:ext uri="{9D8B030D-6E8A-4147-A177-3AD203B41FA5}">
                      <a16:colId xmlns:a16="http://schemas.microsoft.com/office/drawing/2014/main" val="59935713"/>
                    </a:ext>
                  </a:extLst>
                </a:gridCol>
                <a:gridCol w="143766">
                  <a:extLst>
                    <a:ext uri="{9D8B030D-6E8A-4147-A177-3AD203B41FA5}">
                      <a16:colId xmlns:a16="http://schemas.microsoft.com/office/drawing/2014/main" val="3385309568"/>
                    </a:ext>
                  </a:extLst>
                </a:gridCol>
              </a:tblGrid>
              <a:tr h="975546">
                <a:tc>
                  <a:txBody>
                    <a:bodyPr/>
                    <a:lstStyle/>
                    <a:p>
                      <a:pPr algn="ctr" fontAlgn="ctr"/>
                      <a:r>
                        <a:rPr lang="tr-TR" sz="700" b="0" i="0" u="none" strike="noStrike" dirty="0">
                          <a:solidFill>
                            <a:srgbClr val="000000"/>
                          </a:solidFill>
                          <a:effectLst/>
                          <a:latin typeface="Tahoma" panose="020B0604030504040204" pitchFamily="34" charset="0"/>
                        </a:rPr>
                        <a:t>T6-Projelerin ve danışmanlık hizmetlerinin tamamlanmadan </a:t>
                      </a:r>
                      <a:r>
                        <a:rPr lang="tr-TR" sz="700" b="0" i="0" u="none" strike="noStrike" dirty="0" err="1">
                          <a:solidFill>
                            <a:srgbClr val="000000"/>
                          </a:solidFill>
                          <a:effectLst/>
                          <a:latin typeface="Tahoma" panose="020B0604030504040204" pitchFamily="34" charset="0"/>
                        </a:rPr>
                        <a:t>fesh</a:t>
                      </a:r>
                      <a:r>
                        <a:rPr lang="tr-TR" sz="700" b="0" i="0" u="none" strike="noStrike" dirty="0">
                          <a:solidFill>
                            <a:srgbClr val="000000"/>
                          </a:solidFill>
                          <a:effectLst/>
                          <a:latin typeface="Tahoma" panose="020B0604030504040204" pitchFamily="34" charset="0"/>
                        </a:rPr>
                        <a:t> edilmek istenmesi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Yapılan harcamalardan ve verilen hizmetlerden dolayı zarar edilmesi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Firmaların projeyi erken fesh etmek istemesi, proje mali planlamasının öngörülemeyen riskler dolayısıyla değişmesi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Sözleşme ile teminat sağlanması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288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Sözleşmeye ek bağlayıcı maddeler eklenmesi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TTO-Üst Yönetim</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8480794"/>
                  </a:ext>
                </a:extLst>
              </a:tr>
              <a:tr h="1125364">
                <a:tc>
                  <a:txBody>
                    <a:bodyPr/>
                    <a:lstStyle/>
                    <a:p>
                      <a:pPr algn="ctr" fontAlgn="ctr"/>
                      <a:r>
                        <a:rPr lang="tr-TR" sz="700" b="0" i="0" u="none" strike="noStrike">
                          <a:solidFill>
                            <a:srgbClr val="000000"/>
                          </a:solidFill>
                          <a:effectLst/>
                          <a:latin typeface="Tahoma" panose="020B0604030504040204" pitchFamily="34" charset="0"/>
                        </a:rPr>
                        <a:t>T7 - Üniversite- Sanayi İşbirliğinin zayıf olması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Olası işbirliklerinin kaybı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Bölgedeki sanayi firmalarının üniversite ile  yapılabilecek işbirliklerini ve başvurabilecekleri destek çağrılarını bilmemesi.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 </a:t>
                      </a:r>
                      <a:r>
                        <a:rPr lang="tr-TR" sz="700" b="0" i="0" u="none" strike="noStrike" dirty="0" err="1">
                          <a:solidFill>
                            <a:srgbClr val="000000"/>
                          </a:solidFill>
                          <a:effectLst/>
                          <a:latin typeface="Tahoma" panose="020B0604030504040204" pitchFamily="34" charset="0"/>
                        </a:rPr>
                        <a:t>nun</a:t>
                      </a:r>
                      <a:r>
                        <a:rPr lang="tr-TR" sz="700" b="0" i="0" u="none" strike="noStrike" dirty="0">
                          <a:solidFill>
                            <a:srgbClr val="000000"/>
                          </a:solidFill>
                          <a:effectLst/>
                          <a:latin typeface="Tahoma" panose="020B0604030504040204" pitchFamily="34" charset="0"/>
                        </a:rPr>
                        <a:t> belirlediği firmalar ile görüşmeler sağlanıp faaliyet programına eklenmesi.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343</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Sanayi firmalarına tanıtım ziyaretlerinde bulunmak.</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Sanayide belirlenen firmalar ile görüşmeler sağlandı.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425873"/>
                  </a:ext>
                </a:extLst>
              </a:tr>
              <a:tr h="825728">
                <a:tc>
                  <a:txBody>
                    <a:bodyPr/>
                    <a:lstStyle/>
                    <a:p>
                      <a:pPr algn="ctr" fontAlgn="ctr"/>
                      <a:r>
                        <a:rPr lang="tr-TR" sz="700" b="0" i="0" u="none" strike="noStrike">
                          <a:solidFill>
                            <a:srgbClr val="000000"/>
                          </a:solidFill>
                          <a:effectLst/>
                          <a:latin typeface="Tahoma" panose="020B0604030504040204" pitchFamily="34" charset="0"/>
                        </a:rPr>
                        <a:t>T8-Projelerin zamanında tamamlanmaması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projelerin yaptırımların devreye girmesi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Firmanın istenilen bilgi ve belgelerin eksik gönderilmesi  veya ekipman istihdam edilmemesi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Mail ve yazışmaların düzenlenmesi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350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Proje iş-zaman planının iyi  </a:t>
                      </a:r>
                      <a:r>
                        <a:rPr lang="tr-TR" sz="700" b="0" i="0" u="none" strike="noStrike" dirty="0" err="1">
                          <a:solidFill>
                            <a:srgbClr val="000000"/>
                          </a:solidFill>
                          <a:effectLst/>
                          <a:latin typeface="Tahoma" panose="020B0604030504040204" pitchFamily="34" charset="0"/>
                        </a:rPr>
                        <a:t>hazırlanmanması</a:t>
                      </a:r>
                      <a:r>
                        <a:rPr lang="tr-TR" sz="700" b="0" i="0" u="none" strike="noStrike" dirty="0">
                          <a:solidFill>
                            <a:srgbClr val="000000"/>
                          </a:solidFill>
                          <a:effectLst/>
                          <a:latin typeface="Tahoma" panose="020B0604030504040204" pitchFamily="34" charset="0"/>
                        </a:rPr>
                        <a:t> ve TTO </a:t>
                      </a:r>
                      <a:r>
                        <a:rPr lang="tr-TR" sz="700" b="0" i="0" u="none" strike="noStrike" dirty="0" err="1">
                          <a:solidFill>
                            <a:srgbClr val="000000"/>
                          </a:solidFill>
                          <a:effectLst/>
                          <a:latin typeface="Tahoma" panose="020B0604030504040204" pitchFamily="34" charset="0"/>
                        </a:rPr>
                        <a:t>nun</a:t>
                      </a:r>
                      <a:r>
                        <a:rPr lang="tr-TR" sz="700" b="0" i="0" u="none" strike="noStrike" dirty="0">
                          <a:solidFill>
                            <a:srgbClr val="000000"/>
                          </a:solidFill>
                          <a:effectLst/>
                          <a:latin typeface="Tahoma" panose="020B0604030504040204" pitchFamily="34" charset="0"/>
                        </a:rPr>
                        <a:t> belirlediği bir akademik kadroya kontrole sunulması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Proje İş akış zamanlarının düzenlenmesi ve iş takibinin yapılması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100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0436334"/>
                  </a:ext>
                </a:extLst>
              </a:tr>
              <a:tr h="376274">
                <a:tc>
                  <a:txBody>
                    <a:bodyPr/>
                    <a:lstStyle/>
                    <a:p>
                      <a:pPr algn="ctr" fontAlgn="ctr"/>
                      <a:r>
                        <a:rPr lang="tr-TR" sz="700" b="0" i="0" u="none" strike="noStrike">
                          <a:solidFill>
                            <a:srgbClr val="000000"/>
                          </a:solidFill>
                          <a:effectLst/>
                          <a:latin typeface="Tahoma" panose="020B0604030504040204" pitchFamily="34" charset="0"/>
                        </a:rPr>
                        <a:t>T9-Projelerde istenilen çıktıların alınmaması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Projede hedefe ulaşılmaması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Proje çıktısının tahmin edilememesi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420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Katlanılması zorunlu risk</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068307"/>
                  </a:ext>
                </a:extLst>
              </a:tr>
              <a:tr h="675910">
                <a:tc>
                  <a:txBody>
                    <a:bodyPr/>
                    <a:lstStyle/>
                    <a:p>
                      <a:pPr algn="ctr" fontAlgn="ctr"/>
                      <a:r>
                        <a:rPr lang="tr-TR" sz="700" b="0" i="0" u="none" strike="noStrike">
                          <a:solidFill>
                            <a:srgbClr val="000000"/>
                          </a:solidFill>
                          <a:effectLst/>
                          <a:latin typeface="Tahoma" panose="020B0604030504040204" pitchFamily="34" charset="0"/>
                        </a:rPr>
                        <a:t>T10-Proje ödemelerinin zamanında yapılmaması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İş gücünde ve verimlilikte düşüş . Malzeme tedarik ve alımda gecikme , proje sürecinde aksama</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err="1">
                          <a:solidFill>
                            <a:srgbClr val="000000"/>
                          </a:solidFill>
                          <a:effectLst/>
                          <a:latin typeface="Tahoma" panose="020B0604030504040204" pitchFamily="34" charset="0"/>
                        </a:rPr>
                        <a:t>Mucbir</a:t>
                      </a:r>
                      <a:r>
                        <a:rPr lang="tr-TR" sz="700" b="0" i="0" u="none" strike="noStrike" dirty="0">
                          <a:solidFill>
                            <a:srgbClr val="000000"/>
                          </a:solidFill>
                          <a:effectLst/>
                          <a:latin typeface="Tahoma" panose="020B0604030504040204" pitchFamily="34" charset="0"/>
                        </a:rPr>
                        <a:t> sebeplerden dolayı ödemelerin gecikmesi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Sistemlerden sürecin takip edilmesi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210</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Sözleşmeler dahilinde yasal süreçlerin başlatılması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Üst Yönetim 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692733"/>
                  </a:ext>
                </a:extLst>
              </a:tr>
              <a:tr h="301365">
                <a:tc>
                  <a:txBody>
                    <a:bodyPr/>
                    <a:lstStyle/>
                    <a:p>
                      <a:pPr algn="ctr" fontAlgn="ctr"/>
                      <a:r>
                        <a:rPr lang="tr-TR" sz="700" b="0" i="0" u="none" strike="noStrike">
                          <a:solidFill>
                            <a:srgbClr val="000000"/>
                          </a:solidFill>
                          <a:effectLst/>
                          <a:latin typeface="Tahoma" panose="020B0604030504040204" pitchFamily="34" charset="0"/>
                        </a:rPr>
                        <a:t>T11- Firma ödemelerinin zamanında yapılmaması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İş gücünde ve verimlilikte düşüş</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dirty="0">
                          <a:solidFill>
                            <a:srgbClr val="000000"/>
                          </a:solidFill>
                          <a:effectLst/>
                          <a:latin typeface="Tahoma" panose="020B0604030504040204" pitchFamily="34" charset="0"/>
                        </a:rPr>
                        <a:t>Ödemelerin zamanında gerçekleşmemesi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 ve Mali işler aylık yapılan fatura kontrolleri</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8</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392</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Sözleşme ile teminat sağlanması</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 </a:t>
                      </a:r>
                    </a:p>
                  </a:txBody>
                  <a:tcPr marL="2463" marR="2463" marT="24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300" b="1" i="0" u="none" strike="noStrike" dirty="0">
                          <a:solidFill>
                            <a:srgbClr val="000000"/>
                          </a:solidFill>
                          <a:effectLst/>
                          <a:latin typeface="Tahoma" panose="020B0604030504040204" pitchFamily="34" charset="0"/>
                        </a:rPr>
                        <a:t> </a:t>
                      </a:r>
                    </a:p>
                  </a:txBody>
                  <a:tcPr marL="2463" marR="2463" marT="24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4326396"/>
                  </a:ext>
                </a:extLst>
              </a:tr>
            </a:tbl>
          </a:graphicData>
        </a:graphic>
      </p:graphicFrame>
      <p:sp>
        <p:nvSpPr>
          <p:cNvPr id="4" name="Slayt Numarası Yer Tutucusu 3">
            <a:extLst>
              <a:ext uri="{FF2B5EF4-FFF2-40B4-BE49-F238E27FC236}">
                <a16:creationId xmlns:a16="http://schemas.microsoft.com/office/drawing/2014/main" id="{A9CE6B4E-8695-4E97-9CD1-ECC288FC52CE}"/>
              </a:ext>
            </a:extLst>
          </p:cNvPr>
          <p:cNvSpPr>
            <a:spLocks noGrp="1"/>
          </p:cNvSpPr>
          <p:nvPr>
            <p:ph type="sldNum" sz="quarter" idx="12"/>
          </p:nvPr>
        </p:nvSpPr>
        <p:spPr/>
        <p:txBody>
          <a:bodyPr/>
          <a:lstStyle/>
          <a:p>
            <a:fld id="{439F893C-C32F-4835-A1E5-850973405C58}" type="slidenum">
              <a:rPr lang="tr-TR" smtClean="0"/>
              <a:pPr/>
              <a:t>18</a:t>
            </a:fld>
            <a:endParaRPr lang="tr-TR"/>
          </a:p>
        </p:txBody>
      </p:sp>
      <p:graphicFrame>
        <p:nvGraphicFramePr>
          <p:cNvPr id="7" name="Tablo 6">
            <a:extLst>
              <a:ext uri="{FF2B5EF4-FFF2-40B4-BE49-F238E27FC236}">
                <a16:creationId xmlns:a16="http://schemas.microsoft.com/office/drawing/2014/main" id="{51927034-9B42-4118-95D7-42F3C7CF99F5}"/>
              </a:ext>
            </a:extLst>
          </p:cNvPr>
          <p:cNvGraphicFramePr>
            <a:graphicFrameLocks noGrp="1"/>
          </p:cNvGraphicFramePr>
          <p:nvPr>
            <p:extLst>
              <p:ext uri="{D42A27DB-BD31-4B8C-83A1-F6EECF244321}">
                <p14:modId xmlns:p14="http://schemas.microsoft.com/office/powerpoint/2010/main" val="537170865"/>
              </p:ext>
            </p:extLst>
          </p:nvPr>
        </p:nvGraphicFramePr>
        <p:xfrm>
          <a:off x="457200" y="640013"/>
          <a:ext cx="8348730" cy="975360"/>
        </p:xfrm>
        <a:graphic>
          <a:graphicData uri="http://schemas.openxmlformats.org/drawingml/2006/table">
            <a:tbl>
              <a:tblPr/>
              <a:tblGrid>
                <a:gridCol w="867080">
                  <a:extLst>
                    <a:ext uri="{9D8B030D-6E8A-4147-A177-3AD203B41FA5}">
                      <a16:colId xmlns:a16="http://schemas.microsoft.com/office/drawing/2014/main" val="3659737938"/>
                    </a:ext>
                  </a:extLst>
                </a:gridCol>
                <a:gridCol w="631091">
                  <a:extLst>
                    <a:ext uri="{9D8B030D-6E8A-4147-A177-3AD203B41FA5}">
                      <a16:colId xmlns:a16="http://schemas.microsoft.com/office/drawing/2014/main" val="165757389"/>
                    </a:ext>
                  </a:extLst>
                </a:gridCol>
                <a:gridCol w="279412">
                  <a:extLst>
                    <a:ext uri="{9D8B030D-6E8A-4147-A177-3AD203B41FA5}">
                      <a16:colId xmlns:a16="http://schemas.microsoft.com/office/drawing/2014/main" val="2680540649"/>
                    </a:ext>
                  </a:extLst>
                </a:gridCol>
                <a:gridCol w="1329105">
                  <a:extLst>
                    <a:ext uri="{9D8B030D-6E8A-4147-A177-3AD203B41FA5}">
                      <a16:colId xmlns:a16="http://schemas.microsoft.com/office/drawing/2014/main" val="3866353443"/>
                    </a:ext>
                  </a:extLst>
                </a:gridCol>
                <a:gridCol w="216024">
                  <a:extLst>
                    <a:ext uri="{9D8B030D-6E8A-4147-A177-3AD203B41FA5}">
                      <a16:colId xmlns:a16="http://schemas.microsoft.com/office/drawing/2014/main" val="1062160936"/>
                    </a:ext>
                  </a:extLst>
                </a:gridCol>
                <a:gridCol w="792088">
                  <a:extLst>
                    <a:ext uri="{9D8B030D-6E8A-4147-A177-3AD203B41FA5}">
                      <a16:colId xmlns:a16="http://schemas.microsoft.com/office/drawing/2014/main" val="1096751977"/>
                    </a:ext>
                  </a:extLst>
                </a:gridCol>
                <a:gridCol w="288032">
                  <a:extLst>
                    <a:ext uri="{9D8B030D-6E8A-4147-A177-3AD203B41FA5}">
                      <a16:colId xmlns:a16="http://schemas.microsoft.com/office/drawing/2014/main" val="3287987623"/>
                    </a:ext>
                  </a:extLst>
                </a:gridCol>
                <a:gridCol w="288032">
                  <a:extLst>
                    <a:ext uri="{9D8B030D-6E8A-4147-A177-3AD203B41FA5}">
                      <a16:colId xmlns:a16="http://schemas.microsoft.com/office/drawing/2014/main" val="2679115924"/>
                    </a:ext>
                  </a:extLst>
                </a:gridCol>
                <a:gridCol w="864096">
                  <a:extLst>
                    <a:ext uri="{9D8B030D-6E8A-4147-A177-3AD203B41FA5}">
                      <a16:colId xmlns:a16="http://schemas.microsoft.com/office/drawing/2014/main" val="3485911517"/>
                    </a:ext>
                  </a:extLst>
                </a:gridCol>
                <a:gridCol w="576064">
                  <a:extLst>
                    <a:ext uri="{9D8B030D-6E8A-4147-A177-3AD203B41FA5}">
                      <a16:colId xmlns:a16="http://schemas.microsoft.com/office/drawing/2014/main" val="2560621472"/>
                    </a:ext>
                  </a:extLst>
                </a:gridCol>
                <a:gridCol w="372077">
                  <a:extLst>
                    <a:ext uri="{9D8B030D-6E8A-4147-A177-3AD203B41FA5}">
                      <a16:colId xmlns:a16="http://schemas.microsoft.com/office/drawing/2014/main" val="2510384107"/>
                    </a:ext>
                  </a:extLst>
                </a:gridCol>
                <a:gridCol w="144513">
                  <a:extLst>
                    <a:ext uri="{9D8B030D-6E8A-4147-A177-3AD203B41FA5}">
                      <a16:colId xmlns:a16="http://schemas.microsoft.com/office/drawing/2014/main" val="4239677268"/>
                    </a:ext>
                  </a:extLst>
                </a:gridCol>
                <a:gridCol w="216770">
                  <a:extLst>
                    <a:ext uri="{9D8B030D-6E8A-4147-A177-3AD203B41FA5}">
                      <a16:colId xmlns:a16="http://schemas.microsoft.com/office/drawing/2014/main" val="2380758585"/>
                    </a:ext>
                  </a:extLst>
                </a:gridCol>
                <a:gridCol w="216770">
                  <a:extLst>
                    <a:ext uri="{9D8B030D-6E8A-4147-A177-3AD203B41FA5}">
                      <a16:colId xmlns:a16="http://schemas.microsoft.com/office/drawing/2014/main" val="1117420049"/>
                    </a:ext>
                  </a:extLst>
                </a:gridCol>
                <a:gridCol w="216770">
                  <a:extLst>
                    <a:ext uri="{9D8B030D-6E8A-4147-A177-3AD203B41FA5}">
                      <a16:colId xmlns:a16="http://schemas.microsoft.com/office/drawing/2014/main" val="1163493007"/>
                    </a:ext>
                  </a:extLst>
                </a:gridCol>
                <a:gridCol w="361283">
                  <a:extLst>
                    <a:ext uri="{9D8B030D-6E8A-4147-A177-3AD203B41FA5}">
                      <a16:colId xmlns:a16="http://schemas.microsoft.com/office/drawing/2014/main" val="112088210"/>
                    </a:ext>
                  </a:extLst>
                </a:gridCol>
                <a:gridCol w="144513">
                  <a:extLst>
                    <a:ext uri="{9D8B030D-6E8A-4147-A177-3AD203B41FA5}">
                      <a16:colId xmlns:a16="http://schemas.microsoft.com/office/drawing/2014/main" val="2479954511"/>
                    </a:ext>
                  </a:extLst>
                </a:gridCol>
                <a:gridCol w="216770">
                  <a:extLst>
                    <a:ext uri="{9D8B030D-6E8A-4147-A177-3AD203B41FA5}">
                      <a16:colId xmlns:a16="http://schemas.microsoft.com/office/drawing/2014/main" val="3363960595"/>
                    </a:ext>
                  </a:extLst>
                </a:gridCol>
                <a:gridCol w="144513">
                  <a:extLst>
                    <a:ext uri="{9D8B030D-6E8A-4147-A177-3AD203B41FA5}">
                      <a16:colId xmlns:a16="http://schemas.microsoft.com/office/drawing/2014/main" val="1690164425"/>
                    </a:ext>
                  </a:extLst>
                </a:gridCol>
                <a:gridCol w="183727">
                  <a:extLst>
                    <a:ext uri="{9D8B030D-6E8A-4147-A177-3AD203B41FA5}">
                      <a16:colId xmlns:a16="http://schemas.microsoft.com/office/drawing/2014/main" val="3089969550"/>
                    </a:ext>
                  </a:extLst>
                </a:gridCol>
              </a:tblGrid>
              <a:tr h="214883">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800" b="0"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72122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pic>
        <p:nvPicPr>
          <p:cNvPr id="6" name="Resim 8"/>
          <p:cNvPicPr/>
          <p:nvPr/>
        </p:nvPicPr>
        <p:blipFill>
          <a:blip r:embed="rId2" cstate="print"/>
          <a:stretch>
            <a:fillRect/>
          </a:stretch>
        </p:blipFill>
        <p:spPr>
          <a:xfrm>
            <a:off x="179512" y="126295"/>
            <a:ext cx="2736304" cy="576064"/>
          </a:xfrm>
          <a:prstGeom prst="rect">
            <a:avLst/>
          </a:prstGeom>
        </p:spPr>
      </p:pic>
    </p:spTree>
    <p:extLst>
      <p:ext uri="{BB962C8B-B14F-4D97-AF65-F5344CB8AC3E}">
        <p14:creationId xmlns:p14="http://schemas.microsoft.com/office/powerpoint/2010/main" val="2053237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6F15E2-DFBF-4657-846C-C69DD51E2B06}"/>
              </a:ext>
            </a:extLst>
          </p:cNvPr>
          <p:cNvSpPr>
            <a:spLocks noGrp="1"/>
          </p:cNvSpPr>
          <p:nvPr>
            <p:ph type="title"/>
          </p:nvPr>
        </p:nvSpPr>
        <p:spPr/>
        <p:txBody>
          <a:bodyPr/>
          <a:lstStyle/>
          <a:p>
            <a:endParaRPr lang="tr-TR" dirty="0"/>
          </a:p>
        </p:txBody>
      </p:sp>
      <p:graphicFrame>
        <p:nvGraphicFramePr>
          <p:cNvPr id="7" name="İçerik Yer Tutucusu 6">
            <a:extLst>
              <a:ext uri="{FF2B5EF4-FFF2-40B4-BE49-F238E27FC236}">
                <a16:creationId xmlns:a16="http://schemas.microsoft.com/office/drawing/2014/main" id="{98C1FFE2-9388-4D44-A170-2D4B94903527}"/>
              </a:ext>
            </a:extLst>
          </p:cNvPr>
          <p:cNvGraphicFramePr>
            <a:graphicFrameLocks noGrp="1"/>
          </p:cNvGraphicFramePr>
          <p:nvPr>
            <p:ph idx="1"/>
            <p:extLst>
              <p:ext uri="{D42A27DB-BD31-4B8C-83A1-F6EECF244321}">
                <p14:modId xmlns:p14="http://schemas.microsoft.com/office/powerpoint/2010/main" val="100212565"/>
              </p:ext>
            </p:extLst>
          </p:nvPr>
        </p:nvGraphicFramePr>
        <p:xfrm>
          <a:off x="407301" y="1485107"/>
          <a:ext cx="8229599" cy="5133280"/>
        </p:xfrm>
        <a:graphic>
          <a:graphicData uri="http://schemas.openxmlformats.org/drawingml/2006/table">
            <a:tbl>
              <a:tblPr/>
              <a:tblGrid>
                <a:gridCol w="1267712">
                  <a:extLst>
                    <a:ext uri="{9D8B030D-6E8A-4147-A177-3AD203B41FA5}">
                      <a16:colId xmlns:a16="http://schemas.microsoft.com/office/drawing/2014/main" val="3595363241"/>
                    </a:ext>
                  </a:extLst>
                </a:gridCol>
                <a:gridCol w="808756">
                  <a:extLst>
                    <a:ext uri="{9D8B030D-6E8A-4147-A177-3AD203B41FA5}">
                      <a16:colId xmlns:a16="http://schemas.microsoft.com/office/drawing/2014/main" val="2398170045"/>
                    </a:ext>
                  </a:extLst>
                </a:gridCol>
                <a:gridCol w="144016">
                  <a:extLst>
                    <a:ext uri="{9D8B030D-6E8A-4147-A177-3AD203B41FA5}">
                      <a16:colId xmlns:a16="http://schemas.microsoft.com/office/drawing/2014/main" val="1121842778"/>
                    </a:ext>
                  </a:extLst>
                </a:gridCol>
                <a:gridCol w="576064">
                  <a:extLst>
                    <a:ext uri="{9D8B030D-6E8A-4147-A177-3AD203B41FA5}">
                      <a16:colId xmlns:a16="http://schemas.microsoft.com/office/drawing/2014/main" val="18462138"/>
                    </a:ext>
                  </a:extLst>
                </a:gridCol>
                <a:gridCol w="232694">
                  <a:extLst>
                    <a:ext uri="{9D8B030D-6E8A-4147-A177-3AD203B41FA5}">
                      <a16:colId xmlns:a16="http://schemas.microsoft.com/office/drawing/2014/main" val="2320252716"/>
                    </a:ext>
                  </a:extLst>
                </a:gridCol>
                <a:gridCol w="1279474">
                  <a:extLst>
                    <a:ext uri="{9D8B030D-6E8A-4147-A177-3AD203B41FA5}">
                      <a16:colId xmlns:a16="http://schemas.microsoft.com/office/drawing/2014/main" val="1038884014"/>
                    </a:ext>
                  </a:extLst>
                </a:gridCol>
                <a:gridCol w="216024">
                  <a:extLst>
                    <a:ext uri="{9D8B030D-6E8A-4147-A177-3AD203B41FA5}">
                      <a16:colId xmlns:a16="http://schemas.microsoft.com/office/drawing/2014/main" val="3682137192"/>
                    </a:ext>
                  </a:extLst>
                </a:gridCol>
                <a:gridCol w="288032">
                  <a:extLst>
                    <a:ext uri="{9D8B030D-6E8A-4147-A177-3AD203B41FA5}">
                      <a16:colId xmlns:a16="http://schemas.microsoft.com/office/drawing/2014/main" val="3270646116"/>
                    </a:ext>
                  </a:extLst>
                </a:gridCol>
                <a:gridCol w="576064">
                  <a:extLst>
                    <a:ext uri="{9D8B030D-6E8A-4147-A177-3AD203B41FA5}">
                      <a16:colId xmlns:a16="http://schemas.microsoft.com/office/drawing/2014/main" val="2947512733"/>
                    </a:ext>
                  </a:extLst>
                </a:gridCol>
                <a:gridCol w="720080">
                  <a:extLst>
                    <a:ext uri="{9D8B030D-6E8A-4147-A177-3AD203B41FA5}">
                      <a16:colId xmlns:a16="http://schemas.microsoft.com/office/drawing/2014/main" val="27899463"/>
                    </a:ext>
                  </a:extLst>
                </a:gridCol>
                <a:gridCol w="1152128">
                  <a:extLst>
                    <a:ext uri="{9D8B030D-6E8A-4147-A177-3AD203B41FA5}">
                      <a16:colId xmlns:a16="http://schemas.microsoft.com/office/drawing/2014/main" val="1744188918"/>
                    </a:ext>
                  </a:extLst>
                </a:gridCol>
                <a:gridCol w="144016">
                  <a:extLst>
                    <a:ext uri="{9D8B030D-6E8A-4147-A177-3AD203B41FA5}">
                      <a16:colId xmlns:a16="http://schemas.microsoft.com/office/drawing/2014/main" val="71192995"/>
                    </a:ext>
                  </a:extLst>
                </a:gridCol>
                <a:gridCol w="216024">
                  <a:extLst>
                    <a:ext uri="{9D8B030D-6E8A-4147-A177-3AD203B41FA5}">
                      <a16:colId xmlns:a16="http://schemas.microsoft.com/office/drawing/2014/main" val="184695554"/>
                    </a:ext>
                  </a:extLst>
                </a:gridCol>
                <a:gridCol w="288032">
                  <a:extLst>
                    <a:ext uri="{9D8B030D-6E8A-4147-A177-3AD203B41FA5}">
                      <a16:colId xmlns:a16="http://schemas.microsoft.com/office/drawing/2014/main" val="2535175639"/>
                    </a:ext>
                  </a:extLst>
                </a:gridCol>
                <a:gridCol w="320483">
                  <a:extLst>
                    <a:ext uri="{9D8B030D-6E8A-4147-A177-3AD203B41FA5}">
                      <a16:colId xmlns:a16="http://schemas.microsoft.com/office/drawing/2014/main" val="3382157149"/>
                    </a:ext>
                  </a:extLst>
                </a:gridCol>
              </a:tblGrid>
              <a:tr h="449615">
                <a:tc>
                  <a:txBody>
                    <a:bodyPr/>
                    <a:lstStyle/>
                    <a:p>
                      <a:pPr algn="l" fontAlgn="b"/>
                      <a:r>
                        <a:rPr lang="tr-TR" sz="700" b="0" i="0" u="none" strike="noStrike">
                          <a:solidFill>
                            <a:srgbClr val="000000"/>
                          </a:solidFill>
                          <a:effectLst/>
                          <a:latin typeface="Tahoma" panose="020B0604030504040204" pitchFamily="34" charset="0"/>
                        </a:rPr>
                        <a:t>(AAP den gelen yorum) TTO nun yaptığı çalışmalar hakkında bilgilendirme sayısına bakıldığında bu tür bilgilendirmelerin çok olmadığı görülecektir. Ayrıca ulusal/ uluslararası fonlar ve bu fonların hangi fakülte veya/ve bölümler ile alakalı olduğu bilgilendirmesi yeterli sayıda yapılmamaktadır.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Çağrıların aylık olarak duyurulması.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üst yönetimin bilgisi dahilinde TTO mail adresinden  proje çağrılarına uygun olarak aylık ya da haftalık mail atılması.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126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Fakülteler il toplantılar gerçekleştirilmesi. etkinlikler ve proje hibelerinin mail atılması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31.12.2019</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TTO koordinatörlüğü</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2019-2020 dönemi için ilk toplantı mühendislik fakültesi ile gerçekleştirilmiştir. İkinci toplantı 18 Eylül 2019 tarihinde üniversitenin tüm bölümlerinin seçilen </a:t>
                      </a:r>
                      <a:r>
                        <a:rPr lang="tr-TR" sz="700" b="0" i="0" u="none" strike="noStrike" dirty="0" err="1">
                          <a:solidFill>
                            <a:srgbClr val="000000"/>
                          </a:solidFill>
                          <a:effectLst/>
                          <a:latin typeface="Tahoma" panose="020B0604030504040204" pitchFamily="34" charset="0"/>
                        </a:rPr>
                        <a:t>tto</a:t>
                      </a:r>
                      <a:r>
                        <a:rPr lang="tr-TR" sz="700" b="0" i="0" u="none" strike="noStrike" dirty="0">
                          <a:solidFill>
                            <a:srgbClr val="000000"/>
                          </a:solidFill>
                          <a:effectLst/>
                          <a:latin typeface="Tahoma" panose="020B0604030504040204" pitchFamily="34" charset="0"/>
                        </a:rPr>
                        <a:t> temsilcileri ile  gerçekleştirilmiştir.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84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481792"/>
                  </a:ext>
                </a:extLst>
              </a:tr>
              <a:tr h="496178">
                <a:tc>
                  <a:txBody>
                    <a:bodyPr/>
                    <a:lstStyle/>
                    <a:p>
                      <a:pPr algn="l" fontAlgn="b"/>
                      <a:r>
                        <a:rPr lang="tr-TR" sz="700" b="0" i="0" u="none" strike="noStrike">
                          <a:solidFill>
                            <a:srgbClr val="000000"/>
                          </a:solidFill>
                          <a:effectLst/>
                          <a:latin typeface="Tahoma" panose="020B0604030504040204" pitchFamily="34" charset="0"/>
                        </a:rPr>
                        <a:t>(AAP den gelen yorum)Fakültelerle hatta bölümlerle tanıtım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toplantısı yapılabilir, (bence yılda en az 3 defa</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proje yazım konusunda bilgilendirme/eğitim yapılabilir,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açık çağrılarla ilgili rutin bilgilendirme maili atılabilir,</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BAP aktif hale getirilebilir, BAP ile ilgili fakültelerle/bölümlerle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bilgilendirme toplantıları düzenlenebilir.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a:solidFill>
                            <a:srgbClr val="000000"/>
                          </a:solidFill>
                          <a:effectLst/>
                          <a:latin typeface="Tahoma" panose="020B0604030504040204" pitchFamily="34" charset="0"/>
                        </a:rPr>
                        <a:t>Fakülteler ile iletişimin az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dirty="0">
                          <a:solidFill>
                            <a:srgbClr val="000000"/>
                          </a:solidFill>
                          <a:effectLst/>
                          <a:latin typeface="Tahoma" panose="020B0604030504040204" pitchFamily="34" charset="0"/>
                        </a:rPr>
                        <a:t>TTO ve fakülteler arası iletişimin</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 arttırılması için </a:t>
                      </a:r>
                      <a:r>
                        <a:rPr lang="tr-TR" sz="700" b="0" i="0" u="none" strike="noStrike" dirty="0" err="1">
                          <a:solidFill>
                            <a:srgbClr val="000000"/>
                          </a:solidFill>
                          <a:effectLst/>
                          <a:latin typeface="Tahoma" panose="020B0604030504040204" pitchFamily="34" charset="0"/>
                        </a:rPr>
                        <a:t>tto</a:t>
                      </a:r>
                      <a:r>
                        <a:rPr lang="tr-TR" sz="700" b="0" i="0" u="none" strike="noStrike" dirty="0">
                          <a:solidFill>
                            <a:srgbClr val="000000"/>
                          </a:solidFill>
                          <a:effectLst/>
                          <a:latin typeface="Tahoma" panose="020B0604030504040204" pitchFamily="34" charset="0"/>
                        </a:rPr>
                        <a:t> temsilcileri ile (GYÜK)  ayda iki kez toplantı yapılacaktır.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252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GYÜK ve TTO olarak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aylık toplantıların yapılması ve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gelen taleplerin değerlendirilmesi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700" b="0" i="0" u="none" strike="noStrike">
                          <a:solidFill>
                            <a:srgbClr val="000000"/>
                          </a:solidFill>
                          <a:effectLst/>
                          <a:latin typeface="Tahoma" panose="020B0604030504040204" pitchFamily="34" charset="0"/>
                        </a:rPr>
                        <a:t>GYÜK temsilcileri ve </a:t>
                      </a:r>
                      <a:br>
                        <a:rPr lang="it-IT" sz="700" b="0" i="0" u="none" strike="noStrike">
                          <a:solidFill>
                            <a:srgbClr val="000000"/>
                          </a:solidFill>
                          <a:effectLst/>
                          <a:latin typeface="Tahoma" panose="020B0604030504040204" pitchFamily="34" charset="0"/>
                        </a:rPr>
                      </a:br>
                      <a:r>
                        <a:rPr lang="it-IT" sz="700" b="0" i="0" u="none" strike="noStrike">
                          <a:solidFill>
                            <a:srgbClr val="000000"/>
                          </a:solidFill>
                          <a:effectLst/>
                          <a:latin typeface="Tahoma" panose="020B0604030504040204" pitchFamily="34" charset="0"/>
                        </a:rPr>
                        <a:t>TTO personeli</a:t>
                      </a:r>
                      <a:br>
                        <a:rPr lang="it-IT" sz="700" b="0" i="0" u="none" strike="noStrike">
                          <a:solidFill>
                            <a:srgbClr val="000000"/>
                          </a:solidFill>
                          <a:effectLst/>
                          <a:latin typeface="Tahoma" panose="020B0604030504040204" pitchFamily="34" charset="0"/>
                        </a:rPr>
                      </a:br>
                      <a:r>
                        <a:rPr lang="it-IT"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ahoma" panose="020B0604030504040204" pitchFamily="34" charset="0"/>
                        </a:rPr>
                        <a:t>Mühendislik fakültesi ile 12 Eylül 2019 tarihinde toplantı yapılması planlanmaktadır. Diğer fakülteler içinde bilgilendirme toplantısı günleri belirlenecektir.</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517948"/>
                  </a:ext>
                </a:extLst>
              </a:tr>
              <a:tr h="458253">
                <a:tc>
                  <a:txBody>
                    <a:bodyPr/>
                    <a:lstStyle/>
                    <a:p>
                      <a:pPr algn="l" fontAlgn="b"/>
                      <a:r>
                        <a:rPr lang="tr-TR" sz="700" b="0" i="0" u="none" strike="noStrike">
                          <a:solidFill>
                            <a:srgbClr val="000000"/>
                          </a:solidFill>
                          <a:effectLst/>
                          <a:latin typeface="Tahoma" panose="020B0604030504040204" pitchFamily="34" charset="0"/>
                        </a:rPr>
                        <a:t>(AAP den gelen yorum)Öncelikle anket nasıl yapılır öğrenin. "1 ve 2 puan vermiş olduğunuz kriterlere ait objektif delil yazınız" yoksa "değerlendirmeniz dikkate alınmayacaktır" ne demek?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Öncelikle görünürlük sorununuz var. Ne yaptığınızı ve niye yaptığınızı tanıtamıyorsunuz. Üniversite içindeki varlığınızı ve katkınızı somut bir şekilde ortaya koymalısınız. Akademisyen ve öğrencilere katkılarınızın varlığı/yokluğu, yaptığınız (maaşlar dahil) harcamalar/üniversite sağlanan katkı vs. gibi verileri hazırlayıp sunarak başlayabilirsiniz.</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tarafından yapılan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etkinliklere katılımların az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mail adresinden etkinliklerin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duyurulması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245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faliyetlerinin ve</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projelerinin akademisyen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ve öğrencilere mail atılması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Koordinatörlüğü</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yaptığı çalışmalar ve olan projeleri akademisyen ve öğrencilere mail atılmaktadır. Bu sürecin devamı planlanmaktadır.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98</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115776"/>
                  </a:ext>
                </a:extLst>
              </a:tr>
              <a:tr h="354804">
                <a:tc>
                  <a:txBody>
                    <a:bodyPr/>
                    <a:lstStyle/>
                    <a:p>
                      <a:pPr algn="l" fontAlgn="b"/>
                      <a:r>
                        <a:rPr lang="tr-TR" sz="700" b="0" i="0" u="none" strike="noStrike">
                          <a:solidFill>
                            <a:srgbClr val="000000"/>
                          </a:solidFill>
                          <a:effectLst/>
                          <a:latin typeface="Tahoma" panose="020B0604030504040204" pitchFamily="34" charset="0"/>
                        </a:rPr>
                        <a:t>(AAP den gelen yorum)Tüm bir ve 2 verdiğim soruların delili olarak ulaşılması zor bir birimdir diyorum.</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İş sürkülasyonu ve personel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sayısının yetersizliği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Gelen taleplere sıra ile dönüş sağlanmaktadır.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150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Personel sayısının arttırılması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Üst Yönetim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uzmanı personel alınmıştır.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90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827347"/>
                  </a:ext>
                </a:extLst>
              </a:tr>
            </a:tbl>
          </a:graphicData>
        </a:graphic>
      </p:graphicFrame>
      <p:sp>
        <p:nvSpPr>
          <p:cNvPr id="4" name="Slayt Numarası Yer Tutucusu 3">
            <a:extLst>
              <a:ext uri="{FF2B5EF4-FFF2-40B4-BE49-F238E27FC236}">
                <a16:creationId xmlns:a16="http://schemas.microsoft.com/office/drawing/2014/main" id="{494C96A6-08AF-4726-86FF-03D6E00091FC}"/>
              </a:ext>
            </a:extLst>
          </p:cNvPr>
          <p:cNvSpPr>
            <a:spLocks noGrp="1"/>
          </p:cNvSpPr>
          <p:nvPr>
            <p:ph type="sldNum" sz="quarter" idx="12"/>
          </p:nvPr>
        </p:nvSpPr>
        <p:spPr/>
        <p:txBody>
          <a:bodyPr/>
          <a:lstStyle/>
          <a:p>
            <a:fld id="{439F893C-C32F-4835-A1E5-850973405C58}" type="slidenum">
              <a:rPr lang="tr-TR" smtClean="0"/>
              <a:pPr/>
              <a:t>19</a:t>
            </a:fld>
            <a:endParaRPr lang="tr-TR"/>
          </a:p>
        </p:txBody>
      </p:sp>
      <p:graphicFrame>
        <p:nvGraphicFramePr>
          <p:cNvPr id="5" name="Tablo 4">
            <a:extLst>
              <a:ext uri="{FF2B5EF4-FFF2-40B4-BE49-F238E27FC236}">
                <a16:creationId xmlns:a16="http://schemas.microsoft.com/office/drawing/2014/main" id="{C17C358D-C29C-4462-8E23-837DF7A9ED23}"/>
              </a:ext>
            </a:extLst>
          </p:cNvPr>
          <p:cNvGraphicFramePr>
            <a:graphicFrameLocks noGrp="1"/>
          </p:cNvGraphicFramePr>
          <p:nvPr>
            <p:extLst>
              <p:ext uri="{D42A27DB-BD31-4B8C-83A1-F6EECF244321}">
                <p14:modId xmlns:p14="http://schemas.microsoft.com/office/powerpoint/2010/main" val="3832643448"/>
              </p:ext>
            </p:extLst>
          </p:nvPr>
        </p:nvGraphicFramePr>
        <p:xfrm>
          <a:off x="395535" y="510176"/>
          <a:ext cx="8241365" cy="975360"/>
        </p:xfrm>
        <a:graphic>
          <a:graphicData uri="http://schemas.openxmlformats.org/drawingml/2006/table">
            <a:tbl>
              <a:tblPr/>
              <a:tblGrid>
                <a:gridCol w="1296145">
                  <a:extLst>
                    <a:ext uri="{9D8B030D-6E8A-4147-A177-3AD203B41FA5}">
                      <a16:colId xmlns:a16="http://schemas.microsoft.com/office/drawing/2014/main" val="3659737938"/>
                    </a:ext>
                  </a:extLst>
                </a:gridCol>
                <a:gridCol w="792088">
                  <a:extLst>
                    <a:ext uri="{9D8B030D-6E8A-4147-A177-3AD203B41FA5}">
                      <a16:colId xmlns:a16="http://schemas.microsoft.com/office/drawing/2014/main" val="165757389"/>
                    </a:ext>
                  </a:extLst>
                </a:gridCol>
                <a:gridCol w="144016">
                  <a:extLst>
                    <a:ext uri="{9D8B030D-6E8A-4147-A177-3AD203B41FA5}">
                      <a16:colId xmlns:a16="http://schemas.microsoft.com/office/drawing/2014/main" val="2680540649"/>
                    </a:ext>
                  </a:extLst>
                </a:gridCol>
                <a:gridCol w="576064">
                  <a:extLst>
                    <a:ext uri="{9D8B030D-6E8A-4147-A177-3AD203B41FA5}">
                      <a16:colId xmlns:a16="http://schemas.microsoft.com/office/drawing/2014/main" val="3866353443"/>
                    </a:ext>
                  </a:extLst>
                </a:gridCol>
                <a:gridCol w="216024">
                  <a:extLst>
                    <a:ext uri="{9D8B030D-6E8A-4147-A177-3AD203B41FA5}">
                      <a16:colId xmlns:a16="http://schemas.microsoft.com/office/drawing/2014/main" val="1062160936"/>
                    </a:ext>
                  </a:extLst>
                </a:gridCol>
                <a:gridCol w="1296144">
                  <a:extLst>
                    <a:ext uri="{9D8B030D-6E8A-4147-A177-3AD203B41FA5}">
                      <a16:colId xmlns:a16="http://schemas.microsoft.com/office/drawing/2014/main" val="1096751977"/>
                    </a:ext>
                  </a:extLst>
                </a:gridCol>
                <a:gridCol w="240274">
                  <a:extLst>
                    <a:ext uri="{9D8B030D-6E8A-4147-A177-3AD203B41FA5}">
                      <a16:colId xmlns:a16="http://schemas.microsoft.com/office/drawing/2014/main" val="3287987623"/>
                    </a:ext>
                  </a:extLst>
                </a:gridCol>
                <a:gridCol w="240040">
                  <a:extLst>
                    <a:ext uri="{9D8B030D-6E8A-4147-A177-3AD203B41FA5}">
                      <a16:colId xmlns:a16="http://schemas.microsoft.com/office/drawing/2014/main" val="2679115924"/>
                    </a:ext>
                  </a:extLst>
                </a:gridCol>
                <a:gridCol w="599806">
                  <a:extLst>
                    <a:ext uri="{9D8B030D-6E8A-4147-A177-3AD203B41FA5}">
                      <a16:colId xmlns:a16="http://schemas.microsoft.com/office/drawing/2014/main" val="3485911517"/>
                    </a:ext>
                  </a:extLst>
                </a:gridCol>
                <a:gridCol w="760419">
                  <a:extLst>
                    <a:ext uri="{9D8B030D-6E8A-4147-A177-3AD203B41FA5}">
                      <a16:colId xmlns:a16="http://schemas.microsoft.com/office/drawing/2014/main" val="2560621472"/>
                    </a:ext>
                  </a:extLst>
                </a:gridCol>
                <a:gridCol w="1072102">
                  <a:extLst>
                    <a:ext uri="{9D8B030D-6E8A-4147-A177-3AD203B41FA5}">
                      <a16:colId xmlns:a16="http://schemas.microsoft.com/office/drawing/2014/main" val="2510384107"/>
                    </a:ext>
                  </a:extLst>
                </a:gridCol>
                <a:gridCol w="160026">
                  <a:extLst>
                    <a:ext uri="{9D8B030D-6E8A-4147-A177-3AD203B41FA5}">
                      <a16:colId xmlns:a16="http://schemas.microsoft.com/office/drawing/2014/main" val="4239677268"/>
                    </a:ext>
                  </a:extLst>
                </a:gridCol>
                <a:gridCol w="240040">
                  <a:extLst>
                    <a:ext uri="{9D8B030D-6E8A-4147-A177-3AD203B41FA5}">
                      <a16:colId xmlns:a16="http://schemas.microsoft.com/office/drawing/2014/main" val="2380758585"/>
                    </a:ext>
                  </a:extLst>
                </a:gridCol>
                <a:gridCol w="359701">
                  <a:extLst>
                    <a:ext uri="{9D8B030D-6E8A-4147-A177-3AD203B41FA5}">
                      <a16:colId xmlns:a16="http://schemas.microsoft.com/office/drawing/2014/main" val="1117420049"/>
                    </a:ext>
                  </a:extLst>
                </a:gridCol>
                <a:gridCol w="248476">
                  <a:extLst>
                    <a:ext uri="{9D8B030D-6E8A-4147-A177-3AD203B41FA5}">
                      <a16:colId xmlns:a16="http://schemas.microsoft.com/office/drawing/2014/main" val="1163493007"/>
                    </a:ext>
                  </a:extLst>
                </a:gridCol>
              </a:tblGrid>
              <a:tr h="85916">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dirty="0">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60141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pic>
        <p:nvPicPr>
          <p:cNvPr id="6" name="Resim 8"/>
          <p:cNvPicPr/>
          <p:nvPr/>
        </p:nvPicPr>
        <p:blipFill>
          <a:blip r:embed="rId2" cstate="print"/>
          <a:stretch>
            <a:fillRect/>
          </a:stretch>
        </p:blipFill>
        <p:spPr>
          <a:xfrm>
            <a:off x="107504" y="99606"/>
            <a:ext cx="2736304" cy="410570"/>
          </a:xfrm>
          <a:prstGeom prst="rect">
            <a:avLst/>
          </a:prstGeom>
        </p:spPr>
      </p:pic>
    </p:spTree>
    <p:extLst>
      <p:ext uri="{BB962C8B-B14F-4D97-AF65-F5344CB8AC3E}">
        <p14:creationId xmlns:p14="http://schemas.microsoft.com/office/powerpoint/2010/main" val="150120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SWOT ANALİZİ</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277053424"/>
              </p:ext>
            </p:extLst>
          </p:nvPr>
        </p:nvGraphicFramePr>
        <p:xfrm>
          <a:off x="683568" y="1700808"/>
          <a:ext cx="8208912" cy="4084320"/>
        </p:xfrm>
        <a:graphic>
          <a:graphicData uri="http://schemas.openxmlformats.org/drawingml/2006/table">
            <a:tbl>
              <a:tblPr firstRow="1" bandRow="1">
                <a:tableStyleId>{F5AB1C69-6EDB-4FF4-983F-18BD219EF322}</a:tableStyleId>
              </a:tblPr>
              <a:tblGrid>
                <a:gridCol w="633670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tblGrid>
              <a:tr h="370840">
                <a:tc>
                  <a:txBody>
                    <a:bodyPr/>
                    <a:lstStyle/>
                    <a:p>
                      <a:pPr algn="ctr"/>
                      <a:r>
                        <a:rPr lang="en-US" sz="2000" dirty="0" err="1"/>
                        <a:t>Zayıf</a:t>
                      </a:r>
                      <a:r>
                        <a:rPr lang="en-US" sz="2000" dirty="0"/>
                        <a:t> </a:t>
                      </a:r>
                      <a:r>
                        <a:rPr lang="en-US" sz="2000" dirty="0" err="1"/>
                        <a:t>Yönler</a:t>
                      </a:r>
                      <a:endParaRPr lang="tr-TR" sz="2000" dirty="0"/>
                    </a:p>
                  </a:txBody>
                  <a:tcPr/>
                </a:tc>
                <a:tc>
                  <a:txBody>
                    <a:bodyPr/>
                    <a:lstStyle/>
                    <a:p>
                      <a:pPr algn="ctr"/>
                      <a:r>
                        <a:rPr lang="tr-TR" sz="2000" dirty="0"/>
                        <a:t>Durumu</a:t>
                      </a:r>
                    </a:p>
                  </a:txBody>
                  <a:tcPr/>
                </a:tc>
                <a:extLst>
                  <a:ext uri="{0D108BD9-81ED-4DB2-BD59-A6C34878D82A}">
                    <a16:rowId xmlns:a16="http://schemas.microsoft.com/office/drawing/2014/main" val="10000"/>
                  </a:ext>
                </a:extLst>
              </a:tr>
              <a:tr h="370840">
                <a:tc>
                  <a:txBody>
                    <a:bodyPr/>
                    <a:lstStyle/>
                    <a:p>
                      <a:pPr algn="l"/>
                      <a:r>
                        <a:rPr lang="en-US" sz="2000" dirty="0"/>
                        <a:t>Z1-</a:t>
                      </a:r>
                      <a:r>
                        <a:rPr lang="tr-TR" sz="2000" dirty="0"/>
                        <a:t>TTO</a:t>
                      </a:r>
                      <a:r>
                        <a:rPr lang="en-US" sz="2000" baseline="0" dirty="0"/>
                        <a:t> </a:t>
                      </a:r>
                      <a:r>
                        <a:rPr lang="tr-TR" sz="2000" dirty="0"/>
                        <a:t>ofisimiz yeni kurulması tanınırlığının az oluşu,  kapasite ve altyapı olarak geliştirilmeye ihtiyacı </a:t>
                      </a:r>
                    </a:p>
                  </a:txBody>
                  <a:tcPr/>
                </a:tc>
                <a:tc>
                  <a:txBody>
                    <a:bodyPr/>
                    <a:lstStyle/>
                    <a:p>
                      <a:pPr algn="ctr"/>
                      <a:r>
                        <a:rPr lang="tr-TR" sz="1800" dirty="0">
                          <a:latin typeface="Times New Roman" panose="02020603050405020304" pitchFamily="18" charset="0"/>
                          <a:cs typeface="Times New Roman" panose="02020603050405020304" pitchFamily="18" charset="0"/>
                          <a:sym typeface="Wingdings" panose="05000000000000000000" pitchFamily="2" charset="2"/>
                        </a:rPr>
                        <a:t>Güçleniyor </a:t>
                      </a:r>
                      <a:r>
                        <a:rPr lang="en-US" sz="1800" dirty="0">
                          <a:latin typeface="Times New Roman" panose="02020603050405020304" pitchFamily="18" charset="0"/>
                          <a:cs typeface="Times New Roman" panose="02020603050405020304" pitchFamily="18" charset="0"/>
                          <a:sym typeface="Wingdings" panose="05000000000000000000" pitchFamily="2" charset="2"/>
                        </a:rPr>
                        <a:t></a:t>
                      </a:r>
                      <a:endParaRPr lang="tr-TR" sz="1800" dirty="0"/>
                    </a:p>
                  </a:txBody>
                  <a:tcPr/>
                </a:tc>
                <a:extLst>
                  <a:ext uri="{0D108BD9-81ED-4DB2-BD59-A6C34878D82A}">
                    <a16:rowId xmlns:a16="http://schemas.microsoft.com/office/drawing/2014/main" val="10001"/>
                  </a:ext>
                </a:extLst>
              </a:tr>
              <a:tr h="370840">
                <a:tc>
                  <a:txBody>
                    <a:bodyPr/>
                    <a:lstStyle/>
                    <a:p>
                      <a:pPr algn="l"/>
                      <a:r>
                        <a:rPr lang="tr-TR" sz="2000" dirty="0"/>
                        <a:t>Z2-GYÜ Endeksinde ilk 50 </a:t>
                      </a:r>
                      <a:r>
                        <a:rPr lang="tr-TR" sz="2000" dirty="0" err="1"/>
                        <a:t>üniversite</a:t>
                      </a:r>
                      <a:r>
                        <a:rPr lang="tr-TR" sz="2000" dirty="0"/>
                        <a:t> arasında yer alınmaması</a:t>
                      </a:r>
                    </a:p>
                  </a:txBody>
                  <a:tcPr/>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zayıf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08348848"/>
                  </a:ext>
                </a:extLst>
              </a:tr>
              <a:tr h="395456">
                <a:tc>
                  <a:txBody>
                    <a:bodyPr/>
                    <a:lstStyle/>
                    <a:p>
                      <a:pPr algn="l"/>
                      <a:r>
                        <a:rPr lang="tr-TR" sz="2000" dirty="0"/>
                        <a:t>Z3-Finansal Erişim İmkanlarının Sınırlı Olması</a:t>
                      </a:r>
                    </a:p>
                  </a:txBody>
                  <a:tcPr/>
                </a:tc>
                <a:tc>
                  <a:txBody>
                    <a:bodyPr/>
                    <a:lstStyle/>
                    <a:p>
                      <a:pPr algn="ctr"/>
                      <a:r>
                        <a:rPr lang="tr-TR" sz="1800" dirty="0">
                          <a:latin typeface="Times New Roman" panose="02020603050405020304" pitchFamily="18" charset="0"/>
                          <a:cs typeface="Times New Roman" panose="02020603050405020304" pitchFamily="18" charset="0"/>
                          <a:sym typeface="Wingdings" panose="05000000000000000000" pitchFamily="2" charset="2"/>
                        </a:rPr>
                        <a:t>Güçleniyor </a:t>
                      </a:r>
                      <a:r>
                        <a:rPr lang="en-US" sz="1800" dirty="0">
                          <a:latin typeface="Times New Roman" panose="02020603050405020304" pitchFamily="18" charset="0"/>
                          <a:cs typeface="Times New Roman" panose="02020603050405020304" pitchFamily="18" charset="0"/>
                          <a:sym typeface="Wingdings" panose="05000000000000000000" pitchFamily="2" charset="2"/>
                        </a:rPr>
                        <a:t></a:t>
                      </a:r>
                      <a:endParaRPr lang="tr-TR" sz="1800" dirty="0"/>
                    </a:p>
                  </a:txBody>
                  <a:tcPr/>
                </a:tc>
                <a:extLst>
                  <a:ext uri="{0D108BD9-81ED-4DB2-BD59-A6C34878D82A}">
                    <a16:rowId xmlns:a16="http://schemas.microsoft.com/office/drawing/2014/main" val="3817524342"/>
                  </a:ext>
                </a:extLst>
              </a:tr>
              <a:tr h="370840">
                <a:tc>
                  <a:txBody>
                    <a:bodyPr/>
                    <a:lstStyle/>
                    <a:p>
                      <a:pPr algn="l"/>
                      <a:r>
                        <a:rPr lang="tr-TR" sz="2000" dirty="0"/>
                        <a:t>Z4-Öğretim Üyelerinin Teorik Ağırlıklı Çalışmaları</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latin typeface="Times New Roman" panose="02020603050405020304" pitchFamily="18" charset="0"/>
                          <a:cs typeface="Times New Roman" panose="02020603050405020304" pitchFamily="18" charset="0"/>
                          <a:sym typeface="Wingdings" panose="05000000000000000000" pitchFamily="2" charset="2"/>
                        </a:rPr>
                        <a:t>Güçleniyor</a:t>
                      </a:r>
                      <a:r>
                        <a:rPr lang="en-US" sz="1800" dirty="0" smtClean="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smtClean="0"/>
                    </a:p>
                  </a:txBody>
                  <a:tcPr/>
                </a:tc>
                <a:extLst>
                  <a:ext uri="{0D108BD9-81ED-4DB2-BD59-A6C34878D82A}">
                    <a16:rowId xmlns:a16="http://schemas.microsoft.com/office/drawing/2014/main" val="3108598722"/>
                  </a:ext>
                </a:extLst>
              </a:tr>
              <a:tr h="370840">
                <a:tc>
                  <a:txBody>
                    <a:bodyPr/>
                    <a:lstStyle/>
                    <a:p>
                      <a:pPr algn="l"/>
                      <a:r>
                        <a:rPr lang="tr-TR" sz="2000" dirty="0"/>
                        <a:t>Z</a:t>
                      </a:r>
                      <a:r>
                        <a:rPr lang="en-US" sz="2000" dirty="0"/>
                        <a:t>5</a:t>
                      </a:r>
                      <a:r>
                        <a:rPr lang="tr-TR" sz="2000" dirty="0"/>
                        <a:t>-Web Sitesinde Bilgilendirmelerin Yetersiz Olması</a:t>
                      </a:r>
                    </a:p>
                  </a:txBody>
                  <a:tcPr/>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zayıf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74047030"/>
                  </a:ext>
                </a:extLst>
              </a:tr>
              <a:tr h="370840">
                <a:tc>
                  <a:txBody>
                    <a:bodyPr/>
                    <a:lstStyle/>
                    <a:p>
                      <a:pPr algn="l"/>
                      <a:r>
                        <a:rPr lang="tr-TR" sz="2000" dirty="0"/>
                        <a:t>Z</a:t>
                      </a:r>
                      <a:r>
                        <a:rPr lang="en-US" sz="2000" dirty="0"/>
                        <a:t>6</a:t>
                      </a:r>
                      <a:r>
                        <a:rPr lang="tr-TR" sz="2000" dirty="0"/>
                        <a:t>-Taşıt Yetersizliği</a:t>
                      </a:r>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zayıf</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57479262"/>
                  </a:ext>
                </a:extLst>
              </a:tr>
              <a:tr h="370840">
                <a:tc>
                  <a:txBody>
                    <a:bodyPr/>
                    <a:lstStyle/>
                    <a:p>
                      <a:pPr algn="l"/>
                      <a:r>
                        <a:rPr lang="tr-TR" sz="2000" dirty="0"/>
                        <a:t>Z</a:t>
                      </a:r>
                      <a:r>
                        <a:rPr lang="en-US" sz="2000" dirty="0"/>
                        <a:t>7</a:t>
                      </a:r>
                      <a:r>
                        <a:rPr lang="tr-TR" sz="2000" dirty="0"/>
                        <a:t>-Akademisyenlerden istenilen bilgi ve belgelerin son tarihe kadar gönderilmemesi</a:t>
                      </a:r>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zayıf</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5476361"/>
                  </a:ext>
                </a:extLst>
              </a:tr>
            </a:tbl>
          </a:graphicData>
        </a:graphic>
      </p:graphicFrame>
      <p:pic>
        <p:nvPicPr>
          <p:cNvPr id="9" name="Resim 8"/>
          <p:cNvPicPr/>
          <p:nvPr/>
        </p:nvPicPr>
        <p:blipFill>
          <a:blip r:embed="rId2" cstate="print"/>
          <a:stretch>
            <a:fillRect/>
          </a:stretch>
        </p:blipFill>
        <p:spPr>
          <a:xfrm>
            <a:off x="127795" y="367048"/>
            <a:ext cx="2736304" cy="576064"/>
          </a:xfrm>
          <a:prstGeom prst="rect">
            <a:avLst/>
          </a:prstGeom>
        </p:spPr>
      </p:pic>
    </p:spTree>
    <p:extLst>
      <p:ext uri="{BB962C8B-B14F-4D97-AF65-F5344CB8AC3E}">
        <p14:creationId xmlns:p14="http://schemas.microsoft.com/office/powerpoint/2010/main" val="193882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CAAE53-337F-4DE5-91D0-3FCA00E871A0}"/>
              </a:ext>
            </a:extLst>
          </p:cNvPr>
          <p:cNvSpPr>
            <a:spLocks noGrp="1"/>
          </p:cNvSpPr>
          <p:nvPr>
            <p:ph type="title"/>
          </p:nvPr>
        </p:nvSpPr>
        <p:spPr/>
        <p:txBody>
          <a:bodyPr/>
          <a:lstStyle/>
          <a:p>
            <a:endParaRPr lang="tr-TR" dirty="0"/>
          </a:p>
        </p:txBody>
      </p:sp>
      <p:graphicFrame>
        <p:nvGraphicFramePr>
          <p:cNvPr id="6" name="İçerik Yer Tutucusu 5">
            <a:extLst>
              <a:ext uri="{FF2B5EF4-FFF2-40B4-BE49-F238E27FC236}">
                <a16:creationId xmlns:a16="http://schemas.microsoft.com/office/drawing/2014/main" id="{25C84440-ED54-434B-995D-C6932B9BE583}"/>
              </a:ext>
            </a:extLst>
          </p:cNvPr>
          <p:cNvGraphicFramePr>
            <a:graphicFrameLocks noGrp="1"/>
          </p:cNvGraphicFramePr>
          <p:nvPr>
            <p:ph idx="1"/>
            <p:extLst>
              <p:ext uri="{D42A27DB-BD31-4B8C-83A1-F6EECF244321}">
                <p14:modId xmlns:p14="http://schemas.microsoft.com/office/powerpoint/2010/main" val="1428844249"/>
              </p:ext>
            </p:extLst>
          </p:nvPr>
        </p:nvGraphicFramePr>
        <p:xfrm>
          <a:off x="422425" y="1301275"/>
          <a:ext cx="8418734" cy="5459640"/>
        </p:xfrm>
        <a:graphic>
          <a:graphicData uri="http://schemas.openxmlformats.org/drawingml/2006/table">
            <a:tbl>
              <a:tblPr/>
              <a:tblGrid>
                <a:gridCol w="1413271">
                  <a:extLst>
                    <a:ext uri="{9D8B030D-6E8A-4147-A177-3AD203B41FA5}">
                      <a16:colId xmlns:a16="http://schemas.microsoft.com/office/drawing/2014/main" val="1268203899"/>
                    </a:ext>
                  </a:extLst>
                </a:gridCol>
                <a:gridCol w="720080">
                  <a:extLst>
                    <a:ext uri="{9D8B030D-6E8A-4147-A177-3AD203B41FA5}">
                      <a16:colId xmlns:a16="http://schemas.microsoft.com/office/drawing/2014/main" val="4112911834"/>
                    </a:ext>
                  </a:extLst>
                </a:gridCol>
                <a:gridCol w="150134">
                  <a:extLst>
                    <a:ext uri="{9D8B030D-6E8A-4147-A177-3AD203B41FA5}">
                      <a16:colId xmlns:a16="http://schemas.microsoft.com/office/drawing/2014/main" val="2527769117"/>
                    </a:ext>
                  </a:extLst>
                </a:gridCol>
                <a:gridCol w="611802">
                  <a:extLst>
                    <a:ext uri="{9D8B030D-6E8A-4147-A177-3AD203B41FA5}">
                      <a16:colId xmlns:a16="http://schemas.microsoft.com/office/drawing/2014/main" val="2233235413"/>
                    </a:ext>
                  </a:extLst>
                </a:gridCol>
                <a:gridCol w="203574">
                  <a:extLst>
                    <a:ext uri="{9D8B030D-6E8A-4147-A177-3AD203B41FA5}">
                      <a16:colId xmlns:a16="http://schemas.microsoft.com/office/drawing/2014/main" val="3353402868"/>
                    </a:ext>
                  </a:extLst>
                </a:gridCol>
                <a:gridCol w="891851">
                  <a:extLst>
                    <a:ext uri="{9D8B030D-6E8A-4147-A177-3AD203B41FA5}">
                      <a16:colId xmlns:a16="http://schemas.microsoft.com/office/drawing/2014/main" val="4262246976"/>
                    </a:ext>
                  </a:extLst>
                </a:gridCol>
                <a:gridCol w="203574">
                  <a:extLst>
                    <a:ext uri="{9D8B030D-6E8A-4147-A177-3AD203B41FA5}">
                      <a16:colId xmlns:a16="http://schemas.microsoft.com/office/drawing/2014/main" val="2386955406"/>
                    </a:ext>
                  </a:extLst>
                </a:gridCol>
                <a:gridCol w="593802">
                  <a:extLst>
                    <a:ext uri="{9D8B030D-6E8A-4147-A177-3AD203B41FA5}">
                      <a16:colId xmlns:a16="http://schemas.microsoft.com/office/drawing/2014/main" val="3431389381"/>
                    </a:ext>
                  </a:extLst>
                </a:gridCol>
                <a:gridCol w="662966">
                  <a:extLst>
                    <a:ext uri="{9D8B030D-6E8A-4147-A177-3AD203B41FA5}">
                      <a16:colId xmlns:a16="http://schemas.microsoft.com/office/drawing/2014/main" val="3363680403"/>
                    </a:ext>
                  </a:extLst>
                </a:gridCol>
                <a:gridCol w="858761">
                  <a:extLst>
                    <a:ext uri="{9D8B030D-6E8A-4147-A177-3AD203B41FA5}">
                      <a16:colId xmlns:a16="http://schemas.microsoft.com/office/drawing/2014/main" val="2823888101"/>
                    </a:ext>
                  </a:extLst>
                </a:gridCol>
                <a:gridCol w="1056475">
                  <a:extLst>
                    <a:ext uri="{9D8B030D-6E8A-4147-A177-3AD203B41FA5}">
                      <a16:colId xmlns:a16="http://schemas.microsoft.com/office/drawing/2014/main" val="3577733010"/>
                    </a:ext>
                  </a:extLst>
                </a:gridCol>
                <a:gridCol w="147326">
                  <a:extLst>
                    <a:ext uri="{9D8B030D-6E8A-4147-A177-3AD203B41FA5}">
                      <a16:colId xmlns:a16="http://schemas.microsoft.com/office/drawing/2014/main" val="591881446"/>
                    </a:ext>
                  </a:extLst>
                </a:gridCol>
                <a:gridCol w="294652">
                  <a:extLst>
                    <a:ext uri="{9D8B030D-6E8A-4147-A177-3AD203B41FA5}">
                      <a16:colId xmlns:a16="http://schemas.microsoft.com/office/drawing/2014/main" val="3223057506"/>
                    </a:ext>
                  </a:extLst>
                </a:gridCol>
                <a:gridCol w="368315">
                  <a:extLst>
                    <a:ext uri="{9D8B030D-6E8A-4147-A177-3AD203B41FA5}">
                      <a16:colId xmlns:a16="http://schemas.microsoft.com/office/drawing/2014/main" val="464443897"/>
                    </a:ext>
                  </a:extLst>
                </a:gridCol>
                <a:gridCol w="242151">
                  <a:extLst>
                    <a:ext uri="{9D8B030D-6E8A-4147-A177-3AD203B41FA5}">
                      <a16:colId xmlns:a16="http://schemas.microsoft.com/office/drawing/2014/main" val="1269873567"/>
                    </a:ext>
                  </a:extLst>
                </a:gridCol>
              </a:tblGrid>
              <a:tr h="562257">
                <a:tc>
                  <a:txBody>
                    <a:bodyPr/>
                    <a:lstStyle/>
                    <a:p>
                      <a:pPr algn="l" fontAlgn="b"/>
                      <a:r>
                        <a:rPr lang="tr-TR" sz="700" b="0" i="0" u="none" strike="noStrike">
                          <a:solidFill>
                            <a:srgbClr val="000000"/>
                          </a:solidFill>
                          <a:effectLst/>
                          <a:latin typeface="Tahoma" panose="020B0604030504040204" pitchFamily="34" charset="0"/>
                        </a:rPr>
                        <a:t>(AAP den gelen yorum)TTO ofisinin varlığının amacı ve faaliyetleri, faydaları konusunda idari birimlerim yeterince bilgilendirildiğini ve farkındalık oluşmasına yeterince katkı sağlandığını düşünmüyorum.</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koordinatörlüğü tarafından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idari birimlere oryantasyon yapılmaması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Üniversitede yapılacak TTO tanıtım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toplantılarına idari birimlerin davet edilmesi.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125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tanıtım faaliyetlerinin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gerçekleştirilmesi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Koordinatörlüğü</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Tahoma" panose="020B0604030504040204" pitchFamily="34" charset="0"/>
                        </a:rPr>
                        <a:t>TTO tanıtım faaliyetleri kapsamında toplantı yapılması planlanmıştır. İlk toplantı Mühendislik Fakültesi ile 12 Eylül 2019 tarihinde gerçekleştirilmiştir.</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9011420"/>
                  </a:ext>
                </a:extLst>
              </a:tr>
              <a:tr h="286119">
                <a:tc>
                  <a:txBody>
                    <a:bodyPr/>
                    <a:lstStyle/>
                    <a:p>
                      <a:pPr algn="l" fontAlgn="t"/>
                      <a:r>
                        <a:rPr lang="en-US" sz="700" b="0" i="0" u="none" strike="noStrike">
                          <a:solidFill>
                            <a:srgbClr val="000000"/>
                          </a:solidFill>
                          <a:effectLst/>
                          <a:latin typeface="Tahoma" panose="020B0604030504040204" pitchFamily="34" charset="0"/>
                        </a:rPr>
                        <a:t>(AAP den gelen yorum)I have not seen any posters for student and stuff awareness conference for this department.</a:t>
                      </a:r>
                      <a:br>
                        <a:rPr lang="en-US" sz="700" b="0" i="0" u="none" strike="noStrike">
                          <a:solidFill>
                            <a:srgbClr val="000000"/>
                          </a:solidFill>
                          <a:effectLst/>
                          <a:latin typeface="Tahoma" panose="020B0604030504040204" pitchFamily="34" charset="0"/>
                        </a:rPr>
                      </a:br>
                      <a:r>
                        <a:rPr lang="en-US" sz="700" b="0" i="0" u="none" strike="noStrike">
                          <a:solidFill>
                            <a:srgbClr val="000000"/>
                          </a:solidFill>
                          <a:effectLst/>
                          <a:latin typeface="Tahoma" panose="020B0604030504040204" pitchFamily="34" charset="0"/>
                        </a:rPr>
                        <a:t>The department is not very active in ensuring that students know what kind of services they offer.</a:t>
                      </a:r>
                    </a:p>
                  </a:txBody>
                  <a:tcPr marL="3160" marR="3160" marT="3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Öğrencilerin mail adreslerini ve</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duyuru panosunu kontrol etmemesi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tarafından yapılan etkinliklerin mail ve afiş ile duyurulması.ı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125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tarafından yapılan etkinliklerin duyurulması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kapsamında duyuru sayısının ve sosyal medyanın daha çok kullanılması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Koordinatörlüğü</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Çağrılar, yarışmalar ve proje bilgilendirmeleri düzenli mail atılmaktadır.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5609524"/>
                  </a:ext>
                </a:extLst>
              </a:tr>
              <a:tr h="354804">
                <a:tc>
                  <a:txBody>
                    <a:bodyPr/>
                    <a:lstStyle/>
                    <a:p>
                      <a:pPr algn="l" fontAlgn="b"/>
                      <a:r>
                        <a:rPr lang="tr-TR" sz="700" b="0" i="0" u="none" strike="noStrike" dirty="0">
                          <a:solidFill>
                            <a:srgbClr val="000000"/>
                          </a:solidFill>
                          <a:effectLst/>
                          <a:latin typeface="Tahoma" panose="020B0604030504040204" pitchFamily="34" charset="0"/>
                        </a:rPr>
                        <a:t>(AAP den gelen yorum)İnşaat mühendisliği bölümünde bir kere bile adınızı duymadım, varlığınızdan bile haberim yok. Okulun gelişmesi için faydalı bir kuruluş fakat sadece kendi çapınızda ve yancı öğrencilere yardım ettiğinizi duyduğum bir oluşum.</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solidFill>
                            <a:srgbClr val="000000"/>
                          </a:solidFill>
                          <a:effectLst/>
                          <a:latin typeface="Tahoma" panose="020B0604030504040204" pitchFamily="34" charset="0"/>
                        </a:rPr>
                        <a:t>Öğrencilerin TTO birimi </a:t>
                      </a:r>
                      <a:br>
                        <a:rPr lang="it-IT" sz="700" b="0" i="0" u="none" strike="noStrike">
                          <a:solidFill>
                            <a:srgbClr val="000000"/>
                          </a:solidFill>
                          <a:effectLst/>
                          <a:latin typeface="Tahoma" panose="020B0604030504040204" pitchFamily="34" charset="0"/>
                        </a:rPr>
                      </a:br>
                      <a:r>
                        <a:rPr lang="it-IT" sz="700" b="0" i="0" u="none" strike="noStrike">
                          <a:solidFill>
                            <a:srgbClr val="000000"/>
                          </a:solidFill>
                          <a:effectLst/>
                          <a:latin typeface="Tahoma" panose="020B0604030504040204" pitchFamily="34" charset="0"/>
                        </a:rPr>
                        <a:t>ile irtibata geçmemesi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Tüm öğrencilere proje duyuruları ve tto</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taraıfından süreçte destek olunacağı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maili aylık olarak atılmaktadr.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168</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Atılan duyuru maillerinin sayısının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arttırılması ve bölüm temsilcileri ile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koordinasyonun sağlanması.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Koordinatörlüğü</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Mühendislik fakültesi akademisyenleri ile toplantı yapıldı.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Uygun bir tarih planlandığında öğrencilere yönelik</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bilgilendirme toplantısı yapılacaktır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5544016"/>
                  </a:ext>
                </a:extLst>
              </a:tr>
              <a:tr h="354804">
                <a:tc>
                  <a:txBody>
                    <a:bodyPr/>
                    <a:lstStyle/>
                    <a:p>
                      <a:pPr algn="l" fontAlgn="b"/>
                      <a:r>
                        <a:rPr lang="tr-TR" sz="700" b="0" i="0" u="none" strike="noStrike">
                          <a:solidFill>
                            <a:srgbClr val="000000"/>
                          </a:solidFill>
                          <a:effectLst/>
                          <a:latin typeface="Tahoma" panose="020B0604030504040204" pitchFamily="34" charset="0"/>
                        </a:rPr>
                        <a:t>(AAP den gelen yorum)Yaptıkları sadece lafta.</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TTO  Memnuniyetsizliği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etkinliklerinin öğrenciler</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tarafından takip edilmemesi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Etkinlikler mail olarak atılmaktadır.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150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Atılan duyuru maillerinin sayısının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arttırılması ve bölüm temsilcileri ile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koordinasyonun sağlanması.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Koordinatörlüğü</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 projeleri bilgilendirmesi ve projelere katılma koşulları mail atılmakta, katılmak isteyen bireyler projelere uygunluklar kapsamında dahil edilmektedir.</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90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021180"/>
                  </a:ext>
                </a:extLst>
              </a:tr>
              <a:tr h="354804">
                <a:tc>
                  <a:txBody>
                    <a:bodyPr/>
                    <a:lstStyle/>
                    <a:p>
                      <a:pPr algn="l" fontAlgn="t"/>
                      <a:r>
                        <a:rPr lang="tr-TR" sz="700" b="0" i="0" u="none" strike="noStrike">
                          <a:solidFill>
                            <a:srgbClr val="000000"/>
                          </a:solidFill>
                          <a:effectLst/>
                          <a:latin typeface="Tahoma" panose="020B0604030504040204" pitchFamily="34" charset="0"/>
                        </a:rPr>
                        <a:t>(Dış Denetim DF) Birimlerde bazı dokümanların kullanımı ile ilgili farkındalıklarının yeterli seviyede olmadığı tespit edilmiştir. Örneğin; spiklerin ilgili alanların doldurulmaması veya yanlış doldurulması vb.</a:t>
                      </a:r>
                      <a:br>
                        <a:rPr lang="tr-TR" sz="700" b="0" i="0" u="none" strike="noStrike">
                          <a:solidFill>
                            <a:srgbClr val="000000"/>
                          </a:solidFill>
                          <a:effectLst/>
                          <a:latin typeface="Tahoma" panose="020B0604030504040204" pitchFamily="34" charset="0"/>
                        </a:rPr>
                      </a:br>
                      <a:endParaRPr lang="tr-TR" sz="700" b="0" i="0" u="none" strike="noStrike">
                        <a:solidFill>
                          <a:srgbClr val="000000"/>
                        </a:solidFill>
                        <a:effectLst/>
                        <a:latin typeface="Tahoma" panose="020B0604030504040204" pitchFamily="34" charset="0"/>
                      </a:endParaRPr>
                    </a:p>
                  </a:txBody>
                  <a:tcPr marL="3160" marR="3160" marT="316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Kalite Hedeflerinin tutturulamaması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İş yoğunluğu ve iş çeşitliliği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Aylık SPİK Karnesi doldurulması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168</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 uzmanının kalite işlerinde görevlendirilmesi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27.03.2019</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Kalite işlerinn kalite ofisi ile birlikte tto uzmanının takip etmesi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9622948"/>
                  </a:ext>
                </a:extLst>
              </a:tr>
              <a:tr h="354804">
                <a:tc>
                  <a:txBody>
                    <a:bodyPr/>
                    <a:lstStyle/>
                    <a:p>
                      <a:pPr algn="l" fontAlgn="ctr"/>
                      <a:r>
                        <a:rPr lang="tr-TR" sz="700" b="0" i="0" u="none" strike="noStrike">
                          <a:solidFill>
                            <a:srgbClr val="000000"/>
                          </a:solidFill>
                          <a:effectLst/>
                          <a:latin typeface="Tahoma" panose="020B0604030504040204" pitchFamily="34" charset="0"/>
                        </a:rPr>
                        <a:t>(Dış Denetim DF) Risk değerlendirme sisteminde yapılan önleyici faaliyetlerden sonra hesaplanan RÖF değerinin hala limit üzerinde olması durumunda nasıl bir faaliyet izleneceğine dair belirli bir metodun oluşturulmadığı tespit edilmiştir. Örneğin; Bilgi işlem süreci riskleri, Mezunlar ve Kariyer süreci, SKS birimi (Aksiyon sonunda RÖF değeri)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Risk Analizi tablosundan uygunsuzluk  alınması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v-SE" sz="700" b="0" i="0" u="none" strike="noStrike">
                          <a:solidFill>
                            <a:srgbClr val="000000"/>
                          </a:solidFill>
                          <a:effectLst/>
                          <a:latin typeface="Tahoma" panose="020B0604030504040204" pitchFamily="34" charset="0"/>
                        </a:rPr>
                        <a:t>Risk Analizi eğitiminin anlaşılmamış olması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Drive K da bulunan Banu hanımın video eğitiminin izlenmesi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140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 uzmanının kalite işlerinde görevlendirilmesi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27.03.2019</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Kalite işlerinn kalite ofisi ile birlikte tto uzmanının takip etmesi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74584"/>
                  </a:ext>
                </a:extLst>
              </a:tr>
            </a:tbl>
          </a:graphicData>
        </a:graphic>
      </p:graphicFrame>
      <p:sp>
        <p:nvSpPr>
          <p:cNvPr id="4" name="Slayt Numarası Yer Tutucusu 3">
            <a:extLst>
              <a:ext uri="{FF2B5EF4-FFF2-40B4-BE49-F238E27FC236}">
                <a16:creationId xmlns:a16="http://schemas.microsoft.com/office/drawing/2014/main" id="{68C47A62-FDDC-4825-BB25-74C5357A1C28}"/>
              </a:ext>
            </a:extLst>
          </p:cNvPr>
          <p:cNvSpPr>
            <a:spLocks noGrp="1"/>
          </p:cNvSpPr>
          <p:nvPr>
            <p:ph type="sldNum" sz="quarter" idx="12"/>
          </p:nvPr>
        </p:nvSpPr>
        <p:spPr/>
        <p:txBody>
          <a:bodyPr/>
          <a:lstStyle/>
          <a:p>
            <a:fld id="{439F893C-C32F-4835-A1E5-850973405C58}" type="slidenum">
              <a:rPr lang="tr-TR" smtClean="0"/>
              <a:pPr/>
              <a:t>20</a:t>
            </a:fld>
            <a:endParaRPr lang="tr-TR"/>
          </a:p>
        </p:txBody>
      </p:sp>
      <p:graphicFrame>
        <p:nvGraphicFramePr>
          <p:cNvPr id="7" name="Tablo 6">
            <a:extLst>
              <a:ext uri="{FF2B5EF4-FFF2-40B4-BE49-F238E27FC236}">
                <a16:creationId xmlns:a16="http://schemas.microsoft.com/office/drawing/2014/main" id="{DBB6BF16-2F92-4A46-9E7B-CDC3260DA631}"/>
              </a:ext>
            </a:extLst>
          </p:cNvPr>
          <p:cNvGraphicFramePr>
            <a:graphicFrameLocks noGrp="1"/>
          </p:cNvGraphicFramePr>
          <p:nvPr>
            <p:extLst>
              <p:ext uri="{D42A27DB-BD31-4B8C-83A1-F6EECF244321}">
                <p14:modId xmlns:p14="http://schemas.microsoft.com/office/powerpoint/2010/main" val="1580782315"/>
              </p:ext>
            </p:extLst>
          </p:nvPr>
        </p:nvGraphicFramePr>
        <p:xfrm>
          <a:off x="422425" y="530693"/>
          <a:ext cx="8418733" cy="804308"/>
        </p:xfrm>
        <a:graphic>
          <a:graphicData uri="http://schemas.openxmlformats.org/drawingml/2006/table">
            <a:tbl>
              <a:tblPr/>
              <a:tblGrid>
                <a:gridCol w="1413271">
                  <a:extLst>
                    <a:ext uri="{9D8B030D-6E8A-4147-A177-3AD203B41FA5}">
                      <a16:colId xmlns:a16="http://schemas.microsoft.com/office/drawing/2014/main" val="3659737938"/>
                    </a:ext>
                  </a:extLst>
                </a:gridCol>
                <a:gridCol w="719904">
                  <a:extLst>
                    <a:ext uri="{9D8B030D-6E8A-4147-A177-3AD203B41FA5}">
                      <a16:colId xmlns:a16="http://schemas.microsoft.com/office/drawing/2014/main" val="165757389"/>
                    </a:ext>
                  </a:extLst>
                </a:gridCol>
                <a:gridCol w="147115">
                  <a:extLst>
                    <a:ext uri="{9D8B030D-6E8A-4147-A177-3AD203B41FA5}">
                      <a16:colId xmlns:a16="http://schemas.microsoft.com/office/drawing/2014/main" val="2680540649"/>
                    </a:ext>
                  </a:extLst>
                </a:gridCol>
                <a:gridCol w="588462">
                  <a:extLst>
                    <a:ext uri="{9D8B030D-6E8A-4147-A177-3AD203B41FA5}">
                      <a16:colId xmlns:a16="http://schemas.microsoft.com/office/drawing/2014/main" val="3866353443"/>
                    </a:ext>
                  </a:extLst>
                </a:gridCol>
                <a:gridCol w="220673">
                  <a:extLst>
                    <a:ext uri="{9D8B030D-6E8A-4147-A177-3AD203B41FA5}">
                      <a16:colId xmlns:a16="http://schemas.microsoft.com/office/drawing/2014/main" val="1062160936"/>
                    </a:ext>
                  </a:extLst>
                </a:gridCol>
                <a:gridCol w="1132158">
                  <a:extLst>
                    <a:ext uri="{9D8B030D-6E8A-4147-A177-3AD203B41FA5}">
                      <a16:colId xmlns:a16="http://schemas.microsoft.com/office/drawing/2014/main" val="1096751977"/>
                    </a:ext>
                  </a:extLst>
                </a:gridCol>
                <a:gridCol w="360040">
                  <a:extLst>
                    <a:ext uri="{9D8B030D-6E8A-4147-A177-3AD203B41FA5}">
                      <a16:colId xmlns:a16="http://schemas.microsoft.com/office/drawing/2014/main" val="3287987623"/>
                    </a:ext>
                  </a:extLst>
                </a:gridCol>
                <a:gridCol w="216024">
                  <a:extLst>
                    <a:ext uri="{9D8B030D-6E8A-4147-A177-3AD203B41FA5}">
                      <a16:colId xmlns:a16="http://schemas.microsoft.com/office/drawing/2014/main" val="2679115924"/>
                    </a:ext>
                  </a:extLst>
                </a:gridCol>
                <a:gridCol w="648072">
                  <a:extLst>
                    <a:ext uri="{9D8B030D-6E8A-4147-A177-3AD203B41FA5}">
                      <a16:colId xmlns:a16="http://schemas.microsoft.com/office/drawing/2014/main" val="3485911517"/>
                    </a:ext>
                  </a:extLst>
                </a:gridCol>
                <a:gridCol w="847896">
                  <a:extLst>
                    <a:ext uri="{9D8B030D-6E8A-4147-A177-3AD203B41FA5}">
                      <a16:colId xmlns:a16="http://schemas.microsoft.com/office/drawing/2014/main" val="2560621472"/>
                    </a:ext>
                  </a:extLst>
                </a:gridCol>
                <a:gridCol w="1095176">
                  <a:extLst>
                    <a:ext uri="{9D8B030D-6E8A-4147-A177-3AD203B41FA5}">
                      <a16:colId xmlns:a16="http://schemas.microsoft.com/office/drawing/2014/main" val="2510384107"/>
                    </a:ext>
                  </a:extLst>
                </a:gridCol>
                <a:gridCol w="163470">
                  <a:extLst>
                    <a:ext uri="{9D8B030D-6E8A-4147-A177-3AD203B41FA5}">
                      <a16:colId xmlns:a16="http://schemas.microsoft.com/office/drawing/2014/main" val="4239677268"/>
                    </a:ext>
                  </a:extLst>
                </a:gridCol>
                <a:gridCol w="245206">
                  <a:extLst>
                    <a:ext uri="{9D8B030D-6E8A-4147-A177-3AD203B41FA5}">
                      <a16:colId xmlns:a16="http://schemas.microsoft.com/office/drawing/2014/main" val="2380758585"/>
                    </a:ext>
                  </a:extLst>
                </a:gridCol>
                <a:gridCol w="367442">
                  <a:extLst>
                    <a:ext uri="{9D8B030D-6E8A-4147-A177-3AD203B41FA5}">
                      <a16:colId xmlns:a16="http://schemas.microsoft.com/office/drawing/2014/main" val="1117420049"/>
                    </a:ext>
                  </a:extLst>
                </a:gridCol>
                <a:gridCol w="253824">
                  <a:extLst>
                    <a:ext uri="{9D8B030D-6E8A-4147-A177-3AD203B41FA5}">
                      <a16:colId xmlns:a16="http://schemas.microsoft.com/office/drawing/2014/main" val="1163493007"/>
                    </a:ext>
                  </a:extLst>
                </a:gridCol>
              </a:tblGrid>
              <a:tr h="0">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dirty="0">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68238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pic>
        <p:nvPicPr>
          <p:cNvPr id="8" name="Resim 8"/>
          <p:cNvPicPr/>
          <p:nvPr/>
        </p:nvPicPr>
        <p:blipFill>
          <a:blip r:embed="rId2" cstate="print"/>
          <a:stretch>
            <a:fillRect/>
          </a:stretch>
        </p:blipFill>
        <p:spPr>
          <a:xfrm>
            <a:off x="179512" y="98645"/>
            <a:ext cx="2736304" cy="432048"/>
          </a:xfrm>
          <a:prstGeom prst="rect">
            <a:avLst/>
          </a:prstGeom>
        </p:spPr>
      </p:pic>
    </p:spTree>
    <p:extLst>
      <p:ext uri="{BB962C8B-B14F-4D97-AF65-F5344CB8AC3E}">
        <p14:creationId xmlns:p14="http://schemas.microsoft.com/office/powerpoint/2010/main" val="1486299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236CDF-6E8A-4A53-9F1E-3F019FB9C8B1}"/>
              </a:ext>
            </a:extLst>
          </p:cNvPr>
          <p:cNvSpPr>
            <a:spLocks noGrp="1"/>
          </p:cNvSpPr>
          <p:nvPr>
            <p:ph type="title"/>
          </p:nvPr>
        </p:nvSpPr>
        <p:spPr/>
        <p:txBody>
          <a:bodyPr/>
          <a:lstStyle/>
          <a:p>
            <a:endParaRPr lang="tr-TR"/>
          </a:p>
        </p:txBody>
      </p:sp>
      <p:graphicFrame>
        <p:nvGraphicFramePr>
          <p:cNvPr id="7" name="İçerik Yer Tutucusu 6">
            <a:extLst>
              <a:ext uri="{FF2B5EF4-FFF2-40B4-BE49-F238E27FC236}">
                <a16:creationId xmlns:a16="http://schemas.microsoft.com/office/drawing/2014/main" id="{7351CE0C-FD60-4734-BF44-7B093018403A}"/>
              </a:ext>
            </a:extLst>
          </p:cNvPr>
          <p:cNvGraphicFramePr>
            <a:graphicFrameLocks noGrp="1"/>
          </p:cNvGraphicFramePr>
          <p:nvPr>
            <p:ph idx="1"/>
            <p:extLst>
              <p:ext uri="{D42A27DB-BD31-4B8C-83A1-F6EECF244321}">
                <p14:modId xmlns:p14="http://schemas.microsoft.com/office/powerpoint/2010/main" val="3515251861"/>
              </p:ext>
            </p:extLst>
          </p:nvPr>
        </p:nvGraphicFramePr>
        <p:xfrm>
          <a:off x="457200" y="1335001"/>
          <a:ext cx="8383960" cy="4462368"/>
        </p:xfrm>
        <a:graphic>
          <a:graphicData uri="http://schemas.openxmlformats.org/drawingml/2006/table">
            <a:tbl>
              <a:tblPr/>
              <a:tblGrid>
                <a:gridCol w="1378496">
                  <a:extLst>
                    <a:ext uri="{9D8B030D-6E8A-4147-A177-3AD203B41FA5}">
                      <a16:colId xmlns:a16="http://schemas.microsoft.com/office/drawing/2014/main" val="3021889556"/>
                    </a:ext>
                  </a:extLst>
                </a:gridCol>
                <a:gridCol w="720080">
                  <a:extLst>
                    <a:ext uri="{9D8B030D-6E8A-4147-A177-3AD203B41FA5}">
                      <a16:colId xmlns:a16="http://schemas.microsoft.com/office/drawing/2014/main" val="2024729622"/>
                    </a:ext>
                  </a:extLst>
                </a:gridCol>
                <a:gridCol w="175477">
                  <a:extLst>
                    <a:ext uri="{9D8B030D-6E8A-4147-A177-3AD203B41FA5}">
                      <a16:colId xmlns:a16="http://schemas.microsoft.com/office/drawing/2014/main" val="3389841548"/>
                    </a:ext>
                  </a:extLst>
                </a:gridCol>
                <a:gridCol w="609274">
                  <a:extLst>
                    <a:ext uri="{9D8B030D-6E8A-4147-A177-3AD203B41FA5}">
                      <a16:colId xmlns:a16="http://schemas.microsoft.com/office/drawing/2014/main" val="463354296"/>
                    </a:ext>
                  </a:extLst>
                </a:gridCol>
                <a:gridCol w="202734">
                  <a:extLst>
                    <a:ext uri="{9D8B030D-6E8A-4147-A177-3AD203B41FA5}">
                      <a16:colId xmlns:a16="http://schemas.microsoft.com/office/drawing/2014/main" val="722444437"/>
                    </a:ext>
                  </a:extLst>
                </a:gridCol>
                <a:gridCol w="1100747">
                  <a:extLst>
                    <a:ext uri="{9D8B030D-6E8A-4147-A177-3AD203B41FA5}">
                      <a16:colId xmlns:a16="http://schemas.microsoft.com/office/drawing/2014/main" val="1364377860"/>
                    </a:ext>
                  </a:extLst>
                </a:gridCol>
                <a:gridCol w="360040">
                  <a:extLst>
                    <a:ext uri="{9D8B030D-6E8A-4147-A177-3AD203B41FA5}">
                      <a16:colId xmlns:a16="http://schemas.microsoft.com/office/drawing/2014/main" val="1421476897"/>
                    </a:ext>
                  </a:extLst>
                </a:gridCol>
                <a:gridCol w="216024">
                  <a:extLst>
                    <a:ext uri="{9D8B030D-6E8A-4147-A177-3AD203B41FA5}">
                      <a16:colId xmlns:a16="http://schemas.microsoft.com/office/drawing/2014/main" val="3690745362"/>
                    </a:ext>
                  </a:extLst>
                </a:gridCol>
                <a:gridCol w="648072">
                  <a:extLst>
                    <a:ext uri="{9D8B030D-6E8A-4147-A177-3AD203B41FA5}">
                      <a16:colId xmlns:a16="http://schemas.microsoft.com/office/drawing/2014/main" val="1931393928"/>
                    </a:ext>
                  </a:extLst>
                </a:gridCol>
                <a:gridCol w="864096">
                  <a:extLst>
                    <a:ext uri="{9D8B030D-6E8A-4147-A177-3AD203B41FA5}">
                      <a16:colId xmlns:a16="http://schemas.microsoft.com/office/drawing/2014/main" val="3828665589"/>
                    </a:ext>
                  </a:extLst>
                </a:gridCol>
                <a:gridCol w="1080120">
                  <a:extLst>
                    <a:ext uri="{9D8B030D-6E8A-4147-A177-3AD203B41FA5}">
                      <a16:colId xmlns:a16="http://schemas.microsoft.com/office/drawing/2014/main" val="1317733277"/>
                    </a:ext>
                  </a:extLst>
                </a:gridCol>
                <a:gridCol w="144016">
                  <a:extLst>
                    <a:ext uri="{9D8B030D-6E8A-4147-A177-3AD203B41FA5}">
                      <a16:colId xmlns:a16="http://schemas.microsoft.com/office/drawing/2014/main" val="2245951253"/>
                    </a:ext>
                  </a:extLst>
                </a:gridCol>
                <a:gridCol w="288032">
                  <a:extLst>
                    <a:ext uri="{9D8B030D-6E8A-4147-A177-3AD203B41FA5}">
                      <a16:colId xmlns:a16="http://schemas.microsoft.com/office/drawing/2014/main" val="3856926665"/>
                    </a:ext>
                  </a:extLst>
                </a:gridCol>
                <a:gridCol w="360040">
                  <a:extLst>
                    <a:ext uri="{9D8B030D-6E8A-4147-A177-3AD203B41FA5}">
                      <a16:colId xmlns:a16="http://schemas.microsoft.com/office/drawing/2014/main" val="2484763086"/>
                    </a:ext>
                  </a:extLst>
                </a:gridCol>
                <a:gridCol w="236712">
                  <a:extLst>
                    <a:ext uri="{9D8B030D-6E8A-4147-A177-3AD203B41FA5}">
                      <a16:colId xmlns:a16="http://schemas.microsoft.com/office/drawing/2014/main" val="2777423290"/>
                    </a:ext>
                  </a:extLst>
                </a:gridCol>
              </a:tblGrid>
              <a:tr h="354804">
                <a:tc>
                  <a:txBody>
                    <a:bodyPr/>
                    <a:lstStyle/>
                    <a:p>
                      <a:pPr algn="l" fontAlgn="ctr"/>
                      <a:r>
                        <a:rPr lang="tr-TR" sz="700" b="0" i="0" u="none" strike="noStrike">
                          <a:solidFill>
                            <a:srgbClr val="000000"/>
                          </a:solidFill>
                          <a:effectLst/>
                          <a:latin typeface="Tahoma" panose="020B0604030504040204" pitchFamily="34" charset="0"/>
                        </a:rPr>
                        <a:t>(Dış Denetim DF) Birimlerde kalite hedeflerine ulaşmayı sağlayacak bütçe ile uyumlu plan ve stratejilerin belirlendiğine dair bulgular görülememiştir. Örneğin; Sepam süreci, Karşılaştırmalı Hukuk süreci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KFP den uygunsuzluk alınması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İş yoğunluğu ve iş çeşitliliği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Haftalık Kalite Faaliyet Planı doldurulması</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126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Tahoma" panose="020B0604030504040204" pitchFamily="34" charset="0"/>
                        </a:rPr>
                        <a:t>TTO uzmanının kalite işlerinde görevlendirilmesi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TTO</a:t>
                      </a:r>
                      <a:br>
                        <a:rPr lang="tr-TR" sz="700" b="0" i="0" u="none" strike="noStrike" dirty="0">
                          <a:solidFill>
                            <a:srgbClr val="000000"/>
                          </a:solidFill>
                          <a:effectLst/>
                          <a:latin typeface="Tahoma" panose="020B0604030504040204" pitchFamily="34" charset="0"/>
                        </a:rPr>
                      </a:br>
                      <a:r>
                        <a:rPr lang="tr-TR" sz="700" b="0" i="0" u="none" strike="noStrike" dirty="0">
                          <a:solidFill>
                            <a:srgbClr val="000000"/>
                          </a:solidFill>
                          <a:effectLst/>
                          <a:latin typeface="Tahoma" panose="020B0604030504040204" pitchFamily="34" charset="0"/>
                        </a:rPr>
                        <a:t>27.03.2019</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effectLst/>
                          <a:latin typeface="Tahoma" panose="020B0604030504040204" pitchFamily="34" charset="0"/>
                        </a:rPr>
                        <a:t>Kalite </a:t>
                      </a:r>
                      <a:r>
                        <a:rPr lang="tr-TR" sz="700" b="0" i="0" u="none" strike="noStrike" dirty="0" err="1">
                          <a:solidFill>
                            <a:srgbClr val="000000"/>
                          </a:solidFill>
                          <a:effectLst/>
                          <a:latin typeface="Tahoma" panose="020B0604030504040204" pitchFamily="34" charset="0"/>
                        </a:rPr>
                        <a:t>işlerinn</a:t>
                      </a:r>
                      <a:r>
                        <a:rPr lang="tr-TR" sz="700" b="0" i="0" u="none" strike="noStrike" dirty="0">
                          <a:solidFill>
                            <a:srgbClr val="000000"/>
                          </a:solidFill>
                          <a:effectLst/>
                          <a:latin typeface="Tahoma" panose="020B0604030504040204" pitchFamily="34" charset="0"/>
                        </a:rPr>
                        <a:t> kalite ofisi ile birlikte </a:t>
                      </a:r>
                      <a:r>
                        <a:rPr lang="tr-TR" sz="700" b="0" i="0" u="none" strike="noStrike" dirty="0" err="1">
                          <a:solidFill>
                            <a:srgbClr val="000000"/>
                          </a:solidFill>
                          <a:effectLst/>
                          <a:latin typeface="Tahoma" panose="020B0604030504040204" pitchFamily="34" charset="0"/>
                        </a:rPr>
                        <a:t>tto</a:t>
                      </a:r>
                      <a:r>
                        <a:rPr lang="tr-TR" sz="700" b="0" i="0" u="none" strike="noStrike" dirty="0">
                          <a:solidFill>
                            <a:srgbClr val="000000"/>
                          </a:solidFill>
                          <a:effectLst/>
                          <a:latin typeface="Tahoma" panose="020B0604030504040204" pitchFamily="34" charset="0"/>
                        </a:rPr>
                        <a:t> uzmanının takip etmesi</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7</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2</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dirty="0">
                          <a:solidFill>
                            <a:srgbClr val="FF0000"/>
                          </a:solidFill>
                          <a:effectLst/>
                          <a:latin typeface="Tahoma" panose="020B0604030504040204" pitchFamily="34" charset="0"/>
                        </a:rPr>
                        <a:t>56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9687121"/>
                  </a:ext>
                </a:extLst>
              </a:tr>
              <a:tr h="354804">
                <a:tc>
                  <a:txBody>
                    <a:bodyPr/>
                    <a:lstStyle/>
                    <a:p>
                      <a:pPr algn="l" fontAlgn="b"/>
                      <a:r>
                        <a:rPr lang="tr-TR" sz="700" b="0" i="0" u="none" strike="noStrike">
                          <a:solidFill>
                            <a:srgbClr val="000000"/>
                          </a:solidFill>
                          <a:effectLst/>
                          <a:latin typeface="Tahoma" panose="020B0604030504040204" pitchFamily="34" charset="0"/>
                        </a:rPr>
                        <a:t>(SPİK Kapatma 2018)İşbirliği ve Ortak Program Sonucu Eğitilen Personel Sayısı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Eğiitimin Yapılamaması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Teknoparkın olmaması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İşbirliği ile teknopark haricinde eğitim alanlarının belirlenmesi.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120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Teknopark açılması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31.12.2020</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5101412"/>
                  </a:ext>
                </a:extLst>
              </a:tr>
              <a:tr h="354804">
                <a:tc>
                  <a:txBody>
                    <a:bodyPr/>
                    <a:lstStyle/>
                    <a:p>
                      <a:pPr algn="l" fontAlgn="b"/>
                      <a:r>
                        <a:rPr lang="tr-TR" sz="700" b="0" i="0" u="none" strike="noStrike">
                          <a:solidFill>
                            <a:srgbClr val="000000"/>
                          </a:solidFill>
                          <a:effectLst/>
                          <a:latin typeface="Tahoma" panose="020B0604030504040204" pitchFamily="34" charset="0"/>
                        </a:rPr>
                        <a:t>(SPİK Kapatma 2018)İşbirliği ve Ortak Program Sonucu Eğitilen Girişimci Sayısı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Eğiitimin Yapılamaması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Teknoparkın olmaması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İşbirliği ile teknopark haricinde eğitim alanlarının belirlenmesi.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180</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Teknopark açılması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Üst Yönetim</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31.12.2020</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500206"/>
                  </a:ext>
                </a:extLst>
              </a:tr>
              <a:tr h="354804">
                <a:tc>
                  <a:txBody>
                    <a:bodyPr/>
                    <a:lstStyle/>
                    <a:p>
                      <a:pPr algn="l" fontAlgn="b"/>
                      <a:r>
                        <a:rPr lang="tr-TR" sz="700" b="0" i="0" u="none" strike="noStrike">
                          <a:solidFill>
                            <a:srgbClr val="000000"/>
                          </a:solidFill>
                          <a:effectLst/>
                          <a:latin typeface="Tahoma" panose="020B0604030504040204" pitchFamily="34" charset="0"/>
                        </a:rPr>
                        <a:t>(SPİK Kapatma 2018)Düzeltici Faaliyet Kapanma Hızı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Spik karnesinde başarı oranının düşmesi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Termin tarihlerinin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gelmemiş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Spik karnesinin tto uzmanı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tarafından aylık kontrol edilmesi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144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Verilen düzeltici faaliyetler</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kısa sürede planlanmıştır.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Termin tarihi gelen düzeltici faaliyetler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belirlenen şekilde kapatılmıştır.01.01.2020</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768549"/>
                  </a:ext>
                </a:extLst>
              </a:tr>
              <a:tr h="354804">
                <a:tc>
                  <a:txBody>
                    <a:bodyPr/>
                    <a:lstStyle/>
                    <a:p>
                      <a:pPr algn="l" fontAlgn="b"/>
                      <a:r>
                        <a:rPr lang="tr-TR" sz="700" b="0" i="0" u="none" strike="noStrike">
                          <a:solidFill>
                            <a:srgbClr val="000000"/>
                          </a:solidFill>
                          <a:effectLst/>
                          <a:latin typeface="Tahoma" panose="020B0604030504040204" pitchFamily="34" charset="0"/>
                        </a:rPr>
                        <a:t>(SPİK Kapatma 2018)Risk Azaltma Oranı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Spik karnesinde başarı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oranının düşmesi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Termin tarihlerinin gelmemiş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Spik karnesinin tto uzmanı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tarafından aylık kontrol edilmesi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144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Risk analizinde yer alan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risklerin aylık olarak</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kontrollerinin sağlanması.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Termin tarihi gelen düzeltici faaliyetler belirlenen</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şekilde kapatılmıştır.01.01.2020</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1098301"/>
                  </a:ext>
                </a:extLst>
              </a:tr>
              <a:tr h="354804">
                <a:tc>
                  <a:txBody>
                    <a:bodyPr/>
                    <a:lstStyle/>
                    <a:p>
                      <a:pPr algn="l" fontAlgn="b"/>
                      <a:r>
                        <a:rPr lang="sv-SE" sz="700" b="0" i="0" u="none" strike="noStrike">
                          <a:solidFill>
                            <a:srgbClr val="000000"/>
                          </a:solidFill>
                          <a:effectLst/>
                          <a:latin typeface="Tahoma" panose="020B0604030504040204" pitchFamily="34" charset="0"/>
                        </a:rPr>
                        <a:t>(SPİK Kapatma 2018)Öneri Sayısı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KFP den uygunsuzluk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alınması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Öneri alınmamış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Paydaşlara sözel olarak geliştirmek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istedikleri konularla ilgili öneri gönderilmeleri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gerektiği belirtildi.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144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Öneri ve şikayet kabulune</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  dair bilgi verilmesi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TTO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31.12.2019</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Termin tarihi gelen düzeltici faaliyetler belirlenen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şekilde kapatılmıştır.01.01.2021</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340717"/>
                  </a:ext>
                </a:extLst>
              </a:tr>
              <a:tr h="354804">
                <a:tc>
                  <a:txBody>
                    <a:bodyPr/>
                    <a:lstStyle/>
                    <a:p>
                      <a:pPr algn="l" fontAlgn="ctr"/>
                      <a:r>
                        <a:rPr lang="tr-TR" sz="700" b="0" i="0" u="none" strike="noStrike">
                          <a:solidFill>
                            <a:srgbClr val="000000"/>
                          </a:solidFill>
                          <a:effectLst/>
                          <a:latin typeface="Tahoma" panose="020B0604030504040204" pitchFamily="34" charset="0"/>
                        </a:rPr>
                        <a:t>F3-Yeni tanışılan Firmalarla olan iletişim</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İletişimin verimli sağlanamaması ve olası işbirliği kaybı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TTO'nun yeni kurulma sebebi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ile tanınırlığının yeni sağlanıyor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Firmalarla olan görüşmelerin faaliyet planına  kaydedilmesi</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144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563537"/>
                  </a:ext>
                </a:extLst>
              </a:tr>
              <a:tr h="354804">
                <a:tc>
                  <a:txBody>
                    <a:bodyPr/>
                    <a:lstStyle/>
                    <a:p>
                      <a:pPr algn="l" fontAlgn="ctr"/>
                      <a:r>
                        <a:rPr lang="tr-TR" sz="700" b="0" i="0" u="none" strike="noStrike">
                          <a:solidFill>
                            <a:srgbClr val="000000"/>
                          </a:solidFill>
                          <a:effectLst/>
                          <a:latin typeface="Tahoma" panose="020B0604030504040204" pitchFamily="34" charset="0"/>
                        </a:rPr>
                        <a:t>F6-TTO merkezinin kurulma aşamasında oluşu</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700" b="0" i="0" u="none" strike="noStrike">
                          <a:solidFill>
                            <a:srgbClr val="000000"/>
                          </a:solidFill>
                          <a:effectLst/>
                          <a:latin typeface="Tahoma" panose="020B0604030504040204" pitchFamily="34" charset="0"/>
                        </a:rPr>
                        <a:t>TTO ofisinin yeni kurulması fırsatların </a:t>
                      </a:r>
                      <a:br>
                        <a:rPr lang="tr-TR" sz="700" b="0" i="0" u="none" strike="noStrike">
                          <a:solidFill>
                            <a:srgbClr val="000000"/>
                          </a:solidFill>
                          <a:effectLst/>
                          <a:latin typeface="Tahoma" panose="020B0604030504040204" pitchFamily="34" charset="0"/>
                        </a:rPr>
                      </a:br>
                      <a:r>
                        <a:rPr lang="tr-TR" sz="700" b="0" i="0" u="none" strike="noStrike">
                          <a:solidFill>
                            <a:srgbClr val="000000"/>
                          </a:solidFill>
                          <a:effectLst/>
                          <a:latin typeface="Tahoma" panose="020B0604030504040204" pitchFamily="34" charset="0"/>
                        </a:rPr>
                        <a:t>doğru kullanılarak kurumsallaştırımlası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8</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TTO'nun yeni kurulma sebebi faaliyetlerinin yeniden düzenlenmesi ve faaliyet sayısının az olması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6</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Verilen hizmetlerin faaliyet planına eklenmesi sürekli irtibatta bulunulası</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FF0000"/>
                          </a:solidFill>
                          <a:effectLst/>
                          <a:latin typeface="Tahoma" panose="020B0604030504040204" pitchFamily="34" charset="0"/>
                        </a:rPr>
                        <a:t>3</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1" i="0" u="none" strike="noStrike">
                          <a:solidFill>
                            <a:srgbClr val="FF0000"/>
                          </a:solidFill>
                          <a:effectLst/>
                          <a:latin typeface="Tahoma" panose="020B0604030504040204" pitchFamily="34" charset="0"/>
                        </a:rPr>
                        <a:t>144</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Tahoma" panose="020B0604030504040204" pitchFamily="34" charset="0"/>
                        </a:rPr>
                        <a:t> </a:t>
                      </a:r>
                    </a:p>
                  </a:txBody>
                  <a:tcPr marL="3160" marR="3160" marT="3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1" i="0" u="none" strike="noStrike">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FF0000"/>
                          </a:solidFill>
                          <a:effectLst/>
                          <a:latin typeface="Tahoma" panose="020B0604030504040204" pitchFamily="34" charset="0"/>
                        </a:rPr>
                        <a:t> </a:t>
                      </a:r>
                    </a:p>
                  </a:txBody>
                  <a:tcPr marL="3160" marR="3160" marT="31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7766498"/>
                  </a:ext>
                </a:extLst>
              </a:tr>
            </a:tbl>
          </a:graphicData>
        </a:graphic>
      </p:graphicFrame>
      <p:sp>
        <p:nvSpPr>
          <p:cNvPr id="4" name="Slayt Numarası Yer Tutucusu 3">
            <a:extLst>
              <a:ext uri="{FF2B5EF4-FFF2-40B4-BE49-F238E27FC236}">
                <a16:creationId xmlns:a16="http://schemas.microsoft.com/office/drawing/2014/main" id="{B879C1F1-2F0C-4395-BF99-26C23668F086}"/>
              </a:ext>
            </a:extLst>
          </p:cNvPr>
          <p:cNvSpPr>
            <a:spLocks noGrp="1"/>
          </p:cNvSpPr>
          <p:nvPr>
            <p:ph type="sldNum" sz="quarter" idx="12"/>
          </p:nvPr>
        </p:nvSpPr>
        <p:spPr/>
        <p:txBody>
          <a:bodyPr/>
          <a:lstStyle/>
          <a:p>
            <a:fld id="{439F893C-C32F-4835-A1E5-850973405C58}" type="slidenum">
              <a:rPr lang="tr-TR" smtClean="0"/>
              <a:pPr/>
              <a:t>21</a:t>
            </a:fld>
            <a:endParaRPr lang="tr-TR"/>
          </a:p>
        </p:txBody>
      </p:sp>
      <p:graphicFrame>
        <p:nvGraphicFramePr>
          <p:cNvPr id="5" name="Tablo 4">
            <a:extLst>
              <a:ext uri="{FF2B5EF4-FFF2-40B4-BE49-F238E27FC236}">
                <a16:creationId xmlns:a16="http://schemas.microsoft.com/office/drawing/2014/main" id="{145194BA-4FE7-43FF-82B7-43940DDE4BA2}"/>
              </a:ext>
            </a:extLst>
          </p:cNvPr>
          <p:cNvGraphicFramePr>
            <a:graphicFrameLocks noGrp="1"/>
          </p:cNvGraphicFramePr>
          <p:nvPr>
            <p:extLst>
              <p:ext uri="{D42A27DB-BD31-4B8C-83A1-F6EECF244321}">
                <p14:modId xmlns:p14="http://schemas.microsoft.com/office/powerpoint/2010/main" val="898640254"/>
              </p:ext>
            </p:extLst>
          </p:nvPr>
        </p:nvGraphicFramePr>
        <p:xfrm>
          <a:off x="422425" y="530693"/>
          <a:ext cx="8418733" cy="804308"/>
        </p:xfrm>
        <a:graphic>
          <a:graphicData uri="http://schemas.openxmlformats.org/drawingml/2006/table">
            <a:tbl>
              <a:tblPr/>
              <a:tblGrid>
                <a:gridCol w="1413271">
                  <a:extLst>
                    <a:ext uri="{9D8B030D-6E8A-4147-A177-3AD203B41FA5}">
                      <a16:colId xmlns:a16="http://schemas.microsoft.com/office/drawing/2014/main" val="3659737938"/>
                    </a:ext>
                  </a:extLst>
                </a:gridCol>
                <a:gridCol w="719904">
                  <a:extLst>
                    <a:ext uri="{9D8B030D-6E8A-4147-A177-3AD203B41FA5}">
                      <a16:colId xmlns:a16="http://schemas.microsoft.com/office/drawing/2014/main" val="165757389"/>
                    </a:ext>
                  </a:extLst>
                </a:gridCol>
                <a:gridCol w="147115">
                  <a:extLst>
                    <a:ext uri="{9D8B030D-6E8A-4147-A177-3AD203B41FA5}">
                      <a16:colId xmlns:a16="http://schemas.microsoft.com/office/drawing/2014/main" val="2680540649"/>
                    </a:ext>
                  </a:extLst>
                </a:gridCol>
                <a:gridCol w="588462">
                  <a:extLst>
                    <a:ext uri="{9D8B030D-6E8A-4147-A177-3AD203B41FA5}">
                      <a16:colId xmlns:a16="http://schemas.microsoft.com/office/drawing/2014/main" val="3866353443"/>
                    </a:ext>
                  </a:extLst>
                </a:gridCol>
                <a:gridCol w="220673">
                  <a:extLst>
                    <a:ext uri="{9D8B030D-6E8A-4147-A177-3AD203B41FA5}">
                      <a16:colId xmlns:a16="http://schemas.microsoft.com/office/drawing/2014/main" val="1062160936"/>
                    </a:ext>
                  </a:extLst>
                </a:gridCol>
                <a:gridCol w="1132158">
                  <a:extLst>
                    <a:ext uri="{9D8B030D-6E8A-4147-A177-3AD203B41FA5}">
                      <a16:colId xmlns:a16="http://schemas.microsoft.com/office/drawing/2014/main" val="1096751977"/>
                    </a:ext>
                  </a:extLst>
                </a:gridCol>
                <a:gridCol w="360040">
                  <a:extLst>
                    <a:ext uri="{9D8B030D-6E8A-4147-A177-3AD203B41FA5}">
                      <a16:colId xmlns:a16="http://schemas.microsoft.com/office/drawing/2014/main" val="3287987623"/>
                    </a:ext>
                  </a:extLst>
                </a:gridCol>
                <a:gridCol w="216024">
                  <a:extLst>
                    <a:ext uri="{9D8B030D-6E8A-4147-A177-3AD203B41FA5}">
                      <a16:colId xmlns:a16="http://schemas.microsoft.com/office/drawing/2014/main" val="2679115924"/>
                    </a:ext>
                  </a:extLst>
                </a:gridCol>
                <a:gridCol w="648072">
                  <a:extLst>
                    <a:ext uri="{9D8B030D-6E8A-4147-A177-3AD203B41FA5}">
                      <a16:colId xmlns:a16="http://schemas.microsoft.com/office/drawing/2014/main" val="3485911517"/>
                    </a:ext>
                  </a:extLst>
                </a:gridCol>
                <a:gridCol w="847896">
                  <a:extLst>
                    <a:ext uri="{9D8B030D-6E8A-4147-A177-3AD203B41FA5}">
                      <a16:colId xmlns:a16="http://schemas.microsoft.com/office/drawing/2014/main" val="2560621472"/>
                    </a:ext>
                  </a:extLst>
                </a:gridCol>
                <a:gridCol w="1095176">
                  <a:extLst>
                    <a:ext uri="{9D8B030D-6E8A-4147-A177-3AD203B41FA5}">
                      <a16:colId xmlns:a16="http://schemas.microsoft.com/office/drawing/2014/main" val="2510384107"/>
                    </a:ext>
                  </a:extLst>
                </a:gridCol>
                <a:gridCol w="163470">
                  <a:extLst>
                    <a:ext uri="{9D8B030D-6E8A-4147-A177-3AD203B41FA5}">
                      <a16:colId xmlns:a16="http://schemas.microsoft.com/office/drawing/2014/main" val="4239677268"/>
                    </a:ext>
                  </a:extLst>
                </a:gridCol>
                <a:gridCol w="245206">
                  <a:extLst>
                    <a:ext uri="{9D8B030D-6E8A-4147-A177-3AD203B41FA5}">
                      <a16:colId xmlns:a16="http://schemas.microsoft.com/office/drawing/2014/main" val="2380758585"/>
                    </a:ext>
                  </a:extLst>
                </a:gridCol>
                <a:gridCol w="367442">
                  <a:extLst>
                    <a:ext uri="{9D8B030D-6E8A-4147-A177-3AD203B41FA5}">
                      <a16:colId xmlns:a16="http://schemas.microsoft.com/office/drawing/2014/main" val="1117420049"/>
                    </a:ext>
                  </a:extLst>
                </a:gridCol>
                <a:gridCol w="253824">
                  <a:extLst>
                    <a:ext uri="{9D8B030D-6E8A-4147-A177-3AD203B41FA5}">
                      <a16:colId xmlns:a16="http://schemas.microsoft.com/office/drawing/2014/main" val="1163493007"/>
                    </a:ext>
                  </a:extLst>
                </a:gridCol>
              </a:tblGrid>
              <a:tr h="0">
                <a:tc rowSpan="2">
                  <a:txBody>
                    <a:bodyPr/>
                    <a:lstStyle/>
                    <a:p>
                      <a:pPr algn="l" fontAlgn="b"/>
                      <a:r>
                        <a:rPr lang="sv-SE" sz="800" b="0" i="0" u="none" strike="noStrike" dirty="0">
                          <a:solidFill>
                            <a:srgbClr val="000000"/>
                          </a:solidFill>
                          <a:effectLst/>
                          <a:latin typeface="Tahoma" panose="020B0604030504040204" pitchFamily="34" charset="0"/>
                        </a:rPr>
                        <a:t>Olası Risk Türü (Potential Risk Mode)</a:t>
                      </a:r>
                      <a:endParaRPr lang="sv-SE"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Olası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Etkileri</a:t>
                      </a:r>
                      <a:r>
                        <a:rPr lang="en-US" sz="800" b="0"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a:solidFill>
                            <a:srgbClr val="000000"/>
                          </a:solidFill>
                          <a:effectLst/>
                          <a:latin typeface="Tahoma" panose="020B0604030504040204" pitchFamily="34" charset="0"/>
                        </a:rPr>
                        <a:t>Riskin </a:t>
                      </a:r>
                      <a:r>
                        <a:rPr lang="en-US" sz="800" b="0" i="0" u="none" strike="noStrike" dirty="0" err="1">
                          <a:solidFill>
                            <a:srgbClr val="000000"/>
                          </a:solidFill>
                          <a:effectLst/>
                          <a:latin typeface="Tahoma" panose="020B0604030504040204" pitchFamily="34" charset="0"/>
                        </a:rPr>
                        <a:t>Sebebi</a:t>
                      </a:r>
                      <a:r>
                        <a:rPr lang="en-US" sz="800" b="0"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800" b="0"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800" b="0" i="0" u="none" strike="noStrike" dirty="0" err="1">
                          <a:solidFill>
                            <a:srgbClr val="000000"/>
                          </a:solidFill>
                          <a:effectLst/>
                          <a:latin typeface="Tahoma" panose="020B0604030504040204" pitchFamily="34" charset="0"/>
                        </a:rPr>
                        <a:t>Önerilen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Faaliyetler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Recomended</a:t>
                      </a:r>
                      <a:r>
                        <a:rPr lang="en-US" sz="800" b="0"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800" b="0" i="0" u="none" strike="noStrike" dirty="0">
                          <a:solidFill>
                            <a:srgbClr val="000000"/>
                          </a:solidFill>
                          <a:effectLst/>
                          <a:latin typeface="Tahoma" panose="020B0604030504040204" pitchFamily="34" charset="0"/>
                        </a:rPr>
                        <a:t>Sorumlu ve Hedef Tamamlama Tarihi (</a:t>
                      </a:r>
                      <a:r>
                        <a:rPr lang="tr-TR" sz="800" b="0" i="0" u="none" strike="noStrike" dirty="0" err="1">
                          <a:solidFill>
                            <a:srgbClr val="000000"/>
                          </a:solidFill>
                          <a:effectLst/>
                          <a:latin typeface="Tahoma" panose="020B0604030504040204" pitchFamily="34" charset="0"/>
                        </a:rPr>
                        <a:t>Responibility</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Target</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Completion</a:t>
                      </a:r>
                      <a:r>
                        <a:rPr lang="tr-TR" sz="800" b="0" i="0" u="none" strike="noStrike" dirty="0">
                          <a:solidFill>
                            <a:srgbClr val="000000"/>
                          </a:solidFill>
                          <a:effectLst/>
                          <a:latin typeface="Tahoma" panose="020B0604030504040204" pitchFamily="34" charset="0"/>
                        </a:rPr>
                        <a:t> </a:t>
                      </a:r>
                      <a:r>
                        <a:rPr lang="tr-TR" sz="800" b="0" i="0" u="none" strike="noStrike" dirty="0" err="1">
                          <a:solidFill>
                            <a:srgbClr val="000000"/>
                          </a:solidFill>
                          <a:effectLst/>
                          <a:latin typeface="Tahoma" panose="020B0604030504040204" pitchFamily="34" charset="0"/>
                        </a:rPr>
                        <a:t>Date</a:t>
                      </a:r>
                      <a:r>
                        <a:rPr lang="tr-TR" sz="8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800" b="0" i="0" u="none" strike="noStrike" dirty="0">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9609401"/>
                  </a:ext>
                </a:extLst>
              </a:tr>
              <a:tr h="68238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800" b="0" i="0" u="none" strike="noStrike" dirty="0">
                          <a:solidFill>
                            <a:srgbClr val="000000"/>
                          </a:solidFill>
                          <a:effectLst/>
                          <a:latin typeface="Tahoma" panose="020B0604030504040204" pitchFamily="34" charset="0"/>
                        </a:rPr>
                        <a:t>Gerçekleşen </a:t>
                      </a:r>
                      <a:r>
                        <a:rPr lang="tr-TR" sz="800" b="0" i="0" u="none" strike="noStrike" dirty="0" err="1">
                          <a:solidFill>
                            <a:srgbClr val="000000"/>
                          </a:solidFill>
                          <a:effectLst/>
                          <a:latin typeface="Tahoma" panose="020B0604030504040204" pitchFamily="34" charset="0"/>
                        </a:rPr>
                        <a:t>Faliyetler</a:t>
                      </a:r>
                      <a:r>
                        <a:rPr lang="tr-TR" sz="800" b="0" i="0" u="none" strike="noStrike" dirty="0">
                          <a:solidFill>
                            <a:srgbClr val="000000"/>
                          </a:solidFill>
                          <a:effectLst/>
                          <a:latin typeface="Tahoma" panose="020B0604030504040204" pitchFamily="34" charset="0"/>
                        </a:rPr>
                        <a:t>/                           Action </a:t>
                      </a:r>
                      <a:r>
                        <a:rPr lang="tr-TR" sz="800" b="0" i="0" u="none" strike="noStrike" dirty="0" err="1">
                          <a:solidFill>
                            <a:srgbClr val="000000"/>
                          </a:solidFill>
                          <a:effectLst/>
                          <a:latin typeface="Tahoma" panose="020B0604030504040204" pitchFamily="34" charset="0"/>
                        </a:rPr>
                        <a:t>Taken</a:t>
                      </a:r>
                      <a:endParaRPr lang="tr-TR" sz="8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8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7737708"/>
                  </a:ext>
                </a:extLst>
              </a:tr>
            </a:tbl>
          </a:graphicData>
        </a:graphic>
      </p:graphicFrame>
      <p:pic>
        <p:nvPicPr>
          <p:cNvPr id="6" name="Resim 8"/>
          <p:cNvPicPr/>
          <p:nvPr/>
        </p:nvPicPr>
        <p:blipFill>
          <a:blip r:embed="rId2" cstate="print"/>
          <a:stretch>
            <a:fillRect/>
          </a:stretch>
        </p:blipFill>
        <p:spPr>
          <a:xfrm>
            <a:off x="179512" y="78908"/>
            <a:ext cx="2736304" cy="504056"/>
          </a:xfrm>
          <a:prstGeom prst="rect">
            <a:avLst/>
          </a:prstGeom>
        </p:spPr>
      </p:pic>
    </p:spTree>
    <p:extLst>
      <p:ext uri="{BB962C8B-B14F-4D97-AF65-F5344CB8AC3E}">
        <p14:creationId xmlns:p14="http://schemas.microsoft.com/office/powerpoint/2010/main" val="324010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93435" y="733388"/>
            <a:ext cx="8136904" cy="584775"/>
          </a:xfrm>
          <a:prstGeom prst="rect">
            <a:avLst/>
          </a:prstGeom>
          <a:noFill/>
        </p:spPr>
        <p:txBody>
          <a:bodyPr wrap="square" rtlCol="0">
            <a:spAutoFit/>
          </a:bodyPr>
          <a:lstStyle/>
          <a:p>
            <a:pPr algn="ctr"/>
            <a:r>
              <a:rPr lang="tr-TR" sz="3200" b="1" dirty="0">
                <a:solidFill>
                  <a:srgbClr val="FF0000"/>
                </a:solidFill>
                <a:effectLst>
                  <a:outerShdw blurRad="38100" dist="38100" dir="2700000" algn="tl">
                    <a:srgbClr val="000000">
                      <a:alpha val="43137"/>
                    </a:srgbClr>
                  </a:outerShdw>
                </a:effectLst>
              </a:rPr>
              <a:t>MEMNUNİYET ÖLÇÜM SONUÇLARI</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22</a:t>
            </a:fld>
            <a:endParaRPr lang="tr-TR" dirty="0"/>
          </a:p>
        </p:txBody>
      </p:sp>
      <p:pic>
        <p:nvPicPr>
          <p:cNvPr id="6" name="Resim 5"/>
          <p:cNvPicPr/>
          <p:nvPr/>
        </p:nvPicPr>
        <p:blipFill>
          <a:blip r:embed="rId2" cstate="print"/>
          <a:stretch>
            <a:fillRect/>
          </a:stretch>
        </p:blipFill>
        <p:spPr>
          <a:xfrm>
            <a:off x="107504" y="132560"/>
            <a:ext cx="2736304" cy="576064"/>
          </a:xfrm>
          <a:prstGeom prst="rect">
            <a:avLst/>
          </a:prstGeom>
        </p:spPr>
      </p:pic>
      <p:sp>
        <p:nvSpPr>
          <p:cNvPr id="2" name="TextBox 1"/>
          <p:cNvSpPr txBox="1"/>
          <p:nvPr/>
        </p:nvSpPr>
        <p:spPr>
          <a:xfrm>
            <a:off x="5292081" y="5451668"/>
            <a:ext cx="3638258" cy="400110"/>
          </a:xfrm>
          <a:prstGeom prst="rect">
            <a:avLst/>
          </a:prstGeom>
          <a:noFill/>
        </p:spPr>
        <p:txBody>
          <a:bodyPr wrap="square" rtlCol="0">
            <a:spAutoFit/>
          </a:bodyPr>
          <a:lstStyle/>
          <a:p>
            <a:r>
              <a:rPr lang="en-US" sz="1000" dirty="0" err="1" smtClean="0"/>
              <a:t>Süreç</a:t>
            </a:r>
            <a:r>
              <a:rPr lang="en-US" sz="1000" dirty="0" smtClean="0"/>
              <a:t> </a:t>
            </a:r>
            <a:r>
              <a:rPr lang="en-US" sz="1000" dirty="0" err="1" smtClean="0"/>
              <a:t>İç</a:t>
            </a:r>
            <a:r>
              <a:rPr lang="en-US" sz="1000" dirty="0" smtClean="0"/>
              <a:t> </a:t>
            </a:r>
            <a:r>
              <a:rPr lang="en-US" sz="1000" dirty="0" err="1" smtClean="0"/>
              <a:t>Memnuniyet</a:t>
            </a:r>
            <a:r>
              <a:rPr lang="en-US" sz="1000" dirty="0" smtClean="0"/>
              <a:t> </a:t>
            </a:r>
            <a:r>
              <a:rPr lang="en-US" sz="1000" dirty="0" err="1" smtClean="0"/>
              <a:t>Oranı</a:t>
            </a:r>
            <a:r>
              <a:rPr lang="en-US" sz="1000" dirty="0" smtClean="0"/>
              <a:t>: %82</a:t>
            </a:r>
          </a:p>
          <a:p>
            <a:r>
              <a:rPr lang="en-US" sz="1000" dirty="0" smtClean="0"/>
              <a:t>TTO </a:t>
            </a:r>
            <a:r>
              <a:rPr lang="en-US" sz="1000" dirty="0" err="1" smtClean="0"/>
              <a:t>Memnuniyet</a:t>
            </a:r>
            <a:r>
              <a:rPr lang="en-US" sz="1000" dirty="0" smtClean="0"/>
              <a:t> </a:t>
            </a:r>
            <a:r>
              <a:rPr lang="en-US" sz="1000" dirty="0" err="1" smtClean="0"/>
              <a:t>Oranı</a:t>
            </a:r>
            <a:r>
              <a:rPr lang="en-US" sz="1000" dirty="0" smtClean="0"/>
              <a:t>= %82</a:t>
            </a:r>
            <a:endParaRPr lang="en-US" sz="1000" dirty="0"/>
          </a:p>
        </p:txBody>
      </p:sp>
      <p:graphicFrame>
        <p:nvGraphicFramePr>
          <p:cNvPr id="18" name="Chart 17"/>
          <p:cNvGraphicFramePr>
            <a:graphicFrameLocks/>
          </p:cNvGraphicFramePr>
          <p:nvPr>
            <p:extLst>
              <p:ext uri="{D42A27DB-BD31-4B8C-83A1-F6EECF244321}">
                <p14:modId xmlns:p14="http://schemas.microsoft.com/office/powerpoint/2010/main" val="675802904"/>
              </p:ext>
            </p:extLst>
          </p:nvPr>
        </p:nvGraphicFramePr>
        <p:xfrm>
          <a:off x="611560" y="1383336"/>
          <a:ext cx="7344816" cy="4277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5997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439F893C-C32F-4835-A1E5-850973405C58}" type="slidenum">
              <a:rPr lang="tr-TR" smtClean="0"/>
              <a:pPr/>
              <a:t>23</a:t>
            </a:fld>
            <a:endParaRPr lang="tr-TR"/>
          </a:p>
        </p:txBody>
      </p:sp>
      <p:graphicFrame>
        <p:nvGraphicFramePr>
          <p:cNvPr id="5" name="Chart 4"/>
          <p:cNvGraphicFramePr>
            <a:graphicFrameLocks/>
          </p:cNvGraphicFramePr>
          <p:nvPr>
            <p:extLst>
              <p:ext uri="{D42A27DB-BD31-4B8C-83A1-F6EECF244321}">
                <p14:modId xmlns:p14="http://schemas.microsoft.com/office/powerpoint/2010/main" val="3527098808"/>
              </p:ext>
            </p:extLst>
          </p:nvPr>
        </p:nvGraphicFramePr>
        <p:xfrm>
          <a:off x="827584" y="1855863"/>
          <a:ext cx="7632848" cy="4021409"/>
        </p:xfrm>
        <a:graphic>
          <a:graphicData uri="http://schemas.openxmlformats.org/drawingml/2006/chart">
            <c:chart xmlns:c="http://schemas.openxmlformats.org/drawingml/2006/chart" xmlns:r="http://schemas.openxmlformats.org/officeDocument/2006/relationships" r:id="rId2"/>
          </a:graphicData>
        </a:graphic>
      </p:graphicFrame>
      <p:sp>
        <p:nvSpPr>
          <p:cNvPr id="6" name="Metin kutusu 4"/>
          <p:cNvSpPr txBox="1">
            <a:spLocks noGrp="1"/>
          </p:cNvSpPr>
          <p:nvPr>
            <p:ph type="title"/>
          </p:nvPr>
        </p:nvSpPr>
        <p:spPr>
          <a:xfrm>
            <a:off x="683568" y="712863"/>
            <a:ext cx="8229600" cy="1143000"/>
          </a:xfrm>
          <a:prstGeom prst="rect">
            <a:avLst/>
          </a:prstGeom>
          <a:noFill/>
        </p:spPr>
        <p:txBody>
          <a:bodyPr wrap="square" rtlCol="0">
            <a:spAutoFit/>
          </a:bodyPr>
          <a:lstStyle/>
          <a:p>
            <a:pPr algn="ctr"/>
            <a:r>
              <a:rPr lang="tr-TR" sz="3200" b="1" dirty="0">
                <a:solidFill>
                  <a:srgbClr val="FF0000"/>
                </a:solidFill>
                <a:effectLst>
                  <a:outerShdw blurRad="38100" dist="38100" dir="2700000" algn="tl">
                    <a:srgbClr val="000000">
                      <a:alpha val="43137"/>
                    </a:srgbClr>
                  </a:outerShdw>
                </a:effectLst>
              </a:rPr>
              <a:t>MEMNUNİYET ÖLÇÜM SONUÇLARI</a:t>
            </a:r>
          </a:p>
        </p:txBody>
      </p:sp>
      <p:pic>
        <p:nvPicPr>
          <p:cNvPr id="7" name="Resim 5"/>
          <p:cNvPicPr/>
          <p:nvPr/>
        </p:nvPicPr>
        <p:blipFill>
          <a:blip r:embed="rId3" cstate="print"/>
          <a:stretch>
            <a:fillRect/>
          </a:stretch>
        </p:blipFill>
        <p:spPr>
          <a:xfrm>
            <a:off x="251520" y="203745"/>
            <a:ext cx="2736304" cy="576064"/>
          </a:xfrm>
          <a:prstGeom prst="rect">
            <a:avLst/>
          </a:prstGeom>
        </p:spPr>
      </p:pic>
    </p:spTree>
    <p:extLst>
      <p:ext uri="{BB962C8B-B14F-4D97-AF65-F5344CB8AC3E}">
        <p14:creationId xmlns:p14="http://schemas.microsoft.com/office/powerpoint/2010/main" val="3677857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1302166"/>
            <a:ext cx="6984776" cy="646331"/>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GELEN ŞİKAYETLER VE SONUÇLARI</a:t>
            </a: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24</a:t>
            </a:fld>
            <a:endParaRPr lang="tr-TR"/>
          </a:p>
        </p:txBody>
      </p:sp>
      <p:sp>
        <p:nvSpPr>
          <p:cNvPr id="3" name="Metin kutusu 2"/>
          <p:cNvSpPr txBox="1"/>
          <p:nvPr/>
        </p:nvSpPr>
        <p:spPr>
          <a:xfrm>
            <a:off x="611560" y="2116627"/>
            <a:ext cx="9144000" cy="369332"/>
          </a:xfrm>
          <a:prstGeom prst="rect">
            <a:avLst/>
          </a:prstGeom>
          <a:noFill/>
        </p:spPr>
        <p:txBody>
          <a:bodyPr wrap="square" rtlCol="0">
            <a:spAutoFit/>
          </a:bodyPr>
          <a:lstStyle/>
          <a:p>
            <a:r>
              <a:rPr lang="en-US" dirty="0" err="1"/>
              <a:t>Teknoloji</a:t>
            </a:r>
            <a:r>
              <a:rPr lang="en-US" dirty="0"/>
              <a:t> Transfer </a:t>
            </a:r>
            <a:r>
              <a:rPr lang="en-US" dirty="0" err="1"/>
              <a:t>Ofisine</a:t>
            </a:r>
            <a:r>
              <a:rPr lang="en-US" dirty="0"/>
              <a:t> </a:t>
            </a:r>
            <a:r>
              <a:rPr lang="en-US" dirty="0" err="1"/>
              <a:t>henüz</a:t>
            </a:r>
            <a:r>
              <a:rPr lang="en-US" dirty="0"/>
              <a:t> </a:t>
            </a:r>
            <a:r>
              <a:rPr lang="en-US" dirty="0" err="1"/>
              <a:t>gelmiş</a:t>
            </a:r>
            <a:r>
              <a:rPr lang="en-US" dirty="0"/>
              <a:t> </a:t>
            </a:r>
            <a:r>
              <a:rPr lang="en-US" dirty="0" err="1"/>
              <a:t>olan</a:t>
            </a:r>
            <a:r>
              <a:rPr lang="en-US" dirty="0"/>
              <a:t> </a:t>
            </a:r>
            <a:r>
              <a:rPr lang="en-US" dirty="0" err="1"/>
              <a:t>şikayet</a:t>
            </a:r>
            <a:r>
              <a:rPr lang="en-US" dirty="0"/>
              <a:t> </a:t>
            </a:r>
            <a:r>
              <a:rPr lang="en-US" dirty="0" err="1"/>
              <a:t>bulunmamaktadır</a:t>
            </a:r>
            <a:r>
              <a:rPr lang="en-US" b="1" dirty="0"/>
              <a:t>.</a:t>
            </a:r>
            <a:endParaRPr lang="tr-TR" b="1" dirty="0"/>
          </a:p>
        </p:txBody>
      </p:sp>
      <p:pic>
        <p:nvPicPr>
          <p:cNvPr id="65" name="Resim 64"/>
          <p:cNvPicPr/>
          <p:nvPr/>
        </p:nvPicPr>
        <p:blipFill>
          <a:blip r:embed="rId2" cstate="print"/>
          <a:stretch>
            <a:fillRect/>
          </a:stretch>
        </p:blipFill>
        <p:spPr>
          <a:xfrm>
            <a:off x="20434" y="188640"/>
            <a:ext cx="2736304" cy="576064"/>
          </a:xfrm>
          <a:prstGeom prst="rect">
            <a:avLst/>
          </a:prstGeom>
        </p:spPr>
      </p:pic>
    </p:spTree>
    <p:extLst>
      <p:ext uri="{BB962C8B-B14F-4D97-AF65-F5344CB8AC3E}">
        <p14:creationId xmlns:p14="http://schemas.microsoft.com/office/powerpoint/2010/main" val="3543987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1143000"/>
          </a:xfrm>
        </p:spPr>
        <p:txBody>
          <a:bodyPr>
            <a:normAutofit/>
          </a:bodyPr>
          <a:lstStyle/>
          <a:p>
            <a:r>
              <a:rPr lang="tr-TR" sz="3600" b="1" dirty="0">
                <a:solidFill>
                  <a:srgbClr val="FF0000"/>
                </a:solidFill>
                <a:effectLst>
                  <a:outerShdw blurRad="38100" dist="38100" dir="2700000" algn="tl">
                    <a:srgbClr val="000000">
                      <a:alpha val="43137"/>
                    </a:srgbClr>
                  </a:outerShdw>
                </a:effectLst>
              </a:rPr>
              <a:t>GELEN </a:t>
            </a:r>
            <a:r>
              <a:rPr lang="en-US" sz="3600" b="1" dirty="0">
                <a:solidFill>
                  <a:srgbClr val="FF0000"/>
                </a:solidFill>
                <a:effectLst>
                  <a:outerShdw blurRad="38100" dist="38100" dir="2700000" algn="tl">
                    <a:srgbClr val="000000">
                      <a:alpha val="43137"/>
                    </a:srgbClr>
                  </a:outerShdw>
                </a:effectLst>
              </a:rPr>
              <a:t>ÖNERİLER</a:t>
            </a:r>
            <a:r>
              <a:rPr lang="tr-TR" sz="3600" b="1" dirty="0">
                <a:solidFill>
                  <a:srgbClr val="FF0000"/>
                </a:solidFill>
                <a:effectLst>
                  <a:outerShdw blurRad="38100" dist="38100" dir="2700000" algn="tl">
                    <a:srgbClr val="000000">
                      <a:alpha val="43137"/>
                    </a:srgbClr>
                  </a:outerShdw>
                </a:effectLst>
              </a:rPr>
              <a:t> VE </a:t>
            </a:r>
            <a:r>
              <a:rPr lang="tr-TR" sz="3600" b="1" dirty="0" smtClean="0">
                <a:solidFill>
                  <a:srgbClr val="FF0000"/>
                </a:solidFill>
                <a:effectLst>
                  <a:outerShdw blurRad="38100" dist="38100" dir="2700000" algn="tl">
                    <a:srgbClr val="000000">
                      <a:alpha val="43137"/>
                    </a:srgbClr>
                  </a:outerShdw>
                </a:effectLst>
              </a:rPr>
              <a:t>SONUÇLARI</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80572770"/>
              </p:ext>
            </p:extLst>
          </p:nvPr>
        </p:nvGraphicFramePr>
        <p:xfrm>
          <a:off x="457200" y="1600200"/>
          <a:ext cx="8229600" cy="18288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912114746"/>
                    </a:ext>
                  </a:extLst>
                </a:gridCol>
                <a:gridCol w="2743200">
                  <a:extLst>
                    <a:ext uri="{9D8B030D-6E8A-4147-A177-3AD203B41FA5}">
                      <a16:colId xmlns:a16="http://schemas.microsoft.com/office/drawing/2014/main" val="500602446"/>
                    </a:ext>
                  </a:extLst>
                </a:gridCol>
                <a:gridCol w="2743200">
                  <a:extLst>
                    <a:ext uri="{9D8B030D-6E8A-4147-A177-3AD203B41FA5}">
                      <a16:colId xmlns:a16="http://schemas.microsoft.com/office/drawing/2014/main" val="237541967"/>
                    </a:ext>
                  </a:extLst>
                </a:gridCol>
              </a:tblGrid>
              <a:tr h="914400">
                <a:tc>
                  <a:txBody>
                    <a:bodyPr/>
                    <a:lstStyle/>
                    <a:p>
                      <a:pPr algn="ctr" fontAlgn="ctr"/>
                      <a:r>
                        <a:rPr lang="en-US" sz="1800" b="1" i="0" u="none" strike="noStrike" dirty="0" err="1">
                          <a:solidFill>
                            <a:srgbClr val="000000"/>
                          </a:solidFill>
                          <a:effectLst/>
                          <a:latin typeface="Calibri" panose="020F0502020204030204" pitchFamily="34" charset="0"/>
                        </a:rPr>
                        <a:t>Öneri</a:t>
                      </a:r>
                      <a:r>
                        <a:rPr lang="en-US" sz="1800" b="1" i="0" u="none" strike="noStrike" dirty="0">
                          <a:solidFill>
                            <a:srgbClr val="000000"/>
                          </a:solidFill>
                          <a:effectLst/>
                          <a:latin typeface="Calibri" panose="020F0502020204030204" pitchFamily="34" charset="0"/>
                        </a:rPr>
                        <a:t> </a:t>
                      </a:r>
                      <a:r>
                        <a:rPr lang="en-US" sz="1800" b="1" i="0" u="none" strike="noStrike" dirty="0" err="1">
                          <a:solidFill>
                            <a:srgbClr val="000000"/>
                          </a:solidFill>
                          <a:effectLst/>
                          <a:latin typeface="Calibri" panose="020F0502020204030204" pitchFamily="34" charset="0"/>
                        </a:rPr>
                        <a:t>Tarihi</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i="0" u="none" strike="noStrike" dirty="0" err="1">
                          <a:solidFill>
                            <a:srgbClr val="000000"/>
                          </a:solidFill>
                          <a:effectLst/>
                          <a:latin typeface="Calibri" panose="020F0502020204030204" pitchFamily="34" charset="0"/>
                        </a:rPr>
                        <a:t>Öneri</a:t>
                      </a:r>
                      <a:r>
                        <a:rPr lang="en-US" sz="1800" b="1" i="0" u="none" strike="noStrike" dirty="0">
                          <a:solidFill>
                            <a:srgbClr val="000000"/>
                          </a:solidFill>
                          <a:effectLst/>
                          <a:latin typeface="Calibri" panose="020F0502020204030204" pitchFamily="34" charset="0"/>
                        </a:rPr>
                        <a:t> </a:t>
                      </a:r>
                      <a:r>
                        <a:rPr lang="en-US" sz="1800" b="1" i="0" u="none" strike="noStrike" dirty="0" err="1">
                          <a:solidFill>
                            <a:srgbClr val="000000"/>
                          </a:solidFill>
                          <a:effectLst/>
                          <a:latin typeface="Calibri" panose="020F0502020204030204" pitchFamily="34" charset="0"/>
                        </a:rPr>
                        <a:t>Konusu</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i="0" u="none" strike="noStrike" dirty="0" err="1">
                          <a:solidFill>
                            <a:srgbClr val="000000"/>
                          </a:solidFill>
                          <a:effectLst/>
                          <a:latin typeface="Calibri" panose="020F0502020204030204" pitchFamily="34" charset="0"/>
                        </a:rPr>
                        <a:t>Sonuç</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58292798"/>
                  </a:ext>
                </a:extLst>
              </a:tr>
              <a:tr h="914400">
                <a:tc>
                  <a:txBody>
                    <a:bodyPr/>
                    <a:lstStyle/>
                    <a:p>
                      <a:pPr algn="ctr"/>
                      <a:r>
                        <a:rPr lang="en-US" dirty="0" smtClean="0"/>
                        <a:t>07.10.2019</a:t>
                      </a:r>
                      <a:endParaRPr lang="en-US" dirty="0"/>
                    </a:p>
                  </a:txBody>
                  <a:tcPr/>
                </a:tc>
                <a:tc>
                  <a:txBody>
                    <a:bodyPr/>
                    <a:lstStyle/>
                    <a:p>
                      <a:r>
                        <a:rPr lang="en-US" dirty="0" err="1" smtClean="0"/>
                        <a:t>Öğrencilere</a:t>
                      </a:r>
                      <a:r>
                        <a:rPr lang="en-US" dirty="0" smtClean="0"/>
                        <a:t> </a:t>
                      </a:r>
                      <a:r>
                        <a:rPr lang="en-US" dirty="0" err="1" smtClean="0"/>
                        <a:t>yönelik</a:t>
                      </a:r>
                      <a:r>
                        <a:rPr lang="en-US" dirty="0" smtClean="0"/>
                        <a:t> </a:t>
                      </a:r>
                      <a:r>
                        <a:rPr lang="en-US" dirty="0" err="1" smtClean="0"/>
                        <a:t>proje</a:t>
                      </a:r>
                      <a:r>
                        <a:rPr lang="en-US" dirty="0" smtClean="0"/>
                        <a:t> </a:t>
                      </a:r>
                      <a:r>
                        <a:rPr lang="en-US" dirty="0" err="1" smtClean="0"/>
                        <a:t>eğitimlerinin</a:t>
                      </a:r>
                      <a:r>
                        <a:rPr lang="en-US" dirty="0" smtClean="0"/>
                        <a:t> </a:t>
                      </a:r>
                      <a:r>
                        <a:rPr lang="en-US" dirty="0" err="1" smtClean="0"/>
                        <a:t>yapılmasını</a:t>
                      </a:r>
                      <a:r>
                        <a:rPr lang="en-US" dirty="0" smtClean="0"/>
                        <a:t> </a:t>
                      </a:r>
                      <a:r>
                        <a:rPr lang="en-US" dirty="0" err="1" smtClean="0"/>
                        <a:t>istiyorum</a:t>
                      </a:r>
                      <a:endParaRPr lang="en-US" dirty="0"/>
                    </a:p>
                  </a:txBody>
                  <a:tcPr/>
                </a:tc>
                <a:tc>
                  <a:txBody>
                    <a:bodyPr/>
                    <a:lstStyle/>
                    <a:p>
                      <a:r>
                        <a:rPr lang="en-US" dirty="0" err="1" smtClean="0"/>
                        <a:t>Öğrencilere</a:t>
                      </a:r>
                      <a:r>
                        <a:rPr lang="en-US" dirty="0" smtClean="0"/>
                        <a:t> </a:t>
                      </a:r>
                      <a:r>
                        <a:rPr lang="en-US" dirty="0" err="1" smtClean="0"/>
                        <a:t>yönelik</a:t>
                      </a:r>
                      <a:r>
                        <a:rPr lang="en-US" dirty="0" smtClean="0"/>
                        <a:t> </a:t>
                      </a:r>
                      <a:r>
                        <a:rPr lang="en-US" dirty="0" err="1" smtClean="0"/>
                        <a:t>proje</a:t>
                      </a:r>
                      <a:r>
                        <a:rPr lang="en-US" dirty="0" smtClean="0"/>
                        <a:t> </a:t>
                      </a:r>
                      <a:r>
                        <a:rPr lang="en-US" dirty="0" err="1" smtClean="0"/>
                        <a:t>eğitimleri</a:t>
                      </a:r>
                      <a:r>
                        <a:rPr lang="en-US" baseline="0" dirty="0" smtClean="0"/>
                        <a:t> </a:t>
                      </a:r>
                      <a:r>
                        <a:rPr lang="en-US" baseline="0" dirty="0" err="1" smtClean="0"/>
                        <a:t>gerçekleştirildi</a:t>
                      </a:r>
                      <a:r>
                        <a:rPr lang="en-US" baseline="0" dirty="0" smtClean="0"/>
                        <a:t>.</a:t>
                      </a:r>
                      <a:endParaRPr lang="en-US" dirty="0"/>
                    </a:p>
                  </a:txBody>
                  <a:tcPr/>
                </a:tc>
                <a:extLst>
                  <a:ext uri="{0D108BD9-81ED-4DB2-BD59-A6C34878D82A}">
                    <a16:rowId xmlns:a16="http://schemas.microsoft.com/office/drawing/2014/main" val="1698161932"/>
                  </a:ext>
                </a:extLst>
              </a:tr>
            </a:tbl>
          </a:graphicData>
        </a:graphic>
      </p:graphicFrame>
      <p:sp>
        <p:nvSpPr>
          <p:cNvPr id="4" name="Slide Number Placeholder 3"/>
          <p:cNvSpPr>
            <a:spLocks noGrp="1"/>
          </p:cNvSpPr>
          <p:nvPr>
            <p:ph type="sldNum" sz="quarter" idx="12"/>
          </p:nvPr>
        </p:nvSpPr>
        <p:spPr/>
        <p:txBody>
          <a:bodyPr/>
          <a:lstStyle/>
          <a:p>
            <a:fld id="{439F893C-C32F-4835-A1E5-850973405C58}" type="slidenum">
              <a:rPr lang="tr-TR" smtClean="0"/>
              <a:pPr/>
              <a:t>25</a:t>
            </a:fld>
            <a:endParaRPr lang="tr-TR"/>
          </a:p>
        </p:txBody>
      </p:sp>
      <p:pic>
        <p:nvPicPr>
          <p:cNvPr id="5" name="Resim 64"/>
          <p:cNvPicPr/>
          <p:nvPr/>
        </p:nvPicPr>
        <p:blipFill>
          <a:blip r:embed="rId2" cstate="print"/>
          <a:stretch>
            <a:fillRect/>
          </a:stretch>
        </p:blipFill>
        <p:spPr>
          <a:xfrm>
            <a:off x="441857" y="332656"/>
            <a:ext cx="2736304" cy="576064"/>
          </a:xfrm>
          <a:prstGeom prst="rect">
            <a:avLst/>
          </a:prstGeom>
        </p:spPr>
      </p:pic>
    </p:spTree>
    <p:extLst>
      <p:ext uri="{BB962C8B-B14F-4D97-AF65-F5344CB8AC3E}">
        <p14:creationId xmlns:p14="http://schemas.microsoft.com/office/powerpoint/2010/main" val="1423604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pPr/>
              <a:t>26</a:t>
            </a:fld>
            <a:endParaRPr lang="tr-TR"/>
          </a:p>
        </p:txBody>
      </p:sp>
      <p:pic>
        <p:nvPicPr>
          <p:cNvPr id="65" name="Resim 64"/>
          <p:cNvPicPr/>
          <p:nvPr/>
        </p:nvPicPr>
        <p:blipFill>
          <a:blip r:embed="rId2" cstate="print"/>
          <a:stretch>
            <a:fillRect/>
          </a:stretch>
        </p:blipFill>
        <p:spPr>
          <a:xfrm>
            <a:off x="20434" y="188640"/>
            <a:ext cx="2736304" cy="576064"/>
          </a:xfrm>
          <a:prstGeom prst="rect">
            <a:avLst/>
          </a:prstGeom>
        </p:spPr>
      </p:pic>
      <p:sp>
        <p:nvSpPr>
          <p:cNvPr id="66" name="65 Metin kutusu"/>
          <p:cNvSpPr txBox="1"/>
          <p:nvPr/>
        </p:nvSpPr>
        <p:spPr>
          <a:xfrm>
            <a:off x="6228184" y="6202461"/>
            <a:ext cx="1944216" cy="307777"/>
          </a:xfrm>
          <a:prstGeom prst="rect">
            <a:avLst/>
          </a:prstGeom>
          <a:noFill/>
        </p:spPr>
        <p:txBody>
          <a:bodyPr wrap="square" rtlCol="0">
            <a:spAutoFit/>
          </a:bodyPr>
          <a:lstStyle/>
          <a:p>
            <a:r>
              <a:rPr lang="tr-TR" sz="1400" b="1" dirty="0"/>
              <a:t>İç Denetim Puan %</a:t>
            </a:r>
            <a:r>
              <a:rPr lang="en-US" sz="1400" b="1" dirty="0"/>
              <a:t> 97</a:t>
            </a:r>
          </a:p>
        </p:txBody>
      </p:sp>
      <p:pic>
        <p:nvPicPr>
          <p:cNvPr id="5" name="Resim 4">
            <a:extLst>
              <a:ext uri="{FF2B5EF4-FFF2-40B4-BE49-F238E27FC236}">
                <a16:creationId xmlns:a16="http://schemas.microsoft.com/office/drawing/2014/main" id="{E0F81A45-5200-4109-8511-6C624765AAC7}"/>
              </a:ext>
            </a:extLst>
          </p:cNvPr>
          <p:cNvPicPr>
            <a:picLocks noChangeAspect="1"/>
          </p:cNvPicPr>
          <p:nvPr/>
        </p:nvPicPr>
        <p:blipFill>
          <a:blip r:embed="rId3"/>
          <a:stretch>
            <a:fillRect/>
          </a:stretch>
        </p:blipFill>
        <p:spPr>
          <a:xfrm>
            <a:off x="683568" y="881063"/>
            <a:ext cx="7344816" cy="5422900"/>
          </a:xfrm>
          <a:prstGeom prst="rect">
            <a:avLst/>
          </a:prstGeom>
        </p:spPr>
      </p:pic>
    </p:spTree>
    <p:extLst>
      <p:ext uri="{BB962C8B-B14F-4D97-AF65-F5344CB8AC3E}">
        <p14:creationId xmlns:p14="http://schemas.microsoft.com/office/powerpoint/2010/main" val="351199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8513"/>
            <a:ext cx="8229600" cy="1143000"/>
          </a:xfrm>
        </p:spPr>
        <p:txBody>
          <a:bodyPr>
            <a:noAutofit/>
          </a:bodyPr>
          <a:lstStyle/>
          <a:p>
            <a:r>
              <a:rPr lang="tr-TR" sz="3600" b="1" dirty="0">
                <a:solidFill>
                  <a:srgbClr val="FF0000"/>
                </a:solidFill>
                <a:effectLst>
                  <a:outerShdw blurRad="38100" dist="38100" dir="2700000" algn="tl">
                    <a:srgbClr val="000000">
                      <a:alpha val="43137"/>
                    </a:srgbClr>
                  </a:outerShdw>
                </a:effectLst>
              </a:rPr>
              <a:t>DEĞİŞİKLİKLERİN </a:t>
            </a:r>
            <a:r>
              <a:rPr lang="tr-TR" sz="3600" b="1" dirty="0" smtClean="0">
                <a:solidFill>
                  <a:srgbClr val="FF0000"/>
                </a:solidFill>
                <a:effectLst>
                  <a:outerShdw blurRad="38100" dist="38100" dir="2700000" algn="tl">
                    <a:srgbClr val="000000">
                      <a:alpha val="43137"/>
                    </a:srgbClr>
                  </a:outerShdw>
                </a:effectLst>
              </a:rPr>
              <a:t>YÖNETİMİ</a:t>
            </a:r>
            <a:endParaRPr lang="en-US" sz="36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sz="1800" dirty="0" smtClean="0"/>
              <a:t>TTO </a:t>
            </a:r>
            <a:r>
              <a:rPr lang="en-US" sz="1800" dirty="0" err="1" smtClean="0"/>
              <a:t>Kaplumbağa</a:t>
            </a:r>
            <a:r>
              <a:rPr lang="en-US" sz="1800" dirty="0" smtClean="0"/>
              <a:t> </a:t>
            </a:r>
            <a:r>
              <a:rPr lang="en-US" sz="1800" dirty="0" err="1" smtClean="0"/>
              <a:t>Şemasına</a:t>
            </a:r>
            <a:r>
              <a:rPr lang="en-US" sz="1800" dirty="0" smtClean="0"/>
              <a:t> </a:t>
            </a:r>
            <a:r>
              <a:rPr lang="en-US" sz="1800" dirty="0" err="1" smtClean="0"/>
              <a:t>madde</a:t>
            </a:r>
            <a:r>
              <a:rPr lang="en-US" sz="1800" dirty="0" smtClean="0"/>
              <a:t> </a:t>
            </a:r>
            <a:r>
              <a:rPr lang="en-US" sz="1800" dirty="0" err="1" smtClean="0"/>
              <a:t>eklenmesi</a:t>
            </a:r>
            <a:r>
              <a:rPr lang="en-US" sz="1800" dirty="0" smtClean="0"/>
              <a:t> (TO-SR-0001)</a:t>
            </a:r>
          </a:p>
          <a:p>
            <a:pPr>
              <a:buFont typeface="Wingdings" panose="05000000000000000000" pitchFamily="2" charset="2"/>
              <a:buChar char="ü"/>
            </a:pPr>
            <a:r>
              <a:rPr lang="en-US" sz="1800" dirty="0" smtClean="0"/>
              <a:t>TTO </a:t>
            </a:r>
            <a:r>
              <a:rPr lang="en-US" sz="1800" dirty="0" err="1"/>
              <a:t>P</a:t>
            </a:r>
            <a:r>
              <a:rPr lang="en-US" sz="1800" dirty="0" err="1" smtClean="0"/>
              <a:t>aydaş</a:t>
            </a:r>
            <a:r>
              <a:rPr lang="en-US" sz="1800" dirty="0" smtClean="0"/>
              <a:t> </a:t>
            </a:r>
            <a:r>
              <a:rPr lang="en-US" sz="1800" dirty="0" err="1"/>
              <a:t>A</a:t>
            </a:r>
            <a:r>
              <a:rPr lang="en-US" sz="1800" dirty="0" err="1" smtClean="0"/>
              <a:t>nalizi</a:t>
            </a:r>
            <a:r>
              <a:rPr lang="en-US" sz="1800" dirty="0" smtClean="0"/>
              <a:t> </a:t>
            </a:r>
            <a:r>
              <a:rPr lang="en-US" sz="1800" dirty="0" err="1" smtClean="0"/>
              <a:t>Dış</a:t>
            </a:r>
            <a:r>
              <a:rPr lang="en-US" sz="1800" dirty="0" smtClean="0"/>
              <a:t> </a:t>
            </a:r>
            <a:r>
              <a:rPr lang="en-US" sz="1800" dirty="0" err="1" smtClean="0"/>
              <a:t>Paydaş</a:t>
            </a:r>
            <a:r>
              <a:rPr lang="en-US" sz="1800" dirty="0" smtClean="0"/>
              <a:t> </a:t>
            </a:r>
            <a:r>
              <a:rPr lang="en-US" sz="1800" dirty="0" err="1" smtClean="0"/>
              <a:t>Güncellenmesi</a:t>
            </a:r>
            <a:r>
              <a:rPr lang="en-US" sz="1800" dirty="0" smtClean="0">
                <a:solidFill>
                  <a:srgbClr val="000000"/>
                </a:solidFill>
              </a:rPr>
              <a:t>(TO-PA-0001)</a:t>
            </a:r>
            <a:endParaRPr lang="en-US" sz="1800" dirty="0" smtClean="0"/>
          </a:p>
          <a:p>
            <a:pPr>
              <a:buFont typeface="Wingdings" panose="05000000000000000000" pitchFamily="2" charset="2"/>
              <a:buChar char="ü"/>
            </a:pPr>
            <a:r>
              <a:rPr lang="en-US" sz="1800" dirty="0" smtClean="0"/>
              <a:t>TTO Risk </a:t>
            </a:r>
            <a:r>
              <a:rPr lang="en-US" sz="1800" dirty="0" err="1" smtClean="0"/>
              <a:t>Analizi</a:t>
            </a:r>
            <a:r>
              <a:rPr lang="en-US" sz="1800" dirty="0" smtClean="0"/>
              <a:t> </a:t>
            </a:r>
            <a:r>
              <a:rPr lang="en-US" sz="1800" dirty="0" smtClean="0">
                <a:solidFill>
                  <a:srgbClr val="000000"/>
                </a:solidFill>
              </a:rPr>
              <a:t>(TO-RA-0001)</a:t>
            </a:r>
          </a:p>
          <a:p>
            <a:pPr>
              <a:buFont typeface="Wingdings" panose="05000000000000000000" pitchFamily="2" charset="2"/>
              <a:buChar char="ü"/>
            </a:pPr>
            <a:r>
              <a:rPr lang="en-US" sz="1800" dirty="0" smtClean="0">
                <a:solidFill>
                  <a:srgbClr val="000000"/>
                </a:solidFill>
              </a:rPr>
              <a:t>TTO Kalite </a:t>
            </a:r>
            <a:r>
              <a:rPr lang="en-US" sz="1800" dirty="0" err="1" smtClean="0">
                <a:solidFill>
                  <a:srgbClr val="000000"/>
                </a:solidFill>
              </a:rPr>
              <a:t>Faaliyet</a:t>
            </a:r>
            <a:r>
              <a:rPr lang="en-US" sz="1800" dirty="0" smtClean="0">
                <a:solidFill>
                  <a:srgbClr val="000000"/>
                </a:solidFill>
              </a:rPr>
              <a:t> </a:t>
            </a:r>
            <a:r>
              <a:rPr lang="en-US" sz="1800" dirty="0" err="1" smtClean="0">
                <a:solidFill>
                  <a:srgbClr val="000000"/>
                </a:solidFill>
              </a:rPr>
              <a:t>Planına</a:t>
            </a:r>
            <a:r>
              <a:rPr lang="en-US" sz="1800" dirty="0" smtClean="0">
                <a:solidFill>
                  <a:srgbClr val="000000"/>
                </a:solidFill>
              </a:rPr>
              <a:t> </a:t>
            </a:r>
            <a:r>
              <a:rPr lang="en-US" sz="1800" dirty="0" err="1" smtClean="0">
                <a:solidFill>
                  <a:srgbClr val="000000"/>
                </a:solidFill>
              </a:rPr>
              <a:t>Madde</a:t>
            </a:r>
            <a:r>
              <a:rPr lang="en-US" sz="1800" dirty="0" smtClean="0">
                <a:solidFill>
                  <a:srgbClr val="000000"/>
                </a:solidFill>
              </a:rPr>
              <a:t> </a:t>
            </a:r>
            <a:r>
              <a:rPr lang="en-US" sz="1800" dirty="0" err="1" smtClean="0">
                <a:solidFill>
                  <a:srgbClr val="000000"/>
                </a:solidFill>
              </a:rPr>
              <a:t>Eklenmesi</a:t>
            </a:r>
            <a:r>
              <a:rPr lang="en-US" sz="1800" dirty="0" smtClean="0">
                <a:solidFill>
                  <a:srgbClr val="000000"/>
                </a:solidFill>
              </a:rPr>
              <a:t> (TO- KF-0001)</a:t>
            </a:r>
          </a:p>
          <a:p>
            <a:pPr>
              <a:buFont typeface="Wingdings" panose="05000000000000000000" pitchFamily="2" charset="2"/>
              <a:buChar char="ü"/>
            </a:pPr>
            <a:r>
              <a:rPr lang="en-US" sz="1800" dirty="0" smtClean="0">
                <a:solidFill>
                  <a:srgbClr val="000000"/>
                </a:solidFill>
              </a:rPr>
              <a:t>TTO </a:t>
            </a:r>
            <a:r>
              <a:rPr lang="en-US" sz="1800" dirty="0" err="1" smtClean="0">
                <a:solidFill>
                  <a:srgbClr val="000000"/>
                </a:solidFill>
              </a:rPr>
              <a:t>Koordinatör</a:t>
            </a:r>
            <a:r>
              <a:rPr lang="en-US" sz="1800" dirty="0" smtClean="0">
                <a:solidFill>
                  <a:srgbClr val="000000"/>
                </a:solidFill>
              </a:rPr>
              <a:t> </a:t>
            </a:r>
            <a:r>
              <a:rPr lang="en-US" sz="1800" dirty="0" err="1" smtClean="0">
                <a:solidFill>
                  <a:srgbClr val="000000"/>
                </a:solidFill>
              </a:rPr>
              <a:t>Görev</a:t>
            </a:r>
            <a:r>
              <a:rPr lang="en-US" sz="1800" dirty="0" smtClean="0">
                <a:solidFill>
                  <a:srgbClr val="000000"/>
                </a:solidFill>
              </a:rPr>
              <a:t> </a:t>
            </a:r>
            <a:r>
              <a:rPr lang="en-US" sz="1800" dirty="0" err="1" smtClean="0">
                <a:solidFill>
                  <a:srgbClr val="000000"/>
                </a:solidFill>
              </a:rPr>
              <a:t>Tanım</a:t>
            </a:r>
            <a:r>
              <a:rPr lang="en-US" sz="1800" dirty="0" smtClean="0">
                <a:solidFill>
                  <a:srgbClr val="000000"/>
                </a:solidFill>
              </a:rPr>
              <a:t> </a:t>
            </a:r>
            <a:r>
              <a:rPr lang="en-US" sz="1800" dirty="0" err="1" smtClean="0">
                <a:solidFill>
                  <a:srgbClr val="000000"/>
                </a:solidFill>
              </a:rPr>
              <a:t>Değişikliği</a:t>
            </a:r>
            <a:r>
              <a:rPr lang="en-US" sz="1800" dirty="0" smtClean="0">
                <a:solidFill>
                  <a:srgbClr val="000000"/>
                </a:solidFill>
              </a:rPr>
              <a:t> (TO-GT-0001)</a:t>
            </a:r>
          </a:p>
          <a:p>
            <a:pPr>
              <a:buFont typeface="Wingdings" panose="05000000000000000000" pitchFamily="2" charset="2"/>
              <a:buChar char="ü"/>
            </a:pPr>
            <a:r>
              <a:rPr lang="en-US" sz="1800" dirty="0">
                <a:solidFill>
                  <a:srgbClr val="000000"/>
                </a:solidFill>
              </a:rPr>
              <a:t>TTO </a:t>
            </a:r>
            <a:r>
              <a:rPr lang="en-US" sz="1800" dirty="0" err="1" smtClean="0">
                <a:solidFill>
                  <a:srgbClr val="000000"/>
                </a:solidFill>
              </a:rPr>
              <a:t>Uzman</a:t>
            </a:r>
            <a:r>
              <a:rPr lang="en-US" sz="1800" dirty="0" smtClean="0">
                <a:solidFill>
                  <a:srgbClr val="000000"/>
                </a:solidFill>
              </a:rPr>
              <a:t> </a:t>
            </a:r>
            <a:r>
              <a:rPr lang="en-US" sz="1800" dirty="0" err="1" smtClean="0">
                <a:solidFill>
                  <a:srgbClr val="000000"/>
                </a:solidFill>
              </a:rPr>
              <a:t>Görev</a:t>
            </a:r>
            <a:r>
              <a:rPr lang="en-US" sz="1800" dirty="0" smtClean="0">
                <a:solidFill>
                  <a:srgbClr val="000000"/>
                </a:solidFill>
              </a:rPr>
              <a:t> </a:t>
            </a:r>
            <a:r>
              <a:rPr lang="en-US" sz="1800" dirty="0" err="1">
                <a:solidFill>
                  <a:srgbClr val="000000"/>
                </a:solidFill>
              </a:rPr>
              <a:t>Tanım</a:t>
            </a:r>
            <a:r>
              <a:rPr lang="en-US" sz="1800" dirty="0">
                <a:solidFill>
                  <a:srgbClr val="000000"/>
                </a:solidFill>
              </a:rPr>
              <a:t> </a:t>
            </a:r>
            <a:r>
              <a:rPr lang="en-US" sz="1800" dirty="0" err="1">
                <a:solidFill>
                  <a:srgbClr val="000000"/>
                </a:solidFill>
              </a:rPr>
              <a:t>Değişikliği</a:t>
            </a:r>
            <a:r>
              <a:rPr lang="en-US" sz="1800" dirty="0">
                <a:solidFill>
                  <a:srgbClr val="000000"/>
                </a:solidFill>
              </a:rPr>
              <a:t> (</a:t>
            </a:r>
            <a:r>
              <a:rPr lang="en-US" sz="1800" dirty="0" smtClean="0">
                <a:solidFill>
                  <a:srgbClr val="000000"/>
                </a:solidFill>
              </a:rPr>
              <a:t>TO-GT-0002)</a:t>
            </a:r>
          </a:p>
          <a:p>
            <a:pPr>
              <a:buFont typeface="Wingdings" panose="05000000000000000000" pitchFamily="2" charset="2"/>
              <a:buChar char="ü"/>
            </a:pPr>
            <a:r>
              <a:rPr lang="en-US" sz="1800" dirty="0" smtClean="0">
                <a:solidFill>
                  <a:srgbClr val="000000"/>
                </a:solidFill>
              </a:rPr>
              <a:t>TTO </a:t>
            </a:r>
            <a:r>
              <a:rPr lang="en-US" sz="1800" dirty="0" err="1" smtClean="0">
                <a:solidFill>
                  <a:srgbClr val="000000"/>
                </a:solidFill>
              </a:rPr>
              <a:t>Spik</a:t>
            </a:r>
            <a:r>
              <a:rPr lang="en-US" sz="1800" dirty="0" smtClean="0">
                <a:solidFill>
                  <a:srgbClr val="000000"/>
                </a:solidFill>
              </a:rPr>
              <a:t> </a:t>
            </a:r>
            <a:r>
              <a:rPr lang="en-US" sz="1800" dirty="0" err="1" smtClean="0">
                <a:solidFill>
                  <a:srgbClr val="000000"/>
                </a:solidFill>
              </a:rPr>
              <a:t>Karnesi</a:t>
            </a:r>
            <a:r>
              <a:rPr lang="en-US" sz="1800" dirty="0" smtClean="0">
                <a:solidFill>
                  <a:srgbClr val="000000"/>
                </a:solidFill>
              </a:rPr>
              <a:t> (</a:t>
            </a:r>
            <a:r>
              <a:rPr lang="en-US" sz="1800" dirty="0"/>
              <a:t>TO-SP-0001 </a:t>
            </a:r>
            <a:r>
              <a:rPr lang="en-US" sz="1800" dirty="0" smtClean="0"/>
              <a:t>)</a:t>
            </a:r>
          </a:p>
          <a:p>
            <a:pPr>
              <a:buFont typeface="Wingdings" panose="05000000000000000000" pitchFamily="2" charset="2"/>
              <a:buChar char="ü"/>
            </a:pPr>
            <a:r>
              <a:rPr lang="en-US" sz="1800" dirty="0" smtClean="0">
                <a:solidFill>
                  <a:srgbClr val="000000"/>
                </a:solidFill>
              </a:rPr>
              <a:t>TTO </a:t>
            </a:r>
            <a:r>
              <a:rPr lang="en-US" sz="1800" dirty="0" err="1" smtClean="0">
                <a:solidFill>
                  <a:srgbClr val="000000"/>
                </a:solidFill>
              </a:rPr>
              <a:t>Swot</a:t>
            </a:r>
            <a:r>
              <a:rPr lang="en-US" sz="1800" dirty="0" smtClean="0">
                <a:solidFill>
                  <a:srgbClr val="000000"/>
                </a:solidFill>
              </a:rPr>
              <a:t> </a:t>
            </a:r>
            <a:r>
              <a:rPr lang="en-US" sz="1800" dirty="0" err="1">
                <a:solidFill>
                  <a:srgbClr val="000000"/>
                </a:solidFill>
              </a:rPr>
              <a:t>Analizinde</a:t>
            </a:r>
            <a:r>
              <a:rPr lang="en-US" sz="1800" dirty="0">
                <a:solidFill>
                  <a:srgbClr val="000000"/>
                </a:solidFill>
              </a:rPr>
              <a:t> </a:t>
            </a:r>
            <a:r>
              <a:rPr lang="en-US" sz="1800" dirty="0" err="1">
                <a:solidFill>
                  <a:srgbClr val="000000"/>
                </a:solidFill>
              </a:rPr>
              <a:t>yer</a:t>
            </a:r>
            <a:r>
              <a:rPr lang="en-US" sz="1800" dirty="0">
                <a:solidFill>
                  <a:srgbClr val="000000"/>
                </a:solidFill>
              </a:rPr>
              <a:t> </a:t>
            </a:r>
            <a:r>
              <a:rPr lang="en-US" sz="1800" dirty="0" err="1">
                <a:solidFill>
                  <a:srgbClr val="000000"/>
                </a:solidFill>
              </a:rPr>
              <a:t>alan</a:t>
            </a:r>
            <a:r>
              <a:rPr lang="en-US" sz="1800" dirty="0">
                <a:solidFill>
                  <a:srgbClr val="000000"/>
                </a:solidFill>
              </a:rPr>
              <a:t> </a:t>
            </a:r>
            <a:r>
              <a:rPr lang="en-US" sz="1800" dirty="0" smtClean="0">
                <a:solidFill>
                  <a:srgbClr val="000000"/>
                </a:solidFill>
              </a:rPr>
              <a:t>T3, T6, T7, T8, T11 </a:t>
            </a:r>
            <a:r>
              <a:rPr lang="en-US" sz="1800" dirty="0" err="1" smtClean="0">
                <a:solidFill>
                  <a:srgbClr val="000000"/>
                </a:solidFill>
              </a:rPr>
              <a:t>nolu</a:t>
            </a:r>
            <a:r>
              <a:rPr lang="en-US" sz="1800" dirty="0" smtClean="0">
                <a:solidFill>
                  <a:srgbClr val="000000"/>
                </a:solidFill>
              </a:rPr>
              <a:t> </a:t>
            </a:r>
            <a:r>
              <a:rPr lang="en-US" sz="1800" dirty="0" err="1" smtClean="0">
                <a:solidFill>
                  <a:srgbClr val="000000"/>
                </a:solidFill>
              </a:rPr>
              <a:t>tehdit</a:t>
            </a:r>
            <a:r>
              <a:rPr lang="en-US" sz="1800" dirty="0" smtClean="0">
                <a:solidFill>
                  <a:srgbClr val="000000"/>
                </a:solidFill>
              </a:rPr>
              <a:t> </a:t>
            </a:r>
            <a:r>
              <a:rPr lang="en-US" sz="1800" dirty="0" err="1" smtClean="0">
                <a:solidFill>
                  <a:srgbClr val="000000"/>
                </a:solidFill>
              </a:rPr>
              <a:t>yönlü</a:t>
            </a:r>
            <a:r>
              <a:rPr lang="en-US" sz="1800" dirty="0" smtClean="0">
                <a:solidFill>
                  <a:srgbClr val="000000"/>
                </a:solidFill>
              </a:rPr>
              <a:t> </a:t>
            </a:r>
            <a:r>
              <a:rPr lang="en-US" sz="1800" dirty="0" err="1">
                <a:solidFill>
                  <a:srgbClr val="000000"/>
                </a:solidFill>
              </a:rPr>
              <a:t>maddelerin</a:t>
            </a:r>
            <a:r>
              <a:rPr lang="en-US" sz="1800" dirty="0">
                <a:solidFill>
                  <a:srgbClr val="000000"/>
                </a:solidFill>
              </a:rPr>
              <a:t> 2019 </a:t>
            </a:r>
            <a:r>
              <a:rPr lang="en-US" sz="1800" dirty="0" err="1">
                <a:solidFill>
                  <a:srgbClr val="000000"/>
                </a:solidFill>
              </a:rPr>
              <a:t>yılından</a:t>
            </a:r>
            <a:r>
              <a:rPr lang="en-US" sz="1800" dirty="0">
                <a:solidFill>
                  <a:srgbClr val="000000"/>
                </a:solidFill>
              </a:rPr>
              <a:t> </a:t>
            </a:r>
            <a:r>
              <a:rPr lang="en-US" sz="1800" dirty="0" err="1">
                <a:solidFill>
                  <a:srgbClr val="000000"/>
                </a:solidFill>
              </a:rPr>
              <a:t>çıkartılması</a:t>
            </a:r>
            <a:r>
              <a:rPr lang="en-US" sz="1800" dirty="0">
                <a:solidFill>
                  <a:srgbClr val="000000"/>
                </a:solidFill>
              </a:rPr>
              <a:t> </a:t>
            </a:r>
            <a:r>
              <a:rPr lang="en-US" sz="1800" dirty="0" smtClean="0">
                <a:solidFill>
                  <a:srgbClr val="000000"/>
                </a:solidFill>
              </a:rPr>
              <a:t>(TO-SW-0001</a:t>
            </a:r>
            <a:r>
              <a:rPr lang="en-US" sz="1800" dirty="0">
                <a:solidFill>
                  <a:srgbClr val="000000"/>
                </a:solidFill>
              </a:rPr>
              <a:t>)</a:t>
            </a:r>
          </a:p>
          <a:p>
            <a:pPr>
              <a:buFont typeface="Wingdings" panose="05000000000000000000" pitchFamily="2" charset="2"/>
              <a:buChar char="ü"/>
            </a:pPr>
            <a:endParaRPr lang="en-US" dirty="0">
              <a:solidFill>
                <a:srgbClr val="000000"/>
              </a:solidFill>
              <a:latin typeface="Tahoma" panose="020B0604030504040204" pitchFamily="34" charset="0"/>
            </a:endParaRPr>
          </a:p>
          <a:p>
            <a:pPr>
              <a:buFont typeface="Wingdings" panose="05000000000000000000" pitchFamily="2" charset="2"/>
              <a:buChar char="ü"/>
            </a:pPr>
            <a:endParaRPr lang="en-US" dirty="0" smtClean="0">
              <a:solidFill>
                <a:srgbClr val="000000"/>
              </a:solidFill>
              <a:latin typeface="Tahoma" panose="020B0604030504040204" pitchFamily="34" charset="0"/>
            </a:endParaRPr>
          </a:p>
          <a:p>
            <a:pPr>
              <a:buFont typeface="Wingdings" panose="05000000000000000000" pitchFamily="2" charset="2"/>
              <a:buChar char="ü"/>
            </a:pPr>
            <a:endParaRPr lang="en-US" dirty="0">
              <a:solidFill>
                <a:srgbClr val="000000"/>
              </a:solidFill>
              <a:latin typeface="Tahoma" panose="020B0604030504040204" pitchFamily="34" charset="0"/>
            </a:endParaRPr>
          </a:p>
          <a:p>
            <a:pPr>
              <a:buFont typeface="Wingdings" panose="05000000000000000000" pitchFamily="2" charset="2"/>
              <a:buChar char="ü"/>
            </a:pPr>
            <a:endParaRPr lang="en-US" dirty="0"/>
          </a:p>
        </p:txBody>
      </p:sp>
      <p:sp>
        <p:nvSpPr>
          <p:cNvPr id="4" name="Slide Number Placeholder 3"/>
          <p:cNvSpPr>
            <a:spLocks noGrp="1"/>
          </p:cNvSpPr>
          <p:nvPr>
            <p:ph type="sldNum" sz="quarter" idx="12"/>
          </p:nvPr>
        </p:nvSpPr>
        <p:spPr/>
        <p:txBody>
          <a:bodyPr/>
          <a:lstStyle/>
          <a:p>
            <a:fld id="{439F893C-C32F-4835-A1E5-850973405C58}" type="slidenum">
              <a:rPr lang="tr-TR" smtClean="0"/>
              <a:pPr/>
              <a:t>27</a:t>
            </a:fld>
            <a:endParaRPr lang="tr-TR"/>
          </a:p>
        </p:txBody>
      </p:sp>
      <p:pic>
        <p:nvPicPr>
          <p:cNvPr id="5" name="Resim 65"/>
          <p:cNvPicPr/>
          <p:nvPr/>
        </p:nvPicPr>
        <p:blipFill>
          <a:blip r:embed="rId2"/>
          <a:stretch>
            <a:fillRect/>
          </a:stretch>
        </p:blipFill>
        <p:spPr>
          <a:xfrm>
            <a:off x="179512" y="336894"/>
            <a:ext cx="2736304" cy="576064"/>
          </a:xfrm>
          <a:prstGeom prst="rect">
            <a:avLst/>
          </a:prstGeom>
        </p:spPr>
      </p:pic>
    </p:spTree>
    <p:extLst>
      <p:ext uri="{BB962C8B-B14F-4D97-AF65-F5344CB8AC3E}">
        <p14:creationId xmlns:p14="http://schemas.microsoft.com/office/powerpoint/2010/main" val="3791627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10357" y="619616"/>
            <a:ext cx="6984776" cy="646331"/>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KAYNAK İHTİYACI</a:t>
            </a: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pPr/>
              <a:t>28</a:t>
            </a:fld>
            <a:endParaRPr lang="tr-TR"/>
          </a:p>
        </p:txBody>
      </p:sp>
      <p:pic>
        <p:nvPicPr>
          <p:cNvPr id="65" name="Resim 64"/>
          <p:cNvPicPr/>
          <p:nvPr/>
        </p:nvPicPr>
        <p:blipFill>
          <a:blip r:embed="rId2" cstate="print"/>
          <a:stretch>
            <a:fillRect/>
          </a:stretch>
        </p:blipFill>
        <p:spPr>
          <a:xfrm>
            <a:off x="20434" y="188640"/>
            <a:ext cx="2736304" cy="576064"/>
          </a:xfrm>
          <a:prstGeom prst="rect">
            <a:avLst/>
          </a:prstGeom>
        </p:spPr>
      </p:pic>
      <p:sp>
        <p:nvSpPr>
          <p:cNvPr id="2" name="TextBox 1"/>
          <p:cNvSpPr txBox="1"/>
          <p:nvPr/>
        </p:nvSpPr>
        <p:spPr>
          <a:xfrm>
            <a:off x="971600" y="1628800"/>
            <a:ext cx="7473788" cy="1200329"/>
          </a:xfrm>
          <a:prstGeom prst="rect">
            <a:avLst/>
          </a:prstGeom>
          <a:noFill/>
        </p:spPr>
        <p:txBody>
          <a:bodyPr wrap="square" rtlCol="0">
            <a:spAutoFit/>
          </a:bodyPr>
          <a:lstStyle/>
          <a:p>
            <a:r>
              <a:rPr lang="en-US" dirty="0"/>
              <a:t>TTO </a:t>
            </a:r>
            <a:r>
              <a:rPr lang="en-US" dirty="0" err="1"/>
              <a:t>olarak</a:t>
            </a:r>
            <a:r>
              <a:rPr lang="en-US" dirty="0"/>
              <a:t> </a:t>
            </a:r>
            <a:r>
              <a:rPr lang="en-US" dirty="0" err="1"/>
              <a:t>süreçleri</a:t>
            </a:r>
            <a:r>
              <a:rPr lang="en-US" dirty="0"/>
              <a:t> </a:t>
            </a:r>
            <a:r>
              <a:rPr lang="en-US" dirty="0" err="1"/>
              <a:t>daha</a:t>
            </a:r>
            <a:r>
              <a:rPr lang="en-US" dirty="0"/>
              <a:t> </a:t>
            </a:r>
            <a:r>
              <a:rPr lang="en-US" dirty="0" err="1"/>
              <a:t>iyi</a:t>
            </a:r>
            <a:r>
              <a:rPr lang="en-US" dirty="0"/>
              <a:t> </a:t>
            </a:r>
            <a:r>
              <a:rPr lang="en-US" dirty="0" err="1"/>
              <a:t>yönetebilmek</a:t>
            </a:r>
            <a:r>
              <a:rPr lang="en-US" dirty="0"/>
              <a:t> </a:t>
            </a:r>
            <a:r>
              <a:rPr lang="en-US" dirty="0" err="1"/>
              <a:t>adına</a:t>
            </a:r>
            <a:r>
              <a:rPr lang="en-US" dirty="0"/>
              <a:t> ; </a:t>
            </a:r>
            <a:r>
              <a:rPr lang="en-US" dirty="0" err="1" smtClean="0"/>
              <a:t>bütçe</a:t>
            </a:r>
            <a:r>
              <a:rPr lang="en-US" dirty="0" smtClean="0"/>
              <a:t> </a:t>
            </a:r>
            <a:r>
              <a:rPr lang="en-US" dirty="0" err="1"/>
              <a:t>ve</a:t>
            </a:r>
            <a:r>
              <a:rPr lang="en-US" dirty="0"/>
              <a:t> </a:t>
            </a:r>
            <a:r>
              <a:rPr lang="en-US" dirty="0" err="1"/>
              <a:t>araç</a:t>
            </a:r>
            <a:r>
              <a:rPr lang="en-US" dirty="0"/>
              <a:t> </a:t>
            </a:r>
            <a:r>
              <a:rPr lang="en-US" dirty="0" err="1"/>
              <a:t>tahsisi</a:t>
            </a:r>
            <a:r>
              <a:rPr lang="en-US" dirty="0"/>
              <a:t> </a:t>
            </a:r>
            <a:r>
              <a:rPr lang="en-US" dirty="0" err="1"/>
              <a:t>konularında</a:t>
            </a:r>
            <a:r>
              <a:rPr lang="en-US" dirty="0"/>
              <a:t> </a:t>
            </a:r>
            <a:r>
              <a:rPr lang="en-US" dirty="0" err="1"/>
              <a:t>desteğe</a:t>
            </a:r>
            <a:r>
              <a:rPr lang="en-US" dirty="0"/>
              <a:t> </a:t>
            </a:r>
            <a:r>
              <a:rPr lang="en-US" dirty="0" err="1"/>
              <a:t>ihtiyacımız</a:t>
            </a:r>
            <a:r>
              <a:rPr lang="en-US" dirty="0"/>
              <a:t> </a:t>
            </a:r>
            <a:r>
              <a:rPr lang="en-US" dirty="0" err="1"/>
              <a:t>vardır</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6598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pPr/>
              <a:t>3</a:t>
            </a:fld>
            <a:endParaRPr lang="tr-T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26560076"/>
              </p:ext>
            </p:extLst>
          </p:nvPr>
        </p:nvGraphicFramePr>
        <p:xfrm>
          <a:off x="454077" y="1619915"/>
          <a:ext cx="8229600" cy="4541520"/>
        </p:xfrm>
        <a:graphic>
          <a:graphicData uri="http://schemas.openxmlformats.org/drawingml/2006/table">
            <a:tbl>
              <a:tblPr firstRow="1" bandRow="1">
                <a:tableStyleId>{F5AB1C69-6EDB-4FF4-983F-18BD219EF322}</a:tableStyleId>
              </a:tblPr>
              <a:tblGrid>
                <a:gridCol w="5990131">
                  <a:extLst>
                    <a:ext uri="{9D8B030D-6E8A-4147-A177-3AD203B41FA5}">
                      <a16:colId xmlns:a16="http://schemas.microsoft.com/office/drawing/2014/main" val="253037174"/>
                    </a:ext>
                  </a:extLst>
                </a:gridCol>
                <a:gridCol w="2239469">
                  <a:extLst>
                    <a:ext uri="{9D8B030D-6E8A-4147-A177-3AD203B41FA5}">
                      <a16:colId xmlns:a16="http://schemas.microsoft.com/office/drawing/2014/main" val="1468537552"/>
                    </a:ext>
                  </a:extLst>
                </a:gridCol>
              </a:tblGrid>
              <a:tr h="370840">
                <a:tc>
                  <a:txBody>
                    <a:bodyPr/>
                    <a:lstStyle/>
                    <a:p>
                      <a:pPr algn="ctr"/>
                      <a:r>
                        <a:rPr lang="en-US" sz="2000" dirty="0" err="1"/>
                        <a:t>Güçlü</a:t>
                      </a:r>
                      <a:r>
                        <a:rPr lang="en-US" sz="2000" dirty="0"/>
                        <a:t> </a:t>
                      </a:r>
                      <a:r>
                        <a:rPr lang="en-US" sz="2000" dirty="0" err="1"/>
                        <a:t>Yönler</a:t>
                      </a:r>
                      <a:endParaRPr lang="en-US" sz="2000" dirty="0"/>
                    </a:p>
                  </a:txBody>
                  <a:tcPr/>
                </a:tc>
                <a:tc>
                  <a:txBody>
                    <a:bodyPr/>
                    <a:lstStyle/>
                    <a:p>
                      <a:pPr algn="ctr"/>
                      <a:r>
                        <a:rPr lang="tr-TR" sz="2000" dirty="0"/>
                        <a:t>Durumu</a:t>
                      </a:r>
                    </a:p>
                  </a:txBody>
                  <a:tcPr/>
                </a:tc>
                <a:extLst>
                  <a:ext uri="{0D108BD9-81ED-4DB2-BD59-A6C34878D82A}">
                    <a16:rowId xmlns:a16="http://schemas.microsoft.com/office/drawing/2014/main" val="2073886788"/>
                  </a:ext>
                </a:extLst>
              </a:tr>
              <a:tr h="370840">
                <a:tc>
                  <a:txBody>
                    <a:bodyPr/>
                    <a:lstStyle/>
                    <a:p>
                      <a:pPr algn="l"/>
                      <a:r>
                        <a:rPr lang="en-US" dirty="0"/>
                        <a:t>G1-Dış </a:t>
                      </a:r>
                      <a:r>
                        <a:rPr lang="en-US" dirty="0" err="1"/>
                        <a:t>paydaşlar</a:t>
                      </a:r>
                      <a:r>
                        <a:rPr lang="en-US" dirty="0"/>
                        <a:t> </a:t>
                      </a:r>
                      <a:r>
                        <a:rPr lang="en-US" dirty="0" err="1"/>
                        <a:t>ile</a:t>
                      </a:r>
                      <a:r>
                        <a:rPr lang="en-US" dirty="0"/>
                        <a:t> </a:t>
                      </a:r>
                      <a:r>
                        <a:rPr lang="en-US" dirty="0" err="1"/>
                        <a:t>etkin</a:t>
                      </a:r>
                      <a:r>
                        <a:rPr lang="en-US" dirty="0"/>
                        <a:t> </a:t>
                      </a:r>
                      <a:r>
                        <a:rPr lang="en-US" dirty="0" err="1"/>
                        <a:t>iletişim</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547198736"/>
                  </a:ext>
                </a:extLst>
              </a:tr>
              <a:tr h="370840">
                <a:tc>
                  <a:txBody>
                    <a:bodyPr/>
                    <a:lstStyle/>
                    <a:p>
                      <a:pPr algn="l"/>
                      <a:r>
                        <a:rPr lang="en-US" dirty="0"/>
                        <a:t>G2-TTO'nun </a:t>
                      </a:r>
                      <a:r>
                        <a:rPr lang="en-US" dirty="0" err="1"/>
                        <a:t>yeni</a:t>
                      </a:r>
                      <a:r>
                        <a:rPr lang="en-US" dirty="0"/>
                        <a:t> </a:t>
                      </a:r>
                      <a:r>
                        <a:rPr lang="en-US" dirty="0" err="1"/>
                        <a:t>ve</a:t>
                      </a:r>
                      <a:r>
                        <a:rPr lang="en-US" dirty="0"/>
                        <a:t> </a:t>
                      </a:r>
                      <a:r>
                        <a:rPr lang="en-US" dirty="0" err="1"/>
                        <a:t>geliştirilmeye</a:t>
                      </a:r>
                      <a:r>
                        <a:rPr lang="en-US" dirty="0"/>
                        <a:t> </a:t>
                      </a:r>
                      <a:r>
                        <a:rPr lang="en-US" dirty="0" err="1"/>
                        <a:t>açık</a:t>
                      </a:r>
                      <a:r>
                        <a:rPr lang="en-US" dirty="0"/>
                        <a:t> </a:t>
                      </a:r>
                      <a:r>
                        <a:rPr lang="en-US" dirty="0" err="1"/>
                        <a:t>olması</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1195862674"/>
                  </a:ext>
                </a:extLst>
              </a:tr>
              <a:tr h="370840">
                <a:tc>
                  <a:txBody>
                    <a:bodyPr/>
                    <a:lstStyle/>
                    <a:p>
                      <a:pPr algn="l"/>
                      <a:r>
                        <a:rPr lang="en-US" dirty="0"/>
                        <a:t>G3- </a:t>
                      </a:r>
                      <a:r>
                        <a:rPr lang="en-US" dirty="0" err="1"/>
                        <a:t>Antalyada</a:t>
                      </a:r>
                      <a:r>
                        <a:rPr lang="en-US" dirty="0"/>
                        <a:t> </a:t>
                      </a:r>
                      <a:r>
                        <a:rPr lang="en-US" dirty="0" err="1"/>
                        <a:t>yer</a:t>
                      </a:r>
                      <a:r>
                        <a:rPr lang="en-US" dirty="0"/>
                        <a:t> </a:t>
                      </a:r>
                      <a:r>
                        <a:rPr lang="en-US" dirty="0" err="1"/>
                        <a:t>alan</a:t>
                      </a:r>
                      <a:r>
                        <a:rPr lang="en-US" dirty="0"/>
                        <a:t> ilk </a:t>
                      </a:r>
                      <a:r>
                        <a:rPr lang="en-US" dirty="0" err="1"/>
                        <a:t>vakıf</a:t>
                      </a:r>
                      <a:r>
                        <a:rPr lang="en-US" dirty="0"/>
                        <a:t> </a:t>
                      </a:r>
                      <a:r>
                        <a:rPr lang="en-US" dirty="0" err="1"/>
                        <a:t>üniversitesinin</a:t>
                      </a:r>
                      <a:r>
                        <a:rPr lang="en-US" dirty="0"/>
                        <a:t> </a:t>
                      </a:r>
                      <a:r>
                        <a:rPr lang="en-US" dirty="0" err="1" smtClean="0"/>
                        <a:t>TTO’su</a:t>
                      </a:r>
                      <a:r>
                        <a:rPr lang="en-US" dirty="0" smtClean="0"/>
                        <a:t> </a:t>
                      </a:r>
                      <a:r>
                        <a:rPr lang="en-US" dirty="0" err="1"/>
                        <a:t>olması</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4143108936"/>
                  </a:ext>
                </a:extLst>
              </a:tr>
              <a:tr h="370840">
                <a:tc>
                  <a:txBody>
                    <a:bodyPr/>
                    <a:lstStyle/>
                    <a:p>
                      <a:pPr algn="l"/>
                      <a:r>
                        <a:rPr lang="en-US" dirty="0"/>
                        <a:t>G4-ATSO- AOSB </a:t>
                      </a:r>
                      <a:r>
                        <a:rPr lang="en-US" dirty="0" err="1"/>
                        <a:t>iş</a:t>
                      </a:r>
                      <a:r>
                        <a:rPr lang="en-US" dirty="0"/>
                        <a:t> </a:t>
                      </a:r>
                      <a:r>
                        <a:rPr lang="en-US" dirty="0" err="1"/>
                        <a:t>birlikleri</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4262786294"/>
                  </a:ext>
                </a:extLst>
              </a:tr>
              <a:tr h="370840">
                <a:tc>
                  <a:txBody>
                    <a:bodyPr/>
                    <a:lstStyle/>
                    <a:p>
                      <a:pPr algn="l"/>
                      <a:r>
                        <a:rPr lang="en-US" dirty="0"/>
                        <a:t> G5-Ekibin </a:t>
                      </a:r>
                      <a:r>
                        <a:rPr lang="en-US" dirty="0" err="1"/>
                        <a:t>deneyimli</a:t>
                      </a:r>
                      <a:r>
                        <a:rPr lang="en-US" dirty="0"/>
                        <a:t> </a:t>
                      </a:r>
                      <a:r>
                        <a:rPr lang="en-US" dirty="0" err="1"/>
                        <a:t>olması</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552584875"/>
                  </a:ext>
                </a:extLst>
              </a:tr>
              <a:tr h="370840">
                <a:tc>
                  <a:txBody>
                    <a:bodyPr/>
                    <a:lstStyle/>
                    <a:p>
                      <a:pPr algn="l"/>
                      <a:r>
                        <a:rPr lang="en-US" dirty="0"/>
                        <a:t>G6-Kamu </a:t>
                      </a:r>
                      <a:r>
                        <a:rPr lang="en-US" dirty="0" err="1"/>
                        <a:t>Kurum</a:t>
                      </a:r>
                      <a:r>
                        <a:rPr lang="en-US" dirty="0"/>
                        <a:t> </a:t>
                      </a:r>
                      <a:r>
                        <a:rPr lang="en-US" dirty="0" err="1"/>
                        <a:t>ve</a:t>
                      </a:r>
                      <a:r>
                        <a:rPr lang="en-US" dirty="0"/>
                        <a:t> </a:t>
                      </a:r>
                      <a:r>
                        <a:rPr lang="en-US" dirty="0" err="1"/>
                        <a:t>kuruluşlar</a:t>
                      </a:r>
                      <a:r>
                        <a:rPr lang="en-US" dirty="0"/>
                        <a:t> </a:t>
                      </a:r>
                      <a:r>
                        <a:rPr lang="en-US" dirty="0" err="1"/>
                        <a:t>ile</a:t>
                      </a:r>
                      <a:r>
                        <a:rPr lang="en-US" dirty="0"/>
                        <a:t> </a:t>
                      </a:r>
                      <a:r>
                        <a:rPr lang="en-US" dirty="0" err="1"/>
                        <a:t>yapılan</a:t>
                      </a:r>
                      <a:r>
                        <a:rPr lang="en-US" dirty="0"/>
                        <a:t> </a:t>
                      </a:r>
                      <a:r>
                        <a:rPr lang="en-US" dirty="0" err="1"/>
                        <a:t>ortak</a:t>
                      </a:r>
                      <a:r>
                        <a:rPr lang="en-US" dirty="0"/>
                        <a:t> </a:t>
                      </a:r>
                      <a:r>
                        <a:rPr lang="en-US" dirty="0" err="1"/>
                        <a:t>çalışmalar</a:t>
                      </a:r>
                      <a:r>
                        <a:rPr lang="en-US" dirty="0"/>
                        <a:t> </a:t>
                      </a:r>
                      <a:r>
                        <a:rPr lang="en-US" dirty="0" err="1"/>
                        <a:t>ve</a:t>
                      </a:r>
                      <a:r>
                        <a:rPr lang="en-US" dirty="0"/>
                        <a:t> </a:t>
                      </a:r>
                      <a:r>
                        <a:rPr lang="en-US" dirty="0" err="1"/>
                        <a:t>projeler</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221310030"/>
                  </a:ext>
                </a:extLst>
              </a:tr>
              <a:tr h="370840">
                <a:tc>
                  <a:txBody>
                    <a:bodyPr/>
                    <a:lstStyle/>
                    <a:p>
                      <a:pPr algn="l"/>
                      <a:r>
                        <a:rPr lang="en-US" dirty="0"/>
                        <a:t>G7.Özel </a:t>
                      </a:r>
                      <a:r>
                        <a:rPr lang="en-US" dirty="0" err="1"/>
                        <a:t>sektör</a:t>
                      </a:r>
                      <a:r>
                        <a:rPr lang="en-US" dirty="0"/>
                        <a:t> </a:t>
                      </a:r>
                      <a:r>
                        <a:rPr lang="en-US" dirty="0" err="1"/>
                        <a:t>kurum</a:t>
                      </a:r>
                      <a:r>
                        <a:rPr lang="en-US" dirty="0"/>
                        <a:t> </a:t>
                      </a:r>
                      <a:r>
                        <a:rPr lang="en-US" dirty="0" err="1"/>
                        <a:t>ve</a:t>
                      </a:r>
                      <a:r>
                        <a:rPr lang="en-US" dirty="0"/>
                        <a:t> </a:t>
                      </a:r>
                      <a:r>
                        <a:rPr lang="en-US" dirty="0" err="1"/>
                        <a:t>kuruluşları</a:t>
                      </a:r>
                      <a:r>
                        <a:rPr lang="en-US" dirty="0"/>
                        <a:t> </a:t>
                      </a:r>
                      <a:r>
                        <a:rPr lang="en-US" dirty="0" err="1"/>
                        <a:t>ile</a:t>
                      </a:r>
                      <a:r>
                        <a:rPr lang="en-US" dirty="0"/>
                        <a:t> </a:t>
                      </a:r>
                      <a:r>
                        <a:rPr lang="en-US" dirty="0" err="1"/>
                        <a:t>yapılan</a:t>
                      </a:r>
                      <a:r>
                        <a:rPr lang="en-US" dirty="0"/>
                        <a:t> </a:t>
                      </a:r>
                      <a:r>
                        <a:rPr lang="en-US" dirty="0" err="1"/>
                        <a:t>ortaklıklar</a:t>
                      </a:r>
                      <a:r>
                        <a:rPr lang="en-US" dirty="0"/>
                        <a:t> </a:t>
                      </a:r>
                      <a:r>
                        <a:rPr lang="en-US" dirty="0" err="1"/>
                        <a:t>ve</a:t>
                      </a:r>
                      <a:r>
                        <a:rPr lang="en-US" dirty="0"/>
                        <a:t> </a:t>
                      </a:r>
                      <a:r>
                        <a:rPr lang="en-US" dirty="0" err="1"/>
                        <a:t>projeler</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124945907"/>
                  </a:ext>
                </a:extLst>
              </a:tr>
              <a:tr h="370840">
                <a:tc>
                  <a:txBody>
                    <a:bodyPr/>
                    <a:lstStyle/>
                    <a:p>
                      <a:pPr algn="l"/>
                      <a:r>
                        <a:rPr lang="en-US" dirty="0"/>
                        <a:t>G8. </a:t>
                      </a:r>
                      <a:r>
                        <a:rPr lang="en-US" dirty="0" err="1"/>
                        <a:t>Proje</a:t>
                      </a:r>
                      <a:r>
                        <a:rPr lang="en-US" dirty="0"/>
                        <a:t> </a:t>
                      </a:r>
                      <a:r>
                        <a:rPr lang="en-US" dirty="0" err="1"/>
                        <a:t>yazımı</a:t>
                      </a:r>
                      <a:r>
                        <a:rPr lang="en-US" dirty="0"/>
                        <a:t> </a:t>
                      </a:r>
                      <a:r>
                        <a:rPr lang="en-US" dirty="0" err="1"/>
                        <a:t>ve</a:t>
                      </a:r>
                      <a:r>
                        <a:rPr lang="en-US" dirty="0"/>
                        <a:t> </a:t>
                      </a:r>
                      <a:r>
                        <a:rPr lang="en-US" dirty="0" err="1"/>
                        <a:t>süreçlerinde</a:t>
                      </a:r>
                      <a:r>
                        <a:rPr lang="en-US" dirty="0"/>
                        <a:t> </a:t>
                      </a:r>
                      <a:r>
                        <a:rPr lang="en-US" dirty="0" err="1"/>
                        <a:t>etkin</a:t>
                      </a:r>
                      <a:r>
                        <a:rPr lang="en-US" dirty="0"/>
                        <a:t> </a:t>
                      </a:r>
                      <a:r>
                        <a:rPr lang="en-US" dirty="0" err="1"/>
                        <a:t>takip</a:t>
                      </a:r>
                      <a:r>
                        <a:rPr lang="en-US" dirty="0"/>
                        <a:t> </a:t>
                      </a:r>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851911157"/>
                  </a:ext>
                </a:extLst>
              </a:tr>
              <a:tr h="370840">
                <a:tc>
                  <a:txBody>
                    <a:bodyPr/>
                    <a:lstStyle/>
                    <a:p>
                      <a:pPr algn="l"/>
                      <a:r>
                        <a:rPr lang="en-US" dirty="0"/>
                        <a:t>G9.Sanayinin </a:t>
                      </a:r>
                      <a:r>
                        <a:rPr lang="en-US" dirty="0" err="1"/>
                        <a:t>ihtiyacına</a:t>
                      </a:r>
                      <a:r>
                        <a:rPr lang="en-US" baseline="0" dirty="0"/>
                        <a:t> </a:t>
                      </a:r>
                      <a:r>
                        <a:rPr lang="en-US" dirty="0" err="1"/>
                        <a:t>uygun</a:t>
                      </a:r>
                      <a:r>
                        <a:rPr lang="en-US" dirty="0"/>
                        <a:t> </a:t>
                      </a:r>
                      <a:r>
                        <a:rPr lang="en-US" dirty="0" err="1"/>
                        <a:t>akademik</a:t>
                      </a:r>
                      <a:r>
                        <a:rPr lang="en-US" dirty="0"/>
                        <a:t> </a:t>
                      </a:r>
                      <a:r>
                        <a:rPr lang="en-US" dirty="0" err="1" smtClean="0"/>
                        <a:t>personel</a:t>
                      </a:r>
                      <a:r>
                        <a:rPr lang="en-US" dirty="0" smtClean="0"/>
                        <a:t> </a:t>
                      </a:r>
                      <a:r>
                        <a:rPr lang="en-US" dirty="0" err="1" smtClean="0"/>
                        <a:t>ile</a:t>
                      </a:r>
                      <a:r>
                        <a:rPr lang="en-US" dirty="0" smtClean="0"/>
                        <a:t> </a:t>
                      </a:r>
                      <a:r>
                        <a:rPr lang="en-US" dirty="0" err="1" smtClean="0"/>
                        <a:t>işbirliğinin</a:t>
                      </a:r>
                      <a:r>
                        <a:rPr lang="en-US" dirty="0" smtClean="0"/>
                        <a:t> </a:t>
                      </a:r>
                      <a:r>
                        <a:rPr lang="en-US" dirty="0" err="1"/>
                        <a:t>sağlanması</a:t>
                      </a:r>
                      <a:r>
                        <a:rPr lang="en-US" dirty="0"/>
                        <a:t> </a:t>
                      </a:r>
                    </a:p>
                  </a:txBody>
                  <a:tcPr/>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güçlü</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p>
                  </a:txBody>
                  <a:tcPr/>
                </a:tc>
                <a:extLst>
                  <a:ext uri="{0D108BD9-81ED-4DB2-BD59-A6C34878D82A}">
                    <a16:rowId xmlns:a16="http://schemas.microsoft.com/office/drawing/2014/main" val="3076557144"/>
                  </a:ext>
                </a:extLst>
              </a:tr>
            </a:tbl>
          </a:graphicData>
        </a:graphic>
      </p:graphicFrame>
      <p:pic>
        <p:nvPicPr>
          <p:cNvPr id="5" name="Resim 8"/>
          <p:cNvPicPr/>
          <p:nvPr/>
        </p:nvPicPr>
        <p:blipFill>
          <a:blip r:embed="rId2" cstate="print"/>
          <a:stretch>
            <a:fillRect/>
          </a:stretch>
        </p:blipFill>
        <p:spPr>
          <a:xfrm>
            <a:off x="179512" y="404664"/>
            <a:ext cx="2736304" cy="576064"/>
          </a:xfrm>
          <a:prstGeom prst="rect">
            <a:avLst/>
          </a:prstGeom>
        </p:spPr>
      </p:pic>
    </p:spTree>
    <p:extLst>
      <p:ext uri="{BB962C8B-B14F-4D97-AF65-F5344CB8AC3E}">
        <p14:creationId xmlns:p14="http://schemas.microsoft.com/office/powerpoint/2010/main" val="182328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71349043"/>
              </p:ext>
            </p:extLst>
          </p:nvPr>
        </p:nvGraphicFramePr>
        <p:xfrm>
          <a:off x="473833" y="1268760"/>
          <a:ext cx="8275402" cy="5144329"/>
        </p:xfrm>
        <a:graphic>
          <a:graphicData uri="http://schemas.openxmlformats.org/drawingml/2006/table">
            <a:tbl>
              <a:tblPr firstRow="1" bandRow="1">
                <a:tableStyleId>{F5AB1C69-6EDB-4FF4-983F-18BD219EF322}</a:tableStyleId>
              </a:tblPr>
              <a:tblGrid>
                <a:gridCol w="6154745">
                  <a:extLst>
                    <a:ext uri="{9D8B030D-6E8A-4147-A177-3AD203B41FA5}">
                      <a16:colId xmlns:a16="http://schemas.microsoft.com/office/drawing/2014/main" val="2361259106"/>
                    </a:ext>
                  </a:extLst>
                </a:gridCol>
                <a:gridCol w="2120657">
                  <a:extLst>
                    <a:ext uri="{9D8B030D-6E8A-4147-A177-3AD203B41FA5}">
                      <a16:colId xmlns:a16="http://schemas.microsoft.com/office/drawing/2014/main" val="2498758131"/>
                    </a:ext>
                  </a:extLst>
                </a:gridCol>
              </a:tblGrid>
              <a:tr h="384478">
                <a:tc>
                  <a:txBody>
                    <a:bodyPr/>
                    <a:lstStyle/>
                    <a:p>
                      <a:pPr algn="ctr"/>
                      <a:r>
                        <a:rPr lang="en-US" sz="2000" dirty="0" err="1"/>
                        <a:t>Fırsatlar</a:t>
                      </a:r>
                      <a:endParaRPr lang="tr-TR" sz="2000" dirty="0"/>
                    </a:p>
                  </a:txBody>
                  <a:tcPr/>
                </a:tc>
                <a:tc>
                  <a:txBody>
                    <a:bodyPr/>
                    <a:lstStyle/>
                    <a:p>
                      <a:pPr algn="ctr"/>
                      <a:r>
                        <a:rPr lang="tr-TR" sz="2000" dirty="0"/>
                        <a:t>Durumu</a:t>
                      </a:r>
                    </a:p>
                  </a:txBody>
                  <a:tcPr/>
                </a:tc>
                <a:extLst>
                  <a:ext uri="{0D108BD9-81ED-4DB2-BD59-A6C34878D82A}">
                    <a16:rowId xmlns:a16="http://schemas.microsoft.com/office/drawing/2014/main" val="1568309919"/>
                  </a:ext>
                </a:extLst>
              </a:tr>
              <a:tr h="384478">
                <a:tc>
                  <a:txBody>
                    <a:bodyPr/>
                    <a:lstStyle/>
                    <a:p>
                      <a:r>
                        <a:rPr lang="en-US" dirty="0"/>
                        <a:t>F1-AOSB ye </a:t>
                      </a:r>
                      <a:r>
                        <a:rPr lang="en-US" dirty="0" err="1"/>
                        <a:t>yakın</a:t>
                      </a:r>
                      <a:r>
                        <a:rPr lang="en-US" dirty="0"/>
                        <a:t> </a:t>
                      </a:r>
                      <a:r>
                        <a:rPr lang="en-US" dirty="0" err="1"/>
                        <a:t>oluşumuz</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rPr>
                        <a:t>Hala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fırsat</a:t>
                      </a:r>
                      <a:r>
                        <a:rPr lang="tr-TR" sz="1800" baseline="0" dirty="0">
                          <a:latin typeface="Times New Roman" panose="02020603050405020304" pitchFamily="18" charset="0"/>
                          <a:cs typeface="Times New Roman" panose="02020603050405020304" pitchFamily="18" charset="0"/>
                          <a:sym typeface="Wingdings" panose="05000000000000000000" pitchFamily="2" charset="2"/>
                        </a:rPr>
                        <a:t> </a:t>
                      </a:r>
                      <a:r>
                        <a:rPr lang="tr-TR"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72565571"/>
                  </a:ext>
                </a:extLst>
              </a:tr>
              <a:tr h="443920">
                <a:tc>
                  <a:txBody>
                    <a:bodyPr/>
                    <a:lstStyle/>
                    <a:p>
                      <a:r>
                        <a:rPr lang="en-US" dirty="0"/>
                        <a:t>F2-Antalya </a:t>
                      </a:r>
                      <a:r>
                        <a:rPr lang="en-US" dirty="0" err="1"/>
                        <a:t>şehrinin</a:t>
                      </a:r>
                      <a:r>
                        <a:rPr lang="en-US" dirty="0"/>
                        <a:t> </a:t>
                      </a:r>
                      <a:r>
                        <a:rPr lang="en-US" dirty="0" err="1"/>
                        <a:t>ve</a:t>
                      </a:r>
                      <a:r>
                        <a:rPr lang="en-US" dirty="0"/>
                        <a:t> </a:t>
                      </a:r>
                      <a:r>
                        <a:rPr lang="en-US" dirty="0" err="1"/>
                        <a:t>bölgenin</a:t>
                      </a:r>
                      <a:r>
                        <a:rPr lang="en-US" dirty="0"/>
                        <a:t> </a:t>
                      </a:r>
                      <a:r>
                        <a:rPr lang="en-US" dirty="0" err="1"/>
                        <a:t>avantajları</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96179607"/>
                  </a:ext>
                </a:extLst>
              </a:tr>
              <a:tr h="384478">
                <a:tc>
                  <a:txBody>
                    <a:bodyPr/>
                    <a:lstStyle/>
                    <a:p>
                      <a:r>
                        <a:rPr lang="en-US" dirty="0"/>
                        <a:t>F3-Yeni </a:t>
                      </a:r>
                      <a:r>
                        <a:rPr lang="en-US" dirty="0" err="1"/>
                        <a:t>tanışılan</a:t>
                      </a:r>
                      <a:r>
                        <a:rPr lang="en-US" dirty="0"/>
                        <a:t> </a:t>
                      </a:r>
                      <a:r>
                        <a:rPr lang="en-US" dirty="0" err="1"/>
                        <a:t>firmalarla</a:t>
                      </a:r>
                      <a:r>
                        <a:rPr lang="en-US" dirty="0"/>
                        <a:t> </a:t>
                      </a:r>
                      <a:r>
                        <a:rPr lang="en-US" dirty="0" err="1"/>
                        <a:t>olan</a:t>
                      </a:r>
                      <a:r>
                        <a:rPr lang="en-US" dirty="0"/>
                        <a:t> </a:t>
                      </a:r>
                      <a:r>
                        <a:rPr lang="en-US" dirty="0" err="1"/>
                        <a:t>iletişim</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93396804"/>
                  </a:ext>
                </a:extLst>
              </a:tr>
              <a:tr h="443920">
                <a:tc>
                  <a:txBody>
                    <a:bodyPr/>
                    <a:lstStyle/>
                    <a:p>
                      <a:r>
                        <a:rPr lang="en-US" dirty="0"/>
                        <a:t>F4-Ulusal </a:t>
                      </a:r>
                      <a:r>
                        <a:rPr lang="en-US" dirty="0" err="1"/>
                        <a:t>ve</a:t>
                      </a:r>
                      <a:r>
                        <a:rPr lang="en-US" dirty="0"/>
                        <a:t> </a:t>
                      </a:r>
                      <a:r>
                        <a:rPr lang="en-US" dirty="0" err="1"/>
                        <a:t>Uluslararası</a:t>
                      </a:r>
                      <a:r>
                        <a:rPr lang="en-US" dirty="0"/>
                        <a:t> </a:t>
                      </a:r>
                      <a:r>
                        <a:rPr lang="en-US" dirty="0" err="1"/>
                        <a:t>projeler</a:t>
                      </a:r>
                      <a:r>
                        <a:rPr lang="en-US" dirty="0"/>
                        <a:t> </a:t>
                      </a:r>
                      <a:r>
                        <a:rPr lang="en-US" dirty="0" err="1"/>
                        <a:t>Programlar</a:t>
                      </a:r>
                      <a:r>
                        <a:rPr lang="en-US" dirty="0"/>
                        <a:t> </a:t>
                      </a:r>
                      <a:r>
                        <a:rPr lang="en-US" dirty="0" err="1"/>
                        <a:t>ve</a:t>
                      </a:r>
                      <a:r>
                        <a:rPr lang="en-US" dirty="0"/>
                        <a:t> </a:t>
                      </a:r>
                      <a:r>
                        <a:rPr lang="en-US" dirty="0" err="1"/>
                        <a:t>yarışmalar</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53225540"/>
                  </a:ext>
                </a:extLst>
              </a:tr>
              <a:tr h="384478">
                <a:tc>
                  <a:txBody>
                    <a:bodyPr/>
                    <a:lstStyle/>
                    <a:p>
                      <a:r>
                        <a:rPr lang="en-US" dirty="0"/>
                        <a:t>F5-Erasmus network </a:t>
                      </a:r>
                      <a:r>
                        <a:rPr lang="en-US" dirty="0" err="1"/>
                        <a:t>ve</a:t>
                      </a:r>
                      <a:r>
                        <a:rPr lang="en-US" dirty="0"/>
                        <a:t> </a:t>
                      </a:r>
                      <a:r>
                        <a:rPr lang="en-US" dirty="0" err="1"/>
                        <a:t>proje</a:t>
                      </a:r>
                      <a:r>
                        <a:rPr lang="en-US" dirty="0"/>
                        <a:t> </a:t>
                      </a:r>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67788703"/>
                  </a:ext>
                </a:extLst>
              </a:tr>
              <a:tr h="443920">
                <a:tc>
                  <a:txBody>
                    <a:bodyPr/>
                    <a:lstStyle/>
                    <a:p>
                      <a:r>
                        <a:rPr lang="en-US" dirty="0"/>
                        <a:t>F6-TTO </a:t>
                      </a:r>
                      <a:r>
                        <a:rPr lang="en-US" dirty="0" err="1"/>
                        <a:t>merkezinin</a:t>
                      </a:r>
                      <a:r>
                        <a:rPr lang="en-US" baseline="0" dirty="0"/>
                        <a:t> </a:t>
                      </a:r>
                      <a:r>
                        <a:rPr lang="en-US" dirty="0" err="1"/>
                        <a:t>kurulma</a:t>
                      </a:r>
                      <a:r>
                        <a:rPr lang="en-US" dirty="0"/>
                        <a:t> </a:t>
                      </a:r>
                      <a:r>
                        <a:rPr lang="en-US" dirty="0" err="1"/>
                        <a:t>aşamasında</a:t>
                      </a:r>
                      <a:r>
                        <a:rPr lang="en-US" dirty="0"/>
                        <a:t> </a:t>
                      </a:r>
                      <a:r>
                        <a:rPr lang="en-US" dirty="0" err="1"/>
                        <a:t>oluşu</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15336854"/>
                  </a:ext>
                </a:extLst>
              </a:tr>
              <a:tr h="621080">
                <a:tc>
                  <a:txBody>
                    <a:bodyPr/>
                    <a:lstStyle/>
                    <a:p>
                      <a:r>
                        <a:rPr lang="en-US" dirty="0"/>
                        <a:t>F7-Teknoparkın </a:t>
                      </a:r>
                      <a:r>
                        <a:rPr lang="en-US" dirty="0" err="1"/>
                        <a:t>merkezinin</a:t>
                      </a:r>
                      <a:r>
                        <a:rPr lang="en-US" dirty="0"/>
                        <a:t> AOSB </a:t>
                      </a:r>
                      <a:r>
                        <a:rPr lang="en-US" dirty="0" err="1"/>
                        <a:t>ve</a:t>
                      </a:r>
                      <a:r>
                        <a:rPr lang="en-US" dirty="0"/>
                        <a:t> </a:t>
                      </a:r>
                      <a:r>
                        <a:rPr lang="en-US" dirty="0" err="1"/>
                        <a:t>Üniversite</a:t>
                      </a:r>
                      <a:r>
                        <a:rPr lang="en-US" dirty="0"/>
                        <a:t> </a:t>
                      </a:r>
                      <a:r>
                        <a:rPr lang="en-US" dirty="0" err="1"/>
                        <a:t>arasında</a:t>
                      </a:r>
                      <a:r>
                        <a:rPr lang="en-US" dirty="0"/>
                        <a:t> </a:t>
                      </a:r>
                      <a:r>
                        <a:rPr lang="en-US" dirty="0" err="1"/>
                        <a:t>kurulacak</a:t>
                      </a:r>
                      <a:r>
                        <a:rPr lang="en-US" dirty="0"/>
                        <a:t> </a:t>
                      </a:r>
                      <a:r>
                        <a:rPr lang="en-US" dirty="0" err="1"/>
                        <a:t>olması</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66315013"/>
                  </a:ext>
                </a:extLst>
              </a:tr>
              <a:tr h="621080">
                <a:tc>
                  <a:txBody>
                    <a:bodyPr/>
                    <a:lstStyle/>
                    <a:p>
                      <a:r>
                        <a:rPr lang="en-US" dirty="0"/>
                        <a:t>F8-Öğrencilerin, </a:t>
                      </a:r>
                      <a:r>
                        <a:rPr lang="en-US" dirty="0" err="1"/>
                        <a:t>akademisyenlerin</a:t>
                      </a:r>
                      <a:r>
                        <a:rPr lang="en-US" dirty="0"/>
                        <a:t> </a:t>
                      </a:r>
                      <a:r>
                        <a:rPr lang="en-US" dirty="0" err="1"/>
                        <a:t>proje</a:t>
                      </a:r>
                      <a:r>
                        <a:rPr lang="en-US" dirty="0"/>
                        <a:t> </a:t>
                      </a:r>
                      <a:r>
                        <a:rPr lang="en-US" dirty="0" err="1"/>
                        <a:t>yazma</a:t>
                      </a:r>
                      <a:r>
                        <a:rPr lang="en-US" dirty="0"/>
                        <a:t> </a:t>
                      </a:r>
                      <a:r>
                        <a:rPr lang="en-US" dirty="0" err="1"/>
                        <a:t>konusunda</a:t>
                      </a:r>
                      <a:r>
                        <a:rPr lang="en-US" dirty="0"/>
                        <a:t> </a:t>
                      </a:r>
                      <a:r>
                        <a:rPr lang="en-US" dirty="0" err="1"/>
                        <a:t>potansiyelleri</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0436385"/>
                  </a:ext>
                </a:extLst>
              </a:tr>
              <a:tr h="538815">
                <a:tc>
                  <a:txBody>
                    <a:bodyPr/>
                    <a:lstStyle/>
                    <a:p>
                      <a:r>
                        <a:rPr lang="en-US" dirty="0"/>
                        <a:t>F9-Proje </a:t>
                      </a:r>
                      <a:r>
                        <a:rPr lang="en-US" dirty="0" err="1"/>
                        <a:t>hibe</a:t>
                      </a:r>
                      <a:r>
                        <a:rPr lang="en-US" dirty="0"/>
                        <a:t> </a:t>
                      </a:r>
                      <a:r>
                        <a:rPr lang="en-US" dirty="0" err="1"/>
                        <a:t>alanları</a:t>
                      </a:r>
                      <a:r>
                        <a:rPr lang="en-US" dirty="0"/>
                        <a:t> </a:t>
                      </a:r>
                      <a:r>
                        <a:rPr lang="en-US" dirty="0" err="1"/>
                        <a:t>ve</a:t>
                      </a:r>
                      <a:r>
                        <a:rPr lang="en-US" dirty="0"/>
                        <a:t> </a:t>
                      </a:r>
                      <a:r>
                        <a:rPr lang="en-US" dirty="0" err="1"/>
                        <a:t>bütçeleri</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34673530"/>
                  </a:ext>
                </a:extLst>
              </a:tr>
              <a:tr h="443920">
                <a:tc>
                  <a:txBody>
                    <a:bodyPr/>
                    <a:lstStyle/>
                    <a:p>
                      <a:r>
                        <a:rPr lang="en-US" dirty="0"/>
                        <a:t>F10-TTO </a:t>
                      </a:r>
                      <a:r>
                        <a:rPr lang="en-US" dirty="0" err="1"/>
                        <a:t>personel</a:t>
                      </a:r>
                      <a:r>
                        <a:rPr lang="en-US" dirty="0"/>
                        <a:t> </a:t>
                      </a:r>
                      <a:r>
                        <a:rPr lang="en-US" dirty="0" err="1"/>
                        <a:t>tecrbesinin</a:t>
                      </a:r>
                      <a:r>
                        <a:rPr lang="en-US" dirty="0"/>
                        <a:t> </a:t>
                      </a:r>
                      <a:r>
                        <a:rPr lang="en-US" dirty="0" err="1"/>
                        <a:t>sanayi</a:t>
                      </a:r>
                      <a:r>
                        <a:rPr lang="en-US" dirty="0"/>
                        <a:t> </a:t>
                      </a:r>
                      <a:r>
                        <a:rPr lang="en-US" dirty="0" err="1"/>
                        <a:t>faaliyetlerine</a:t>
                      </a:r>
                      <a:r>
                        <a:rPr lang="en-US" dirty="0"/>
                        <a:t> </a:t>
                      </a:r>
                      <a:r>
                        <a:rPr lang="en-US" dirty="0" err="1"/>
                        <a:t>yakın</a:t>
                      </a:r>
                      <a:r>
                        <a:rPr lang="en-US" dirty="0"/>
                        <a:t>  </a:t>
                      </a:r>
                      <a:r>
                        <a:rPr lang="en-US" dirty="0" err="1"/>
                        <a:t>olması</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rPr>
                        <a:t>Hala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fırsat</a:t>
                      </a:r>
                      <a:r>
                        <a:rPr lang="tr-TR" sz="1800" baseline="0" dirty="0">
                          <a:latin typeface="Times New Roman" panose="02020603050405020304" pitchFamily="18" charset="0"/>
                          <a:cs typeface="Times New Roman" panose="02020603050405020304" pitchFamily="18" charset="0"/>
                          <a:sym typeface="Wingdings" panose="05000000000000000000" pitchFamily="2" charset="2"/>
                        </a:rPr>
                        <a:t> </a:t>
                      </a:r>
                      <a:r>
                        <a:rPr lang="tr-TR"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3643291"/>
                  </a:ext>
                </a:extLst>
              </a:tr>
            </a:tbl>
          </a:graphicData>
        </a:graphic>
      </p:graphicFrame>
      <p:sp>
        <p:nvSpPr>
          <p:cNvPr id="4" name="Slide Number Placeholder 3"/>
          <p:cNvSpPr>
            <a:spLocks noGrp="1"/>
          </p:cNvSpPr>
          <p:nvPr>
            <p:ph type="sldNum" sz="quarter" idx="12"/>
          </p:nvPr>
        </p:nvSpPr>
        <p:spPr/>
        <p:txBody>
          <a:bodyPr/>
          <a:lstStyle/>
          <a:p>
            <a:fld id="{439F893C-C32F-4835-A1E5-850973405C58}" type="slidenum">
              <a:rPr lang="tr-TR" smtClean="0"/>
              <a:pPr/>
              <a:t>4</a:t>
            </a:fld>
            <a:endParaRPr lang="tr-TR"/>
          </a:p>
        </p:txBody>
      </p:sp>
      <p:pic>
        <p:nvPicPr>
          <p:cNvPr id="6" name="Resim 8"/>
          <p:cNvPicPr/>
          <p:nvPr/>
        </p:nvPicPr>
        <p:blipFill>
          <a:blip r:embed="rId2" cstate="print"/>
          <a:stretch>
            <a:fillRect/>
          </a:stretch>
        </p:blipFill>
        <p:spPr>
          <a:xfrm>
            <a:off x="107504" y="341537"/>
            <a:ext cx="2736304" cy="576064"/>
          </a:xfrm>
          <a:prstGeom prst="rect">
            <a:avLst/>
          </a:prstGeom>
        </p:spPr>
      </p:pic>
    </p:spTree>
    <p:extLst>
      <p:ext uri="{BB962C8B-B14F-4D97-AF65-F5344CB8AC3E}">
        <p14:creationId xmlns:p14="http://schemas.microsoft.com/office/powerpoint/2010/main" val="139201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pPr/>
              <a:t>5</a:t>
            </a:fld>
            <a:endParaRPr lang="tr-T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4202142"/>
              </p:ext>
            </p:extLst>
          </p:nvPr>
        </p:nvGraphicFramePr>
        <p:xfrm>
          <a:off x="457200" y="1452120"/>
          <a:ext cx="8174752" cy="2833183"/>
        </p:xfrm>
        <a:graphic>
          <a:graphicData uri="http://schemas.openxmlformats.org/drawingml/2006/table">
            <a:tbl>
              <a:tblPr firstRow="1" bandRow="1">
                <a:tableStyleId>{F5AB1C69-6EDB-4FF4-983F-18BD219EF322}</a:tableStyleId>
              </a:tblPr>
              <a:tblGrid>
                <a:gridCol w="5937833">
                  <a:extLst>
                    <a:ext uri="{9D8B030D-6E8A-4147-A177-3AD203B41FA5}">
                      <a16:colId xmlns:a16="http://schemas.microsoft.com/office/drawing/2014/main" val="1828218247"/>
                    </a:ext>
                  </a:extLst>
                </a:gridCol>
                <a:gridCol w="2236919">
                  <a:extLst>
                    <a:ext uri="{9D8B030D-6E8A-4147-A177-3AD203B41FA5}">
                      <a16:colId xmlns:a16="http://schemas.microsoft.com/office/drawing/2014/main" val="291955495"/>
                    </a:ext>
                  </a:extLst>
                </a:gridCol>
              </a:tblGrid>
              <a:tr h="357503">
                <a:tc>
                  <a:txBody>
                    <a:bodyPr/>
                    <a:lstStyle/>
                    <a:p>
                      <a:pPr algn="ctr"/>
                      <a:r>
                        <a:rPr lang="tr-TR" sz="2000" dirty="0"/>
                        <a:t>Fırsat</a:t>
                      </a:r>
                      <a:r>
                        <a:rPr lang="en-US" sz="2000" dirty="0"/>
                        <a:t>lar</a:t>
                      </a:r>
                      <a:endParaRPr lang="tr-TR" sz="2000" dirty="0"/>
                    </a:p>
                  </a:txBody>
                  <a:tcPr/>
                </a:tc>
                <a:tc>
                  <a:txBody>
                    <a:bodyPr/>
                    <a:lstStyle/>
                    <a:p>
                      <a:pPr algn="ctr"/>
                      <a:r>
                        <a:rPr lang="tr-TR" sz="2000" dirty="0"/>
                        <a:t>Durumu</a:t>
                      </a:r>
                    </a:p>
                  </a:txBody>
                  <a:tcPr/>
                </a:tc>
                <a:extLst>
                  <a:ext uri="{0D108BD9-81ED-4DB2-BD59-A6C34878D82A}">
                    <a16:rowId xmlns:a16="http://schemas.microsoft.com/office/drawing/2014/main" val="3238229868"/>
                  </a:ext>
                </a:extLst>
              </a:tr>
              <a:tr h="357503">
                <a:tc>
                  <a:txBody>
                    <a:bodyPr/>
                    <a:lstStyle/>
                    <a:p>
                      <a:r>
                        <a:rPr lang="en-US" dirty="0"/>
                        <a:t>F11-Bölgedeki Firma </a:t>
                      </a:r>
                      <a:r>
                        <a:rPr lang="en-US" dirty="0" err="1"/>
                        <a:t>Sayısının</a:t>
                      </a:r>
                      <a:r>
                        <a:rPr lang="en-US" dirty="0"/>
                        <a:t> </a:t>
                      </a:r>
                      <a:r>
                        <a:rPr lang="en-US" dirty="0" err="1"/>
                        <a:t>Fazla</a:t>
                      </a:r>
                      <a:r>
                        <a:rPr lang="en-US" dirty="0"/>
                        <a:t> </a:t>
                      </a:r>
                      <a:r>
                        <a:rPr lang="en-US" dirty="0" err="1"/>
                        <a:t>Olması</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9164251"/>
                  </a:ext>
                </a:extLst>
              </a:tr>
              <a:tr h="425263">
                <a:tc>
                  <a:txBody>
                    <a:bodyPr/>
                    <a:lstStyle/>
                    <a:p>
                      <a:r>
                        <a:rPr lang="en-US" dirty="0"/>
                        <a:t>F12-Arge </a:t>
                      </a:r>
                      <a:r>
                        <a:rPr lang="en-US" dirty="0" err="1"/>
                        <a:t>Merkezlerine</a:t>
                      </a:r>
                      <a:r>
                        <a:rPr lang="en-US" dirty="0"/>
                        <a:t> Yakın </a:t>
                      </a:r>
                      <a:r>
                        <a:rPr lang="en-US" dirty="0" err="1"/>
                        <a:t>Olmak</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32349741"/>
                  </a:ext>
                </a:extLst>
              </a:tr>
              <a:tr h="357503">
                <a:tc>
                  <a:txBody>
                    <a:bodyPr/>
                    <a:lstStyle/>
                    <a:p>
                      <a:r>
                        <a:rPr lang="en-US" dirty="0"/>
                        <a:t>F13-Girişimcilik </a:t>
                      </a:r>
                      <a:r>
                        <a:rPr lang="en-US" dirty="0" err="1"/>
                        <a:t>Kültürünün</a:t>
                      </a:r>
                      <a:r>
                        <a:rPr lang="en-US" dirty="0"/>
                        <a:t> </a:t>
                      </a:r>
                      <a:r>
                        <a:rPr lang="en-US" dirty="0" err="1"/>
                        <a:t>Görece</a:t>
                      </a:r>
                      <a:r>
                        <a:rPr lang="en-US" dirty="0"/>
                        <a:t> </a:t>
                      </a:r>
                      <a:r>
                        <a:rPr lang="en-US" dirty="0" err="1"/>
                        <a:t>Önem</a:t>
                      </a:r>
                      <a:r>
                        <a:rPr lang="en-US" dirty="0"/>
                        <a:t> </a:t>
                      </a:r>
                      <a:r>
                        <a:rPr lang="en-US" dirty="0" err="1"/>
                        <a:t>Kazanması</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48578926"/>
                  </a:ext>
                </a:extLst>
              </a:tr>
              <a:tr h="425263">
                <a:tc>
                  <a:txBody>
                    <a:bodyPr/>
                    <a:lstStyle/>
                    <a:p>
                      <a:r>
                        <a:rPr lang="en-US" dirty="0"/>
                        <a:t>F14- </a:t>
                      </a:r>
                      <a:r>
                        <a:rPr lang="en-US" dirty="0" err="1"/>
                        <a:t>Üniversite</a:t>
                      </a:r>
                      <a:r>
                        <a:rPr lang="en-US" dirty="0"/>
                        <a:t> </a:t>
                      </a:r>
                      <a:r>
                        <a:rPr lang="en-US" dirty="0" err="1"/>
                        <a:t>Sanayi</a:t>
                      </a:r>
                      <a:r>
                        <a:rPr lang="en-US" dirty="0"/>
                        <a:t> </a:t>
                      </a:r>
                      <a:r>
                        <a:rPr lang="en-US" dirty="0" err="1"/>
                        <a:t>İşbirliğini</a:t>
                      </a:r>
                      <a:r>
                        <a:rPr lang="en-US" dirty="0"/>
                        <a:t> </a:t>
                      </a:r>
                      <a:r>
                        <a:rPr lang="en-US" dirty="0" err="1"/>
                        <a:t>Destekleyici</a:t>
                      </a:r>
                      <a:r>
                        <a:rPr lang="en-US" dirty="0"/>
                        <a:t> </a:t>
                      </a:r>
                      <a:r>
                        <a:rPr lang="en-US" dirty="0" err="1"/>
                        <a:t>Üniversite</a:t>
                      </a:r>
                      <a:r>
                        <a:rPr lang="en-US" dirty="0"/>
                        <a:t> </a:t>
                      </a:r>
                      <a:r>
                        <a:rPr lang="en-US" dirty="0" err="1"/>
                        <a:t>Yönetim</a:t>
                      </a:r>
                      <a:r>
                        <a:rPr lang="en-US" dirty="0"/>
                        <a:t> </a:t>
                      </a:r>
                      <a:r>
                        <a:rPr lang="en-US" dirty="0" err="1"/>
                        <a:t>Anlayışı</a:t>
                      </a:r>
                      <a:endParaRPr lang="en-US" dirty="0"/>
                    </a:p>
                  </a:txBody>
                  <a:tcPr/>
                </a:tc>
                <a:tc>
                  <a:txBody>
                    <a:bodyPr/>
                    <a:lstStyle/>
                    <a:p>
                      <a:pPr algn="ctr"/>
                      <a:r>
                        <a:rPr lang="en-US" sz="1800">
                          <a:latin typeface="Times New Roman" panose="02020603050405020304" pitchFamily="18" charset="0"/>
                          <a:cs typeface="Times New Roman" panose="02020603050405020304" pitchFamily="18" charset="0"/>
                        </a:rPr>
                        <a:t>Hala fırsat</a:t>
                      </a:r>
                      <a:r>
                        <a:rPr lang="tr-TR" sz="1800" baseline="0">
                          <a:latin typeface="Times New Roman" panose="02020603050405020304" pitchFamily="18" charset="0"/>
                          <a:cs typeface="Times New Roman" panose="02020603050405020304" pitchFamily="18" charset="0"/>
                          <a:sym typeface="Wingdings" panose="05000000000000000000" pitchFamily="2" charset="2"/>
                        </a:rPr>
                        <a:t> </a:t>
                      </a:r>
                      <a:r>
                        <a:rPr lang="tr-TR" sz="180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75635959"/>
                  </a:ext>
                </a:extLst>
              </a:tr>
              <a:tr h="357503">
                <a:tc>
                  <a:txBody>
                    <a:bodyPr/>
                    <a:lstStyle/>
                    <a:p>
                      <a:r>
                        <a:rPr lang="en-US" dirty="0"/>
                        <a:t>F15-Üniversitenin </a:t>
                      </a:r>
                      <a:r>
                        <a:rPr lang="en-US" dirty="0" err="1"/>
                        <a:t>hızla</a:t>
                      </a:r>
                      <a:r>
                        <a:rPr lang="en-US" dirty="0"/>
                        <a:t> </a:t>
                      </a:r>
                      <a:r>
                        <a:rPr lang="en-US" dirty="0" err="1"/>
                        <a:t>genişleyen</a:t>
                      </a:r>
                      <a:r>
                        <a:rPr lang="en-US" dirty="0"/>
                        <a:t>, </a:t>
                      </a:r>
                      <a:r>
                        <a:rPr lang="en-US" dirty="0" err="1"/>
                        <a:t>kaliteli</a:t>
                      </a:r>
                      <a:r>
                        <a:rPr lang="en-US" dirty="0"/>
                        <a:t> </a:t>
                      </a:r>
                      <a:r>
                        <a:rPr lang="en-US" dirty="0" err="1"/>
                        <a:t>ve</a:t>
                      </a:r>
                      <a:r>
                        <a:rPr lang="en-US" dirty="0"/>
                        <a:t> </a:t>
                      </a:r>
                      <a:r>
                        <a:rPr lang="en-US" dirty="0" err="1"/>
                        <a:t>Ar</a:t>
                      </a:r>
                      <a:r>
                        <a:rPr lang="en-US" dirty="0"/>
                        <a:t>-Ge </a:t>
                      </a:r>
                      <a:r>
                        <a:rPr lang="en-US" dirty="0" err="1"/>
                        <a:t>projelerine</a:t>
                      </a:r>
                      <a:r>
                        <a:rPr lang="en-US" dirty="0"/>
                        <a:t> </a:t>
                      </a:r>
                      <a:r>
                        <a:rPr lang="en-US" dirty="0" err="1"/>
                        <a:t>ilgili</a:t>
                      </a:r>
                      <a:r>
                        <a:rPr lang="en-US" dirty="0"/>
                        <a:t> </a:t>
                      </a:r>
                      <a:r>
                        <a:rPr lang="en-US" dirty="0" err="1"/>
                        <a:t>bir</a:t>
                      </a:r>
                      <a:r>
                        <a:rPr lang="en-US" dirty="0"/>
                        <a:t> </a:t>
                      </a:r>
                      <a:r>
                        <a:rPr lang="en-US" dirty="0" err="1"/>
                        <a:t>akademik</a:t>
                      </a:r>
                      <a:r>
                        <a:rPr lang="en-US" dirty="0"/>
                        <a:t> </a:t>
                      </a:r>
                      <a:r>
                        <a:rPr lang="en-US" dirty="0" err="1"/>
                        <a:t>kadrosu</a:t>
                      </a:r>
                      <a:r>
                        <a:rPr lang="en-US" dirty="0"/>
                        <a:t> </a:t>
                      </a:r>
                      <a:r>
                        <a:rPr lang="en-US" dirty="0" err="1"/>
                        <a:t>olmas</a:t>
                      </a:r>
                      <a:endParaRPr lang="en-US" dirty="0"/>
                    </a:p>
                  </a:txBody>
                  <a:tcPr/>
                </a:tc>
                <a:tc>
                  <a:txBody>
                    <a:bodyPr/>
                    <a:lstStyle/>
                    <a:p>
                      <a:pPr algn="ctr"/>
                      <a:r>
                        <a:rPr lang="en-US" sz="1800" dirty="0" err="1">
                          <a:latin typeface="Times New Roman" panose="02020603050405020304" pitchFamily="18" charset="0"/>
                          <a:cs typeface="Times New Roman" panose="02020603050405020304" pitchFamily="18" charset="0"/>
                        </a:rPr>
                        <a:t>Hala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fırsat</a:t>
                      </a:r>
                      <a:r>
                        <a:rPr lang="tr-TR" sz="1800" baseline="0" dirty="0">
                          <a:latin typeface="Times New Roman" panose="02020603050405020304" pitchFamily="18" charset="0"/>
                          <a:cs typeface="Times New Roman" panose="02020603050405020304" pitchFamily="18" charset="0"/>
                          <a:sym typeface="Wingdings" panose="05000000000000000000" pitchFamily="2" charset="2"/>
                        </a:rPr>
                        <a:t> </a:t>
                      </a:r>
                      <a:r>
                        <a:rPr lang="tr-TR"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13689646"/>
                  </a:ext>
                </a:extLst>
              </a:tr>
            </a:tbl>
          </a:graphicData>
        </a:graphic>
      </p:graphicFrame>
      <p:pic>
        <p:nvPicPr>
          <p:cNvPr id="5" name="Resim 8"/>
          <p:cNvPicPr/>
          <p:nvPr/>
        </p:nvPicPr>
        <p:blipFill>
          <a:blip r:embed="rId2" cstate="print"/>
          <a:stretch>
            <a:fillRect/>
          </a:stretch>
        </p:blipFill>
        <p:spPr>
          <a:xfrm>
            <a:off x="179512" y="404664"/>
            <a:ext cx="2736304" cy="576064"/>
          </a:xfrm>
          <a:prstGeom prst="rect">
            <a:avLst/>
          </a:prstGeom>
        </p:spPr>
      </p:pic>
    </p:spTree>
    <p:extLst>
      <p:ext uri="{BB962C8B-B14F-4D97-AF65-F5344CB8AC3E}">
        <p14:creationId xmlns:p14="http://schemas.microsoft.com/office/powerpoint/2010/main" val="1321003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48704254"/>
              </p:ext>
            </p:extLst>
          </p:nvPr>
        </p:nvGraphicFramePr>
        <p:xfrm>
          <a:off x="457200" y="1417638"/>
          <a:ext cx="8229600" cy="3154045"/>
        </p:xfrm>
        <a:graphic>
          <a:graphicData uri="http://schemas.openxmlformats.org/drawingml/2006/table">
            <a:tbl>
              <a:tblPr firstRow="1" bandRow="1">
                <a:tableStyleId>{F5AB1C69-6EDB-4FF4-983F-18BD219EF322}</a:tableStyleId>
              </a:tblPr>
              <a:tblGrid>
                <a:gridCol w="6635080">
                  <a:extLst>
                    <a:ext uri="{9D8B030D-6E8A-4147-A177-3AD203B41FA5}">
                      <a16:colId xmlns:a16="http://schemas.microsoft.com/office/drawing/2014/main" val="959239391"/>
                    </a:ext>
                  </a:extLst>
                </a:gridCol>
                <a:gridCol w="1594520">
                  <a:extLst>
                    <a:ext uri="{9D8B030D-6E8A-4147-A177-3AD203B41FA5}">
                      <a16:colId xmlns:a16="http://schemas.microsoft.com/office/drawing/2014/main" val="1820457837"/>
                    </a:ext>
                  </a:extLst>
                </a:gridCol>
              </a:tblGrid>
              <a:tr h="370840">
                <a:tc>
                  <a:txBody>
                    <a:bodyPr/>
                    <a:lstStyle/>
                    <a:p>
                      <a:pPr algn="ctr"/>
                      <a:r>
                        <a:rPr lang="en-US" sz="1800" dirty="0" err="1">
                          <a:latin typeface="+mj-lt"/>
                        </a:rPr>
                        <a:t>Tehditler</a:t>
                      </a:r>
                      <a:endParaRPr lang="en-US" sz="1800" dirty="0">
                        <a:latin typeface="+mj-lt"/>
                      </a:endParaRPr>
                    </a:p>
                  </a:txBody>
                  <a:tcPr/>
                </a:tc>
                <a:tc>
                  <a:txBody>
                    <a:bodyPr/>
                    <a:lstStyle/>
                    <a:p>
                      <a:r>
                        <a:rPr lang="en-US" sz="1800" dirty="0">
                          <a:latin typeface="+mj-lt"/>
                        </a:rPr>
                        <a:t>Durum </a:t>
                      </a:r>
                    </a:p>
                  </a:txBody>
                  <a:tcPr/>
                </a:tc>
                <a:extLst>
                  <a:ext uri="{0D108BD9-81ED-4DB2-BD59-A6C34878D82A}">
                    <a16:rowId xmlns:a16="http://schemas.microsoft.com/office/drawing/2014/main" val="3338117161"/>
                  </a:ext>
                </a:extLst>
              </a:tr>
              <a:tr h="370840">
                <a:tc>
                  <a:txBody>
                    <a:bodyPr/>
                    <a:lstStyle/>
                    <a:p>
                      <a:pPr algn="l" fontAlgn="t"/>
                      <a:r>
                        <a:rPr lang="en-US" sz="1800" b="0" i="0" u="none" strike="noStrike">
                          <a:effectLst/>
                          <a:latin typeface="+mj-lt"/>
                        </a:rPr>
                        <a:t>T1-GYÜ endeksine giren ilk 50 üniversitenin rekabet durumu</a:t>
                      </a:r>
                    </a:p>
                  </a:txBody>
                  <a:tcPr marL="9525" marR="9525" marT="9525" marB="0"/>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tehdit</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62663384"/>
                  </a:ext>
                </a:extLst>
              </a:tr>
              <a:tr h="370840">
                <a:tc>
                  <a:txBody>
                    <a:bodyPr/>
                    <a:lstStyle/>
                    <a:p>
                      <a:pPr algn="l" fontAlgn="t"/>
                      <a:r>
                        <a:rPr lang="en-US" sz="1800" b="0" i="0" u="none" strike="noStrike" dirty="0">
                          <a:effectLst/>
                          <a:latin typeface="+mj-lt"/>
                        </a:rPr>
                        <a:t>T2-Danışmanlık </a:t>
                      </a:r>
                      <a:r>
                        <a:rPr lang="en-US" sz="1800" b="0" i="0" u="none" strike="noStrike" dirty="0" err="1">
                          <a:effectLst/>
                          <a:latin typeface="+mj-lt"/>
                        </a:rPr>
                        <a:t>Firmalarının</a:t>
                      </a:r>
                      <a:r>
                        <a:rPr lang="en-US" sz="1800" b="0" i="0" u="none" strike="noStrike" dirty="0">
                          <a:effectLst/>
                          <a:latin typeface="+mj-lt"/>
                        </a:rPr>
                        <a:t>  </a:t>
                      </a:r>
                      <a:r>
                        <a:rPr lang="en-US" sz="1800" b="0" i="0" u="none" strike="noStrike" dirty="0" err="1">
                          <a:effectLst/>
                          <a:latin typeface="+mj-lt"/>
                        </a:rPr>
                        <a:t>Rekabete</a:t>
                      </a:r>
                      <a:r>
                        <a:rPr lang="en-US" sz="1800" b="0" i="0" u="none" strike="noStrike" dirty="0">
                          <a:effectLst/>
                          <a:latin typeface="+mj-lt"/>
                        </a:rPr>
                        <a:t> </a:t>
                      </a:r>
                      <a:r>
                        <a:rPr lang="en-US" sz="1800" b="0" i="0" u="none" strike="noStrike" dirty="0" err="1">
                          <a:effectLst/>
                          <a:latin typeface="+mj-lt"/>
                        </a:rPr>
                        <a:t>Etkisi</a:t>
                      </a:r>
                      <a:r>
                        <a:rPr lang="en-US" sz="1800" b="0" i="0" u="none" strike="noStrike" dirty="0">
                          <a:effectLst/>
                          <a:latin typeface="+mj-lt"/>
                        </a:rPr>
                        <a:t/>
                      </a:r>
                      <a:br>
                        <a:rPr lang="en-US" sz="1800" b="0" i="0" u="none" strike="noStrike" dirty="0">
                          <a:effectLst/>
                          <a:latin typeface="+mj-lt"/>
                        </a:rPr>
                      </a:br>
                      <a:r>
                        <a:rPr lang="en-US" sz="1800" b="0" i="0" u="none" strike="noStrike" dirty="0" err="1">
                          <a:effectLst/>
                          <a:latin typeface="+mj-lt"/>
                        </a:rPr>
                        <a:t>Akişmer</a:t>
                      </a:r>
                      <a:r>
                        <a:rPr lang="en-US" sz="1800" b="0" i="0" u="none" strike="noStrike" dirty="0">
                          <a:effectLst/>
                          <a:latin typeface="+mj-lt"/>
                        </a:rPr>
                        <a:t> </a:t>
                      </a:r>
                      <a:r>
                        <a:rPr lang="en-US" sz="1800" b="0" i="0" u="none" strike="noStrike" dirty="0" err="1">
                          <a:effectLst/>
                          <a:latin typeface="+mj-lt"/>
                        </a:rPr>
                        <a:t>ve</a:t>
                      </a:r>
                      <a:r>
                        <a:rPr lang="en-US" sz="1800" b="0" i="0" u="none" strike="noStrike" dirty="0">
                          <a:effectLst/>
                          <a:latin typeface="+mj-lt"/>
                        </a:rPr>
                        <a:t> SDÜ TTO </a:t>
                      </a:r>
                      <a:r>
                        <a:rPr lang="en-US" sz="1800" b="0" i="0" u="none" strike="noStrike" dirty="0" err="1">
                          <a:effectLst/>
                          <a:latin typeface="+mj-lt"/>
                        </a:rPr>
                        <a:t>ofisleri</a:t>
                      </a:r>
                      <a:endParaRPr lang="en-US" sz="1800" b="0" i="0" u="none" strike="noStrike" dirty="0">
                        <a:effectLst/>
                        <a:latin typeface="+mj-lt"/>
                      </a:endParaRPr>
                    </a:p>
                  </a:txBody>
                  <a:tcPr marL="9525" marR="9525" marT="9525" marB="0"/>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tehdit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56545980"/>
                  </a:ext>
                </a:extLst>
              </a:tr>
              <a:tr h="370840">
                <a:tc>
                  <a:txBody>
                    <a:bodyPr/>
                    <a:lstStyle/>
                    <a:p>
                      <a:pPr algn="l" fontAlgn="t"/>
                      <a:r>
                        <a:rPr lang="en-US" sz="1800" b="0" i="0" u="none" strike="noStrike" dirty="0">
                          <a:effectLst/>
                          <a:latin typeface="+mj-lt"/>
                        </a:rPr>
                        <a:t>T3-</a:t>
                      </a:r>
                      <a:r>
                        <a:rPr lang="en-US" sz="1800" b="0" i="0" u="none" strike="noStrike" kern="1200" dirty="0">
                          <a:solidFill>
                            <a:schemeClr val="dk1"/>
                          </a:solidFill>
                          <a:effectLst/>
                          <a:latin typeface="+mn-lt"/>
                          <a:ea typeface="+mn-ea"/>
                          <a:cs typeface="+mn-cs"/>
                        </a:rPr>
                        <a:t>Teknik </a:t>
                      </a:r>
                      <a:r>
                        <a:rPr lang="en-US" sz="1800" b="0" i="0" u="none" strike="noStrike" kern="1200" dirty="0" err="1">
                          <a:solidFill>
                            <a:schemeClr val="dk1"/>
                          </a:solidFill>
                          <a:effectLst/>
                          <a:latin typeface="+mn-lt"/>
                          <a:ea typeface="+mn-ea"/>
                          <a:cs typeface="+mn-cs"/>
                        </a:rPr>
                        <a:t>Ekipmanların</a:t>
                      </a:r>
                      <a:r>
                        <a:rPr lang="en-US" sz="1800" b="0" i="0" u="none" strike="noStrike" kern="1200" dirty="0">
                          <a:solidFill>
                            <a:schemeClr val="dk1"/>
                          </a:solidFill>
                          <a:effectLst/>
                          <a:latin typeface="+mn-lt"/>
                          <a:ea typeface="+mn-ea"/>
                          <a:cs typeface="+mn-cs"/>
                        </a:rPr>
                        <a:t> </a:t>
                      </a:r>
                      <a:r>
                        <a:rPr lang="en-US" sz="1800" b="0" i="0" u="none" strike="noStrike" kern="1200" dirty="0" err="1">
                          <a:solidFill>
                            <a:schemeClr val="dk1"/>
                          </a:solidFill>
                          <a:effectLst/>
                          <a:latin typeface="+mn-lt"/>
                          <a:ea typeface="+mn-ea"/>
                          <a:cs typeface="+mn-cs"/>
                        </a:rPr>
                        <a:t>Arızalanması</a:t>
                      </a:r>
                      <a:r>
                        <a:rPr lang="en-US" sz="1800" b="0" i="0" u="none" strike="noStrike" kern="1200" dirty="0">
                          <a:solidFill>
                            <a:schemeClr val="dk1"/>
                          </a:solidFill>
                          <a:effectLst/>
                          <a:latin typeface="+mn-lt"/>
                          <a:ea typeface="+mn-ea"/>
                          <a:cs typeface="+mn-cs"/>
                        </a:rPr>
                        <a:t> (</a:t>
                      </a:r>
                      <a:r>
                        <a:rPr lang="en-US" sz="1800" b="0" i="0" u="none" strike="noStrike" kern="1200" dirty="0" err="1">
                          <a:solidFill>
                            <a:schemeClr val="dk1"/>
                          </a:solidFill>
                          <a:effectLst/>
                          <a:latin typeface="+mn-lt"/>
                          <a:ea typeface="+mn-ea"/>
                          <a:cs typeface="+mn-cs"/>
                        </a:rPr>
                        <a:t>Tv</a:t>
                      </a:r>
                      <a:r>
                        <a:rPr lang="en-US" sz="1800" b="0" i="0" u="none" strike="noStrike" kern="1200" dirty="0">
                          <a:solidFill>
                            <a:schemeClr val="dk1"/>
                          </a:solidFill>
                          <a:effectLst/>
                          <a:latin typeface="+mn-lt"/>
                          <a:ea typeface="+mn-ea"/>
                          <a:cs typeface="+mn-cs"/>
                        </a:rPr>
                        <a:t>, </a:t>
                      </a:r>
                      <a:r>
                        <a:rPr lang="en-US" sz="1800" b="0" i="0" u="none" strike="noStrike" kern="1200" dirty="0" err="1">
                          <a:solidFill>
                            <a:schemeClr val="dk1"/>
                          </a:solidFill>
                          <a:effectLst/>
                          <a:latin typeface="+mn-lt"/>
                          <a:ea typeface="+mn-ea"/>
                          <a:cs typeface="+mn-cs"/>
                        </a:rPr>
                        <a:t>Bilgisiyar</a:t>
                      </a:r>
                      <a:r>
                        <a:rPr lang="en-US" sz="1800" b="0" i="0" u="none" strike="noStrike" kern="1200" dirty="0">
                          <a:solidFill>
                            <a:schemeClr val="dk1"/>
                          </a:solidFill>
                          <a:effectLst/>
                          <a:latin typeface="+mn-lt"/>
                          <a:ea typeface="+mn-ea"/>
                          <a:cs typeface="+mn-cs"/>
                        </a:rPr>
                        <a:t>, </a:t>
                      </a:r>
                      <a:r>
                        <a:rPr lang="en-US" sz="1800" b="0" i="0" u="none" strike="noStrike" kern="1200" dirty="0" err="1">
                          <a:solidFill>
                            <a:schemeClr val="dk1"/>
                          </a:solidFill>
                          <a:effectLst/>
                          <a:latin typeface="+mn-lt"/>
                          <a:ea typeface="+mn-ea"/>
                          <a:cs typeface="+mn-cs"/>
                        </a:rPr>
                        <a:t>Yazıcı</a:t>
                      </a:r>
                      <a:r>
                        <a:rPr lang="en-US" sz="1800" b="0" i="0" u="none" strike="noStrike" kern="1200" dirty="0">
                          <a:solidFill>
                            <a:schemeClr val="dk1"/>
                          </a:solidFill>
                          <a:effectLst/>
                          <a:latin typeface="+mn-lt"/>
                          <a:ea typeface="+mn-ea"/>
                          <a:cs typeface="+mn-cs"/>
                        </a:rPr>
                        <a:t>, </a:t>
                      </a:r>
                      <a:r>
                        <a:rPr lang="en-US" sz="1800" b="0" i="0" u="none" strike="noStrike" kern="1200" dirty="0" err="1">
                          <a:solidFill>
                            <a:schemeClr val="dk1"/>
                          </a:solidFill>
                          <a:effectLst/>
                          <a:latin typeface="+mn-lt"/>
                          <a:ea typeface="+mn-ea"/>
                          <a:cs typeface="+mn-cs"/>
                        </a:rPr>
                        <a:t>Projeksiyon</a:t>
                      </a:r>
                      <a:r>
                        <a:rPr lang="en-US" sz="1800" b="0" i="0" u="none" strike="noStrike" kern="1200" dirty="0">
                          <a:solidFill>
                            <a:schemeClr val="dk1"/>
                          </a:solidFill>
                          <a:effectLst/>
                          <a:latin typeface="+mn-lt"/>
                          <a:ea typeface="+mn-ea"/>
                          <a:cs typeface="+mn-cs"/>
                        </a:rPr>
                        <a:t>)</a:t>
                      </a:r>
                    </a:p>
                  </a:txBody>
                  <a:tcPr marL="9525" marR="9525" marT="9525" marB="0"/>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tehdit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53742715"/>
                  </a:ext>
                </a:extLst>
              </a:tr>
              <a:tr h="370840">
                <a:tc>
                  <a:txBody>
                    <a:bodyPr/>
                    <a:lstStyle/>
                    <a:p>
                      <a:pPr algn="l" fontAlgn="t"/>
                      <a:r>
                        <a:rPr lang="en-US" sz="1800" b="0" i="0" u="none" strike="noStrike" dirty="0">
                          <a:effectLst/>
                          <a:latin typeface="+mj-lt"/>
                        </a:rPr>
                        <a:t>T4-</a:t>
                      </a:r>
                      <a:r>
                        <a:rPr lang="en-US" sz="1800" b="0" i="0" u="none" strike="noStrike" kern="1200" dirty="0">
                          <a:solidFill>
                            <a:srgbClr val="000000"/>
                          </a:solidFill>
                          <a:effectLst/>
                          <a:latin typeface="+mn-lt"/>
                          <a:ea typeface="+mn-ea"/>
                          <a:cs typeface="+mn-cs"/>
                        </a:rPr>
                        <a:t>Türkiye'de </a:t>
                      </a:r>
                      <a:r>
                        <a:rPr lang="en-US" sz="1800" b="0" i="0" u="none" strike="noStrike" kern="1200" dirty="0" err="1">
                          <a:solidFill>
                            <a:srgbClr val="000000"/>
                          </a:solidFill>
                          <a:effectLst/>
                          <a:latin typeface="+mn-lt"/>
                          <a:ea typeface="+mn-ea"/>
                          <a:cs typeface="+mn-cs"/>
                        </a:rPr>
                        <a:t>Faiz</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Oranlarının</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Yüksek</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Olması</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ve</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ekonomideki</a:t>
                      </a:r>
                      <a:r>
                        <a:rPr lang="en-US" sz="1800" b="0" i="0" u="none" strike="noStrike" kern="1200" dirty="0">
                          <a:solidFill>
                            <a:srgbClr val="000000"/>
                          </a:solidFill>
                          <a:effectLst/>
                          <a:latin typeface="+mn-lt"/>
                          <a:ea typeface="+mn-ea"/>
                          <a:cs typeface="+mn-cs"/>
                        </a:rPr>
                        <a:t> </a:t>
                      </a:r>
                      <a:r>
                        <a:rPr lang="en-US" sz="1800" b="0" i="0" u="none" strike="noStrike" kern="1200" dirty="0" err="1">
                          <a:solidFill>
                            <a:srgbClr val="000000"/>
                          </a:solidFill>
                          <a:effectLst/>
                          <a:latin typeface="+mn-lt"/>
                          <a:ea typeface="+mn-ea"/>
                          <a:cs typeface="+mn-cs"/>
                        </a:rPr>
                        <a:t>değişim</a:t>
                      </a:r>
                      <a:endParaRPr lang="en-US" sz="1800" b="0" i="0" u="none" strike="noStrike" kern="1200" dirty="0">
                        <a:solidFill>
                          <a:srgbClr val="000000"/>
                        </a:solidFill>
                        <a:effectLst/>
                        <a:latin typeface="+mn-lt"/>
                        <a:ea typeface="+mn-ea"/>
                        <a:cs typeface="+mn-cs"/>
                      </a:endParaRPr>
                    </a:p>
                  </a:txBody>
                  <a:tcPr marL="9525" marR="9525" marT="9525" marB="0"/>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tehdit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75093275"/>
                  </a:ext>
                </a:extLst>
              </a:tr>
              <a:tr h="370840">
                <a:tc>
                  <a:txBody>
                    <a:bodyPr/>
                    <a:lstStyle/>
                    <a:p>
                      <a:pPr algn="l" fontAlgn="t"/>
                      <a:r>
                        <a:rPr lang="en-US" sz="1800" b="0" i="0" u="none" strike="noStrike" dirty="0">
                          <a:solidFill>
                            <a:srgbClr val="000000"/>
                          </a:solidFill>
                          <a:effectLst/>
                          <a:latin typeface="+mj-lt"/>
                        </a:rPr>
                        <a:t>T5-Üniversite </a:t>
                      </a:r>
                      <a:r>
                        <a:rPr lang="en-US" sz="1800" b="0" i="0" u="none" strike="noStrike" dirty="0" err="1">
                          <a:solidFill>
                            <a:srgbClr val="000000"/>
                          </a:solidFill>
                          <a:effectLst/>
                          <a:latin typeface="+mj-lt"/>
                        </a:rPr>
                        <a:t>Sanayi</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İş</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Birliği</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Kültürünün</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Zayıf</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Olması</a:t>
                      </a:r>
                      <a:endParaRPr lang="en-US" sz="1800" b="0" i="0" u="none" strike="noStrike" dirty="0">
                        <a:solidFill>
                          <a:srgbClr val="000000"/>
                        </a:solidFill>
                        <a:effectLst/>
                        <a:latin typeface="+mj-lt"/>
                      </a:endParaRPr>
                    </a:p>
                  </a:txBody>
                  <a:tcPr marL="9525" marR="9525" marT="9525" marB="0"/>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tehdit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21843892"/>
                  </a:ext>
                </a:extLst>
              </a:tr>
              <a:tr h="370840">
                <a:tc>
                  <a:txBody>
                    <a:bodyPr/>
                    <a:lstStyle/>
                    <a:p>
                      <a:pPr algn="l" fontAlgn="t"/>
                      <a:r>
                        <a:rPr lang="en-US" sz="1800" b="0" i="0" u="none" strike="noStrike" dirty="0">
                          <a:solidFill>
                            <a:srgbClr val="000000"/>
                          </a:solidFill>
                          <a:effectLst/>
                          <a:latin typeface="+mj-lt"/>
                        </a:rPr>
                        <a:t>T6-Projelerde </a:t>
                      </a:r>
                      <a:r>
                        <a:rPr lang="en-US" sz="1800" b="0" i="0" u="none" strike="noStrike" dirty="0" err="1">
                          <a:solidFill>
                            <a:srgbClr val="000000"/>
                          </a:solidFill>
                          <a:effectLst/>
                          <a:latin typeface="+mj-lt"/>
                        </a:rPr>
                        <a:t>istenilen</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çıktıların</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alınmaması</a:t>
                      </a:r>
                      <a:endParaRPr lang="en-US" sz="1800" b="0" i="0" u="none" strike="noStrike" dirty="0">
                        <a:solidFill>
                          <a:srgbClr val="000000"/>
                        </a:solidFill>
                        <a:effectLst/>
                        <a:latin typeface="+mj-lt"/>
                      </a:endParaRPr>
                    </a:p>
                  </a:txBody>
                  <a:tcPr marL="9525" marR="9525" marT="9525" marB="0"/>
                </a:tc>
                <a:tc>
                  <a:txBody>
                    <a:bodyPr/>
                    <a:lstStyle/>
                    <a:p>
                      <a:pPr algn="ctr"/>
                      <a:r>
                        <a:rPr lang="en-US" sz="1800">
                          <a:latin typeface="Times New Roman" panose="02020603050405020304" pitchFamily="18" charset="0"/>
                          <a:cs typeface="Times New Roman" panose="02020603050405020304" pitchFamily="18" charset="0"/>
                          <a:sym typeface="Wingdings" panose="05000000000000000000" pitchFamily="2" charset="2"/>
                        </a:rPr>
                        <a:t>Hala tehdit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38468064"/>
                  </a:ext>
                </a:extLst>
              </a:tr>
              <a:tr h="370840">
                <a:tc>
                  <a:txBody>
                    <a:bodyPr/>
                    <a:lstStyle/>
                    <a:p>
                      <a:pPr algn="l" fontAlgn="t"/>
                      <a:r>
                        <a:rPr lang="en-US" sz="1800" b="0" i="0" u="none" strike="noStrike" dirty="0">
                          <a:solidFill>
                            <a:srgbClr val="000000"/>
                          </a:solidFill>
                          <a:effectLst/>
                          <a:latin typeface="+mj-lt"/>
                        </a:rPr>
                        <a:t>T7-Proje </a:t>
                      </a:r>
                      <a:r>
                        <a:rPr lang="en-US" sz="1800" b="0" i="0" u="none" strike="noStrike" dirty="0" err="1">
                          <a:solidFill>
                            <a:srgbClr val="000000"/>
                          </a:solidFill>
                          <a:effectLst/>
                          <a:latin typeface="+mj-lt"/>
                        </a:rPr>
                        <a:t>ödemelerinin</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zamanında</a:t>
                      </a:r>
                      <a:r>
                        <a:rPr lang="en-US" sz="1800" b="0" i="0" u="none" strike="noStrike" dirty="0">
                          <a:solidFill>
                            <a:srgbClr val="000000"/>
                          </a:solidFill>
                          <a:effectLst/>
                          <a:latin typeface="+mj-lt"/>
                        </a:rPr>
                        <a:t> </a:t>
                      </a:r>
                      <a:r>
                        <a:rPr lang="en-US" sz="1800" b="0" i="0" u="none" strike="noStrike" dirty="0" err="1">
                          <a:solidFill>
                            <a:srgbClr val="000000"/>
                          </a:solidFill>
                          <a:effectLst/>
                          <a:latin typeface="+mj-lt"/>
                        </a:rPr>
                        <a:t>yapılmaması</a:t>
                      </a:r>
                      <a:endParaRPr lang="en-US" sz="1800" b="0" i="0" u="none" strike="noStrike" dirty="0">
                        <a:solidFill>
                          <a:srgbClr val="000000"/>
                        </a:solidFill>
                        <a:effectLst/>
                        <a:latin typeface="+mj-lt"/>
                      </a:endParaRPr>
                    </a:p>
                  </a:txBody>
                  <a:tcPr marL="9525" marR="9525" marT="9525" marB="0"/>
                </a:tc>
                <a:tc>
                  <a:txBody>
                    <a:bodyPr/>
                    <a:lstStyle/>
                    <a:p>
                      <a:pPr algn="ctr"/>
                      <a:r>
                        <a:rPr lang="en-US" sz="1800" dirty="0" err="1">
                          <a:latin typeface="Times New Roman" panose="02020603050405020304" pitchFamily="18" charset="0"/>
                          <a:cs typeface="Times New Roman" panose="02020603050405020304" pitchFamily="18" charset="0"/>
                          <a:sym typeface="Wingdings" panose="05000000000000000000" pitchFamily="2" charset="2"/>
                        </a:rPr>
                        <a:t>Hala</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r>
                        <a:rPr lang="en-US" sz="1800" dirty="0" err="1">
                          <a:latin typeface="Times New Roman" panose="02020603050405020304" pitchFamily="18" charset="0"/>
                          <a:cs typeface="Times New Roman" panose="02020603050405020304" pitchFamily="18" charset="0"/>
                          <a:sym typeface="Wingdings" panose="05000000000000000000" pitchFamily="2" charset="2"/>
                        </a:rPr>
                        <a:t>tehdit</a:t>
                      </a:r>
                      <a:r>
                        <a:rPr lang="en-US" sz="1800" dirty="0">
                          <a:latin typeface="Times New Roman" panose="02020603050405020304" pitchFamily="18" charset="0"/>
                          <a:cs typeface="Times New Roman" panose="02020603050405020304" pitchFamily="18" charset="0"/>
                          <a:sym typeface="Wingdings" panose="05000000000000000000" pitchFamily="2" charset="2"/>
                        </a:rPr>
                        <a:t> </a:t>
                      </a:r>
                      <a:endParaRPr lang="tr-TR"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9094574"/>
                  </a:ext>
                </a:extLst>
              </a:tr>
            </a:tbl>
          </a:graphicData>
        </a:graphic>
      </p:graphicFrame>
      <p:sp>
        <p:nvSpPr>
          <p:cNvPr id="4" name="Slide Number Placeholder 3"/>
          <p:cNvSpPr>
            <a:spLocks noGrp="1"/>
          </p:cNvSpPr>
          <p:nvPr>
            <p:ph type="sldNum" sz="quarter" idx="12"/>
          </p:nvPr>
        </p:nvSpPr>
        <p:spPr/>
        <p:txBody>
          <a:bodyPr/>
          <a:lstStyle/>
          <a:p>
            <a:fld id="{439F893C-C32F-4835-A1E5-850973405C58}" type="slidenum">
              <a:rPr lang="tr-TR" smtClean="0"/>
              <a:pPr/>
              <a:t>6</a:t>
            </a:fld>
            <a:endParaRPr lang="tr-TR"/>
          </a:p>
        </p:txBody>
      </p:sp>
      <p:pic>
        <p:nvPicPr>
          <p:cNvPr id="5" name="Resim 8"/>
          <p:cNvPicPr/>
          <p:nvPr/>
        </p:nvPicPr>
        <p:blipFill>
          <a:blip r:embed="rId2" cstate="print"/>
          <a:stretch>
            <a:fillRect/>
          </a:stretch>
        </p:blipFill>
        <p:spPr>
          <a:xfrm>
            <a:off x="251520" y="332656"/>
            <a:ext cx="2736304" cy="576064"/>
          </a:xfrm>
          <a:prstGeom prst="rect">
            <a:avLst/>
          </a:prstGeom>
        </p:spPr>
      </p:pic>
    </p:spTree>
    <p:extLst>
      <p:ext uri="{BB962C8B-B14F-4D97-AF65-F5344CB8AC3E}">
        <p14:creationId xmlns:p14="http://schemas.microsoft.com/office/powerpoint/2010/main" val="65995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751551"/>
            <a:ext cx="6984776" cy="646331"/>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PAYDAŞ BEKLENTİLERİ</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7</a:t>
            </a:fld>
            <a:endParaRPr lang="tr-TR"/>
          </a:p>
        </p:txBody>
      </p:sp>
      <p:pic>
        <p:nvPicPr>
          <p:cNvPr id="6" name="Resim 5"/>
          <p:cNvPicPr/>
          <p:nvPr/>
        </p:nvPicPr>
        <p:blipFill>
          <a:blip r:embed="rId2" cstate="print"/>
          <a:stretch>
            <a:fillRect/>
          </a:stretch>
        </p:blipFill>
        <p:spPr>
          <a:xfrm>
            <a:off x="107504" y="260648"/>
            <a:ext cx="2736304" cy="576064"/>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2258773082"/>
              </p:ext>
            </p:extLst>
          </p:nvPr>
        </p:nvGraphicFramePr>
        <p:xfrm>
          <a:off x="683568" y="1397882"/>
          <a:ext cx="7920880" cy="5099552"/>
        </p:xfrm>
        <a:graphic>
          <a:graphicData uri="http://schemas.openxmlformats.org/drawingml/2006/table">
            <a:tbl>
              <a:tblPr firstRow="1" bandRow="1">
                <a:tableStyleId>{00A15C55-8517-42AA-B614-E9B94910E393}</a:tableStyleId>
              </a:tblPr>
              <a:tblGrid>
                <a:gridCol w="2640294">
                  <a:extLst>
                    <a:ext uri="{9D8B030D-6E8A-4147-A177-3AD203B41FA5}">
                      <a16:colId xmlns:a16="http://schemas.microsoft.com/office/drawing/2014/main" val="3368969137"/>
                    </a:ext>
                  </a:extLst>
                </a:gridCol>
                <a:gridCol w="2486824">
                  <a:extLst>
                    <a:ext uri="{9D8B030D-6E8A-4147-A177-3AD203B41FA5}">
                      <a16:colId xmlns:a16="http://schemas.microsoft.com/office/drawing/2014/main" val="3508075268"/>
                    </a:ext>
                  </a:extLst>
                </a:gridCol>
                <a:gridCol w="2793762">
                  <a:extLst>
                    <a:ext uri="{9D8B030D-6E8A-4147-A177-3AD203B41FA5}">
                      <a16:colId xmlns:a16="http://schemas.microsoft.com/office/drawing/2014/main" val="2170579371"/>
                    </a:ext>
                  </a:extLst>
                </a:gridCol>
              </a:tblGrid>
              <a:tr h="230918">
                <a:tc>
                  <a:txBody>
                    <a:bodyPr/>
                    <a:lstStyle/>
                    <a:p>
                      <a:r>
                        <a:rPr lang="tr-TR" sz="1600" dirty="0"/>
                        <a:t>Paydaş</a:t>
                      </a:r>
                      <a:r>
                        <a:rPr lang="tr-TR" sz="1600" baseline="0" dirty="0"/>
                        <a:t> Adı</a:t>
                      </a:r>
                      <a:endParaRPr lang="tr-TR" sz="1600" dirty="0"/>
                    </a:p>
                  </a:txBody>
                  <a:tcPr/>
                </a:tc>
                <a:tc>
                  <a:txBody>
                    <a:bodyPr/>
                    <a:lstStyle/>
                    <a:p>
                      <a:r>
                        <a:rPr lang="tr-TR" sz="1600" dirty="0"/>
                        <a:t>Paydaş Beklentisi</a:t>
                      </a:r>
                    </a:p>
                  </a:txBody>
                  <a:tcPr/>
                </a:tc>
                <a:tc>
                  <a:txBody>
                    <a:bodyPr/>
                    <a:lstStyle/>
                    <a:p>
                      <a:r>
                        <a:rPr lang="tr-TR" sz="1600" dirty="0"/>
                        <a:t>Karşılanma</a:t>
                      </a:r>
                      <a:r>
                        <a:rPr lang="tr-TR" sz="1600" baseline="0" dirty="0"/>
                        <a:t> Durumu</a:t>
                      </a:r>
                      <a:endParaRPr lang="tr-TR" sz="1600" dirty="0"/>
                    </a:p>
                  </a:txBody>
                  <a:tcPr/>
                </a:tc>
                <a:extLst>
                  <a:ext uri="{0D108BD9-81ED-4DB2-BD59-A6C34878D82A}">
                    <a16:rowId xmlns:a16="http://schemas.microsoft.com/office/drawing/2014/main" val="996191789"/>
                  </a:ext>
                </a:extLst>
              </a:tr>
              <a:tr h="425745">
                <a:tc>
                  <a:txBody>
                    <a:bodyPr/>
                    <a:lstStyle/>
                    <a:p>
                      <a:pPr algn="ctr" fontAlgn="ctr"/>
                      <a:r>
                        <a:rPr lang="en-US" sz="1100" b="0" i="0" u="none" strike="noStrike">
                          <a:solidFill>
                            <a:srgbClr val="000000"/>
                          </a:solidFill>
                          <a:effectLst/>
                          <a:latin typeface="Calibri" panose="020F0502020204030204" pitchFamily="34" charset="0"/>
                        </a:rPr>
                        <a:t>ABÜ Rektörlük</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TTO </a:t>
                      </a:r>
                      <a:r>
                        <a:rPr lang="en-US" sz="1100" b="0" i="0" u="none" strike="noStrike" dirty="0" err="1">
                          <a:solidFill>
                            <a:srgbClr val="000000"/>
                          </a:solidFill>
                          <a:effectLst/>
                          <a:latin typeface="Calibri" panose="020F0502020204030204" pitchFamily="34" charset="0"/>
                        </a:rPr>
                        <a:t>tarafından</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yapılan</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işler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ve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Üniversitedeki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projeler</a:t>
                      </a:r>
                      <a:r>
                        <a:rPr lang="en-US" sz="1100" b="0" i="0" u="none" strike="noStrike" baseline="0" dirty="0">
                          <a:solidFill>
                            <a:srgbClr val="000000"/>
                          </a:solidFill>
                          <a:effectLst/>
                          <a:latin typeface="Calibri" panose="020F0502020204030204" pitchFamily="34" charset="0"/>
                        </a:rPr>
                        <a:t>, patent, </a:t>
                      </a:r>
                      <a:r>
                        <a:rPr lang="en-US" sz="1100" b="0" i="0" u="none" strike="noStrike" baseline="0" dirty="0" err="1">
                          <a:solidFill>
                            <a:srgbClr val="000000"/>
                          </a:solidFill>
                          <a:effectLst/>
                          <a:latin typeface="Calibri" panose="020F0502020204030204" pitchFamily="34" charset="0"/>
                        </a:rPr>
                        <a:t>sanayii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işbirlikleri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hakkında</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r</a:t>
                      </a:r>
                      <a:r>
                        <a:rPr lang="en-US" sz="1100" b="0" i="0" u="none" strike="noStrike" dirty="0" err="1">
                          <a:solidFill>
                            <a:srgbClr val="000000"/>
                          </a:solidFill>
                          <a:effectLst/>
                          <a:latin typeface="Calibri" panose="020F0502020204030204" pitchFamily="34" charset="0"/>
                        </a:rPr>
                        <a:t>aporlama</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Üst</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yönetimin</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talep</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ettiği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bilgiler</a:t>
                      </a:r>
                      <a:r>
                        <a:rPr lang="en-US" sz="1100" b="0" i="0" u="none" strike="noStrike" baseline="0" dirty="0">
                          <a:solidFill>
                            <a:srgbClr val="000000"/>
                          </a:solidFill>
                          <a:effectLst/>
                          <a:latin typeface="Calibri" panose="020F0502020204030204" pitchFamily="34" charset="0"/>
                        </a:rPr>
                        <a:t> belli </a:t>
                      </a:r>
                      <a:r>
                        <a:rPr lang="en-US" sz="1100" b="0" i="0" u="none" strike="noStrike" baseline="0" dirty="0" err="1">
                          <a:solidFill>
                            <a:srgbClr val="000000"/>
                          </a:solidFill>
                          <a:effectLst/>
                          <a:latin typeface="Calibri" panose="020F0502020204030204" pitchFamily="34" charset="0"/>
                        </a:rPr>
                        <a:t>aralıklar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ile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rapor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ve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sunum</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şeklinde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sunulmuştur</a:t>
                      </a:r>
                      <a:r>
                        <a:rPr lang="en-US" sz="1100" b="0" i="0" u="none" strike="noStrike" baseline="0" dirty="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27759421"/>
                  </a:ext>
                </a:extLst>
              </a:tr>
              <a:tr h="370840">
                <a:tc>
                  <a:txBody>
                    <a:bodyPr/>
                    <a:lstStyle/>
                    <a:p>
                      <a:pPr algn="ctr" fontAlgn="ctr"/>
                      <a:r>
                        <a:rPr lang="en-US" sz="1100" b="0" i="0" u="none" strike="noStrike">
                          <a:solidFill>
                            <a:srgbClr val="000000"/>
                          </a:solidFill>
                          <a:effectLst/>
                          <a:latin typeface="Calibri" panose="020F0502020204030204" pitchFamily="34" charset="0"/>
                        </a:rPr>
                        <a:t>TTO PERSONELİ</a:t>
                      </a: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Ortak</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Verimli</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Çıktılar</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Verimli</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bir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şekilde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personeller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çalışmaktadır</a:t>
                      </a:r>
                      <a:r>
                        <a:rPr lang="en-US" sz="1100" b="0" i="0" u="none" strike="noStrike" baseline="0" dirty="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59961119"/>
                  </a:ext>
                </a:extLst>
              </a:tr>
              <a:tr h="370840">
                <a:tc>
                  <a:txBody>
                    <a:bodyPr/>
                    <a:lstStyle/>
                    <a:p>
                      <a:pPr algn="ctr" fontAlgn="ctr"/>
                      <a:r>
                        <a:rPr lang="en-US" sz="1100" b="0" i="0" u="none" strike="noStrike" dirty="0">
                          <a:solidFill>
                            <a:srgbClr val="000000"/>
                          </a:solidFill>
                          <a:effectLst/>
                          <a:latin typeface="Calibri" panose="020F0502020204030204" pitchFamily="34" charset="0"/>
                        </a:rPr>
                        <a:t>ABÜ İDARİ PERSONEL</a:t>
                      </a: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Ortak</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Verimli</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Çıktılar</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Talep</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edilen</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bilgiler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mali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işer</a:t>
                      </a:r>
                      <a:r>
                        <a:rPr lang="en-US" sz="1100" b="0" i="0" u="none" strike="noStrike" baseline="0" dirty="0">
                          <a:solidFill>
                            <a:srgbClr val="000000"/>
                          </a:solidFill>
                          <a:effectLst/>
                          <a:latin typeface="Calibri" panose="020F0502020204030204" pitchFamily="34" charset="0"/>
                        </a:rPr>
                        <a:t>, satın alma </a:t>
                      </a:r>
                      <a:r>
                        <a:rPr lang="en-US" sz="1100" b="0" i="0" u="none" strike="noStrike" baseline="0" dirty="0" err="1">
                          <a:solidFill>
                            <a:srgbClr val="000000"/>
                          </a:solidFill>
                          <a:effectLst/>
                          <a:latin typeface="Calibri" panose="020F0502020204030204" pitchFamily="34" charset="0"/>
                        </a:rPr>
                        <a:t>ve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tanıtım</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birimleri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ile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paylaşılmış</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süreçte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koordineli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çalışılmaya</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devam</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edilmektedir</a:t>
                      </a:r>
                      <a:r>
                        <a:rPr lang="en-US" sz="1100" b="0" i="0" u="none" strike="noStrike" baseline="0" dirty="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77382178"/>
                  </a:ext>
                </a:extLst>
              </a:tr>
              <a:tr h="370840">
                <a:tc>
                  <a:txBody>
                    <a:bodyPr/>
                    <a:lstStyle/>
                    <a:p>
                      <a:pPr algn="ctr" fontAlgn="ctr"/>
                      <a:r>
                        <a:rPr lang="en-US" sz="1100" b="0" i="0" u="none" strike="noStrike">
                          <a:solidFill>
                            <a:srgbClr val="000000"/>
                          </a:solidFill>
                          <a:effectLst/>
                          <a:latin typeface="Calibri" panose="020F0502020204030204" pitchFamily="34" charset="0"/>
                        </a:rPr>
                        <a:t>Kısmi Zamanlı Öğrenci</a:t>
                      </a: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Ücret</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Verimli</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Çalışma</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Ortamı</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ve</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İş</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Üretme</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0" i="0" u="none" strike="noStrike" dirty="0" err="1">
                          <a:solidFill>
                            <a:srgbClr val="000000"/>
                          </a:solidFill>
                          <a:effectLst/>
                          <a:latin typeface="Calibri" panose="020F0502020204030204" pitchFamily="34" charset="0"/>
                        </a:rPr>
                        <a:t>Kısmi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zamanlı</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öğrencilerimiz</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ile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verimli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bir</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şekilde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çalışılmaya</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ve</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talepleri</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karşılanmaya</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devam</a:t>
                      </a:r>
                      <a:r>
                        <a:rPr lang="en-US" sz="1100" b="0" i="0" u="none" strike="noStrike" baseline="0" dirty="0">
                          <a:solidFill>
                            <a:srgbClr val="000000"/>
                          </a:solidFill>
                          <a:effectLst/>
                          <a:latin typeface="Calibri" panose="020F0502020204030204" pitchFamily="34" charset="0"/>
                        </a:rPr>
                        <a:t> </a:t>
                      </a:r>
                      <a:r>
                        <a:rPr lang="en-US" sz="1100" b="0" i="0" u="none" strike="noStrike" baseline="0" dirty="0" err="1">
                          <a:solidFill>
                            <a:srgbClr val="000000"/>
                          </a:solidFill>
                          <a:effectLst/>
                          <a:latin typeface="Calibri" panose="020F0502020204030204" pitchFamily="34" charset="0"/>
                        </a:rPr>
                        <a:t>edilmektedir</a:t>
                      </a:r>
                      <a:r>
                        <a:rPr lang="en-US" sz="1100" b="0" i="0" u="none" strike="noStrike" baseline="0" dirty="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16099278"/>
                  </a:ext>
                </a:extLst>
              </a:tr>
              <a:tr h="723767">
                <a:tc>
                  <a:txBody>
                    <a:bodyPr/>
                    <a:lstStyle/>
                    <a:p>
                      <a:pPr algn="ctr" fontAlgn="ctr"/>
                      <a:r>
                        <a:rPr lang="en-US" sz="1000" b="0" i="0" u="none" strike="noStrike" dirty="0">
                          <a:solidFill>
                            <a:srgbClr val="000000"/>
                          </a:solidFill>
                          <a:effectLst/>
                          <a:latin typeface="Calibri" panose="020F0502020204030204" pitchFamily="34" charset="0"/>
                        </a:rPr>
                        <a:t>ABÜ </a:t>
                      </a:r>
                      <a:r>
                        <a:rPr lang="en-US" sz="1000" b="0" i="0" u="none" strike="noStrike" dirty="0" err="1">
                          <a:solidFill>
                            <a:srgbClr val="000000"/>
                          </a:solidFill>
                          <a:effectLst/>
                          <a:latin typeface="Calibri" panose="020F0502020204030204" pitchFamily="34" charset="0"/>
                        </a:rPr>
                        <a:t>Akademik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Personeli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Proje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yazım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çağrı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bilgilendirilmesi</a:t>
                      </a:r>
                      <a:r>
                        <a:rPr lang="en-US" sz="1000" b="0" i="0" u="none" strike="noStrike" baseline="0" dirty="0">
                          <a:solidFill>
                            <a:srgbClr val="000000"/>
                          </a:solidFill>
                          <a:effectLst/>
                          <a:latin typeface="Calibri" panose="020F0502020204030204" pitchFamily="34" charset="0"/>
                        </a:rPr>
                        <a:t>, patent </a:t>
                      </a:r>
                      <a:r>
                        <a:rPr lang="en-US" sz="1000" b="0" i="0" u="none" strike="noStrike" baseline="0" dirty="0" err="1">
                          <a:solidFill>
                            <a:srgbClr val="000000"/>
                          </a:solidFill>
                          <a:effectLst/>
                          <a:latin typeface="Calibri" panose="020F0502020204030204" pitchFamily="34" charset="0"/>
                        </a:rPr>
                        <a:t>başburu</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sanayi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firmaları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dış</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firmalarla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iletişim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a:t>
                      </a:r>
                    </a:p>
                    <a:p>
                      <a:pPr algn="ctr" fontAlgn="ct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ortak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verimli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çalışma</a:t>
                      </a:r>
                      <a:r>
                        <a:rPr lang="en-US" sz="1000" b="0" i="0" u="none" strike="noStrike" dirty="0">
                          <a:solidFill>
                            <a:srgbClr val="000000"/>
                          </a:solidFill>
                          <a:effectLst/>
                          <a:latin typeface="Calibri" panose="020F0502020204030204" pitchFamily="34" charset="0"/>
                        </a:rPr>
                        <a:t> </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Gelen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talepler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neticesinde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akademik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personele</a:t>
                      </a:r>
                      <a:r>
                        <a:rPr lang="en-US" sz="1000" b="0" i="0" u="none" strike="noStrike" dirty="0">
                          <a:solidFill>
                            <a:srgbClr val="000000"/>
                          </a:solidFill>
                          <a:effectLst/>
                          <a:latin typeface="Calibri" panose="020F0502020204030204" pitchFamily="34" charset="0"/>
                        </a:rPr>
                        <a:t> 5 </a:t>
                      </a:r>
                      <a:r>
                        <a:rPr lang="en-US" sz="1000" b="0" i="0" u="none" strike="noStrike" dirty="0" err="1">
                          <a:solidFill>
                            <a:srgbClr val="000000"/>
                          </a:solidFill>
                          <a:effectLst/>
                          <a:latin typeface="Calibri" panose="020F0502020204030204" pitchFamily="34" charset="0"/>
                        </a:rPr>
                        <a:t>adet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yazım</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desteğive</a:t>
                      </a:r>
                      <a:r>
                        <a:rPr lang="en-US" sz="1000" b="0" i="0" u="none" strike="noStrike" baseline="0"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bilgilendirmesi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yapılmıştır</a:t>
                      </a:r>
                      <a:r>
                        <a:rPr lang="en-US" sz="1000" b="0" i="0" u="none" strike="noStrike" baseline="0" dirty="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3</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adet</a:t>
                      </a:r>
                      <a:r>
                        <a:rPr lang="en-US" sz="1000" b="0" i="0" u="none" strike="noStrike" baseline="0" dirty="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patent </a:t>
                      </a:r>
                      <a:r>
                        <a:rPr lang="en-US" sz="1000" b="0" i="0" u="none" strike="noStrike" dirty="0" err="1">
                          <a:solidFill>
                            <a:srgbClr val="000000"/>
                          </a:solidFill>
                          <a:effectLst/>
                          <a:latin typeface="Calibri" panose="020F0502020204030204" pitchFamily="34" charset="0"/>
                        </a:rPr>
                        <a:t>bilgilendirme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toplantısı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yapılmıştır</a:t>
                      </a:r>
                      <a:r>
                        <a:rPr lang="en-US" sz="1000" b="0" i="0" u="none" strike="noStrike" baseline="0" dirty="0">
                          <a:solidFill>
                            <a:srgbClr val="000000"/>
                          </a:solidFill>
                          <a:effectLst/>
                          <a:latin typeface="Calibri" panose="020F0502020204030204" pitchFamily="34" charset="0"/>
                        </a:rPr>
                        <a:t>.</a:t>
                      </a:r>
                      <a:endParaRPr lang="en-US"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5236671"/>
                  </a:ext>
                </a:extLst>
              </a:tr>
              <a:tr h="370840">
                <a:tc>
                  <a:txBody>
                    <a:bodyPr/>
                    <a:lstStyle/>
                    <a:p>
                      <a:pPr algn="ctr" fontAlgn="ctr"/>
                      <a:r>
                        <a:rPr lang="en-US" sz="1000" b="0" i="0" u="none" strike="noStrike" dirty="0">
                          <a:solidFill>
                            <a:srgbClr val="000000"/>
                          </a:solidFill>
                          <a:effectLst/>
                          <a:latin typeface="Calibri" panose="020F0502020204030204" pitchFamily="34" charset="0"/>
                        </a:rPr>
                        <a:t>ABÜ </a:t>
                      </a:r>
                      <a:r>
                        <a:rPr lang="en-US" sz="1000" b="0" i="0" u="none" strike="noStrike" dirty="0" err="1">
                          <a:solidFill>
                            <a:srgbClr val="000000"/>
                          </a:solidFill>
                          <a:effectLst/>
                          <a:latin typeface="Calibri" panose="020F0502020204030204" pitchFamily="34" charset="0"/>
                        </a:rPr>
                        <a:t>Öğrencileri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Proje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yazım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çağrı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bilgilendirilmesi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Yarışmalar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hakkında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bilgiler</a:t>
                      </a:r>
                      <a:endParaRPr lang="en-US" sz="1000" b="0" i="0" u="none" strike="noStrike" baseline="0" dirty="0">
                        <a:solidFill>
                          <a:srgbClr val="000000"/>
                        </a:solidFill>
                        <a:effectLst/>
                        <a:latin typeface="Calibri" panose="020F0502020204030204" pitchFamily="34" charset="0"/>
                      </a:endParaRPr>
                    </a:p>
                    <a:p>
                      <a:pPr algn="ctr" fontAlgn="ctr"/>
                      <a:r>
                        <a:rPr lang="en-US" sz="1000" b="0" i="0" u="none" strike="noStrike" baseline="0" dirty="0" err="1">
                          <a:solidFill>
                            <a:srgbClr val="000000"/>
                          </a:solidFill>
                          <a:effectLst/>
                          <a:latin typeface="Calibri" panose="020F0502020204030204" pitchFamily="34" charset="0"/>
                        </a:rPr>
                        <a:t>Yarışmaya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katılmaları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için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bilgilendirme</a:t>
                      </a:r>
                      <a:endParaRPr lang="en-US" sz="1000" b="0" i="0" u="none" strike="noStrike" baseline="0" dirty="0">
                        <a:solidFill>
                          <a:srgbClr val="000000"/>
                        </a:solidFill>
                        <a:effectLst/>
                        <a:latin typeface="Calibri" panose="020F0502020204030204" pitchFamily="34" charset="0"/>
                      </a:endParaRPr>
                    </a:p>
                    <a:p>
                      <a:pPr algn="ctr" fontAlgn="ctr"/>
                      <a:r>
                        <a:rPr lang="en-US" sz="1000" b="0" i="0" u="none" strike="noStrike" baseline="0" dirty="0" err="1">
                          <a:solidFill>
                            <a:srgbClr val="000000"/>
                          </a:solidFill>
                          <a:effectLst/>
                          <a:latin typeface="Calibri" panose="020F0502020204030204" pitchFamily="34" charset="0"/>
                        </a:rPr>
                        <a:t>Staj</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talepleri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Gelen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Talepler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neticesinde</a:t>
                      </a:r>
                      <a:r>
                        <a:rPr lang="en-US" sz="1000" b="0" i="0" u="none" strike="noStrike" baseline="0" dirty="0">
                          <a:solidFill>
                            <a:srgbClr val="000000"/>
                          </a:solidFill>
                          <a:effectLst/>
                          <a:latin typeface="Calibri" panose="020F0502020204030204" pitchFamily="34" charset="0"/>
                        </a:rPr>
                        <a:t> 10 </a:t>
                      </a:r>
                      <a:r>
                        <a:rPr lang="en-US" sz="1000" b="0" i="0" u="none" strike="noStrike" baseline="0" dirty="0" err="1">
                          <a:solidFill>
                            <a:srgbClr val="000000"/>
                          </a:solidFill>
                          <a:effectLst/>
                          <a:latin typeface="Calibri" panose="020F0502020204030204" pitchFamily="34" charset="0"/>
                        </a:rPr>
                        <a:t>öğrencinin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bitirme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tezi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yazımlarına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olunmuştur</a:t>
                      </a:r>
                      <a:r>
                        <a:rPr lang="en-US" sz="1000" b="0" i="0" u="none" strike="noStrike" baseline="0" dirty="0">
                          <a:solidFill>
                            <a:srgbClr val="000000"/>
                          </a:solidFill>
                          <a:effectLst/>
                          <a:latin typeface="Calibri" panose="020F0502020204030204" pitchFamily="34" charset="0"/>
                        </a:rPr>
                        <a:t>.</a:t>
                      </a:r>
                    </a:p>
                    <a:p>
                      <a:pPr algn="ctr" fontAlgn="ctr"/>
                      <a:r>
                        <a:rPr lang="en-US" sz="1000" b="0" i="0" u="none" strike="noStrike" baseline="0" dirty="0" err="1">
                          <a:solidFill>
                            <a:srgbClr val="000000"/>
                          </a:solidFill>
                          <a:effectLst/>
                          <a:latin typeface="Calibri" panose="020F0502020204030204" pitchFamily="34" charset="0"/>
                        </a:rPr>
                        <a:t>Yarışmaya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katılmak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isteyen</a:t>
                      </a:r>
                      <a:r>
                        <a:rPr lang="en-US" sz="1000" b="0" i="0" u="none" strike="noStrike" baseline="0" dirty="0">
                          <a:solidFill>
                            <a:srgbClr val="000000"/>
                          </a:solidFill>
                          <a:effectLst/>
                          <a:latin typeface="Calibri" panose="020F0502020204030204" pitchFamily="34" charset="0"/>
                        </a:rPr>
                        <a:t> 12 </a:t>
                      </a:r>
                      <a:r>
                        <a:rPr lang="en-US" sz="1000" b="0" i="0" u="none" strike="noStrike" baseline="0" dirty="0" err="1">
                          <a:solidFill>
                            <a:srgbClr val="000000"/>
                          </a:solidFill>
                          <a:effectLst/>
                          <a:latin typeface="Calibri" panose="020F0502020204030204" pitchFamily="34" charset="0"/>
                        </a:rPr>
                        <a:t>öğrenciye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a:t>
                      </a:r>
                      <a:r>
                        <a:rPr lang="en-US" sz="1000" b="0" i="0" u="none" strike="noStrike" baseline="0" dirty="0">
                          <a:solidFill>
                            <a:srgbClr val="000000"/>
                          </a:solidFill>
                          <a:effectLst/>
                          <a:latin typeface="Calibri" panose="020F0502020204030204" pitchFamily="34" charset="0"/>
                        </a:rPr>
                        <a:t> olunmuştur.4 </a:t>
                      </a:r>
                      <a:r>
                        <a:rPr lang="en-US" sz="1000" b="0" i="0" u="none" strike="noStrike" baseline="0" dirty="0" err="1">
                          <a:solidFill>
                            <a:srgbClr val="000000"/>
                          </a:solidFill>
                          <a:effectLst/>
                          <a:latin typeface="Calibri" panose="020F0502020204030204" pitchFamily="34" charset="0"/>
                        </a:rPr>
                        <a:t>öğrencinin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staj</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programına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kabul</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edildi</a:t>
                      </a:r>
                      <a:r>
                        <a:rPr lang="en-US" sz="1000" b="0" i="0" u="none" strike="noStrike" baseline="0" dirty="0">
                          <a:solidFill>
                            <a:srgbClr val="000000"/>
                          </a:solidFill>
                          <a:effectLst/>
                          <a:latin typeface="Calibri" panose="020F0502020204030204" pitchFamily="34" charset="0"/>
                        </a:rPr>
                        <a:t>.</a:t>
                      </a:r>
                    </a:p>
                  </a:txBody>
                  <a:tcPr marL="9525" marR="9525" marT="9525" marB="0" anchor="ctr"/>
                </a:tc>
                <a:extLst>
                  <a:ext uri="{0D108BD9-81ED-4DB2-BD59-A6C34878D82A}">
                    <a16:rowId xmlns:a16="http://schemas.microsoft.com/office/drawing/2014/main" val="1279457187"/>
                  </a:ext>
                </a:extLst>
              </a:tr>
              <a:tr h="370840">
                <a:tc>
                  <a:txBody>
                    <a:bodyPr/>
                    <a:lstStyle/>
                    <a:p>
                      <a:pPr algn="ctr" fontAlgn="ctr"/>
                      <a:r>
                        <a:rPr lang="en-US" sz="1000" b="0" i="0" u="none" strike="noStrike">
                          <a:solidFill>
                            <a:srgbClr val="000000"/>
                          </a:solidFill>
                          <a:effectLst/>
                          <a:latin typeface="Calibri" panose="020F0502020204030204" pitchFamily="34" charset="0"/>
                        </a:rPr>
                        <a:t>Ulusal/Uluslararası Ar-Ge Kuruluşları</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83955070"/>
                  </a:ext>
                </a:extLst>
              </a:tr>
              <a:tr h="370840">
                <a:tc>
                  <a:txBody>
                    <a:bodyPr/>
                    <a:lstStyle/>
                    <a:p>
                      <a:pPr algn="ctr" fontAlgn="ctr"/>
                      <a:r>
                        <a:rPr lang="en-US" sz="1000" b="0" i="0" u="none" strike="noStrike" dirty="0">
                          <a:solidFill>
                            <a:srgbClr val="000000"/>
                          </a:solidFill>
                          <a:effectLst/>
                          <a:latin typeface="Calibri" panose="020F0502020204030204" pitchFamily="34" charset="0"/>
                        </a:rPr>
                        <a:t>TTO </a:t>
                      </a:r>
                      <a:r>
                        <a:rPr lang="en-US" sz="1000" b="0" i="0" u="none" strike="noStrike" dirty="0" err="1">
                          <a:solidFill>
                            <a:srgbClr val="000000"/>
                          </a:solidFill>
                          <a:effectLst/>
                          <a:latin typeface="Calibri" panose="020F0502020204030204" pitchFamily="34" charset="0"/>
                        </a:rPr>
                        <a:t>Ofisleri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Ortak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Verimli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Çalışmalar</a:t>
                      </a:r>
                      <a:endParaRPr lang="en-US" sz="1000" b="0" i="0" u="none" strike="noStrike" dirty="0">
                        <a:solidFill>
                          <a:srgbClr val="000000"/>
                        </a:solidFill>
                        <a:effectLst/>
                        <a:latin typeface="Calibri" panose="020F0502020204030204" pitchFamily="34" charset="0"/>
                      </a:endParaRPr>
                    </a:p>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Ortak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işbirlikleri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devam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etmektedir</a:t>
                      </a:r>
                      <a:r>
                        <a:rPr lang="en-US" sz="1000" b="0" i="0" u="none" strike="noStrike" baseline="0" dirty="0">
                          <a:solidFill>
                            <a:srgbClr val="000000"/>
                          </a:solidFill>
                          <a:effectLst/>
                          <a:latin typeface="Calibri" panose="020F0502020204030204" pitchFamily="34" charset="0"/>
                        </a:rPr>
                        <a:t>.</a:t>
                      </a:r>
                      <a:endParaRPr lang="en-US"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70527150"/>
                  </a:ext>
                </a:extLst>
              </a:tr>
              <a:tr h="370840">
                <a:tc>
                  <a:txBody>
                    <a:bodyPr/>
                    <a:lstStyle/>
                    <a:p>
                      <a:pPr algn="ctr" fontAlgn="ctr"/>
                      <a:r>
                        <a:rPr lang="en-US" sz="1000" b="0" i="0" u="none" strike="noStrike" dirty="0">
                          <a:solidFill>
                            <a:srgbClr val="000000"/>
                          </a:solidFill>
                          <a:effectLst/>
                          <a:latin typeface="Calibri" panose="020F0502020204030204" pitchFamily="34" charset="0"/>
                        </a:rPr>
                        <a:t>TÜBİTAK</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r>
                        <a:rPr lang="en-US" sz="1000" b="0" i="0" u="none" strike="noStrike" dirty="0">
                          <a:solidFill>
                            <a:srgbClr val="000000"/>
                          </a:solidFill>
                          <a:effectLst/>
                          <a:latin typeface="Calibri" panose="020F0502020204030204" pitchFamily="34" charset="0"/>
                        </a:rPr>
                        <a:t>,</a:t>
                      </a:r>
                    </a:p>
                    <a:p>
                      <a:pPr algn="ctr" fontAlgn="ctr"/>
                      <a:r>
                        <a:rPr lang="en-US" sz="1000" b="0" i="0" u="none" strike="noStrike" dirty="0">
                          <a:solidFill>
                            <a:srgbClr val="000000"/>
                          </a:solidFill>
                          <a:effectLst/>
                          <a:latin typeface="Calibri" panose="020F0502020204030204" pitchFamily="34" charset="0"/>
                        </a:rPr>
                        <a:t>GYÜ </a:t>
                      </a:r>
                      <a:r>
                        <a:rPr lang="en-US" sz="1000" b="0" i="0" u="none" strike="noStrike" dirty="0" err="1">
                          <a:solidFill>
                            <a:srgbClr val="000000"/>
                          </a:solidFill>
                          <a:effectLst/>
                          <a:latin typeface="Calibri" panose="020F0502020204030204" pitchFamily="34" charset="0"/>
                        </a:rPr>
                        <a:t>Endeks</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Bilgileri</a:t>
                      </a:r>
                      <a:r>
                        <a:rPr lang="en-US" sz="1000" b="0" i="0" u="none" strike="noStrike" baseline="0" dirty="0">
                          <a:solidFill>
                            <a:srgbClr val="000000"/>
                          </a:solidFill>
                          <a:effectLst/>
                          <a:latin typeface="Calibri" panose="020F0502020204030204" pitchFamily="34" charset="0"/>
                        </a:rPr>
                        <a:t>,</a:t>
                      </a:r>
                    </a:p>
                    <a:p>
                      <a:pPr algn="ctr" fontAlgn="ctr"/>
                      <a:r>
                        <a:rPr lang="en-US" sz="1000" b="0" i="0" u="none" strike="noStrike" baseline="0" dirty="0" err="1">
                          <a:solidFill>
                            <a:srgbClr val="000000"/>
                          </a:solidFill>
                          <a:effectLst/>
                          <a:latin typeface="Calibri" panose="020F0502020204030204" pitchFamily="34" charset="0"/>
                        </a:rPr>
                        <a:t>Proje</a:t>
                      </a:r>
                      <a:r>
                        <a:rPr lang="en-US" sz="1000" b="0" i="0" u="none" strike="noStrike" baseline="0" dirty="0">
                          <a:solidFill>
                            <a:srgbClr val="000000"/>
                          </a:solidFill>
                          <a:effectLst/>
                          <a:latin typeface="Calibri" panose="020F0502020204030204" pitchFamily="34" charset="0"/>
                        </a:rPr>
                        <a:t> Durum </a:t>
                      </a:r>
                      <a:r>
                        <a:rPr lang="en-US" sz="1000" b="0" i="0" u="none" strike="noStrike" baseline="0" dirty="0" err="1">
                          <a:solidFill>
                            <a:srgbClr val="000000"/>
                          </a:solidFill>
                          <a:effectLst/>
                          <a:latin typeface="Calibri" panose="020F0502020204030204" pitchFamily="34" charset="0"/>
                        </a:rPr>
                        <a:t>Bilgileri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Açılan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çağrılara</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uygun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olarak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faydalı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sürdürülebilir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projeler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sunulmaktadır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Ayrıca</a:t>
                      </a:r>
                      <a:r>
                        <a:rPr lang="en-US" sz="1000" b="0" i="0" u="none" strike="noStrike" baseline="0" dirty="0">
                          <a:solidFill>
                            <a:srgbClr val="000000"/>
                          </a:solidFill>
                          <a:effectLst/>
                          <a:latin typeface="Calibri" panose="020F0502020204030204" pitchFamily="34" charset="0"/>
                        </a:rPr>
                        <a:t> GYÜ </a:t>
                      </a:r>
                      <a:r>
                        <a:rPr lang="en-US" sz="1000" b="0" i="0" u="none" strike="noStrike" baseline="0" dirty="0" err="1">
                          <a:solidFill>
                            <a:srgbClr val="000000"/>
                          </a:solidFill>
                          <a:effectLst/>
                          <a:latin typeface="Calibri" panose="020F0502020204030204" pitchFamily="34" charset="0"/>
                        </a:rPr>
                        <a:t>Endeksi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projeler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için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istenilen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bilgiler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kapatılması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gereken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projelerin</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gerekli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işlem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süreçleri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başlatılıp</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bilgi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verilmektedir</a:t>
                      </a:r>
                      <a:r>
                        <a:rPr lang="en-US" sz="1000" b="0" i="0" u="none" strike="noStrike" baseline="0" dirty="0">
                          <a:solidFill>
                            <a:srgbClr val="000000"/>
                          </a:solidFill>
                          <a:effectLst/>
                          <a:latin typeface="Calibri" panose="020F0502020204030204" pitchFamily="34" charset="0"/>
                        </a:rPr>
                        <a:t>.</a:t>
                      </a:r>
                      <a:endParaRPr lang="en-US" sz="1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0794653"/>
                  </a:ext>
                </a:extLst>
              </a:tr>
            </a:tbl>
          </a:graphicData>
        </a:graphic>
      </p:graphicFrame>
    </p:spTree>
    <p:extLst>
      <p:ext uri="{BB962C8B-B14F-4D97-AF65-F5344CB8AC3E}">
        <p14:creationId xmlns:p14="http://schemas.microsoft.com/office/powerpoint/2010/main" val="392290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64007346"/>
              </p:ext>
            </p:extLst>
          </p:nvPr>
        </p:nvGraphicFramePr>
        <p:xfrm>
          <a:off x="179512" y="764704"/>
          <a:ext cx="8820472" cy="5864238"/>
        </p:xfrm>
        <a:graphic>
          <a:graphicData uri="http://schemas.openxmlformats.org/drawingml/2006/table">
            <a:tbl>
              <a:tblPr firstRow="1" bandRow="1">
                <a:tableStyleId>{00A15C55-8517-42AA-B614-E9B94910E393}</a:tableStyleId>
              </a:tblPr>
              <a:tblGrid>
                <a:gridCol w="2297770">
                  <a:extLst>
                    <a:ext uri="{9D8B030D-6E8A-4147-A177-3AD203B41FA5}">
                      <a16:colId xmlns:a16="http://schemas.microsoft.com/office/drawing/2014/main" val="871121466"/>
                    </a:ext>
                  </a:extLst>
                </a:gridCol>
                <a:gridCol w="3578849">
                  <a:extLst>
                    <a:ext uri="{9D8B030D-6E8A-4147-A177-3AD203B41FA5}">
                      <a16:colId xmlns:a16="http://schemas.microsoft.com/office/drawing/2014/main" val="2376791809"/>
                    </a:ext>
                  </a:extLst>
                </a:gridCol>
                <a:gridCol w="2943853">
                  <a:extLst>
                    <a:ext uri="{9D8B030D-6E8A-4147-A177-3AD203B41FA5}">
                      <a16:colId xmlns:a16="http://schemas.microsoft.com/office/drawing/2014/main" val="2448305920"/>
                    </a:ext>
                  </a:extLst>
                </a:gridCol>
              </a:tblGrid>
              <a:tr h="278964">
                <a:tc>
                  <a:txBody>
                    <a:bodyPr/>
                    <a:lstStyle/>
                    <a:p>
                      <a:r>
                        <a:rPr lang="tr-TR" sz="1400" dirty="0"/>
                        <a:t>Paydaş</a:t>
                      </a:r>
                      <a:r>
                        <a:rPr lang="tr-TR" sz="1400" baseline="0" dirty="0"/>
                        <a:t> Adı</a:t>
                      </a:r>
                      <a:endParaRPr lang="tr-TR" sz="1400" dirty="0"/>
                    </a:p>
                  </a:txBody>
                  <a:tcPr/>
                </a:tc>
                <a:tc>
                  <a:txBody>
                    <a:bodyPr/>
                    <a:lstStyle/>
                    <a:p>
                      <a:r>
                        <a:rPr lang="tr-TR" sz="1400" dirty="0"/>
                        <a:t>Paydaş Beklentisi</a:t>
                      </a:r>
                    </a:p>
                  </a:txBody>
                  <a:tcPr/>
                </a:tc>
                <a:tc>
                  <a:txBody>
                    <a:bodyPr/>
                    <a:lstStyle/>
                    <a:p>
                      <a:r>
                        <a:rPr lang="tr-TR" sz="1400" dirty="0"/>
                        <a:t>Karşılanma</a:t>
                      </a:r>
                      <a:r>
                        <a:rPr lang="tr-TR" sz="1400" baseline="0" dirty="0"/>
                        <a:t> Durumu</a:t>
                      </a:r>
                      <a:endParaRPr lang="tr-TR" sz="1400" dirty="0"/>
                    </a:p>
                  </a:txBody>
                  <a:tcPr/>
                </a:tc>
                <a:extLst>
                  <a:ext uri="{0D108BD9-81ED-4DB2-BD59-A6C34878D82A}">
                    <a16:rowId xmlns:a16="http://schemas.microsoft.com/office/drawing/2014/main" val="2279588806"/>
                  </a:ext>
                </a:extLst>
              </a:tr>
              <a:tr h="362654">
                <a:tc>
                  <a:txBody>
                    <a:bodyPr/>
                    <a:lstStyle/>
                    <a:p>
                      <a:pPr algn="ctr" fontAlgn="ctr"/>
                      <a:r>
                        <a:rPr lang="en-US" sz="1000" b="0" i="0" u="none" strike="noStrike">
                          <a:solidFill>
                            <a:srgbClr val="000000"/>
                          </a:solidFill>
                          <a:effectLst/>
                          <a:latin typeface="Calibri" panose="020F0502020204030204" pitchFamily="34" charset="0"/>
                        </a:rPr>
                        <a:t>KOSGEB</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Kosgebe</a:t>
                      </a:r>
                      <a:r>
                        <a:rPr lang="en-US" sz="1000" baseline="0" dirty="0"/>
                        <a:t> TTO </a:t>
                      </a:r>
                      <a:r>
                        <a:rPr lang="en-US" sz="1000" baseline="0" dirty="0" err="1"/>
                        <a:t>Ofisinin</a:t>
                      </a:r>
                      <a:r>
                        <a:rPr lang="en-US" sz="1000" baseline="0" dirty="0"/>
                        <a:t> </a:t>
                      </a:r>
                      <a:r>
                        <a:rPr lang="en-US" sz="1000" baseline="0" dirty="0" err="1"/>
                        <a:t>firmalar</a:t>
                      </a:r>
                      <a:r>
                        <a:rPr lang="en-US" sz="1000" baseline="0" dirty="0"/>
                        <a:t> </a:t>
                      </a:r>
                      <a:r>
                        <a:rPr lang="en-US" sz="1000" baseline="0" dirty="0" err="1"/>
                        <a:t>için</a:t>
                      </a:r>
                      <a:r>
                        <a:rPr lang="en-US" sz="1000" baseline="0" dirty="0"/>
                        <a:t> </a:t>
                      </a:r>
                      <a:r>
                        <a:rPr lang="en-US" sz="1000" baseline="0" dirty="0" err="1"/>
                        <a:t>hazırlamış</a:t>
                      </a:r>
                      <a:r>
                        <a:rPr lang="en-US" sz="1000" baseline="0" dirty="0"/>
                        <a:t> </a:t>
                      </a:r>
                      <a:r>
                        <a:rPr lang="en-US" sz="1000" baseline="0" dirty="0" err="1"/>
                        <a:t>olduğu</a:t>
                      </a:r>
                      <a:r>
                        <a:rPr lang="en-US" sz="1000" baseline="0" dirty="0"/>
                        <a:t> 8 </a:t>
                      </a:r>
                      <a:r>
                        <a:rPr lang="en-US" sz="1000" baseline="0" dirty="0" err="1"/>
                        <a:t>adet</a:t>
                      </a:r>
                      <a:r>
                        <a:rPr lang="en-US" sz="1000" baseline="0" dirty="0"/>
                        <a:t> </a:t>
                      </a:r>
                      <a:r>
                        <a:rPr lang="en-US" sz="1000" baseline="0" dirty="0" err="1"/>
                        <a:t>proje</a:t>
                      </a:r>
                      <a:r>
                        <a:rPr lang="en-US" sz="1000" baseline="0" dirty="0"/>
                        <a:t> </a:t>
                      </a:r>
                      <a:r>
                        <a:rPr lang="en-US" sz="1000" baseline="0" dirty="0" err="1"/>
                        <a:t>sunulmuştur</a:t>
                      </a:r>
                      <a:r>
                        <a:rPr lang="en-US" sz="1000" baseline="0" dirty="0"/>
                        <a:t>.</a:t>
                      </a:r>
                      <a:endParaRPr lang="en-US" sz="1000" dirty="0"/>
                    </a:p>
                  </a:txBody>
                  <a:tcPr/>
                </a:tc>
                <a:extLst>
                  <a:ext uri="{0D108BD9-81ED-4DB2-BD59-A6C34878D82A}">
                    <a16:rowId xmlns:a16="http://schemas.microsoft.com/office/drawing/2014/main" val="2900803628"/>
                  </a:ext>
                </a:extLst>
              </a:tr>
              <a:tr h="362654">
                <a:tc>
                  <a:txBody>
                    <a:bodyPr/>
                    <a:lstStyle/>
                    <a:p>
                      <a:pPr algn="ctr" fontAlgn="ctr"/>
                      <a:r>
                        <a:rPr lang="en-US" sz="1000" b="0" i="0" u="none" strike="noStrike" dirty="0" err="1">
                          <a:solidFill>
                            <a:srgbClr val="000000"/>
                          </a:solidFill>
                          <a:effectLst/>
                          <a:latin typeface="Calibri" panose="020F0502020204030204" pitchFamily="34" charset="0"/>
                        </a:rPr>
                        <a:t>Bakanlıklar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Ulusal</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Ajans</a:t>
                      </a:r>
                      <a:r>
                        <a:rPr lang="en-US" sz="1000" b="0" i="0" u="none" strike="noStrike" dirty="0">
                          <a:solidFill>
                            <a:srgbClr val="000000"/>
                          </a:solidFill>
                          <a:effectLst/>
                          <a:latin typeface="Calibri" panose="020F0502020204030204" pitchFamily="34" charset="0"/>
                        </a:rPr>
                        <a:t>(Erasmus,</a:t>
                      </a:r>
                      <a:r>
                        <a:rPr lang="en-US" sz="1000" b="0" i="0" u="none" strike="noStrike" baseline="0" dirty="0">
                          <a:solidFill>
                            <a:srgbClr val="000000"/>
                          </a:solidFill>
                          <a:effectLst/>
                          <a:latin typeface="Calibri" panose="020F0502020204030204" pitchFamily="34" charset="0"/>
                        </a:rPr>
                        <a:t> Ab </a:t>
                      </a:r>
                      <a:r>
                        <a:rPr lang="en-US" sz="1000" b="0" i="0" u="none" strike="noStrike" baseline="0" dirty="0" err="1">
                          <a:solidFill>
                            <a:srgbClr val="000000"/>
                          </a:solidFill>
                          <a:effectLst/>
                          <a:latin typeface="Calibri" panose="020F0502020204030204" pitchFamily="34" charset="0"/>
                        </a:rPr>
                        <a:t>Hibeleri</a:t>
                      </a:r>
                      <a:r>
                        <a:rPr lang="en-US" sz="1000" b="0" i="0" u="none" strike="noStrike" baseline="0" dirty="0">
                          <a:solidFill>
                            <a:srgbClr val="000000"/>
                          </a:solidFill>
                          <a:effectLst/>
                          <a:latin typeface="Calibri" panose="020F0502020204030204" pitchFamily="34" charset="0"/>
                        </a:rPr>
                        <a:t>)</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Gerekli</a:t>
                      </a:r>
                      <a:r>
                        <a:rPr lang="en-US" sz="1000" dirty="0"/>
                        <a:t> </a:t>
                      </a:r>
                      <a:r>
                        <a:rPr lang="en-US" sz="1000" dirty="0" err="1"/>
                        <a:t>çağrılar</a:t>
                      </a:r>
                      <a:r>
                        <a:rPr lang="en-US" sz="1000" dirty="0"/>
                        <a:t> </a:t>
                      </a:r>
                      <a:r>
                        <a:rPr lang="en-US" sz="1000" dirty="0" err="1"/>
                        <a:t>kapsamında</a:t>
                      </a:r>
                      <a:r>
                        <a:rPr lang="en-US" sz="1000" dirty="0"/>
                        <a:t> 4 </a:t>
                      </a:r>
                      <a:r>
                        <a:rPr lang="en-US" sz="1000" dirty="0" err="1"/>
                        <a:t>adet</a:t>
                      </a:r>
                      <a:r>
                        <a:rPr lang="en-US" sz="1000" baseline="0" dirty="0"/>
                        <a:t> </a:t>
                      </a:r>
                      <a:r>
                        <a:rPr lang="en-US" sz="1000" baseline="0" dirty="0" err="1"/>
                        <a:t>proje</a:t>
                      </a:r>
                      <a:r>
                        <a:rPr lang="en-US" sz="1000" baseline="0" dirty="0"/>
                        <a:t> </a:t>
                      </a:r>
                      <a:r>
                        <a:rPr lang="en-US" sz="1000" baseline="0" dirty="0" err="1"/>
                        <a:t>sunulmuştur</a:t>
                      </a:r>
                      <a:r>
                        <a:rPr lang="en-US" sz="1000" baseline="0" dirty="0"/>
                        <a:t>.</a:t>
                      </a:r>
                      <a:endParaRPr lang="en-US" sz="1000" dirty="0"/>
                    </a:p>
                  </a:txBody>
                  <a:tcPr/>
                </a:tc>
                <a:extLst>
                  <a:ext uri="{0D108BD9-81ED-4DB2-BD59-A6C34878D82A}">
                    <a16:rowId xmlns:a16="http://schemas.microsoft.com/office/drawing/2014/main" val="3606895090"/>
                  </a:ext>
                </a:extLst>
              </a:tr>
              <a:tr h="223171">
                <a:tc>
                  <a:txBody>
                    <a:bodyPr/>
                    <a:lstStyle/>
                    <a:p>
                      <a:pPr algn="ctr" fontAlgn="ctr"/>
                      <a:r>
                        <a:rPr lang="en-US" sz="1000" b="0" i="0" u="none" strike="noStrike" dirty="0" err="1">
                          <a:solidFill>
                            <a:srgbClr val="000000"/>
                          </a:solidFill>
                          <a:effectLst/>
                          <a:latin typeface="Calibri" panose="020F0502020204030204" pitchFamily="34" charset="0"/>
                        </a:rPr>
                        <a:t>Kalkınma</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Ajansları</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Kalkınma</a:t>
                      </a:r>
                      <a:r>
                        <a:rPr lang="en-US" sz="1000" dirty="0"/>
                        <a:t> </a:t>
                      </a:r>
                      <a:r>
                        <a:rPr lang="en-US" sz="1000" dirty="0" err="1"/>
                        <a:t>Ajanslarına</a:t>
                      </a:r>
                      <a:r>
                        <a:rPr lang="en-US" sz="1000" baseline="0" dirty="0"/>
                        <a:t> 2 </a:t>
                      </a:r>
                      <a:r>
                        <a:rPr lang="en-US" sz="1000" baseline="0" dirty="0" err="1"/>
                        <a:t>Adet</a:t>
                      </a:r>
                      <a:r>
                        <a:rPr lang="en-US" sz="1000" baseline="0" dirty="0"/>
                        <a:t> </a:t>
                      </a:r>
                      <a:r>
                        <a:rPr lang="en-US" sz="1000" baseline="0" dirty="0" err="1"/>
                        <a:t>Proje</a:t>
                      </a:r>
                      <a:r>
                        <a:rPr lang="en-US" sz="1000" baseline="0" dirty="0"/>
                        <a:t> </a:t>
                      </a:r>
                      <a:r>
                        <a:rPr lang="en-US" sz="1000" baseline="0" dirty="0" err="1"/>
                        <a:t>Sunulmuştur</a:t>
                      </a:r>
                      <a:endParaRPr lang="en-US" sz="1000" dirty="0"/>
                    </a:p>
                  </a:txBody>
                  <a:tcPr/>
                </a:tc>
                <a:extLst>
                  <a:ext uri="{0D108BD9-81ED-4DB2-BD59-A6C34878D82A}">
                    <a16:rowId xmlns:a16="http://schemas.microsoft.com/office/drawing/2014/main" val="61794659"/>
                  </a:ext>
                </a:extLst>
              </a:tr>
              <a:tr h="781100">
                <a:tc>
                  <a:txBody>
                    <a:bodyPr/>
                    <a:lstStyle/>
                    <a:p>
                      <a:pPr algn="ctr" fontAlgn="ctr"/>
                      <a:r>
                        <a:rPr lang="en-US" sz="1000" b="0" i="0" u="none" strike="noStrike">
                          <a:solidFill>
                            <a:srgbClr val="000000"/>
                          </a:solidFill>
                          <a:effectLst/>
                          <a:latin typeface="Calibri" panose="020F0502020204030204" pitchFamily="34" charset="0"/>
                        </a:rPr>
                        <a:t>AOSB</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algn="ctr" fontAlgn="ctr"/>
                      <a:r>
                        <a:rPr lang="en-US" sz="1000" b="0" i="0" u="none" strike="noStrike" baseline="0" dirty="0" err="1">
                          <a:solidFill>
                            <a:srgbClr val="000000"/>
                          </a:solidFill>
                          <a:effectLst/>
                          <a:latin typeface="Calibri" panose="020F0502020204030204" pitchFamily="34" charset="0"/>
                        </a:rPr>
                        <a:t>Proje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Pazarları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a:t>AOSB</a:t>
                      </a:r>
                      <a:r>
                        <a:rPr lang="en-US" sz="1000" baseline="0" dirty="0"/>
                        <a:t> </a:t>
                      </a:r>
                      <a:r>
                        <a:rPr lang="en-US" sz="1000" baseline="0" dirty="0" err="1"/>
                        <a:t>ile</a:t>
                      </a:r>
                      <a:r>
                        <a:rPr lang="en-US" sz="1000" baseline="0" dirty="0"/>
                        <a:t> </a:t>
                      </a:r>
                      <a:r>
                        <a:rPr lang="en-US" sz="1000" baseline="0" dirty="0" err="1"/>
                        <a:t>işbirliğimiz</a:t>
                      </a:r>
                      <a:r>
                        <a:rPr lang="en-US" sz="1000" baseline="0" dirty="0"/>
                        <a:t> </a:t>
                      </a:r>
                      <a:r>
                        <a:rPr lang="en-US" sz="1000" baseline="0" dirty="0" err="1"/>
                        <a:t>devam</a:t>
                      </a:r>
                      <a:r>
                        <a:rPr lang="en-US" sz="1000" baseline="0" dirty="0"/>
                        <a:t> </a:t>
                      </a:r>
                      <a:r>
                        <a:rPr lang="en-US" sz="1000" baseline="0" dirty="0" err="1"/>
                        <a:t>etmektedir</a:t>
                      </a:r>
                      <a:r>
                        <a:rPr lang="en-US" sz="1000" baseline="0" dirty="0"/>
                        <a:t>. </a:t>
                      </a:r>
                      <a:r>
                        <a:rPr lang="en-US" sz="1000" baseline="0" dirty="0" err="1"/>
                        <a:t>Teknopark</a:t>
                      </a:r>
                      <a:r>
                        <a:rPr lang="en-US" sz="1000" baseline="0" dirty="0"/>
                        <a:t> </a:t>
                      </a:r>
                      <a:r>
                        <a:rPr lang="en-US" sz="1000" baseline="0" dirty="0" err="1"/>
                        <a:t>için</a:t>
                      </a:r>
                      <a:r>
                        <a:rPr lang="en-US" sz="1000" baseline="0" dirty="0"/>
                        <a:t> </a:t>
                      </a:r>
                      <a:r>
                        <a:rPr lang="en-US" sz="1000" baseline="0" dirty="0" err="1"/>
                        <a:t>gerekli</a:t>
                      </a:r>
                      <a:r>
                        <a:rPr lang="en-US" sz="1000" baseline="0" dirty="0"/>
                        <a:t> </a:t>
                      </a:r>
                      <a:r>
                        <a:rPr lang="en-US" sz="1000" baseline="0" dirty="0" err="1"/>
                        <a:t>çalışmalar</a:t>
                      </a:r>
                      <a:r>
                        <a:rPr lang="en-US" sz="1000" baseline="0" dirty="0"/>
                        <a:t> </a:t>
                      </a:r>
                      <a:r>
                        <a:rPr lang="en-US" sz="1000" baseline="0" dirty="0" err="1"/>
                        <a:t>devam</a:t>
                      </a:r>
                      <a:r>
                        <a:rPr lang="en-US" sz="1000" baseline="0" dirty="0"/>
                        <a:t> </a:t>
                      </a:r>
                      <a:r>
                        <a:rPr lang="en-US" sz="1000" baseline="0" dirty="0" err="1"/>
                        <a:t>etmektedir</a:t>
                      </a:r>
                      <a:r>
                        <a:rPr lang="en-US" sz="1000" baseline="0" dirty="0"/>
                        <a:t>. </a:t>
                      </a:r>
                      <a:r>
                        <a:rPr lang="en-US" sz="1000" baseline="0" dirty="0" err="1"/>
                        <a:t>Yapılan</a:t>
                      </a:r>
                      <a:r>
                        <a:rPr lang="en-US" sz="1000" baseline="0" dirty="0"/>
                        <a:t> </a:t>
                      </a:r>
                      <a:r>
                        <a:rPr lang="en-US" sz="1000" baseline="0" dirty="0" err="1"/>
                        <a:t>Proje</a:t>
                      </a:r>
                      <a:r>
                        <a:rPr lang="en-US" sz="1000" baseline="0" dirty="0"/>
                        <a:t> </a:t>
                      </a:r>
                      <a:r>
                        <a:rPr lang="en-US" sz="1000" baseline="0" dirty="0" err="1"/>
                        <a:t>Pazarına</a:t>
                      </a:r>
                      <a:r>
                        <a:rPr lang="en-US" sz="1000" baseline="0" dirty="0"/>
                        <a:t> </a:t>
                      </a:r>
                      <a:r>
                        <a:rPr lang="en-US" sz="1000" baseline="0" dirty="0" err="1"/>
                        <a:t>Üniversitemiz</a:t>
                      </a:r>
                      <a:r>
                        <a:rPr lang="en-US" sz="1000" baseline="0" dirty="0"/>
                        <a:t> </a:t>
                      </a:r>
                      <a:r>
                        <a:rPr lang="en-US" sz="1000" baseline="0" dirty="0" err="1"/>
                        <a:t>destek</a:t>
                      </a:r>
                      <a:r>
                        <a:rPr lang="en-US" sz="1000" baseline="0" dirty="0"/>
                        <a:t> </a:t>
                      </a:r>
                      <a:r>
                        <a:rPr lang="en-US" sz="1000" baseline="0" dirty="0" err="1"/>
                        <a:t>olmuştur</a:t>
                      </a:r>
                      <a:r>
                        <a:rPr lang="en-US" sz="1000" baseline="0" dirty="0"/>
                        <a:t>. </a:t>
                      </a:r>
                      <a:r>
                        <a:rPr lang="en-US" sz="1000" baseline="0" dirty="0" err="1"/>
                        <a:t>Ayrıca</a:t>
                      </a:r>
                      <a:r>
                        <a:rPr lang="en-US" sz="1000" baseline="0" dirty="0"/>
                        <a:t> </a:t>
                      </a:r>
                      <a:r>
                        <a:rPr lang="en-US" sz="1000" baseline="0" dirty="0" err="1"/>
                        <a:t>Üniversitemizden</a:t>
                      </a:r>
                      <a:r>
                        <a:rPr lang="en-US" sz="1000" baseline="0" dirty="0"/>
                        <a:t> 3 </a:t>
                      </a:r>
                      <a:r>
                        <a:rPr lang="en-US" sz="1000" baseline="0" dirty="0" err="1"/>
                        <a:t>öğrenci</a:t>
                      </a:r>
                      <a:r>
                        <a:rPr lang="en-US" sz="1000" baseline="0" dirty="0"/>
                        <a:t> </a:t>
                      </a:r>
                      <a:r>
                        <a:rPr lang="en-US" sz="1000" baseline="0" dirty="0" err="1"/>
                        <a:t>projeleri</a:t>
                      </a:r>
                      <a:r>
                        <a:rPr lang="en-US" sz="1000" baseline="0" dirty="0"/>
                        <a:t> </a:t>
                      </a:r>
                      <a:r>
                        <a:rPr lang="en-US" sz="1000" baseline="0" dirty="0" err="1"/>
                        <a:t>ile</a:t>
                      </a:r>
                      <a:r>
                        <a:rPr lang="en-US" sz="1000" baseline="0" dirty="0"/>
                        <a:t> </a:t>
                      </a:r>
                      <a:r>
                        <a:rPr lang="en-US" sz="1000" baseline="0" dirty="0" err="1"/>
                        <a:t>katılmıştır</a:t>
                      </a:r>
                      <a:r>
                        <a:rPr lang="en-US" sz="1000" baseline="0" dirty="0"/>
                        <a:t>.</a:t>
                      </a:r>
                      <a:endParaRPr lang="en-US" sz="1000" dirty="0"/>
                    </a:p>
                  </a:txBody>
                  <a:tcPr/>
                </a:tc>
                <a:extLst>
                  <a:ext uri="{0D108BD9-81ED-4DB2-BD59-A6C34878D82A}">
                    <a16:rowId xmlns:a16="http://schemas.microsoft.com/office/drawing/2014/main" val="2457788580"/>
                  </a:ext>
                </a:extLst>
              </a:tr>
              <a:tr h="502136">
                <a:tc>
                  <a:txBody>
                    <a:bodyPr/>
                    <a:lstStyle/>
                    <a:p>
                      <a:pPr algn="ctr" fontAlgn="ctr"/>
                      <a:r>
                        <a:rPr lang="en-US" sz="1000" b="0" i="0" u="none" strike="noStrike">
                          <a:solidFill>
                            <a:srgbClr val="000000"/>
                          </a:solidFill>
                          <a:effectLst/>
                          <a:latin typeface="Calibri" panose="020F0502020204030204" pitchFamily="34" charset="0"/>
                        </a:rPr>
                        <a:t>ATSO</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algn="ctr" fontAlgn="ctr"/>
                      <a:r>
                        <a:rPr lang="en-US" sz="1000" b="0" i="0" u="none" strike="noStrike" baseline="0" dirty="0" err="1">
                          <a:solidFill>
                            <a:srgbClr val="000000"/>
                          </a:solidFill>
                          <a:effectLst/>
                          <a:latin typeface="Calibri" panose="020F0502020204030204" pitchFamily="34" charset="0"/>
                        </a:rPr>
                        <a:t>Proje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Pazarları</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Desteği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a:t>ATSO</a:t>
                      </a:r>
                      <a:r>
                        <a:rPr lang="en-US" sz="1000" baseline="0" dirty="0"/>
                        <a:t> </a:t>
                      </a:r>
                      <a:r>
                        <a:rPr lang="en-US" sz="1000" baseline="0" dirty="0" err="1"/>
                        <a:t>ile</a:t>
                      </a:r>
                      <a:r>
                        <a:rPr lang="en-US" sz="1000" baseline="0" dirty="0"/>
                        <a:t> </a:t>
                      </a:r>
                      <a:r>
                        <a:rPr lang="en-US" sz="1000" baseline="0" dirty="0" err="1"/>
                        <a:t>işbirliğimiz</a:t>
                      </a:r>
                      <a:r>
                        <a:rPr lang="en-US" sz="1000" baseline="0" dirty="0"/>
                        <a:t> </a:t>
                      </a:r>
                      <a:r>
                        <a:rPr lang="en-US" sz="1000" baseline="0" dirty="0" err="1"/>
                        <a:t>devam</a:t>
                      </a:r>
                      <a:r>
                        <a:rPr lang="en-US" sz="1000" baseline="0" dirty="0"/>
                        <a:t> </a:t>
                      </a:r>
                      <a:r>
                        <a:rPr lang="en-US" sz="1000" baseline="0" dirty="0" err="1"/>
                        <a:t>etmektedir</a:t>
                      </a:r>
                      <a:r>
                        <a:rPr lang="en-US" sz="1000" baseline="0" dirty="0"/>
                        <a:t>. </a:t>
                      </a:r>
                      <a:r>
                        <a:rPr lang="en-US" sz="1000" baseline="0" dirty="0" err="1"/>
                        <a:t>Ortak</a:t>
                      </a:r>
                      <a:r>
                        <a:rPr lang="en-US" sz="1000" baseline="0" dirty="0"/>
                        <a:t> </a:t>
                      </a:r>
                      <a:r>
                        <a:rPr lang="en-US" sz="1000" baseline="0" dirty="0" err="1"/>
                        <a:t>olarak</a:t>
                      </a:r>
                      <a:r>
                        <a:rPr lang="en-US" sz="1000" baseline="0" dirty="0"/>
                        <a:t> </a:t>
                      </a:r>
                      <a:r>
                        <a:rPr lang="en-US" sz="1000" baseline="0" dirty="0" err="1"/>
                        <a:t>bilgilendirme</a:t>
                      </a:r>
                      <a:r>
                        <a:rPr lang="en-US" sz="1000" baseline="0" dirty="0"/>
                        <a:t> </a:t>
                      </a:r>
                      <a:r>
                        <a:rPr lang="en-US" sz="1000" baseline="0" dirty="0" err="1"/>
                        <a:t>toplantıları</a:t>
                      </a:r>
                      <a:r>
                        <a:rPr lang="en-US" sz="1000" baseline="0" dirty="0"/>
                        <a:t> </a:t>
                      </a:r>
                      <a:r>
                        <a:rPr lang="en-US" sz="1000" baseline="0" dirty="0" err="1"/>
                        <a:t>yapılmaktadır</a:t>
                      </a:r>
                      <a:r>
                        <a:rPr lang="en-US" sz="1000" baseline="0" dirty="0"/>
                        <a:t>. </a:t>
                      </a:r>
                      <a:r>
                        <a:rPr lang="en-US" sz="1000" baseline="0" dirty="0" err="1"/>
                        <a:t>Çözüm</a:t>
                      </a:r>
                      <a:r>
                        <a:rPr lang="en-US" sz="1000" baseline="0" dirty="0"/>
                        <a:t> </a:t>
                      </a:r>
                      <a:r>
                        <a:rPr lang="en-US" sz="1000" baseline="0" dirty="0" err="1"/>
                        <a:t>önerileri</a:t>
                      </a:r>
                      <a:r>
                        <a:rPr lang="en-US" sz="1000" baseline="0" dirty="0"/>
                        <a:t> </a:t>
                      </a:r>
                      <a:r>
                        <a:rPr lang="en-US" sz="1000" baseline="0" dirty="0" err="1"/>
                        <a:t>sunulmaktadır</a:t>
                      </a:r>
                      <a:r>
                        <a:rPr lang="en-US" sz="1000" baseline="0" dirty="0"/>
                        <a:t>.</a:t>
                      </a:r>
                      <a:endParaRPr lang="en-US" sz="1000" dirty="0"/>
                    </a:p>
                  </a:txBody>
                  <a:tcPr/>
                </a:tc>
                <a:extLst>
                  <a:ext uri="{0D108BD9-81ED-4DB2-BD59-A6C34878D82A}">
                    <a16:rowId xmlns:a16="http://schemas.microsoft.com/office/drawing/2014/main" val="2805194481"/>
                  </a:ext>
                </a:extLst>
              </a:tr>
              <a:tr h="362654">
                <a:tc>
                  <a:txBody>
                    <a:bodyPr/>
                    <a:lstStyle/>
                    <a:p>
                      <a:pPr algn="ctr" fontAlgn="ctr"/>
                      <a:r>
                        <a:rPr lang="en-US" sz="1000" b="0" i="0" u="none" strike="noStrike">
                          <a:solidFill>
                            <a:srgbClr val="000000"/>
                          </a:solidFill>
                          <a:effectLst/>
                          <a:latin typeface="Calibri" panose="020F0502020204030204" pitchFamily="34" charset="0"/>
                        </a:rPr>
                        <a:t>Özel Sektör</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Talep</a:t>
                      </a:r>
                      <a:r>
                        <a:rPr lang="en-US" sz="1000" dirty="0"/>
                        <a:t> </a:t>
                      </a:r>
                      <a:r>
                        <a:rPr lang="en-US" sz="1000" dirty="0" err="1"/>
                        <a:t>eden</a:t>
                      </a:r>
                      <a:r>
                        <a:rPr lang="en-US" sz="1000" dirty="0"/>
                        <a:t> </a:t>
                      </a:r>
                      <a:r>
                        <a:rPr lang="en-US" sz="1000" dirty="0" err="1"/>
                        <a:t>firmalar</a:t>
                      </a:r>
                      <a:r>
                        <a:rPr lang="en-US" sz="1000" dirty="0"/>
                        <a:t> </a:t>
                      </a:r>
                      <a:r>
                        <a:rPr lang="en-US" sz="1000" dirty="0" err="1"/>
                        <a:t>için</a:t>
                      </a:r>
                      <a:r>
                        <a:rPr lang="en-US" sz="1000" dirty="0"/>
                        <a:t> </a:t>
                      </a:r>
                      <a:r>
                        <a:rPr lang="en-US" sz="1000" dirty="0" err="1"/>
                        <a:t>danışmanlık</a:t>
                      </a:r>
                      <a:r>
                        <a:rPr lang="en-US" sz="1000" dirty="0"/>
                        <a:t>,</a:t>
                      </a:r>
                      <a:r>
                        <a:rPr lang="en-US" sz="1000" baseline="0" dirty="0"/>
                        <a:t> </a:t>
                      </a:r>
                      <a:r>
                        <a:rPr lang="en-US" sz="1000" baseline="0" dirty="0" err="1"/>
                        <a:t>proje</a:t>
                      </a:r>
                      <a:r>
                        <a:rPr lang="en-US" sz="1000" baseline="0" dirty="0"/>
                        <a:t> </a:t>
                      </a:r>
                      <a:r>
                        <a:rPr lang="en-US" sz="1000" baseline="0" dirty="0" err="1"/>
                        <a:t>yazımı</a:t>
                      </a:r>
                      <a:r>
                        <a:rPr lang="en-US" sz="1000" baseline="0" dirty="0"/>
                        <a:t> </a:t>
                      </a:r>
                      <a:r>
                        <a:rPr lang="en-US" sz="1000" baseline="0" dirty="0" err="1"/>
                        <a:t>ve</a:t>
                      </a:r>
                      <a:r>
                        <a:rPr lang="en-US" sz="1000" baseline="0" dirty="0"/>
                        <a:t> </a:t>
                      </a:r>
                      <a:r>
                        <a:rPr lang="en-US" sz="1000" baseline="0" dirty="0" err="1"/>
                        <a:t>bilgilendirme</a:t>
                      </a:r>
                      <a:r>
                        <a:rPr lang="en-US" sz="1000" baseline="0" dirty="0"/>
                        <a:t> </a:t>
                      </a:r>
                      <a:r>
                        <a:rPr lang="en-US" sz="1000" baseline="0" dirty="0" err="1"/>
                        <a:t>toplantıları</a:t>
                      </a:r>
                      <a:r>
                        <a:rPr lang="en-US" sz="1000" baseline="0" dirty="0"/>
                        <a:t> </a:t>
                      </a:r>
                      <a:r>
                        <a:rPr lang="en-US" sz="1000" baseline="0" dirty="0" err="1"/>
                        <a:t>yapılmaktadır</a:t>
                      </a:r>
                      <a:r>
                        <a:rPr lang="en-US" sz="1000" baseline="0" dirty="0"/>
                        <a:t>.</a:t>
                      </a:r>
                      <a:endParaRPr lang="en-US" sz="1000" dirty="0"/>
                    </a:p>
                  </a:txBody>
                  <a:tcPr/>
                </a:tc>
                <a:extLst>
                  <a:ext uri="{0D108BD9-81ED-4DB2-BD59-A6C34878D82A}">
                    <a16:rowId xmlns:a16="http://schemas.microsoft.com/office/drawing/2014/main" val="3244538006"/>
                  </a:ext>
                </a:extLst>
              </a:tr>
              <a:tr h="641618">
                <a:tc>
                  <a:txBody>
                    <a:bodyPr/>
                    <a:lstStyle/>
                    <a:p>
                      <a:pPr algn="ctr" fontAlgn="ctr"/>
                      <a:r>
                        <a:rPr lang="en-US" sz="1000" b="0" i="0" u="none" strike="noStrike">
                          <a:solidFill>
                            <a:srgbClr val="000000"/>
                          </a:solidFill>
                          <a:effectLst/>
                          <a:latin typeface="Calibri" panose="020F0502020204030204" pitchFamily="34" charset="0"/>
                        </a:rPr>
                        <a:t>Sivil Toplum Kuruluşları</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Gelen</a:t>
                      </a:r>
                      <a:r>
                        <a:rPr lang="en-US" sz="1000" dirty="0"/>
                        <a:t> </a:t>
                      </a:r>
                      <a:r>
                        <a:rPr lang="en-US" sz="1000" dirty="0" err="1"/>
                        <a:t>talepler</a:t>
                      </a:r>
                      <a:r>
                        <a:rPr lang="en-US" sz="1000" dirty="0"/>
                        <a:t> </a:t>
                      </a:r>
                      <a:r>
                        <a:rPr lang="en-US" sz="1000" dirty="0" err="1"/>
                        <a:t>doğrultusunda</a:t>
                      </a:r>
                      <a:r>
                        <a:rPr lang="en-US" sz="1000" dirty="0"/>
                        <a:t> 3 </a:t>
                      </a:r>
                      <a:r>
                        <a:rPr lang="en-US" sz="1000" dirty="0" err="1"/>
                        <a:t>adet</a:t>
                      </a:r>
                      <a:r>
                        <a:rPr lang="en-US" sz="1000" dirty="0"/>
                        <a:t> STK</a:t>
                      </a:r>
                      <a:r>
                        <a:rPr lang="en-US" sz="1000" baseline="0" dirty="0"/>
                        <a:t> </a:t>
                      </a:r>
                      <a:r>
                        <a:rPr lang="en-US" sz="1000" baseline="0" dirty="0" err="1"/>
                        <a:t>ile</a:t>
                      </a:r>
                      <a:r>
                        <a:rPr lang="en-US" sz="1000" baseline="0" dirty="0"/>
                        <a:t> </a:t>
                      </a:r>
                      <a:r>
                        <a:rPr lang="en-US" sz="1000" baseline="0" dirty="0" err="1"/>
                        <a:t>eşbaşvuran</a:t>
                      </a:r>
                      <a:r>
                        <a:rPr lang="en-US" sz="1000" baseline="0" dirty="0"/>
                        <a:t> </a:t>
                      </a:r>
                      <a:r>
                        <a:rPr lang="en-US" sz="1000" baseline="0" dirty="0" err="1"/>
                        <a:t>olduğumuz</a:t>
                      </a:r>
                      <a:r>
                        <a:rPr lang="en-US" sz="1000" baseline="0" dirty="0"/>
                        <a:t> </a:t>
                      </a:r>
                      <a:r>
                        <a:rPr lang="en-US" sz="1000" baseline="0" dirty="0" err="1"/>
                        <a:t>proje</a:t>
                      </a:r>
                      <a:r>
                        <a:rPr lang="en-US" sz="1000" baseline="0" dirty="0"/>
                        <a:t> AB </a:t>
                      </a:r>
                      <a:r>
                        <a:rPr lang="en-US" sz="1000" baseline="0" dirty="0" err="1"/>
                        <a:t>sunulmuştur</a:t>
                      </a:r>
                      <a:r>
                        <a:rPr lang="en-US" sz="1000" baseline="0" dirty="0"/>
                        <a:t>. 1 </a:t>
                      </a:r>
                      <a:r>
                        <a:rPr lang="en-US" sz="1000" baseline="0" dirty="0" err="1"/>
                        <a:t>Projemiz</a:t>
                      </a:r>
                      <a:r>
                        <a:rPr lang="en-US" sz="1000" baseline="0" dirty="0"/>
                        <a:t> </a:t>
                      </a:r>
                      <a:r>
                        <a:rPr lang="en-US" sz="1000" baseline="0" dirty="0" err="1"/>
                        <a:t>onay</a:t>
                      </a:r>
                      <a:r>
                        <a:rPr lang="en-US" sz="1000" baseline="0" dirty="0"/>
                        <a:t> </a:t>
                      </a:r>
                      <a:r>
                        <a:rPr lang="en-US" sz="1000" baseline="0" dirty="0" err="1"/>
                        <a:t>almıştır</a:t>
                      </a:r>
                      <a:r>
                        <a:rPr lang="en-US" sz="1000" baseline="0" dirty="0"/>
                        <a:t>. </a:t>
                      </a:r>
                      <a:r>
                        <a:rPr lang="en-US" sz="1000" baseline="0" dirty="0" err="1"/>
                        <a:t>Diğerleri</a:t>
                      </a:r>
                      <a:r>
                        <a:rPr lang="en-US" sz="1000" baseline="0" dirty="0"/>
                        <a:t> </a:t>
                      </a:r>
                      <a:r>
                        <a:rPr lang="en-US" sz="1000" baseline="0" dirty="0" err="1"/>
                        <a:t>değerlendirme</a:t>
                      </a:r>
                      <a:r>
                        <a:rPr lang="en-US" sz="1000" baseline="0" dirty="0"/>
                        <a:t> </a:t>
                      </a:r>
                      <a:r>
                        <a:rPr lang="en-US" sz="1000" baseline="0" dirty="0" err="1"/>
                        <a:t>aşamasındadır</a:t>
                      </a:r>
                      <a:r>
                        <a:rPr lang="en-US" sz="1000" baseline="0" dirty="0"/>
                        <a:t>.</a:t>
                      </a:r>
                      <a:endParaRPr lang="en-US" sz="1000" dirty="0"/>
                    </a:p>
                  </a:txBody>
                  <a:tcPr/>
                </a:tc>
                <a:extLst>
                  <a:ext uri="{0D108BD9-81ED-4DB2-BD59-A6C34878D82A}">
                    <a16:rowId xmlns:a16="http://schemas.microsoft.com/office/drawing/2014/main" val="2054721211"/>
                  </a:ext>
                </a:extLst>
              </a:tr>
              <a:tr h="362654">
                <a:tc>
                  <a:txBody>
                    <a:bodyPr/>
                    <a:lstStyle/>
                    <a:p>
                      <a:pPr algn="ctr" fontAlgn="ctr"/>
                      <a:r>
                        <a:rPr lang="en-US" sz="1000" b="0" i="0" u="none" strike="noStrike">
                          <a:solidFill>
                            <a:srgbClr val="000000"/>
                          </a:solidFill>
                          <a:effectLst/>
                          <a:latin typeface="Calibri" panose="020F0502020204030204" pitchFamily="34" charset="0"/>
                        </a:rPr>
                        <a:t>Yurt İçi Üniversiteler</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Sürdürülebilir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Projeler</a:t>
                      </a:r>
                      <a:r>
                        <a:rPr lang="en-US" sz="1000" b="0" i="0" u="none" strike="noStrike" baseline="0" dirty="0">
                          <a:solidFill>
                            <a:srgbClr val="000000"/>
                          </a:solidFill>
                          <a:effectLst/>
                          <a:latin typeface="Calibri" panose="020F0502020204030204" pitchFamily="34" charset="0"/>
                        </a:rPr>
                        <a:t> , </a:t>
                      </a:r>
                    </a:p>
                    <a:p>
                      <a:pPr algn="ctr" fontAlgn="ctr"/>
                      <a:r>
                        <a:rPr lang="en-US" sz="1000" b="0" i="0" u="none" strike="noStrike" baseline="0" dirty="0" err="1">
                          <a:solidFill>
                            <a:srgbClr val="000000"/>
                          </a:solidFill>
                          <a:effectLst/>
                          <a:latin typeface="Calibri" panose="020F0502020204030204" pitchFamily="34" charset="0"/>
                        </a:rPr>
                        <a:t>Ortak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çalışmalar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Ortak</a:t>
                      </a:r>
                      <a:r>
                        <a:rPr lang="en-US" sz="1000" dirty="0"/>
                        <a:t> </a:t>
                      </a:r>
                      <a:r>
                        <a:rPr lang="en-US" sz="1000" dirty="0" err="1"/>
                        <a:t>projeler</a:t>
                      </a:r>
                      <a:r>
                        <a:rPr lang="en-US" sz="1000" dirty="0"/>
                        <a:t>,</a:t>
                      </a:r>
                      <a:r>
                        <a:rPr lang="en-US" sz="1000" baseline="0" dirty="0"/>
                        <a:t> </a:t>
                      </a:r>
                      <a:r>
                        <a:rPr lang="en-US" sz="1000" baseline="0" dirty="0" err="1"/>
                        <a:t>çözüm</a:t>
                      </a:r>
                      <a:r>
                        <a:rPr lang="en-US" sz="1000" baseline="0" dirty="0"/>
                        <a:t> </a:t>
                      </a:r>
                      <a:r>
                        <a:rPr lang="en-US" sz="1000" baseline="0" dirty="0" err="1"/>
                        <a:t>öneriler</a:t>
                      </a:r>
                      <a:r>
                        <a:rPr lang="en-US" sz="1000" baseline="0" dirty="0"/>
                        <a:t> </a:t>
                      </a:r>
                      <a:r>
                        <a:rPr lang="en-US" sz="1000" baseline="0" dirty="0" err="1"/>
                        <a:t>ve</a:t>
                      </a:r>
                      <a:r>
                        <a:rPr lang="en-US" sz="1000" baseline="0" dirty="0"/>
                        <a:t> </a:t>
                      </a:r>
                      <a:r>
                        <a:rPr lang="en-US" sz="1000" baseline="0" dirty="0" err="1"/>
                        <a:t>organizasyonlar</a:t>
                      </a:r>
                      <a:r>
                        <a:rPr lang="en-US" sz="1000" baseline="0" dirty="0"/>
                        <a:t> </a:t>
                      </a:r>
                      <a:r>
                        <a:rPr lang="en-US" sz="1000" baseline="0" dirty="0" err="1"/>
                        <a:t>gerçekleştirilmektedir</a:t>
                      </a:r>
                      <a:r>
                        <a:rPr lang="en-US" sz="1000" baseline="0" dirty="0"/>
                        <a:t>.</a:t>
                      </a:r>
                      <a:endParaRPr lang="en-US" sz="1000" dirty="0"/>
                    </a:p>
                  </a:txBody>
                  <a:tcPr/>
                </a:tc>
                <a:extLst>
                  <a:ext uri="{0D108BD9-81ED-4DB2-BD59-A6C34878D82A}">
                    <a16:rowId xmlns:a16="http://schemas.microsoft.com/office/drawing/2014/main" val="2839508096"/>
                  </a:ext>
                </a:extLst>
              </a:tr>
              <a:tr h="287682">
                <a:tc>
                  <a:txBody>
                    <a:bodyPr/>
                    <a:lstStyle/>
                    <a:p>
                      <a:pPr algn="ctr" fontAlgn="ctr"/>
                      <a:r>
                        <a:rPr lang="en-US" sz="1000" b="0" i="0" u="none" strike="noStrike" dirty="0" err="1">
                          <a:solidFill>
                            <a:srgbClr val="000000"/>
                          </a:solidFill>
                          <a:effectLst/>
                          <a:latin typeface="Calibri" panose="020F0502020204030204" pitchFamily="34" charset="0"/>
                        </a:rPr>
                        <a:t>Kamu</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Kuruluşları</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Bilgilendirme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Toplantıları</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Bilgilendirme</a:t>
                      </a:r>
                      <a:r>
                        <a:rPr lang="en-US" sz="1000" baseline="0" dirty="0"/>
                        <a:t> </a:t>
                      </a:r>
                      <a:r>
                        <a:rPr lang="en-US" sz="1000" baseline="0" dirty="0" err="1"/>
                        <a:t>toplantıları</a:t>
                      </a:r>
                      <a:r>
                        <a:rPr lang="en-US" sz="1000" baseline="0" dirty="0"/>
                        <a:t> </a:t>
                      </a:r>
                      <a:r>
                        <a:rPr lang="en-US" sz="1000" baseline="0" dirty="0" err="1"/>
                        <a:t>yapılmaktadır</a:t>
                      </a:r>
                      <a:r>
                        <a:rPr lang="en-US" sz="1000" baseline="0" dirty="0"/>
                        <a:t>. </a:t>
                      </a:r>
                      <a:endParaRPr lang="en-US" sz="1000" dirty="0"/>
                    </a:p>
                  </a:txBody>
                  <a:tcPr/>
                </a:tc>
                <a:extLst>
                  <a:ext uri="{0D108BD9-81ED-4DB2-BD59-A6C34878D82A}">
                    <a16:rowId xmlns:a16="http://schemas.microsoft.com/office/drawing/2014/main" val="2582740988"/>
                  </a:ext>
                </a:extLst>
              </a:tr>
              <a:tr h="502136">
                <a:tc>
                  <a:txBody>
                    <a:bodyPr/>
                    <a:lstStyle/>
                    <a:p>
                      <a:pPr algn="ctr" fontAlgn="ctr"/>
                      <a:r>
                        <a:rPr lang="en-US" sz="1000" b="0" i="0" u="none" strike="noStrike">
                          <a:solidFill>
                            <a:srgbClr val="000000"/>
                          </a:solidFill>
                          <a:effectLst/>
                          <a:latin typeface="Calibri" panose="020F0502020204030204" pitchFamily="34" charset="0"/>
                        </a:rPr>
                        <a:t>Yerel Yönetimler</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Destekleyici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Çözüm</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Önerileri</a:t>
                      </a:r>
                      <a:r>
                        <a:rPr lang="en-US" sz="1000" b="0" i="0" u="none" strike="noStrike" baseline="0" dirty="0">
                          <a:solidFill>
                            <a:srgbClr val="000000"/>
                          </a:solidFill>
                          <a:effectLst/>
                          <a:latin typeface="Calibri" panose="020F0502020204030204" pitchFamily="34" charset="0"/>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Sürdürülebilir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Projeler</a:t>
                      </a:r>
                      <a:endParaRPr lang="en-US" sz="1000" b="0" i="0" u="none" strike="noStrike" dirty="0">
                        <a:solidFill>
                          <a:srgbClr val="000000"/>
                        </a:solidFill>
                        <a:effectLst/>
                        <a:latin typeface="Calibri" panose="020F0502020204030204" pitchFamily="34"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Calibri" panose="020F0502020204030204" pitchFamily="34" charset="0"/>
                        </a:rPr>
                        <a:t>Bilgilendirme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Toplantıları</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Talep</a:t>
                      </a:r>
                      <a:r>
                        <a:rPr lang="en-US" sz="1000" baseline="0" dirty="0"/>
                        <a:t> </a:t>
                      </a:r>
                      <a:r>
                        <a:rPr lang="en-US" sz="1000" baseline="0" dirty="0" err="1"/>
                        <a:t>edilen</a:t>
                      </a:r>
                      <a:r>
                        <a:rPr lang="en-US" sz="1000" baseline="0" dirty="0"/>
                        <a:t> </a:t>
                      </a:r>
                      <a:r>
                        <a:rPr lang="en-US" sz="1000" baseline="0" dirty="0" err="1"/>
                        <a:t>bilgilendirme</a:t>
                      </a:r>
                      <a:r>
                        <a:rPr lang="en-US" sz="1000" baseline="0" dirty="0"/>
                        <a:t> </a:t>
                      </a:r>
                      <a:r>
                        <a:rPr lang="en-US" sz="1000" baseline="0" dirty="0" err="1"/>
                        <a:t>toplantıları</a:t>
                      </a:r>
                      <a:r>
                        <a:rPr lang="en-US" sz="1000" baseline="0" dirty="0"/>
                        <a:t> </a:t>
                      </a:r>
                      <a:r>
                        <a:rPr lang="en-US" sz="1000" baseline="0" dirty="0" err="1"/>
                        <a:t>yapılmaktadır</a:t>
                      </a:r>
                      <a:r>
                        <a:rPr lang="en-US" sz="1000" baseline="0" dirty="0"/>
                        <a:t>. </a:t>
                      </a:r>
                      <a:r>
                        <a:rPr lang="en-US" sz="1000" baseline="0" dirty="0" err="1"/>
                        <a:t>Ayrıca</a:t>
                      </a:r>
                      <a:r>
                        <a:rPr lang="en-US" sz="1000" baseline="0" dirty="0"/>
                        <a:t> </a:t>
                      </a:r>
                      <a:r>
                        <a:rPr lang="en-US" sz="1000" baseline="0" dirty="0" err="1"/>
                        <a:t>Faydalı</a:t>
                      </a:r>
                      <a:r>
                        <a:rPr lang="en-US" sz="1000" baseline="0" dirty="0"/>
                        <a:t> </a:t>
                      </a:r>
                      <a:r>
                        <a:rPr lang="en-US" sz="1000" baseline="0" dirty="0" err="1"/>
                        <a:t>çözüm</a:t>
                      </a:r>
                      <a:r>
                        <a:rPr lang="en-US" sz="1000" baseline="0" dirty="0"/>
                        <a:t> </a:t>
                      </a:r>
                      <a:r>
                        <a:rPr lang="en-US" sz="1000" baseline="0" dirty="0" err="1"/>
                        <a:t>önerileri</a:t>
                      </a:r>
                      <a:r>
                        <a:rPr lang="en-US" sz="1000" baseline="0" dirty="0"/>
                        <a:t> </a:t>
                      </a:r>
                      <a:r>
                        <a:rPr lang="en-US" sz="1000" baseline="0" dirty="0" err="1"/>
                        <a:t>sunulmaktadır</a:t>
                      </a:r>
                      <a:r>
                        <a:rPr lang="en-US" sz="1000" baseline="0" dirty="0"/>
                        <a:t>.</a:t>
                      </a:r>
                      <a:endParaRPr lang="en-US" sz="1000" dirty="0"/>
                    </a:p>
                  </a:txBody>
                  <a:tcPr/>
                </a:tc>
                <a:extLst>
                  <a:ext uri="{0D108BD9-81ED-4DB2-BD59-A6C34878D82A}">
                    <a16:rowId xmlns:a16="http://schemas.microsoft.com/office/drawing/2014/main" val="2633016056"/>
                  </a:ext>
                </a:extLst>
              </a:tr>
              <a:tr h="502136">
                <a:tc>
                  <a:txBody>
                    <a:bodyPr/>
                    <a:lstStyle/>
                    <a:p>
                      <a:pPr algn="ctr" fontAlgn="ctr"/>
                      <a:r>
                        <a:rPr lang="en-US" sz="1000" b="0" i="0" u="none" strike="noStrike" dirty="0">
                          <a:solidFill>
                            <a:srgbClr val="000000"/>
                          </a:solidFill>
                          <a:effectLst/>
                          <a:latin typeface="Calibri" panose="020F0502020204030204" pitchFamily="34" charset="0"/>
                        </a:rPr>
                        <a:t>Yurt </a:t>
                      </a:r>
                      <a:r>
                        <a:rPr lang="en-US" sz="1000" b="0" i="0" u="none" strike="noStrike" dirty="0" err="1">
                          <a:solidFill>
                            <a:srgbClr val="000000"/>
                          </a:solidFill>
                          <a:effectLst/>
                          <a:latin typeface="Calibri" panose="020F0502020204030204" pitchFamily="34" charset="0"/>
                        </a:rPr>
                        <a:t>Dışı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Üniversiteler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Faydalı</a:t>
                      </a:r>
                      <a:r>
                        <a:rPr lang="en-US" sz="1000" b="0" i="0" u="none" strike="noStrike" dirty="0">
                          <a:solidFill>
                            <a:srgbClr val="000000"/>
                          </a:solidFill>
                          <a:effectLst/>
                          <a:latin typeface="Calibri" panose="020F0502020204030204" pitchFamily="34" charset="0"/>
                        </a:rPr>
                        <a:t>,</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Yenilikçi</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ve</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Sürdürülebilir</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Projeler</a:t>
                      </a:r>
                      <a:r>
                        <a:rPr lang="en-US" sz="1000" b="0" i="0" u="none" strike="noStrike" baseline="0" dirty="0">
                          <a:solidFill>
                            <a:srgbClr val="000000"/>
                          </a:solidFill>
                          <a:effectLst/>
                          <a:latin typeface="Calibri" panose="020F0502020204030204" pitchFamily="34" charset="0"/>
                        </a:rPr>
                        <a:t> , </a:t>
                      </a:r>
                    </a:p>
                    <a:p>
                      <a:pPr algn="ctr" fontAlgn="ctr"/>
                      <a:r>
                        <a:rPr lang="en-US" sz="1000" b="0" i="0" u="none" strike="noStrike" baseline="0" dirty="0" err="1">
                          <a:solidFill>
                            <a:srgbClr val="000000"/>
                          </a:solidFill>
                          <a:effectLst/>
                          <a:latin typeface="Calibri" panose="020F0502020204030204" pitchFamily="34" charset="0"/>
                        </a:rPr>
                        <a:t>Ortak</a:t>
                      </a:r>
                      <a:r>
                        <a:rPr lang="en-US" sz="1000" b="0" i="0" u="none" strike="noStrike" baseline="0" dirty="0">
                          <a:solidFill>
                            <a:srgbClr val="000000"/>
                          </a:solidFill>
                          <a:effectLst/>
                          <a:latin typeface="Calibri" panose="020F0502020204030204" pitchFamily="34" charset="0"/>
                        </a:rPr>
                        <a:t> </a:t>
                      </a:r>
                      <a:r>
                        <a:rPr lang="en-US" sz="1000" b="0" i="0" u="none" strike="noStrike" baseline="0" dirty="0" err="1">
                          <a:solidFill>
                            <a:srgbClr val="000000"/>
                          </a:solidFill>
                          <a:effectLst/>
                          <a:latin typeface="Calibri" panose="020F0502020204030204" pitchFamily="34" charset="0"/>
                        </a:rPr>
                        <a:t>çalışmalar</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İşbirlikleri</a:t>
                      </a:r>
                      <a:r>
                        <a:rPr lang="en-US" sz="1000" baseline="0" dirty="0"/>
                        <a:t> </a:t>
                      </a:r>
                      <a:r>
                        <a:rPr lang="en-US" sz="1000" baseline="0" dirty="0" err="1"/>
                        <a:t>oluşturulmaya</a:t>
                      </a:r>
                      <a:r>
                        <a:rPr lang="en-US" sz="1000" baseline="0" dirty="0"/>
                        <a:t> </a:t>
                      </a:r>
                      <a:r>
                        <a:rPr lang="en-US" sz="1000" baseline="0" dirty="0" err="1"/>
                        <a:t>çalışılmaktadır.AB</a:t>
                      </a:r>
                      <a:r>
                        <a:rPr lang="en-US" sz="1000" baseline="0" dirty="0"/>
                        <a:t> </a:t>
                      </a:r>
                      <a:r>
                        <a:rPr lang="en-US" sz="1000" baseline="0" dirty="0" err="1"/>
                        <a:t>projeleri</a:t>
                      </a:r>
                      <a:r>
                        <a:rPr lang="en-US" sz="1000" baseline="0" dirty="0"/>
                        <a:t> </a:t>
                      </a:r>
                      <a:r>
                        <a:rPr lang="en-US" sz="1000" baseline="0" dirty="0" err="1"/>
                        <a:t>için</a:t>
                      </a:r>
                      <a:r>
                        <a:rPr lang="en-US" sz="1000" baseline="0" dirty="0"/>
                        <a:t> </a:t>
                      </a:r>
                      <a:r>
                        <a:rPr lang="en-US" sz="1000" baseline="0" dirty="0" err="1"/>
                        <a:t>iletişimde</a:t>
                      </a:r>
                      <a:r>
                        <a:rPr lang="en-US" sz="1000" baseline="0" dirty="0"/>
                        <a:t> </a:t>
                      </a:r>
                      <a:r>
                        <a:rPr lang="en-US" sz="1000" baseline="0" dirty="0" err="1"/>
                        <a:t>bulunduğumuz</a:t>
                      </a:r>
                      <a:r>
                        <a:rPr lang="en-US" sz="1000" baseline="0" dirty="0"/>
                        <a:t> </a:t>
                      </a:r>
                      <a:r>
                        <a:rPr lang="en-US" sz="1000" baseline="0" dirty="0" err="1"/>
                        <a:t>ve</a:t>
                      </a:r>
                      <a:r>
                        <a:rPr lang="en-US" sz="1000" baseline="0" dirty="0"/>
                        <a:t> </a:t>
                      </a:r>
                      <a:r>
                        <a:rPr lang="en-US" sz="1000" baseline="0" dirty="0" err="1"/>
                        <a:t>yazımına</a:t>
                      </a:r>
                      <a:r>
                        <a:rPr lang="en-US" sz="1000" baseline="0" dirty="0"/>
                        <a:t> </a:t>
                      </a:r>
                      <a:r>
                        <a:rPr lang="en-US" sz="1000" baseline="0" dirty="0" err="1"/>
                        <a:t>başladığımız</a:t>
                      </a:r>
                      <a:r>
                        <a:rPr lang="en-US" sz="1000" baseline="0" dirty="0"/>
                        <a:t> </a:t>
                      </a:r>
                      <a:r>
                        <a:rPr lang="en-US" sz="1000" baseline="0" dirty="0" err="1"/>
                        <a:t>proje</a:t>
                      </a:r>
                      <a:r>
                        <a:rPr lang="en-US" sz="1000" baseline="0" dirty="0"/>
                        <a:t> </a:t>
                      </a:r>
                      <a:r>
                        <a:rPr lang="en-US" sz="1000" baseline="0" dirty="0" err="1"/>
                        <a:t>bulunmaktadır</a:t>
                      </a:r>
                      <a:r>
                        <a:rPr lang="en-US" sz="1000" baseline="0" dirty="0"/>
                        <a:t>.</a:t>
                      </a:r>
                      <a:endParaRPr lang="en-US" sz="1000" dirty="0"/>
                    </a:p>
                  </a:txBody>
                  <a:tcPr/>
                </a:tc>
                <a:extLst>
                  <a:ext uri="{0D108BD9-81ED-4DB2-BD59-A6C34878D82A}">
                    <a16:rowId xmlns:a16="http://schemas.microsoft.com/office/drawing/2014/main" val="781728917"/>
                  </a:ext>
                </a:extLst>
              </a:tr>
              <a:tr h="334757">
                <a:tc>
                  <a:txBody>
                    <a:bodyPr/>
                    <a:lstStyle/>
                    <a:p>
                      <a:pPr algn="ctr" fontAlgn="ctr"/>
                      <a:r>
                        <a:rPr lang="en-US" sz="1000" b="0" i="0" u="none" strike="noStrike" dirty="0">
                          <a:solidFill>
                            <a:srgbClr val="000000"/>
                          </a:solidFill>
                          <a:effectLst/>
                          <a:latin typeface="Calibri" panose="020F0502020204030204" pitchFamily="34" charset="0"/>
                        </a:rPr>
                        <a:t>YÖK</a:t>
                      </a:r>
                    </a:p>
                  </a:txBody>
                  <a:tcPr marL="9525" marR="9525" marT="9525" marB="0" anchor="ctr"/>
                </a:tc>
                <a:tc>
                  <a:txBody>
                    <a:bodyPr/>
                    <a:lstStyle/>
                    <a:p>
                      <a:pPr algn="ctr" fontAlgn="ctr"/>
                      <a:r>
                        <a:rPr lang="en-US" sz="1000" b="0" i="0" u="none" strike="noStrike" dirty="0" err="1">
                          <a:solidFill>
                            <a:srgbClr val="000000"/>
                          </a:solidFill>
                          <a:effectLst/>
                          <a:latin typeface="Calibri" panose="020F0502020204030204" pitchFamily="34" charset="0"/>
                        </a:rPr>
                        <a:t>Mevcut</a:t>
                      </a:r>
                      <a:r>
                        <a:rPr lang="en-US" sz="1000" b="0" i="0" u="none" strike="noStrike" baseline="0" dirty="0">
                          <a:solidFill>
                            <a:srgbClr val="000000"/>
                          </a:solidFill>
                          <a:effectLst/>
                          <a:latin typeface="Calibri" panose="020F0502020204030204" pitchFamily="34" charset="0"/>
                        </a:rPr>
                        <a:t> Durum </a:t>
                      </a:r>
                      <a:r>
                        <a:rPr lang="en-US" sz="1000" b="0" i="0" u="none" strike="noStrike" baseline="0" dirty="0" err="1">
                          <a:solidFill>
                            <a:srgbClr val="000000"/>
                          </a:solidFill>
                          <a:effectLst/>
                          <a:latin typeface="Calibri" panose="020F0502020204030204" pitchFamily="34" charset="0"/>
                        </a:rPr>
                        <a:t>Bilgilendirmesi</a:t>
                      </a:r>
                      <a:endParaRPr lang="en-US" sz="10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en-US" sz="1000" dirty="0" err="1"/>
                        <a:t>İstenilen</a:t>
                      </a:r>
                      <a:r>
                        <a:rPr lang="en-US" sz="1000" baseline="0" dirty="0"/>
                        <a:t> </a:t>
                      </a:r>
                      <a:r>
                        <a:rPr lang="en-US" sz="1000" baseline="0" dirty="0" err="1"/>
                        <a:t>bilgiler</a:t>
                      </a:r>
                      <a:r>
                        <a:rPr lang="en-US" sz="1000" baseline="0" dirty="0"/>
                        <a:t> </a:t>
                      </a:r>
                      <a:r>
                        <a:rPr lang="en-US" sz="1000" baseline="0" dirty="0" err="1"/>
                        <a:t>gönderilmiştir</a:t>
                      </a:r>
                      <a:r>
                        <a:rPr lang="en-US" sz="1000" baseline="0" dirty="0"/>
                        <a:t>.</a:t>
                      </a:r>
                      <a:endParaRPr lang="en-US" sz="1000" dirty="0"/>
                    </a:p>
                  </a:txBody>
                  <a:tcPr/>
                </a:tc>
                <a:extLst>
                  <a:ext uri="{0D108BD9-81ED-4DB2-BD59-A6C34878D82A}">
                    <a16:rowId xmlns:a16="http://schemas.microsoft.com/office/drawing/2014/main" val="2019753613"/>
                  </a:ext>
                </a:extLst>
              </a:tr>
            </a:tbl>
          </a:graphicData>
        </a:graphic>
      </p:graphicFrame>
      <p:sp>
        <p:nvSpPr>
          <p:cNvPr id="4" name="Slide Number Placeholder 3"/>
          <p:cNvSpPr>
            <a:spLocks noGrp="1"/>
          </p:cNvSpPr>
          <p:nvPr>
            <p:ph type="sldNum" sz="quarter" idx="12"/>
          </p:nvPr>
        </p:nvSpPr>
        <p:spPr/>
        <p:txBody>
          <a:bodyPr/>
          <a:lstStyle/>
          <a:p>
            <a:fld id="{439F893C-C32F-4835-A1E5-850973405C58}" type="slidenum">
              <a:rPr lang="tr-TR" smtClean="0"/>
              <a:pPr/>
              <a:t>8</a:t>
            </a:fld>
            <a:endParaRPr lang="tr-TR"/>
          </a:p>
        </p:txBody>
      </p:sp>
      <p:pic>
        <p:nvPicPr>
          <p:cNvPr id="5" name="Resim 5"/>
          <p:cNvPicPr/>
          <p:nvPr/>
        </p:nvPicPr>
        <p:blipFill>
          <a:blip r:embed="rId2" cstate="print"/>
          <a:stretch>
            <a:fillRect/>
          </a:stretch>
        </p:blipFill>
        <p:spPr>
          <a:xfrm>
            <a:off x="107504" y="260648"/>
            <a:ext cx="2736304" cy="576064"/>
          </a:xfrm>
          <a:prstGeom prst="rect">
            <a:avLst/>
          </a:prstGeom>
        </p:spPr>
      </p:pic>
    </p:spTree>
    <p:extLst>
      <p:ext uri="{BB962C8B-B14F-4D97-AF65-F5344CB8AC3E}">
        <p14:creationId xmlns:p14="http://schemas.microsoft.com/office/powerpoint/2010/main" val="169465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7740352" cy="1200329"/>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SÜREÇ PERFORMANS GÖSTERGELERİ (SPİK )</a:t>
            </a:r>
          </a:p>
        </p:txBody>
      </p:sp>
      <p:sp>
        <p:nvSpPr>
          <p:cNvPr id="7" name="Slayt Numarası Yer Tutucusu 6"/>
          <p:cNvSpPr>
            <a:spLocks noGrp="1"/>
          </p:cNvSpPr>
          <p:nvPr>
            <p:ph type="sldNum" sz="quarter" idx="12"/>
          </p:nvPr>
        </p:nvSpPr>
        <p:spPr/>
        <p:txBody>
          <a:bodyPr/>
          <a:lstStyle/>
          <a:p>
            <a:fld id="{439F893C-C32F-4835-A1E5-850973405C58}" type="slidenum">
              <a:rPr lang="tr-TR" smtClean="0"/>
              <a:pPr/>
              <a:t>9</a:t>
            </a:fld>
            <a:endParaRPr lang="tr-TR"/>
          </a:p>
        </p:txBody>
      </p:sp>
      <p:pic>
        <p:nvPicPr>
          <p:cNvPr id="6" name="Resim 5"/>
          <p:cNvPicPr/>
          <p:nvPr/>
        </p:nvPicPr>
        <p:blipFill>
          <a:blip r:embed="rId2" cstate="print"/>
          <a:stretch>
            <a:fillRect/>
          </a:stretch>
        </p:blipFill>
        <p:spPr>
          <a:xfrm>
            <a:off x="107504" y="188640"/>
            <a:ext cx="2736304" cy="576064"/>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454852325"/>
              </p:ext>
            </p:extLst>
          </p:nvPr>
        </p:nvGraphicFramePr>
        <p:xfrm>
          <a:off x="395533" y="1129217"/>
          <a:ext cx="8589641" cy="5538110"/>
        </p:xfrm>
        <a:graphic>
          <a:graphicData uri="http://schemas.openxmlformats.org/drawingml/2006/table">
            <a:tbl>
              <a:tblPr/>
              <a:tblGrid>
                <a:gridCol w="403540">
                  <a:extLst>
                    <a:ext uri="{9D8B030D-6E8A-4147-A177-3AD203B41FA5}">
                      <a16:colId xmlns:a16="http://schemas.microsoft.com/office/drawing/2014/main" val="2752260718"/>
                    </a:ext>
                  </a:extLst>
                </a:gridCol>
                <a:gridCol w="2075350">
                  <a:extLst>
                    <a:ext uri="{9D8B030D-6E8A-4147-A177-3AD203B41FA5}">
                      <a16:colId xmlns:a16="http://schemas.microsoft.com/office/drawing/2014/main" val="2934447183"/>
                    </a:ext>
                  </a:extLst>
                </a:gridCol>
                <a:gridCol w="403540">
                  <a:extLst>
                    <a:ext uri="{9D8B030D-6E8A-4147-A177-3AD203B41FA5}">
                      <a16:colId xmlns:a16="http://schemas.microsoft.com/office/drawing/2014/main" val="2357314464"/>
                    </a:ext>
                  </a:extLst>
                </a:gridCol>
                <a:gridCol w="708254">
                  <a:extLst>
                    <a:ext uri="{9D8B030D-6E8A-4147-A177-3AD203B41FA5}">
                      <a16:colId xmlns:a16="http://schemas.microsoft.com/office/drawing/2014/main" val="4035619291"/>
                    </a:ext>
                  </a:extLst>
                </a:gridCol>
                <a:gridCol w="864729">
                  <a:extLst>
                    <a:ext uri="{9D8B030D-6E8A-4147-A177-3AD203B41FA5}">
                      <a16:colId xmlns:a16="http://schemas.microsoft.com/office/drawing/2014/main" val="706242214"/>
                    </a:ext>
                  </a:extLst>
                </a:gridCol>
                <a:gridCol w="214123">
                  <a:extLst>
                    <a:ext uri="{9D8B030D-6E8A-4147-A177-3AD203B41FA5}">
                      <a16:colId xmlns:a16="http://schemas.microsoft.com/office/drawing/2014/main" val="1653188814"/>
                    </a:ext>
                  </a:extLst>
                </a:gridCol>
                <a:gridCol w="181181">
                  <a:extLst>
                    <a:ext uri="{9D8B030D-6E8A-4147-A177-3AD203B41FA5}">
                      <a16:colId xmlns:a16="http://schemas.microsoft.com/office/drawing/2014/main" val="1900826830"/>
                    </a:ext>
                  </a:extLst>
                </a:gridCol>
                <a:gridCol w="189417">
                  <a:extLst>
                    <a:ext uri="{9D8B030D-6E8A-4147-A177-3AD203B41FA5}">
                      <a16:colId xmlns:a16="http://schemas.microsoft.com/office/drawing/2014/main" val="2574890606"/>
                    </a:ext>
                  </a:extLst>
                </a:gridCol>
                <a:gridCol w="304714">
                  <a:extLst>
                    <a:ext uri="{9D8B030D-6E8A-4147-A177-3AD203B41FA5}">
                      <a16:colId xmlns:a16="http://schemas.microsoft.com/office/drawing/2014/main" val="3675953707"/>
                    </a:ext>
                  </a:extLst>
                </a:gridCol>
                <a:gridCol w="288243">
                  <a:extLst>
                    <a:ext uri="{9D8B030D-6E8A-4147-A177-3AD203B41FA5}">
                      <a16:colId xmlns:a16="http://schemas.microsoft.com/office/drawing/2014/main" val="351434865"/>
                    </a:ext>
                  </a:extLst>
                </a:gridCol>
                <a:gridCol w="214123">
                  <a:extLst>
                    <a:ext uri="{9D8B030D-6E8A-4147-A177-3AD203B41FA5}">
                      <a16:colId xmlns:a16="http://schemas.microsoft.com/office/drawing/2014/main" val="1592666944"/>
                    </a:ext>
                  </a:extLst>
                </a:gridCol>
                <a:gridCol w="148240">
                  <a:extLst>
                    <a:ext uri="{9D8B030D-6E8A-4147-A177-3AD203B41FA5}">
                      <a16:colId xmlns:a16="http://schemas.microsoft.com/office/drawing/2014/main" val="54598443"/>
                    </a:ext>
                  </a:extLst>
                </a:gridCol>
                <a:gridCol w="148240">
                  <a:extLst>
                    <a:ext uri="{9D8B030D-6E8A-4147-A177-3AD203B41FA5}">
                      <a16:colId xmlns:a16="http://schemas.microsoft.com/office/drawing/2014/main" val="873606077"/>
                    </a:ext>
                  </a:extLst>
                </a:gridCol>
                <a:gridCol w="181181">
                  <a:extLst>
                    <a:ext uri="{9D8B030D-6E8A-4147-A177-3AD203B41FA5}">
                      <a16:colId xmlns:a16="http://schemas.microsoft.com/office/drawing/2014/main" val="27805609"/>
                    </a:ext>
                  </a:extLst>
                </a:gridCol>
                <a:gridCol w="255301">
                  <a:extLst>
                    <a:ext uri="{9D8B030D-6E8A-4147-A177-3AD203B41FA5}">
                      <a16:colId xmlns:a16="http://schemas.microsoft.com/office/drawing/2014/main" val="3381007408"/>
                    </a:ext>
                  </a:extLst>
                </a:gridCol>
                <a:gridCol w="461189">
                  <a:extLst>
                    <a:ext uri="{9D8B030D-6E8A-4147-A177-3AD203B41FA5}">
                      <a16:colId xmlns:a16="http://schemas.microsoft.com/office/drawing/2014/main" val="3811430044"/>
                    </a:ext>
                  </a:extLst>
                </a:gridCol>
                <a:gridCol w="337656">
                  <a:extLst>
                    <a:ext uri="{9D8B030D-6E8A-4147-A177-3AD203B41FA5}">
                      <a16:colId xmlns:a16="http://schemas.microsoft.com/office/drawing/2014/main" val="4222533995"/>
                    </a:ext>
                  </a:extLst>
                </a:gridCol>
                <a:gridCol w="403540">
                  <a:extLst>
                    <a:ext uri="{9D8B030D-6E8A-4147-A177-3AD203B41FA5}">
                      <a16:colId xmlns:a16="http://schemas.microsoft.com/office/drawing/2014/main" val="1195931142"/>
                    </a:ext>
                  </a:extLst>
                </a:gridCol>
                <a:gridCol w="403540">
                  <a:extLst>
                    <a:ext uri="{9D8B030D-6E8A-4147-A177-3AD203B41FA5}">
                      <a16:colId xmlns:a16="http://schemas.microsoft.com/office/drawing/2014/main" val="3399191668"/>
                    </a:ext>
                  </a:extLst>
                </a:gridCol>
                <a:gridCol w="403540">
                  <a:extLst>
                    <a:ext uri="{9D8B030D-6E8A-4147-A177-3AD203B41FA5}">
                      <a16:colId xmlns:a16="http://schemas.microsoft.com/office/drawing/2014/main" val="540623505"/>
                    </a:ext>
                  </a:extLst>
                </a:gridCol>
              </a:tblGrid>
              <a:tr h="136755">
                <a:tc rowSpan="5" gridSpan="11">
                  <a:txBody>
                    <a:bodyPr/>
                    <a:lstStyle/>
                    <a:p>
                      <a:pPr algn="ctr" fontAlgn="ctr"/>
                      <a:r>
                        <a:rPr lang="en-US" sz="800" b="1" i="0" u="none" strike="noStrike" dirty="0">
                          <a:solidFill>
                            <a:srgbClr val="000000"/>
                          </a:solidFill>
                          <a:effectLst/>
                          <a:latin typeface="Calİ"/>
                        </a:rPr>
                        <a:t>                                       SÜREÇ PERFORMANS İZLEME KARNESİ (SPİK)</a:t>
                      </a:r>
                    </a:p>
                  </a:txBody>
                  <a:tcPr marL="5359" marR="5359" marT="5359" marB="0" anchor="ctr">
                    <a:lnL>
                      <a:noFill/>
                    </a:lnL>
                    <a:lnR w="6350" cap="flat" cmpd="sng" algn="ctr">
                      <a:solidFill>
                        <a:srgbClr val="000000"/>
                      </a:solidFill>
                      <a:prstDash val="solid"/>
                      <a:round/>
                      <a:headEnd type="none" w="med" len="med"/>
                      <a:tailEnd type="none" w="med" len="med"/>
                    </a:lnR>
                    <a:lnT>
                      <a:noFill/>
                    </a:lnT>
                    <a:lnB w="6350" cap="flat" cmpd="sng" algn="ctr">
                      <a:solidFill>
                        <a:srgbClr val="EEECE1"/>
                      </a:solidFill>
                      <a:prstDash val="solid"/>
                      <a:round/>
                      <a:headEnd type="none" w="med" len="med"/>
                      <a:tailEnd type="none" w="med" len="med"/>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gridSpan="5">
                  <a:txBody>
                    <a:bodyPr/>
                    <a:lstStyle/>
                    <a:p>
                      <a:pPr algn="l" fontAlgn="b"/>
                      <a:r>
                        <a:rPr lang="en-US" sz="600" b="1" i="0" u="none" strike="noStrike">
                          <a:solidFill>
                            <a:srgbClr val="000000"/>
                          </a:solidFill>
                          <a:effectLst/>
                          <a:latin typeface="Calİ"/>
                        </a:rPr>
                        <a:t>Doküman No</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b"/>
                      <a:r>
                        <a:rPr lang="en-US" sz="600" b="0" i="0" u="none" strike="noStrike">
                          <a:solidFill>
                            <a:srgbClr val="000000"/>
                          </a:solidFill>
                          <a:effectLst/>
                          <a:latin typeface="Calİ"/>
                        </a:rPr>
                        <a:t>TO-SP-0001</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1083324"/>
                  </a:ext>
                </a:extLst>
              </a:tr>
              <a:tr h="136755">
                <a:tc gridSpan="1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5">
                  <a:txBody>
                    <a:bodyPr/>
                    <a:lstStyle/>
                    <a:p>
                      <a:pPr algn="l" fontAlgn="b"/>
                      <a:r>
                        <a:rPr lang="en-US" sz="800" b="1" i="0" u="none" strike="noStrike">
                          <a:solidFill>
                            <a:srgbClr val="000000"/>
                          </a:solidFill>
                          <a:effectLst/>
                          <a:latin typeface="Calİ"/>
                        </a:rPr>
                        <a:t>Yayın Tarihi</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b"/>
                      <a:r>
                        <a:rPr lang="en-US" sz="800" b="0" i="0" u="none" strike="noStrike">
                          <a:solidFill>
                            <a:srgbClr val="000000"/>
                          </a:solidFill>
                          <a:effectLst/>
                          <a:latin typeface="Calİ"/>
                        </a:rPr>
                        <a:t>31.01.2019</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3234848"/>
                  </a:ext>
                </a:extLst>
              </a:tr>
              <a:tr h="136755">
                <a:tc gridSpan="1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5">
                  <a:txBody>
                    <a:bodyPr/>
                    <a:lstStyle/>
                    <a:p>
                      <a:pPr algn="l" fontAlgn="b"/>
                      <a:r>
                        <a:rPr lang="en-US" sz="800" b="1" i="0" u="none" strike="noStrike">
                          <a:solidFill>
                            <a:srgbClr val="000000"/>
                          </a:solidFill>
                          <a:effectLst/>
                          <a:latin typeface="Calİ"/>
                        </a:rPr>
                        <a:t>Değişiklik No</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b"/>
                      <a:r>
                        <a:rPr lang="en-US" sz="800" b="0" i="0" u="none" strike="noStrike">
                          <a:solidFill>
                            <a:srgbClr val="000000"/>
                          </a:solidFill>
                          <a:effectLst/>
                          <a:latin typeface="Calİ"/>
                        </a:rPr>
                        <a:t>1</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5824184"/>
                  </a:ext>
                </a:extLst>
              </a:tr>
              <a:tr h="136755">
                <a:tc gridSpan="1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5">
                  <a:txBody>
                    <a:bodyPr/>
                    <a:lstStyle/>
                    <a:p>
                      <a:pPr algn="l" fontAlgn="b"/>
                      <a:r>
                        <a:rPr lang="en-US" sz="800" b="1" i="0" u="none" strike="noStrike">
                          <a:solidFill>
                            <a:srgbClr val="000000"/>
                          </a:solidFill>
                          <a:effectLst/>
                          <a:latin typeface="Calİ"/>
                        </a:rPr>
                        <a:t>Değişiklik Tarihi </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b"/>
                      <a:r>
                        <a:rPr lang="en-US" sz="800" b="0" i="0" u="none" strike="noStrike">
                          <a:solidFill>
                            <a:srgbClr val="000000"/>
                          </a:solidFill>
                          <a:effectLst/>
                          <a:latin typeface="Calİ"/>
                        </a:rPr>
                        <a:t>09.10.2019</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3787893"/>
                  </a:ext>
                </a:extLst>
              </a:tr>
              <a:tr h="250078">
                <a:tc gridSpan="1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5">
                  <a:txBody>
                    <a:bodyPr/>
                    <a:lstStyle/>
                    <a:p>
                      <a:pPr algn="l" fontAlgn="ctr"/>
                      <a:r>
                        <a:rPr lang="en-US" sz="800" b="1" i="0" u="none" strike="noStrike">
                          <a:solidFill>
                            <a:srgbClr val="000000"/>
                          </a:solidFill>
                          <a:effectLst/>
                          <a:latin typeface="Calİ"/>
                        </a:rPr>
                        <a:t>Sayfa No</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ctr"/>
                      <a:r>
                        <a:rPr lang="en-US" sz="800" b="0" i="0" u="none" strike="noStrike">
                          <a:solidFill>
                            <a:srgbClr val="000000"/>
                          </a:solidFill>
                          <a:effectLst/>
                          <a:latin typeface="Calİ"/>
                        </a:rPr>
                        <a:t>1/1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3888701"/>
                  </a:ext>
                </a:extLst>
              </a:tr>
              <a:tr h="136755">
                <a:tc rowSpan="2" gridSpan="3">
                  <a:txBody>
                    <a:bodyPr/>
                    <a:lstStyle/>
                    <a:p>
                      <a:pPr algn="l" fontAlgn="ctr"/>
                      <a:r>
                        <a:rPr lang="en-US" sz="800" b="1" i="0" u="none" strike="noStrike" dirty="0">
                          <a:solidFill>
                            <a:srgbClr val="FFFFFF"/>
                          </a:solidFill>
                          <a:effectLst/>
                          <a:latin typeface="Calİ"/>
                        </a:rPr>
                        <a:t>SÜREÇ ADI:</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en-US"/>
                    </a:p>
                  </a:txBody>
                  <a:tcPr/>
                </a:tc>
                <a:tc rowSpan="2" hMerge="1">
                  <a:txBody>
                    <a:bodyPr/>
                    <a:lstStyle/>
                    <a:p>
                      <a:endParaRPr lang="en-US"/>
                    </a:p>
                  </a:txBody>
                  <a:tcPr/>
                </a:tc>
                <a:tc gridSpan="2">
                  <a:txBody>
                    <a:bodyPr/>
                    <a:lstStyle/>
                    <a:p>
                      <a:pPr algn="ctr" fontAlgn="b"/>
                      <a:r>
                        <a:rPr lang="en-US" sz="800" b="1" i="0" u="none" strike="noStrike">
                          <a:solidFill>
                            <a:srgbClr val="FFFFFF"/>
                          </a:solidFill>
                          <a:effectLst/>
                          <a:latin typeface="Calİ"/>
                        </a:rPr>
                        <a:t>Süreç No</a:t>
                      </a:r>
                    </a:p>
                  </a:txBody>
                  <a:tcPr marL="5359" marR="5359" marT="5359"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rowSpan="2" gridSpan="12">
                  <a:txBody>
                    <a:bodyPr/>
                    <a:lstStyle/>
                    <a:p>
                      <a:pPr algn="ctr" fontAlgn="ctr"/>
                      <a:r>
                        <a:rPr lang="en-US" sz="800" b="1" i="0" u="none" strike="noStrike">
                          <a:solidFill>
                            <a:srgbClr val="000000"/>
                          </a:solidFill>
                          <a:effectLst/>
                          <a:latin typeface="Calİ"/>
                        </a:rPr>
                        <a:t>2019 GERÇEKLEŞEN GÖSTERGELERİ</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3">
                  <a:txBody>
                    <a:bodyPr/>
                    <a:lstStyle/>
                    <a:p>
                      <a:pPr algn="ctr" fontAlgn="ctr"/>
                      <a:r>
                        <a:rPr lang="en-US" sz="800" b="1" i="0" u="none" strike="noStrike">
                          <a:solidFill>
                            <a:srgbClr val="000000"/>
                          </a:solidFill>
                          <a:effectLst/>
                          <a:latin typeface="Calİ"/>
                        </a:rPr>
                        <a:t>Toplam/           Ortalama</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800" b="1" i="0" u="none" strike="noStrike">
                          <a:solidFill>
                            <a:srgbClr val="000000"/>
                          </a:solidFill>
                          <a:effectLst/>
                          <a:latin typeface="Calİ"/>
                        </a:rPr>
                        <a:t> Başarı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800" b="1" i="0" u="none" strike="noStrike">
                          <a:solidFill>
                            <a:srgbClr val="000000"/>
                          </a:solidFill>
                          <a:effectLst/>
                          <a:latin typeface="Calİ"/>
                        </a:rPr>
                        <a:t>DF No</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1845597467"/>
                  </a:ext>
                </a:extLst>
              </a:tr>
              <a:tr h="136755">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ctr" fontAlgn="ctr"/>
                      <a:r>
                        <a:rPr lang="en-US" sz="800" b="1" i="0" u="none" strike="noStrike">
                          <a:solidFill>
                            <a:srgbClr val="FFFFFF"/>
                          </a:solidFill>
                          <a:effectLst/>
                          <a:latin typeface="Calİ"/>
                        </a:rPr>
                        <a:t> </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gridSpan="12"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14132156"/>
                  </a:ext>
                </a:extLst>
              </a:tr>
              <a:tr h="717071">
                <a:tc>
                  <a:txBody>
                    <a:bodyPr/>
                    <a:lstStyle/>
                    <a:p>
                      <a:pPr algn="ctr" fontAlgn="ctr"/>
                      <a:r>
                        <a:rPr lang="en-US" sz="600" b="1" i="0" u="none" strike="noStrike">
                          <a:solidFill>
                            <a:srgbClr val="FFFFFF"/>
                          </a:solidFill>
                          <a:effectLst/>
                          <a:latin typeface="Calİ"/>
                        </a:rPr>
                        <a:t>Sıra No</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en-US" sz="800" b="1" i="0" u="none" strike="noStrike">
                          <a:solidFill>
                            <a:srgbClr val="FFFFFF"/>
                          </a:solidFill>
                          <a:effectLst/>
                          <a:latin typeface="Calİ"/>
                        </a:rPr>
                        <a:t>Performans Kriteri</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800" b="1" i="0" u="none" strike="noStrike">
                          <a:solidFill>
                            <a:srgbClr val="FFFFFF"/>
                          </a:solidFill>
                          <a:effectLst/>
                          <a:latin typeface="Calİ"/>
                        </a:rPr>
                        <a:t>İlgili Olduğu Stratejik Faaliyet No</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800" b="1" i="0" u="none" strike="noStrike">
                          <a:solidFill>
                            <a:srgbClr val="FFFFFF"/>
                          </a:solidFill>
                          <a:effectLst/>
                          <a:latin typeface="Calİ"/>
                        </a:rPr>
                        <a:t>#NAME?</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800" b="1" i="0" u="none" strike="noStrike">
                          <a:solidFill>
                            <a:srgbClr val="FFFFFF"/>
                          </a:solidFill>
                          <a:effectLst/>
                          <a:latin typeface="Calİ"/>
                        </a:rPr>
                        <a:t>2019 Hedef</a:t>
                      </a:r>
                    </a:p>
                  </a:txBody>
                  <a:tcPr marL="5359" marR="5359" marT="5359"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800" b="0" i="0" u="none" strike="noStrike">
                          <a:solidFill>
                            <a:srgbClr val="000000"/>
                          </a:solidFill>
                          <a:effectLst/>
                          <a:latin typeface="Calİ"/>
                        </a:rPr>
                        <a:t>Ocak</a:t>
                      </a:r>
                    </a:p>
                  </a:txBody>
                  <a:tcPr marL="5359" marR="5359" marT="5359"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Şubat</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Mart</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Nisan</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Mayıs</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Haziran</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Temmuz</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Ağustos</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Eylül</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Ekim</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Kasım</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800" b="0" i="0" u="none" strike="noStrike">
                          <a:solidFill>
                            <a:srgbClr val="000000"/>
                          </a:solidFill>
                          <a:effectLst/>
                          <a:latin typeface="Calİ"/>
                        </a:rPr>
                        <a:t>Aralık</a:t>
                      </a:r>
                    </a:p>
                  </a:txBody>
                  <a:tcPr marL="5359" marR="5359" marT="535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49545240"/>
                  </a:ext>
                </a:extLst>
              </a:tr>
              <a:tr h="123858">
                <a:tc>
                  <a:txBody>
                    <a:bodyPr/>
                    <a:lstStyle/>
                    <a:p>
                      <a:pPr algn="ctr" fontAlgn="b"/>
                      <a:r>
                        <a:rPr lang="en-US" sz="600" b="0" i="0" u="none" strike="noStrike">
                          <a:solidFill>
                            <a:srgbClr val="000000"/>
                          </a:solidFill>
                          <a:effectLst/>
                          <a:latin typeface="Calİ"/>
                        </a:rPr>
                        <a:t>1</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TTO Etkinlik Sayısı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1.4.6.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53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54</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4</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72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213%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270730060"/>
                  </a:ext>
                </a:extLst>
              </a:tr>
              <a:tr h="242500">
                <a:tc>
                  <a:txBody>
                    <a:bodyPr/>
                    <a:lstStyle/>
                    <a:p>
                      <a:pPr algn="ctr" fontAlgn="b"/>
                      <a:r>
                        <a:rPr lang="en-US" sz="600" b="0" i="0" u="none" strike="noStrike">
                          <a:solidFill>
                            <a:srgbClr val="000000"/>
                          </a:solidFill>
                          <a:effectLst/>
                          <a:latin typeface="Calİ"/>
                        </a:rPr>
                        <a:t>2</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Calİ"/>
                        </a:rPr>
                        <a:t>Ulusal</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ve</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Uluslararası</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Onay</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alan</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Proje</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Sayısı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12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630320327"/>
                  </a:ext>
                </a:extLst>
              </a:tr>
              <a:tr h="195089">
                <a:tc>
                  <a:txBody>
                    <a:bodyPr/>
                    <a:lstStyle/>
                    <a:p>
                      <a:pPr algn="ctr" fontAlgn="b"/>
                      <a:r>
                        <a:rPr lang="en-US" sz="600" b="0" i="0" u="none" strike="noStrike">
                          <a:solidFill>
                            <a:srgbClr val="000000"/>
                          </a:solidFill>
                          <a:effectLst/>
                          <a:latin typeface="Calİ"/>
                        </a:rPr>
                        <a:t>3</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Danışmanlık Verilen Şirket Sayısı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1.4.6.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38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39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110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282%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4921230"/>
                  </a:ext>
                </a:extLst>
              </a:tr>
              <a:tr h="242500">
                <a:tc>
                  <a:txBody>
                    <a:bodyPr/>
                    <a:lstStyle/>
                    <a:p>
                      <a:pPr algn="ctr" fontAlgn="b"/>
                      <a:r>
                        <a:rPr lang="en-US" sz="600" b="0" i="0" u="none" strike="noStrike">
                          <a:solidFill>
                            <a:srgbClr val="000000"/>
                          </a:solidFill>
                          <a:effectLst/>
                          <a:latin typeface="Calİ"/>
                        </a:rPr>
                        <a:t>4</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Danışmanlık Memnuniyet Oranı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1.4.6.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79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&gt;80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82%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82%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295003009"/>
                  </a:ext>
                </a:extLst>
              </a:tr>
              <a:tr h="172139">
                <a:tc>
                  <a:txBody>
                    <a:bodyPr/>
                    <a:lstStyle/>
                    <a:p>
                      <a:pPr algn="ctr" fontAlgn="b"/>
                      <a:r>
                        <a:rPr lang="en-US" sz="600" b="0" i="0" u="none" strike="noStrike">
                          <a:solidFill>
                            <a:srgbClr val="000000"/>
                          </a:solidFill>
                          <a:effectLst/>
                          <a:latin typeface="Calİ"/>
                        </a:rPr>
                        <a:t>5</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Patent Sayısı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2.5.1.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90990151"/>
                  </a:ext>
                </a:extLst>
              </a:tr>
              <a:tr h="260121">
                <a:tc>
                  <a:txBody>
                    <a:bodyPr/>
                    <a:lstStyle/>
                    <a:p>
                      <a:pPr algn="ctr" fontAlgn="b"/>
                      <a:r>
                        <a:rPr lang="en-US" sz="600" b="0" i="0" u="none" strike="noStrike">
                          <a:solidFill>
                            <a:srgbClr val="000000"/>
                          </a:solidFill>
                          <a:effectLst/>
                          <a:latin typeface="Calİ"/>
                        </a:rPr>
                        <a:t>6</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TTO Ofisi Memnuniyet Oranı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1.1.1.-1.1.2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&gt;79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&gt;73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82%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82%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984364364"/>
                  </a:ext>
                </a:extLst>
              </a:tr>
              <a:tr h="242500">
                <a:tc>
                  <a:txBody>
                    <a:bodyPr/>
                    <a:lstStyle/>
                    <a:p>
                      <a:pPr algn="ctr" fontAlgn="b"/>
                      <a:r>
                        <a:rPr lang="en-US" sz="600" b="0" i="0" u="none" strike="noStrike">
                          <a:solidFill>
                            <a:srgbClr val="000000"/>
                          </a:solidFill>
                          <a:effectLst/>
                          <a:latin typeface="Calİ"/>
                        </a:rPr>
                        <a:t>7</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Girişimci ve yenlikçi Üniversite Endeksi Sıralaması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ilk 50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426840746"/>
                  </a:ext>
                </a:extLst>
              </a:tr>
              <a:tr h="136755">
                <a:tc>
                  <a:txBody>
                    <a:bodyPr/>
                    <a:lstStyle/>
                    <a:p>
                      <a:pPr algn="ctr" fontAlgn="b"/>
                      <a:r>
                        <a:rPr lang="en-US" sz="600" b="0" i="0" u="none" strike="noStrike">
                          <a:solidFill>
                            <a:srgbClr val="000000"/>
                          </a:solidFill>
                          <a:effectLst/>
                          <a:latin typeface="Calİ"/>
                        </a:rPr>
                        <a:t>8</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Proje Başvuru Sayıları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
                        </a:rPr>
                        <a:t>3.1.5.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
                        </a:rPr>
                        <a:t>28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29</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33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27692953"/>
                  </a:ext>
                </a:extLst>
              </a:tr>
              <a:tr h="136755">
                <a:tc>
                  <a:txBody>
                    <a:bodyPr/>
                    <a:lstStyle/>
                    <a:p>
                      <a:pPr algn="ctr" fontAlgn="b"/>
                      <a:r>
                        <a:rPr lang="en-US" sz="600" b="0" i="0" u="none" strike="noStrike">
                          <a:solidFill>
                            <a:srgbClr val="000000"/>
                          </a:solidFill>
                          <a:effectLst/>
                          <a:latin typeface="Calİ"/>
                        </a:rPr>
                        <a:t>9</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Calİ"/>
                        </a:rPr>
                        <a:t>İş</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Birliği</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Protokolü</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Sayısı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
                        </a:rPr>
                        <a:t>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6</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0269904"/>
                  </a:ext>
                </a:extLst>
              </a:tr>
              <a:tr h="326584">
                <a:tc>
                  <a:txBody>
                    <a:bodyPr/>
                    <a:lstStyle/>
                    <a:p>
                      <a:pPr algn="ctr" fontAlgn="b"/>
                      <a:r>
                        <a:rPr lang="en-US" sz="600" b="0" i="0" u="none" strike="noStrike">
                          <a:solidFill>
                            <a:srgbClr val="000000"/>
                          </a:solidFill>
                          <a:effectLst/>
                          <a:latin typeface="Calİ"/>
                        </a:rPr>
                        <a:t>10</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İşbirliği ve Ortak Program Sonucu Eğitilen Personel Sayısı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FF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25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17232052"/>
                  </a:ext>
                </a:extLst>
              </a:tr>
              <a:tr h="285940">
                <a:tc>
                  <a:txBody>
                    <a:bodyPr/>
                    <a:lstStyle/>
                    <a:p>
                      <a:pPr algn="ctr" fontAlgn="b"/>
                      <a:r>
                        <a:rPr lang="en-US" sz="600" b="0" i="0" u="none" strike="noStrike">
                          <a:solidFill>
                            <a:srgbClr val="000000"/>
                          </a:solidFill>
                          <a:effectLst/>
                          <a:latin typeface="Calİ"/>
                        </a:rPr>
                        <a:t>11</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err="1">
                          <a:solidFill>
                            <a:srgbClr val="000000"/>
                          </a:solidFill>
                          <a:effectLst/>
                          <a:latin typeface="Calİ"/>
                        </a:rPr>
                        <a:t>İşbirliği</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ve</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Ortak</a:t>
                      </a:r>
                      <a:r>
                        <a:rPr lang="en-US" sz="800" b="0" i="0" u="none" strike="noStrike" dirty="0">
                          <a:solidFill>
                            <a:srgbClr val="000000"/>
                          </a:solidFill>
                          <a:effectLst/>
                          <a:latin typeface="Calİ"/>
                        </a:rPr>
                        <a:t> Program </a:t>
                      </a:r>
                      <a:r>
                        <a:rPr lang="en-US" sz="800" b="0" i="0" u="none" strike="noStrike" dirty="0" err="1">
                          <a:solidFill>
                            <a:srgbClr val="000000"/>
                          </a:solidFill>
                          <a:effectLst/>
                          <a:latin typeface="Calİ"/>
                        </a:rPr>
                        <a:t>Sonucu</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Eğitilen</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Girişimci</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Sayısı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FF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25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671075193"/>
                  </a:ext>
                </a:extLst>
              </a:tr>
              <a:tr h="361143">
                <a:tc>
                  <a:txBody>
                    <a:bodyPr/>
                    <a:lstStyle/>
                    <a:p>
                      <a:pPr algn="ctr" fontAlgn="b"/>
                      <a:r>
                        <a:rPr lang="en-US" sz="600" b="0" i="0" u="none" strike="noStrike">
                          <a:solidFill>
                            <a:srgbClr val="000000"/>
                          </a:solidFill>
                          <a:effectLst/>
                          <a:latin typeface="Calİ"/>
                        </a:rPr>
                        <a:t>12</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Major Hata Sayısı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1.3.1.-1.3.3.-1.3.5.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226757794"/>
                  </a:ext>
                </a:extLst>
              </a:tr>
              <a:tr h="361143">
                <a:tc>
                  <a:txBody>
                    <a:bodyPr/>
                    <a:lstStyle/>
                    <a:p>
                      <a:pPr algn="ctr" fontAlgn="b"/>
                      <a:r>
                        <a:rPr lang="en-US" sz="600" b="0" i="0" u="none" strike="noStrike">
                          <a:solidFill>
                            <a:srgbClr val="000000"/>
                          </a:solidFill>
                          <a:effectLst/>
                          <a:latin typeface="Calİ"/>
                        </a:rPr>
                        <a:t>13</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
                        </a:rPr>
                        <a:t>Düzeltici Faaliyet Kapanma Hızı</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1.3.1.-1.3.3.-1.3.5.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%100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100%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676893557"/>
                  </a:ext>
                </a:extLst>
              </a:tr>
              <a:tr h="242500">
                <a:tc>
                  <a:txBody>
                    <a:bodyPr/>
                    <a:lstStyle/>
                    <a:p>
                      <a:pPr algn="ctr" fontAlgn="b"/>
                      <a:r>
                        <a:rPr lang="en-US" sz="600" b="0" i="0" u="none" strike="noStrike">
                          <a:solidFill>
                            <a:srgbClr val="000000"/>
                          </a:solidFill>
                          <a:effectLst/>
                          <a:latin typeface="Calİ"/>
                        </a:rPr>
                        <a:t>14</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
                        </a:rPr>
                        <a:t>Risk </a:t>
                      </a:r>
                      <a:r>
                        <a:rPr lang="en-US" sz="800" b="0" i="0" u="none" strike="noStrike" dirty="0" err="1">
                          <a:solidFill>
                            <a:srgbClr val="000000"/>
                          </a:solidFill>
                          <a:effectLst/>
                          <a:latin typeface="Calİ"/>
                        </a:rPr>
                        <a:t>Azaltma</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Oranı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1.3.1.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
                        </a:rPr>
                        <a:t>11%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FF0000"/>
                          </a:solidFill>
                          <a:effectLst/>
                          <a:latin typeface="Calİ"/>
                        </a:rPr>
                        <a:t>%21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5.54</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11.08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2.77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2.77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2.77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13.85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16.62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11.08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66.48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332%</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36182217"/>
                  </a:ext>
                </a:extLst>
              </a:tr>
              <a:tr h="214172">
                <a:tc>
                  <a:txBody>
                    <a:bodyPr/>
                    <a:lstStyle/>
                    <a:p>
                      <a:pPr algn="ctr" fontAlgn="b"/>
                      <a:r>
                        <a:rPr lang="en-US" sz="600" b="0" i="0" u="none" strike="noStrike">
                          <a:solidFill>
                            <a:srgbClr val="000000"/>
                          </a:solidFill>
                          <a:effectLst/>
                          <a:latin typeface="Calİ"/>
                        </a:rPr>
                        <a:t>15</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
                        </a:rPr>
                        <a:t>Kalite </a:t>
                      </a:r>
                      <a:r>
                        <a:rPr lang="en-US" sz="800" b="0" i="0" u="none" strike="noStrike" dirty="0" err="1">
                          <a:solidFill>
                            <a:srgbClr val="000000"/>
                          </a:solidFill>
                          <a:effectLst/>
                          <a:latin typeface="Calİ"/>
                        </a:rPr>
                        <a:t>Hedefleri</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Gerçekleşme</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Oranı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
                        </a:rPr>
                        <a:t>1.3.1.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DD</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100.00%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73%</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063704894"/>
                  </a:ext>
                </a:extLst>
              </a:tr>
              <a:tr h="136755">
                <a:tc>
                  <a:txBody>
                    <a:bodyPr/>
                    <a:lstStyle/>
                    <a:p>
                      <a:pPr algn="ctr" fontAlgn="b"/>
                      <a:r>
                        <a:rPr lang="en-US" sz="600" b="0" i="0" u="none" strike="noStrike">
                          <a:solidFill>
                            <a:srgbClr val="000000"/>
                          </a:solidFill>
                          <a:effectLst/>
                          <a:latin typeface="Calİ"/>
                        </a:rPr>
                        <a:t>16</a:t>
                      </a:r>
                    </a:p>
                  </a:txBody>
                  <a:tcPr marL="5359" marR="5359" marT="5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
                        </a:rPr>
                        <a:t>KYS </a:t>
                      </a:r>
                      <a:r>
                        <a:rPr lang="en-US" sz="800" b="0" i="0" u="none" strike="noStrike" dirty="0" err="1">
                          <a:solidFill>
                            <a:srgbClr val="000000"/>
                          </a:solidFill>
                          <a:effectLst/>
                          <a:latin typeface="Calİ"/>
                        </a:rPr>
                        <a:t>İç</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Denetim</a:t>
                      </a:r>
                      <a:r>
                        <a:rPr lang="en-US" sz="800" b="0" i="0" u="none" strike="noStrike" dirty="0">
                          <a:solidFill>
                            <a:srgbClr val="000000"/>
                          </a:solidFill>
                          <a:effectLst/>
                          <a:latin typeface="Calİ"/>
                        </a:rPr>
                        <a:t> </a:t>
                      </a:r>
                      <a:r>
                        <a:rPr lang="en-US" sz="800" b="0" i="0" u="none" strike="noStrike" dirty="0" err="1">
                          <a:solidFill>
                            <a:srgbClr val="000000"/>
                          </a:solidFill>
                          <a:effectLst/>
                          <a:latin typeface="Calİ"/>
                        </a:rPr>
                        <a:t>Puanı</a:t>
                      </a:r>
                      <a:endParaRPr lang="en-US" sz="800" b="0" i="0" u="none" strike="noStrike" dirty="0">
                        <a:solidFill>
                          <a:srgbClr val="000000"/>
                        </a:solidFill>
                        <a:effectLst/>
                        <a:latin typeface="Calİ"/>
                      </a:endParaRP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
                        </a:rPr>
                        <a:t>1.3.1.</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
                        </a:rPr>
                        <a:t>78</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FF0000"/>
                          </a:solidFill>
                          <a:effectLst/>
                          <a:latin typeface="Calİ"/>
                        </a:rPr>
                        <a:t>%85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97%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0</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
                        </a:rPr>
                        <a:t>97%</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115%</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
                        </a:rPr>
                        <a:t> </a:t>
                      </a:r>
                    </a:p>
                  </a:txBody>
                  <a:tcPr marL="5359" marR="5359" marT="5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93962016"/>
                  </a:ext>
                </a:extLst>
              </a:tr>
            </a:tbl>
          </a:graphicData>
        </a:graphic>
      </p:graphicFrame>
    </p:spTree>
    <p:extLst>
      <p:ext uri="{BB962C8B-B14F-4D97-AF65-F5344CB8AC3E}">
        <p14:creationId xmlns:p14="http://schemas.microsoft.com/office/powerpoint/2010/main" val="304165411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2134</TotalTime>
  <Words>5524</Words>
  <Application>Microsoft Office PowerPoint</Application>
  <PresentationFormat>On-screen Show (4:3)</PresentationFormat>
  <Paragraphs>9616</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vt:lpstr>
      <vt:lpstr>Calibri</vt:lpstr>
      <vt:lpstr>Tahoma</vt:lpstr>
      <vt:lpstr>Times New Roman</vt:lpstr>
      <vt:lpstr>Verdana</vt:lpstr>
      <vt:lpstr>Wingdings</vt:lpstr>
      <vt:lpstr>Ofis Teması</vt:lpstr>
      <vt:lpstr>2019 YILI  OCAK- ARALIK YGG SUNUMU  TTO SÜRECİ  21/01/2020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MEMNUNİYET ÖLÇÜM SONUÇLARI</vt:lpstr>
      <vt:lpstr>PowerPoint Presentation</vt:lpstr>
      <vt:lpstr>GELEN ÖNERİLER VE SONUÇLARI</vt:lpstr>
      <vt:lpstr>PowerPoint Presentation</vt:lpstr>
      <vt:lpstr>DEĞİŞİKLİKLERİN YÖNETİMİ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Ezgi Uyral</cp:lastModifiedBy>
  <cp:revision>194</cp:revision>
  <dcterms:created xsi:type="dcterms:W3CDTF">2016-08-26T15:45:58Z</dcterms:created>
  <dcterms:modified xsi:type="dcterms:W3CDTF">2020-01-20T14:03:33Z</dcterms:modified>
</cp:coreProperties>
</file>