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8" r:id="rId3"/>
    <p:sldId id="297" r:id="rId4"/>
    <p:sldId id="303" r:id="rId5"/>
    <p:sldId id="304" r:id="rId6"/>
    <p:sldId id="305" r:id="rId7"/>
    <p:sldId id="257" r:id="rId8"/>
    <p:sldId id="317" r:id="rId9"/>
    <p:sldId id="284" r:id="rId10"/>
    <p:sldId id="322" r:id="rId11"/>
    <p:sldId id="321" r:id="rId12"/>
    <p:sldId id="320" r:id="rId13"/>
    <p:sldId id="342" r:id="rId14"/>
    <p:sldId id="343" r:id="rId15"/>
    <p:sldId id="285" r:id="rId16"/>
    <p:sldId id="325" r:id="rId17"/>
    <p:sldId id="324" r:id="rId18"/>
    <p:sldId id="286" r:id="rId19"/>
    <p:sldId id="330" r:id="rId20"/>
    <p:sldId id="310" r:id="rId21"/>
    <p:sldId id="339" r:id="rId22"/>
    <p:sldId id="338" r:id="rId23"/>
    <p:sldId id="337" r:id="rId24"/>
    <p:sldId id="336" r:id="rId25"/>
    <p:sldId id="335" r:id="rId26"/>
    <p:sldId id="345" r:id="rId27"/>
    <p:sldId id="298" r:id="rId28"/>
    <p:sldId id="313" r:id="rId29"/>
    <p:sldId id="294" r:id="rId30"/>
    <p:sldId id="341" r:id="rId31"/>
    <p:sldId id="299" r:id="rId32"/>
    <p:sldId id="344" r:id="rId33"/>
    <p:sldId id="295" r:id="rId34"/>
    <p:sldId id="296"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F58E94-1878-414E-850E-2E59C375F138}">
          <p14:sldIdLst>
            <p14:sldId id="256"/>
          </p14:sldIdLst>
        </p14:section>
        <p14:section name="Untitled Section" id="{37D0F9D5-10D5-4D97-8977-0712E378C486}">
          <p14:sldIdLst>
            <p14:sldId id="288"/>
            <p14:sldId id="297"/>
            <p14:sldId id="303"/>
            <p14:sldId id="304"/>
            <p14:sldId id="305"/>
            <p14:sldId id="257"/>
            <p14:sldId id="317"/>
            <p14:sldId id="284"/>
            <p14:sldId id="322"/>
            <p14:sldId id="321"/>
            <p14:sldId id="320"/>
            <p14:sldId id="342"/>
            <p14:sldId id="343"/>
            <p14:sldId id="285"/>
            <p14:sldId id="325"/>
            <p14:sldId id="324"/>
            <p14:sldId id="286"/>
            <p14:sldId id="330"/>
            <p14:sldId id="310"/>
            <p14:sldId id="339"/>
            <p14:sldId id="338"/>
            <p14:sldId id="337"/>
            <p14:sldId id="336"/>
            <p14:sldId id="335"/>
            <p14:sldId id="345"/>
            <p14:sldId id="298"/>
            <p14:sldId id="313"/>
            <p14:sldId id="294"/>
            <p14:sldId id="341"/>
            <p14:sldId id="299"/>
            <p14:sldId id="344"/>
            <p14:sldId id="295"/>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Users\sevket.sefa\Desktop\SEPAM\ANKET%20ANAL&#304;ZLER&#304;\GENEL%20MEMNUN&#304;YET\GENEL%20MEMNUN&#304;YET%20ANKET&#304;%20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sevket.sefa\Desktop\SEPAM\ANKET%20ANAL&#304;ZLER&#304;\GENEL%20MEMNUN&#304;YET\GENEL%20MEMNUN&#304;YET%20ANKET&#304;%20S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Öğrenci</a:t>
            </a:r>
            <a:r>
              <a:rPr lang="tr-TR" baseline="0"/>
              <a:t> Memnuniyeti</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spPr>
            <a:solidFill>
              <a:schemeClr val="accent1"/>
            </a:solidFill>
            <a:ln>
              <a:noFill/>
            </a:ln>
            <a:effectLst/>
          </c:spPr>
          <c:invertIfNegative val="0"/>
          <c:cat>
            <c:strRef>
              <c:f>öğrenci!$A$2:$K$2</c:f>
              <c:strCache>
                <c:ptCount val="11"/>
                <c:pt idx="0">
                  <c:v>1-SEPAM direktörüne kolay erişim sağlayabilirim</c:v>
                </c:pt>
                <c:pt idx="1">
                  <c:v>2-SEPAM direktörütalep ettiğimiz hizmetleri hızlı bir şekilde yerin getirir</c:v>
                </c:pt>
                <c:pt idx="2">
                  <c:v>3-SEPAM direktörünün mevzuat bilgisi yeterlidir</c:v>
                </c:pt>
                <c:pt idx="3">
                  <c:v>4-SEPAM direktörü aldığı kararlarda ve yaptığı incelemelerde objektiftir.</c:v>
                </c:pt>
                <c:pt idx="4">
                  <c:v>5- Kurum etkinlik ve yayınların duyurularını zamanlı ve anlaşılır bir şekilde yapar</c:v>
                </c:pt>
                <c:pt idx="5">
                  <c:v>6-Genel olarak kurum faliyetlerinden memnunum</c:v>
                </c:pt>
                <c:pt idx="6">
                  <c:v>7-Periyodik olarak seminer,panel ve sempozyumlar düzenlenir</c:v>
                </c:pt>
                <c:pt idx="7">
                  <c:v>8-Yönetilen soru/sorunve taleplere verilen cevaplardan memnunum</c:v>
                </c:pt>
                <c:pt idx="8">
                  <c:v>9-SEPAM Aktiviteleri kişisel ve entelektüel gelişimime katkı sağlar</c:v>
                </c:pt>
                <c:pt idx="9">
                  <c:v>SEPAM eğitimleri akademik ve profesyonel hayatıma katkı sağlamaktadır</c:v>
                </c:pt>
                <c:pt idx="10">
                  <c:v>TOTAL</c:v>
                </c:pt>
              </c:strCache>
            </c:strRef>
          </c:cat>
          <c:val>
            <c:numRef>
              <c:f>öğrenci!$A$14:$K$14</c:f>
              <c:numCache>
                <c:formatCode>0%</c:formatCode>
                <c:ptCount val="11"/>
                <c:pt idx="0">
                  <c:v>0.7</c:v>
                </c:pt>
                <c:pt idx="1">
                  <c:v>0.7</c:v>
                </c:pt>
                <c:pt idx="2" formatCode="0.00%">
                  <c:v>0.84</c:v>
                </c:pt>
                <c:pt idx="3" formatCode="0.00%">
                  <c:v>0.76</c:v>
                </c:pt>
                <c:pt idx="4" formatCode="0.00%">
                  <c:v>0.86</c:v>
                </c:pt>
                <c:pt idx="5">
                  <c:v>0.76</c:v>
                </c:pt>
                <c:pt idx="6" formatCode="0.00%">
                  <c:v>0.78</c:v>
                </c:pt>
                <c:pt idx="7" formatCode="0.00%">
                  <c:v>0.82</c:v>
                </c:pt>
                <c:pt idx="8" formatCode="0.00%">
                  <c:v>0.72</c:v>
                </c:pt>
                <c:pt idx="9">
                  <c:v>0.76</c:v>
                </c:pt>
                <c:pt idx="10">
                  <c:v>0.77</c:v>
                </c:pt>
              </c:numCache>
            </c:numRef>
          </c:val>
          <c:extLst>
            <c:ext xmlns:c16="http://schemas.microsoft.com/office/drawing/2014/chart" uri="{C3380CC4-5D6E-409C-BE32-E72D297353CC}">
              <c16:uniqueId val="{00000000-5303-4893-B8B5-494F463B0303}"/>
            </c:ext>
          </c:extLst>
        </c:ser>
        <c:dLbls>
          <c:showLegendKey val="0"/>
          <c:showVal val="0"/>
          <c:showCatName val="0"/>
          <c:showSerName val="0"/>
          <c:showPercent val="0"/>
          <c:showBubbleSize val="0"/>
        </c:dLbls>
        <c:gapWidth val="182"/>
        <c:axId val="1769511168"/>
        <c:axId val="1769511584"/>
      </c:barChart>
      <c:catAx>
        <c:axId val="176951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69511584"/>
        <c:crosses val="autoZero"/>
        <c:auto val="1"/>
        <c:lblAlgn val="ctr"/>
        <c:lblOffset val="100"/>
        <c:noMultiLvlLbl val="0"/>
      </c:catAx>
      <c:valAx>
        <c:axId val="1769511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6951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Akademisyen memnuniyeti</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spPr>
            <a:solidFill>
              <a:schemeClr val="accent1"/>
            </a:solidFill>
            <a:ln>
              <a:noFill/>
            </a:ln>
            <a:effectLst/>
          </c:spPr>
          <c:invertIfNegative val="0"/>
          <c:cat>
            <c:strRef>
              <c:f>akademisyen!$A$2:$K$2</c:f>
              <c:strCache>
                <c:ptCount val="11"/>
                <c:pt idx="0">
                  <c:v>1-SEPAM direktörüne kolay erişim sağlayabilirim</c:v>
                </c:pt>
                <c:pt idx="1">
                  <c:v>2-SEPAM direktörütalep ettiğimiz hizmetleri hızlı bir şekilde yerin getirir</c:v>
                </c:pt>
                <c:pt idx="2">
                  <c:v>3-SEPAM direktörünün mevzuat bilgisi yeterlidir</c:v>
                </c:pt>
                <c:pt idx="3">
                  <c:v>4-SEPAM direktörü aldığı kararlarda ve yaptığı incelemelerde objektiftir.</c:v>
                </c:pt>
                <c:pt idx="4">
                  <c:v>5- Kurum etkinlik ve yayınların duyurularını zamanlı ve anlaşılır bir şekilde yapar</c:v>
                </c:pt>
                <c:pt idx="5">
                  <c:v>6-Genel olarak kurum faliyetlerinden memnunum</c:v>
                </c:pt>
                <c:pt idx="6">
                  <c:v>7-Periyodik olarak seminer,panel ve sempozyumlar düzenlenir</c:v>
                </c:pt>
                <c:pt idx="7">
                  <c:v>8-Yönetilen soru/sorunve taleplere verilen cevaplardan memnunum</c:v>
                </c:pt>
                <c:pt idx="8">
                  <c:v>9-SEPAM Aktiviteleri kişisel ve entelektüel gelişimime katkı sağlar</c:v>
                </c:pt>
                <c:pt idx="9">
                  <c:v>SEPAM eğitimleri akademik ve profesyonel hayatıma katkı sağlamaktadır</c:v>
                </c:pt>
                <c:pt idx="10">
                  <c:v>TOTAL</c:v>
                </c:pt>
              </c:strCache>
            </c:strRef>
          </c:cat>
          <c:val>
            <c:numRef>
              <c:f>akademisyen!$A$7:$K$7</c:f>
              <c:numCache>
                <c:formatCode>0%</c:formatCode>
                <c:ptCount val="11"/>
                <c:pt idx="0">
                  <c:v>0.92</c:v>
                </c:pt>
                <c:pt idx="1">
                  <c:v>0.92</c:v>
                </c:pt>
                <c:pt idx="2">
                  <c:v>0.86</c:v>
                </c:pt>
                <c:pt idx="3">
                  <c:v>0.86</c:v>
                </c:pt>
                <c:pt idx="4">
                  <c:v>0.92</c:v>
                </c:pt>
                <c:pt idx="5">
                  <c:v>0.92</c:v>
                </c:pt>
                <c:pt idx="6">
                  <c:v>0.92</c:v>
                </c:pt>
                <c:pt idx="7">
                  <c:v>0.92</c:v>
                </c:pt>
                <c:pt idx="8">
                  <c:v>0.92</c:v>
                </c:pt>
                <c:pt idx="9">
                  <c:v>0.92</c:v>
                </c:pt>
                <c:pt idx="10">
                  <c:v>0.90800000000000003</c:v>
                </c:pt>
              </c:numCache>
            </c:numRef>
          </c:val>
          <c:extLst>
            <c:ext xmlns:c16="http://schemas.microsoft.com/office/drawing/2014/chart" uri="{C3380CC4-5D6E-409C-BE32-E72D297353CC}">
              <c16:uniqueId val="{00000000-0A76-46DA-AD50-640FDD755CC0}"/>
            </c:ext>
          </c:extLst>
        </c:ser>
        <c:dLbls>
          <c:showLegendKey val="0"/>
          <c:showVal val="0"/>
          <c:showCatName val="0"/>
          <c:showSerName val="0"/>
          <c:showPercent val="0"/>
          <c:showBubbleSize val="0"/>
        </c:dLbls>
        <c:gapWidth val="182"/>
        <c:axId val="1633188160"/>
        <c:axId val="1633188576"/>
      </c:barChart>
      <c:catAx>
        <c:axId val="163318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33188576"/>
        <c:crosses val="autoZero"/>
        <c:auto val="1"/>
        <c:lblAlgn val="ctr"/>
        <c:lblOffset val="100"/>
        <c:noMultiLvlLbl val="0"/>
      </c:catAx>
      <c:valAx>
        <c:axId val="1633188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3318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20.01.2020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412947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7A42CFF-777B-4533-A440-4C456B6A9FEA}"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5998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FDEF684-7ED6-4E25-99B3-6C7EE6714DA3}"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47278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D2059A-8985-41A3-9F35-8DC13894A4E0}"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05400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F74D3F-D744-42F9-A266-110B14BD4158}"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99254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EC1C8BA-DCDD-4E80-B44D-BB4BDA6BC718}" type="datetime1">
              <a:rPr lang="tr-TR" smtClean="0"/>
              <a:t>20.01.2020</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885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6427ED0-D0FE-4A09-AE62-4103EA8D2926}" type="datetime1">
              <a:rPr lang="tr-TR" smtClean="0"/>
              <a:t>20.01.2020</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7452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E782A1D-A539-4378-A6BA-1AA9F3084D39}" type="datetime1">
              <a:rPr lang="tr-TR" smtClean="0"/>
              <a:t>20.01.2020</a:t>
            </a:fld>
            <a:endParaRPr lang="tr-TR"/>
          </a:p>
        </p:txBody>
      </p:sp>
      <p:sp>
        <p:nvSpPr>
          <p:cNvPr id="8" name="Altbilgi Yer Tutucusu 7"/>
          <p:cNvSpPr>
            <a:spLocks noGrp="1"/>
          </p:cNvSpPr>
          <p:nvPr>
            <p:ph type="ftr" sz="quarter" idx="11"/>
          </p:nvPr>
        </p:nvSpPr>
        <p:spPr/>
        <p:txBody>
          <a:bodyPr/>
          <a:lstStyle/>
          <a:p>
            <a:r>
              <a:rPr lang="tr-TR" smtClean="0"/>
              <a:t>Kalite bir yaşam tarzıdır.</a:t>
            </a:r>
            <a:endParaRPr lang="tr-TR"/>
          </a:p>
        </p:txBody>
      </p:sp>
      <p:sp>
        <p:nvSpPr>
          <p:cNvPr id="9" name="Slayt Numarası Yer Tutucusu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74752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2192C6F-6FA5-45C8-ACE4-E5B3D13F24FA}" type="datetime1">
              <a:rPr lang="tr-TR" smtClean="0"/>
              <a:t>20.01.2020</a:t>
            </a:fld>
            <a:endParaRPr lang="tr-TR"/>
          </a:p>
        </p:txBody>
      </p:sp>
      <p:sp>
        <p:nvSpPr>
          <p:cNvPr id="4" name="Altbilgi Yer Tutucusu 3"/>
          <p:cNvSpPr>
            <a:spLocks noGrp="1"/>
          </p:cNvSpPr>
          <p:nvPr>
            <p:ph type="ftr" sz="quarter" idx="11"/>
          </p:nvPr>
        </p:nvSpPr>
        <p:spPr/>
        <p:txBody>
          <a:bodyPr/>
          <a:lstStyle/>
          <a:p>
            <a:r>
              <a:rPr lang="tr-TR" smtClean="0"/>
              <a:t>Kalite bir yaşam tarzıdır.</a:t>
            </a:r>
            <a:endParaRPr lang="tr-TR"/>
          </a:p>
        </p:txBody>
      </p:sp>
      <p:sp>
        <p:nvSpPr>
          <p:cNvPr id="5" name="Slayt Numarası Yer Tutucusu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706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20823A-34F6-4D9A-B72C-4420CCCD8E18}" type="datetime1">
              <a:rPr lang="tr-TR" smtClean="0"/>
              <a:t>20.01.2020</a:t>
            </a:fld>
            <a:endParaRPr lang="tr-TR"/>
          </a:p>
        </p:txBody>
      </p:sp>
      <p:sp>
        <p:nvSpPr>
          <p:cNvPr id="3" name="Altbilgi Yer Tutucusu 2"/>
          <p:cNvSpPr>
            <a:spLocks noGrp="1"/>
          </p:cNvSpPr>
          <p:nvPr>
            <p:ph type="ftr" sz="quarter" idx="11"/>
          </p:nvPr>
        </p:nvSpPr>
        <p:spPr/>
        <p:txBody>
          <a:bodyPr/>
          <a:lstStyle/>
          <a:p>
            <a:r>
              <a:rPr lang="tr-TR" smtClean="0"/>
              <a:t>Kalite bir yaşam tarzıdır.</a:t>
            </a:r>
            <a:endParaRPr lang="tr-TR"/>
          </a:p>
        </p:txBody>
      </p:sp>
      <p:sp>
        <p:nvSpPr>
          <p:cNvPr id="4" name="Slayt Numarası Yer Tutucusu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27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6673C7-9167-4403-8666-44BE39765140}" type="datetime1">
              <a:rPr lang="tr-TR" smtClean="0"/>
              <a:t>20.01.2020</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993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12AA8A1-43D8-4974-AA28-F99EFBEC3B2D}" type="datetime1">
              <a:rPr lang="tr-TR" smtClean="0"/>
              <a:t>20.01.2020</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181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83F0-FC27-43D2-9813-F060C2D9E7A0}" type="datetime1">
              <a:rPr lang="tr-TR" smtClean="0"/>
              <a:t>20.01.2020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Kalite bir yaşam tarzıdır.</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315694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645024"/>
            <a:ext cx="7772400" cy="1109985"/>
          </a:xfrm>
        </p:spPr>
        <p:txBody>
          <a:bodyPr>
            <a:noAutofit/>
          </a:bodyPr>
          <a:lstStyle/>
          <a:p>
            <a:r>
              <a:rPr lang="tr-TR" b="1" dirty="0" smtClean="0">
                <a:solidFill>
                  <a:srgbClr val="FF0000"/>
                </a:solidFill>
              </a:rPr>
              <a:t>2019 YILI </a:t>
            </a:r>
            <a:br>
              <a:rPr lang="tr-TR" b="1" dirty="0" smtClean="0">
                <a:solidFill>
                  <a:srgbClr val="FF0000"/>
                </a:solidFill>
              </a:rPr>
            </a:br>
            <a:r>
              <a:rPr lang="tr-TR" b="1" dirty="0" smtClean="0">
                <a:solidFill>
                  <a:srgbClr val="FF0000"/>
                </a:solidFill>
              </a:rPr>
              <a:t>YGG SUNUMU</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SEPAM SÜRECİ</a:t>
            </a: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smtClean="0"/>
              <a:t>21/01/2019</a:t>
            </a:r>
            <a:endParaRPr lang="tr-TR" b="1" dirty="0"/>
          </a:p>
        </p:txBody>
      </p:sp>
      <p:sp>
        <p:nvSpPr>
          <p:cNvPr id="6" name="Slayt Numarası Yer Tutucusu 5"/>
          <p:cNvSpPr>
            <a:spLocks noGrp="1"/>
          </p:cNvSpPr>
          <p:nvPr>
            <p:ph type="sldNum" sz="quarter" idx="12"/>
          </p:nvPr>
        </p:nvSpPr>
        <p:spPr/>
        <p:txBody>
          <a:bodyPr/>
          <a:lstStyle/>
          <a:p>
            <a:fld id="{439F893C-C32F-4835-A1E5-850973405C58}" type="slidenum">
              <a:rPr lang="tr-TR" smtClean="0"/>
              <a:t>1</a:t>
            </a:fld>
            <a:endParaRPr lang="tr-TR"/>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90872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10</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9" name="Picture 8"/>
          <p:cNvPicPr/>
          <p:nvPr/>
        </p:nvPicPr>
        <p:blipFill rotWithShape="1">
          <a:blip r:embed="rId3"/>
          <a:srcRect l="1496" t="48001" r="30578" b="26000"/>
          <a:stretch/>
        </p:blipFill>
        <p:spPr bwMode="auto">
          <a:xfrm>
            <a:off x="107504" y="2492896"/>
            <a:ext cx="8734712" cy="4228579"/>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35135" y="1673486"/>
            <a:ext cx="6434970" cy="713236"/>
          </a:xfrm>
          <a:prstGeom prst="rect">
            <a:avLst/>
          </a:prstGeom>
        </p:spPr>
      </p:pic>
    </p:spTree>
    <p:extLst>
      <p:ext uri="{BB962C8B-B14F-4D97-AF65-F5344CB8AC3E}">
        <p14:creationId xmlns:p14="http://schemas.microsoft.com/office/powerpoint/2010/main" val="3845979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90872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11</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8" name="Picture 7"/>
          <p:cNvPicPr/>
          <p:nvPr/>
        </p:nvPicPr>
        <p:blipFill rotWithShape="1">
          <a:blip r:embed="rId3"/>
          <a:srcRect l="997" t="20386" r="31033" b="56569"/>
          <a:stretch/>
        </p:blipFill>
        <p:spPr bwMode="auto">
          <a:xfrm>
            <a:off x="179512" y="2348880"/>
            <a:ext cx="8669139" cy="4235483"/>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179512" y="1647762"/>
            <a:ext cx="5904656" cy="654457"/>
          </a:xfrm>
          <a:prstGeom prst="rect">
            <a:avLst/>
          </a:prstGeom>
        </p:spPr>
      </p:pic>
    </p:spTree>
    <p:extLst>
      <p:ext uri="{BB962C8B-B14F-4D97-AF65-F5344CB8AC3E}">
        <p14:creationId xmlns:p14="http://schemas.microsoft.com/office/powerpoint/2010/main" val="332567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971600" y="80764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12</a:t>
            </a:fld>
            <a:endParaRPr lang="tr-TR"/>
          </a:p>
        </p:txBody>
      </p:sp>
      <p:sp>
        <p:nvSpPr>
          <p:cNvPr id="2" name="Metin kutusu 1"/>
          <p:cNvSpPr txBox="1"/>
          <p:nvPr/>
        </p:nvSpPr>
        <p:spPr>
          <a:xfrm>
            <a:off x="323528" y="1660770"/>
            <a:ext cx="9144000" cy="369332"/>
          </a:xfrm>
          <a:prstGeom prst="rect">
            <a:avLst/>
          </a:prstGeom>
          <a:noFill/>
        </p:spPr>
        <p:txBody>
          <a:bodyPr wrap="square" rtlCol="0">
            <a:spAutoFit/>
          </a:bodyPr>
          <a:lstStyle/>
          <a:p>
            <a:r>
              <a:rPr lang="tr-TR" dirty="0" smtClean="0"/>
              <a:t>SEPAM biriminin başvurduğu veya yürütmekte olduğu bir proje bulunmamaktadır.</a:t>
            </a:r>
            <a:endParaRPr lang="tr-TR" dirty="0"/>
          </a:p>
        </p:txBody>
      </p:sp>
      <p:pic>
        <p:nvPicPr>
          <p:cNvPr id="6" name="Resim 5"/>
          <p:cNvPicPr/>
          <p:nvPr/>
        </p:nvPicPr>
        <p:blipFill>
          <a:blip r:embed="rId2"/>
          <a:stretch>
            <a:fillRect/>
          </a:stretch>
        </p:blipFill>
        <p:spPr>
          <a:xfrm>
            <a:off x="107504" y="260648"/>
            <a:ext cx="2736304" cy="576064"/>
          </a:xfrm>
          <a:prstGeom prst="rect">
            <a:avLst/>
          </a:prstGeom>
        </p:spPr>
      </p:pic>
      <p:pic>
        <p:nvPicPr>
          <p:cNvPr id="8" name="Picture 7"/>
          <p:cNvPicPr/>
          <p:nvPr/>
        </p:nvPicPr>
        <p:blipFill rotWithShape="1">
          <a:blip r:embed="rId3"/>
          <a:srcRect l="1330" t="43136" r="30744" b="21115"/>
          <a:stretch/>
        </p:blipFill>
        <p:spPr bwMode="auto">
          <a:xfrm>
            <a:off x="534516" y="2443682"/>
            <a:ext cx="7632847" cy="3672607"/>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534516" y="2000981"/>
            <a:ext cx="4039641" cy="447743"/>
          </a:xfrm>
          <a:prstGeom prst="rect">
            <a:avLst/>
          </a:prstGeom>
        </p:spPr>
      </p:pic>
    </p:spTree>
    <p:extLst>
      <p:ext uri="{BB962C8B-B14F-4D97-AF65-F5344CB8AC3E}">
        <p14:creationId xmlns:p14="http://schemas.microsoft.com/office/powerpoint/2010/main" val="2663763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370012"/>
            <a:ext cx="6563072" cy="47625"/>
          </a:xfrm>
        </p:spPr>
        <p:txBody>
          <a:bodyPr>
            <a:normAutofit fontScale="90000"/>
          </a:bodyPr>
          <a:lstStyle/>
          <a:p>
            <a:r>
              <a:rPr lang="tr-TR" b="1" dirty="0">
                <a:solidFill>
                  <a:srgbClr val="FF0000"/>
                </a:solidFill>
                <a:effectLst>
                  <a:outerShdw blurRad="38100" dist="38100" dir="2700000" algn="tl">
                    <a:srgbClr val="000000">
                      <a:alpha val="43137"/>
                    </a:srgbClr>
                  </a:outerShdw>
                </a:effectLst>
              </a:rPr>
              <a:t>KALİTE FAALİYET PLANLARI</a:t>
            </a:r>
            <a:br>
              <a:rPr lang="tr-TR" b="1" dirty="0">
                <a:solidFill>
                  <a:srgbClr val="FF0000"/>
                </a:solidFill>
                <a:effectLst>
                  <a:outerShdw blurRad="38100" dist="38100" dir="2700000" algn="tl">
                    <a:srgbClr val="000000">
                      <a:alpha val="43137"/>
                    </a:srgbClr>
                  </a:outerShdw>
                </a:effectLst>
              </a:rPr>
            </a:br>
            <a:endParaRPr lang="tr-TR" dirty="0"/>
          </a:p>
        </p:txBody>
      </p:sp>
      <p:sp>
        <p:nvSpPr>
          <p:cNvPr id="4" name="Slide Number Placeholder 3"/>
          <p:cNvSpPr>
            <a:spLocks noGrp="1"/>
          </p:cNvSpPr>
          <p:nvPr>
            <p:ph type="sldNum" sz="quarter" idx="12"/>
          </p:nvPr>
        </p:nvSpPr>
        <p:spPr/>
        <p:txBody>
          <a:bodyPr/>
          <a:lstStyle/>
          <a:p>
            <a:fld id="{439F893C-C32F-4835-A1E5-850973405C58}" type="slidenum">
              <a:rPr lang="tr-TR" smtClean="0"/>
              <a:t>13</a:t>
            </a:fld>
            <a:endParaRPr lang="tr-TR"/>
          </a:p>
        </p:txBody>
      </p:sp>
      <p:pic>
        <p:nvPicPr>
          <p:cNvPr id="5" name="Resim 5"/>
          <p:cNvPicPr/>
          <p:nvPr/>
        </p:nvPicPr>
        <p:blipFill>
          <a:blip r:embed="rId2"/>
          <a:stretch>
            <a:fillRect/>
          </a:stretch>
        </p:blipFill>
        <p:spPr>
          <a:xfrm>
            <a:off x="19727" y="0"/>
            <a:ext cx="2736304" cy="576064"/>
          </a:xfrm>
          <a:prstGeom prst="rect">
            <a:avLst/>
          </a:prstGeom>
        </p:spPr>
      </p:pic>
      <p:pic>
        <p:nvPicPr>
          <p:cNvPr id="6" name="Content Placeholder 5"/>
          <p:cNvPicPr>
            <a:picLocks noGrp="1"/>
          </p:cNvPicPr>
          <p:nvPr>
            <p:ph idx="1"/>
          </p:nvPr>
        </p:nvPicPr>
        <p:blipFill rotWithShape="1">
          <a:blip r:embed="rId3"/>
          <a:srcRect t="21863" r="30867" b="46524"/>
          <a:stretch/>
        </p:blipFill>
        <p:spPr bwMode="auto">
          <a:xfrm>
            <a:off x="323528" y="2060848"/>
            <a:ext cx="8435280" cy="3813969"/>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323528" y="1370012"/>
            <a:ext cx="5988505" cy="663751"/>
          </a:xfrm>
          <a:prstGeom prst="rect">
            <a:avLst/>
          </a:prstGeom>
        </p:spPr>
      </p:pic>
    </p:spTree>
    <p:extLst>
      <p:ext uri="{BB962C8B-B14F-4D97-AF65-F5344CB8AC3E}">
        <p14:creationId xmlns:p14="http://schemas.microsoft.com/office/powerpoint/2010/main" val="422515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836712"/>
            <a:ext cx="6923112" cy="580926"/>
          </a:xfrm>
        </p:spPr>
        <p:txBody>
          <a:bodyPr>
            <a:normAutofit fontScale="90000"/>
          </a:bodyPr>
          <a:lstStyle/>
          <a:p>
            <a:r>
              <a:rPr lang="tr-TR" b="1" dirty="0">
                <a:solidFill>
                  <a:srgbClr val="FF0000"/>
                </a:solidFill>
                <a:effectLst>
                  <a:outerShdw blurRad="38100" dist="38100" dir="2700000" algn="tl">
                    <a:srgbClr val="000000">
                      <a:alpha val="43137"/>
                    </a:srgbClr>
                  </a:outerShdw>
                </a:effectLst>
              </a:rPr>
              <a:t>KALİTE FAALİYET PLANLARI</a:t>
            </a:r>
            <a:endParaRPr lang="tr-TR" dirty="0"/>
          </a:p>
        </p:txBody>
      </p:sp>
      <p:sp>
        <p:nvSpPr>
          <p:cNvPr id="4" name="Slide Number Placeholder 3"/>
          <p:cNvSpPr>
            <a:spLocks noGrp="1"/>
          </p:cNvSpPr>
          <p:nvPr>
            <p:ph type="sldNum" sz="quarter" idx="12"/>
          </p:nvPr>
        </p:nvSpPr>
        <p:spPr/>
        <p:txBody>
          <a:bodyPr/>
          <a:lstStyle/>
          <a:p>
            <a:fld id="{439F893C-C32F-4835-A1E5-850973405C58}" type="slidenum">
              <a:rPr lang="tr-TR" smtClean="0"/>
              <a:t>14</a:t>
            </a:fld>
            <a:endParaRPr lang="tr-TR"/>
          </a:p>
        </p:txBody>
      </p:sp>
      <p:pic>
        <p:nvPicPr>
          <p:cNvPr id="5" name="Content Placeholder 4"/>
          <p:cNvPicPr>
            <a:picLocks noGrp="1"/>
          </p:cNvPicPr>
          <p:nvPr>
            <p:ph idx="1"/>
          </p:nvPr>
        </p:nvPicPr>
        <p:blipFill rotWithShape="1">
          <a:blip r:embed="rId2"/>
          <a:srcRect l="1331" t="20386" r="30866" b="8115"/>
          <a:stretch/>
        </p:blipFill>
        <p:spPr bwMode="auto">
          <a:xfrm>
            <a:off x="539552" y="2204864"/>
            <a:ext cx="7847561" cy="4628388"/>
          </a:xfrm>
          <a:prstGeom prst="rect">
            <a:avLst/>
          </a:prstGeom>
          <a:ln>
            <a:noFill/>
          </a:ln>
          <a:extLst>
            <a:ext uri="{53640926-AAD7-44D8-BBD7-CCE9431645EC}">
              <a14:shadowObscured xmlns:a14="http://schemas.microsoft.com/office/drawing/2010/main"/>
            </a:ext>
          </a:extLst>
        </p:spPr>
      </p:pic>
      <p:pic>
        <p:nvPicPr>
          <p:cNvPr id="6" name="Resim 5"/>
          <p:cNvPicPr/>
          <p:nvPr/>
        </p:nvPicPr>
        <p:blipFill>
          <a:blip r:embed="rId3"/>
          <a:stretch>
            <a:fillRect/>
          </a:stretch>
        </p:blipFill>
        <p:spPr>
          <a:xfrm>
            <a:off x="179512" y="260648"/>
            <a:ext cx="2736304" cy="576064"/>
          </a:xfrm>
          <a:prstGeom prst="rect">
            <a:avLst/>
          </a:prstGeom>
        </p:spPr>
      </p:pic>
      <p:pic>
        <p:nvPicPr>
          <p:cNvPr id="3" name="Picture 2"/>
          <p:cNvPicPr>
            <a:picLocks noChangeAspect="1"/>
          </p:cNvPicPr>
          <p:nvPr/>
        </p:nvPicPr>
        <p:blipFill>
          <a:blip r:embed="rId4"/>
          <a:stretch>
            <a:fillRect/>
          </a:stretch>
        </p:blipFill>
        <p:spPr>
          <a:xfrm>
            <a:off x="539552" y="1532953"/>
            <a:ext cx="6062131" cy="671911"/>
          </a:xfrm>
          <a:prstGeom prst="rect">
            <a:avLst/>
          </a:prstGeom>
        </p:spPr>
      </p:pic>
    </p:spTree>
    <p:extLst>
      <p:ext uri="{BB962C8B-B14F-4D97-AF65-F5344CB8AC3E}">
        <p14:creationId xmlns:p14="http://schemas.microsoft.com/office/powerpoint/2010/main" val="256925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15</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9" name="Picture 8"/>
          <p:cNvPicPr/>
          <p:nvPr/>
        </p:nvPicPr>
        <p:blipFill rotWithShape="1">
          <a:blip r:embed="rId3"/>
          <a:srcRect l="1496" t="19795" r="46820" b="8115"/>
          <a:stretch/>
        </p:blipFill>
        <p:spPr bwMode="auto">
          <a:xfrm>
            <a:off x="251520" y="1700808"/>
            <a:ext cx="8640960" cy="4752528"/>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0" y="1310630"/>
            <a:ext cx="4749196" cy="390178"/>
          </a:xfrm>
          <a:prstGeom prst="rect">
            <a:avLst/>
          </a:prstGeom>
        </p:spPr>
      </p:pic>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16</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3" name="Picture 2"/>
          <p:cNvPicPr>
            <a:picLocks noChangeAspect="1"/>
          </p:cNvPicPr>
          <p:nvPr/>
        </p:nvPicPr>
        <p:blipFill>
          <a:blip r:embed="rId3"/>
          <a:stretch>
            <a:fillRect/>
          </a:stretch>
        </p:blipFill>
        <p:spPr>
          <a:xfrm>
            <a:off x="395536" y="1563863"/>
            <a:ext cx="8432594" cy="4975304"/>
          </a:xfrm>
          <a:prstGeom prst="rect">
            <a:avLst/>
          </a:prstGeom>
        </p:spPr>
      </p:pic>
      <p:pic>
        <p:nvPicPr>
          <p:cNvPr id="9" name="Picture 8"/>
          <p:cNvPicPr/>
          <p:nvPr/>
        </p:nvPicPr>
        <p:blipFill rotWithShape="1">
          <a:blip r:embed="rId4"/>
          <a:srcRect l="1341" t="47973" r="54401" b="44425"/>
          <a:stretch/>
        </p:blipFill>
        <p:spPr bwMode="auto">
          <a:xfrm>
            <a:off x="395536" y="1196752"/>
            <a:ext cx="4752528" cy="385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035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17</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8" name="Picture 7"/>
          <p:cNvPicPr/>
          <p:nvPr/>
        </p:nvPicPr>
        <p:blipFill rotWithShape="1">
          <a:blip r:embed="rId3"/>
          <a:srcRect l="1496" t="19204" r="25881" b="11956"/>
          <a:stretch/>
        </p:blipFill>
        <p:spPr bwMode="auto">
          <a:xfrm>
            <a:off x="755577" y="1772817"/>
            <a:ext cx="7632848" cy="4468914"/>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a:srcRect l="3430" t="8699"/>
          <a:stretch/>
        </p:blipFill>
        <p:spPr>
          <a:xfrm>
            <a:off x="755577" y="1046079"/>
            <a:ext cx="6266136" cy="755710"/>
          </a:xfrm>
          <a:prstGeom prst="rect">
            <a:avLst/>
          </a:prstGeom>
        </p:spPr>
      </p:pic>
    </p:spTree>
    <p:extLst>
      <p:ext uri="{BB962C8B-B14F-4D97-AF65-F5344CB8AC3E}">
        <p14:creationId xmlns:p14="http://schemas.microsoft.com/office/powerpoint/2010/main" val="169057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692696"/>
            <a:ext cx="813690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MEMNUNİYET ÖLÇÜM SONUÇLARI</a:t>
            </a:r>
            <a:endParaRPr lang="tr-TR" sz="32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18</a:t>
            </a:fld>
            <a:endParaRPr lang="tr-TR"/>
          </a:p>
        </p:txBody>
      </p:sp>
      <p:sp>
        <p:nvSpPr>
          <p:cNvPr id="2" name="Metin kutusu 1"/>
          <p:cNvSpPr txBox="1"/>
          <p:nvPr/>
        </p:nvSpPr>
        <p:spPr>
          <a:xfrm>
            <a:off x="0" y="1340768"/>
            <a:ext cx="9144000" cy="923330"/>
          </a:xfrm>
          <a:prstGeom prst="rect">
            <a:avLst/>
          </a:prstGeom>
          <a:noFill/>
        </p:spPr>
        <p:txBody>
          <a:bodyPr wrap="square" rtlCol="0">
            <a:spAutoFit/>
          </a:bodyPr>
          <a:lstStyle/>
          <a:p>
            <a:r>
              <a:rPr lang="tr-TR" b="1" dirty="0" smtClean="0"/>
              <a:t>Süreciniz ile ilgili memnuniyet ölçümü sonuçlarını grafikte gösteriniz ve düşük çıkan maddeler hakkında yaptığınız/yapmayı planladığınız açıklamaları yazınız. İdari Birimler kendi anket sonuçlarını Akademik Bölümler ise toplam bölüm sonuçlarını yapıştırmalıdır.</a:t>
            </a:r>
            <a:endParaRPr lang="tr-TR" b="1" dirty="0"/>
          </a:p>
        </p:txBody>
      </p:sp>
      <p:pic>
        <p:nvPicPr>
          <p:cNvPr id="6" name="Resim 5"/>
          <p:cNvPicPr/>
          <p:nvPr/>
        </p:nvPicPr>
        <p:blipFill>
          <a:blip r:embed="rId2"/>
          <a:stretch>
            <a:fillRect/>
          </a:stretch>
        </p:blipFill>
        <p:spPr>
          <a:xfrm>
            <a:off x="107504" y="132560"/>
            <a:ext cx="2736304" cy="576064"/>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453825220"/>
              </p:ext>
            </p:extLst>
          </p:nvPr>
        </p:nvGraphicFramePr>
        <p:xfrm>
          <a:off x="899592" y="2354000"/>
          <a:ext cx="7560839" cy="3912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997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692696"/>
            <a:ext cx="813690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MEMNUNİYET ÖLÇÜM SONUÇLARI</a:t>
            </a:r>
            <a:endParaRPr lang="tr-TR" sz="32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19</a:t>
            </a:fld>
            <a:endParaRPr lang="tr-TR"/>
          </a:p>
        </p:txBody>
      </p:sp>
      <p:sp>
        <p:nvSpPr>
          <p:cNvPr id="2" name="Metin kutusu 1"/>
          <p:cNvSpPr txBox="1"/>
          <p:nvPr/>
        </p:nvSpPr>
        <p:spPr>
          <a:xfrm>
            <a:off x="0" y="1340768"/>
            <a:ext cx="9144000" cy="923330"/>
          </a:xfrm>
          <a:prstGeom prst="rect">
            <a:avLst/>
          </a:prstGeom>
          <a:noFill/>
        </p:spPr>
        <p:txBody>
          <a:bodyPr wrap="square" rtlCol="0">
            <a:spAutoFit/>
          </a:bodyPr>
          <a:lstStyle/>
          <a:p>
            <a:r>
              <a:rPr lang="tr-TR" b="1" dirty="0" smtClean="0"/>
              <a:t>Süreciniz ile ilgili memnuniyet ölçümü sonuçlarını grafikte gösteriniz ve düşük çıkan maddeler hakkında yaptığınız/yapmayı planladığınız açıklamaları yazınız. İdari Birimler kendi anket sonuçlarını Akademik Bölümler ise toplam bölüm sonuçlarını yapıştırmalıdır.</a:t>
            </a:r>
            <a:endParaRPr lang="tr-TR" b="1" dirty="0"/>
          </a:p>
        </p:txBody>
      </p:sp>
      <p:pic>
        <p:nvPicPr>
          <p:cNvPr id="6" name="Resim 5"/>
          <p:cNvPicPr/>
          <p:nvPr/>
        </p:nvPicPr>
        <p:blipFill>
          <a:blip r:embed="rId2"/>
          <a:stretch>
            <a:fillRect/>
          </a:stretch>
        </p:blipFill>
        <p:spPr>
          <a:xfrm>
            <a:off x="107504" y="132560"/>
            <a:ext cx="2736304" cy="576064"/>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554068768"/>
              </p:ext>
            </p:extLst>
          </p:nvPr>
        </p:nvGraphicFramePr>
        <p:xfrm>
          <a:off x="971600" y="2492896"/>
          <a:ext cx="7128792" cy="3993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9975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260648"/>
            <a:ext cx="6984776" cy="1200329"/>
          </a:xfrm>
          <a:prstGeom prst="rect">
            <a:avLst/>
          </a:prstGeom>
          <a:noFill/>
        </p:spPr>
        <p:txBody>
          <a:bodyPr wrap="square" rtlCol="0">
            <a:spAutoFit/>
          </a:bodyPr>
          <a:lstStyle/>
          <a:p>
            <a:pPr algn="ctr"/>
            <a:endParaRPr lang="tr-TR" sz="3600" b="1" dirty="0" smtClean="0">
              <a:solidFill>
                <a:srgbClr val="FF0000"/>
              </a:solidFill>
              <a:effectLst>
                <a:outerShdw blurRad="38100" dist="38100" dir="2700000" algn="tl">
                  <a:srgbClr val="000000">
                    <a:alpha val="43137"/>
                  </a:srgbClr>
                </a:outerShdw>
              </a:effectLst>
            </a:endParaRPr>
          </a:p>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2</a:t>
            </a:fld>
            <a:endParaRPr lang="tr-TR"/>
          </a:p>
        </p:txBody>
      </p:sp>
      <p:pic>
        <p:nvPicPr>
          <p:cNvPr id="9" name="Resim 8"/>
          <p:cNvPicPr/>
          <p:nvPr/>
        </p:nvPicPr>
        <p:blipFill>
          <a:blip r:embed="rId2"/>
          <a:stretch>
            <a:fillRect/>
          </a:stretch>
        </p:blipFill>
        <p:spPr>
          <a:xfrm>
            <a:off x="127795" y="367048"/>
            <a:ext cx="2736304" cy="576064"/>
          </a:xfrm>
          <a:prstGeom prst="rect">
            <a:avLst/>
          </a:prstGeom>
        </p:spPr>
      </p:pic>
      <p:pic>
        <p:nvPicPr>
          <p:cNvPr id="6" name="Picture 5"/>
          <p:cNvPicPr/>
          <p:nvPr/>
        </p:nvPicPr>
        <p:blipFill rotWithShape="1">
          <a:blip r:embed="rId3"/>
          <a:srcRect l="1496" t="19430" r="59450" b="32341"/>
          <a:stretch/>
        </p:blipFill>
        <p:spPr bwMode="auto">
          <a:xfrm>
            <a:off x="539552" y="1595437"/>
            <a:ext cx="8147248" cy="5126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559037" y="417083"/>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20</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pic>
        <p:nvPicPr>
          <p:cNvPr id="69" name="Picture 68"/>
          <p:cNvPicPr/>
          <p:nvPr/>
        </p:nvPicPr>
        <p:blipFill rotWithShape="1">
          <a:blip r:embed="rId4"/>
          <a:srcRect l="831" t="11227" r="72247" b="38546"/>
          <a:stretch/>
        </p:blipFill>
        <p:spPr bwMode="auto">
          <a:xfrm>
            <a:off x="1331640" y="1007633"/>
            <a:ext cx="5688632" cy="555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908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43608" y="754772"/>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21</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6" name="Picture 65"/>
          <p:cNvPicPr/>
          <p:nvPr/>
        </p:nvPicPr>
        <p:blipFill rotWithShape="1">
          <a:blip r:embed="rId3"/>
          <a:srcRect l="1163" t="11227" r="73244" b="37660"/>
          <a:stretch/>
        </p:blipFill>
        <p:spPr bwMode="auto">
          <a:xfrm>
            <a:off x="1259632" y="1525062"/>
            <a:ext cx="6264695" cy="49282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2896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2250" y="61760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22</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6" name="Picture 65"/>
          <p:cNvPicPr/>
          <p:nvPr/>
        </p:nvPicPr>
        <p:blipFill rotWithShape="1">
          <a:blip r:embed="rId3"/>
          <a:srcRect l="831" t="11228" r="72745" b="37365"/>
          <a:stretch/>
        </p:blipFill>
        <p:spPr bwMode="auto">
          <a:xfrm>
            <a:off x="683568" y="1193275"/>
            <a:ext cx="6938242" cy="552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89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559037" y="36369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23</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8" name="Picture 67"/>
          <p:cNvPicPr/>
          <p:nvPr/>
        </p:nvPicPr>
        <p:blipFill rotWithShape="1">
          <a:blip r:embed="rId3"/>
          <a:srcRect l="997" t="11523" r="73410" b="32046"/>
          <a:stretch/>
        </p:blipFill>
        <p:spPr bwMode="auto">
          <a:xfrm>
            <a:off x="1043608" y="1167210"/>
            <a:ext cx="6336704" cy="5554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9648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979712" y="11196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24</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6" name="Picture 65"/>
          <p:cNvPicPr/>
          <p:nvPr/>
        </p:nvPicPr>
        <p:blipFill rotWithShape="1">
          <a:blip r:embed="rId3"/>
          <a:srcRect l="997" t="10638" r="72247" b="34114"/>
          <a:stretch/>
        </p:blipFill>
        <p:spPr bwMode="auto">
          <a:xfrm>
            <a:off x="1475656" y="952699"/>
            <a:ext cx="6048671" cy="5560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508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440333"/>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25</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6" name="Picture 65"/>
          <p:cNvPicPr/>
          <p:nvPr/>
        </p:nvPicPr>
        <p:blipFill rotWithShape="1">
          <a:blip r:embed="rId3"/>
          <a:srcRect l="997" t="13887" r="77897" b="39137"/>
          <a:stretch/>
        </p:blipFill>
        <p:spPr bwMode="auto">
          <a:xfrm>
            <a:off x="899592" y="1116827"/>
            <a:ext cx="6480720" cy="5408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723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solidFill>
                  <a:srgbClr val="FF0000"/>
                </a:solidFill>
                <a:effectLst>
                  <a:outerShdw blurRad="38100" dist="38100" dir="2700000" algn="tl">
                    <a:srgbClr val="000000">
                      <a:alpha val="43137"/>
                    </a:srgbClr>
                  </a:outerShdw>
                </a:effectLst>
              </a:rPr>
              <a:t/>
            </a:r>
            <a:br>
              <a:rPr lang="tr-TR" b="1" dirty="0" smtClean="0">
                <a:solidFill>
                  <a:srgbClr val="FF0000"/>
                </a:solidFill>
                <a:effectLst>
                  <a:outerShdw blurRad="38100" dist="38100" dir="2700000" algn="tl">
                    <a:srgbClr val="000000">
                      <a:alpha val="43137"/>
                    </a:srgbClr>
                  </a:outerShdw>
                </a:effectLst>
              </a:rPr>
            </a:br>
            <a:r>
              <a:rPr lang="tr-TR" b="1" dirty="0">
                <a:solidFill>
                  <a:srgbClr val="FF0000"/>
                </a:solidFill>
                <a:effectLst>
                  <a:outerShdw blurRad="38100" dist="38100" dir="2700000" algn="tl">
                    <a:srgbClr val="000000">
                      <a:alpha val="43137"/>
                    </a:srgbClr>
                  </a:outerShdw>
                </a:effectLst>
              </a:rPr>
              <a:t/>
            </a:r>
            <a:br>
              <a:rPr lang="tr-TR" b="1" dirty="0">
                <a:solidFill>
                  <a:srgbClr val="FF0000"/>
                </a:solidFill>
                <a:effectLst>
                  <a:outerShdw blurRad="38100" dist="38100" dir="2700000" algn="tl">
                    <a:srgbClr val="000000">
                      <a:alpha val="43137"/>
                    </a:srgbClr>
                  </a:outerShdw>
                </a:effectLst>
              </a:rPr>
            </a:br>
            <a:r>
              <a:rPr lang="tr-TR" b="1" dirty="0" smtClean="0">
                <a:solidFill>
                  <a:srgbClr val="FF0000"/>
                </a:solidFill>
                <a:effectLst>
                  <a:outerShdw blurRad="38100" dist="38100" dir="2700000" algn="tl">
                    <a:srgbClr val="000000">
                      <a:alpha val="43137"/>
                    </a:srgbClr>
                  </a:outerShdw>
                </a:effectLst>
              </a:rPr>
              <a:t>DÜZELTİCİ </a:t>
            </a:r>
            <a:r>
              <a:rPr lang="tr-TR" b="1" dirty="0">
                <a:solidFill>
                  <a:srgbClr val="FF0000"/>
                </a:solidFill>
                <a:effectLst>
                  <a:outerShdw blurRad="38100" dist="38100" dir="2700000" algn="tl">
                    <a:srgbClr val="000000">
                      <a:alpha val="43137"/>
                    </a:srgbClr>
                  </a:outerShdw>
                </a:effectLst>
              </a:rPr>
              <a:t>FAALİYETLER</a:t>
            </a:r>
            <a:br>
              <a:rPr lang="tr-TR" b="1" dirty="0">
                <a:solidFill>
                  <a:srgbClr val="FF0000"/>
                </a:solidFill>
                <a:effectLst>
                  <a:outerShdw blurRad="38100" dist="38100" dir="2700000" algn="tl">
                    <a:srgbClr val="000000">
                      <a:alpha val="43137"/>
                    </a:srgbClr>
                  </a:outerShdw>
                </a:effectLst>
              </a:rPr>
            </a:br>
            <a:endParaRPr lang="tr-TR" dirty="0"/>
          </a:p>
        </p:txBody>
      </p:sp>
      <p:sp>
        <p:nvSpPr>
          <p:cNvPr id="4" name="Slide Number Placeholder 3"/>
          <p:cNvSpPr>
            <a:spLocks noGrp="1"/>
          </p:cNvSpPr>
          <p:nvPr>
            <p:ph type="sldNum" sz="quarter" idx="12"/>
          </p:nvPr>
        </p:nvSpPr>
        <p:spPr/>
        <p:txBody>
          <a:bodyPr/>
          <a:lstStyle/>
          <a:p>
            <a:fld id="{439F893C-C32F-4835-A1E5-850973405C58}" type="slidenum">
              <a:rPr lang="tr-TR" smtClean="0"/>
              <a:t>26</a:t>
            </a:fld>
            <a:endParaRPr lang="tr-TR"/>
          </a:p>
        </p:txBody>
      </p:sp>
      <p:pic>
        <p:nvPicPr>
          <p:cNvPr id="5" name="Content Placeholder 4"/>
          <p:cNvPicPr>
            <a:picLocks noGrp="1"/>
          </p:cNvPicPr>
          <p:nvPr>
            <p:ph idx="1"/>
          </p:nvPr>
        </p:nvPicPr>
        <p:blipFill rotWithShape="1">
          <a:blip r:embed="rId2"/>
          <a:srcRect l="997" t="11524" r="73742" b="28796"/>
          <a:stretch/>
        </p:blipFill>
        <p:spPr bwMode="auto">
          <a:xfrm>
            <a:off x="1043608" y="1600200"/>
            <a:ext cx="6768751" cy="5121275"/>
          </a:xfrm>
          <a:prstGeom prst="rect">
            <a:avLst/>
          </a:prstGeom>
          <a:ln>
            <a:noFill/>
          </a:ln>
          <a:extLst>
            <a:ext uri="{53640926-AAD7-44D8-BBD7-CCE9431645EC}">
              <a14:shadowObscured xmlns:a14="http://schemas.microsoft.com/office/drawing/2010/main"/>
            </a:ext>
          </a:extLst>
        </p:spPr>
      </p:pic>
      <p:pic>
        <p:nvPicPr>
          <p:cNvPr id="6" name="Resim 64"/>
          <p:cNvPicPr/>
          <p:nvPr/>
        </p:nvPicPr>
        <p:blipFill>
          <a:blip r:embed="rId3"/>
          <a:stretch>
            <a:fillRect/>
          </a:stretch>
        </p:blipFill>
        <p:spPr>
          <a:xfrm>
            <a:off x="124978" y="92076"/>
            <a:ext cx="2736304" cy="576064"/>
          </a:xfrm>
          <a:prstGeom prst="rect">
            <a:avLst/>
          </a:prstGeom>
        </p:spPr>
      </p:pic>
    </p:spTree>
    <p:extLst>
      <p:ext uri="{BB962C8B-B14F-4D97-AF65-F5344CB8AC3E}">
        <p14:creationId xmlns:p14="http://schemas.microsoft.com/office/powerpoint/2010/main" val="455059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30216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GELEN ŞİKAYETLER VE SONUÇLARI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27</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sp>
        <p:nvSpPr>
          <p:cNvPr id="4" name="TextBox 3"/>
          <p:cNvSpPr txBox="1"/>
          <p:nvPr/>
        </p:nvSpPr>
        <p:spPr>
          <a:xfrm>
            <a:off x="827584" y="2204864"/>
            <a:ext cx="6984776" cy="369332"/>
          </a:xfrm>
          <a:prstGeom prst="rect">
            <a:avLst/>
          </a:prstGeom>
          <a:noFill/>
        </p:spPr>
        <p:txBody>
          <a:bodyPr wrap="square" rtlCol="0">
            <a:spAutoFit/>
          </a:bodyPr>
          <a:lstStyle/>
          <a:p>
            <a:r>
              <a:rPr lang="tr-TR" dirty="0" smtClean="0"/>
              <a:t>Gelen şikayet bulunmamaktadır.</a:t>
            </a:r>
            <a:endParaRPr lang="en-US" dirty="0"/>
          </a:p>
        </p:txBody>
      </p:sp>
    </p:spTree>
    <p:extLst>
      <p:ext uri="{BB962C8B-B14F-4D97-AF65-F5344CB8AC3E}">
        <p14:creationId xmlns:p14="http://schemas.microsoft.com/office/powerpoint/2010/main" val="3543987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52672" y="857062"/>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İÇ DENETİMLER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28</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7" name="Picture 66"/>
          <p:cNvPicPr/>
          <p:nvPr/>
        </p:nvPicPr>
        <p:blipFill rotWithShape="1">
          <a:blip r:embed="rId3"/>
          <a:srcRect l="1994" t="12114" r="52139" b="44159"/>
          <a:stretch/>
        </p:blipFill>
        <p:spPr bwMode="auto">
          <a:xfrm>
            <a:off x="864738" y="1793003"/>
            <a:ext cx="6768752" cy="4414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8692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49471" y="907455"/>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İÇ DENETİMLER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29</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7" name="Picture 66"/>
          <p:cNvPicPr/>
          <p:nvPr/>
        </p:nvPicPr>
        <p:blipFill rotWithShape="1">
          <a:blip r:embed="rId3"/>
          <a:srcRect l="831" t="56431" r="52304" b="7819"/>
          <a:stretch/>
        </p:blipFill>
        <p:spPr bwMode="auto">
          <a:xfrm>
            <a:off x="971600" y="1730012"/>
            <a:ext cx="6740518" cy="4649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199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PAYDAŞ BEKLENTİLERİ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3</a:t>
            </a:fld>
            <a:endParaRPr lang="tr-TR"/>
          </a:p>
        </p:txBody>
      </p:sp>
      <p:sp>
        <p:nvSpPr>
          <p:cNvPr id="2" name="Metin kutusu 1"/>
          <p:cNvSpPr txBox="1"/>
          <p:nvPr/>
        </p:nvSpPr>
        <p:spPr>
          <a:xfrm>
            <a:off x="107504" y="898243"/>
            <a:ext cx="9144000" cy="923330"/>
          </a:xfrm>
          <a:prstGeom prst="rect">
            <a:avLst/>
          </a:prstGeom>
          <a:noFill/>
        </p:spPr>
        <p:txBody>
          <a:bodyPr wrap="square" rtlCol="0">
            <a:spAutoFit/>
          </a:bodyPr>
          <a:lstStyle/>
          <a:p>
            <a:r>
              <a:rPr lang="tr-TR" b="1" dirty="0" smtClean="0"/>
              <a:t>Stratejik planınızda paydaş olarak tanımlanan ve sürecinizin paydaşı olan kişi ya da kurumların beklentilerinin Nisan-Ekim döneminde karşılama durumunuz/varsa ölçüm sonuçlarınız hakkında bilgi veriniz.</a:t>
            </a:r>
            <a:endParaRPr lang="tr-TR" b="1" dirty="0"/>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377456218"/>
              </p:ext>
            </p:extLst>
          </p:nvPr>
        </p:nvGraphicFramePr>
        <p:xfrm>
          <a:off x="107504" y="1883104"/>
          <a:ext cx="8579296" cy="4570233"/>
        </p:xfrm>
        <a:graphic>
          <a:graphicData uri="http://schemas.openxmlformats.org/drawingml/2006/table">
            <a:tbl>
              <a:tblPr>
                <a:tableStyleId>{5C22544A-7EE6-4342-B048-85BDC9FD1C3A}</a:tableStyleId>
              </a:tblPr>
              <a:tblGrid>
                <a:gridCol w="2151998">
                  <a:extLst>
                    <a:ext uri="{9D8B030D-6E8A-4147-A177-3AD203B41FA5}">
                      <a16:colId xmlns:a16="http://schemas.microsoft.com/office/drawing/2014/main" val="1959524108"/>
                    </a:ext>
                  </a:extLst>
                </a:gridCol>
                <a:gridCol w="2574198">
                  <a:extLst>
                    <a:ext uri="{9D8B030D-6E8A-4147-A177-3AD203B41FA5}">
                      <a16:colId xmlns:a16="http://schemas.microsoft.com/office/drawing/2014/main" val="1677226800"/>
                    </a:ext>
                  </a:extLst>
                </a:gridCol>
                <a:gridCol w="3853100">
                  <a:extLst>
                    <a:ext uri="{9D8B030D-6E8A-4147-A177-3AD203B41FA5}">
                      <a16:colId xmlns:a16="http://schemas.microsoft.com/office/drawing/2014/main" val="2063249563"/>
                    </a:ext>
                  </a:extLst>
                </a:gridCol>
              </a:tblGrid>
              <a:tr h="223701">
                <a:tc>
                  <a:txBody>
                    <a:bodyPr/>
                    <a:lstStyle/>
                    <a:p>
                      <a:pPr algn="ctr" fontAlgn="ctr"/>
                      <a:r>
                        <a:rPr lang="en-US" sz="1100" u="none" strike="noStrike">
                          <a:effectLst/>
                        </a:rPr>
                        <a:t>PAYDAŞ ADI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PAYDAŞ BEKLENTİSİ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Karşılanma Durumu</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8373784"/>
                  </a:ext>
                </a:extLst>
              </a:tr>
              <a:tr h="1089640">
                <a:tc>
                  <a:txBody>
                    <a:bodyPr/>
                    <a:lstStyle/>
                    <a:p>
                      <a:pPr algn="ctr" fontAlgn="ctr"/>
                      <a:r>
                        <a:rPr lang="en-US" sz="1400" u="none" strike="noStrike">
                          <a:effectLst/>
                        </a:rPr>
                        <a:t>Siyaset Bilimi ve Uluslararası İlişkiler Bölümü</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smtClean="0">
                          <a:effectLst/>
                        </a:rPr>
                        <a:t>Yeni</a:t>
                      </a:r>
                      <a:r>
                        <a:rPr lang="en-US" sz="1400" u="none" strike="noStrike" dirty="0" smtClean="0">
                          <a:effectLst/>
                        </a:rPr>
                        <a:t> </a:t>
                      </a:r>
                      <a:r>
                        <a:rPr lang="en-US" sz="1400" u="none" strike="noStrike" dirty="0" err="1" smtClean="0">
                          <a:effectLst/>
                        </a:rPr>
                        <a:t>konuşmacılarla</a:t>
                      </a:r>
                      <a:r>
                        <a:rPr lang="en-US" sz="1400" u="none" strike="noStrike" dirty="0" smtClean="0">
                          <a:effectLst/>
                        </a:rPr>
                        <a:t> </a:t>
                      </a:r>
                      <a:r>
                        <a:rPr lang="en-US" sz="1400" u="none" strike="noStrike" dirty="0" err="1" smtClean="0">
                          <a:effectLst/>
                        </a:rPr>
                        <a:t>iletişime</a:t>
                      </a:r>
                      <a:r>
                        <a:rPr lang="en-US" sz="1400" u="none" strike="noStrike" dirty="0" smtClean="0">
                          <a:effectLst/>
                        </a:rPr>
                        <a:t> </a:t>
                      </a:r>
                      <a:r>
                        <a:rPr lang="en-US" sz="1400" u="none" strike="noStrike" dirty="0" err="1" smtClean="0">
                          <a:effectLst/>
                        </a:rPr>
                        <a:t>geçmeleri</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Bölüm toplantılarına dile getirilen taleplerin paylaşılması sonucunda düzenlenen yeni seminerde yeni konuşmacı davet edilmiştir.</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38119219"/>
                  </a:ext>
                </a:extLst>
              </a:tr>
              <a:tr h="1628446">
                <a:tc>
                  <a:txBody>
                    <a:bodyPr/>
                    <a:lstStyle/>
                    <a:p>
                      <a:pPr algn="ctr" fontAlgn="ctr"/>
                      <a:r>
                        <a:rPr lang="en-US" sz="1400" u="none" strike="noStrike" dirty="0" err="1">
                          <a:effectLst/>
                        </a:rPr>
                        <a:t>İşletme</a:t>
                      </a:r>
                      <a:r>
                        <a:rPr lang="en-US" sz="1400" u="none" strike="noStrike" dirty="0">
                          <a:effectLst/>
                        </a:rPr>
                        <a:t> </a:t>
                      </a:r>
                      <a:r>
                        <a:rPr lang="en-US" sz="1400" u="none" strike="noStrike" dirty="0" err="1">
                          <a:effectLst/>
                        </a:rPr>
                        <a:t>Bölümü</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a:effectLst/>
                        </a:rPr>
                        <a:t>İşletme</a:t>
                      </a:r>
                      <a:r>
                        <a:rPr lang="en-US" sz="1400" u="none" strike="noStrike" dirty="0">
                          <a:effectLst/>
                        </a:rPr>
                        <a:t> </a:t>
                      </a:r>
                      <a:r>
                        <a:rPr lang="en-US" sz="1400" u="none" strike="noStrike" dirty="0" err="1">
                          <a:effectLst/>
                        </a:rPr>
                        <a:t>alanına</a:t>
                      </a:r>
                      <a:r>
                        <a:rPr lang="en-US" sz="1400" u="none" strike="noStrike" dirty="0">
                          <a:effectLst/>
                        </a:rPr>
                        <a:t> </a:t>
                      </a:r>
                      <a:r>
                        <a:rPr lang="en-US" sz="1400" u="none" strike="noStrike" dirty="0" err="1">
                          <a:effectLst/>
                        </a:rPr>
                        <a:t>katkı</a:t>
                      </a:r>
                      <a:r>
                        <a:rPr lang="en-US" sz="1400" u="none" strike="noStrike" dirty="0">
                          <a:effectLst/>
                        </a:rPr>
                        <a:t> </a:t>
                      </a:r>
                      <a:r>
                        <a:rPr lang="en-US" sz="1400" u="none" strike="noStrike" dirty="0" err="1">
                          <a:effectLst/>
                        </a:rPr>
                        <a:t>yapabilecek</a:t>
                      </a:r>
                      <a:r>
                        <a:rPr lang="en-US" sz="1400" u="none" strike="noStrike" dirty="0">
                          <a:effectLst/>
                        </a:rPr>
                        <a:t> </a:t>
                      </a:r>
                      <a:r>
                        <a:rPr lang="en-US" sz="1400" u="none" strike="noStrike" dirty="0" err="1">
                          <a:effectLst/>
                        </a:rPr>
                        <a:t>çalışmalar</a:t>
                      </a:r>
                      <a:r>
                        <a:rPr lang="en-US" sz="1400" u="none" strike="noStrike" dirty="0">
                          <a:effectLst/>
                        </a:rPr>
                        <a:t> </a:t>
                      </a:r>
                      <a:r>
                        <a:rPr lang="en-US" sz="1400" u="none" strike="noStrike" dirty="0" err="1">
                          <a:effectLst/>
                        </a:rPr>
                        <a:t>yapılması</a:t>
                      </a:r>
                      <a:r>
                        <a:rPr lang="en-US" sz="1400" u="none" strike="noStrike" dirty="0">
                          <a:effectLst/>
                        </a:rPr>
                        <a:t>, </a:t>
                      </a:r>
                      <a:r>
                        <a:rPr lang="en-US" sz="1400" u="none" strike="noStrike" dirty="0" err="1">
                          <a:effectLst/>
                        </a:rPr>
                        <a:t>araştırma</a:t>
                      </a:r>
                      <a:r>
                        <a:rPr lang="en-US" sz="1400" u="none" strike="noStrike" dirty="0">
                          <a:effectLst/>
                        </a:rPr>
                        <a:t> </a:t>
                      </a:r>
                      <a:r>
                        <a:rPr lang="en-US" sz="1400" u="none" strike="noStrike" dirty="0" err="1">
                          <a:effectLst/>
                        </a:rPr>
                        <a:t>kalitesinin</a:t>
                      </a:r>
                      <a:r>
                        <a:rPr lang="en-US" sz="1400" u="none" strike="noStrike" dirty="0">
                          <a:effectLst/>
                        </a:rPr>
                        <a:t> </a:t>
                      </a:r>
                      <a:r>
                        <a:rPr lang="en-US" sz="1400" u="none" strike="noStrike" dirty="0" err="1">
                          <a:effectLst/>
                        </a:rPr>
                        <a:t>geliştirilmesini</a:t>
                      </a:r>
                      <a:r>
                        <a:rPr lang="en-US" sz="1400" u="none" strike="noStrike" dirty="0">
                          <a:effectLst/>
                        </a:rPr>
                        <a:t> </a:t>
                      </a:r>
                      <a:r>
                        <a:rPr lang="en-US" sz="1400" u="none" strike="noStrike" dirty="0" err="1">
                          <a:effectLst/>
                        </a:rPr>
                        <a:t>sağlayacak</a:t>
                      </a:r>
                      <a:r>
                        <a:rPr lang="en-US" sz="1400" u="none" strike="noStrike" dirty="0">
                          <a:effectLst/>
                        </a:rPr>
                        <a:t> </a:t>
                      </a:r>
                      <a:r>
                        <a:rPr lang="en-US" sz="1400" u="none" strike="noStrike" dirty="0" err="1">
                          <a:effectLst/>
                        </a:rPr>
                        <a:t>faaliyetler</a:t>
                      </a:r>
                      <a:r>
                        <a:rPr lang="en-US" sz="1400" u="none" strike="noStrike" dirty="0">
                          <a:effectLst/>
                        </a:rPr>
                        <a:t> </a:t>
                      </a:r>
                      <a:r>
                        <a:rPr lang="en-US" sz="1400" u="none" strike="noStrike" dirty="0" err="1">
                          <a:effectLst/>
                        </a:rPr>
                        <a:t>yapılması</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a:effectLst/>
                        </a:rPr>
                        <a:t>Birim</a:t>
                      </a:r>
                      <a:r>
                        <a:rPr lang="en-US" sz="1400" u="none" strike="noStrike" dirty="0">
                          <a:effectLst/>
                        </a:rPr>
                        <a:t> </a:t>
                      </a:r>
                      <a:r>
                        <a:rPr lang="en-US" sz="1400" u="none" strike="noStrike" dirty="0" err="1">
                          <a:effectLst/>
                        </a:rPr>
                        <a:t>tarafından</a:t>
                      </a:r>
                      <a:r>
                        <a:rPr lang="en-US" sz="1400" u="none" strike="noStrike" dirty="0">
                          <a:effectLst/>
                        </a:rPr>
                        <a:t> </a:t>
                      </a:r>
                      <a:r>
                        <a:rPr lang="en-US" sz="1400" u="none" strike="noStrike" dirty="0" err="1">
                          <a:effectLst/>
                        </a:rPr>
                        <a:t>düzenlenen</a:t>
                      </a:r>
                      <a:r>
                        <a:rPr lang="en-US" sz="1400" u="none" strike="noStrike" dirty="0">
                          <a:effectLst/>
                        </a:rPr>
                        <a:t> </a:t>
                      </a:r>
                      <a:r>
                        <a:rPr lang="en-US" sz="1400" u="none" strike="noStrike" dirty="0" err="1">
                          <a:effectLst/>
                        </a:rPr>
                        <a:t>etkinliklere</a:t>
                      </a:r>
                      <a:r>
                        <a:rPr lang="en-US" sz="1400" u="none" strike="noStrike" dirty="0">
                          <a:effectLst/>
                        </a:rPr>
                        <a:t> </a:t>
                      </a:r>
                      <a:r>
                        <a:rPr lang="en-US" sz="1400" u="none" strike="noStrike" dirty="0" err="1">
                          <a:effectLst/>
                        </a:rPr>
                        <a:t>davet</a:t>
                      </a:r>
                      <a:r>
                        <a:rPr lang="en-US" sz="1400" u="none" strike="noStrike" dirty="0">
                          <a:effectLst/>
                        </a:rPr>
                        <a:t> </a:t>
                      </a:r>
                      <a:r>
                        <a:rPr lang="en-US" sz="1400" u="none" strike="noStrike" dirty="0" err="1">
                          <a:effectLst/>
                        </a:rPr>
                        <a:t>edilmektedir</a:t>
                      </a:r>
                      <a:r>
                        <a:rPr lang="en-US" sz="1400" u="none" strike="noStrike" dirty="0">
                          <a:effectLst/>
                        </a:rPr>
                        <a:t>. </a:t>
                      </a:r>
                      <a:r>
                        <a:rPr lang="tr-TR" sz="1400" u="none" strike="noStrike" dirty="0" smtClean="0">
                          <a:effectLst/>
                        </a:rPr>
                        <a:t>İş</a:t>
                      </a:r>
                      <a:r>
                        <a:rPr lang="tr-TR" sz="1400" u="none" strike="noStrike" baseline="0" dirty="0" smtClean="0">
                          <a:effectLst/>
                        </a:rPr>
                        <a:t> etiği başlıklı seminer düzenlenmiştir.</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2638464"/>
                  </a:ext>
                </a:extLst>
              </a:tr>
              <a:tr h="1628446">
                <a:tc>
                  <a:txBody>
                    <a:bodyPr/>
                    <a:lstStyle/>
                    <a:p>
                      <a:pPr algn="ctr" fontAlgn="ctr"/>
                      <a:r>
                        <a:rPr lang="en-US" sz="1400" u="none" strike="noStrike">
                          <a:effectLst/>
                        </a:rPr>
                        <a:t>Ekonomi Bölümü</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Ekonomi alanına katkı yapabilecek çalışmalar yapılması, araştırma kalitesinin geliştirilmesini sağlayacak faaliyetler yapılması</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a:effectLst/>
                        </a:rPr>
                        <a:t>Birim</a:t>
                      </a:r>
                      <a:r>
                        <a:rPr lang="en-US" sz="1400" u="none" strike="noStrike" dirty="0">
                          <a:effectLst/>
                        </a:rPr>
                        <a:t> </a:t>
                      </a:r>
                      <a:r>
                        <a:rPr lang="en-US" sz="1400" u="none" strike="noStrike" dirty="0" err="1">
                          <a:effectLst/>
                        </a:rPr>
                        <a:t>tarafından</a:t>
                      </a:r>
                      <a:r>
                        <a:rPr lang="en-US" sz="1400" u="none" strike="noStrike" dirty="0">
                          <a:effectLst/>
                        </a:rPr>
                        <a:t> </a:t>
                      </a:r>
                      <a:r>
                        <a:rPr lang="en-US" sz="1400" u="none" strike="noStrike" dirty="0" err="1">
                          <a:effectLst/>
                        </a:rPr>
                        <a:t>düzenlenen</a:t>
                      </a:r>
                      <a:r>
                        <a:rPr lang="en-US" sz="1400" u="none" strike="noStrike" dirty="0">
                          <a:effectLst/>
                        </a:rPr>
                        <a:t> </a:t>
                      </a:r>
                      <a:r>
                        <a:rPr lang="en-US" sz="1400" u="none" strike="noStrike" dirty="0" err="1">
                          <a:effectLst/>
                        </a:rPr>
                        <a:t>etkinliklere</a:t>
                      </a:r>
                      <a:r>
                        <a:rPr lang="en-US" sz="1400" u="none" strike="noStrike" dirty="0">
                          <a:effectLst/>
                        </a:rPr>
                        <a:t> </a:t>
                      </a:r>
                      <a:r>
                        <a:rPr lang="en-US" sz="1400" u="none" strike="noStrike" dirty="0" err="1">
                          <a:effectLst/>
                        </a:rPr>
                        <a:t>davet</a:t>
                      </a:r>
                      <a:r>
                        <a:rPr lang="en-US" sz="1400" u="none" strike="noStrike" dirty="0">
                          <a:effectLst/>
                        </a:rPr>
                        <a:t> </a:t>
                      </a:r>
                      <a:r>
                        <a:rPr lang="en-US" sz="1400" u="none" strike="noStrike" dirty="0" err="1">
                          <a:effectLst/>
                        </a:rPr>
                        <a:t>edilmektedir</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5190478"/>
                  </a:ext>
                </a:extLst>
              </a:tr>
            </a:tbl>
          </a:graphicData>
        </a:graphic>
      </p:graphicFrame>
    </p:spTree>
    <p:extLst>
      <p:ext uri="{BB962C8B-B14F-4D97-AF65-F5344CB8AC3E}">
        <p14:creationId xmlns:p14="http://schemas.microsoft.com/office/powerpoint/2010/main" val="3922908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99592" y="914055"/>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İÇ DENETİMLER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30</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pic>
        <p:nvPicPr>
          <p:cNvPr id="67" name="Picture 66"/>
          <p:cNvPicPr/>
          <p:nvPr/>
        </p:nvPicPr>
        <p:blipFill rotWithShape="1">
          <a:blip r:embed="rId3"/>
          <a:srcRect l="1330" t="34271" r="51806" b="24070"/>
          <a:stretch/>
        </p:blipFill>
        <p:spPr bwMode="auto">
          <a:xfrm>
            <a:off x="971600" y="1891489"/>
            <a:ext cx="6984776" cy="4256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071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2896" y="947507"/>
            <a:ext cx="7720208"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DEĞİŞİKLİKLERİN YÖNETİMİ</a:t>
            </a:r>
            <a:r>
              <a:rPr lang="tr-TR" sz="3600" b="1" dirty="0"/>
              <a:t> </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5" name="Slayt Numarası Yer Tutucusu 64"/>
          <p:cNvSpPr>
            <a:spLocks noGrp="1"/>
          </p:cNvSpPr>
          <p:nvPr>
            <p:ph type="sldNum" sz="quarter" idx="12"/>
          </p:nvPr>
        </p:nvSpPr>
        <p:spPr/>
        <p:txBody>
          <a:bodyPr/>
          <a:lstStyle/>
          <a:p>
            <a:fld id="{439F893C-C32F-4835-A1E5-850973405C58}" type="slidenum">
              <a:rPr lang="tr-TR" smtClean="0"/>
              <a:t>31</a:t>
            </a:fld>
            <a:endParaRPr lang="tr-TR"/>
          </a:p>
        </p:txBody>
      </p:sp>
      <p:sp>
        <p:nvSpPr>
          <p:cNvPr id="67" name="Metin kutusu 66"/>
          <p:cNvSpPr txBox="1"/>
          <p:nvPr/>
        </p:nvSpPr>
        <p:spPr>
          <a:xfrm>
            <a:off x="-25174" y="2636912"/>
            <a:ext cx="9169173" cy="646331"/>
          </a:xfrm>
          <a:prstGeom prst="rect">
            <a:avLst/>
          </a:prstGeom>
          <a:noFill/>
        </p:spPr>
        <p:txBody>
          <a:bodyPr wrap="square" rtlCol="0">
            <a:spAutoFit/>
          </a:bodyPr>
          <a:lstStyle/>
          <a:p>
            <a:r>
              <a:rPr lang="tr-TR" b="1" dirty="0" smtClean="0"/>
              <a:t>Son 6 aydır </a:t>
            </a:r>
            <a:r>
              <a:rPr lang="tr-TR" b="1" dirty="0" smtClean="0"/>
              <a:t>süreçlerinizde oluşan </a:t>
            </a:r>
            <a:r>
              <a:rPr lang="tr-TR" b="1" dirty="0" smtClean="0"/>
              <a:t>bir değişiklik var ise bu değişiklik sebeplerini değişiklik formlarına aktararak yapıştırınız.</a:t>
            </a:r>
          </a:p>
        </p:txBody>
      </p:sp>
      <p:pic>
        <p:nvPicPr>
          <p:cNvPr id="66" name="Resim 65"/>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332448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2896" y="947507"/>
            <a:ext cx="7720208"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DEĞİŞİKLİKLERİN YÖNETİMİ</a:t>
            </a:r>
            <a:r>
              <a:rPr lang="tr-TR" sz="3600" b="1" dirty="0"/>
              <a:t> </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5" name="Slayt Numarası Yer Tutucusu 64"/>
          <p:cNvSpPr>
            <a:spLocks noGrp="1"/>
          </p:cNvSpPr>
          <p:nvPr>
            <p:ph type="sldNum" sz="quarter" idx="12"/>
          </p:nvPr>
        </p:nvSpPr>
        <p:spPr/>
        <p:txBody>
          <a:bodyPr/>
          <a:lstStyle/>
          <a:p>
            <a:fld id="{439F893C-C32F-4835-A1E5-850973405C58}" type="slidenum">
              <a:rPr lang="tr-TR" smtClean="0"/>
              <a:t>32</a:t>
            </a:fld>
            <a:endParaRPr lang="tr-TR"/>
          </a:p>
        </p:txBody>
      </p:sp>
      <p:sp>
        <p:nvSpPr>
          <p:cNvPr id="67" name="Metin kutusu 66"/>
          <p:cNvSpPr txBox="1"/>
          <p:nvPr/>
        </p:nvSpPr>
        <p:spPr>
          <a:xfrm>
            <a:off x="1092896" y="1945630"/>
            <a:ext cx="6791472" cy="2585323"/>
          </a:xfrm>
          <a:prstGeom prst="rect">
            <a:avLst/>
          </a:prstGeom>
          <a:noFill/>
        </p:spPr>
        <p:txBody>
          <a:bodyPr wrap="square" rtlCol="0">
            <a:spAutoFit/>
          </a:bodyPr>
          <a:lstStyle/>
          <a:p>
            <a:endParaRPr lang="tr-TR" b="1" dirty="0" smtClean="0"/>
          </a:p>
          <a:p>
            <a:endParaRPr lang="tr-TR" b="1" dirty="0"/>
          </a:p>
          <a:p>
            <a:r>
              <a:rPr lang="tr-TR" dirty="0" smtClean="0"/>
              <a:t>SEPAM Sürecinde 2020 Kalite Süreci planlanırken Kaplumbağa şeması, SWOT, SPİK, KFP, ve Risk Analizi belgeleri güncellenmiştir. Memnuniyet anketleri veya DF’lerden gelen riskler Risk Analizine eklenmiştir.  Yapılan tüm değişiklikler Değişilik Talep ve Takip Formları ile kaydedilmiştir. Aynı şekilde Kalite Biriminden gelen bazı değişiklik talepleri olmuştur (SPİK ve KFP’ye maddelerin eklenmesi gibi).  Bu değişiklikler de gerçekleştirilmiştir.</a:t>
            </a:r>
          </a:p>
        </p:txBody>
      </p:sp>
      <p:pic>
        <p:nvPicPr>
          <p:cNvPr id="66" name="Resim 65"/>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190766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477571"/>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KAYNAK İHTİYACI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33</a:t>
            </a:fld>
            <a:endParaRPr lang="tr-TR"/>
          </a:p>
        </p:txBody>
      </p:sp>
      <p:sp>
        <p:nvSpPr>
          <p:cNvPr id="66" name="Metin kutusu 65"/>
          <p:cNvSpPr txBox="1"/>
          <p:nvPr/>
        </p:nvSpPr>
        <p:spPr>
          <a:xfrm>
            <a:off x="0" y="2996952"/>
            <a:ext cx="9144000" cy="646331"/>
          </a:xfrm>
          <a:prstGeom prst="rect">
            <a:avLst/>
          </a:prstGeom>
          <a:noFill/>
        </p:spPr>
        <p:txBody>
          <a:bodyPr wrap="square" rtlCol="0">
            <a:spAutoFit/>
          </a:bodyPr>
          <a:lstStyle/>
          <a:p>
            <a:r>
              <a:rPr lang="tr-TR" b="1" dirty="0" smtClean="0"/>
              <a:t>SEPAM biriminin mevzuata uygun olarak işler bir hale gelebilmesi acilen bütçe ve personel ihtiyacı bulunmaktadır.</a:t>
            </a:r>
          </a:p>
        </p:txBody>
      </p:sp>
      <p:pic>
        <p:nvPicPr>
          <p:cNvPr id="65" name="Resim 64"/>
          <p:cNvPicPr/>
          <p:nvPr/>
        </p:nvPicPr>
        <p:blipFill>
          <a:blip r:embed="rId2"/>
          <a:stretch>
            <a:fillRect/>
          </a:stretch>
        </p:blipFill>
        <p:spPr>
          <a:xfrm>
            <a:off x="20434" y="188640"/>
            <a:ext cx="2736304" cy="576064"/>
          </a:xfrm>
          <a:prstGeom prst="rect">
            <a:avLst/>
          </a:prstGeom>
        </p:spPr>
      </p:pic>
    </p:spTree>
    <p:extLst>
      <p:ext uri="{BB962C8B-B14F-4D97-AF65-F5344CB8AC3E}">
        <p14:creationId xmlns:p14="http://schemas.microsoft.com/office/powerpoint/2010/main" val="146598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174279"/>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SÜREKLİ İYİLEŞTİRME ÖNERİLERİ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34</a:t>
            </a:fld>
            <a:endParaRPr lang="tr-TR"/>
          </a:p>
        </p:txBody>
      </p:sp>
      <p:sp>
        <p:nvSpPr>
          <p:cNvPr id="66" name="Metin kutusu 65"/>
          <p:cNvSpPr txBox="1"/>
          <p:nvPr/>
        </p:nvSpPr>
        <p:spPr>
          <a:xfrm>
            <a:off x="0" y="3212976"/>
            <a:ext cx="9144000" cy="1754326"/>
          </a:xfrm>
          <a:prstGeom prst="rect">
            <a:avLst/>
          </a:prstGeom>
          <a:noFill/>
        </p:spPr>
        <p:txBody>
          <a:bodyPr wrap="square" rtlCol="0">
            <a:spAutoFit/>
          </a:bodyPr>
          <a:lstStyle/>
          <a:p>
            <a:r>
              <a:rPr lang="tr-TR" b="1" dirty="0" smtClean="0"/>
              <a:t>Süreçlerinizde verimlilik sağlamak ve başka iç süreçlere de katkı vermek adına sürekli iyileştirme önerilerinizi yazınız.</a:t>
            </a:r>
          </a:p>
          <a:p>
            <a:endParaRPr lang="tr-TR" b="1" dirty="0"/>
          </a:p>
          <a:p>
            <a:endParaRPr lang="tr-TR" b="1" dirty="0" smtClean="0"/>
          </a:p>
          <a:p>
            <a:pPr marL="285750" indent="-285750">
              <a:buFontTx/>
              <a:buChar char="-"/>
            </a:pPr>
            <a:r>
              <a:rPr lang="tr-TR" b="1" dirty="0" smtClean="0"/>
              <a:t>Kalite Faaliyet Planının gözden geçirilmesi/ takip edilmesi</a:t>
            </a:r>
          </a:p>
          <a:p>
            <a:r>
              <a:rPr lang="tr-TR" b="1" dirty="0" smtClean="0"/>
              <a:t>-   SPİK’lerin düzenli olarak takip edilmesi</a:t>
            </a:r>
          </a:p>
        </p:txBody>
      </p:sp>
      <p:pic>
        <p:nvPicPr>
          <p:cNvPr id="67" name="Resim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43808"/>
            <a:ext cx="209380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Resim 64"/>
          <p:cNvPicPr/>
          <p:nvPr/>
        </p:nvPicPr>
        <p:blipFill>
          <a:blip r:embed="rId3"/>
          <a:stretch>
            <a:fillRect/>
          </a:stretch>
        </p:blipFill>
        <p:spPr>
          <a:xfrm>
            <a:off x="20434" y="188640"/>
            <a:ext cx="2736304" cy="576064"/>
          </a:xfrm>
          <a:prstGeom prst="rect">
            <a:avLst/>
          </a:prstGeom>
        </p:spPr>
      </p:pic>
    </p:spTree>
    <p:extLst>
      <p:ext uri="{BB962C8B-B14F-4D97-AF65-F5344CB8AC3E}">
        <p14:creationId xmlns:p14="http://schemas.microsoft.com/office/powerpoint/2010/main" val="387958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PAYDAŞ BEKLENTİLERİ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4</a:t>
            </a:fld>
            <a:endParaRPr lang="tr-TR"/>
          </a:p>
        </p:txBody>
      </p:sp>
      <p:sp>
        <p:nvSpPr>
          <p:cNvPr id="2" name="Metin kutusu 1"/>
          <p:cNvSpPr txBox="1"/>
          <p:nvPr/>
        </p:nvSpPr>
        <p:spPr>
          <a:xfrm>
            <a:off x="107504" y="898243"/>
            <a:ext cx="9144000" cy="923330"/>
          </a:xfrm>
          <a:prstGeom prst="rect">
            <a:avLst/>
          </a:prstGeom>
          <a:noFill/>
        </p:spPr>
        <p:txBody>
          <a:bodyPr wrap="square" rtlCol="0">
            <a:spAutoFit/>
          </a:bodyPr>
          <a:lstStyle/>
          <a:p>
            <a:r>
              <a:rPr lang="tr-TR" b="1" dirty="0" smtClean="0"/>
              <a:t>Stratejik planınızda paydaş olarak tanımlanan ve sürecinizin paydaşı olan kişi ya da kurumların beklentilerinin Nisan-Ekim döneminde karşılama durumunuz/varsa ölçüm sonuçlarınız hakkında bilgi veriniz.</a:t>
            </a:r>
            <a:endParaRPr lang="tr-TR" b="1" dirty="0"/>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99371284"/>
              </p:ext>
            </p:extLst>
          </p:nvPr>
        </p:nvGraphicFramePr>
        <p:xfrm>
          <a:off x="107504" y="1912938"/>
          <a:ext cx="8712968" cy="4612406"/>
        </p:xfrm>
        <a:graphic>
          <a:graphicData uri="http://schemas.openxmlformats.org/drawingml/2006/table">
            <a:tbl>
              <a:tblPr>
                <a:tableStyleId>{5C22544A-7EE6-4342-B048-85BDC9FD1C3A}</a:tableStyleId>
              </a:tblPr>
              <a:tblGrid>
                <a:gridCol w="2185528">
                  <a:extLst>
                    <a:ext uri="{9D8B030D-6E8A-4147-A177-3AD203B41FA5}">
                      <a16:colId xmlns:a16="http://schemas.microsoft.com/office/drawing/2014/main" val="2204736867"/>
                    </a:ext>
                  </a:extLst>
                </a:gridCol>
                <a:gridCol w="2614306">
                  <a:extLst>
                    <a:ext uri="{9D8B030D-6E8A-4147-A177-3AD203B41FA5}">
                      <a16:colId xmlns:a16="http://schemas.microsoft.com/office/drawing/2014/main" val="1265938785"/>
                    </a:ext>
                  </a:extLst>
                </a:gridCol>
                <a:gridCol w="3913134">
                  <a:extLst>
                    <a:ext uri="{9D8B030D-6E8A-4147-A177-3AD203B41FA5}">
                      <a16:colId xmlns:a16="http://schemas.microsoft.com/office/drawing/2014/main" val="1623097897"/>
                    </a:ext>
                  </a:extLst>
                </a:gridCol>
              </a:tblGrid>
              <a:tr h="269274">
                <a:tc>
                  <a:txBody>
                    <a:bodyPr/>
                    <a:lstStyle/>
                    <a:p>
                      <a:pPr algn="ctr" fontAlgn="ctr"/>
                      <a:r>
                        <a:rPr lang="en-US" sz="1100" u="none" strike="noStrike">
                          <a:effectLst/>
                        </a:rPr>
                        <a:t>PAYDAŞ ADI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PAYDAŞ BEKLENTİSİ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Karşılanma Durumu</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4071644"/>
                  </a:ext>
                </a:extLst>
              </a:tr>
              <a:tr h="1809638">
                <a:tc>
                  <a:txBody>
                    <a:bodyPr/>
                    <a:lstStyle/>
                    <a:p>
                      <a:pPr algn="ctr" fontAlgn="ctr"/>
                      <a:r>
                        <a:rPr lang="en-US" sz="1400" u="none" strike="noStrike">
                          <a:effectLst/>
                        </a:rPr>
                        <a:t>İİSBF Dekanlık</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Dekanlık, akademik etkinliklerin arttırılması ve öğrenci memnuniyeti konusunda beklenti içerisindedir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u="none" strike="noStrike" dirty="0" smtClean="0">
                          <a:effectLst/>
                        </a:rPr>
                        <a:t>Etkinlik m</a:t>
                      </a:r>
                      <a:r>
                        <a:rPr lang="en-US" sz="1400" u="none" strike="noStrike" dirty="0" err="1" smtClean="0">
                          <a:effectLst/>
                        </a:rPr>
                        <a:t>emnuniyet</a:t>
                      </a:r>
                      <a:r>
                        <a:rPr lang="en-US" sz="1400" u="none" strike="noStrike" dirty="0" smtClean="0">
                          <a:effectLst/>
                        </a:rPr>
                        <a:t> </a:t>
                      </a:r>
                      <a:r>
                        <a:rPr lang="en-US" sz="1400" u="none" strike="noStrike" dirty="0" err="1">
                          <a:effectLst/>
                        </a:rPr>
                        <a:t>anketleri</a:t>
                      </a:r>
                      <a:r>
                        <a:rPr lang="en-US" sz="1400" u="none" strike="noStrike" dirty="0">
                          <a:effectLst/>
                        </a:rPr>
                        <a:t> </a:t>
                      </a:r>
                      <a:r>
                        <a:rPr lang="en-US" sz="1400" u="none" strike="noStrike" dirty="0" err="1">
                          <a:effectLst/>
                        </a:rPr>
                        <a:t>yapılmış</a:t>
                      </a:r>
                      <a:r>
                        <a:rPr lang="en-US" sz="1400" u="none" strike="noStrike" dirty="0">
                          <a:effectLst/>
                        </a:rPr>
                        <a:t>, </a:t>
                      </a:r>
                      <a:r>
                        <a:rPr lang="en-US" sz="1400" u="none" strike="noStrike" dirty="0" err="1">
                          <a:effectLst/>
                        </a:rPr>
                        <a:t>anket</a:t>
                      </a:r>
                      <a:r>
                        <a:rPr lang="en-US" sz="1400" u="none" strike="noStrike" dirty="0">
                          <a:effectLst/>
                        </a:rPr>
                        <a:t> </a:t>
                      </a:r>
                      <a:r>
                        <a:rPr lang="en-US" sz="1400" u="none" strike="noStrike" dirty="0" err="1">
                          <a:effectLst/>
                        </a:rPr>
                        <a:t>sonuçlarına</a:t>
                      </a:r>
                      <a:r>
                        <a:rPr lang="en-US" sz="1400" u="none" strike="noStrike" dirty="0">
                          <a:effectLst/>
                        </a:rPr>
                        <a:t> </a:t>
                      </a:r>
                      <a:r>
                        <a:rPr lang="en-US" sz="1400" u="none" strike="noStrike" dirty="0" err="1">
                          <a:effectLst/>
                        </a:rPr>
                        <a:t>göre</a:t>
                      </a:r>
                      <a:r>
                        <a:rPr lang="en-US" sz="1400" u="none" strike="noStrike" dirty="0">
                          <a:effectLst/>
                        </a:rPr>
                        <a:t> </a:t>
                      </a:r>
                      <a:r>
                        <a:rPr lang="en-US" sz="1400" u="none" strike="noStrike" dirty="0" err="1">
                          <a:effectLst/>
                        </a:rPr>
                        <a:t>aksiyon</a:t>
                      </a:r>
                      <a:r>
                        <a:rPr lang="en-US" sz="1400" u="none" strike="noStrike" dirty="0">
                          <a:effectLst/>
                        </a:rPr>
                        <a:t> </a:t>
                      </a:r>
                      <a:r>
                        <a:rPr lang="en-US" sz="1400" u="none" strike="noStrike" dirty="0" err="1">
                          <a:effectLst/>
                        </a:rPr>
                        <a:t>planları</a:t>
                      </a:r>
                      <a:r>
                        <a:rPr lang="en-US" sz="1400" u="none" strike="noStrike" dirty="0">
                          <a:effectLst/>
                        </a:rPr>
                        <a:t> </a:t>
                      </a:r>
                      <a:r>
                        <a:rPr lang="en-US" sz="1400" u="none" strike="noStrike" dirty="0" err="1">
                          <a:effectLst/>
                        </a:rPr>
                        <a:t>hazırlanmıştır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4700677"/>
                  </a:ext>
                </a:extLst>
              </a:tr>
              <a:tr h="723856">
                <a:tc>
                  <a:txBody>
                    <a:bodyPr/>
                    <a:lstStyle/>
                    <a:p>
                      <a:pPr algn="ctr" fontAlgn="ctr"/>
                      <a:r>
                        <a:rPr lang="en-US" sz="1400" u="none" strike="noStrike">
                          <a:effectLst/>
                        </a:rPr>
                        <a:t>Genel Sekreterlik</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İdari süreçlerde iş birliği beklemektedir.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a:effectLst/>
                        </a:rPr>
                        <a:t>Tüm</a:t>
                      </a:r>
                      <a:r>
                        <a:rPr lang="en-US" sz="1400" u="none" strike="noStrike" dirty="0">
                          <a:effectLst/>
                        </a:rPr>
                        <a:t> </a:t>
                      </a:r>
                      <a:r>
                        <a:rPr lang="en-US" sz="1400" u="none" strike="noStrike" dirty="0" err="1">
                          <a:effectLst/>
                        </a:rPr>
                        <a:t>organizasyonlarda</a:t>
                      </a:r>
                      <a:r>
                        <a:rPr lang="en-US" sz="1400" u="none" strike="noStrike" dirty="0">
                          <a:effectLst/>
                        </a:rPr>
                        <a:t> </a:t>
                      </a:r>
                      <a:r>
                        <a:rPr lang="en-US" sz="1400" u="none" strike="noStrike" dirty="0" err="1">
                          <a:effectLst/>
                        </a:rPr>
                        <a:t>gerekli</a:t>
                      </a:r>
                      <a:r>
                        <a:rPr lang="en-US" sz="1400" u="none" strike="noStrike" dirty="0">
                          <a:effectLst/>
                        </a:rPr>
                        <a:t> </a:t>
                      </a:r>
                      <a:r>
                        <a:rPr lang="en-US" sz="1400" u="none" strike="noStrike" dirty="0" err="1">
                          <a:effectLst/>
                        </a:rPr>
                        <a:t>işbirlikleri</a:t>
                      </a:r>
                      <a:r>
                        <a:rPr lang="en-US" sz="1400" u="none" strike="noStrike" dirty="0">
                          <a:effectLst/>
                        </a:rPr>
                        <a:t> </a:t>
                      </a:r>
                      <a:r>
                        <a:rPr lang="en-US" sz="1400" u="none" strike="noStrike" dirty="0" err="1">
                          <a:effectLst/>
                        </a:rPr>
                        <a:t>yapılmıştır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488018"/>
                  </a:ext>
                </a:extLst>
              </a:tr>
              <a:tr h="1809638">
                <a:tc>
                  <a:txBody>
                    <a:bodyPr/>
                    <a:lstStyle/>
                    <a:p>
                      <a:pPr algn="ctr" fontAlgn="ctr"/>
                      <a:r>
                        <a:rPr lang="en-US" sz="1400" u="none" strike="noStrike">
                          <a:effectLst/>
                        </a:rPr>
                        <a:t>Lisans öğrencileri</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Seminerlerden maksimum verim alma ve konuşmacılarla bağlantı kurmayı beklemektedirler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a:effectLst/>
                        </a:rPr>
                        <a:t>Seminerlerde</a:t>
                      </a:r>
                      <a:r>
                        <a:rPr lang="en-US" sz="1400" u="none" strike="noStrike" dirty="0">
                          <a:effectLst/>
                        </a:rPr>
                        <a:t> </a:t>
                      </a:r>
                      <a:r>
                        <a:rPr lang="en-US" sz="1400" u="none" strike="noStrike" dirty="0" err="1">
                          <a:effectLst/>
                        </a:rPr>
                        <a:t>ve</a:t>
                      </a:r>
                      <a:r>
                        <a:rPr lang="en-US" sz="1400" u="none" strike="noStrike" dirty="0">
                          <a:effectLst/>
                        </a:rPr>
                        <a:t> </a:t>
                      </a:r>
                      <a:r>
                        <a:rPr lang="en-US" sz="1400" u="none" strike="noStrike" dirty="0" err="1">
                          <a:effectLst/>
                        </a:rPr>
                        <a:t>sonrasında</a:t>
                      </a:r>
                      <a:r>
                        <a:rPr lang="en-US" sz="1400" u="none" strike="noStrike" dirty="0">
                          <a:effectLst/>
                        </a:rPr>
                        <a:t> </a:t>
                      </a:r>
                      <a:r>
                        <a:rPr lang="en-US" sz="1400" u="none" strike="noStrike" dirty="0" err="1">
                          <a:effectLst/>
                        </a:rPr>
                        <a:t>öğrencilerimizin</a:t>
                      </a:r>
                      <a:r>
                        <a:rPr lang="en-US" sz="1400" u="none" strike="noStrike" dirty="0">
                          <a:effectLst/>
                        </a:rPr>
                        <a:t> </a:t>
                      </a:r>
                      <a:r>
                        <a:rPr lang="en-US" sz="1400" u="none" strike="noStrike" dirty="0" err="1">
                          <a:effectLst/>
                        </a:rPr>
                        <a:t>konuşmacılarla</a:t>
                      </a:r>
                      <a:r>
                        <a:rPr lang="en-US" sz="1400" u="none" strike="noStrike" dirty="0">
                          <a:effectLst/>
                        </a:rPr>
                        <a:t> </a:t>
                      </a:r>
                      <a:r>
                        <a:rPr lang="en-US" sz="1400" u="none" strike="noStrike" dirty="0" err="1">
                          <a:effectLst/>
                        </a:rPr>
                        <a:t>iletişim</a:t>
                      </a:r>
                      <a:r>
                        <a:rPr lang="en-US" sz="1400" u="none" strike="noStrike" dirty="0">
                          <a:effectLst/>
                        </a:rPr>
                        <a:t> </a:t>
                      </a:r>
                      <a:r>
                        <a:rPr lang="en-US" sz="1400" u="none" strike="noStrike" dirty="0" err="1">
                          <a:effectLst/>
                        </a:rPr>
                        <a:t>imkanları</a:t>
                      </a:r>
                      <a:r>
                        <a:rPr lang="en-US" sz="1400" u="none" strike="noStrike" dirty="0">
                          <a:effectLst/>
                        </a:rPr>
                        <a:t> </a:t>
                      </a:r>
                      <a:r>
                        <a:rPr lang="en-US" sz="1400" u="none" strike="noStrike" dirty="0" err="1">
                          <a:effectLst/>
                        </a:rPr>
                        <a:t>oluşmuştur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066599"/>
                  </a:ext>
                </a:extLst>
              </a:tr>
            </a:tbl>
          </a:graphicData>
        </a:graphic>
      </p:graphicFrame>
    </p:spTree>
    <p:extLst>
      <p:ext uri="{BB962C8B-B14F-4D97-AF65-F5344CB8AC3E}">
        <p14:creationId xmlns:p14="http://schemas.microsoft.com/office/powerpoint/2010/main" val="213096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PAYDAŞ BEKLENTİLERİ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5</a:t>
            </a:fld>
            <a:endParaRPr lang="tr-TR"/>
          </a:p>
        </p:txBody>
      </p:sp>
      <p:sp>
        <p:nvSpPr>
          <p:cNvPr id="2" name="Metin kutusu 1"/>
          <p:cNvSpPr txBox="1"/>
          <p:nvPr/>
        </p:nvSpPr>
        <p:spPr>
          <a:xfrm>
            <a:off x="107504" y="898243"/>
            <a:ext cx="9144000" cy="923330"/>
          </a:xfrm>
          <a:prstGeom prst="rect">
            <a:avLst/>
          </a:prstGeom>
          <a:noFill/>
        </p:spPr>
        <p:txBody>
          <a:bodyPr wrap="square" rtlCol="0">
            <a:spAutoFit/>
          </a:bodyPr>
          <a:lstStyle/>
          <a:p>
            <a:r>
              <a:rPr lang="tr-TR" b="1" dirty="0" smtClean="0"/>
              <a:t>Stratejik planınızda paydaş olarak tanımlanan ve sürecinizin paydaşı olan kişi ya da kurumların beklentilerinin Nisan-Ekim döneminde karşılama durumunuz/varsa ölçüm sonuçlarınız hakkında bilgi veriniz.</a:t>
            </a:r>
            <a:endParaRPr lang="tr-TR" b="1" dirty="0"/>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17379168"/>
              </p:ext>
            </p:extLst>
          </p:nvPr>
        </p:nvGraphicFramePr>
        <p:xfrm>
          <a:off x="107504" y="1883104"/>
          <a:ext cx="8579296" cy="4473245"/>
        </p:xfrm>
        <a:graphic>
          <a:graphicData uri="http://schemas.openxmlformats.org/drawingml/2006/table">
            <a:tbl>
              <a:tblPr>
                <a:tableStyleId>{5C22544A-7EE6-4342-B048-85BDC9FD1C3A}</a:tableStyleId>
              </a:tblPr>
              <a:tblGrid>
                <a:gridCol w="2151998">
                  <a:extLst>
                    <a:ext uri="{9D8B030D-6E8A-4147-A177-3AD203B41FA5}">
                      <a16:colId xmlns:a16="http://schemas.microsoft.com/office/drawing/2014/main" val="3854439550"/>
                    </a:ext>
                  </a:extLst>
                </a:gridCol>
                <a:gridCol w="2574198">
                  <a:extLst>
                    <a:ext uri="{9D8B030D-6E8A-4147-A177-3AD203B41FA5}">
                      <a16:colId xmlns:a16="http://schemas.microsoft.com/office/drawing/2014/main" val="195198542"/>
                    </a:ext>
                  </a:extLst>
                </a:gridCol>
                <a:gridCol w="3853100">
                  <a:extLst>
                    <a:ext uri="{9D8B030D-6E8A-4147-A177-3AD203B41FA5}">
                      <a16:colId xmlns:a16="http://schemas.microsoft.com/office/drawing/2014/main" val="946052166"/>
                    </a:ext>
                  </a:extLst>
                </a:gridCol>
              </a:tblGrid>
              <a:tr h="187562">
                <a:tc>
                  <a:txBody>
                    <a:bodyPr/>
                    <a:lstStyle/>
                    <a:p>
                      <a:pPr algn="ctr" fontAlgn="ctr"/>
                      <a:r>
                        <a:rPr lang="en-US" sz="1100" u="none" strike="noStrike">
                          <a:effectLst/>
                        </a:rPr>
                        <a:t>PAYDAŞ ADI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PAYDAŞ BEKLENTİSİ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Karşılanma Durumu</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64489284"/>
                  </a:ext>
                </a:extLst>
              </a:tr>
              <a:tr h="1008396">
                <a:tc>
                  <a:txBody>
                    <a:bodyPr/>
                    <a:lstStyle/>
                    <a:p>
                      <a:pPr algn="ctr" fontAlgn="ctr"/>
                      <a:r>
                        <a:rPr lang="en-US" sz="1400" u="none" strike="noStrike">
                          <a:effectLst/>
                        </a:rPr>
                        <a:t>Rektörlük</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n-NO" sz="1400" u="none" strike="noStrike">
                          <a:effectLst/>
                        </a:rPr>
                        <a:t>Üniversitenin akademik faaliyetlerine  katkı yapılması</a:t>
                      </a:r>
                      <a:endParaRPr lang="nn-NO"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u="none" strike="noStrike" dirty="0" smtClean="0">
                          <a:effectLst/>
                        </a:rPr>
                        <a:t>Sepam panelleri</a:t>
                      </a:r>
                      <a:r>
                        <a:rPr lang="en-US" sz="1400" u="none" strike="noStrike" dirty="0" smtClean="0">
                          <a:effectLst/>
                        </a:rPr>
                        <a:t>, </a:t>
                      </a:r>
                      <a:r>
                        <a:rPr lang="en-US" sz="1400" u="none" strike="noStrike" dirty="0" err="1">
                          <a:effectLst/>
                        </a:rPr>
                        <a:t>Sepam</a:t>
                      </a:r>
                      <a:r>
                        <a:rPr lang="en-US" sz="1400" u="none" strike="noStrike" dirty="0">
                          <a:effectLst/>
                        </a:rPr>
                        <a:t> </a:t>
                      </a:r>
                      <a:r>
                        <a:rPr lang="en-US" sz="1400" u="none" strike="noStrike" dirty="0" err="1">
                          <a:effectLst/>
                        </a:rPr>
                        <a:t>seminerleri</a:t>
                      </a:r>
                      <a:r>
                        <a:rPr lang="en-US" sz="1400" u="none" strike="noStrike" dirty="0">
                          <a:effectLst/>
                        </a:rPr>
                        <a:t>, </a:t>
                      </a:r>
                      <a:r>
                        <a:rPr lang="tr-TR" sz="1400" u="none" strike="noStrike" dirty="0" smtClean="0">
                          <a:effectLst/>
                        </a:rPr>
                        <a:t>sertifika programları </a:t>
                      </a:r>
                      <a:r>
                        <a:rPr lang="en-US" sz="1400" u="none" strike="noStrike" dirty="0" smtClean="0">
                          <a:effectLst/>
                        </a:rPr>
                        <a:t> </a:t>
                      </a:r>
                      <a:r>
                        <a:rPr lang="en-US" sz="1400" u="none" strike="noStrike" dirty="0" err="1">
                          <a:effectLst/>
                        </a:rPr>
                        <a:t>ile</a:t>
                      </a:r>
                      <a:r>
                        <a:rPr lang="en-US" sz="1400" u="none" strike="noStrike" dirty="0">
                          <a:effectLst/>
                        </a:rPr>
                        <a:t> </a:t>
                      </a:r>
                      <a:r>
                        <a:rPr lang="en-US" sz="1400" u="none" strike="noStrike" dirty="0" err="1">
                          <a:effectLst/>
                        </a:rPr>
                        <a:t>akademik</a:t>
                      </a:r>
                      <a:r>
                        <a:rPr lang="en-US" sz="1400" u="none" strike="noStrike" dirty="0">
                          <a:effectLst/>
                        </a:rPr>
                        <a:t> </a:t>
                      </a:r>
                      <a:r>
                        <a:rPr lang="en-US" sz="1400" u="none" strike="noStrike" dirty="0" err="1">
                          <a:effectLst/>
                        </a:rPr>
                        <a:t>faaliyetlere</a:t>
                      </a:r>
                      <a:r>
                        <a:rPr lang="en-US" sz="1400" u="none" strike="noStrike" dirty="0">
                          <a:effectLst/>
                        </a:rPr>
                        <a:t> </a:t>
                      </a:r>
                      <a:r>
                        <a:rPr lang="en-US" sz="1400" u="none" strike="noStrike" dirty="0" err="1">
                          <a:effectLst/>
                        </a:rPr>
                        <a:t>katkı</a:t>
                      </a:r>
                      <a:r>
                        <a:rPr lang="en-US" sz="1400" u="none" strike="noStrike" dirty="0">
                          <a:effectLst/>
                        </a:rPr>
                        <a:t> </a:t>
                      </a:r>
                      <a:r>
                        <a:rPr lang="en-US" sz="1400" u="none" strike="noStrike" dirty="0" err="1">
                          <a:effectLst/>
                        </a:rPr>
                        <a:t>sağlanmıştır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5718107"/>
                  </a:ext>
                </a:extLst>
              </a:tr>
              <a:tr h="756297">
                <a:tc>
                  <a:txBody>
                    <a:bodyPr/>
                    <a:lstStyle/>
                    <a:p>
                      <a:pPr algn="ctr" fontAlgn="ctr"/>
                      <a:r>
                        <a:rPr lang="en-US" sz="1400" u="none" strike="noStrike">
                          <a:effectLst/>
                        </a:rPr>
                        <a:t>Diğer Araştırma Merkezleri</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Ortak çalışmalar yapılması</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u="none" strike="noStrike" dirty="0" smtClean="0">
                          <a:effectLst/>
                        </a:rPr>
                        <a:t>Aralık</a:t>
                      </a:r>
                      <a:r>
                        <a:rPr lang="tr-TR" sz="1400" u="none" strike="noStrike" baseline="0" dirty="0" smtClean="0">
                          <a:effectLst/>
                        </a:rPr>
                        <a:t> ayında düzenlenen SEPAM paneli </a:t>
                      </a:r>
                      <a:r>
                        <a:rPr lang="en-US" sz="1400" u="none" strike="noStrike" dirty="0" err="1" smtClean="0">
                          <a:effectLst/>
                        </a:rPr>
                        <a:t>diğer</a:t>
                      </a:r>
                      <a:r>
                        <a:rPr lang="en-US" sz="1400" u="none" strike="noStrike" dirty="0" smtClean="0">
                          <a:effectLst/>
                        </a:rPr>
                        <a:t> </a:t>
                      </a:r>
                      <a:r>
                        <a:rPr lang="en-US" sz="1400" u="none" strike="noStrike" dirty="0" err="1">
                          <a:effectLst/>
                        </a:rPr>
                        <a:t>araştırma</a:t>
                      </a:r>
                      <a:r>
                        <a:rPr lang="en-US" sz="1400" u="none" strike="noStrike" dirty="0">
                          <a:effectLst/>
                        </a:rPr>
                        <a:t> </a:t>
                      </a:r>
                      <a:r>
                        <a:rPr lang="en-US" sz="1400" u="none" strike="noStrike" dirty="0" err="1">
                          <a:effectLst/>
                        </a:rPr>
                        <a:t>merkezleriyle</a:t>
                      </a:r>
                      <a:r>
                        <a:rPr lang="en-US" sz="1400" u="none" strike="noStrike" dirty="0">
                          <a:effectLst/>
                        </a:rPr>
                        <a:t> </a:t>
                      </a:r>
                      <a:r>
                        <a:rPr lang="en-US" sz="1400" u="none" strike="noStrike" dirty="0" err="1">
                          <a:effectLst/>
                        </a:rPr>
                        <a:t>koordineli</a:t>
                      </a:r>
                      <a:r>
                        <a:rPr lang="en-US" sz="1400" u="none" strike="noStrike" dirty="0">
                          <a:effectLst/>
                        </a:rPr>
                        <a:t> </a:t>
                      </a:r>
                      <a:r>
                        <a:rPr lang="en-US" sz="1400" u="none" strike="noStrike" dirty="0" err="1">
                          <a:effectLst/>
                        </a:rPr>
                        <a:t>bir</a:t>
                      </a:r>
                      <a:r>
                        <a:rPr lang="en-US" sz="1400" u="none" strike="noStrike" dirty="0">
                          <a:effectLst/>
                        </a:rPr>
                        <a:t> </a:t>
                      </a:r>
                      <a:r>
                        <a:rPr lang="en-US" sz="1400" u="none" strike="noStrike" dirty="0" err="1">
                          <a:effectLst/>
                        </a:rPr>
                        <a:t>şekilde</a:t>
                      </a:r>
                      <a:r>
                        <a:rPr lang="en-US" sz="1400" u="none" strike="noStrike" dirty="0">
                          <a:effectLst/>
                        </a:rPr>
                        <a:t> </a:t>
                      </a:r>
                      <a:r>
                        <a:rPr lang="en-US" sz="1400" u="none" strike="noStrike" dirty="0" err="1">
                          <a:effectLst/>
                        </a:rPr>
                        <a:t>düzenlenmiştir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5804879"/>
                  </a:ext>
                </a:extLst>
              </a:tr>
              <a:tr h="1260495">
                <a:tc>
                  <a:txBody>
                    <a:bodyPr/>
                    <a:lstStyle/>
                    <a:p>
                      <a:pPr algn="ctr" fontAlgn="ctr"/>
                      <a:r>
                        <a:rPr lang="en-US" sz="1400" u="none" strike="noStrike">
                          <a:effectLst/>
                        </a:rPr>
                        <a:t>Lisans üstü öğrenciler/Araştırmacılar</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Kendi entellektüel gelişimlerine katkı verilmesi ve araştırmalarına destek verilmesi</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u="none" strike="noStrike" dirty="0" smtClean="0">
                          <a:effectLst/>
                        </a:rPr>
                        <a:t>Sertifika programları, paneller </a:t>
                      </a:r>
                      <a:r>
                        <a:rPr lang="en-US" sz="1400" u="none" strike="noStrike" dirty="0" err="1" smtClean="0">
                          <a:effectLst/>
                        </a:rPr>
                        <a:t>ve</a:t>
                      </a:r>
                      <a:r>
                        <a:rPr lang="en-US" sz="1400" u="none" strike="noStrike" dirty="0" smtClean="0">
                          <a:effectLst/>
                        </a:rPr>
                        <a:t> </a:t>
                      </a:r>
                      <a:r>
                        <a:rPr lang="en-US" sz="1400" u="none" strike="noStrike" dirty="0" err="1">
                          <a:effectLst/>
                        </a:rPr>
                        <a:t>diğer</a:t>
                      </a:r>
                      <a:r>
                        <a:rPr lang="en-US" sz="1400" u="none" strike="noStrike" dirty="0">
                          <a:effectLst/>
                        </a:rPr>
                        <a:t> </a:t>
                      </a:r>
                      <a:r>
                        <a:rPr lang="en-US" sz="1400" u="none" strike="noStrike" dirty="0" err="1">
                          <a:effectLst/>
                        </a:rPr>
                        <a:t>seminerlerle</a:t>
                      </a:r>
                      <a:r>
                        <a:rPr lang="en-US" sz="1400" u="none" strike="noStrike" dirty="0">
                          <a:effectLst/>
                        </a:rPr>
                        <a:t> </a:t>
                      </a:r>
                      <a:r>
                        <a:rPr lang="en-US" sz="1400" u="none" strike="noStrike" dirty="0" err="1">
                          <a:effectLst/>
                        </a:rPr>
                        <a:t>araştırmacılara</a:t>
                      </a:r>
                      <a:r>
                        <a:rPr lang="en-US" sz="1400" u="none" strike="noStrike" dirty="0">
                          <a:effectLst/>
                        </a:rPr>
                        <a:t> </a:t>
                      </a:r>
                      <a:r>
                        <a:rPr lang="en-US" sz="1400" u="none" strike="noStrike" dirty="0" err="1">
                          <a:effectLst/>
                        </a:rPr>
                        <a:t>çalışmalarına</a:t>
                      </a:r>
                      <a:r>
                        <a:rPr lang="en-US" sz="1400" u="none" strike="noStrike" dirty="0">
                          <a:effectLst/>
                        </a:rPr>
                        <a:t> </a:t>
                      </a:r>
                      <a:r>
                        <a:rPr lang="en-US" sz="1400" u="none" strike="noStrike" dirty="0" err="1">
                          <a:effectLst/>
                        </a:rPr>
                        <a:t>katkı</a:t>
                      </a:r>
                      <a:r>
                        <a:rPr lang="en-US" sz="1400" u="none" strike="noStrike" dirty="0">
                          <a:effectLst/>
                        </a:rPr>
                        <a:t> </a:t>
                      </a:r>
                      <a:r>
                        <a:rPr lang="en-US" sz="1400" u="none" strike="noStrike" dirty="0" err="1">
                          <a:effectLst/>
                        </a:rPr>
                        <a:t>sağlayabilecek</a:t>
                      </a:r>
                      <a:r>
                        <a:rPr lang="en-US" sz="1400" u="none" strike="noStrike" dirty="0">
                          <a:effectLst/>
                        </a:rPr>
                        <a:t> </a:t>
                      </a:r>
                      <a:r>
                        <a:rPr lang="en-US" sz="1400" u="none" strike="noStrike" dirty="0" err="1">
                          <a:effectLst/>
                        </a:rPr>
                        <a:t>organizasyonlar</a:t>
                      </a:r>
                      <a:r>
                        <a:rPr lang="en-US" sz="1400" u="none" strike="noStrike" dirty="0">
                          <a:effectLst/>
                        </a:rPr>
                        <a:t> </a:t>
                      </a:r>
                      <a:r>
                        <a:rPr lang="en-US" sz="1400" u="none" strike="noStrike" dirty="0" err="1">
                          <a:effectLst/>
                        </a:rPr>
                        <a:t>yapılmıştır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87497380"/>
                  </a:ext>
                </a:extLst>
              </a:tr>
              <a:tr h="1260495">
                <a:tc>
                  <a:txBody>
                    <a:bodyPr/>
                    <a:lstStyle/>
                    <a:p>
                      <a:pPr algn="ctr" fontAlgn="ctr"/>
                      <a:r>
                        <a:rPr lang="en-US" sz="1400" u="none" strike="noStrike">
                          <a:effectLst/>
                        </a:rPr>
                        <a:t> Medya Kuruluşları</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Şehirdeki bilimsel faaliyetlerin görünür hale gelmesi ve haber değeri taşıması.</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SEPAM </a:t>
                      </a:r>
                      <a:r>
                        <a:rPr lang="en-US" sz="1400" u="none" strike="noStrike" dirty="0" err="1">
                          <a:effectLst/>
                        </a:rPr>
                        <a:t>müdürü</a:t>
                      </a:r>
                      <a:r>
                        <a:rPr lang="en-US" sz="1400" u="none" strike="noStrike" dirty="0">
                          <a:effectLst/>
                        </a:rPr>
                        <a:t> </a:t>
                      </a:r>
                      <a:r>
                        <a:rPr lang="en-US" sz="1400" u="none" strike="noStrike" dirty="0" err="1">
                          <a:effectLst/>
                        </a:rPr>
                        <a:t>uluslararası</a:t>
                      </a:r>
                      <a:r>
                        <a:rPr lang="en-US" sz="1400" u="none" strike="noStrike" dirty="0">
                          <a:effectLst/>
                        </a:rPr>
                        <a:t> </a:t>
                      </a:r>
                      <a:r>
                        <a:rPr lang="en-US" sz="1400" u="none" strike="noStrike" dirty="0" err="1">
                          <a:effectLst/>
                        </a:rPr>
                        <a:t>ve</a:t>
                      </a:r>
                      <a:r>
                        <a:rPr lang="en-US" sz="1400" u="none" strike="noStrike" dirty="0">
                          <a:effectLst/>
                        </a:rPr>
                        <a:t> </a:t>
                      </a:r>
                      <a:r>
                        <a:rPr lang="en-US" sz="1400" u="none" strike="noStrike" dirty="0" err="1">
                          <a:effectLst/>
                        </a:rPr>
                        <a:t>ulusal</a:t>
                      </a:r>
                      <a:r>
                        <a:rPr lang="en-US" sz="1400" u="none" strike="noStrike" dirty="0">
                          <a:effectLst/>
                        </a:rPr>
                        <a:t> </a:t>
                      </a:r>
                      <a:r>
                        <a:rPr lang="en-US" sz="1400" u="none" strike="noStrike" dirty="0" err="1">
                          <a:effectLst/>
                        </a:rPr>
                        <a:t>medya</a:t>
                      </a:r>
                      <a:r>
                        <a:rPr lang="en-US" sz="1400" u="none" strike="noStrike" dirty="0">
                          <a:effectLst/>
                        </a:rPr>
                        <a:t> </a:t>
                      </a:r>
                      <a:r>
                        <a:rPr lang="en-US" sz="1400" u="none" strike="noStrike" dirty="0" err="1">
                          <a:effectLst/>
                        </a:rPr>
                        <a:t>kuruluşlarında</a:t>
                      </a:r>
                      <a:r>
                        <a:rPr lang="en-US" sz="1400" u="none" strike="noStrike" dirty="0">
                          <a:effectLst/>
                        </a:rPr>
                        <a:t> </a:t>
                      </a:r>
                      <a:r>
                        <a:rPr lang="en-US" sz="1400" u="none" strike="noStrike" dirty="0" err="1">
                          <a:effectLst/>
                        </a:rPr>
                        <a:t>gündeme</a:t>
                      </a:r>
                      <a:r>
                        <a:rPr lang="en-US" sz="1400" u="none" strike="noStrike" dirty="0">
                          <a:effectLst/>
                        </a:rPr>
                        <a:t> </a:t>
                      </a:r>
                      <a:r>
                        <a:rPr lang="en-US" sz="1400" u="none" strike="noStrike" dirty="0" err="1">
                          <a:effectLst/>
                        </a:rPr>
                        <a:t>yönelik</a:t>
                      </a:r>
                      <a:r>
                        <a:rPr lang="en-US" sz="1400" u="none" strike="noStrike" dirty="0">
                          <a:effectLst/>
                        </a:rPr>
                        <a:t> </a:t>
                      </a:r>
                      <a:r>
                        <a:rPr lang="en-US" sz="1400" u="none" strike="noStrike" dirty="0" err="1">
                          <a:effectLst/>
                        </a:rPr>
                        <a:t>konuşmalar</a:t>
                      </a:r>
                      <a:r>
                        <a:rPr lang="en-US" sz="1400" u="none" strike="noStrike" dirty="0">
                          <a:effectLst/>
                        </a:rPr>
                        <a:t> </a:t>
                      </a:r>
                      <a:r>
                        <a:rPr lang="en-US" sz="1400" u="none" strike="noStrike" dirty="0" err="1">
                          <a:effectLst/>
                        </a:rPr>
                        <a:t>yapmış</a:t>
                      </a:r>
                      <a:r>
                        <a:rPr lang="en-US" sz="1400" u="none" strike="noStrike" dirty="0">
                          <a:effectLst/>
                        </a:rPr>
                        <a:t>, </a:t>
                      </a:r>
                      <a:r>
                        <a:rPr lang="en-US" sz="1400" u="none" strike="noStrike" dirty="0" err="1">
                          <a:effectLst/>
                        </a:rPr>
                        <a:t>özellikle</a:t>
                      </a:r>
                      <a:r>
                        <a:rPr lang="en-US" sz="1400" u="none" strike="noStrike" dirty="0">
                          <a:effectLst/>
                        </a:rPr>
                        <a:t> </a:t>
                      </a:r>
                      <a:r>
                        <a:rPr lang="tr-TR" sz="1400" u="none" strike="noStrike" dirty="0" smtClean="0">
                          <a:effectLst/>
                        </a:rPr>
                        <a:t>sivil toplum temsilcileriyle düzenlenen SEPAM paneli</a:t>
                      </a:r>
                      <a:r>
                        <a:rPr lang="tr-TR" sz="1400" u="none" strike="noStrike" baseline="0" dirty="0" smtClean="0">
                          <a:effectLst/>
                        </a:rPr>
                        <a:t> </a:t>
                      </a:r>
                      <a:r>
                        <a:rPr lang="en-US" sz="1400" u="none" strike="noStrike" dirty="0" err="1" smtClean="0">
                          <a:effectLst/>
                        </a:rPr>
                        <a:t>yerel</a:t>
                      </a:r>
                      <a:r>
                        <a:rPr lang="en-US" sz="1400" u="none" strike="noStrike" dirty="0" smtClean="0">
                          <a:effectLst/>
                        </a:rPr>
                        <a:t> </a:t>
                      </a:r>
                      <a:r>
                        <a:rPr lang="en-US" sz="1400" u="none" strike="noStrike" dirty="0" err="1">
                          <a:effectLst/>
                        </a:rPr>
                        <a:t>medya</a:t>
                      </a:r>
                      <a:r>
                        <a:rPr lang="en-US" sz="1400" u="none" strike="noStrike" dirty="0">
                          <a:effectLst/>
                        </a:rPr>
                        <a:t> </a:t>
                      </a:r>
                      <a:r>
                        <a:rPr lang="en-US" sz="1400" u="none" strike="noStrike" dirty="0" err="1">
                          <a:effectLst/>
                        </a:rPr>
                        <a:t>haberlerinde</a:t>
                      </a:r>
                      <a:r>
                        <a:rPr lang="en-US" sz="1400" u="none" strike="noStrike" dirty="0">
                          <a:effectLst/>
                        </a:rPr>
                        <a:t>  </a:t>
                      </a:r>
                      <a:r>
                        <a:rPr lang="en-US" sz="1400" u="none" strike="noStrike" dirty="0" err="1">
                          <a:effectLst/>
                        </a:rPr>
                        <a:t>yer</a:t>
                      </a:r>
                      <a:r>
                        <a:rPr lang="en-US" sz="1400" u="none" strike="noStrike" dirty="0">
                          <a:effectLst/>
                        </a:rPr>
                        <a:t> </a:t>
                      </a:r>
                      <a:r>
                        <a:rPr lang="en-US" sz="1400" u="none" strike="noStrike" dirty="0" err="1">
                          <a:effectLst/>
                        </a:rPr>
                        <a:t>edinmiştir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820820"/>
                  </a:ext>
                </a:extLst>
              </a:tr>
            </a:tbl>
          </a:graphicData>
        </a:graphic>
      </p:graphicFrame>
    </p:spTree>
    <p:extLst>
      <p:ext uri="{BB962C8B-B14F-4D97-AF65-F5344CB8AC3E}">
        <p14:creationId xmlns:p14="http://schemas.microsoft.com/office/powerpoint/2010/main" val="8103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02024" y="260648"/>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PAYDAŞ BEKLENTİLERİ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6</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59335459"/>
              </p:ext>
            </p:extLst>
          </p:nvPr>
        </p:nvGraphicFramePr>
        <p:xfrm>
          <a:off x="323528" y="1556794"/>
          <a:ext cx="8712968" cy="4464494"/>
        </p:xfrm>
        <a:graphic>
          <a:graphicData uri="http://schemas.openxmlformats.org/drawingml/2006/table">
            <a:tbl>
              <a:tblPr>
                <a:tableStyleId>{5C22544A-7EE6-4342-B048-85BDC9FD1C3A}</a:tableStyleId>
              </a:tblPr>
              <a:tblGrid>
                <a:gridCol w="2185528">
                  <a:extLst>
                    <a:ext uri="{9D8B030D-6E8A-4147-A177-3AD203B41FA5}">
                      <a16:colId xmlns:a16="http://schemas.microsoft.com/office/drawing/2014/main" val="836480405"/>
                    </a:ext>
                  </a:extLst>
                </a:gridCol>
                <a:gridCol w="2614306">
                  <a:extLst>
                    <a:ext uri="{9D8B030D-6E8A-4147-A177-3AD203B41FA5}">
                      <a16:colId xmlns:a16="http://schemas.microsoft.com/office/drawing/2014/main" val="3215680071"/>
                    </a:ext>
                  </a:extLst>
                </a:gridCol>
                <a:gridCol w="3913134">
                  <a:extLst>
                    <a:ext uri="{9D8B030D-6E8A-4147-A177-3AD203B41FA5}">
                      <a16:colId xmlns:a16="http://schemas.microsoft.com/office/drawing/2014/main" val="2435780741"/>
                    </a:ext>
                  </a:extLst>
                </a:gridCol>
              </a:tblGrid>
              <a:tr h="492524">
                <a:tc>
                  <a:txBody>
                    <a:bodyPr/>
                    <a:lstStyle/>
                    <a:p>
                      <a:pPr algn="ctr" fontAlgn="ctr"/>
                      <a:r>
                        <a:rPr lang="en-US" sz="1100" u="none" strike="noStrike">
                          <a:effectLst/>
                        </a:rPr>
                        <a:t>PAYDAŞ ADI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PAYDAŞ BEKLENTİSİ</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Karşılanma Durumu</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942993"/>
                  </a:ext>
                </a:extLst>
              </a:tr>
              <a:tr h="1985985">
                <a:tc>
                  <a:txBody>
                    <a:bodyPr/>
                    <a:lstStyle/>
                    <a:p>
                      <a:pPr algn="ctr" fontAlgn="ctr"/>
                      <a:r>
                        <a:rPr lang="en-US" sz="1400" u="none" strike="noStrike">
                          <a:effectLst/>
                        </a:rPr>
                        <a:t>Sivil Toplum Örgütleri</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İşbirliklerinin arttırılması ve onların çalışmalarına destek verilmesi</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0" i="0" u="none" strike="noStrike" dirty="0" smtClean="0">
                          <a:solidFill>
                            <a:schemeClr val="dk1"/>
                          </a:solidFill>
                          <a:effectLst/>
                          <a:latin typeface="+mn-lt"/>
                        </a:rPr>
                        <a:t>Antalya’daki sivil toplum temsilcileriyle ilk</a:t>
                      </a:r>
                      <a:r>
                        <a:rPr lang="tr-TR" sz="1400" b="0" i="0" u="none" strike="noStrike" baseline="0" dirty="0" smtClean="0">
                          <a:solidFill>
                            <a:schemeClr val="dk1"/>
                          </a:solidFill>
                          <a:effectLst/>
                          <a:latin typeface="+mn-lt"/>
                        </a:rPr>
                        <a:t> SEPAM paneli düzenlenmiştir.</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90073676"/>
                  </a:ext>
                </a:extLst>
              </a:tr>
              <a:tr h="1985985">
                <a:tc>
                  <a:txBody>
                    <a:bodyPr/>
                    <a:lstStyle/>
                    <a:p>
                      <a:pPr algn="ctr" fontAlgn="ctr"/>
                      <a:r>
                        <a:rPr lang="en-US" sz="1400" u="none" strike="noStrike">
                          <a:effectLst/>
                        </a:rPr>
                        <a:t>Yüksek Öğretim Kurulu</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Mevzuata uygun akademik faaliyetler düzenlenmesi</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err="1">
                          <a:effectLst/>
                        </a:rPr>
                        <a:t>Mevzuata</a:t>
                      </a:r>
                      <a:r>
                        <a:rPr lang="en-US" sz="1400" u="none" strike="noStrike" dirty="0">
                          <a:effectLst/>
                        </a:rPr>
                        <a:t> </a:t>
                      </a:r>
                      <a:r>
                        <a:rPr lang="en-US" sz="1400" u="none" strike="noStrike" dirty="0" err="1">
                          <a:effectLst/>
                        </a:rPr>
                        <a:t>uygunolarak</a:t>
                      </a:r>
                      <a:r>
                        <a:rPr lang="en-US" sz="1400" u="none" strike="noStrike" dirty="0">
                          <a:effectLst/>
                        </a:rPr>
                        <a:t> </a:t>
                      </a:r>
                      <a:r>
                        <a:rPr lang="en-US" sz="1400" u="none" strike="noStrike" dirty="0" err="1">
                          <a:effectLst/>
                        </a:rPr>
                        <a:t>seminerler</a:t>
                      </a:r>
                      <a:r>
                        <a:rPr lang="en-US" sz="1400" u="none" strike="noStrike" dirty="0">
                          <a:effectLst/>
                        </a:rPr>
                        <a:t>, </a:t>
                      </a:r>
                      <a:r>
                        <a:rPr lang="tr-TR" sz="1400" u="none" strike="noStrike" dirty="0" smtClean="0">
                          <a:effectLst/>
                        </a:rPr>
                        <a:t>sertifika programları, paneller</a:t>
                      </a:r>
                      <a:r>
                        <a:rPr lang="en-US" sz="1400" u="none" strike="noStrike" dirty="0" smtClean="0">
                          <a:effectLst/>
                        </a:rPr>
                        <a:t> </a:t>
                      </a:r>
                      <a:r>
                        <a:rPr lang="en-US" sz="1400" u="none" strike="noStrike" dirty="0" err="1">
                          <a:effectLst/>
                        </a:rPr>
                        <a:t>düzenlenmiştir</a:t>
                      </a: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796734"/>
                  </a:ext>
                </a:extLst>
              </a:tr>
            </a:tbl>
          </a:graphicData>
        </a:graphic>
      </p:graphicFrame>
    </p:spTree>
    <p:extLst>
      <p:ext uri="{BB962C8B-B14F-4D97-AF65-F5344CB8AC3E}">
        <p14:creationId xmlns:p14="http://schemas.microsoft.com/office/powerpoint/2010/main" val="530041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7</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pic>
        <p:nvPicPr>
          <p:cNvPr id="10" name="Picture 9"/>
          <p:cNvPicPr/>
          <p:nvPr/>
        </p:nvPicPr>
        <p:blipFill rotWithShape="1">
          <a:blip r:embed="rId3"/>
          <a:srcRect l="1661" t="20683" r="28041" b="23772"/>
          <a:stretch/>
        </p:blipFill>
        <p:spPr bwMode="auto">
          <a:xfrm>
            <a:off x="216208" y="1677001"/>
            <a:ext cx="8928992" cy="50444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65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8</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pic>
        <p:nvPicPr>
          <p:cNvPr id="9" name="Picture 8"/>
          <p:cNvPicPr/>
          <p:nvPr/>
        </p:nvPicPr>
        <p:blipFill rotWithShape="1">
          <a:blip r:embed="rId3"/>
          <a:srcRect l="831" t="18613" r="28041" b="12547"/>
          <a:stretch/>
        </p:blipFill>
        <p:spPr bwMode="auto">
          <a:xfrm>
            <a:off x="530950" y="1504161"/>
            <a:ext cx="8136904" cy="51884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5176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90872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9</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pic>
        <p:nvPicPr>
          <p:cNvPr id="8" name="Picture 7"/>
          <p:cNvPicPr/>
          <p:nvPr/>
        </p:nvPicPr>
        <p:blipFill rotWithShape="1">
          <a:blip r:embed="rId3"/>
          <a:srcRect l="1164" t="20386" r="31365" b="47705"/>
          <a:stretch/>
        </p:blipFill>
        <p:spPr bwMode="auto">
          <a:xfrm>
            <a:off x="21744" y="2282449"/>
            <a:ext cx="8820472" cy="39783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0953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699</Words>
  <Application>Microsoft Office PowerPoint</Application>
  <PresentationFormat>On-screen Show (4:3)</PresentationFormat>
  <Paragraphs>137</Paragraphs>
  <Slides>34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Ofis Teması</vt:lpstr>
      <vt:lpstr>2019 YILI  YGG SUNUMU  SEPAM SÜRECİ  21/01/2019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KALİTE FAALİYET PLANLARI </vt:lpstr>
      <vt:lpstr>KALİTE FAALİYET PLANLARI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DÜZELTİCİ FAALİYETLER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YILI  YGG SUNUMU    28.05.016</dc:title>
  <dc:creator>Banu Yuksel</dc:creator>
  <cp:lastModifiedBy>Kadir ÇIRAĞ</cp:lastModifiedBy>
  <cp:revision>78</cp:revision>
  <dcterms:created xsi:type="dcterms:W3CDTF">2016-08-26T15:45:58Z</dcterms:created>
  <dcterms:modified xsi:type="dcterms:W3CDTF">2020-01-20T11:05:45Z</dcterms:modified>
</cp:coreProperties>
</file>