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8" r:id="rId3"/>
    <p:sldId id="300" r:id="rId4"/>
    <p:sldId id="297" r:id="rId5"/>
    <p:sldId id="257" r:id="rId6"/>
    <p:sldId id="304" r:id="rId7"/>
    <p:sldId id="284" r:id="rId8"/>
    <p:sldId id="307" r:id="rId9"/>
    <p:sldId id="286" r:id="rId10"/>
    <p:sldId id="301" r:id="rId11"/>
    <p:sldId id="303" r:id="rId12"/>
    <p:sldId id="308" r:id="rId13"/>
    <p:sldId id="305" r:id="rId14"/>
    <p:sldId id="309" r:id="rId15"/>
    <p:sldId id="310" r:id="rId16"/>
    <p:sldId id="311" r:id="rId17"/>
    <p:sldId id="312" r:id="rId18"/>
    <p:sldId id="278" r:id="rId19"/>
    <p:sldId id="298" r:id="rId20"/>
    <p:sldId id="294" r:id="rId21"/>
    <p:sldId id="314" r:id="rId22"/>
    <p:sldId id="316" r:id="rId23"/>
    <p:sldId id="315" r:id="rId24"/>
    <p:sldId id="317" r:id="rId25"/>
    <p:sldId id="295" r:id="rId26"/>
    <p:sldId id="306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Merkezler\PDR\PDR%20Memnuniyet%20Anketi%20Sonu&#231;lar&#305;%202019\&#304;kinci%20Grup%20Ara%20De&#287;erlendirme%20Anket%20Sonu&#231;lar&#305;xlsx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Merkezler\PDR\PDR%20Memnuniyet%20Anketi%20Sonu&#231;lar&#305;%202019\YDYO%20Olumlu%20D&#252;&#351;&#252;nceyi%20Art&#305;rma%20At&#246;lye%20&#199;al&#305;&#351;mas&#305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PSİKOLOJİK DANIŞMANLIK MEMNUNİYET ANKET</a:t>
            </a:r>
            <a:r>
              <a:rPr lang="en-US" baseline="0"/>
              <a:t> ANALİZİ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PDR!$A$2:$J$2</c:f>
              <c:strCache>
                <c:ptCount val="10"/>
                <c:pt idx="0">
                  <c:v>1- Merkezden kolay bir şekilde randevu alabilirim.</c:v>
                </c:pt>
                <c:pt idx="1">
                  <c:v>2 - Psikolojik destek almada gönüllü ve istekliyim.</c:v>
                </c:pt>
                <c:pt idx="2">
                  <c:v>3 - Randevu taleplerim karşılanır.</c:v>
                </c:pt>
                <c:pt idx="3">
                  <c:v>4 - İlgili Danışman ile etkili bir iletişim kurduk.</c:v>
                </c:pt>
                <c:pt idx="4">
                  <c:v>5 - Danışma seanslarım gizlilik ilkesi doğrultusunda güvenli bir süreçte gerçekleştirilir.</c:v>
                </c:pt>
                <c:pt idx="5">
                  <c:v>6 - Psikolojik danışma sürecinde bireysel farklılıklarıma saygı duyulur.</c:v>
                </c:pt>
                <c:pt idx="6">
                  <c:v>7 - Seanslarda duygu ve düşüncelerimi gerçekçi ve dürüst bir şekilde dile getirebilirim.</c:v>
                </c:pt>
                <c:pt idx="7">
                  <c:v>8 - Psikolojik danışma sürecinin problemlerim üzerinde olumlu etkisi olur.</c:v>
                </c:pt>
                <c:pt idx="8">
                  <c:v>9 - Danışmanım alanında yetkindir.</c:v>
                </c:pt>
                <c:pt idx="9">
                  <c:v>Ortalama</c:v>
                </c:pt>
              </c:strCache>
            </c:strRef>
          </c:cat>
          <c:val>
            <c:numRef>
              <c:f>PDR!$A$59:$J$59</c:f>
              <c:numCache>
                <c:formatCode>0%</c:formatCode>
                <c:ptCount val="10"/>
                <c:pt idx="0">
                  <c:v>1</c:v>
                </c:pt>
                <c:pt idx="1">
                  <c:v>0.96785714285714286</c:v>
                </c:pt>
                <c:pt idx="2">
                  <c:v>0.99642857142857133</c:v>
                </c:pt>
                <c:pt idx="3">
                  <c:v>0.99642857142857133</c:v>
                </c:pt>
                <c:pt idx="4">
                  <c:v>1</c:v>
                </c:pt>
                <c:pt idx="5">
                  <c:v>1</c:v>
                </c:pt>
                <c:pt idx="6">
                  <c:v>0.97142857142857131</c:v>
                </c:pt>
                <c:pt idx="7">
                  <c:v>0.99642857142857133</c:v>
                </c:pt>
                <c:pt idx="8">
                  <c:v>1</c:v>
                </c:pt>
                <c:pt idx="9">
                  <c:v>0.99206349206349187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D-4087-BC09-958E44353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904624"/>
        <c:axId val="166581936"/>
      </c:barChart>
      <c:catAx>
        <c:axId val="7990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581936"/>
        <c:crosses val="autoZero"/>
        <c:auto val="1"/>
        <c:lblAlgn val="ctr"/>
        <c:lblOffset val="100"/>
        <c:noMultiLvlLbl val="0"/>
      </c:catAx>
      <c:valAx>
        <c:axId val="16658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0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1</a:t>
            </a:r>
            <a:r>
              <a:rPr lang="en-US"/>
              <a:t>. GRUP ANKET ANALİZİ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PDR!$A$2:$N$2</c:f>
              <c:strCache>
                <c:ptCount val="14"/>
                <c:pt idx="0">
                  <c:v>1- Grupla psikolojik danışma uygulamasına katılmada gönüllü ve istekliydim.</c:v>
                </c:pt>
                <c:pt idx="1">
                  <c:v>2 - Oturumlar düzenli bir şekilde gerçekleşti.</c:v>
                </c:pt>
                <c:pt idx="2">
                  <c:v>3 - İlgili grup lideri ile etkili bir iletişim kurduk.</c:v>
                </c:pt>
                <c:pt idx="3">
                  <c:v>4 - Grup üyeleri arasında etkili bir iletişim kuruldu.</c:v>
                </c:pt>
                <c:pt idx="4">
                  <c:v>5 - Süreç içerisindeki grup aktiviteleri yeterliydi.</c:v>
                </c:pt>
                <c:pt idx="5">
                  <c:v>6 - Çalışmalar sırasında kullanılan etkinlikler ilgimi çekti.</c:v>
                </c:pt>
                <c:pt idx="6">
                  <c:v>7 - Grupla psikolojik danışma oturumları yeterliydi.</c:v>
                </c:pt>
                <c:pt idx="7">
                  <c:v>8 - Grupla psikolojik danışma sürecinde bireysel farklılıklara saygı duyuldu.</c:v>
                </c:pt>
                <c:pt idx="8">
                  <c:v>9 - Oturumlarda duygu ve düşüncelerimi gerçekçi ve dürüst bir şekilde dile getirebildim.</c:v>
                </c:pt>
                <c:pt idx="9">
                  <c:v>10 - Bu sürecin, benim üzerimde olumlu katkıları oldu.</c:v>
                </c:pt>
                <c:pt idx="10">
                  <c:v>11 - Seanslar sürecinde oluşturduğum amaçlara ulaştım.</c:v>
                </c:pt>
                <c:pt idx="11">
                  <c:v>12 - Bu çalışmayı arkadaşlarıma tavsiye ederim.</c:v>
                </c:pt>
                <c:pt idx="12">
                  <c:v>13 - Grup lideri alanında yetkin biridir.</c:v>
                </c:pt>
                <c:pt idx="13">
                  <c:v>Ortalama</c:v>
                </c:pt>
              </c:strCache>
            </c:strRef>
          </c:cat>
          <c:val>
            <c:numRef>
              <c:f>PDR!$A$16:$N$16</c:f>
              <c:numCache>
                <c:formatCode>0%</c:formatCode>
                <c:ptCount val="14"/>
                <c:pt idx="0">
                  <c:v>0.98461538461538467</c:v>
                </c:pt>
                <c:pt idx="1">
                  <c:v>1</c:v>
                </c:pt>
                <c:pt idx="2">
                  <c:v>1</c:v>
                </c:pt>
                <c:pt idx="3">
                  <c:v>0.96923076923076912</c:v>
                </c:pt>
                <c:pt idx="4">
                  <c:v>0.98461538461538467</c:v>
                </c:pt>
                <c:pt idx="5">
                  <c:v>1</c:v>
                </c:pt>
                <c:pt idx="6">
                  <c:v>0.95384615384615379</c:v>
                </c:pt>
                <c:pt idx="7">
                  <c:v>1</c:v>
                </c:pt>
                <c:pt idx="8">
                  <c:v>0.93846153846153846</c:v>
                </c:pt>
                <c:pt idx="9">
                  <c:v>1</c:v>
                </c:pt>
                <c:pt idx="10">
                  <c:v>0.93846153846153846</c:v>
                </c:pt>
                <c:pt idx="11">
                  <c:v>1</c:v>
                </c:pt>
                <c:pt idx="12">
                  <c:v>1</c:v>
                </c:pt>
                <c:pt idx="13">
                  <c:v>0.98224852071005919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0-4756-902E-4C3F44203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948000"/>
        <c:axId val="163948560"/>
      </c:barChart>
      <c:catAx>
        <c:axId val="16394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8560"/>
        <c:crosses val="autoZero"/>
        <c:auto val="1"/>
        <c:lblAlgn val="ctr"/>
        <c:lblOffset val="100"/>
        <c:noMultiLvlLbl val="0"/>
      </c:catAx>
      <c:valAx>
        <c:axId val="16394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2</a:t>
            </a:r>
            <a:r>
              <a:rPr lang="en-US"/>
              <a:t>. Grup Ara Değerlendirme Anket Analizi Formu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'[İkinci Grup Ara Değerlendirme Anket Sonuçlarıxlsx.xlsx]PDR'!$A$2:$L$2</c:f>
              <c:strCache>
                <c:ptCount val="12"/>
                <c:pt idx="0">
                  <c:v>1- Seans ofisinin fiziksel imkanlarından memnunum.</c:v>
                </c:pt>
                <c:pt idx="1">
                  <c:v>2 - Seans ofisinde hizmet veren danışmanın kalifikasyonundan memnunum.</c:v>
                </c:pt>
                <c:pt idx="2">
                  <c:v>3 - Danışmanın profesyonel yaklaşımından memnunum.</c:v>
                </c:pt>
                <c:pt idx="3">
                  <c:v>4 - Danışmanın takip ve yönlendirme yöntemlerinden memnunum. </c:v>
                </c:pt>
                <c:pt idx="4">
                  <c:v>5 - Seans ofisinin genel hijyeninden memnunum.</c:v>
                </c:pt>
                <c:pt idx="5">
                  <c:v>6 - Kişisel bilgilerimin ve anlattıklarımın üçüncü kişilere paylaşılmadığından eminim.</c:v>
                </c:pt>
                <c:pt idx="6">
                  <c:v>7 - Seans ofisinin kampüs içindeki konumundan memnunum.</c:v>
                </c:pt>
                <c:pt idx="7">
                  <c:v>8 - Kampüsteki psikolojik danışmanlık ve rehberlik hizmetleri yeterli seviyededir.</c:v>
                </c:pt>
                <c:pt idx="8">
                  <c:v>9 - Danışman ile görüşme esansında hizmet akışını bozacak durumlarla karşılaşmıyorum.</c:v>
                </c:pt>
                <c:pt idx="9">
                  <c:v>10 - Danışman randevu saatlerine uyumlu çalışmaktadır.</c:v>
                </c:pt>
                <c:pt idx="10">
                  <c:v>11 - Danışmanın tavır ve davranışlarından memnunum.</c:v>
                </c:pt>
                <c:pt idx="11">
                  <c:v>Ortalama</c:v>
                </c:pt>
              </c:strCache>
            </c:strRef>
          </c:cat>
          <c:val>
            <c:numRef>
              <c:f>'[İkinci Grup Ara Değerlendirme Anket Sonuçlarıxlsx.xlsx]PDR'!$A$16:$L$16</c:f>
              <c:numCache>
                <c:formatCode>0%</c:formatCode>
                <c:ptCount val="12"/>
                <c:pt idx="0">
                  <c:v>0.93846153846153846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0.96923076923076912</c:v>
                </c:pt>
                <c:pt idx="5">
                  <c:v>0.98461538461538467</c:v>
                </c:pt>
                <c:pt idx="6">
                  <c:v>0.93846153846153846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0.98461538461538456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4-4366-99F1-B7A337945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4272"/>
        <c:axId val="121866512"/>
      </c:barChart>
      <c:catAx>
        <c:axId val="12186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66512"/>
        <c:crosses val="autoZero"/>
        <c:auto val="1"/>
        <c:lblAlgn val="ctr"/>
        <c:lblOffset val="100"/>
        <c:noMultiLvlLbl val="0"/>
      </c:catAx>
      <c:valAx>
        <c:axId val="12186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6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2</a:t>
            </a:r>
            <a:r>
              <a:rPr lang="en-US"/>
              <a:t>. GRUP ANKET ANALİZİ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PDR!$A$2:$N$2</c:f>
              <c:strCache>
                <c:ptCount val="14"/>
                <c:pt idx="0">
                  <c:v>1- Grupla psikolojik danışma uygulamasına katılmada gönüllü ve istekliydim.</c:v>
                </c:pt>
                <c:pt idx="1">
                  <c:v>2 - Oturumlar düzenli bir şekilde gerçekleşti.</c:v>
                </c:pt>
                <c:pt idx="2">
                  <c:v>3 - İlgili grup lideri ile etkili bir iletişim kurduk.</c:v>
                </c:pt>
                <c:pt idx="3">
                  <c:v>4 - Grup üyeleri arasında etkili bir iletişim kuruldu.</c:v>
                </c:pt>
                <c:pt idx="4">
                  <c:v>5 - Süreç içerisindeki grup aktiviteleri yeterliydi.</c:v>
                </c:pt>
                <c:pt idx="5">
                  <c:v>6 - Çalışmalar sırasında kullanılan etkinlikler ilgimi çekti.</c:v>
                </c:pt>
                <c:pt idx="6">
                  <c:v>7 - Grupla psikolojik danışma oturumları yeterliydi.</c:v>
                </c:pt>
                <c:pt idx="7">
                  <c:v>8 - Grupla psikolojik danışma sürecinde bireysel farklılıklara saygı duyuldu.</c:v>
                </c:pt>
                <c:pt idx="8">
                  <c:v>9 - Oturumlarda duygu ve düşüncelerimi gerçekçi ve dürüst bir şekilde dile getirebildim.</c:v>
                </c:pt>
                <c:pt idx="9">
                  <c:v>10 - Bu sürecin, benim üzerimde olumlu katkıları oldu.</c:v>
                </c:pt>
                <c:pt idx="10">
                  <c:v>11 - Seanslar sürecinde oluşturduğum amaçlara ulaştım.</c:v>
                </c:pt>
                <c:pt idx="11">
                  <c:v>12 - Bu çalışmayı arkadaşlarıma tavsiye ederim.</c:v>
                </c:pt>
                <c:pt idx="12">
                  <c:v>13 - Grup lideri alanında yetkin biridir.</c:v>
                </c:pt>
                <c:pt idx="13">
                  <c:v>Ortalama</c:v>
                </c:pt>
              </c:strCache>
            </c:strRef>
          </c:cat>
          <c:val>
            <c:numRef>
              <c:f>PDR!$A$16:$N$16</c:f>
              <c:numCache>
                <c:formatCode>0%</c:formatCode>
                <c:ptCount val="14"/>
                <c:pt idx="0">
                  <c:v>0.95384615384615379</c:v>
                </c:pt>
                <c:pt idx="1">
                  <c:v>1</c:v>
                </c:pt>
                <c:pt idx="2">
                  <c:v>1</c:v>
                </c:pt>
                <c:pt idx="3">
                  <c:v>0.98461538461538467</c:v>
                </c:pt>
                <c:pt idx="4">
                  <c:v>1</c:v>
                </c:pt>
                <c:pt idx="5">
                  <c:v>0.98461538461538467</c:v>
                </c:pt>
                <c:pt idx="6">
                  <c:v>0.96923076923076912</c:v>
                </c:pt>
                <c:pt idx="7">
                  <c:v>1</c:v>
                </c:pt>
                <c:pt idx="8">
                  <c:v>0.98461538461538467</c:v>
                </c:pt>
                <c:pt idx="9">
                  <c:v>0.98461538461538467</c:v>
                </c:pt>
                <c:pt idx="10">
                  <c:v>0.96923076923076912</c:v>
                </c:pt>
                <c:pt idx="11">
                  <c:v>1</c:v>
                </c:pt>
                <c:pt idx="12">
                  <c:v>1</c:v>
                </c:pt>
                <c:pt idx="13">
                  <c:v>0.98698224852071015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0-4756-902E-4C3F44203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950800"/>
        <c:axId val="163951360"/>
      </c:barChart>
      <c:catAx>
        <c:axId val="16395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1360"/>
        <c:crosses val="autoZero"/>
        <c:auto val="1"/>
        <c:lblAlgn val="ctr"/>
        <c:lblOffset val="100"/>
        <c:noMultiLvlLbl val="0"/>
      </c:catAx>
      <c:valAx>
        <c:axId val="16395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3</a:t>
            </a:r>
            <a:r>
              <a:rPr lang="en-US"/>
              <a:t>. Grup Ara Değerlendirme Anket Analizi Formu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PDR!$A$2:$L$2</c:f>
              <c:strCache>
                <c:ptCount val="12"/>
                <c:pt idx="0">
                  <c:v>1- Seans ofisinin fiziksel imkanlarından memnunum.</c:v>
                </c:pt>
                <c:pt idx="1">
                  <c:v>2 - Seans ofisinde hizmet veren danışmanın kalifikasyonundan memnunum.</c:v>
                </c:pt>
                <c:pt idx="2">
                  <c:v>3 - Danışmanın profesyonel yaklaşımından memnunum.</c:v>
                </c:pt>
                <c:pt idx="3">
                  <c:v>4 - Danışmanın takip ve yönlendirme yöntemlerinden memnunum. </c:v>
                </c:pt>
                <c:pt idx="4">
                  <c:v>5 - Seans ofisinin genel hijyeninden memnunum.</c:v>
                </c:pt>
                <c:pt idx="5">
                  <c:v>6 - Kişisel bilgilerimin ve anlattıklarımın üçüncü kişilere paylaşılmadığından eminim.</c:v>
                </c:pt>
                <c:pt idx="6">
                  <c:v>7 - Seans ofisinin kampüs içindeki konumundan memnunum.</c:v>
                </c:pt>
                <c:pt idx="7">
                  <c:v>8 - Kampüsteki psikolojik danışmanlık ve rehberlik hizmetleri yeterli seviyededir.</c:v>
                </c:pt>
                <c:pt idx="8">
                  <c:v>9 - Danışman ile görüşme esansında hizmet akışını bozacak durumlarla karşılaşmıyorum.</c:v>
                </c:pt>
                <c:pt idx="9">
                  <c:v>10 - Danışman randevu saatlerine uyumlu çalışmaktadır.</c:v>
                </c:pt>
                <c:pt idx="10">
                  <c:v>11 - Danışmanın tavır ve davranışlarından memnunum.</c:v>
                </c:pt>
                <c:pt idx="11">
                  <c:v>Ortalama</c:v>
                </c:pt>
              </c:strCache>
            </c:strRef>
          </c:cat>
          <c:val>
            <c:numRef>
              <c:f>PDR!$A$14:$L$14</c:f>
              <c:numCache>
                <c:formatCode>0%</c:formatCode>
                <c:ptCount val="12"/>
                <c:pt idx="0">
                  <c:v>0.96363636363636362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0.98181818181818181</c:v>
                </c:pt>
                <c:pt idx="5">
                  <c:v>1</c:v>
                </c:pt>
                <c:pt idx="6">
                  <c:v>1</c:v>
                </c:pt>
                <c:pt idx="7">
                  <c:v>0.96363636363636362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0.99173553719008278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6-4A34-91CD-9B4C371C0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42528"/>
        <c:axId val="33143088"/>
      </c:barChart>
      <c:catAx>
        <c:axId val="331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43088"/>
        <c:crosses val="autoZero"/>
        <c:auto val="1"/>
        <c:lblAlgn val="ctr"/>
        <c:lblOffset val="100"/>
        <c:noMultiLvlLbl val="0"/>
      </c:catAx>
      <c:valAx>
        <c:axId val="3314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4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GRUP ANKET ANALİZİ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PDR!$A$2:$N$2</c:f>
              <c:strCache>
                <c:ptCount val="14"/>
                <c:pt idx="0">
                  <c:v>1- Grupla psikolojik danışma uygulamasına katılmada gönüllü ve istekliydim.</c:v>
                </c:pt>
                <c:pt idx="1">
                  <c:v>2 - Oturumlar düzenli bir şekilde gerçekleşti.</c:v>
                </c:pt>
                <c:pt idx="2">
                  <c:v>3 - İlgili grup lideri ile etkili bir iletişim kurduk.</c:v>
                </c:pt>
                <c:pt idx="3">
                  <c:v>4 - Grup üyeleri arasında etkili bir iletişim kuruldu.</c:v>
                </c:pt>
                <c:pt idx="4">
                  <c:v>5 - Süreç içerisindeki grup aktiviteleri yeterliydi.</c:v>
                </c:pt>
                <c:pt idx="5">
                  <c:v>6 - Çalışmalar sırasında kullanılan etkinlikler ilgimi çekti.</c:v>
                </c:pt>
                <c:pt idx="6">
                  <c:v>7 - Grupla psikolojik danışma oturumları yeterliydi.</c:v>
                </c:pt>
                <c:pt idx="7">
                  <c:v>8 - Grupla psikolojik danışma sürecinde bireysel farklılıklara saygı duyuldu.</c:v>
                </c:pt>
                <c:pt idx="8">
                  <c:v>9 - Oturumlarda duygu ve düşüncelerimi gerçekçi ve dürüst bir şekilde dile getirebildim.</c:v>
                </c:pt>
                <c:pt idx="9">
                  <c:v>10 - Bu sürecin, benim üzerimde olumlu katkıları oldu.</c:v>
                </c:pt>
                <c:pt idx="10">
                  <c:v>11 - Seanslar sürecinde oluşturduğum amaçlara ulaştım.</c:v>
                </c:pt>
                <c:pt idx="11">
                  <c:v>12 - Bu çalışmayı arkadaşlarıma tavsiye ederim.</c:v>
                </c:pt>
                <c:pt idx="12">
                  <c:v>13 - Grup lideri alanında yetkin biridir.</c:v>
                </c:pt>
                <c:pt idx="13">
                  <c:v>Ortalama</c:v>
                </c:pt>
              </c:strCache>
            </c:strRef>
          </c:cat>
          <c:val>
            <c:numRef>
              <c:f>PDR!$A$18:$N$18</c:f>
              <c:numCache>
                <c:formatCode>0%</c:formatCode>
                <c:ptCount val="14"/>
                <c:pt idx="0">
                  <c:v>0.98666666666666669</c:v>
                </c:pt>
                <c:pt idx="1">
                  <c:v>1</c:v>
                </c:pt>
                <c:pt idx="2">
                  <c:v>1</c:v>
                </c:pt>
                <c:pt idx="3">
                  <c:v>0.94666666666666666</c:v>
                </c:pt>
                <c:pt idx="4">
                  <c:v>0.98666666666666669</c:v>
                </c:pt>
                <c:pt idx="5">
                  <c:v>0.94666666666666666</c:v>
                </c:pt>
                <c:pt idx="6">
                  <c:v>0.98666666666666669</c:v>
                </c:pt>
                <c:pt idx="7">
                  <c:v>1</c:v>
                </c:pt>
                <c:pt idx="8">
                  <c:v>1</c:v>
                </c:pt>
                <c:pt idx="9">
                  <c:v>0.98666666666666669</c:v>
                </c:pt>
                <c:pt idx="10">
                  <c:v>0.97333333333333327</c:v>
                </c:pt>
                <c:pt idx="11">
                  <c:v>1</c:v>
                </c:pt>
                <c:pt idx="12">
                  <c:v>1</c:v>
                </c:pt>
                <c:pt idx="13">
                  <c:v>0.98564102564102574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D-48B7-8FB0-F3770DD1E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4592"/>
        <c:axId val="4175152"/>
      </c:barChart>
      <c:catAx>
        <c:axId val="417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5152"/>
        <c:crosses val="autoZero"/>
        <c:auto val="1"/>
        <c:lblAlgn val="ctr"/>
        <c:lblOffset val="100"/>
        <c:noMultiLvlLbl val="0"/>
      </c:catAx>
      <c:valAx>
        <c:axId val="417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Psikolojik</a:t>
            </a:r>
            <a:r>
              <a:rPr lang="tr-TR" baseline="0" dirty="0"/>
              <a:t> Dayanıklılık </a:t>
            </a:r>
            <a:r>
              <a:rPr lang="tr-TR" b="1" baseline="0" dirty="0"/>
              <a:t>Semineri</a:t>
            </a:r>
            <a:r>
              <a:rPr lang="tr-TR" baseline="0" dirty="0"/>
              <a:t> </a:t>
            </a:r>
            <a:r>
              <a:rPr lang="en-US" dirty="0" err="1"/>
              <a:t>Anket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PDR!$A$2:$Q$2</c:f>
              <c:strCache>
                <c:ptCount val="17"/>
                <c:pt idx="0">
                  <c:v>1- Programın duyurusu zamanında tarafıma ulaştı.</c:v>
                </c:pt>
                <c:pt idx="1">
                  <c:v>2 - Programa katılmada gönüllü ve istekliydim.</c:v>
                </c:pt>
                <c:pt idx="2">
                  <c:v>3 - Program belirtilen zamanda gerçekleşti.</c:v>
                </c:pt>
                <c:pt idx="3">
                  <c:v>4 - Program süresi yeterlidir. </c:v>
                </c:pt>
                <c:pt idx="4">
                  <c:v>5 - Eğitim yöntemi ve tekniği, konunun anlaşılabilmesi açısından uygundur.</c:v>
                </c:pt>
                <c:pt idx="5">
                  <c:v>6 - Kullanılan materyaller (araç/gereç/görsel) yeterlidir.</c:v>
                </c:pt>
                <c:pt idx="6">
                  <c:v>7 - Program mekânı, çalışma için uygundur.</c:v>
                </c:pt>
                <c:pt idx="7">
                  <c:v>8 - İlgili eğitmen katılımcılar ile etkili bir iletişim kurdu.</c:v>
                </c:pt>
                <c:pt idx="8">
                  <c:v>9 - İlgili eğitmen konuya hâkim ve yeterli bilgi birikimine sahiptir.</c:v>
                </c:pt>
                <c:pt idx="9">
                  <c:v>10 - Konuları açık, anlaşılır ve seviyemize uygun anlatıldı.</c:v>
                </c:pt>
                <c:pt idx="10">
                  <c:v>11 - Sunumlarda görsel ve işitsel araçlar etkin kullanıldı.</c:v>
                </c:pt>
                <c:pt idx="11">
                  <c:v>12 - İlgili eğitmen tüm katılımcıların programa aktif katılımını sağladı.</c:v>
                </c:pt>
                <c:pt idx="12">
                  <c:v>13 - Eğitmen sorulan sorulara açıklayıcı ve tatmin edici cevaplar verdi.</c:v>
                </c:pt>
                <c:pt idx="13">
                  <c:v>14 - İlgili eğitmenin sunum becerisi yeterlidir. </c:v>
                </c:pt>
                <c:pt idx="14">
                  <c:v>15 - Programın bana olumlu katkıları oldu.</c:v>
                </c:pt>
                <c:pt idx="15">
                  <c:v>16 - Bu programı arkadaşlarıma öneririm.</c:v>
                </c:pt>
                <c:pt idx="16">
                  <c:v>Ortalama</c:v>
                </c:pt>
              </c:strCache>
            </c:strRef>
          </c:cat>
          <c:val>
            <c:numRef>
              <c:f>PDR!$A$16:$Q$16</c:f>
              <c:numCache>
                <c:formatCode>0%</c:formatCode>
                <c:ptCount val="17"/>
                <c:pt idx="0">
                  <c:v>0.98461538461538467</c:v>
                </c:pt>
                <c:pt idx="1">
                  <c:v>0.98461538461538467</c:v>
                </c:pt>
                <c:pt idx="2">
                  <c:v>1</c:v>
                </c:pt>
                <c:pt idx="3">
                  <c:v>0.98461538461538467</c:v>
                </c:pt>
                <c:pt idx="4">
                  <c:v>0.98461538461538467</c:v>
                </c:pt>
                <c:pt idx="5">
                  <c:v>1</c:v>
                </c:pt>
                <c:pt idx="6">
                  <c:v>0.95384615384615379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0.96923076923076912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0.99134615384615388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B-4324-9CBF-7D349792C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953600"/>
        <c:axId val="169541376"/>
      </c:barChart>
      <c:catAx>
        <c:axId val="16395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41376"/>
        <c:crosses val="autoZero"/>
        <c:auto val="1"/>
        <c:lblAlgn val="ctr"/>
        <c:lblOffset val="100"/>
        <c:noMultiLvlLbl val="0"/>
      </c:catAx>
      <c:valAx>
        <c:axId val="16954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dirty="0"/>
              <a:t>Psikolojik</a:t>
            </a:r>
            <a:r>
              <a:rPr lang="tr-TR" sz="1800" b="1" baseline="0" dirty="0"/>
              <a:t> Dayanıklılık </a:t>
            </a:r>
            <a:r>
              <a:rPr lang="tr-TR" sz="1800" b="1" u="sng" baseline="0" dirty="0"/>
              <a:t>Atölye Çalışması </a:t>
            </a:r>
            <a:r>
              <a:rPr lang="en-US" sz="1800" b="1" dirty="0" err="1" smtClean="0"/>
              <a:t>Anket</a:t>
            </a:r>
            <a:r>
              <a:rPr lang="tr-TR" sz="1800" b="1" dirty="0" smtClean="0"/>
              <a:t> </a:t>
            </a:r>
            <a:r>
              <a:rPr lang="en-US" sz="1800" b="1" dirty="0" err="1" smtClean="0"/>
              <a:t>Analizi</a:t>
            </a:r>
            <a:r>
              <a:rPr lang="en-US" sz="1800" b="1" dirty="0" smtClean="0"/>
              <a:t> </a:t>
            </a:r>
            <a:endParaRPr lang="en-US" sz="1800" b="1" dirty="0"/>
          </a:p>
        </c:rich>
      </c:tx>
      <c:layout>
        <c:manualLayout>
          <c:xMode val="edge"/>
          <c:yMode val="edge"/>
          <c:x val="0.19846430289851288"/>
          <c:y val="2.83862759731631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PDR!$A$2:$Q$2</c:f>
              <c:strCache>
                <c:ptCount val="17"/>
                <c:pt idx="0">
                  <c:v>1- Programın duyurusu zamanında tarafıma ulaştı.</c:v>
                </c:pt>
                <c:pt idx="1">
                  <c:v>2 - Programa katılmada gönüllü ve istekliydim.</c:v>
                </c:pt>
                <c:pt idx="2">
                  <c:v>3 - Program belirtilen zamanda gerçekleşti.</c:v>
                </c:pt>
                <c:pt idx="3">
                  <c:v>4 - Program süresi yeterlidir. </c:v>
                </c:pt>
                <c:pt idx="4">
                  <c:v>5 - Eğitim yöntemi ve tekniği, konunun anlaşılabilmesi açısından uygundur.</c:v>
                </c:pt>
                <c:pt idx="5">
                  <c:v>6 - Kullanılan materyaller (araç/gereç/görsel) yeterlidir.</c:v>
                </c:pt>
                <c:pt idx="6">
                  <c:v>7 - Program mekânı, çalışma için uygundur.</c:v>
                </c:pt>
                <c:pt idx="7">
                  <c:v>8 - İlgili eğitmen katılımcılar ile etkili bir iletişim kurdu.</c:v>
                </c:pt>
                <c:pt idx="8">
                  <c:v>9 - İlgili eğitmen konuya hâkim ve yeterli bilgi birikimine sahiptir.</c:v>
                </c:pt>
                <c:pt idx="9">
                  <c:v>10 - Konuları açık, anlaşılır ve seviyemize uygun anlatıldı.</c:v>
                </c:pt>
                <c:pt idx="10">
                  <c:v>11 - Sunumlarda görsel ve işitsel araçlar etkin kullanıldı.</c:v>
                </c:pt>
                <c:pt idx="11">
                  <c:v>12 - İlgili eğitmen tüm katılımcıların programa aktif katılımını sağladı.</c:v>
                </c:pt>
                <c:pt idx="12">
                  <c:v>13 - Eğitmen sorulan sorulara açıklayıcı ve tatmin edici cevaplar verdi.</c:v>
                </c:pt>
                <c:pt idx="13">
                  <c:v>14 - İlgili eğitmenin sunum becerisi yeterlidir. </c:v>
                </c:pt>
                <c:pt idx="14">
                  <c:v>15 - Programın bana olumlu katkıları oldu.</c:v>
                </c:pt>
                <c:pt idx="15">
                  <c:v>16 - Bu programı arkadaşlarıma öneririm.</c:v>
                </c:pt>
                <c:pt idx="16">
                  <c:v>Ortalama</c:v>
                </c:pt>
              </c:strCache>
            </c:strRef>
          </c:cat>
          <c:val>
            <c:numRef>
              <c:f>PDR!$A$30:$Q$30</c:f>
              <c:numCache>
                <c:formatCode>0%</c:formatCode>
                <c:ptCount val="17"/>
                <c:pt idx="0">
                  <c:v>0.97777777777777786</c:v>
                </c:pt>
                <c:pt idx="1">
                  <c:v>0.89629629629629637</c:v>
                </c:pt>
                <c:pt idx="2">
                  <c:v>0.99259259259259258</c:v>
                </c:pt>
                <c:pt idx="3">
                  <c:v>0.96296296296296302</c:v>
                </c:pt>
                <c:pt idx="4">
                  <c:v>0.97777777777777786</c:v>
                </c:pt>
                <c:pt idx="5">
                  <c:v>0.97777777777777786</c:v>
                </c:pt>
                <c:pt idx="6">
                  <c:v>0.94814814814814807</c:v>
                </c:pt>
                <c:pt idx="7">
                  <c:v>0.98518518518518516</c:v>
                </c:pt>
                <c:pt idx="8">
                  <c:v>0.99259259259259258</c:v>
                </c:pt>
                <c:pt idx="9">
                  <c:v>0.99259259259259258</c:v>
                </c:pt>
                <c:pt idx="10">
                  <c:v>0.98518518518518516</c:v>
                </c:pt>
                <c:pt idx="11">
                  <c:v>0.98518518518518516</c:v>
                </c:pt>
                <c:pt idx="12">
                  <c:v>0.97037037037037044</c:v>
                </c:pt>
                <c:pt idx="13">
                  <c:v>0.98518518518518516</c:v>
                </c:pt>
                <c:pt idx="14">
                  <c:v>0.94074074074074066</c:v>
                </c:pt>
                <c:pt idx="15">
                  <c:v>0.96296296296296302</c:v>
                </c:pt>
                <c:pt idx="16">
                  <c:v>0.97083333333333355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B-4324-9CBF-7D349792C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21056"/>
        <c:axId val="169221616"/>
      </c:barChart>
      <c:catAx>
        <c:axId val="1692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21616"/>
        <c:crosses val="autoZero"/>
        <c:auto val="1"/>
        <c:lblAlgn val="ctr"/>
        <c:lblOffset val="100"/>
        <c:noMultiLvlLbl val="0"/>
      </c:catAx>
      <c:valAx>
        <c:axId val="16922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2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200" baseline="0" dirty="0"/>
              <a:t>Olumlu Düşünceyi Artırma Atölye Çalışması </a:t>
            </a:r>
            <a:r>
              <a:rPr lang="en-US" sz="2200" dirty="0" err="1"/>
              <a:t>Anket</a:t>
            </a:r>
            <a:r>
              <a:rPr lang="en-US" sz="2200" dirty="0"/>
              <a:t> </a:t>
            </a:r>
            <a:r>
              <a:rPr lang="en-US" sz="2200" dirty="0" err="1"/>
              <a:t>Analizi</a:t>
            </a:r>
            <a:r>
              <a:rPr lang="en-US" sz="2200" dirty="0"/>
              <a:t> </a:t>
            </a:r>
          </a:p>
        </c:rich>
      </c:tx>
      <c:layout>
        <c:manualLayout>
          <c:xMode val="edge"/>
          <c:yMode val="edge"/>
          <c:x val="0.14941177334749767"/>
          <c:y val="1.6784318424511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'[YDYO Olumlu Düşünceyi Artırma Atölye Çalışması.xlsx]PDR'!$A$2:$Q$2</c:f>
              <c:strCache>
                <c:ptCount val="17"/>
                <c:pt idx="0">
                  <c:v>1- Programın duyurusu zamanında tarafıma ulaştı.</c:v>
                </c:pt>
                <c:pt idx="1">
                  <c:v>2 - Programa katılmada gönüllü ve istekliydim.</c:v>
                </c:pt>
                <c:pt idx="2">
                  <c:v>3 - Program belirtilen zamanda gerçekleşti.</c:v>
                </c:pt>
                <c:pt idx="3">
                  <c:v>4 - Program süresi yeterlidir. </c:v>
                </c:pt>
                <c:pt idx="4">
                  <c:v>5 - Eğitim yöntemi ve tekniği, konunun anlaşılabilmesi açısından uygundur.</c:v>
                </c:pt>
                <c:pt idx="5">
                  <c:v>6 - Kullanılan materyaller (araç/gereç/görsel) yeterlidir.</c:v>
                </c:pt>
                <c:pt idx="6">
                  <c:v>7 - Program mekânı, çalışma için uygundur.</c:v>
                </c:pt>
                <c:pt idx="7">
                  <c:v>8 - İlgili eğitmen katılımcılar ile etkili bir iletişim kurdu.</c:v>
                </c:pt>
                <c:pt idx="8">
                  <c:v>9 - İlgili eğitmen konuya hâkim ve yeterli bilgi birikimine sahiptir.</c:v>
                </c:pt>
                <c:pt idx="9">
                  <c:v>10 - Konuları açık, anlaşılır ve seviyemize uygun anlatıldı.</c:v>
                </c:pt>
                <c:pt idx="10">
                  <c:v>11 - Sunumlarda görsel ve işitsel araçlar etkin kullanıldı.</c:v>
                </c:pt>
                <c:pt idx="11">
                  <c:v>12 - İlgili eğitmen tüm katılımcıların programa aktif katılımını sağladı.</c:v>
                </c:pt>
                <c:pt idx="12">
                  <c:v>13 - Eğitmen sorulan sorulara açıklayıcı ve tatmin edici cevaplar verdi.</c:v>
                </c:pt>
                <c:pt idx="13">
                  <c:v>14 - İlgili eğitmenin sunum becerisi yeterlidir. </c:v>
                </c:pt>
                <c:pt idx="14">
                  <c:v>15 - Programın bana olumlu katkıları oldu.</c:v>
                </c:pt>
                <c:pt idx="15">
                  <c:v>16 - Bu programı arkadaşlarıma öneririm.</c:v>
                </c:pt>
                <c:pt idx="16">
                  <c:v>Ortalama</c:v>
                </c:pt>
              </c:strCache>
            </c:strRef>
          </c:cat>
          <c:val>
            <c:numRef>
              <c:f>'[YDYO Olumlu Düşünceyi Artırma Atölye Çalışması.xlsx]PDR'!$A$14:$Q$14</c:f>
              <c:numCache>
                <c:formatCode>0%</c:formatCode>
                <c:ptCount val="17"/>
                <c:pt idx="0">
                  <c:v>0.98181818181818181</c:v>
                </c:pt>
                <c:pt idx="1">
                  <c:v>0.98181818181818181</c:v>
                </c:pt>
                <c:pt idx="2">
                  <c:v>0.98181818181818181</c:v>
                </c:pt>
                <c:pt idx="3">
                  <c:v>0.94545454545454555</c:v>
                </c:pt>
                <c:pt idx="4">
                  <c:v>1</c:v>
                </c:pt>
                <c:pt idx="5">
                  <c:v>1</c:v>
                </c:pt>
                <c:pt idx="6">
                  <c:v>0.92727272727272736</c:v>
                </c:pt>
                <c:pt idx="7">
                  <c:v>0.98181818181818181</c:v>
                </c:pt>
                <c:pt idx="8">
                  <c:v>1</c:v>
                </c:pt>
                <c:pt idx="9">
                  <c:v>1</c:v>
                </c:pt>
                <c:pt idx="10">
                  <c:v>0.96363636363636362</c:v>
                </c:pt>
                <c:pt idx="11">
                  <c:v>0.98181818181818181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0.98409090909090902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B-4324-9CBF-7D349792C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872"/>
        <c:axId val="121870432"/>
      </c:barChart>
      <c:catAx>
        <c:axId val="12186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70432"/>
        <c:crosses val="autoZero"/>
        <c:auto val="1"/>
        <c:lblAlgn val="ctr"/>
        <c:lblOffset val="100"/>
        <c:noMultiLvlLbl val="0"/>
      </c:catAx>
      <c:valAx>
        <c:axId val="12187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6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2019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OCAK-ARALIK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PDR</a:t>
            </a:r>
            <a:r>
              <a:rPr lang="tr-TR" b="1" dirty="0" smtClean="0">
                <a:solidFill>
                  <a:srgbClr val="FF0000"/>
                </a:solidFill>
              </a:rPr>
              <a:t>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/>
              <a:t>21</a:t>
            </a:r>
            <a:r>
              <a:rPr lang="en-US" b="1" dirty="0" smtClean="0"/>
              <a:t>/</a:t>
            </a:r>
            <a:r>
              <a:rPr lang="tr-TR" b="1" dirty="0" smtClean="0"/>
              <a:t>01/2019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55855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3688" y="1085352"/>
            <a:ext cx="5976664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GRUPLA PSİKOLOJİK DANIŞMA UYGULAMASI</a:t>
            </a:r>
            <a:endParaRPr lang="tr-TR" sz="2000" b="1" dirty="0" smtClean="0"/>
          </a:p>
          <a:p>
            <a:pPr algn="ctr">
              <a:lnSpc>
                <a:spcPct val="150000"/>
              </a:lnSpc>
            </a:pPr>
            <a:r>
              <a:rPr lang="tr-TR" sz="2000" b="1" dirty="0" smtClean="0"/>
              <a:t>(</a:t>
            </a:r>
            <a:r>
              <a:rPr lang="tr-TR" b="1" dirty="0"/>
              <a:t>Etkili İletişim Becerilerini Geliştirme </a:t>
            </a:r>
            <a:r>
              <a:rPr lang="tr-TR" b="1" dirty="0" smtClean="0"/>
              <a:t>Grubu</a:t>
            </a:r>
            <a:r>
              <a:rPr lang="tr-TR" sz="2000" b="1" dirty="0" smtClean="0"/>
              <a:t>)</a:t>
            </a:r>
            <a:r>
              <a:rPr lang="en-US" sz="2000" b="1" dirty="0" smtClean="0"/>
              <a:t> - </a:t>
            </a:r>
            <a:r>
              <a:rPr lang="en-US" sz="2000" b="1" dirty="0" err="1" smtClean="0"/>
              <a:t>Öğrenciler</a:t>
            </a:r>
            <a:endParaRPr lang="en-US" sz="20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34960"/>
              </p:ext>
            </p:extLst>
          </p:nvPr>
        </p:nvGraphicFramePr>
        <p:xfrm>
          <a:off x="323528" y="2231299"/>
          <a:ext cx="8003232" cy="464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34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5656" y="1186120"/>
            <a:ext cx="6330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/>
              <a:t>GRUPLA PSİKOLOJİK DANIŞMA-2. GRUP</a:t>
            </a:r>
            <a:r>
              <a:rPr lang="tr-TR" b="1" dirty="0" smtClean="0"/>
              <a:t> </a:t>
            </a:r>
            <a:r>
              <a:rPr lang="tr-TR" b="1" u="sng" dirty="0" smtClean="0"/>
              <a:t>ARA</a:t>
            </a:r>
            <a:r>
              <a:rPr lang="tr-TR" b="1" dirty="0" smtClean="0"/>
              <a:t> DEĞERLENDİRME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/>
              <a:t>(</a:t>
            </a:r>
            <a:r>
              <a:rPr lang="tr-TR" b="1" dirty="0"/>
              <a:t>Özsaygıyı Geliştirme </a:t>
            </a:r>
            <a:r>
              <a:rPr lang="tr-TR" b="1" dirty="0" smtClean="0"/>
              <a:t>Grubu</a:t>
            </a:r>
            <a:r>
              <a:rPr lang="en-US" b="1" dirty="0" smtClean="0"/>
              <a:t>) - </a:t>
            </a:r>
            <a:r>
              <a:rPr lang="en-US" b="1" dirty="0" err="1" smtClean="0"/>
              <a:t>Öğrenciler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195411"/>
              </p:ext>
            </p:extLst>
          </p:nvPr>
        </p:nvGraphicFramePr>
        <p:xfrm>
          <a:off x="192646" y="2179843"/>
          <a:ext cx="8640960" cy="467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90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2123727" y="1245277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GRUPLA PSİKOLOJİK DANIŞMA-2. GRUP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839449"/>
              </p:ext>
            </p:extLst>
          </p:nvPr>
        </p:nvGraphicFramePr>
        <p:xfrm>
          <a:off x="107504" y="2057399"/>
          <a:ext cx="8712968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719411" y="1594203"/>
            <a:ext cx="4065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/>
              <a:t>(Özsaygıyı Geliştirme Grubu</a:t>
            </a:r>
            <a:r>
              <a:rPr lang="en-US" b="1" dirty="0"/>
              <a:t>) - </a:t>
            </a:r>
            <a:r>
              <a:rPr lang="en-US" b="1" dirty="0" err="1"/>
              <a:t>Öğrenciler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984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5656" y="1239374"/>
            <a:ext cx="657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GRUPLA PSİKOLOJİK DANIŞMA-3. GRUP</a:t>
            </a:r>
            <a:r>
              <a:rPr lang="tr-TR" b="1" dirty="0"/>
              <a:t> </a:t>
            </a:r>
            <a:r>
              <a:rPr lang="tr-TR" b="1" u="sng" dirty="0" smtClean="0"/>
              <a:t>ARA</a:t>
            </a:r>
            <a:r>
              <a:rPr lang="tr-TR" b="1" dirty="0" smtClean="0"/>
              <a:t> DEĞERLENDİRME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666481" y="1608706"/>
            <a:ext cx="4171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Özgüveni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Artırma 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Grubu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-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Öğrenciler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804176"/>
              </p:ext>
            </p:extLst>
          </p:nvPr>
        </p:nvGraphicFramePr>
        <p:xfrm>
          <a:off x="447103" y="2090226"/>
          <a:ext cx="8219256" cy="442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807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sp>
        <p:nvSpPr>
          <p:cNvPr id="4" name="Metin kutusu 4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2123728" y="123937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GRUPLA PSİKOLOJİK DANIŞMA-3. GRUP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18111"/>
              </p:ext>
            </p:extLst>
          </p:nvPr>
        </p:nvGraphicFramePr>
        <p:xfrm>
          <a:off x="107504" y="1988840"/>
          <a:ext cx="871296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666481" y="1608706"/>
            <a:ext cx="4171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Özgüveni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Artırma 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Grubu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-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Öğrenciler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5617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70682" y="1227548"/>
            <a:ext cx="4494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ÖNLEYİCİ RUH SAĞLIĞI ÇALIŞMALARI SÜRECİ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544562"/>
              </p:ext>
            </p:extLst>
          </p:nvPr>
        </p:nvGraphicFramePr>
        <p:xfrm>
          <a:off x="107504" y="2115804"/>
          <a:ext cx="8820472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90940" y="1793411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Öğrenciler için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42841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9458" y="1230101"/>
            <a:ext cx="4494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ÖNLEYİCİ RUH SAĞLIĞI ÇALIŞMALARI SÜRECİ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182768"/>
              </p:ext>
            </p:extLst>
          </p:nvPr>
        </p:nvGraphicFramePr>
        <p:xfrm>
          <a:off x="231093" y="2216719"/>
          <a:ext cx="8579296" cy="447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40945" y="170802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u="sng" dirty="0" smtClean="0"/>
              <a:t>YDYO Akademik </a:t>
            </a:r>
            <a:r>
              <a:rPr lang="tr-TR" sz="2000" b="1" dirty="0" smtClean="0"/>
              <a:t>ve </a:t>
            </a:r>
            <a:r>
              <a:rPr lang="tr-TR" sz="2000" b="1" u="sng" dirty="0" smtClean="0"/>
              <a:t>İdari Personeli </a:t>
            </a:r>
            <a:r>
              <a:rPr lang="tr-TR" sz="2000" b="1" dirty="0" smtClean="0"/>
              <a:t>için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9253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58704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880129"/>
              </p:ext>
            </p:extLst>
          </p:nvPr>
        </p:nvGraphicFramePr>
        <p:xfrm>
          <a:off x="107504" y="1827365"/>
          <a:ext cx="8928992" cy="476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9772" y="126876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YDYO </a:t>
            </a:r>
            <a:r>
              <a:rPr lang="en-US" sz="2400" b="1" dirty="0" err="1" smtClean="0"/>
              <a:t>Akademik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İdari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Personeli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063186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>
            <a:off x="469039" y="2936729"/>
            <a:ext cx="9164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2019 yılı iç denetiminde </a:t>
            </a:r>
            <a:r>
              <a:rPr lang="en-US" sz="2800" b="1" dirty="0" err="1" smtClean="0"/>
              <a:t>Sürecimize</a:t>
            </a:r>
            <a:r>
              <a:rPr lang="en-US" sz="2800" b="1" dirty="0" smtClean="0"/>
              <a:t> </a:t>
            </a:r>
            <a:r>
              <a:rPr lang="tr-TR" sz="2800" b="1" dirty="0" smtClean="0"/>
              <a:t>yönelik DF form</a:t>
            </a:r>
            <a:r>
              <a:rPr lang="en-US" sz="2800" b="1" dirty="0" smtClean="0"/>
              <a:t>u </a:t>
            </a:r>
            <a:r>
              <a:rPr lang="en-US" sz="2800" b="1" dirty="0" err="1" smtClean="0"/>
              <a:t>açılmamıştır</a:t>
            </a:r>
            <a:r>
              <a:rPr lang="en-US" sz="2800" b="1" dirty="0" smtClean="0"/>
              <a:t>.</a:t>
            </a:r>
            <a:endParaRPr lang="tr-TR" sz="2800" b="1" dirty="0" smtClean="0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7" y="3284984"/>
            <a:ext cx="80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PDR </a:t>
            </a:r>
            <a:r>
              <a:rPr lang="en-US" sz="3200" dirty="0" err="1" smtClean="0"/>
              <a:t>Merkezine</a:t>
            </a:r>
            <a:r>
              <a:rPr lang="en-US" sz="3200" dirty="0" smtClean="0"/>
              <a:t> </a:t>
            </a:r>
            <a:r>
              <a:rPr lang="en-US" sz="3200" dirty="0" err="1" smtClean="0"/>
              <a:t>ait</a:t>
            </a:r>
            <a:r>
              <a:rPr lang="en-US" sz="3200" dirty="0" smtClean="0"/>
              <a:t> </a:t>
            </a:r>
            <a:r>
              <a:rPr lang="en-US" sz="3200" dirty="0" err="1" smtClean="0"/>
              <a:t>şikayet</a:t>
            </a:r>
            <a:r>
              <a:rPr lang="en-US" sz="3200" dirty="0" smtClean="0"/>
              <a:t> </a:t>
            </a:r>
            <a:r>
              <a:rPr lang="en-US" sz="3200" dirty="0" err="1" smtClean="0"/>
              <a:t>yer</a:t>
            </a:r>
            <a:r>
              <a:rPr lang="en-US" sz="3200" dirty="0" smtClean="0"/>
              <a:t> </a:t>
            </a:r>
            <a:r>
              <a:rPr lang="en-US" sz="3200" dirty="0" err="1" smtClean="0"/>
              <a:t>almamaktadır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97182" y="28650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16493"/>
              </p:ext>
            </p:extLst>
          </p:nvPr>
        </p:nvGraphicFramePr>
        <p:xfrm>
          <a:off x="251520" y="1029810"/>
          <a:ext cx="8640960" cy="5432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931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G1-Alanda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yetkinlik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ekibin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yeterliliği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ekibin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eğitimi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çalışmaları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 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G2-Yeniliğe ve gelişmeye açık olunması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32571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G3-Merkez ve çalışanlarının ulaşılabilir olması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0028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G4-Ekibin yüksek motivasyonu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33559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G5-Çalışmaların,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etkinliklerin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çeşitliliği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61133"/>
                  </a:ext>
                </a:extLst>
              </a:tr>
              <a:tr h="41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G6-Bekletilmeden,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kısa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sürede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başvuruların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değerlendirilmesi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32056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G7-Öğrencilere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Yönelik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önleyici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gelişimsel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çalışmaların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108393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G8-Ekip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olarak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planlı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hareket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edilmesi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09509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G9-PDR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personelinin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özveri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çalışması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60931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G10-İşlerin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zamanında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doğru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(Hala güçlü)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37300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9539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10491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72476"/>
            <a:ext cx="2736304" cy="576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77244" y="6502924"/>
            <a:ext cx="255577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KYS </a:t>
            </a:r>
            <a:r>
              <a:rPr lang="en-US" sz="1600" dirty="0" err="1" smtClean="0"/>
              <a:t>İç</a:t>
            </a:r>
            <a:r>
              <a:rPr lang="en-US" sz="1600" dirty="0" smtClean="0"/>
              <a:t> </a:t>
            </a:r>
            <a:r>
              <a:rPr lang="en-US" sz="1600" dirty="0" err="1" smtClean="0"/>
              <a:t>Denetim</a:t>
            </a:r>
            <a:r>
              <a:rPr lang="en-US" sz="1600" dirty="0" smtClean="0"/>
              <a:t> </a:t>
            </a:r>
            <a:r>
              <a:rPr lang="en-US" sz="1600" dirty="0" err="1" smtClean="0"/>
              <a:t>Puanı</a:t>
            </a:r>
            <a:r>
              <a:rPr lang="en-US" sz="1600" dirty="0" smtClean="0"/>
              <a:t>: </a:t>
            </a:r>
            <a:r>
              <a:rPr lang="en-US" sz="1600" b="1" dirty="0" smtClean="0"/>
              <a:t>%95</a:t>
            </a:r>
            <a:endParaRPr lang="en-US" sz="1600" b="1" dirty="0"/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53618"/>
              </p:ext>
            </p:extLst>
          </p:nvPr>
        </p:nvGraphicFramePr>
        <p:xfrm>
          <a:off x="179512" y="620688"/>
          <a:ext cx="7056785" cy="6477345"/>
        </p:xfrm>
        <a:graphic>
          <a:graphicData uri="http://schemas.openxmlformats.org/drawingml/2006/table">
            <a:tbl>
              <a:tblPr/>
              <a:tblGrid>
                <a:gridCol w="795878">
                  <a:extLst>
                    <a:ext uri="{9D8B030D-6E8A-4147-A177-3AD203B41FA5}">
                      <a16:colId xmlns:a16="http://schemas.microsoft.com/office/drawing/2014/main" val="3903490685"/>
                    </a:ext>
                  </a:extLst>
                </a:gridCol>
                <a:gridCol w="703025">
                  <a:extLst>
                    <a:ext uri="{9D8B030D-6E8A-4147-A177-3AD203B41FA5}">
                      <a16:colId xmlns:a16="http://schemas.microsoft.com/office/drawing/2014/main" val="2287414024"/>
                    </a:ext>
                  </a:extLst>
                </a:gridCol>
                <a:gridCol w="689760">
                  <a:extLst>
                    <a:ext uri="{9D8B030D-6E8A-4147-A177-3AD203B41FA5}">
                      <a16:colId xmlns:a16="http://schemas.microsoft.com/office/drawing/2014/main" val="1146536928"/>
                    </a:ext>
                  </a:extLst>
                </a:gridCol>
                <a:gridCol w="742819">
                  <a:extLst>
                    <a:ext uri="{9D8B030D-6E8A-4147-A177-3AD203B41FA5}">
                      <a16:colId xmlns:a16="http://schemas.microsoft.com/office/drawing/2014/main" val="100330118"/>
                    </a:ext>
                  </a:extLst>
                </a:gridCol>
                <a:gridCol w="596910">
                  <a:extLst>
                    <a:ext uri="{9D8B030D-6E8A-4147-A177-3AD203B41FA5}">
                      <a16:colId xmlns:a16="http://schemas.microsoft.com/office/drawing/2014/main" val="2028503042"/>
                    </a:ext>
                  </a:extLst>
                </a:gridCol>
                <a:gridCol w="1021377">
                  <a:extLst>
                    <a:ext uri="{9D8B030D-6E8A-4147-A177-3AD203B41FA5}">
                      <a16:colId xmlns:a16="http://schemas.microsoft.com/office/drawing/2014/main" val="1722109637"/>
                    </a:ext>
                  </a:extLst>
                </a:gridCol>
                <a:gridCol w="596910">
                  <a:extLst>
                    <a:ext uri="{9D8B030D-6E8A-4147-A177-3AD203B41FA5}">
                      <a16:colId xmlns:a16="http://schemas.microsoft.com/office/drawing/2014/main" val="4145676473"/>
                    </a:ext>
                  </a:extLst>
                </a:gridCol>
                <a:gridCol w="543850">
                  <a:extLst>
                    <a:ext uri="{9D8B030D-6E8A-4147-A177-3AD203B41FA5}">
                      <a16:colId xmlns:a16="http://schemas.microsoft.com/office/drawing/2014/main" val="2992448810"/>
                    </a:ext>
                  </a:extLst>
                </a:gridCol>
                <a:gridCol w="265291">
                  <a:extLst>
                    <a:ext uri="{9D8B030D-6E8A-4147-A177-3AD203B41FA5}">
                      <a16:colId xmlns:a16="http://schemas.microsoft.com/office/drawing/2014/main" val="2776767152"/>
                    </a:ext>
                  </a:extLst>
                </a:gridCol>
                <a:gridCol w="596910">
                  <a:extLst>
                    <a:ext uri="{9D8B030D-6E8A-4147-A177-3AD203B41FA5}">
                      <a16:colId xmlns:a16="http://schemas.microsoft.com/office/drawing/2014/main" val="2058913850"/>
                    </a:ext>
                  </a:extLst>
                </a:gridCol>
                <a:gridCol w="504055">
                  <a:extLst>
                    <a:ext uri="{9D8B030D-6E8A-4147-A177-3AD203B41FA5}">
                      <a16:colId xmlns:a16="http://schemas.microsoft.com/office/drawing/2014/main" val="2159853580"/>
                    </a:ext>
                  </a:extLst>
                </a:gridCol>
              </a:tblGrid>
              <a:tr h="95047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890782"/>
                  </a:ext>
                </a:extLst>
              </a:tr>
              <a:tr h="21632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86096"/>
                  </a:ext>
                </a:extLst>
              </a:tr>
              <a:tr h="9936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98890"/>
                  </a:ext>
                </a:extLst>
              </a:tr>
              <a:tr h="3834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10/11/2019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ZEYNEP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AYÇA TERZİOĞLU-PDR MERKEZ MÜDÜR YARD. (MÜDÜR V.) / BÜŞRA YILMAZ- TAM ZAMANLI UZMAN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235473"/>
                  </a:ext>
                </a:extLst>
              </a:tr>
              <a:tr h="146891"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167951"/>
                  </a:ext>
                </a:extLst>
              </a:tr>
              <a:tr h="10800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sym typeface="Wingdings" panose="05000000000000000000" pitchFamily="2" charset="2"/>
                        </a:rPr>
                        <a:t>    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350552"/>
                  </a:ext>
                </a:extLst>
              </a:tr>
              <a:tr h="259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No'ları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58236"/>
                  </a:ext>
                </a:extLst>
              </a:tr>
              <a:tr h="3629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No'ları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99828"/>
                  </a:ext>
                </a:extLst>
              </a:tr>
              <a:tr h="12979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5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</a:t>
                      </a:r>
                      <a:r>
                        <a:rPr lang="en-US" sz="500" b="1" i="1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DF </a:t>
                      </a:r>
                      <a:r>
                        <a:rPr lang="en-US" sz="5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Formlarında</a:t>
                      </a:r>
                      <a:r>
                        <a:rPr lang="en-US" sz="500" b="1" i="1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tanımlanmaktadır</a:t>
                      </a:r>
                      <a:r>
                        <a:rPr lang="en-US" sz="500" b="1" i="1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142502"/>
                  </a:ext>
                </a:extLst>
              </a:tr>
              <a:tr h="10816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769829"/>
                  </a:ext>
                </a:extLst>
              </a:tr>
              <a:tr h="2595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ISO 9001/10002 Madde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588102"/>
                  </a:ext>
                </a:extLst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Müdürü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tanımında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vekalet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eden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kişinin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işlemlerin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aksamaması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adına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e-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imzaya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sahip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işleyişe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hakim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yetkinliği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birine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bırakılması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gerekmektedir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788405"/>
                  </a:ext>
                </a:extLst>
              </a:tr>
              <a:tr h="216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6.1.1.-7.5.1.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PD-RA-0001 Değişiklik No :2 Değ. Tarihi:31.01.2019 olarak yazılmıştır. Değ No: 2'yi içeren Süreç Değişiklik Talep Formu tarihi 30.09.2019 yazılmalıdır.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941626"/>
                  </a:ext>
                </a:extLst>
              </a:tr>
              <a:tr h="1851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6.2.1./6.2.-9.1.3./8.2.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SPİK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hedefleri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iyileştirme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bazlı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verilmelidir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Örn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Risk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azaltma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oranı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2018 %20, 2019 %21)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143032"/>
                  </a:ext>
                </a:extLst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7.1.4.-8.5.2.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Ofise yağmurlu havalarda su girmektedir. Kullanılan malzemeler etkilenmektedir.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230102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7.5.3.2.-8.5.3.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Çelik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dolapları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ofislerinde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değil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başka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ait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ofiste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bulunmaktadır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kullanılmamaktadır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70331"/>
                  </a:ext>
                </a:extLst>
              </a:tr>
              <a:tr h="208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639392"/>
                  </a:ext>
                </a:extLst>
              </a:tr>
              <a:tr h="208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577104"/>
                  </a:ext>
                </a:extLst>
              </a:tr>
              <a:tr h="208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070244"/>
                  </a:ext>
                </a:extLst>
              </a:tr>
              <a:tr h="20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603670"/>
                  </a:ext>
                </a:extLst>
              </a:tr>
              <a:tr h="20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65724"/>
                  </a:ext>
                </a:extLst>
              </a:tr>
              <a:tr h="11232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YÖNLER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sym typeface="Wingdings" panose="05000000000000000000" pitchFamily="2" charset="2"/>
                        </a:rPr>
                        <a:t>   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77976"/>
                  </a:ext>
                </a:extLst>
              </a:tr>
              <a:tr h="99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Tanımı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383868"/>
                  </a:ext>
                </a:extLst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7.1.2./6.4.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Yard. ISO 9001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ISO 1002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denetçisidir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yönetim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hakimiyet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yüksektir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443960"/>
                  </a:ext>
                </a:extLst>
              </a:tr>
              <a:tr h="144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612505"/>
                  </a:ext>
                </a:extLst>
              </a:tr>
              <a:tr h="144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96806"/>
                  </a:ext>
                </a:extLst>
              </a:tr>
              <a:tr h="144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753609"/>
                  </a:ext>
                </a:extLst>
              </a:tr>
              <a:tr h="95047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799319"/>
                  </a:ext>
                </a:extLst>
              </a:tr>
              <a:tr h="1081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46466"/>
                  </a:ext>
                </a:extLst>
              </a:tr>
              <a:tr h="1814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10/11/2019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183454"/>
                  </a:ext>
                </a:extLst>
              </a:tr>
              <a:tr h="1814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EMEL ÇOLAK YILDIZ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10/11/2019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87722"/>
                  </a:ext>
                </a:extLst>
              </a:tr>
              <a:tr h="1814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TERZİOĞLU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10/11/2019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50814"/>
                  </a:ext>
                </a:extLst>
              </a:tr>
              <a:tr h="181455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 No:KY-FR-0030 Yayın Tarihi:03.05.2018 Değ.Tarihi:-Değ.No:0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020000"/>
                  </a:ext>
                </a:extLst>
              </a:tr>
              <a:tr h="181455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77694"/>
                  </a:ext>
                </a:extLst>
              </a:tr>
              <a:tr h="181455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805522"/>
                  </a:ext>
                </a:extLst>
              </a:tr>
              <a:tr h="95047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05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17284"/>
              </p:ext>
            </p:extLst>
          </p:nvPr>
        </p:nvGraphicFramePr>
        <p:xfrm>
          <a:off x="1619672" y="927330"/>
          <a:ext cx="5688634" cy="5973693"/>
        </p:xfrm>
        <a:graphic>
          <a:graphicData uri="http://schemas.openxmlformats.org/drawingml/2006/table">
            <a:tbl>
              <a:tblPr/>
              <a:tblGrid>
                <a:gridCol w="1253762">
                  <a:extLst>
                    <a:ext uri="{9D8B030D-6E8A-4147-A177-3AD203B41FA5}">
                      <a16:colId xmlns:a16="http://schemas.microsoft.com/office/drawing/2014/main" val="3775375664"/>
                    </a:ext>
                  </a:extLst>
                </a:gridCol>
                <a:gridCol w="503963">
                  <a:extLst>
                    <a:ext uri="{9D8B030D-6E8A-4147-A177-3AD203B41FA5}">
                      <a16:colId xmlns:a16="http://schemas.microsoft.com/office/drawing/2014/main" val="51822295"/>
                    </a:ext>
                  </a:extLst>
                </a:gridCol>
                <a:gridCol w="494129">
                  <a:extLst>
                    <a:ext uri="{9D8B030D-6E8A-4147-A177-3AD203B41FA5}">
                      <a16:colId xmlns:a16="http://schemas.microsoft.com/office/drawing/2014/main" val="3112643997"/>
                    </a:ext>
                  </a:extLst>
                </a:gridCol>
                <a:gridCol w="774382">
                  <a:extLst>
                    <a:ext uri="{9D8B030D-6E8A-4147-A177-3AD203B41FA5}">
                      <a16:colId xmlns:a16="http://schemas.microsoft.com/office/drawing/2014/main" val="284413620"/>
                    </a:ext>
                  </a:extLst>
                </a:gridCol>
                <a:gridCol w="774382">
                  <a:extLst>
                    <a:ext uri="{9D8B030D-6E8A-4147-A177-3AD203B41FA5}">
                      <a16:colId xmlns:a16="http://schemas.microsoft.com/office/drawing/2014/main" val="2922961414"/>
                    </a:ext>
                  </a:extLst>
                </a:gridCol>
                <a:gridCol w="472004">
                  <a:extLst>
                    <a:ext uri="{9D8B030D-6E8A-4147-A177-3AD203B41FA5}">
                      <a16:colId xmlns:a16="http://schemas.microsoft.com/office/drawing/2014/main" val="3231612630"/>
                    </a:ext>
                  </a:extLst>
                </a:gridCol>
                <a:gridCol w="472004">
                  <a:extLst>
                    <a:ext uri="{9D8B030D-6E8A-4147-A177-3AD203B41FA5}">
                      <a16:colId xmlns:a16="http://schemas.microsoft.com/office/drawing/2014/main" val="790223472"/>
                    </a:ext>
                  </a:extLst>
                </a:gridCol>
                <a:gridCol w="472004">
                  <a:extLst>
                    <a:ext uri="{9D8B030D-6E8A-4147-A177-3AD203B41FA5}">
                      <a16:colId xmlns:a16="http://schemas.microsoft.com/office/drawing/2014/main" val="1361829130"/>
                    </a:ext>
                  </a:extLst>
                </a:gridCol>
                <a:gridCol w="472004">
                  <a:extLst>
                    <a:ext uri="{9D8B030D-6E8A-4147-A177-3AD203B41FA5}">
                      <a16:colId xmlns:a16="http://schemas.microsoft.com/office/drawing/2014/main" val="3621072636"/>
                    </a:ext>
                  </a:extLst>
                </a:gridCol>
              </a:tblGrid>
              <a:tr h="141173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964744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:2019-0131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03437"/>
                  </a:ext>
                </a:extLst>
              </a:tr>
              <a:tr h="1874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:20.08.2019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785673"/>
                  </a:ext>
                </a:extLst>
              </a:tr>
              <a:tr h="1874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Uzm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Psk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Dan. Zeynep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Ayça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TERZİOĞLU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76713"/>
                  </a:ext>
                </a:extLst>
              </a:tr>
              <a:tr h="1874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:Uzm. Psk. Dan. Zeynep Ayça TERZİOĞLU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011858"/>
                  </a:ext>
                </a:extLst>
              </a:tr>
              <a:tr h="1874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9954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80837"/>
                  </a:ext>
                </a:extLst>
              </a:tr>
              <a:tr h="56249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tehditler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başlığı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altında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T5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artık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tehdit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oluşturmaması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99480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191328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56706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735736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37264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329234"/>
                  </a:ext>
                </a:extLst>
              </a:tr>
              <a:tr h="18749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T5 maddesinde yer alan "Maddi imkan yetersizliği Psikiyatri desteğini alamama" durumu üniversitemizin özel hastanelerle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972025"/>
                  </a:ext>
                </a:extLst>
              </a:tr>
              <a:tr h="18749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yapmış olduğu anlaşmalar sonucunda artık tehdit oluşturmamaktadır. Bu nedenle 2018 yılının SWOT analizinde yer alan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89232"/>
                  </a:ext>
                </a:extLst>
              </a:tr>
              <a:tr h="18749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T5 maddesi 2019 yılının swot analizinden kaldırılmıştır.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75694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442291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684112"/>
                  </a:ext>
                </a:extLst>
              </a:tr>
              <a:tr h="1874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Pozitif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011752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408827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938976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064048"/>
                  </a:ext>
                </a:extLst>
              </a:tr>
              <a:tr h="1874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Negatif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331809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812910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09625"/>
                  </a:ext>
                </a:extLst>
              </a:tr>
              <a:tr h="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96566"/>
                  </a:ext>
                </a:extLst>
              </a:tr>
              <a:tr h="1874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İhtiyaç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Duyulan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Kaynaklar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764100"/>
                  </a:ext>
                </a:extLst>
              </a:tr>
              <a:tr h="8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734484"/>
                  </a:ext>
                </a:extLst>
              </a:tr>
              <a:tr h="6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589747"/>
                  </a:ext>
                </a:extLst>
              </a:tr>
              <a:tr h="4471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618547"/>
                  </a:ext>
                </a:extLst>
              </a:tr>
              <a:tr h="9729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05988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409520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120979"/>
                  </a:ext>
                </a:extLst>
              </a:tr>
              <a:tr h="5257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803443"/>
                  </a:ext>
                </a:extLst>
              </a:tr>
              <a:tr h="1874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Özel Hastanelerin bütçelerinin kullanımı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716978"/>
                  </a:ext>
                </a:extLst>
              </a:tr>
              <a:tr h="18823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Adımı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404686"/>
                  </a:ext>
                </a:extLst>
              </a:tr>
              <a:tr h="2812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T5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yılında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çıkarılmıştır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20/08/2019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20/08/2019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Ayça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Terzioğlu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Gerçekleştirildi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525770"/>
                  </a:ext>
                </a:extLst>
              </a:tr>
              <a:tr h="1506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884172"/>
                  </a:ext>
                </a:extLst>
              </a:tr>
              <a:tr h="1506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636688"/>
                  </a:ext>
                </a:extLst>
              </a:tr>
              <a:tr h="1506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754597"/>
                  </a:ext>
                </a:extLst>
              </a:tr>
              <a:tr h="7533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Tarihi:03.05.2018 Değ.No:0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Tarihi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601616"/>
                  </a:ext>
                </a:extLst>
              </a:tr>
              <a:tr h="75339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78047"/>
                  </a:ext>
                </a:extLst>
              </a:tr>
            </a:tbl>
          </a:graphicData>
        </a:graphic>
      </p:graphicFrame>
      <p:sp>
        <p:nvSpPr>
          <p:cNvPr id="68" name="Dikdörtgen 1"/>
          <p:cNvSpPr/>
          <p:nvPr/>
        </p:nvSpPr>
        <p:spPr>
          <a:xfrm flipV="1">
            <a:off x="2989411" y="4950744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69" name="Dikdörtgen 2"/>
          <p:cNvSpPr/>
          <p:nvPr/>
        </p:nvSpPr>
        <p:spPr>
          <a:xfrm flipV="1">
            <a:off x="2989411" y="5064033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0" name="Dikdörtgen 3"/>
          <p:cNvSpPr/>
          <p:nvPr/>
        </p:nvSpPr>
        <p:spPr>
          <a:xfrm flipV="1">
            <a:off x="2989411" y="5176622"/>
            <a:ext cx="284857" cy="63251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1" name="Dikdörtgen 5"/>
          <p:cNvSpPr/>
          <p:nvPr/>
        </p:nvSpPr>
        <p:spPr>
          <a:xfrm flipV="1">
            <a:off x="2989411" y="5372589"/>
            <a:ext cx="284857" cy="64196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2" name="Dikdörtgen 6"/>
          <p:cNvSpPr/>
          <p:nvPr/>
        </p:nvSpPr>
        <p:spPr>
          <a:xfrm flipV="1">
            <a:off x="2989410" y="5471544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3" name="Dikdörtgen 7"/>
          <p:cNvSpPr/>
          <p:nvPr/>
        </p:nvSpPr>
        <p:spPr>
          <a:xfrm flipV="1">
            <a:off x="2989409" y="5569058"/>
            <a:ext cx="284857" cy="6325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5" name="Dikdörtgen 3"/>
          <p:cNvSpPr/>
          <p:nvPr/>
        </p:nvSpPr>
        <p:spPr>
          <a:xfrm flipV="1">
            <a:off x="3000114" y="5278387"/>
            <a:ext cx="287986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34472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45744"/>
              </p:ext>
            </p:extLst>
          </p:nvPr>
        </p:nvGraphicFramePr>
        <p:xfrm>
          <a:off x="1979712" y="844010"/>
          <a:ext cx="4968552" cy="6061932"/>
        </p:xfrm>
        <a:graphic>
          <a:graphicData uri="http://schemas.openxmlformats.org/drawingml/2006/table">
            <a:tbl>
              <a:tblPr/>
              <a:tblGrid>
                <a:gridCol w="1095056">
                  <a:extLst>
                    <a:ext uri="{9D8B030D-6E8A-4147-A177-3AD203B41FA5}">
                      <a16:colId xmlns:a16="http://schemas.microsoft.com/office/drawing/2014/main" val="2447535719"/>
                    </a:ext>
                  </a:extLst>
                </a:gridCol>
                <a:gridCol w="440170">
                  <a:extLst>
                    <a:ext uri="{9D8B030D-6E8A-4147-A177-3AD203B41FA5}">
                      <a16:colId xmlns:a16="http://schemas.microsoft.com/office/drawing/2014/main" val="2645520524"/>
                    </a:ext>
                  </a:extLst>
                </a:gridCol>
                <a:gridCol w="431580">
                  <a:extLst>
                    <a:ext uri="{9D8B030D-6E8A-4147-A177-3AD203B41FA5}">
                      <a16:colId xmlns:a16="http://schemas.microsoft.com/office/drawing/2014/main" val="1955623521"/>
                    </a:ext>
                  </a:extLst>
                </a:gridCol>
                <a:gridCol w="676359">
                  <a:extLst>
                    <a:ext uri="{9D8B030D-6E8A-4147-A177-3AD203B41FA5}">
                      <a16:colId xmlns:a16="http://schemas.microsoft.com/office/drawing/2014/main" val="3422073828"/>
                    </a:ext>
                  </a:extLst>
                </a:gridCol>
                <a:gridCol w="676359">
                  <a:extLst>
                    <a:ext uri="{9D8B030D-6E8A-4147-A177-3AD203B41FA5}">
                      <a16:colId xmlns:a16="http://schemas.microsoft.com/office/drawing/2014/main" val="2170431775"/>
                    </a:ext>
                  </a:extLst>
                </a:gridCol>
                <a:gridCol w="412257">
                  <a:extLst>
                    <a:ext uri="{9D8B030D-6E8A-4147-A177-3AD203B41FA5}">
                      <a16:colId xmlns:a16="http://schemas.microsoft.com/office/drawing/2014/main" val="2309718624"/>
                    </a:ext>
                  </a:extLst>
                </a:gridCol>
                <a:gridCol w="412257">
                  <a:extLst>
                    <a:ext uri="{9D8B030D-6E8A-4147-A177-3AD203B41FA5}">
                      <a16:colId xmlns:a16="http://schemas.microsoft.com/office/drawing/2014/main" val="2374845025"/>
                    </a:ext>
                  </a:extLst>
                </a:gridCol>
                <a:gridCol w="412257">
                  <a:extLst>
                    <a:ext uri="{9D8B030D-6E8A-4147-A177-3AD203B41FA5}">
                      <a16:colId xmlns:a16="http://schemas.microsoft.com/office/drawing/2014/main" val="2956181451"/>
                    </a:ext>
                  </a:extLst>
                </a:gridCol>
                <a:gridCol w="412257">
                  <a:extLst>
                    <a:ext uri="{9D8B030D-6E8A-4147-A177-3AD203B41FA5}">
                      <a16:colId xmlns:a16="http://schemas.microsoft.com/office/drawing/2014/main" val="1463219288"/>
                    </a:ext>
                  </a:extLst>
                </a:gridCol>
              </a:tblGrid>
              <a:tr h="13840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041008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:2019-0132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467132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:20.08.2019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85800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:Uzm. Psk. Dan. Zeynep Ayça TERZİOĞLU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346939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:Uzm. Psk. Dan. Zeynep Ayça TERZİOĞLU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39985"/>
                  </a:ext>
                </a:extLst>
              </a:tr>
              <a:tr h="6459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0178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374474"/>
                  </a:ext>
                </a:extLst>
              </a:tr>
              <a:tr h="498686">
                <a:tc grid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PD-RA-0001: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tehditler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başlığı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altında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T5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artık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tehdit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oluşturmaması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sonucunda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 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risk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analizinden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de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kaldırılmıştır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170833"/>
                  </a:ext>
                </a:extLst>
              </a:tr>
              <a:tr h="91426">
                <a:tc gridSpan="3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352500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317883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762620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843190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66818"/>
                  </a:ext>
                </a:extLst>
              </a:tr>
              <a:tr h="166229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T5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maddesinde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"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imkan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yetersizliği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Psikiyatri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desteğini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alamama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"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durumu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üniversitemizin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özel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hastanelerle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029255"/>
                  </a:ext>
                </a:extLst>
              </a:tr>
              <a:tr h="914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yapmış olduğu anlaşmalar sonucunda artık tehdit oluşturmamaktadır. Bu nedenle 2018 yılının Risk analizinde yer alan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998224"/>
                  </a:ext>
                </a:extLst>
              </a:tr>
              <a:tr h="914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madde 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oluşturmaması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sebebiyle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kaldırılmıştır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38958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567861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38252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867660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13304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45592"/>
                  </a:ext>
                </a:extLst>
              </a:tr>
              <a:tr h="914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54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997128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23933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13860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33149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742541"/>
                  </a:ext>
                </a:extLst>
              </a:tr>
              <a:tr h="914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87913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047522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868461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63668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69544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564155"/>
                  </a:ext>
                </a:extLst>
              </a:tr>
              <a:tr h="914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552190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70762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56725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25259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35585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17531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108432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203016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03735"/>
                  </a:ext>
                </a:extLst>
              </a:tr>
              <a:tr h="1620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Adımı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8325"/>
                  </a:ext>
                </a:extLst>
              </a:tr>
              <a:tr h="2493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T5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yılında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çıkarılmıştır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20/08/2019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20/08/2019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Terzioğlu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güncellenmiştir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72295"/>
                  </a:ext>
                </a:extLst>
              </a:tr>
              <a:tr h="182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33917"/>
                  </a:ext>
                </a:extLst>
              </a:tr>
              <a:tr h="182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000229"/>
                  </a:ext>
                </a:extLst>
              </a:tr>
              <a:tr h="182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201308"/>
                  </a:ext>
                </a:extLst>
              </a:tr>
              <a:tr h="182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934655"/>
                  </a:ext>
                </a:extLst>
              </a:tr>
              <a:tr h="182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11671"/>
                  </a:ext>
                </a:extLst>
              </a:tr>
              <a:tr h="914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462445"/>
                  </a:ext>
                </a:extLst>
              </a:tr>
              <a:tr h="91426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319848"/>
                  </a:ext>
                </a:extLst>
              </a:tr>
            </a:tbl>
          </a:graphicData>
        </a:graphic>
      </p:graphicFrame>
      <p:sp>
        <p:nvSpPr>
          <p:cNvPr id="14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16" name="Dikdörtgen 1"/>
          <p:cNvSpPr/>
          <p:nvPr/>
        </p:nvSpPr>
        <p:spPr>
          <a:xfrm flipV="1">
            <a:off x="2987824" y="4509120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7" name="Dikdörtgen 2"/>
          <p:cNvSpPr/>
          <p:nvPr/>
        </p:nvSpPr>
        <p:spPr>
          <a:xfrm flipV="1">
            <a:off x="2987824" y="4622409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8" name="Dikdörtgen 3"/>
          <p:cNvSpPr/>
          <p:nvPr/>
        </p:nvSpPr>
        <p:spPr>
          <a:xfrm flipV="1">
            <a:off x="2987824" y="4734998"/>
            <a:ext cx="284857" cy="63251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9" name="Dikdörtgen 5"/>
          <p:cNvSpPr/>
          <p:nvPr/>
        </p:nvSpPr>
        <p:spPr>
          <a:xfrm flipV="1">
            <a:off x="2987824" y="4930965"/>
            <a:ext cx="284857" cy="64196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0" name="Dikdörtgen 6"/>
          <p:cNvSpPr/>
          <p:nvPr/>
        </p:nvSpPr>
        <p:spPr>
          <a:xfrm flipV="1">
            <a:off x="2987823" y="5029920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1" name="Dikdörtgen 7"/>
          <p:cNvSpPr/>
          <p:nvPr/>
        </p:nvSpPr>
        <p:spPr>
          <a:xfrm flipV="1">
            <a:off x="2987822" y="5127434"/>
            <a:ext cx="284857" cy="632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2" name="Dikdörtgen 3"/>
          <p:cNvSpPr/>
          <p:nvPr/>
        </p:nvSpPr>
        <p:spPr>
          <a:xfrm flipV="1">
            <a:off x="2998527" y="4836763"/>
            <a:ext cx="287986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3025904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03488"/>
              </p:ext>
            </p:extLst>
          </p:nvPr>
        </p:nvGraphicFramePr>
        <p:xfrm>
          <a:off x="1799998" y="899262"/>
          <a:ext cx="5760641" cy="5883957"/>
        </p:xfrm>
        <a:graphic>
          <a:graphicData uri="http://schemas.openxmlformats.org/drawingml/2006/table">
            <a:tbl>
              <a:tblPr/>
              <a:tblGrid>
                <a:gridCol w="1187521">
                  <a:extLst>
                    <a:ext uri="{9D8B030D-6E8A-4147-A177-3AD203B41FA5}">
                      <a16:colId xmlns:a16="http://schemas.microsoft.com/office/drawing/2014/main" val="1031846969"/>
                    </a:ext>
                  </a:extLst>
                </a:gridCol>
                <a:gridCol w="849892">
                  <a:extLst>
                    <a:ext uri="{9D8B030D-6E8A-4147-A177-3AD203B41FA5}">
                      <a16:colId xmlns:a16="http://schemas.microsoft.com/office/drawing/2014/main" val="2628004584"/>
                    </a:ext>
                  </a:extLst>
                </a:gridCol>
                <a:gridCol w="468022">
                  <a:extLst>
                    <a:ext uri="{9D8B030D-6E8A-4147-A177-3AD203B41FA5}">
                      <a16:colId xmlns:a16="http://schemas.microsoft.com/office/drawing/2014/main" val="3959722027"/>
                    </a:ext>
                  </a:extLst>
                </a:gridCol>
                <a:gridCol w="733469">
                  <a:extLst>
                    <a:ext uri="{9D8B030D-6E8A-4147-A177-3AD203B41FA5}">
                      <a16:colId xmlns:a16="http://schemas.microsoft.com/office/drawing/2014/main" val="2158572488"/>
                    </a:ext>
                  </a:extLst>
                </a:gridCol>
                <a:gridCol w="733469">
                  <a:extLst>
                    <a:ext uri="{9D8B030D-6E8A-4147-A177-3AD203B41FA5}">
                      <a16:colId xmlns:a16="http://schemas.microsoft.com/office/drawing/2014/main" val="1929329056"/>
                    </a:ext>
                  </a:extLst>
                </a:gridCol>
                <a:gridCol w="447067">
                  <a:extLst>
                    <a:ext uri="{9D8B030D-6E8A-4147-A177-3AD203B41FA5}">
                      <a16:colId xmlns:a16="http://schemas.microsoft.com/office/drawing/2014/main" val="3737147747"/>
                    </a:ext>
                  </a:extLst>
                </a:gridCol>
                <a:gridCol w="447067">
                  <a:extLst>
                    <a:ext uri="{9D8B030D-6E8A-4147-A177-3AD203B41FA5}">
                      <a16:colId xmlns:a16="http://schemas.microsoft.com/office/drawing/2014/main" val="3218766769"/>
                    </a:ext>
                  </a:extLst>
                </a:gridCol>
                <a:gridCol w="447067">
                  <a:extLst>
                    <a:ext uri="{9D8B030D-6E8A-4147-A177-3AD203B41FA5}">
                      <a16:colId xmlns:a16="http://schemas.microsoft.com/office/drawing/2014/main" val="51247925"/>
                    </a:ext>
                  </a:extLst>
                </a:gridCol>
                <a:gridCol w="447067">
                  <a:extLst>
                    <a:ext uri="{9D8B030D-6E8A-4147-A177-3AD203B41FA5}">
                      <a16:colId xmlns:a16="http://schemas.microsoft.com/office/drawing/2014/main" val="2786402004"/>
                    </a:ext>
                  </a:extLst>
                </a:gridCol>
              </a:tblGrid>
              <a:tr h="13856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431119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:2019-0330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432555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Tarihi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:23.12.2019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90159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:PDR Merkezi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29930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Sorumlusu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:Zeynep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Ayça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Terzioğlu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76222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Tanımının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03397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266146"/>
                  </a:ext>
                </a:extLst>
              </a:tr>
              <a:tr h="3807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PD-GT-0001: PDR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Müdürünün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tanımında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müdürünün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görevine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vekalet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kişilerde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yapılmıştır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</a:p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109882"/>
                  </a:ext>
                </a:extLst>
              </a:tr>
              <a:tr h="9271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Müdürünün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bulunmadığı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sürede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işlerin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Yürütülmesine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PDR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Yardımcısı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049631"/>
                  </a:ext>
                </a:extLst>
              </a:tr>
              <a:tr h="927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EBYS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Üzerinden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belgelerin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e-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imzalara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Genel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Sekreter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vekalet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edecektir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046775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064079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165211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181976"/>
                  </a:ext>
                </a:extLst>
              </a:tr>
              <a:tr h="92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Sürecin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daha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iyi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167641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220777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92046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155757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632206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59307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612251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62542"/>
                  </a:ext>
                </a:extLst>
              </a:tr>
              <a:tr h="51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918213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672051"/>
                  </a:ext>
                </a:extLst>
              </a:tr>
              <a:tr h="92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Sürecin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daha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hızlı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daha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yürütülmesi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510590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06398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417438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784972"/>
                  </a:ext>
                </a:extLst>
              </a:tr>
              <a:tr h="92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82495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088688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391595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41879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562972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291401"/>
                  </a:ext>
                </a:extLst>
              </a:tr>
              <a:tr h="927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96371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6009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36351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Müdürün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vekaleti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net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şekilde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tanımlanmıştır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77305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825423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29616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777680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45918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378669"/>
                  </a:ext>
                </a:extLst>
              </a:tr>
              <a:tr h="16435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Adımı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075215"/>
                  </a:ext>
                </a:extLst>
              </a:tr>
              <a:tr h="25285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işlerin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Yürütülmesine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PDR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Yardımcısı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EBYS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Üzerinden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belgelerin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e-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imzalara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Genel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Sekreter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vekalet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edecektir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23/12/2019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23/12/2019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Terzioğlu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Gerçekleştirildi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288365"/>
                  </a:ext>
                </a:extLst>
              </a:tr>
              <a:tr h="1854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30649"/>
                  </a:ext>
                </a:extLst>
              </a:tr>
              <a:tr h="1854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635"/>
                  </a:ext>
                </a:extLst>
              </a:tr>
              <a:tr h="1854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730630"/>
                  </a:ext>
                </a:extLst>
              </a:tr>
              <a:tr h="1854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68314"/>
                  </a:ext>
                </a:extLst>
              </a:tr>
              <a:tr h="1854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506800"/>
                  </a:ext>
                </a:extLst>
              </a:tr>
              <a:tr h="927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516874"/>
                  </a:ext>
                </a:extLst>
              </a:tr>
              <a:tr h="927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145274"/>
                  </a:ext>
                </a:extLst>
              </a:tr>
            </a:tbl>
          </a:graphicData>
        </a:graphic>
      </p:graphicFrame>
      <p:sp>
        <p:nvSpPr>
          <p:cNvPr id="6" name="Dikdörtgen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4840288" y="7999413"/>
            <a:ext cx="144462" cy="10636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" name="Dikdörtgen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/>
          <p:nvPr/>
        </p:nvSpPr>
        <p:spPr>
          <a:xfrm>
            <a:off x="4840288" y="8167688"/>
            <a:ext cx="144462" cy="10636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8" name="Dikdörtgen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SpPr/>
          <p:nvPr/>
        </p:nvSpPr>
        <p:spPr>
          <a:xfrm>
            <a:off x="4840288" y="8334375"/>
            <a:ext cx="144462" cy="106363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9" name="Dikdörtgen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/>
          <p:nvPr/>
        </p:nvSpPr>
        <p:spPr>
          <a:xfrm>
            <a:off x="4840288" y="8502650"/>
            <a:ext cx="144462" cy="106363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0" name="Dikdörtgen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SpPr/>
          <p:nvPr/>
        </p:nvSpPr>
        <p:spPr>
          <a:xfrm>
            <a:off x="4840288" y="8669338"/>
            <a:ext cx="144462" cy="107950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1" name="Dikdörtgen 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/>
          <p:nvPr/>
        </p:nvSpPr>
        <p:spPr>
          <a:xfrm>
            <a:off x="4840288" y="8837613"/>
            <a:ext cx="144462" cy="10636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2" name="Dikdörtgen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4840288" y="9005888"/>
            <a:ext cx="144462" cy="10636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4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16" name="Dikdörtgen 1"/>
          <p:cNvSpPr/>
          <p:nvPr/>
        </p:nvSpPr>
        <p:spPr>
          <a:xfrm flipV="1">
            <a:off x="2987824" y="4509120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7" name="Dikdörtgen 2"/>
          <p:cNvSpPr/>
          <p:nvPr/>
        </p:nvSpPr>
        <p:spPr>
          <a:xfrm flipV="1">
            <a:off x="2987824" y="4622409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8" name="Dikdörtgen 3"/>
          <p:cNvSpPr/>
          <p:nvPr/>
        </p:nvSpPr>
        <p:spPr>
          <a:xfrm flipV="1">
            <a:off x="2987824" y="4734998"/>
            <a:ext cx="284857" cy="63251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9" name="Dikdörtgen 5"/>
          <p:cNvSpPr/>
          <p:nvPr/>
        </p:nvSpPr>
        <p:spPr>
          <a:xfrm flipV="1">
            <a:off x="2987824" y="4930965"/>
            <a:ext cx="284857" cy="64196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0" name="Dikdörtgen 6"/>
          <p:cNvSpPr/>
          <p:nvPr/>
        </p:nvSpPr>
        <p:spPr>
          <a:xfrm flipV="1">
            <a:off x="2987823" y="5029920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1" name="Dikdörtgen 7"/>
          <p:cNvSpPr/>
          <p:nvPr/>
        </p:nvSpPr>
        <p:spPr>
          <a:xfrm flipV="1">
            <a:off x="2987822" y="5127434"/>
            <a:ext cx="284857" cy="632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2" name="Dikdörtgen 3"/>
          <p:cNvSpPr/>
          <p:nvPr/>
        </p:nvSpPr>
        <p:spPr>
          <a:xfrm flipV="1">
            <a:off x="2998527" y="4836763"/>
            <a:ext cx="287986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817457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02129"/>
              </p:ext>
            </p:extLst>
          </p:nvPr>
        </p:nvGraphicFramePr>
        <p:xfrm>
          <a:off x="1944501" y="899243"/>
          <a:ext cx="5651838" cy="5780119"/>
        </p:xfrm>
        <a:graphic>
          <a:graphicData uri="http://schemas.openxmlformats.org/drawingml/2006/table">
            <a:tbl>
              <a:tblPr/>
              <a:tblGrid>
                <a:gridCol w="1165092">
                  <a:extLst>
                    <a:ext uri="{9D8B030D-6E8A-4147-A177-3AD203B41FA5}">
                      <a16:colId xmlns:a16="http://schemas.microsoft.com/office/drawing/2014/main" val="3427221397"/>
                    </a:ext>
                  </a:extLst>
                </a:gridCol>
                <a:gridCol w="833841">
                  <a:extLst>
                    <a:ext uri="{9D8B030D-6E8A-4147-A177-3AD203B41FA5}">
                      <a16:colId xmlns:a16="http://schemas.microsoft.com/office/drawing/2014/main" val="3411940020"/>
                    </a:ext>
                  </a:extLst>
                </a:gridCol>
                <a:gridCol w="459183">
                  <a:extLst>
                    <a:ext uri="{9D8B030D-6E8A-4147-A177-3AD203B41FA5}">
                      <a16:colId xmlns:a16="http://schemas.microsoft.com/office/drawing/2014/main" val="3590467599"/>
                    </a:ext>
                  </a:extLst>
                </a:gridCol>
                <a:gridCol w="719615">
                  <a:extLst>
                    <a:ext uri="{9D8B030D-6E8A-4147-A177-3AD203B41FA5}">
                      <a16:colId xmlns:a16="http://schemas.microsoft.com/office/drawing/2014/main" val="641880192"/>
                    </a:ext>
                  </a:extLst>
                </a:gridCol>
                <a:gridCol w="719615">
                  <a:extLst>
                    <a:ext uri="{9D8B030D-6E8A-4147-A177-3AD203B41FA5}">
                      <a16:colId xmlns:a16="http://schemas.microsoft.com/office/drawing/2014/main" val="2305252163"/>
                    </a:ext>
                  </a:extLst>
                </a:gridCol>
                <a:gridCol w="438623">
                  <a:extLst>
                    <a:ext uri="{9D8B030D-6E8A-4147-A177-3AD203B41FA5}">
                      <a16:colId xmlns:a16="http://schemas.microsoft.com/office/drawing/2014/main" val="584274069"/>
                    </a:ext>
                  </a:extLst>
                </a:gridCol>
                <a:gridCol w="438623">
                  <a:extLst>
                    <a:ext uri="{9D8B030D-6E8A-4147-A177-3AD203B41FA5}">
                      <a16:colId xmlns:a16="http://schemas.microsoft.com/office/drawing/2014/main" val="2968426400"/>
                    </a:ext>
                  </a:extLst>
                </a:gridCol>
                <a:gridCol w="438623">
                  <a:extLst>
                    <a:ext uri="{9D8B030D-6E8A-4147-A177-3AD203B41FA5}">
                      <a16:colId xmlns:a16="http://schemas.microsoft.com/office/drawing/2014/main" val="1738341969"/>
                    </a:ext>
                  </a:extLst>
                </a:gridCol>
                <a:gridCol w="438623">
                  <a:extLst>
                    <a:ext uri="{9D8B030D-6E8A-4147-A177-3AD203B41FA5}">
                      <a16:colId xmlns:a16="http://schemas.microsoft.com/office/drawing/2014/main" val="732732156"/>
                    </a:ext>
                  </a:extLst>
                </a:gridCol>
              </a:tblGrid>
              <a:tr h="13710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073772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2019-0342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92812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31.12.2019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888657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PDR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136760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Zeynep Ayça Terzioğlu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140310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709437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391882"/>
                  </a:ext>
                </a:extLst>
              </a:tr>
              <a:tr h="49399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PD-RA-0001: Risk analizinde yer alan Z1-Fiziki yetersizlik riskinin termini 28.02.2020 olarak güncellenmiştir.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107147"/>
                  </a:ext>
                </a:extLst>
              </a:tr>
              <a:tr h="16466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2018'de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'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danışanın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randevusunu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unutması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'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RÖF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72 ye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düşürülmüştür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2019'da da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yapılacağı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RÖF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72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belirlenmiştir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885123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50149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75877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Amacı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325630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Detaylı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yazınız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620139"/>
                  </a:ext>
                </a:extLst>
              </a:tr>
              <a:tr h="905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Sürecin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daha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iyi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833795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981210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819180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452575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05402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937955"/>
                  </a:ext>
                </a:extLst>
              </a:tr>
              <a:tr h="905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</a:t>
                      </a:r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Pozitif</a:t>
                      </a:r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139893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062433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032271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43741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13515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776632"/>
                  </a:ext>
                </a:extLst>
              </a:tr>
              <a:tr h="905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108781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248595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033764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10847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174012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274391"/>
                  </a:ext>
                </a:extLst>
              </a:tr>
              <a:tr h="9056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266254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72480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25940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331341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203552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01606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690621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289654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686885"/>
                  </a:ext>
                </a:extLst>
              </a:tr>
              <a:tr h="16054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Adımı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894755"/>
                  </a:ext>
                </a:extLst>
              </a:tr>
              <a:tr h="2469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yönetim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termini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güncellenecektir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Danışanın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randevusunu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unutması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Röf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güncellenecektir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31/12/2019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31/12/2019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Terzioğlu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Gerçekleştirildi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029549"/>
                  </a:ext>
                </a:extLst>
              </a:tr>
              <a:tr h="1811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76545"/>
                  </a:ext>
                </a:extLst>
              </a:tr>
              <a:tr h="1811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43452"/>
                  </a:ext>
                </a:extLst>
              </a:tr>
              <a:tr h="1811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656330"/>
                  </a:ext>
                </a:extLst>
              </a:tr>
              <a:tr h="1811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14466"/>
                  </a:ext>
                </a:extLst>
              </a:tr>
              <a:tr h="1811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86582"/>
                  </a:ext>
                </a:extLst>
              </a:tr>
              <a:tr h="9056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304255"/>
                  </a:ext>
                </a:extLst>
              </a:tr>
              <a:tr h="90567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710092"/>
                  </a:ext>
                </a:extLst>
              </a:tr>
            </a:tbl>
          </a:graphicData>
        </a:graphic>
      </p:graphicFrame>
      <p:sp>
        <p:nvSpPr>
          <p:cNvPr id="6" name="Dikdörtgen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4859338" y="7999413"/>
            <a:ext cx="144462" cy="10636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7" name="Dikdörtgen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/>
          <p:nvPr/>
        </p:nvSpPr>
        <p:spPr>
          <a:xfrm>
            <a:off x="4859338" y="8167688"/>
            <a:ext cx="144462" cy="10636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8" name="Dikdörtgen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SpPr/>
          <p:nvPr/>
        </p:nvSpPr>
        <p:spPr>
          <a:xfrm>
            <a:off x="4859338" y="8334375"/>
            <a:ext cx="144462" cy="106363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9" name="Dikdörtgen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/>
          <p:nvPr/>
        </p:nvSpPr>
        <p:spPr>
          <a:xfrm>
            <a:off x="4859338" y="8502650"/>
            <a:ext cx="144462" cy="106363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0" name="Dikdörtgen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SpPr/>
          <p:nvPr/>
        </p:nvSpPr>
        <p:spPr>
          <a:xfrm>
            <a:off x="4859338" y="8669338"/>
            <a:ext cx="144462" cy="107950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1" name="Dikdörtgen 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/>
          <p:nvPr/>
        </p:nvSpPr>
        <p:spPr>
          <a:xfrm>
            <a:off x="4859338" y="8837613"/>
            <a:ext cx="144462" cy="10636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2" name="Dikdörtgen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4859338" y="9005888"/>
            <a:ext cx="144462" cy="10636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14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4" name="Dikdörtgen 1"/>
          <p:cNvSpPr/>
          <p:nvPr/>
        </p:nvSpPr>
        <p:spPr>
          <a:xfrm flipV="1">
            <a:off x="3203848" y="4365104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5" name="Dikdörtgen 2"/>
          <p:cNvSpPr/>
          <p:nvPr/>
        </p:nvSpPr>
        <p:spPr>
          <a:xfrm flipV="1">
            <a:off x="3203848" y="4478393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6" name="Dikdörtgen 3"/>
          <p:cNvSpPr/>
          <p:nvPr/>
        </p:nvSpPr>
        <p:spPr>
          <a:xfrm flipV="1">
            <a:off x="3203848" y="4590982"/>
            <a:ext cx="284857" cy="63251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7" name="Dikdörtgen 5"/>
          <p:cNvSpPr/>
          <p:nvPr/>
        </p:nvSpPr>
        <p:spPr>
          <a:xfrm flipV="1">
            <a:off x="3203848" y="4786949"/>
            <a:ext cx="284857" cy="64196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8" name="Dikdörtgen 6"/>
          <p:cNvSpPr/>
          <p:nvPr/>
        </p:nvSpPr>
        <p:spPr>
          <a:xfrm flipV="1">
            <a:off x="3203847" y="4885904"/>
            <a:ext cx="284857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29" name="Dikdörtgen 7"/>
          <p:cNvSpPr/>
          <p:nvPr/>
        </p:nvSpPr>
        <p:spPr>
          <a:xfrm flipV="1">
            <a:off x="3203846" y="4983418"/>
            <a:ext cx="284857" cy="632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  <p:sp>
        <p:nvSpPr>
          <p:cNvPr id="30" name="Dikdörtgen 3"/>
          <p:cNvSpPr/>
          <p:nvPr/>
        </p:nvSpPr>
        <p:spPr>
          <a:xfrm flipV="1">
            <a:off x="3214551" y="4692747"/>
            <a:ext cx="287986" cy="63252"/>
          </a:xfrm>
          <a:prstGeom prst="rect">
            <a:avLst/>
          </a:prstGeom>
          <a:solidFill>
            <a:sysClr val="window" lastClr="FF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3748062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88586" y="65902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2420888"/>
            <a:ext cx="768981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* Ana </a:t>
            </a:r>
            <a:r>
              <a:rPr lang="en-US" sz="2400" dirty="0" err="1" smtClean="0"/>
              <a:t>kampüste</a:t>
            </a:r>
            <a:r>
              <a:rPr lang="en-US" sz="2400" dirty="0" smtClean="0"/>
              <a:t> </a:t>
            </a:r>
            <a:r>
              <a:rPr lang="en-US" sz="2400" dirty="0" err="1" smtClean="0"/>
              <a:t>grupla</a:t>
            </a:r>
            <a:r>
              <a:rPr lang="en-US" sz="2400" dirty="0" smtClean="0"/>
              <a:t> </a:t>
            </a:r>
            <a:r>
              <a:rPr lang="en-US" sz="2400" dirty="0" err="1" smtClean="0"/>
              <a:t>psikolojik</a:t>
            </a:r>
            <a:r>
              <a:rPr lang="en-US" sz="2400" dirty="0" smtClean="0"/>
              <a:t> </a:t>
            </a:r>
            <a:r>
              <a:rPr lang="en-US" sz="2400" dirty="0" err="1" smtClean="0"/>
              <a:t>danışma</a:t>
            </a:r>
            <a:r>
              <a:rPr lang="en-US" sz="2400" dirty="0" smtClean="0"/>
              <a:t> </a:t>
            </a:r>
            <a:r>
              <a:rPr lang="en-US" sz="2400" dirty="0" err="1" smtClean="0"/>
              <a:t>odası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467544" y="2263523"/>
            <a:ext cx="84157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Ana </a:t>
            </a:r>
            <a:r>
              <a:rPr lang="en-US" sz="2000" b="1" dirty="0" err="1" smtClean="0">
                <a:solidFill>
                  <a:srgbClr val="0070C0"/>
                </a:solidFill>
              </a:rPr>
              <a:t>kampüsümüzde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Grupla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psikolojik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danışma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odasının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oluşturulması</a:t>
            </a:r>
            <a:r>
              <a:rPr lang="en-US" sz="2000" b="1" dirty="0" smtClean="0">
                <a:solidFill>
                  <a:srgbClr val="0070C0"/>
                </a:solidFill>
              </a:rPr>
              <a:t>.</a:t>
            </a:r>
            <a:endParaRPr lang="tr-TR" sz="2000" b="1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000" b="1" dirty="0" smtClean="0"/>
              <a:t>(</a:t>
            </a:r>
            <a:r>
              <a:rPr lang="en-US" sz="2000" b="1" dirty="0" err="1" smtClean="0"/>
              <a:t>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kampüsümüzde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grupla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psikolojik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danışma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odası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olmaması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dolayısıyla</a:t>
            </a:r>
            <a:r>
              <a:rPr lang="tr-TR" sz="2000" b="1" dirty="0" smtClean="0"/>
              <a:t> </a:t>
            </a:r>
            <a:r>
              <a:rPr lang="tr-TR" sz="2000" b="1" dirty="0"/>
              <a:t>g</a:t>
            </a:r>
            <a:r>
              <a:rPr lang="en-US" sz="2000" b="1" dirty="0" err="1" smtClean="0"/>
              <a:t>rupla</a:t>
            </a:r>
            <a:r>
              <a:rPr lang="en-US" sz="2000" b="1" dirty="0" smtClean="0"/>
              <a:t> </a:t>
            </a:r>
            <a:r>
              <a:rPr lang="en-US" sz="2000" b="1" dirty="0" err="1"/>
              <a:t>psikolojik</a:t>
            </a:r>
            <a:r>
              <a:rPr lang="en-US" sz="2000" b="1" dirty="0"/>
              <a:t> </a:t>
            </a:r>
            <a:r>
              <a:rPr lang="en-US" sz="2000" b="1" dirty="0" err="1"/>
              <a:t>danışma</a:t>
            </a:r>
            <a:r>
              <a:rPr lang="en-US" sz="2000" b="1" dirty="0"/>
              <a:t> </a:t>
            </a:r>
            <a:r>
              <a:rPr lang="en-US" sz="2000" b="1" dirty="0" err="1" smtClean="0"/>
              <a:t>uygulamaları</a:t>
            </a:r>
            <a:r>
              <a:rPr lang="tr-TR" sz="2000" b="1" dirty="0" smtClean="0"/>
              <a:t> </a:t>
            </a:r>
            <a:r>
              <a:rPr lang="en-US" sz="2000" b="1" dirty="0" err="1" smtClean="0"/>
              <a:t>Güllük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yerleşke</a:t>
            </a:r>
            <a:r>
              <a:rPr lang="tr-TR" sz="2000" b="1" dirty="0" err="1" smtClean="0"/>
              <a:t>miz</a:t>
            </a:r>
            <a:r>
              <a:rPr lang="en-US" sz="2000" b="1" dirty="0" smtClean="0"/>
              <a:t>de </a:t>
            </a:r>
            <a:r>
              <a:rPr lang="en-US" sz="2000" b="1" dirty="0" err="1" smtClean="0"/>
              <a:t>gerçekleştirilmektedir</a:t>
            </a:r>
            <a:r>
              <a:rPr lang="en-US" sz="2000" b="1" dirty="0" smtClean="0"/>
              <a:t>. Bu </a:t>
            </a:r>
            <a:r>
              <a:rPr lang="en-US" sz="2000" b="1" dirty="0" err="1" smtClean="0"/>
              <a:t>nedenle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kampüsümüzde</a:t>
            </a:r>
            <a:r>
              <a:rPr lang="en-US" sz="2000" b="1" dirty="0" smtClean="0"/>
              <a:t> </a:t>
            </a:r>
            <a:r>
              <a:rPr lang="tr-TR" sz="2000" b="1" dirty="0" smtClean="0"/>
              <a:t>bulunan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öğrencilerimiz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uygulamalardan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yeteri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kadar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faydalanamamaktadır</a:t>
            </a:r>
            <a:r>
              <a:rPr lang="en-US" sz="2000" b="1" dirty="0" smtClean="0"/>
              <a:t>.)</a:t>
            </a:r>
          </a:p>
          <a:p>
            <a:pPr algn="just"/>
            <a:endParaRPr lang="en-US" sz="2000" b="1" dirty="0" smtClean="0"/>
          </a:p>
          <a:p>
            <a:pPr algn="just"/>
            <a:endParaRPr lang="en-US" sz="2000" b="1" dirty="0" smtClean="0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5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03168"/>
              </p:ext>
            </p:extLst>
          </p:nvPr>
        </p:nvGraphicFramePr>
        <p:xfrm>
          <a:off x="323528" y="1205227"/>
          <a:ext cx="8136904" cy="55162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7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Z1-Fiziki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yetersizlik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ana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kampüste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grupla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danışma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odasının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olmaması</a:t>
                      </a: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+mn-lt"/>
                          <a:sym typeface="Wingdings" panose="05000000000000000000" pitchFamily="2" charset="2"/>
                        </a:rPr>
                        <a:t> (Hala</a:t>
                      </a:r>
                      <a:r>
                        <a:rPr lang="tr-TR" sz="1800" baseline="0" dirty="0" smtClean="0">
                          <a:latin typeface="+mn-lt"/>
                          <a:sym typeface="Wingdings" panose="05000000000000000000" pitchFamily="2" charset="2"/>
                        </a:rPr>
                        <a:t> zayıf)</a:t>
                      </a:r>
                      <a:endParaRPr lang="en-US" sz="1800" dirty="0" smtClean="0"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F1-Meslek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gruplarının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toplum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içinde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tanınmaya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başlaması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1800" dirty="0" smtClean="0">
                          <a:latin typeface="+mn-lt"/>
                          <a:sym typeface="Wingdings" panose="05000000000000000000" pitchFamily="2" charset="2"/>
                        </a:rPr>
                        <a:t> (Hala</a:t>
                      </a:r>
                      <a:r>
                        <a:rPr lang="tr-TR" sz="1800" baseline="0" dirty="0" smtClean="0">
                          <a:latin typeface="+mn-lt"/>
                          <a:sym typeface="Wingdings" panose="05000000000000000000" pitchFamily="2" charset="2"/>
                        </a:rPr>
                        <a:t> fırsat)</a:t>
                      </a:r>
                      <a:endParaRPr lang="tr-TR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32571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F2-Alanla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kongreler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meslek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içi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olanakları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0028"/>
                  </a:ext>
                </a:extLst>
              </a:tr>
              <a:tr h="4212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F3-Araştırma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yapmaya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elverişli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ortama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sahip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olma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33559"/>
                  </a:ext>
                </a:extLst>
              </a:tr>
              <a:tr h="4212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F4-PDR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merkezlerinin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popülerlik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kazanması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61133"/>
                  </a:ext>
                </a:extLst>
              </a:tr>
              <a:tr h="4212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F5-Merkezin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üniversite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içinde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kabul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görmesi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32056"/>
                  </a:ext>
                </a:extLst>
              </a:tr>
              <a:tr h="4212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T1-Öğrenci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profilinin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sürekli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değişmesi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tr-TR" sz="1800" dirty="0" smtClean="0">
                          <a:latin typeface="+mn-lt"/>
                          <a:sym typeface="Wingdings" panose="05000000000000000000" pitchFamily="2" charset="2"/>
                        </a:rPr>
                        <a:t> (Hala tehdit)</a:t>
                      </a:r>
                      <a:endParaRPr lang="tr-TR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108393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T2-Psikolojik danışma kavramının tam olarak anlaşılmaması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09509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T3-Mesleki yeterliliği olmayan kişilerin alanda çalışıyor olması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60931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T4-Türkiye'de toplumsal, sosyal ve ekonomik değişimlerin hızlı olması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37300"/>
                  </a:ext>
                </a:extLst>
              </a:tr>
              <a:tr h="4212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T5-Güvenlik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tedbirlerinin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olmaması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41718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47664" y="34056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26823"/>
              </p:ext>
            </p:extLst>
          </p:nvPr>
        </p:nvGraphicFramePr>
        <p:xfrm>
          <a:off x="0" y="953175"/>
          <a:ext cx="9144001" cy="59048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9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420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Rektörlük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Raporlama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Yıllık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faaliyet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raporu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hazırlandı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Öğretim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elemanları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Hizmet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beklentisi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Bazı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öğrenciler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hakkında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konsültasyon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yapıldı</a:t>
                      </a:r>
                      <a:r>
                        <a:rPr lang="en-US" sz="1400" baseline="0" dirty="0" smtClean="0">
                          <a:latin typeface="+mn-lt"/>
                        </a:rPr>
                        <a:t>. </a:t>
                      </a:r>
                      <a:r>
                        <a:rPr lang="en-US" sz="1400" b="1" baseline="0" dirty="0" smtClean="0">
                          <a:latin typeface="+mn-lt"/>
                        </a:rPr>
                        <a:t>(YDYO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toplantı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tutanağı</a:t>
                      </a:r>
                      <a:r>
                        <a:rPr lang="en-US" sz="1400" b="1" baseline="0" dirty="0" smtClean="0">
                          <a:latin typeface="+mn-lt"/>
                        </a:rPr>
                        <a:t>, </a:t>
                      </a:r>
                      <a:r>
                        <a:rPr lang="en-US" sz="1200" b="1" baseline="0" dirty="0" smtClean="0">
                          <a:latin typeface="+mn-lt"/>
                        </a:rPr>
                        <a:t>2019-0004 </a:t>
                      </a:r>
                      <a:r>
                        <a:rPr lang="en-US" sz="1200" b="1" baseline="0" dirty="0" err="1" smtClean="0">
                          <a:latin typeface="+mn-lt"/>
                        </a:rPr>
                        <a:t>ve</a:t>
                      </a:r>
                      <a:r>
                        <a:rPr lang="en-US" sz="1200" b="1" baseline="0" dirty="0" smtClean="0">
                          <a:latin typeface="+mn-lt"/>
                        </a:rPr>
                        <a:t> 2019-0005)</a:t>
                      </a:r>
                      <a:endParaRPr lang="tr-TR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098662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İletişim</a:t>
                      </a:r>
                      <a:r>
                        <a:rPr lang="en-US" sz="1400" dirty="0" smtClean="0">
                          <a:latin typeface="+mn-lt"/>
                        </a:rPr>
                        <a:t>, </a:t>
                      </a:r>
                      <a:r>
                        <a:rPr lang="en-US" sz="1400" dirty="0" err="1" smtClean="0">
                          <a:latin typeface="+mn-lt"/>
                        </a:rPr>
                        <a:t>konsültasyon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Bireyle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psikolojik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danışma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uygulaması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yapıldı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94920"/>
                  </a:ext>
                </a:extLst>
              </a:tr>
              <a:tr h="753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Profesyonel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tutum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ve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hizmet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beklentisi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Bireyle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psikolojik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danışma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Memnuniyet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sonucu</a:t>
                      </a:r>
                      <a:r>
                        <a:rPr lang="en-US" sz="1400" dirty="0" smtClean="0">
                          <a:latin typeface="+mn-lt"/>
                        </a:rPr>
                        <a:t> %99; </a:t>
                      </a:r>
                      <a:r>
                        <a:rPr lang="en-US" sz="1400" dirty="0" err="1" smtClean="0">
                          <a:latin typeface="+mn-lt"/>
                        </a:rPr>
                        <a:t>Grupla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psiko.dan</a:t>
                      </a:r>
                      <a:r>
                        <a:rPr lang="en-US" sz="1400" dirty="0" smtClean="0">
                          <a:latin typeface="+mn-lt"/>
                        </a:rPr>
                        <a:t>. (1.grup)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%98; </a:t>
                      </a:r>
                      <a:r>
                        <a:rPr lang="en-US" sz="1400" dirty="0" err="1" smtClean="0">
                          <a:latin typeface="+mn-lt"/>
                        </a:rPr>
                        <a:t>Grupla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psiko.dan</a:t>
                      </a:r>
                      <a:r>
                        <a:rPr lang="en-US" sz="1400" dirty="0" smtClean="0">
                          <a:latin typeface="+mn-lt"/>
                        </a:rPr>
                        <a:t>. (2. </a:t>
                      </a:r>
                      <a:r>
                        <a:rPr lang="en-US" sz="1400" dirty="0" err="1" smtClean="0">
                          <a:latin typeface="+mn-lt"/>
                        </a:rPr>
                        <a:t>grup</a:t>
                      </a:r>
                      <a:r>
                        <a:rPr lang="en-US" sz="1400" dirty="0" smtClean="0">
                          <a:latin typeface="+mn-lt"/>
                        </a:rPr>
                        <a:t>) %99;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Grupla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psiko.dan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ara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değ</a:t>
                      </a:r>
                      <a:r>
                        <a:rPr lang="en-US" sz="1400" dirty="0" smtClean="0">
                          <a:latin typeface="+mn-lt"/>
                        </a:rPr>
                        <a:t>. (3.grup)</a:t>
                      </a:r>
                      <a:r>
                        <a:rPr lang="en-US" sz="1400" baseline="0" dirty="0" smtClean="0">
                          <a:latin typeface="+mn-lt"/>
                        </a:rPr>
                        <a:t> %99.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383001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Aileleri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Öğrenci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sorunlarının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çözümü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Bireysel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görüşmeler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yapıldı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61412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Mezunlar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Problem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çözme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becerisi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geliştirme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Bireysel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görüşmeler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yapıldı</a:t>
                      </a:r>
                      <a:r>
                        <a:rPr lang="en-US" sz="140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824726"/>
                  </a:ext>
                </a:extLst>
              </a:tr>
              <a:tr h="533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Merkezi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Çalışanları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Hizmetiçi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eğitim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olanakları</a:t>
                      </a:r>
                      <a:r>
                        <a:rPr lang="en-US" sz="1400" baseline="0" dirty="0" smtClean="0">
                          <a:latin typeface="+mn-lt"/>
                        </a:rPr>
                        <a:t>,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bilimsel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etkinliklere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katılabilme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Kongreye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katılım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sağlandı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300" b="1" dirty="0" smtClean="0">
                          <a:latin typeface="+mn-lt"/>
                        </a:rPr>
                        <a:t>(21. </a:t>
                      </a:r>
                      <a:r>
                        <a:rPr lang="en-US" sz="1300" b="1" dirty="0" err="1" smtClean="0">
                          <a:latin typeface="+mn-lt"/>
                        </a:rPr>
                        <a:t>Uluslararası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Psikolojik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Danışma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ve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Rehberlik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Kongresi</a:t>
                      </a:r>
                      <a:r>
                        <a:rPr lang="en-US" sz="1300" b="1" baseline="0" dirty="0" smtClean="0">
                          <a:latin typeface="+mn-lt"/>
                        </a:rPr>
                        <a:t>-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Sözel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bildiri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ve</a:t>
                      </a:r>
                      <a:r>
                        <a:rPr lang="en-US" sz="1300" b="1" baseline="0" dirty="0" smtClean="0">
                          <a:latin typeface="+mn-lt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+mn-lt"/>
                        </a:rPr>
                        <a:t>makale</a:t>
                      </a:r>
                      <a:r>
                        <a:rPr lang="en-US" sz="1300" b="1" baseline="0" dirty="0" smtClean="0">
                          <a:latin typeface="+mn-lt"/>
                        </a:rPr>
                        <a:t>)</a:t>
                      </a:r>
                      <a:endParaRPr lang="tr-TR" sz="13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26886"/>
                  </a:ext>
                </a:extLst>
              </a:tr>
              <a:tr h="1405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Diğer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gruplar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(SEM,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odaları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n-lt"/>
                      </a:endParaRPr>
                    </a:p>
                    <a:p>
                      <a:r>
                        <a:rPr lang="en-US" sz="1400" dirty="0" err="1" smtClean="0">
                          <a:latin typeface="+mn-lt"/>
                        </a:rPr>
                        <a:t>Çalışmalarına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katkı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sağlamak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Sem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bünyesinde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açılan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Arabuluculuk</a:t>
                      </a:r>
                      <a:r>
                        <a:rPr lang="en-US" sz="1400" baseline="0" dirty="0" smtClean="0">
                          <a:latin typeface="+mn-lt"/>
                        </a:rPr>
                        <a:t>,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Uzlaştırma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ve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Eğiticinin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Eğitimi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süreçlerinde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dersler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verildi</a:t>
                      </a:r>
                      <a:r>
                        <a:rPr lang="en-US" sz="1400" baseline="0" dirty="0" smtClean="0">
                          <a:latin typeface="+mn-lt"/>
                        </a:rPr>
                        <a:t>.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Üniversitemizin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tanıtım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birimi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ile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birlikte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tanıtım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faaliyetlerinde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bulunuldu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smtClean="0">
                          <a:latin typeface="+mn-lt"/>
                        </a:rPr>
                        <a:t>(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Denizli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Tanıtım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Fuarı</a:t>
                      </a:r>
                      <a:r>
                        <a:rPr lang="en-US" sz="1400" b="1" baseline="0" dirty="0" smtClean="0">
                          <a:latin typeface="+mn-lt"/>
                        </a:rPr>
                        <a:t>).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Pilotaj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Bölümümüze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başvuran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adaylara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smtClean="0">
                          <a:latin typeface="+mn-lt"/>
                        </a:rPr>
                        <a:t>MMPI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uygulandı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78184"/>
                  </a:ext>
                </a:extLst>
              </a:tr>
              <a:tr h="753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Diğer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Üniversitelerin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PDR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Merkezleri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n-lt"/>
                      </a:endParaRPr>
                    </a:p>
                    <a:p>
                      <a:endParaRPr lang="en-US" sz="1400" dirty="0" smtClean="0">
                        <a:latin typeface="+mn-lt"/>
                      </a:endParaRPr>
                    </a:p>
                    <a:p>
                      <a:r>
                        <a:rPr lang="en-US" sz="1400" dirty="0" err="1" smtClean="0">
                          <a:latin typeface="+mn-lt"/>
                        </a:rPr>
                        <a:t>Çalışmalara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katkı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sağlamak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n-lt"/>
                        </a:rPr>
                        <a:t>Akdeniz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üniversitesinin</a:t>
                      </a:r>
                      <a:r>
                        <a:rPr lang="en-US" sz="1400" baseline="0" dirty="0" smtClean="0">
                          <a:latin typeface="+mn-lt"/>
                        </a:rPr>
                        <a:t> PDR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Bölümü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ile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iletişim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halinde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olarak</a:t>
                      </a:r>
                      <a:r>
                        <a:rPr lang="en-US" sz="1400" baseline="0" dirty="0" smtClean="0">
                          <a:latin typeface="+mn-lt"/>
                        </a:rPr>
                        <a:t> PDR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Merkezi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bünyesinde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yapılan</a:t>
                      </a:r>
                      <a:r>
                        <a:rPr lang="en-US" sz="1400" baseline="0" dirty="0" smtClean="0">
                          <a:latin typeface="+mn-lt"/>
                        </a:rPr>
                        <a:t>/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yapılacak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uygulamalar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hakkında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görüşler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alınmaktadır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019751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4256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82838" y="31559"/>
            <a:ext cx="7003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80555"/>
              </p:ext>
            </p:extLst>
          </p:nvPr>
        </p:nvGraphicFramePr>
        <p:xfrm>
          <a:off x="107504" y="1179919"/>
          <a:ext cx="10801199" cy="6325217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1326527247"/>
                    </a:ext>
                  </a:extLst>
                </a:gridCol>
                <a:gridCol w="130468">
                  <a:extLst>
                    <a:ext uri="{9D8B030D-6E8A-4147-A177-3AD203B41FA5}">
                      <a16:colId xmlns:a16="http://schemas.microsoft.com/office/drawing/2014/main" val="1186239719"/>
                    </a:ext>
                  </a:extLst>
                </a:gridCol>
                <a:gridCol w="1801868">
                  <a:extLst>
                    <a:ext uri="{9D8B030D-6E8A-4147-A177-3AD203B41FA5}">
                      <a16:colId xmlns:a16="http://schemas.microsoft.com/office/drawing/2014/main" val="428550102"/>
                    </a:ext>
                  </a:extLst>
                </a:gridCol>
                <a:gridCol w="155896">
                  <a:extLst>
                    <a:ext uri="{9D8B030D-6E8A-4147-A177-3AD203B41FA5}">
                      <a16:colId xmlns:a16="http://schemas.microsoft.com/office/drawing/2014/main" val="2442248224"/>
                    </a:ext>
                  </a:extLst>
                </a:gridCol>
                <a:gridCol w="374654">
                  <a:extLst>
                    <a:ext uri="{9D8B030D-6E8A-4147-A177-3AD203B41FA5}">
                      <a16:colId xmlns:a16="http://schemas.microsoft.com/office/drawing/2014/main" val="1895918002"/>
                    </a:ext>
                  </a:extLst>
                </a:gridCol>
                <a:gridCol w="129402">
                  <a:extLst>
                    <a:ext uri="{9D8B030D-6E8A-4147-A177-3AD203B41FA5}">
                      <a16:colId xmlns:a16="http://schemas.microsoft.com/office/drawing/2014/main" val="1282603760"/>
                    </a:ext>
                  </a:extLst>
                </a:gridCol>
                <a:gridCol w="491242">
                  <a:extLst>
                    <a:ext uri="{9D8B030D-6E8A-4147-A177-3AD203B41FA5}">
                      <a16:colId xmlns:a16="http://schemas.microsoft.com/office/drawing/2014/main" val="729348877"/>
                    </a:ext>
                  </a:extLst>
                </a:gridCol>
                <a:gridCol w="520541">
                  <a:extLst>
                    <a:ext uri="{9D8B030D-6E8A-4147-A177-3AD203B41FA5}">
                      <a16:colId xmlns:a16="http://schemas.microsoft.com/office/drawing/2014/main" val="1659297603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3013888522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2408471091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82145414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76865997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349032131"/>
                    </a:ext>
                  </a:extLst>
                </a:gridCol>
                <a:gridCol w="340352">
                  <a:extLst>
                    <a:ext uri="{9D8B030D-6E8A-4147-A177-3AD203B41FA5}">
                      <a16:colId xmlns:a16="http://schemas.microsoft.com/office/drawing/2014/main" val="1645838876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3222769920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994437241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1823396071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4281620189"/>
                    </a:ext>
                  </a:extLst>
                </a:gridCol>
                <a:gridCol w="300313">
                  <a:extLst>
                    <a:ext uri="{9D8B030D-6E8A-4147-A177-3AD203B41FA5}">
                      <a16:colId xmlns:a16="http://schemas.microsoft.com/office/drawing/2014/main" val="39282085"/>
                    </a:ext>
                  </a:extLst>
                </a:gridCol>
                <a:gridCol w="250260">
                  <a:extLst>
                    <a:ext uri="{9D8B030D-6E8A-4147-A177-3AD203B41FA5}">
                      <a16:colId xmlns:a16="http://schemas.microsoft.com/office/drawing/2014/main" val="2242990718"/>
                    </a:ext>
                  </a:extLst>
                </a:gridCol>
                <a:gridCol w="370383">
                  <a:extLst>
                    <a:ext uri="{9D8B030D-6E8A-4147-A177-3AD203B41FA5}">
                      <a16:colId xmlns:a16="http://schemas.microsoft.com/office/drawing/2014/main" val="2476892719"/>
                    </a:ext>
                  </a:extLst>
                </a:gridCol>
                <a:gridCol w="360372">
                  <a:extLst>
                    <a:ext uri="{9D8B030D-6E8A-4147-A177-3AD203B41FA5}">
                      <a16:colId xmlns:a16="http://schemas.microsoft.com/office/drawing/2014/main" val="2621457401"/>
                    </a:ext>
                  </a:extLst>
                </a:gridCol>
                <a:gridCol w="510528">
                  <a:extLst>
                    <a:ext uri="{9D8B030D-6E8A-4147-A177-3AD203B41FA5}">
                      <a16:colId xmlns:a16="http://schemas.microsoft.com/office/drawing/2014/main" val="2904860218"/>
                    </a:ext>
                  </a:extLst>
                </a:gridCol>
                <a:gridCol w="490508">
                  <a:extLst>
                    <a:ext uri="{9D8B030D-6E8A-4147-A177-3AD203B41FA5}">
                      <a16:colId xmlns:a16="http://schemas.microsoft.com/office/drawing/2014/main" val="799645599"/>
                    </a:ext>
                  </a:extLst>
                </a:gridCol>
                <a:gridCol w="490508">
                  <a:extLst>
                    <a:ext uri="{9D8B030D-6E8A-4147-A177-3AD203B41FA5}">
                      <a16:colId xmlns:a16="http://schemas.microsoft.com/office/drawing/2014/main" val="3313316228"/>
                    </a:ext>
                  </a:extLst>
                </a:gridCol>
                <a:gridCol w="490508">
                  <a:extLst>
                    <a:ext uri="{9D8B030D-6E8A-4147-A177-3AD203B41FA5}">
                      <a16:colId xmlns:a16="http://schemas.microsoft.com/office/drawing/2014/main" val="73356945"/>
                    </a:ext>
                  </a:extLst>
                </a:gridCol>
                <a:gridCol w="490508">
                  <a:extLst>
                    <a:ext uri="{9D8B030D-6E8A-4147-A177-3AD203B41FA5}">
                      <a16:colId xmlns:a16="http://schemas.microsoft.com/office/drawing/2014/main" val="2770045316"/>
                    </a:ext>
                  </a:extLst>
                </a:gridCol>
                <a:gridCol w="490508">
                  <a:extLst>
                    <a:ext uri="{9D8B030D-6E8A-4147-A177-3AD203B41FA5}">
                      <a16:colId xmlns:a16="http://schemas.microsoft.com/office/drawing/2014/main" val="599505604"/>
                    </a:ext>
                  </a:extLst>
                </a:gridCol>
              </a:tblGrid>
              <a:tr h="87863">
                <a:tc rowSpan="5" gridSpan="14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           SÜREÇ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PERFORMANS İZLEME KARNESİ (SPİK)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PD-SP-0001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826414"/>
                  </a:ext>
                </a:extLst>
              </a:tr>
              <a:tr h="82509"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71123"/>
                  </a:ext>
                </a:extLst>
              </a:tr>
              <a:tr h="82509"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730592"/>
                  </a:ext>
                </a:extLst>
              </a:tr>
              <a:tr h="82509"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Tarihi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73108"/>
                  </a:ext>
                </a:extLst>
              </a:tr>
              <a:tr h="92257"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966358"/>
                  </a:ext>
                </a:extLst>
              </a:tr>
              <a:tr h="91378">
                <a:tc rowSpan="2"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 PDR </a:t>
                      </a:r>
                      <a:r>
                        <a:rPr lang="en-US" sz="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Süreci</a:t>
                      </a:r>
                      <a:endParaRPr lang="en-US" sz="5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3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2019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694825"/>
                  </a:ext>
                </a:extLst>
              </a:tr>
              <a:tr h="91378"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3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187092"/>
                  </a:ext>
                </a:extLst>
              </a:tr>
              <a:tr h="256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</a:t>
                      </a:r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Olduğu</a:t>
                      </a:r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Stratejik</a:t>
                      </a:r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Faaliyet</a:t>
                      </a:r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 </a:t>
                      </a:r>
                      <a:r>
                        <a:rPr lang="en-US" sz="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endParaRPr lang="en-US" sz="5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909472"/>
                  </a:ext>
                </a:extLst>
              </a:tr>
              <a:tr h="175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Bireyle psikolojik danışma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282688"/>
                  </a:ext>
                </a:extLst>
              </a:tr>
              <a:tr h="180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 psikolojik danışma memnuniyet oranı (1. grup)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089229"/>
                  </a:ext>
                </a:extLst>
              </a:tr>
              <a:tr h="180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 psikolojik danışma memnuniyet oranı (2. grup)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193862"/>
                  </a:ext>
                </a:extLst>
              </a:tr>
              <a:tr h="180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 psikolojik danışma ara değerlendirme (2. grup)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047067"/>
                  </a:ext>
                </a:extLst>
              </a:tr>
              <a:tr h="180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 psikolojik danışma ara değerlendirme (3. grup)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166143"/>
                  </a:ext>
                </a:extLst>
              </a:tr>
              <a:tr h="1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 psikolojik danışma memnuniyet oranı (3.Grup)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440775"/>
                  </a:ext>
                </a:extLst>
              </a:tr>
              <a:tr h="1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Önleyici ruh sağlığı çalışmaları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137791"/>
                  </a:ext>
                </a:extLst>
              </a:tr>
              <a:tr h="149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967831"/>
                  </a:ext>
                </a:extLst>
              </a:tr>
              <a:tr h="12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073671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873465"/>
                  </a:ext>
                </a:extLst>
              </a:tr>
              <a:tr h="180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69229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90643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892835"/>
                  </a:ext>
                </a:extLst>
              </a:tr>
              <a:tr h="1713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743179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174908"/>
                  </a:ext>
                </a:extLst>
              </a:tr>
              <a:tr h="1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Şikayete Geri Dönüş/Cevap Verme Süresi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&lt;=3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853599"/>
                  </a:ext>
                </a:extLst>
              </a:tr>
              <a:tr h="1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085953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327984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357909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850756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289008"/>
                  </a:ext>
                </a:extLst>
              </a:tr>
              <a:tr h="117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752641"/>
                  </a:ext>
                </a:extLst>
              </a:tr>
              <a:tr h="1581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343950"/>
                  </a:ext>
                </a:extLst>
              </a:tr>
              <a:tr h="1713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236339"/>
                  </a:ext>
                </a:extLst>
              </a:tr>
              <a:tr h="87863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  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180311"/>
                  </a:ext>
                </a:extLst>
              </a:tr>
              <a:tr h="1856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445665"/>
                  </a:ext>
                </a:extLst>
              </a:tr>
              <a:tr h="878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640716"/>
                  </a:ext>
                </a:extLst>
              </a:tr>
              <a:tr h="878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556491"/>
                  </a:ext>
                </a:extLst>
              </a:tr>
              <a:tr h="878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84.21%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701052"/>
                  </a:ext>
                </a:extLst>
              </a:tr>
              <a:tr h="878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Başarısız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584127"/>
                  </a:ext>
                </a:extLst>
              </a:tr>
              <a:tr h="1933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12687"/>
                  </a:ext>
                </a:extLst>
              </a:tr>
              <a:tr h="8250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KIRMIZI İLE YAZILANLAR ÜNİVERSİTENİN TÜM SÜREÇLERİNİN ORTAK HEDEFLERİDİR.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457492"/>
                  </a:ext>
                </a:extLst>
              </a:tr>
              <a:tr h="632620">
                <a:tc gridSpan="2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105240"/>
                  </a:ext>
                </a:extLst>
              </a:tr>
              <a:tr h="82509">
                <a:tc gridSpan="2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56789"/>
                  </a:ext>
                </a:extLst>
              </a:tr>
              <a:tr h="165017">
                <a:tc gridSpan="7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962499"/>
                  </a:ext>
                </a:extLst>
              </a:tr>
            </a:tbl>
          </a:graphicData>
        </a:graphic>
      </p:graphicFrame>
      <p:pic>
        <p:nvPicPr>
          <p:cNvPr id="1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335455" y="1281006"/>
            <a:ext cx="1800200" cy="2375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658965"/>
            <a:ext cx="30484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500" dirty="0">
                <a:solidFill>
                  <a:srgbClr val="FF0000"/>
                </a:solidFill>
                <a:latin typeface="Tahoma" panose="020B0604030504040204" pitchFamily="34" charset="0"/>
              </a:rPr>
              <a:t>STRATEJİK PLAN NO SU OLMAYAN HEDEFLER KYS </a:t>
            </a:r>
            <a:r>
              <a:rPr lang="en-US" sz="500" dirty="0" err="1">
                <a:solidFill>
                  <a:srgbClr val="FF0000"/>
                </a:solidFill>
                <a:latin typeface="Tahoma" panose="020B0604030504040204" pitchFamily="34" charset="0"/>
              </a:rPr>
              <a:t>ve</a:t>
            </a:r>
            <a:r>
              <a:rPr lang="en-US" sz="500" dirty="0">
                <a:solidFill>
                  <a:srgbClr val="FF0000"/>
                </a:solidFill>
                <a:latin typeface="Tahoma" panose="020B0604030504040204" pitchFamily="34" charset="0"/>
              </a:rPr>
              <a:t> ŞYS KAPSAMINDA VERİLMİŞTİR</a:t>
            </a:r>
            <a:r>
              <a:rPr lang="en-US" sz="500" dirty="0" smtClean="0">
                <a:solidFill>
                  <a:srgbClr val="FF0000"/>
                </a:solidFill>
                <a:latin typeface="Tahoma" panose="020B0604030504040204" pitchFamily="34" charset="0"/>
              </a:rPr>
              <a:t>.</a:t>
            </a:r>
            <a:r>
              <a:rPr lang="en-US" sz="5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US" sz="5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"/>
            <a:r>
              <a:rPr lang="en-US" sz="500" dirty="0" smtClean="0">
                <a:solidFill>
                  <a:srgbClr val="000000"/>
                </a:solidFill>
                <a:latin typeface="Tahoma" panose="020B0604030504040204" pitchFamily="34" charset="0"/>
              </a:rPr>
              <a:t>Form </a:t>
            </a:r>
            <a:r>
              <a:rPr lang="en-US" sz="500" dirty="0">
                <a:solidFill>
                  <a:srgbClr val="000000"/>
                </a:solidFill>
                <a:latin typeface="Tahoma" panose="020B0604030504040204" pitchFamily="34" charset="0"/>
              </a:rPr>
              <a:t>No:KY-FR-0005 </a:t>
            </a:r>
            <a:r>
              <a:rPr lang="en-US" sz="500" dirty="0" err="1">
                <a:solidFill>
                  <a:srgbClr val="000000"/>
                </a:solidFill>
                <a:latin typeface="Tahoma" panose="020B0604030504040204" pitchFamily="34" charset="0"/>
              </a:rPr>
              <a:t>Yayın</a:t>
            </a:r>
            <a:r>
              <a:rPr lang="en-US" sz="500" dirty="0">
                <a:solidFill>
                  <a:srgbClr val="000000"/>
                </a:solidFill>
                <a:latin typeface="Tahoma" panose="020B0604030504040204" pitchFamily="34" charset="0"/>
              </a:rPr>
              <a:t> Tarihi:03.05.2018 Değ.No:0 </a:t>
            </a:r>
            <a:r>
              <a:rPr lang="en-US" sz="500" dirty="0" err="1">
                <a:solidFill>
                  <a:srgbClr val="000000"/>
                </a:solidFill>
                <a:latin typeface="Tahoma" panose="020B0604030504040204" pitchFamily="34" charset="0"/>
              </a:rPr>
              <a:t>Değ</a:t>
            </a:r>
            <a:r>
              <a:rPr lang="en-US" sz="5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en-US" sz="500" dirty="0" err="1">
                <a:solidFill>
                  <a:srgbClr val="000000"/>
                </a:solidFill>
                <a:latin typeface="Tahoma" panose="020B0604030504040204" pitchFamily="34" charset="0"/>
              </a:rPr>
              <a:t>Tarihi</a:t>
            </a:r>
            <a:r>
              <a:rPr lang="en-US" sz="500" dirty="0">
                <a:solidFill>
                  <a:srgbClr val="000000"/>
                </a:solidFill>
                <a:latin typeface="Tahoma" panose="020B0604030504040204" pitchFamily="34" charset="0"/>
              </a:rPr>
              <a:t>: - </a:t>
            </a:r>
          </a:p>
          <a:p>
            <a:pPr fontAlgn="b"/>
            <a:endParaRPr lang="en-US" sz="3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pic>
        <p:nvPicPr>
          <p:cNvPr id="19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498" y="5844260"/>
            <a:ext cx="182198" cy="22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408318"/>
            <a:ext cx="144016" cy="1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81" y="6260185"/>
            <a:ext cx="291344" cy="26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030" y="5856239"/>
            <a:ext cx="315795" cy="27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789" y="6260185"/>
            <a:ext cx="389617" cy="2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2123449" y="203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4624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875071"/>
              </p:ext>
            </p:extLst>
          </p:nvPr>
        </p:nvGraphicFramePr>
        <p:xfrm>
          <a:off x="251520" y="704071"/>
          <a:ext cx="11089245" cy="6017404"/>
        </p:xfrm>
        <a:graphic>
          <a:graphicData uri="http://schemas.openxmlformats.org/drawingml/2006/table">
            <a:tbl>
              <a:tblPr/>
              <a:tblGrid>
                <a:gridCol w="2169500">
                  <a:extLst>
                    <a:ext uri="{9D8B030D-6E8A-4147-A177-3AD203B41FA5}">
                      <a16:colId xmlns:a16="http://schemas.microsoft.com/office/drawing/2014/main" val="51147365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453895038"/>
                    </a:ext>
                  </a:extLst>
                </a:gridCol>
                <a:gridCol w="481456">
                  <a:extLst>
                    <a:ext uri="{9D8B030D-6E8A-4147-A177-3AD203B41FA5}">
                      <a16:colId xmlns:a16="http://schemas.microsoft.com/office/drawing/2014/main" val="2309877032"/>
                    </a:ext>
                  </a:extLst>
                </a:gridCol>
                <a:gridCol w="658318">
                  <a:extLst>
                    <a:ext uri="{9D8B030D-6E8A-4147-A177-3AD203B41FA5}">
                      <a16:colId xmlns:a16="http://schemas.microsoft.com/office/drawing/2014/main" val="1200924442"/>
                    </a:ext>
                  </a:extLst>
                </a:gridCol>
                <a:gridCol w="235815">
                  <a:extLst>
                    <a:ext uri="{9D8B030D-6E8A-4147-A177-3AD203B41FA5}">
                      <a16:colId xmlns:a16="http://schemas.microsoft.com/office/drawing/2014/main" val="2069516367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611650197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284514703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896867380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89366491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838194636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470698596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402772835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970306050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715547062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527438811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50324487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937790339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194413805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946729157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082491829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10081608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460126772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113215247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855054804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74826743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771048822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65459432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43656312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591072813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194995553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068032352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1807365606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871606389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99039997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1493565500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584229799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4266740801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334942786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472678910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274720744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381070703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49347263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4245539651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53124621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821182219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1316473605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631149173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517140202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176222751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686352247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626015980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1760686848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811629672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087033446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2233511225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503562425"/>
                    </a:ext>
                  </a:extLst>
                </a:gridCol>
                <a:gridCol w="82536">
                  <a:extLst>
                    <a:ext uri="{9D8B030D-6E8A-4147-A177-3AD203B41FA5}">
                      <a16:colId xmlns:a16="http://schemas.microsoft.com/office/drawing/2014/main" val="3583606913"/>
                    </a:ext>
                  </a:extLst>
                </a:gridCol>
                <a:gridCol w="481456">
                  <a:extLst>
                    <a:ext uri="{9D8B030D-6E8A-4147-A177-3AD203B41FA5}">
                      <a16:colId xmlns:a16="http://schemas.microsoft.com/office/drawing/2014/main" val="3185703485"/>
                    </a:ext>
                  </a:extLst>
                </a:gridCol>
                <a:gridCol w="481456">
                  <a:extLst>
                    <a:ext uri="{9D8B030D-6E8A-4147-A177-3AD203B41FA5}">
                      <a16:colId xmlns:a16="http://schemas.microsoft.com/office/drawing/2014/main" val="176217156"/>
                    </a:ext>
                  </a:extLst>
                </a:gridCol>
                <a:gridCol w="481456">
                  <a:extLst>
                    <a:ext uri="{9D8B030D-6E8A-4147-A177-3AD203B41FA5}">
                      <a16:colId xmlns:a16="http://schemas.microsoft.com/office/drawing/2014/main" val="1096834194"/>
                    </a:ext>
                  </a:extLst>
                </a:gridCol>
                <a:gridCol w="481456">
                  <a:extLst>
                    <a:ext uri="{9D8B030D-6E8A-4147-A177-3AD203B41FA5}">
                      <a16:colId xmlns:a16="http://schemas.microsoft.com/office/drawing/2014/main" val="4193786139"/>
                    </a:ext>
                  </a:extLst>
                </a:gridCol>
                <a:gridCol w="481456">
                  <a:extLst>
                    <a:ext uri="{9D8B030D-6E8A-4147-A177-3AD203B41FA5}">
                      <a16:colId xmlns:a16="http://schemas.microsoft.com/office/drawing/2014/main" val="1910166907"/>
                    </a:ext>
                  </a:extLst>
                </a:gridCol>
              </a:tblGrid>
              <a:tr h="184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FAALİYETİN ADI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Sorumlu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Takip Göstergesi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NİSAN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MAYIS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HAZİRAN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EYLÜL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EKİM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KASIM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ARALIK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948267"/>
                  </a:ext>
                </a:extLst>
              </a:tr>
              <a:tr h="160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97" marR="3897" marT="3897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889970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1.Major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Sayısı-5.KYS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Puanı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904035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39755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1.1.-5.1.İç denetimler öncesi yapılan işlerin denetim check listeleri ile kıyaslanması ve kıyaslama sonucu var olan uygunsuzlukların giderilmesi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144006"/>
                  </a:ext>
                </a:extLst>
              </a:tr>
              <a:tr h="245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844491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1.2.-5.2.KYS gerekliliği olan işlerin düzenli takibi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64991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105717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5.4.İç denetim sonucu çıkan uygunsuzlukların giderilmesi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169573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383290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2.Düzeltici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Kapanma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Hızı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019821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896995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2.1.Açılan düzeltici faaliyetlerin kök nedenlerin tespiti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383316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514089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2.2.Aksiyonların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geliştirilmesi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uygunsuzlukların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giderilmesi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207160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478143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3.Risk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Azaltma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080558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614237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3.1.Risk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analizlerinin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hazırlanması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800388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340674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3.2.RÖF değeri 100 üzeri çıkan riskler için aksiyon geliştirilmesi ve takibi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683048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02512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3.3.Gelen şikayet ve açılan düzeltici faaliyetlerin risk analizlerine yansıtılması ve aksiyonların geliştirilmesi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677083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530515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4.Kalite Hedefleri Gerçekleşme Oranı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688252"/>
                  </a:ext>
                </a:extLst>
              </a:tr>
              <a:tr h="161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555123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4.1.Tüm SPİK göstergelerinin aylık kontrolü ve tutmama ihtimali olan göstergelere ait acil eylemler gerçekleştirilmesi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Karneleri-Birim İçi Toplantı Kayıtları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780683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710548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6.Şikayet Sayısı-7.Şikayet Çözüm Memnuniyet Oranı 8.Tekrarlayan Şikayet Sayısı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24412"/>
                  </a:ext>
                </a:extLst>
              </a:tr>
              <a:tr h="1387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924129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6.1.-7.1.-8.1.Yazılımdan gelen şikayetlerin kök nedenlerinin bulunması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496216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76601"/>
                  </a:ext>
                </a:extLst>
              </a:tr>
              <a:tr h="1310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6.2.-7.2.-8.2.Şikayetlerin çözümlenmesi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070816"/>
                  </a:ext>
                </a:extLst>
              </a:tr>
              <a:tr h="177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22234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6.3.-7.3.-8.3.Şikayet çözüm memnuniyetlerinin ölçümlenmesi ve ölçüm sonucu şikayetin kapatılması/yeni aksiyonların yapılması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Yazılım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Kayıtları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684393"/>
                  </a:ext>
                </a:extLst>
              </a:tr>
              <a:tr h="234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567493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9.Çevre Kazası Sayısı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980953"/>
                  </a:ext>
                </a:extLst>
              </a:tr>
              <a:tr h="141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594901"/>
                  </a:ext>
                </a:extLst>
              </a:tr>
              <a:tr h="141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9.1.Tehlikeli ve tehlikesiz atıkların talimatlara göre ayrıştırılması ve ilgili geri dönüşüm yönetimin uyumun sağlanması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Bildirim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Formları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369727"/>
                  </a:ext>
                </a:extLst>
              </a:tr>
              <a:tr h="234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7" marR="3897" marT="3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93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72957" y="1274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20020"/>
              </p:ext>
            </p:extLst>
          </p:nvPr>
        </p:nvGraphicFramePr>
        <p:xfrm>
          <a:off x="96028" y="762515"/>
          <a:ext cx="10873183" cy="5846813"/>
        </p:xfrm>
        <a:graphic>
          <a:graphicData uri="http://schemas.openxmlformats.org/drawingml/2006/table">
            <a:tbl>
              <a:tblPr/>
              <a:tblGrid>
                <a:gridCol w="706273">
                  <a:extLst>
                    <a:ext uri="{9D8B030D-6E8A-4147-A177-3AD203B41FA5}">
                      <a16:colId xmlns:a16="http://schemas.microsoft.com/office/drawing/2014/main" val="2428572956"/>
                    </a:ext>
                  </a:extLst>
                </a:gridCol>
                <a:gridCol w="845887">
                  <a:extLst>
                    <a:ext uri="{9D8B030D-6E8A-4147-A177-3AD203B41FA5}">
                      <a16:colId xmlns:a16="http://schemas.microsoft.com/office/drawing/2014/main" val="37823874"/>
                    </a:ext>
                  </a:extLst>
                </a:gridCol>
                <a:gridCol w="1034772">
                  <a:extLst>
                    <a:ext uri="{9D8B030D-6E8A-4147-A177-3AD203B41FA5}">
                      <a16:colId xmlns:a16="http://schemas.microsoft.com/office/drawing/2014/main" val="2271658429"/>
                    </a:ext>
                  </a:extLst>
                </a:gridCol>
                <a:gridCol w="706273">
                  <a:extLst>
                    <a:ext uri="{9D8B030D-6E8A-4147-A177-3AD203B41FA5}">
                      <a16:colId xmlns:a16="http://schemas.microsoft.com/office/drawing/2014/main" val="384959772"/>
                    </a:ext>
                  </a:extLst>
                </a:gridCol>
                <a:gridCol w="550236">
                  <a:extLst>
                    <a:ext uri="{9D8B030D-6E8A-4147-A177-3AD203B41FA5}">
                      <a16:colId xmlns:a16="http://schemas.microsoft.com/office/drawing/2014/main" val="1845732574"/>
                    </a:ext>
                  </a:extLst>
                </a:gridCol>
                <a:gridCol w="550236">
                  <a:extLst>
                    <a:ext uri="{9D8B030D-6E8A-4147-A177-3AD203B41FA5}">
                      <a16:colId xmlns:a16="http://schemas.microsoft.com/office/drawing/2014/main" val="3505069910"/>
                    </a:ext>
                  </a:extLst>
                </a:gridCol>
                <a:gridCol w="197102">
                  <a:extLst>
                    <a:ext uri="{9D8B030D-6E8A-4147-A177-3AD203B41FA5}">
                      <a16:colId xmlns:a16="http://schemas.microsoft.com/office/drawing/2014/main" val="1505348587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33533881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303584619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121296673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955286404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197527317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038162821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44172687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44884712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360420469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368599266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111541462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47158962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647566927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906531411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765783332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862874685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86103886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985059089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09805891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515575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7920474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73988284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942713615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120987082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028058787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85729339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05255698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354843113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46445296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543182953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32619503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235345434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41001802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32377867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263905414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187811516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135036602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77404161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858232985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174119023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37599510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1747784621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444481925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788259628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200728181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441262851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914741229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27579353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90369756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409173337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2793069910"/>
                    </a:ext>
                  </a:extLst>
                </a:gridCol>
                <a:gridCol w="82122">
                  <a:extLst>
                    <a:ext uri="{9D8B030D-6E8A-4147-A177-3AD203B41FA5}">
                      <a16:colId xmlns:a16="http://schemas.microsoft.com/office/drawing/2014/main" val="3528247832"/>
                    </a:ext>
                  </a:extLst>
                </a:gridCol>
                <a:gridCol w="402412">
                  <a:extLst>
                    <a:ext uri="{9D8B030D-6E8A-4147-A177-3AD203B41FA5}">
                      <a16:colId xmlns:a16="http://schemas.microsoft.com/office/drawing/2014/main" val="37246460"/>
                    </a:ext>
                  </a:extLst>
                </a:gridCol>
                <a:gridCol w="402412">
                  <a:extLst>
                    <a:ext uri="{9D8B030D-6E8A-4147-A177-3AD203B41FA5}">
                      <a16:colId xmlns:a16="http://schemas.microsoft.com/office/drawing/2014/main" val="66506029"/>
                    </a:ext>
                  </a:extLst>
                </a:gridCol>
                <a:gridCol w="402412">
                  <a:extLst>
                    <a:ext uri="{9D8B030D-6E8A-4147-A177-3AD203B41FA5}">
                      <a16:colId xmlns:a16="http://schemas.microsoft.com/office/drawing/2014/main" val="4208345669"/>
                    </a:ext>
                  </a:extLst>
                </a:gridCol>
                <a:gridCol w="402412">
                  <a:extLst>
                    <a:ext uri="{9D8B030D-6E8A-4147-A177-3AD203B41FA5}">
                      <a16:colId xmlns:a16="http://schemas.microsoft.com/office/drawing/2014/main" val="6599583"/>
                    </a:ext>
                  </a:extLst>
                </a:gridCol>
                <a:gridCol w="402412">
                  <a:extLst>
                    <a:ext uri="{9D8B030D-6E8A-4147-A177-3AD203B41FA5}">
                      <a16:colId xmlns:a16="http://schemas.microsoft.com/office/drawing/2014/main" val="2447766350"/>
                    </a:ext>
                  </a:extLst>
                </a:gridCol>
              </a:tblGrid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10.İş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Sayısı-11.İş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Ağırlık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174306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101740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10.1.-11.1.İş Sağlığı Güvenliği ile ilgili iç yönergelere uyum sağlanması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943346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128866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10.2.-11.2.Birim/bölüm ile ilgili hazırlanan iş sağlığı risklerine karşı aksiyonlar geliştirilmesi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658083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837226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10.3.-11.3.Kurum içinde isg riski taşıyan konular hakkında yetkililere bilgi akışının sağlanması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206621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880472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12.Öneri Sayısı-13.Önerilerin Hayata Geçirilme Oranı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017611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48777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12.1.Kurum içi verimliliğin sağlanabilmesi adına  öneriler verilmesi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 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353434"/>
                  </a:ext>
                </a:extLst>
              </a:tr>
              <a:tr h="18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466641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12.2.Verilen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takip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uygulamaya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alınması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aksiyonlar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geliştirilmesi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Yazışmalar, öneri formları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573781"/>
                  </a:ext>
                </a:extLst>
              </a:tr>
              <a:tr h="18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378061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14.Personel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139100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811454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14.1.Personel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performansının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ölçümlenmesi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956276"/>
                  </a:ext>
                </a:extLst>
              </a:tr>
              <a:tr h="18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940019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14.2.Ölçüm sonucu performansı düşük çıkan personelin iyileştirilmesine yönelik eğitim,proje ya da uygulama gibi faaliyetler gerçekleştirilmesi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müdürü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663901"/>
                  </a:ext>
                </a:extLst>
              </a:tr>
              <a:tr h="18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305254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15.Bireyle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Danışmadan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801395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558836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15.1.odanın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fiziksel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açıdan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uygunluğu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296726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67472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15.2.Bireyle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uygulaması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bildirimlerin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alınması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 danışman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167922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763362"/>
                  </a:ext>
                </a:extLst>
              </a:tr>
              <a:tr h="5730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15.3.Anket sonucu çıkan uygunsuzluklar için AAP hazırlanması ve uygulamaların takibi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1943"/>
                  </a:ext>
                </a:extLst>
              </a:tr>
              <a:tr h="1033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239928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15.4.-3.4.Anketlere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yorumların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analizlerine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ilave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Analizleri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394188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204143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Grupla Psikolojik Danışmadan Memnuniyet Oranı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74311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609378"/>
                  </a:ext>
                </a:extLst>
              </a:tr>
              <a:tr h="66275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16.1.grupla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oturumlarının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gerçekleştirilmesi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 danışman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692809"/>
                  </a:ext>
                </a:extLst>
              </a:tr>
              <a:tr h="9442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066377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16.2.Grupla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odasının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fiziksel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açıdan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uygunluğu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294361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502134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16.3.Gruba katılan üyelerle ara değerlendirme yapılması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78292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105475"/>
                  </a:ext>
                </a:extLst>
              </a:tr>
              <a:tr h="5730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16.4.Anket sonucu çıkan uygunsuzluklar için AAP hazırlanması ve uygulamaların takibi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797719"/>
                  </a:ext>
                </a:extLst>
              </a:tr>
              <a:tr h="1033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594110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16.5.-3.4.Anketlere gelen yorumların risk analizlerine ilave edilmesi ve takibi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yardımcısı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697802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029313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 Önleyici Ruh Sağlığı Çalışmalarından Memnuniyet Oranı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730056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870399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17.1.odanın fiziksel açıdan uygunluğu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yardımcısı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EK- 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260869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47088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17.2.önleyici ruh sağlığı çalışmalarının gerçekleştirilmesi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anketleri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278655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864954"/>
                  </a:ext>
                </a:extLst>
              </a:tr>
              <a:tr h="59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17.3.Önleyici ruh sağlığı çalışmaları ile ilgili geri bildirimlerin alınması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psikolojik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58032"/>
                  </a:ext>
                </a:extLst>
              </a:tr>
              <a:tr h="101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039391"/>
                  </a:ext>
                </a:extLst>
              </a:tr>
              <a:tr h="5730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17.4.Anket sonucu çıkan uygunsuzluklar için AAP hazırlanması ve uygulamaların takibi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yardımcısı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212353"/>
                  </a:ext>
                </a:extLst>
              </a:tr>
              <a:tr h="1033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48259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17.5.-3.4.Anketlere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yorumların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analizlerine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ilave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yardımcısı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0778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393405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17.5.-3.4.Anketlere gelen yorumların risk analizlerine ilave edilmesi ve takibi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yardımcısı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412186"/>
                  </a:ext>
                </a:extLst>
              </a:tr>
              <a:tr h="10596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509449"/>
                  </a:ext>
                </a:extLst>
              </a:tr>
              <a:tr h="547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18.Şikayete Geri Dönüş/Cevap Verme Süresi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52133"/>
                  </a:ext>
                </a:extLst>
              </a:tr>
              <a:tr h="59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185905"/>
                  </a:ext>
                </a:extLst>
              </a:tr>
              <a:tr h="1056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18.1.Şikayet sahibine "şikayetiniz alınmıştır" şeklinde geri bildirim yapılması</a:t>
                      </a:r>
                    </a:p>
                  </a:txBody>
                  <a:tcPr marL="1849" marR="1849" marT="18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İG-KT-EK-TK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 Yönetim Sistemi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21644"/>
                  </a:ext>
                </a:extLst>
              </a:tr>
              <a:tr h="813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404153"/>
                  </a:ext>
                </a:extLst>
              </a:tr>
              <a:tr h="8131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19.Şikayetin Çözümü İçin Öngörülen Süre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067950"/>
                  </a:ext>
                </a:extLst>
              </a:tr>
              <a:tr h="8131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828575"/>
                  </a:ext>
                </a:extLst>
              </a:tr>
              <a:tr h="813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19.1.KY-PR-0004 DF Prosedürüne uygun DF gerçekleştirmek</a:t>
                      </a:r>
                    </a:p>
                  </a:txBody>
                  <a:tcPr marL="1849" marR="1849" marT="18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İG-KT-EK-TK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Düzeltici Faaliyet Formu 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319860"/>
                  </a:ext>
                </a:extLst>
              </a:tr>
              <a:tr h="813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219670"/>
                  </a:ext>
                </a:extLst>
              </a:tr>
              <a:tr h="813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19.2. Gerekiyor ise KY-FR-0009 Kök-Neden gerçekleştirmek</a:t>
                      </a:r>
                    </a:p>
                  </a:txBody>
                  <a:tcPr marL="1849" marR="1849" marT="18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İG-KT-EK-TK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Neden-Sonuç Formu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64511"/>
                  </a:ext>
                </a:extLst>
              </a:tr>
              <a:tr h="895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169463"/>
                  </a:ext>
                </a:extLst>
              </a:tr>
              <a:tr h="8131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20.Çözümün Gerçekleştirildiği Süre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659812"/>
                  </a:ext>
                </a:extLst>
              </a:tr>
              <a:tr h="8131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111114"/>
                  </a:ext>
                </a:extLst>
              </a:tr>
              <a:tr h="611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21.1.Şikayet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çözülene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kadar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alınma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49" marR="1849" marT="1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PDR Merkezi müdür ve müdür yardımcısı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İG-KT-EK-TK</a:t>
                      </a: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Düzeltici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49" marR="1849" marT="184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498788"/>
                  </a:ext>
                </a:extLst>
              </a:tr>
              <a:tr h="9952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9" marR="1849" marT="18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63034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550223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PLAN NO: PD-FP-0001</a:t>
            </a:r>
            <a:r>
              <a:rPr lang="nn-NO" sz="1400" dirty="0"/>
              <a:t> </a:t>
            </a:r>
            <a:r>
              <a:rPr lang="nn-NO" sz="1400" dirty="0" smtClean="0"/>
              <a:t>                                                                                                       </a:t>
            </a:r>
            <a:r>
              <a:rPr lang="nn-NO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REFERANS </a:t>
            </a:r>
            <a:r>
              <a:rPr lang="nn-NO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DOKÜMANLAR</a:t>
            </a:r>
            <a:r>
              <a:rPr lang="nn-NO" sz="1400" dirty="0"/>
              <a:t> </a:t>
            </a:r>
            <a:r>
              <a:rPr lang="nn-NO" sz="8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nn-NO" sz="1400" dirty="0"/>
              <a:t> </a:t>
            </a:r>
            <a:r>
              <a:rPr lang="nn-NO" sz="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nn-NO" sz="1400" dirty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1259632" y="5257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69819"/>
              </p:ext>
            </p:extLst>
          </p:nvPr>
        </p:nvGraphicFramePr>
        <p:xfrm>
          <a:off x="470858" y="1633227"/>
          <a:ext cx="10420195" cy="1025758"/>
        </p:xfrm>
        <a:graphic>
          <a:graphicData uri="http://schemas.openxmlformats.org/drawingml/2006/table">
            <a:tbl>
              <a:tblPr/>
              <a:tblGrid>
                <a:gridCol w="1234203">
                  <a:extLst>
                    <a:ext uri="{9D8B030D-6E8A-4147-A177-3AD203B41FA5}">
                      <a16:colId xmlns:a16="http://schemas.microsoft.com/office/drawing/2014/main" val="3320205386"/>
                    </a:ext>
                  </a:extLst>
                </a:gridCol>
                <a:gridCol w="1219510">
                  <a:extLst>
                    <a:ext uri="{9D8B030D-6E8A-4147-A177-3AD203B41FA5}">
                      <a16:colId xmlns:a16="http://schemas.microsoft.com/office/drawing/2014/main" val="1522237764"/>
                    </a:ext>
                  </a:extLst>
                </a:gridCol>
                <a:gridCol w="191008">
                  <a:extLst>
                    <a:ext uri="{9D8B030D-6E8A-4147-A177-3AD203B41FA5}">
                      <a16:colId xmlns:a16="http://schemas.microsoft.com/office/drawing/2014/main" val="2501623769"/>
                    </a:ext>
                  </a:extLst>
                </a:gridCol>
                <a:gridCol w="1226858">
                  <a:extLst>
                    <a:ext uri="{9D8B030D-6E8A-4147-A177-3AD203B41FA5}">
                      <a16:colId xmlns:a16="http://schemas.microsoft.com/office/drawing/2014/main" val="3548584335"/>
                    </a:ext>
                  </a:extLst>
                </a:gridCol>
                <a:gridCol w="146929">
                  <a:extLst>
                    <a:ext uri="{9D8B030D-6E8A-4147-A177-3AD203B41FA5}">
                      <a16:colId xmlns:a16="http://schemas.microsoft.com/office/drawing/2014/main" val="3765388032"/>
                    </a:ext>
                  </a:extLst>
                </a:gridCol>
                <a:gridCol w="942732">
                  <a:extLst>
                    <a:ext uri="{9D8B030D-6E8A-4147-A177-3AD203B41FA5}">
                      <a16:colId xmlns:a16="http://schemas.microsoft.com/office/drawing/2014/main" val="1517275299"/>
                    </a:ext>
                  </a:extLst>
                </a:gridCol>
                <a:gridCol w="291920">
                  <a:extLst>
                    <a:ext uri="{9D8B030D-6E8A-4147-A177-3AD203B41FA5}">
                      <a16:colId xmlns:a16="http://schemas.microsoft.com/office/drawing/2014/main" val="1734484134"/>
                    </a:ext>
                  </a:extLst>
                </a:gridCol>
                <a:gridCol w="258351">
                  <a:extLst>
                    <a:ext uri="{9D8B030D-6E8A-4147-A177-3AD203B41FA5}">
                      <a16:colId xmlns:a16="http://schemas.microsoft.com/office/drawing/2014/main" val="2542748166"/>
                    </a:ext>
                  </a:extLst>
                </a:gridCol>
                <a:gridCol w="688938">
                  <a:extLst>
                    <a:ext uri="{9D8B030D-6E8A-4147-A177-3AD203B41FA5}">
                      <a16:colId xmlns:a16="http://schemas.microsoft.com/office/drawing/2014/main" val="2298320682"/>
                    </a:ext>
                  </a:extLst>
                </a:gridCol>
                <a:gridCol w="861173">
                  <a:extLst>
                    <a:ext uri="{9D8B030D-6E8A-4147-A177-3AD203B41FA5}">
                      <a16:colId xmlns:a16="http://schemas.microsoft.com/office/drawing/2014/main" val="3567864758"/>
                    </a:ext>
                  </a:extLst>
                </a:gridCol>
                <a:gridCol w="430587">
                  <a:extLst>
                    <a:ext uri="{9D8B030D-6E8A-4147-A177-3AD203B41FA5}">
                      <a16:colId xmlns:a16="http://schemas.microsoft.com/office/drawing/2014/main" val="2402079117"/>
                    </a:ext>
                  </a:extLst>
                </a:gridCol>
                <a:gridCol w="118708">
                  <a:extLst>
                    <a:ext uri="{9D8B030D-6E8A-4147-A177-3AD203B41FA5}">
                      <a16:colId xmlns:a16="http://schemas.microsoft.com/office/drawing/2014/main" val="3691280454"/>
                    </a:ext>
                  </a:extLst>
                </a:gridCol>
                <a:gridCol w="149869">
                  <a:extLst>
                    <a:ext uri="{9D8B030D-6E8A-4147-A177-3AD203B41FA5}">
                      <a16:colId xmlns:a16="http://schemas.microsoft.com/office/drawing/2014/main" val="334979055"/>
                    </a:ext>
                  </a:extLst>
                </a:gridCol>
                <a:gridCol w="279166">
                  <a:extLst>
                    <a:ext uri="{9D8B030D-6E8A-4147-A177-3AD203B41FA5}">
                      <a16:colId xmlns:a16="http://schemas.microsoft.com/office/drawing/2014/main" val="3848737959"/>
                    </a:ext>
                  </a:extLst>
                </a:gridCol>
                <a:gridCol w="220393">
                  <a:extLst>
                    <a:ext uri="{9D8B030D-6E8A-4147-A177-3AD203B41FA5}">
                      <a16:colId xmlns:a16="http://schemas.microsoft.com/office/drawing/2014/main" val="4102065375"/>
                    </a:ext>
                  </a:extLst>
                </a:gridCol>
                <a:gridCol w="359975">
                  <a:extLst>
                    <a:ext uri="{9D8B030D-6E8A-4147-A177-3AD203B41FA5}">
                      <a16:colId xmlns:a16="http://schemas.microsoft.com/office/drawing/2014/main" val="1167320454"/>
                    </a:ext>
                  </a:extLst>
                </a:gridCol>
                <a:gridCol w="359975">
                  <a:extLst>
                    <a:ext uri="{9D8B030D-6E8A-4147-A177-3AD203B41FA5}">
                      <a16:colId xmlns:a16="http://schemas.microsoft.com/office/drawing/2014/main" val="401093086"/>
                    </a:ext>
                  </a:extLst>
                </a:gridCol>
                <a:gridCol w="359975">
                  <a:extLst>
                    <a:ext uri="{9D8B030D-6E8A-4147-A177-3AD203B41FA5}">
                      <a16:colId xmlns:a16="http://schemas.microsoft.com/office/drawing/2014/main" val="3610999223"/>
                    </a:ext>
                  </a:extLst>
                </a:gridCol>
                <a:gridCol w="359975">
                  <a:extLst>
                    <a:ext uri="{9D8B030D-6E8A-4147-A177-3AD203B41FA5}">
                      <a16:colId xmlns:a16="http://schemas.microsoft.com/office/drawing/2014/main" val="3324134920"/>
                    </a:ext>
                  </a:extLst>
                </a:gridCol>
                <a:gridCol w="359975">
                  <a:extLst>
                    <a:ext uri="{9D8B030D-6E8A-4147-A177-3AD203B41FA5}">
                      <a16:colId xmlns:a16="http://schemas.microsoft.com/office/drawing/2014/main" val="1801814808"/>
                    </a:ext>
                  </a:extLst>
                </a:gridCol>
                <a:gridCol w="359975">
                  <a:extLst>
                    <a:ext uri="{9D8B030D-6E8A-4147-A177-3AD203B41FA5}">
                      <a16:colId xmlns:a16="http://schemas.microsoft.com/office/drawing/2014/main" val="2297972815"/>
                    </a:ext>
                  </a:extLst>
                </a:gridCol>
              </a:tblGrid>
              <a:tr h="139059">
                <a:tc rowSpan="5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Sebebi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Recomended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Tamamlama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Responibility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Sonuçları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088272"/>
                  </a:ext>
                </a:extLst>
              </a:tr>
              <a:tr h="139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234135"/>
                  </a:ext>
                </a:extLst>
              </a:tr>
              <a:tr h="139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Faliyetler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629678"/>
                  </a:ext>
                </a:extLst>
              </a:tr>
              <a:tr h="139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91721"/>
                  </a:ext>
                </a:extLst>
              </a:tr>
              <a:tr h="4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09297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85234"/>
              </p:ext>
            </p:extLst>
          </p:nvPr>
        </p:nvGraphicFramePr>
        <p:xfrm>
          <a:off x="487131" y="2699433"/>
          <a:ext cx="8259956" cy="3175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3172">
                  <a:extLst>
                    <a:ext uri="{9D8B030D-6E8A-4147-A177-3AD203B41FA5}">
                      <a16:colId xmlns:a16="http://schemas.microsoft.com/office/drawing/2014/main" val="304357715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1687016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26819071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7794024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546565789"/>
                    </a:ext>
                  </a:extLst>
                </a:gridCol>
                <a:gridCol w="845813">
                  <a:extLst>
                    <a:ext uri="{9D8B030D-6E8A-4147-A177-3AD203B41FA5}">
                      <a16:colId xmlns:a16="http://schemas.microsoft.com/office/drawing/2014/main" val="1673323169"/>
                    </a:ext>
                  </a:extLst>
                </a:gridCol>
                <a:gridCol w="314425">
                  <a:extLst>
                    <a:ext uri="{9D8B030D-6E8A-4147-A177-3AD203B41FA5}">
                      <a16:colId xmlns:a16="http://schemas.microsoft.com/office/drawing/2014/main" val="2570198833"/>
                    </a:ext>
                  </a:extLst>
                </a:gridCol>
                <a:gridCol w="279922">
                  <a:extLst>
                    <a:ext uri="{9D8B030D-6E8A-4147-A177-3AD203B41FA5}">
                      <a16:colId xmlns:a16="http://schemas.microsoft.com/office/drawing/2014/main" val="4133446044"/>
                    </a:ext>
                  </a:extLst>
                </a:gridCol>
                <a:gridCol w="663353">
                  <a:extLst>
                    <a:ext uri="{9D8B030D-6E8A-4147-A177-3AD203B41FA5}">
                      <a16:colId xmlns:a16="http://schemas.microsoft.com/office/drawing/2014/main" val="1372774842"/>
                    </a:ext>
                  </a:extLst>
                </a:gridCol>
                <a:gridCol w="704799">
                  <a:extLst>
                    <a:ext uri="{9D8B030D-6E8A-4147-A177-3AD203B41FA5}">
                      <a16:colId xmlns:a16="http://schemas.microsoft.com/office/drawing/2014/main" val="1835496524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150455792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55543299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4254438743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58399412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74083052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449602034"/>
                    </a:ext>
                  </a:extLst>
                </a:gridCol>
              </a:tblGrid>
              <a:tr h="38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Görüşme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odasında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tehdit</a:t>
                      </a:r>
                      <a:r>
                        <a:rPr lang="en-US" sz="900" u="none" strike="noStrike" dirty="0">
                          <a:effectLst/>
                        </a:rPr>
                        <a:t>, </a:t>
                      </a:r>
                      <a:r>
                        <a:rPr lang="en-US" sz="900" u="none" strike="noStrike" dirty="0" err="1">
                          <a:effectLst/>
                        </a:rPr>
                        <a:t>saldırı</a:t>
                      </a:r>
                      <a:r>
                        <a:rPr lang="en-US" sz="900" u="none" strike="noStrike" dirty="0">
                          <a:effectLst/>
                        </a:rPr>
                        <a:t>, </a:t>
                      </a:r>
                      <a:r>
                        <a:rPr lang="en-US" sz="900" u="none" strike="noStrike" dirty="0" err="1">
                          <a:effectLst/>
                        </a:rPr>
                        <a:t>sözel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hakaret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saplantı haline getirme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yaşanılan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sorunlar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bilgilerin yetkililerle paylaşılması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katlanması zorunlu risk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1130862136"/>
                  </a:ext>
                </a:extLst>
              </a:tr>
              <a:tr h="38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Danışanın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intihar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girişimi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kesici aletlerle intihar girişiminde bulunma, yaralama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kişisel problemler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ailesi ya da yakınlarına durumu bildirme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540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katlanması zorunlu risk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2086692810"/>
                  </a:ext>
                </a:extLst>
              </a:tr>
              <a:tr h="38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İntoksikasyon</a:t>
                      </a:r>
                      <a:r>
                        <a:rPr lang="en-US" sz="900" u="none" strike="noStrike" dirty="0">
                          <a:effectLst/>
                        </a:rPr>
                        <a:t> (</a:t>
                      </a:r>
                      <a:r>
                        <a:rPr lang="en-US" sz="900" u="none" strike="noStrike" dirty="0" err="1">
                          <a:effectLst/>
                        </a:rPr>
                        <a:t>danışanın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alkol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ya</a:t>
                      </a:r>
                      <a:r>
                        <a:rPr lang="en-US" sz="900" u="none" strike="noStrike" dirty="0">
                          <a:effectLst/>
                        </a:rPr>
                        <a:t> da madde </a:t>
                      </a:r>
                      <a:r>
                        <a:rPr lang="en-US" sz="900" u="none" strike="noStrike" dirty="0" err="1">
                          <a:effectLst/>
                        </a:rPr>
                        <a:t>etkisinde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olması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saldırıda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bulunma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alkol/madde etkisi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540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katlanması zorunlu risk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3831154282"/>
                  </a:ext>
                </a:extLst>
              </a:tr>
              <a:tr h="38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danışanın dosyalarının karışması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danışanların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bilgilerinin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yanlış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kaydedilmesi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dikkatsizlik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raporların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kontrol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edilmesi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elektronik kayıt sistemi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bilgi sistemleri süreci (15.09.2020)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120801769"/>
                  </a:ext>
                </a:extLst>
              </a:tr>
              <a:tr h="38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danışanın randevusunu unutması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terapilerde aksaklık yaşanması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probleminden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kaçma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randevuların hatırlatılması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randevulardan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en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az</a:t>
                      </a:r>
                      <a:r>
                        <a:rPr lang="en-US" sz="900" u="none" strike="noStrike" dirty="0">
                          <a:effectLst/>
                        </a:rPr>
                        <a:t> 1 </a:t>
                      </a:r>
                      <a:r>
                        <a:rPr lang="en-US" sz="900" u="none" strike="noStrike" dirty="0" err="1">
                          <a:effectLst/>
                        </a:rPr>
                        <a:t>saat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önce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hatırlatıcı</a:t>
                      </a:r>
                      <a:r>
                        <a:rPr lang="en-US" sz="900" u="none" strike="noStrike" dirty="0">
                          <a:effectLst/>
                        </a:rPr>
                        <a:t> e-</a:t>
                      </a:r>
                      <a:r>
                        <a:rPr lang="en-US" sz="900" u="none" strike="noStrike" dirty="0" err="1">
                          <a:effectLst/>
                        </a:rPr>
                        <a:t>posta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gönderme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574565309"/>
                  </a:ext>
                </a:extLst>
              </a:tr>
              <a:tr h="38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Z1- </a:t>
                      </a:r>
                      <a:r>
                        <a:rPr lang="en-US" sz="900" u="none" strike="noStrike" dirty="0" err="1">
                          <a:effectLst/>
                        </a:rPr>
                        <a:t>Fiziki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yetersizlik</a:t>
                      </a:r>
                      <a:r>
                        <a:rPr lang="en-US" sz="900" u="none" strike="noStrike" dirty="0">
                          <a:effectLst/>
                        </a:rPr>
                        <a:t> (</a:t>
                      </a:r>
                      <a:r>
                        <a:rPr lang="en-US" sz="900" u="none" strike="noStrike" dirty="0" err="1">
                          <a:effectLst/>
                        </a:rPr>
                        <a:t>ana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kampüste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grupla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psikolojik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danışma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odasının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olmaması</a:t>
                      </a:r>
                      <a:r>
                        <a:rPr lang="en-US" sz="900" u="none" strike="noStrike" dirty="0">
                          <a:effectLst/>
                        </a:rPr>
                        <a:t>)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Grup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etkinliklerinin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gerçekleştirilememesi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Fiziki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alan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yetersizliği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uygun olan ofislerin kullanılması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Grupla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psikolojik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danışma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odasının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belirlenmesi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üst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yönetim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süreci</a:t>
                      </a:r>
                      <a:r>
                        <a:rPr lang="en-US" sz="900" u="none" strike="noStrike" dirty="0">
                          <a:effectLst/>
                        </a:rPr>
                        <a:t> (28.02.2020)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22080634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70383"/>
              </p:ext>
            </p:extLst>
          </p:nvPr>
        </p:nvGraphicFramePr>
        <p:xfrm>
          <a:off x="457200" y="906979"/>
          <a:ext cx="8229600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704">
                  <a:extLst>
                    <a:ext uri="{9D8B030D-6E8A-4147-A177-3AD203B41FA5}">
                      <a16:colId xmlns:a16="http://schemas.microsoft.com/office/drawing/2014/main" val="1152974876"/>
                    </a:ext>
                  </a:extLst>
                </a:gridCol>
                <a:gridCol w="904881">
                  <a:extLst>
                    <a:ext uri="{9D8B030D-6E8A-4147-A177-3AD203B41FA5}">
                      <a16:colId xmlns:a16="http://schemas.microsoft.com/office/drawing/2014/main" val="2930533697"/>
                    </a:ext>
                  </a:extLst>
                </a:gridCol>
                <a:gridCol w="514015">
                  <a:extLst>
                    <a:ext uri="{9D8B030D-6E8A-4147-A177-3AD203B41FA5}">
                      <a16:colId xmlns:a16="http://schemas.microsoft.com/office/drawing/2014/main" val="1898739509"/>
                    </a:ext>
                  </a:extLst>
                </a:gridCol>
              </a:tblGrid>
              <a:tr h="106971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                   </a:t>
                      </a:r>
                      <a:r>
                        <a:rPr lang="en-US" sz="1600" u="none" strike="noStrike" dirty="0" smtClean="0">
                          <a:effectLst/>
                        </a:rPr>
                        <a:t>                                                </a:t>
                      </a:r>
                      <a:r>
                        <a:rPr lang="en-US" sz="1600" u="none" strike="noStrike" dirty="0">
                          <a:effectLst/>
                        </a:rPr>
                        <a:t>RİSK ANALİZİ FORMU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Doküman</a:t>
                      </a:r>
                      <a:r>
                        <a:rPr lang="en-US" sz="900" u="none" strike="noStrike" dirty="0">
                          <a:effectLst/>
                        </a:rPr>
                        <a:t> 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PD-RA-0001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6137959"/>
                  </a:ext>
                </a:extLst>
              </a:tr>
              <a:tr h="111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Yayın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Tarihi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03.05.2018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4182448"/>
                  </a:ext>
                </a:extLst>
              </a:tr>
              <a:tr h="111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Değişiklik</a:t>
                      </a:r>
                      <a:r>
                        <a:rPr lang="en-US" sz="900" u="none" strike="noStrike" dirty="0">
                          <a:effectLst/>
                        </a:rPr>
                        <a:t> 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4484656"/>
                  </a:ext>
                </a:extLst>
              </a:tr>
              <a:tr h="111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Değişiklik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Tarihi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31.12.2019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5235578"/>
                  </a:ext>
                </a:extLst>
              </a:tr>
              <a:tr h="117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Sayfa</a:t>
                      </a:r>
                      <a:r>
                        <a:rPr lang="en-US" sz="900" u="none" strike="noStrike" dirty="0">
                          <a:effectLst/>
                        </a:rPr>
                        <a:t> 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1/1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7734785"/>
                  </a:ext>
                </a:extLst>
              </a:tr>
            </a:tbl>
          </a:graphicData>
        </a:graphic>
      </p:graphicFrame>
      <p:pic>
        <p:nvPicPr>
          <p:cNvPr id="11" name="Resim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5073" y="978119"/>
            <a:ext cx="2304256" cy="54352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14405"/>
              </p:ext>
            </p:extLst>
          </p:nvPr>
        </p:nvGraphicFramePr>
        <p:xfrm>
          <a:off x="481958" y="5874573"/>
          <a:ext cx="8270301" cy="96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3172">
                  <a:extLst>
                    <a:ext uri="{9D8B030D-6E8A-4147-A177-3AD203B41FA5}">
                      <a16:colId xmlns:a16="http://schemas.microsoft.com/office/drawing/2014/main" val="383003775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30470719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90474377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1538722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947939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6428078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421797781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66768405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8962655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34763786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33050638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092314499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3337385926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78601739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11257658"/>
                    </a:ext>
                  </a:extLst>
                </a:gridCol>
                <a:gridCol w="226369">
                  <a:extLst>
                    <a:ext uri="{9D8B030D-6E8A-4147-A177-3AD203B41FA5}">
                      <a16:colId xmlns:a16="http://schemas.microsoft.com/office/drawing/2014/main" val="984836324"/>
                    </a:ext>
                  </a:extLst>
                </a:gridCol>
              </a:tblGrid>
              <a:tr h="34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T6- </a:t>
                      </a:r>
                      <a:r>
                        <a:rPr lang="en-US" sz="900" u="none" strike="noStrike" dirty="0" err="1">
                          <a:effectLst/>
                        </a:rPr>
                        <a:t>Güvenlik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tedbirlerinin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olmaması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Yaralama</a:t>
                      </a:r>
                      <a:r>
                        <a:rPr lang="en-US" sz="900" u="none" strike="noStrike" dirty="0">
                          <a:effectLst/>
                        </a:rPr>
                        <a:t>/</a:t>
                      </a:r>
                      <a:r>
                        <a:rPr lang="en-US" sz="900" u="none" strike="noStrike" dirty="0" err="1">
                          <a:effectLst/>
                        </a:rPr>
                        <a:t>tehdit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vakaları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psikolojik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problemler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Psikolojik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danışmanların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yapılan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seansların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sonlarına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doğru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birbirini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kontrol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etmesi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450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merkezde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yapılacak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acil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butonunun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güvenlik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birimi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ile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bağlantıda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olması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teknik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servis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süreci</a:t>
                      </a:r>
                      <a:r>
                        <a:rPr lang="en-US" sz="900" u="none" strike="noStrike" dirty="0">
                          <a:effectLst/>
                        </a:rPr>
                        <a:t>, </a:t>
                      </a:r>
                      <a:r>
                        <a:rPr lang="en-US" sz="900" u="none" strike="noStrike" dirty="0" err="1">
                          <a:effectLst/>
                        </a:rPr>
                        <a:t>bilgi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sistemleri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süreci</a:t>
                      </a:r>
                      <a:r>
                        <a:rPr lang="en-US" sz="900" u="none" strike="noStrike" dirty="0">
                          <a:effectLst/>
                        </a:rPr>
                        <a:t> (</a:t>
                      </a:r>
                      <a:r>
                        <a:rPr lang="en-US" sz="900" u="none" strike="noStrike" dirty="0" err="1">
                          <a:effectLst/>
                        </a:rPr>
                        <a:t>termin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beklenmekte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42765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79712" y="131554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PSİKOLOJİK DANIŞMANLIK MEMNUNİYET </a:t>
            </a:r>
            <a:r>
              <a:rPr lang="en-US" b="1" dirty="0" smtClean="0"/>
              <a:t>ANKETİ (</a:t>
            </a:r>
            <a:r>
              <a:rPr lang="en-US" b="1" dirty="0" err="1" smtClean="0"/>
              <a:t>Bireysel</a:t>
            </a:r>
            <a:r>
              <a:rPr lang="en-US" b="1" dirty="0" smtClean="0"/>
              <a:t> </a:t>
            </a:r>
            <a:r>
              <a:rPr lang="en-US" b="1" dirty="0" err="1" smtClean="0"/>
              <a:t>Psikolojik</a:t>
            </a:r>
            <a:r>
              <a:rPr lang="en-US" b="1" dirty="0" smtClean="0"/>
              <a:t> </a:t>
            </a:r>
            <a:r>
              <a:rPr lang="en-US" b="1" dirty="0" err="1" smtClean="0"/>
              <a:t>Danışma</a:t>
            </a:r>
            <a:r>
              <a:rPr lang="en-US" b="1" dirty="0" smtClean="0"/>
              <a:t>)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688687"/>
              </p:ext>
            </p:extLst>
          </p:nvPr>
        </p:nvGraphicFramePr>
        <p:xfrm>
          <a:off x="107504" y="2182514"/>
          <a:ext cx="8928992" cy="435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3758</Words>
  <Application>Microsoft Office PowerPoint</Application>
  <PresentationFormat>On-screen Show (4:3)</PresentationFormat>
  <Paragraphs>8103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</vt:lpstr>
      <vt:lpstr>Tahoma</vt:lpstr>
      <vt:lpstr>Times New Roman</vt:lpstr>
      <vt:lpstr>Verdana</vt:lpstr>
      <vt:lpstr>Wingdings</vt:lpstr>
      <vt:lpstr>Ofis Teması</vt:lpstr>
      <vt:lpstr>2019 YILI  OCAK-ARALIK YGG SUNUMU  PDR SÜRECİ  21/01/2019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Ayca Terzioglu</cp:lastModifiedBy>
  <cp:revision>137</cp:revision>
  <dcterms:created xsi:type="dcterms:W3CDTF">2016-08-26T15:45:58Z</dcterms:created>
  <dcterms:modified xsi:type="dcterms:W3CDTF">2020-01-20T08:58:53Z</dcterms:modified>
</cp:coreProperties>
</file>