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00" r:id="rId3"/>
    <p:sldId id="336" r:id="rId4"/>
    <p:sldId id="304" r:id="rId5"/>
    <p:sldId id="303" r:id="rId6"/>
    <p:sldId id="307" r:id="rId7"/>
    <p:sldId id="308" r:id="rId8"/>
    <p:sldId id="317" r:id="rId9"/>
    <p:sldId id="325" r:id="rId10"/>
    <p:sldId id="334" r:id="rId11"/>
    <p:sldId id="326" r:id="rId12"/>
    <p:sldId id="327" r:id="rId13"/>
    <p:sldId id="328" r:id="rId14"/>
    <p:sldId id="309" r:id="rId15"/>
    <p:sldId id="310" r:id="rId16"/>
    <p:sldId id="311" r:id="rId17"/>
    <p:sldId id="338" r:id="rId18"/>
    <p:sldId id="312" r:id="rId19"/>
    <p:sldId id="315" r:id="rId20"/>
    <p:sldId id="324" r:id="rId21"/>
    <p:sldId id="333" r:id="rId22"/>
    <p:sldId id="294" r:id="rId23"/>
    <p:sldId id="337" r:id="rId24"/>
    <p:sldId id="322" r:id="rId25"/>
    <p:sldId id="335" r:id="rId26"/>
    <p:sldId id="330" r:id="rId27"/>
    <p:sldId id="323" r:id="rId28"/>
    <p:sldId id="332" r:id="rId29"/>
    <p:sldId id="331" r:id="rId30"/>
    <p:sldId id="339"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dirty="0" err="1">
                <a:solidFill>
                  <a:srgbClr val="FF0000"/>
                </a:solidFill>
              </a:rPr>
              <a:t>Kütüphane</a:t>
            </a:r>
            <a:r>
              <a:rPr lang="en-US" sz="1100" dirty="0">
                <a:solidFill>
                  <a:srgbClr val="FF0000"/>
                </a:solidFill>
              </a:rPr>
              <a:t> </a:t>
            </a:r>
            <a:r>
              <a:rPr lang="en-US" sz="1100" dirty="0" err="1">
                <a:solidFill>
                  <a:srgbClr val="FF0000"/>
                </a:solidFill>
              </a:rPr>
              <a:t>Genel</a:t>
            </a:r>
            <a:r>
              <a:rPr lang="en-US" sz="1100" baseline="0" dirty="0">
                <a:solidFill>
                  <a:srgbClr val="FF0000"/>
                </a:solidFill>
              </a:rPr>
              <a:t> </a:t>
            </a:r>
            <a:r>
              <a:rPr lang="en-US" sz="1100" baseline="0" dirty="0" err="1">
                <a:solidFill>
                  <a:srgbClr val="FF0000"/>
                </a:solidFill>
              </a:rPr>
              <a:t>Toplam</a:t>
            </a:r>
            <a:r>
              <a:rPr lang="en-US" sz="1100" baseline="0" dirty="0">
                <a:solidFill>
                  <a:srgbClr val="FF0000"/>
                </a:solidFill>
              </a:rPr>
              <a:t> </a:t>
            </a:r>
            <a:r>
              <a:rPr lang="en-US" sz="1100" baseline="0" dirty="0" err="1">
                <a:solidFill>
                  <a:srgbClr val="FF0000"/>
                </a:solidFill>
              </a:rPr>
              <a:t>Memnuniyet</a:t>
            </a:r>
            <a:r>
              <a:rPr lang="en-US" sz="1100" baseline="0" dirty="0">
                <a:solidFill>
                  <a:srgbClr val="FF0000"/>
                </a:solidFill>
              </a:rPr>
              <a:t> </a:t>
            </a:r>
            <a:r>
              <a:rPr lang="en-US" sz="1100" baseline="0" dirty="0" err="1">
                <a:solidFill>
                  <a:srgbClr val="FF0000"/>
                </a:solidFill>
              </a:rPr>
              <a:t>Anket</a:t>
            </a:r>
            <a:r>
              <a:rPr lang="en-US" sz="1100" baseline="0" dirty="0">
                <a:solidFill>
                  <a:srgbClr val="FF0000"/>
                </a:solidFill>
              </a:rPr>
              <a:t> </a:t>
            </a:r>
            <a:r>
              <a:rPr lang="en-US" sz="1100" baseline="0" dirty="0" err="1">
                <a:solidFill>
                  <a:srgbClr val="FF0000"/>
                </a:solidFill>
              </a:rPr>
              <a:t>Analiz</a:t>
            </a:r>
            <a:r>
              <a:rPr lang="en-US" sz="1100" baseline="0" dirty="0">
                <a:solidFill>
                  <a:srgbClr val="FF0000"/>
                </a:solidFill>
              </a:rPr>
              <a:t> </a:t>
            </a:r>
            <a:r>
              <a:rPr lang="en-US" sz="1100" baseline="0" dirty="0" err="1">
                <a:solidFill>
                  <a:srgbClr val="FF0000"/>
                </a:solidFill>
              </a:rPr>
              <a:t>Grafiği</a:t>
            </a:r>
            <a:endParaRPr lang="en-US" sz="1100" dirty="0">
              <a:solidFill>
                <a:srgbClr val="FF0000"/>
              </a:solidFill>
            </a:endParaRPr>
          </a:p>
        </c:rich>
      </c:tx>
      <c:layout>
        <c:manualLayout>
          <c:xMode val="edge"/>
          <c:yMode val="edge"/>
          <c:x val="0.20864616341702782"/>
          <c:y val="1.388888888888888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Tümü!$A$2:$K$2</c:f>
              <c:strCache>
                <c:ptCount val="11"/>
                <c:pt idx="0">
                  <c:v>1.Kütüphane çalışanlarına kolay erişim sağlarım</c:v>
                </c:pt>
                <c:pt idx="1">
                  <c:v>2.Yöneltilen soru/sorun ve taleplere karşı üslup ve yaklaşımlarından memnunum</c:v>
                </c:pt>
                <c:pt idx="2">
                  <c:v>3.Kütüphanenin hizmet saatlerini yeterli buluyorum</c:v>
                </c:pt>
                <c:pt idx="3">
                  <c:v>4.Kütüphanenin kataloğunu yeterli buluyorum</c:v>
                </c:pt>
                <c:pt idx="4">
                  <c:v>5.Kütüphanenin web sayfasını yeterli buluyorum</c:v>
                </c:pt>
                <c:pt idx="5">
                  <c:v>6.Kütüphanenin basılı koleksiyonunu yeterli buluyorum</c:v>
                </c:pt>
                <c:pt idx="6">
                  <c:v>7.Kütüphanenin gör-işit koleksiyonunu yeterli buluyorum</c:v>
                </c:pt>
                <c:pt idx="7">
                  <c:v>8.Kütüphanenin elektronik kaynaklarını yeterli buluyorum</c:v>
                </c:pt>
                <c:pt idx="8">
                  <c:v>9.Kütüphane binasını fiziksel olarak yeterli buluyorum</c:v>
                </c:pt>
                <c:pt idx="9">
                  <c:v>10.Kütüphane hizmetlerini memnuniyet derecesine göre değerlendiriniz</c:v>
                </c:pt>
                <c:pt idx="10">
                  <c:v>Ortalama</c:v>
                </c:pt>
              </c:strCache>
            </c:strRef>
          </c:cat>
          <c:val>
            <c:numRef>
              <c:f>Tümü!$A$178:$K$178</c:f>
              <c:numCache>
                <c:formatCode>0%</c:formatCode>
                <c:ptCount val="11"/>
                <c:pt idx="0">
                  <c:v>0.93255813953488376</c:v>
                </c:pt>
                <c:pt idx="1">
                  <c:v>0.93372093023255809</c:v>
                </c:pt>
                <c:pt idx="2">
                  <c:v>0.88941176470588235</c:v>
                </c:pt>
                <c:pt idx="3">
                  <c:v>0.88695652173913042</c:v>
                </c:pt>
                <c:pt idx="4">
                  <c:v>0.89939393939393941</c:v>
                </c:pt>
                <c:pt idx="5">
                  <c:v>0.88301886792452833</c:v>
                </c:pt>
                <c:pt idx="6">
                  <c:v>0.88227848101265827</c:v>
                </c:pt>
                <c:pt idx="7">
                  <c:v>0.8871165644171779</c:v>
                </c:pt>
                <c:pt idx="8">
                  <c:v>0.83552631578947367</c:v>
                </c:pt>
                <c:pt idx="9">
                  <c:v>0.91428571428571426</c:v>
                </c:pt>
                <c:pt idx="10">
                  <c:v>0.88754378762999409</c:v>
                </c:pt>
              </c:numCache>
            </c:numRef>
          </c:val>
          <c:extLst>
            <c:ext xmlns:c16="http://schemas.microsoft.com/office/drawing/2014/chart" uri="{C3380CC4-5D6E-409C-BE32-E72D297353CC}">
              <c16:uniqueId val="{00000000-2C97-4DBF-8272-7A68AA74E925}"/>
            </c:ext>
          </c:extLst>
        </c:ser>
        <c:dLbls>
          <c:showLegendKey val="0"/>
          <c:showVal val="0"/>
          <c:showCatName val="0"/>
          <c:showSerName val="0"/>
          <c:showPercent val="0"/>
          <c:showBubbleSize val="0"/>
        </c:dLbls>
        <c:gapWidth val="219"/>
        <c:overlap val="-27"/>
        <c:axId val="192037439"/>
        <c:axId val="192036191"/>
      </c:barChart>
      <c:catAx>
        <c:axId val="192037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7030A0"/>
                </a:solidFill>
                <a:latin typeface="+mn-lt"/>
                <a:ea typeface="+mn-ea"/>
                <a:cs typeface="+mn-cs"/>
              </a:defRPr>
            </a:pPr>
            <a:endParaRPr lang="en-US"/>
          </a:p>
        </c:txPr>
        <c:crossAx val="192036191"/>
        <c:crosses val="autoZero"/>
        <c:auto val="1"/>
        <c:lblAlgn val="ctr"/>
        <c:lblOffset val="100"/>
        <c:noMultiLvlLbl val="0"/>
      </c:catAx>
      <c:valAx>
        <c:axId val="1920361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0374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30.01.2020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8F1CBD-092F-46C9-A4DE-6EE6E628FC19}" type="slidenum">
              <a:rPr lang="tr-TR" smtClean="0"/>
              <a:t>1</a:t>
            </a:fld>
            <a:endParaRPr lang="tr-TR"/>
          </a:p>
        </p:txBody>
      </p:sp>
    </p:spTree>
    <p:extLst>
      <p:ext uri="{BB962C8B-B14F-4D97-AF65-F5344CB8AC3E}">
        <p14:creationId xmlns:p14="http://schemas.microsoft.com/office/powerpoint/2010/main" val="159615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30.01.2020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30.01.2020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30.01.2020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30.01.2020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30.01.2020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30.01.2020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30.01.2020</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30.01.2020</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30.01.2020</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30.01.2020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30.01.2020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30.01.2020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645024"/>
            <a:ext cx="7772400" cy="1109985"/>
          </a:xfrm>
        </p:spPr>
        <p:txBody>
          <a:bodyPr>
            <a:noAutofit/>
          </a:bodyPr>
          <a:lstStyle/>
          <a:p>
            <a:r>
              <a:rPr lang="tr-TR" b="1" dirty="0" smtClean="0">
                <a:solidFill>
                  <a:srgbClr val="FF0000"/>
                </a:solidFill>
              </a:rPr>
              <a:t>201</a:t>
            </a:r>
            <a:r>
              <a:rPr lang="en-US" b="1" dirty="0" smtClean="0">
                <a:solidFill>
                  <a:srgbClr val="FF0000"/>
                </a:solidFill>
              </a:rPr>
              <a:t>9</a:t>
            </a:r>
            <a:r>
              <a:rPr lang="tr-TR" b="1" dirty="0" smtClean="0">
                <a:solidFill>
                  <a:srgbClr val="FF0000"/>
                </a:solidFill>
              </a:rPr>
              <a:t> YILI </a:t>
            </a:r>
            <a:br>
              <a:rPr lang="tr-TR" b="1" dirty="0" smtClean="0">
                <a:solidFill>
                  <a:srgbClr val="FF0000"/>
                </a:solidFill>
              </a:rPr>
            </a:br>
            <a:r>
              <a:rPr lang="en-US" b="1" dirty="0" smtClean="0">
                <a:solidFill>
                  <a:srgbClr val="FF0000"/>
                </a:solidFill>
              </a:rPr>
              <a:t>OCAK-ARALIK</a:t>
            </a:r>
            <a:r>
              <a:rPr lang="tr-TR" b="1" dirty="0" smtClean="0">
                <a:solidFill>
                  <a:srgbClr val="FF0000"/>
                </a:solidFill>
              </a:rPr>
              <a:t> YGG SUNUMU</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en-US" b="1" dirty="0" smtClean="0">
                <a:solidFill>
                  <a:srgbClr val="FF0000"/>
                </a:solidFill>
              </a:rPr>
              <a:t>KÜTÜPHANE VE DOKÜMANTASYON</a:t>
            </a:r>
            <a:r>
              <a:rPr lang="tr-TR" b="1" dirty="0" smtClean="0">
                <a:solidFill>
                  <a:srgbClr val="FF0000"/>
                </a:solidFill>
              </a:rPr>
              <a:t> SÜRECİ</a:t>
            </a: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r>
              <a:rPr lang="en-US" b="1" dirty="0" smtClean="0"/>
              <a:t>21</a:t>
            </a:r>
            <a:r>
              <a:rPr lang="tr-TR" b="1" dirty="0" smtClean="0"/>
              <a:t>/</a:t>
            </a:r>
            <a:r>
              <a:rPr lang="en-US" b="1" dirty="0" smtClean="0"/>
              <a:t>01</a:t>
            </a:r>
            <a:r>
              <a:rPr lang="tr-TR" b="1" dirty="0" smtClean="0"/>
              <a:t>/20</a:t>
            </a:r>
            <a:r>
              <a:rPr lang="en-US" b="1" dirty="0" smtClean="0"/>
              <a:t>20</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a:p>
        </p:txBody>
      </p:sp>
      <p:pic>
        <p:nvPicPr>
          <p:cNvPr id="4" name="Resim 3"/>
          <p:cNvPicPr/>
          <p:nvPr/>
        </p:nvPicPr>
        <p:blipFill>
          <a:blip r:embed="rId3"/>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10</a:t>
            </a:fld>
            <a:endParaRPr lang="tr-TR"/>
          </a:p>
        </p:txBody>
      </p:sp>
      <p:graphicFrame>
        <p:nvGraphicFramePr>
          <p:cNvPr id="5" name="Table 4"/>
          <p:cNvGraphicFramePr>
            <a:graphicFrameLocks noGrp="1"/>
          </p:cNvGraphicFramePr>
          <p:nvPr>
            <p:extLst>
              <p:ext uri="{D42A27DB-BD31-4B8C-83A1-F6EECF244321}">
                <p14:modId xmlns:p14="http://schemas.microsoft.com/office/powerpoint/2010/main" val="4116628382"/>
              </p:ext>
            </p:extLst>
          </p:nvPr>
        </p:nvGraphicFramePr>
        <p:xfrm>
          <a:off x="179524" y="1412782"/>
          <a:ext cx="8784952" cy="5308693"/>
        </p:xfrm>
        <a:graphic>
          <a:graphicData uri="http://schemas.openxmlformats.org/drawingml/2006/table">
            <a:tbl>
              <a:tblPr/>
              <a:tblGrid>
                <a:gridCol w="2375649">
                  <a:extLst>
                    <a:ext uri="{9D8B030D-6E8A-4147-A177-3AD203B41FA5}">
                      <a16:colId xmlns:a16="http://schemas.microsoft.com/office/drawing/2014/main" val="2875082049"/>
                    </a:ext>
                  </a:extLst>
                </a:gridCol>
                <a:gridCol w="620909">
                  <a:extLst>
                    <a:ext uri="{9D8B030D-6E8A-4147-A177-3AD203B41FA5}">
                      <a16:colId xmlns:a16="http://schemas.microsoft.com/office/drawing/2014/main" val="4903865"/>
                    </a:ext>
                  </a:extLst>
                </a:gridCol>
                <a:gridCol w="431937">
                  <a:extLst>
                    <a:ext uri="{9D8B030D-6E8A-4147-A177-3AD203B41FA5}">
                      <a16:colId xmlns:a16="http://schemas.microsoft.com/office/drawing/2014/main" val="2245779231"/>
                    </a:ext>
                  </a:extLst>
                </a:gridCol>
                <a:gridCol w="584914">
                  <a:extLst>
                    <a:ext uri="{9D8B030D-6E8A-4147-A177-3AD203B41FA5}">
                      <a16:colId xmlns:a16="http://schemas.microsoft.com/office/drawing/2014/main" val="3133219427"/>
                    </a:ext>
                  </a:extLst>
                </a:gridCol>
                <a:gridCol w="209219">
                  <a:extLst>
                    <a:ext uri="{9D8B030D-6E8A-4147-A177-3AD203B41FA5}">
                      <a16:colId xmlns:a16="http://schemas.microsoft.com/office/drawing/2014/main" val="2790074354"/>
                    </a:ext>
                  </a:extLst>
                </a:gridCol>
                <a:gridCol w="87737">
                  <a:extLst>
                    <a:ext uri="{9D8B030D-6E8A-4147-A177-3AD203B41FA5}">
                      <a16:colId xmlns:a16="http://schemas.microsoft.com/office/drawing/2014/main" val="1163586892"/>
                    </a:ext>
                  </a:extLst>
                </a:gridCol>
                <a:gridCol w="87737">
                  <a:extLst>
                    <a:ext uri="{9D8B030D-6E8A-4147-A177-3AD203B41FA5}">
                      <a16:colId xmlns:a16="http://schemas.microsoft.com/office/drawing/2014/main" val="3984188636"/>
                    </a:ext>
                  </a:extLst>
                </a:gridCol>
                <a:gridCol w="87737">
                  <a:extLst>
                    <a:ext uri="{9D8B030D-6E8A-4147-A177-3AD203B41FA5}">
                      <a16:colId xmlns:a16="http://schemas.microsoft.com/office/drawing/2014/main" val="1185094542"/>
                    </a:ext>
                  </a:extLst>
                </a:gridCol>
                <a:gridCol w="87737">
                  <a:extLst>
                    <a:ext uri="{9D8B030D-6E8A-4147-A177-3AD203B41FA5}">
                      <a16:colId xmlns:a16="http://schemas.microsoft.com/office/drawing/2014/main" val="2708518568"/>
                    </a:ext>
                  </a:extLst>
                </a:gridCol>
                <a:gridCol w="87737">
                  <a:extLst>
                    <a:ext uri="{9D8B030D-6E8A-4147-A177-3AD203B41FA5}">
                      <a16:colId xmlns:a16="http://schemas.microsoft.com/office/drawing/2014/main" val="867873751"/>
                    </a:ext>
                  </a:extLst>
                </a:gridCol>
                <a:gridCol w="87737">
                  <a:extLst>
                    <a:ext uri="{9D8B030D-6E8A-4147-A177-3AD203B41FA5}">
                      <a16:colId xmlns:a16="http://schemas.microsoft.com/office/drawing/2014/main" val="1030213379"/>
                    </a:ext>
                  </a:extLst>
                </a:gridCol>
                <a:gridCol w="87737">
                  <a:extLst>
                    <a:ext uri="{9D8B030D-6E8A-4147-A177-3AD203B41FA5}">
                      <a16:colId xmlns:a16="http://schemas.microsoft.com/office/drawing/2014/main" val="1991657575"/>
                    </a:ext>
                  </a:extLst>
                </a:gridCol>
                <a:gridCol w="87737">
                  <a:extLst>
                    <a:ext uri="{9D8B030D-6E8A-4147-A177-3AD203B41FA5}">
                      <a16:colId xmlns:a16="http://schemas.microsoft.com/office/drawing/2014/main" val="1384029587"/>
                    </a:ext>
                  </a:extLst>
                </a:gridCol>
                <a:gridCol w="87737">
                  <a:extLst>
                    <a:ext uri="{9D8B030D-6E8A-4147-A177-3AD203B41FA5}">
                      <a16:colId xmlns:a16="http://schemas.microsoft.com/office/drawing/2014/main" val="2578142925"/>
                    </a:ext>
                  </a:extLst>
                </a:gridCol>
                <a:gridCol w="87737">
                  <a:extLst>
                    <a:ext uri="{9D8B030D-6E8A-4147-A177-3AD203B41FA5}">
                      <a16:colId xmlns:a16="http://schemas.microsoft.com/office/drawing/2014/main" val="427142636"/>
                    </a:ext>
                  </a:extLst>
                </a:gridCol>
                <a:gridCol w="87737">
                  <a:extLst>
                    <a:ext uri="{9D8B030D-6E8A-4147-A177-3AD203B41FA5}">
                      <a16:colId xmlns:a16="http://schemas.microsoft.com/office/drawing/2014/main" val="510620098"/>
                    </a:ext>
                  </a:extLst>
                </a:gridCol>
                <a:gridCol w="87737">
                  <a:extLst>
                    <a:ext uri="{9D8B030D-6E8A-4147-A177-3AD203B41FA5}">
                      <a16:colId xmlns:a16="http://schemas.microsoft.com/office/drawing/2014/main" val="714018805"/>
                    </a:ext>
                  </a:extLst>
                </a:gridCol>
                <a:gridCol w="87737">
                  <a:extLst>
                    <a:ext uri="{9D8B030D-6E8A-4147-A177-3AD203B41FA5}">
                      <a16:colId xmlns:a16="http://schemas.microsoft.com/office/drawing/2014/main" val="1648510630"/>
                    </a:ext>
                  </a:extLst>
                </a:gridCol>
                <a:gridCol w="87737">
                  <a:extLst>
                    <a:ext uri="{9D8B030D-6E8A-4147-A177-3AD203B41FA5}">
                      <a16:colId xmlns:a16="http://schemas.microsoft.com/office/drawing/2014/main" val="598910396"/>
                    </a:ext>
                  </a:extLst>
                </a:gridCol>
                <a:gridCol w="87737">
                  <a:extLst>
                    <a:ext uri="{9D8B030D-6E8A-4147-A177-3AD203B41FA5}">
                      <a16:colId xmlns:a16="http://schemas.microsoft.com/office/drawing/2014/main" val="2915483742"/>
                    </a:ext>
                  </a:extLst>
                </a:gridCol>
                <a:gridCol w="87737">
                  <a:extLst>
                    <a:ext uri="{9D8B030D-6E8A-4147-A177-3AD203B41FA5}">
                      <a16:colId xmlns:a16="http://schemas.microsoft.com/office/drawing/2014/main" val="343300615"/>
                    </a:ext>
                  </a:extLst>
                </a:gridCol>
                <a:gridCol w="87737">
                  <a:extLst>
                    <a:ext uri="{9D8B030D-6E8A-4147-A177-3AD203B41FA5}">
                      <a16:colId xmlns:a16="http://schemas.microsoft.com/office/drawing/2014/main" val="3810634878"/>
                    </a:ext>
                  </a:extLst>
                </a:gridCol>
                <a:gridCol w="87737">
                  <a:extLst>
                    <a:ext uri="{9D8B030D-6E8A-4147-A177-3AD203B41FA5}">
                      <a16:colId xmlns:a16="http://schemas.microsoft.com/office/drawing/2014/main" val="2188206956"/>
                    </a:ext>
                  </a:extLst>
                </a:gridCol>
                <a:gridCol w="87737">
                  <a:extLst>
                    <a:ext uri="{9D8B030D-6E8A-4147-A177-3AD203B41FA5}">
                      <a16:colId xmlns:a16="http://schemas.microsoft.com/office/drawing/2014/main" val="3467629865"/>
                    </a:ext>
                  </a:extLst>
                </a:gridCol>
                <a:gridCol w="87737">
                  <a:extLst>
                    <a:ext uri="{9D8B030D-6E8A-4147-A177-3AD203B41FA5}">
                      <a16:colId xmlns:a16="http://schemas.microsoft.com/office/drawing/2014/main" val="3491322198"/>
                    </a:ext>
                  </a:extLst>
                </a:gridCol>
                <a:gridCol w="87737">
                  <a:extLst>
                    <a:ext uri="{9D8B030D-6E8A-4147-A177-3AD203B41FA5}">
                      <a16:colId xmlns:a16="http://schemas.microsoft.com/office/drawing/2014/main" val="1286622254"/>
                    </a:ext>
                  </a:extLst>
                </a:gridCol>
                <a:gridCol w="87737">
                  <a:extLst>
                    <a:ext uri="{9D8B030D-6E8A-4147-A177-3AD203B41FA5}">
                      <a16:colId xmlns:a16="http://schemas.microsoft.com/office/drawing/2014/main" val="2717851251"/>
                    </a:ext>
                  </a:extLst>
                </a:gridCol>
                <a:gridCol w="87737">
                  <a:extLst>
                    <a:ext uri="{9D8B030D-6E8A-4147-A177-3AD203B41FA5}">
                      <a16:colId xmlns:a16="http://schemas.microsoft.com/office/drawing/2014/main" val="1104232485"/>
                    </a:ext>
                  </a:extLst>
                </a:gridCol>
                <a:gridCol w="87737">
                  <a:extLst>
                    <a:ext uri="{9D8B030D-6E8A-4147-A177-3AD203B41FA5}">
                      <a16:colId xmlns:a16="http://schemas.microsoft.com/office/drawing/2014/main" val="477671723"/>
                    </a:ext>
                  </a:extLst>
                </a:gridCol>
                <a:gridCol w="87737">
                  <a:extLst>
                    <a:ext uri="{9D8B030D-6E8A-4147-A177-3AD203B41FA5}">
                      <a16:colId xmlns:a16="http://schemas.microsoft.com/office/drawing/2014/main" val="2924023331"/>
                    </a:ext>
                  </a:extLst>
                </a:gridCol>
                <a:gridCol w="87737">
                  <a:extLst>
                    <a:ext uri="{9D8B030D-6E8A-4147-A177-3AD203B41FA5}">
                      <a16:colId xmlns:a16="http://schemas.microsoft.com/office/drawing/2014/main" val="2838688524"/>
                    </a:ext>
                  </a:extLst>
                </a:gridCol>
                <a:gridCol w="87737">
                  <a:extLst>
                    <a:ext uri="{9D8B030D-6E8A-4147-A177-3AD203B41FA5}">
                      <a16:colId xmlns:a16="http://schemas.microsoft.com/office/drawing/2014/main" val="173648505"/>
                    </a:ext>
                  </a:extLst>
                </a:gridCol>
                <a:gridCol w="87737">
                  <a:extLst>
                    <a:ext uri="{9D8B030D-6E8A-4147-A177-3AD203B41FA5}">
                      <a16:colId xmlns:a16="http://schemas.microsoft.com/office/drawing/2014/main" val="2278175072"/>
                    </a:ext>
                  </a:extLst>
                </a:gridCol>
                <a:gridCol w="87737">
                  <a:extLst>
                    <a:ext uri="{9D8B030D-6E8A-4147-A177-3AD203B41FA5}">
                      <a16:colId xmlns:a16="http://schemas.microsoft.com/office/drawing/2014/main" val="1199123156"/>
                    </a:ext>
                  </a:extLst>
                </a:gridCol>
                <a:gridCol w="87737">
                  <a:extLst>
                    <a:ext uri="{9D8B030D-6E8A-4147-A177-3AD203B41FA5}">
                      <a16:colId xmlns:a16="http://schemas.microsoft.com/office/drawing/2014/main" val="2759014428"/>
                    </a:ext>
                  </a:extLst>
                </a:gridCol>
                <a:gridCol w="87737">
                  <a:extLst>
                    <a:ext uri="{9D8B030D-6E8A-4147-A177-3AD203B41FA5}">
                      <a16:colId xmlns:a16="http://schemas.microsoft.com/office/drawing/2014/main" val="1318907263"/>
                    </a:ext>
                  </a:extLst>
                </a:gridCol>
                <a:gridCol w="87737">
                  <a:extLst>
                    <a:ext uri="{9D8B030D-6E8A-4147-A177-3AD203B41FA5}">
                      <a16:colId xmlns:a16="http://schemas.microsoft.com/office/drawing/2014/main" val="3230668061"/>
                    </a:ext>
                  </a:extLst>
                </a:gridCol>
                <a:gridCol w="87737">
                  <a:extLst>
                    <a:ext uri="{9D8B030D-6E8A-4147-A177-3AD203B41FA5}">
                      <a16:colId xmlns:a16="http://schemas.microsoft.com/office/drawing/2014/main" val="657413193"/>
                    </a:ext>
                  </a:extLst>
                </a:gridCol>
                <a:gridCol w="87737">
                  <a:extLst>
                    <a:ext uri="{9D8B030D-6E8A-4147-A177-3AD203B41FA5}">
                      <a16:colId xmlns:a16="http://schemas.microsoft.com/office/drawing/2014/main" val="3278943532"/>
                    </a:ext>
                  </a:extLst>
                </a:gridCol>
                <a:gridCol w="87737">
                  <a:extLst>
                    <a:ext uri="{9D8B030D-6E8A-4147-A177-3AD203B41FA5}">
                      <a16:colId xmlns:a16="http://schemas.microsoft.com/office/drawing/2014/main" val="2092463713"/>
                    </a:ext>
                  </a:extLst>
                </a:gridCol>
                <a:gridCol w="87737">
                  <a:extLst>
                    <a:ext uri="{9D8B030D-6E8A-4147-A177-3AD203B41FA5}">
                      <a16:colId xmlns:a16="http://schemas.microsoft.com/office/drawing/2014/main" val="418363131"/>
                    </a:ext>
                  </a:extLst>
                </a:gridCol>
                <a:gridCol w="87737">
                  <a:extLst>
                    <a:ext uri="{9D8B030D-6E8A-4147-A177-3AD203B41FA5}">
                      <a16:colId xmlns:a16="http://schemas.microsoft.com/office/drawing/2014/main" val="1670091861"/>
                    </a:ext>
                  </a:extLst>
                </a:gridCol>
                <a:gridCol w="87737">
                  <a:extLst>
                    <a:ext uri="{9D8B030D-6E8A-4147-A177-3AD203B41FA5}">
                      <a16:colId xmlns:a16="http://schemas.microsoft.com/office/drawing/2014/main" val="2571757187"/>
                    </a:ext>
                  </a:extLst>
                </a:gridCol>
                <a:gridCol w="87737">
                  <a:extLst>
                    <a:ext uri="{9D8B030D-6E8A-4147-A177-3AD203B41FA5}">
                      <a16:colId xmlns:a16="http://schemas.microsoft.com/office/drawing/2014/main" val="730316101"/>
                    </a:ext>
                  </a:extLst>
                </a:gridCol>
                <a:gridCol w="87737">
                  <a:extLst>
                    <a:ext uri="{9D8B030D-6E8A-4147-A177-3AD203B41FA5}">
                      <a16:colId xmlns:a16="http://schemas.microsoft.com/office/drawing/2014/main" val="2250001298"/>
                    </a:ext>
                  </a:extLst>
                </a:gridCol>
                <a:gridCol w="87737">
                  <a:extLst>
                    <a:ext uri="{9D8B030D-6E8A-4147-A177-3AD203B41FA5}">
                      <a16:colId xmlns:a16="http://schemas.microsoft.com/office/drawing/2014/main" val="660527392"/>
                    </a:ext>
                  </a:extLst>
                </a:gridCol>
                <a:gridCol w="87737">
                  <a:extLst>
                    <a:ext uri="{9D8B030D-6E8A-4147-A177-3AD203B41FA5}">
                      <a16:colId xmlns:a16="http://schemas.microsoft.com/office/drawing/2014/main" val="1874498361"/>
                    </a:ext>
                  </a:extLst>
                </a:gridCol>
                <a:gridCol w="87737">
                  <a:extLst>
                    <a:ext uri="{9D8B030D-6E8A-4147-A177-3AD203B41FA5}">
                      <a16:colId xmlns:a16="http://schemas.microsoft.com/office/drawing/2014/main" val="2431932757"/>
                    </a:ext>
                  </a:extLst>
                </a:gridCol>
                <a:gridCol w="87737">
                  <a:extLst>
                    <a:ext uri="{9D8B030D-6E8A-4147-A177-3AD203B41FA5}">
                      <a16:colId xmlns:a16="http://schemas.microsoft.com/office/drawing/2014/main" val="2001761086"/>
                    </a:ext>
                  </a:extLst>
                </a:gridCol>
                <a:gridCol w="87737">
                  <a:extLst>
                    <a:ext uri="{9D8B030D-6E8A-4147-A177-3AD203B41FA5}">
                      <a16:colId xmlns:a16="http://schemas.microsoft.com/office/drawing/2014/main" val="1564694365"/>
                    </a:ext>
                  </a:extLst>
                </a:gridCol>
                <a:gridCol w="87737">
                  <a:extLst>
                    <a:ext uri="{9D8B030D-6E8A-4147-A177-3AD203B41FA5}">
                      <a16:colId xmlns:a16="http://schemas.microsoft.com/office/drawing/2014/main" val="1533919896"/>
                    </a:ext>
                  </a:extLst>
                </a:gridCol>
                <a:gridCol w="87737">
                  <a:extLst>
                    <a:ext uri="{9D8B030D-6E8A-4147-A177-3AD203B41FA5}">
                      <a16:colId xmlns:a16="http://schemas.microsoft.com/office/drawing/2014/main" val="1235716530"/>
                    </a:ext>
                  </a:extLst>
                </a:gridCol>
                <a:gridCol w="87737">
                  <a:extLst>
                    <a:ext uri="{9D8B030D-6E8A-4147-A177-3AD203B41FA5}">
                      <a16:colId xmlns:a16="http://schemas.microsoft.com/office/drawing/2014/main" val="4290218764"/>
                    </a:ext>
                  </a:extLst>
                </a:gridCol>
                <a:gridCol w="87737">
                  <a:extLst>
                    <a:ext uri="{9D8B030D-6E8A-4147-A177-3AD203B41FA5}">
                      <a16:colId xmlns:a16="http://schemas.microsoft.com/office/drawing/2014/main" val="2997055674"/>
                    </a:ext>
                  </a:extLst>
                </a:gridCol>
                <a:gridCol w="87737">
                  <a:extLst>
                    <a:ext uri="{9D8B030D-6E8A-4147-A177-3AD203B41FA5}">
                      <a16:colId xmlns:a16="http://schemas.microsoft.com/office/drawing/2014/main" val="3209606266"/>
                    </a:ext>
                  </a:extLst>
                </a:gridCol>
                <a:gridCol w="87737">
                  <a:extLst>
                    <a:ext uri="{9D8B030D-6E8A-4147-A177-3AD203B41FA5}">
                      <a16:colId xmlns:a16="http://schemas.microsoft.com/office/drawing/2014/main" val="1310368876"/>
                    </a:ext>
                  </a:extLst>
                </a:gridCol>
                <a:gridCol w="87737">
                  <a:extLst>
                    <a:ext uri="{9D8B030D-6E8A-4147-A177-3AD203B41FA5}">
                      <a16:colId xmlns:a16="http://schemas.microsoft.com/office/drawing/2014/main" val="3275454635"/>
                    </a:ext>
                  </a:extLst>
                </a:gridCol>
              </a:tblGrid>
              <a:tr h="194636">
                <a:tc>
                  <a:txBody>
                    <a:bodyPr/>
                    <a:lstStyle/>
                    <a:p>
                      <a:pPr algn="ctr" fontAlgn="ctr"/>
                      <a:r>
                        <a:rPr lang="en-US" sz="900" b="1" i="0" u="none" strike="noStrike">
                          <a:solidFill>
                            <a:srgbClr val="FFFFFF"/>
                          </a:solidFill>
                          <a:effectLst/>
                          <a:latin typeface="Verdana" panose="020B0604030504040204" pitchFamily="34" charset="0"/>
                        </a:rPr>
                        <a:t>   FAALİYETİN ADI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600" b="1" i="0" u="none" strike="noStrike">
                          <a:solidFill>
                            <a:srgbClr val="FFFFFF"/>
                          </a:solidFill>
                          <a:effectLst/>
                          <a:latin typeface="Verdana" panose="020B0604030504040204" pitchFamily="34" charset="0"/>
                        </a:rPr>
                        <a:t>Sorumlu</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600" b="1" i="0" u="none" strike="noStrike">
                          <a:solidFill>
                            <a:srgbClr val="FFFFFF"/>
                          </a:solidFill>
                          <a:effectLst/>
                          <a:latin typeface="Verdana" panose="020B0604030504040204" pitchFamily="34" charset="0"/>
                        </a:rPr>
                        <a:t>Kaynak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600" b="1" i="0" u="none" strike="noStrike" dirty="0" err="1">
                          <a:solidFill>
                            <a:srgbClr val="FFFFFF"/>
                          </a:solidFill>
                          <a:effectLst/>
                          <a:latin typeface="Verdana" panose="020B0604030504040204" pitchFamily="34" charset="0"/>
                        </a:rPr>
                        <a:t>Takip</a:t>
                      </a:r>
                      <a:r>
                        <a:rPr lang="en-US" sz="600" b="1" i="0" u="none" strike="noStrike" dirty="0">
                          <a:solidFill>
                            <a:srgbClr val="FFFFFF"/>
                          </a:solidFill>
                          <a:effectLst/>
                          <a:latin typeface="Verdana" panose="020B0604030504040204" pitchFamily="34" charset="0"/>
                        </a:rPr>
                        <a:t>          </a:t>
                      </a:r>
                      <a:r>
                        <a:rPr lang="en-US" sz="600" b="1" i="0" u="none" strike="noStrike" dirty="0" err="1">
                          <a:solidFill>
                            <a:srgbClr val="FFFFFF"/>
                          </a:solidFill>
                          <a:effectLst/>
                          <a:latin typeface="Verdana" panose="020B0604030504040204" pitchFamily="34" charset="0"/>
                        </a:rPr>
                        <a:t>Göstergesi</a:t>
                      </a:r>
                      <a:endParaRPr lang="en-US" sz="600" b="1" i="0" u="none" strike="noStrike" dirty="0">
                        <a:solidFill>
                          <a:srgbClr val="FFFFFF"/>
                        </a:solidFill>
                        <a:effectLst/>
                        <a:latin typeface="Verdana" panose="020B0604030504040204" pitchFamily="34" charset="0"/>
                      </a:endParaRP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000000"/>
                          </a:solidFill>
                          <a:effectLst/>
                          <a:latin typeface="Verdana" panose="020B0604030504040204" pitchFamily="34" charset="0"/>
                        </a:rPr>
                        <a:t>Termin</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500" b="1" i="0" u="none" strike="noStrike">
                          <a:solidFill>
                            <a:srgbClr val="000000"/>
                          </a:solidFill>
                          <a:effectLst/>
                          <a:latin typeface="Verdana" panose="020B0604030504040204" pitchFamily="34" charset="0"/>
                        </a:rPr>
                        <a:t>OCAK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ŞUBAT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MART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NİSAN</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solidFill>
                            <a:srgbClr val="000000"/>
                          </a:solidFill>
                          <a:effectLst/>
                          <a:latin typeface="Verdana" panose="020B0604030504040204" pitchFamily="34" charset="0"/>
                        </a:rPr>
                        <a:t>MAYIS</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HAZİRAN</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TEMMUZ</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solidFill>
                            <a:srgbClr val="000000"/>
                          </a:solidFill>
                          <a:effectLst/>
                          <a:latin typeface="Verdana" panose="020B0604030504040204" pitchFamily="34" charset="0"/>
                        </a:rPr>
                        <a:t>AĞUSTOS</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EYLÜL</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EKİM</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KASIM</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solidFill>
                            <a:srgbClr val="000000"/>
                          </a:solidFill>
                          <a:effectLst/>
                          <a:latin typeface="Verdana" panose="020B0604030504040204" pitchFamily="34" charset="0"/>
                        </a:rPr>
                        <a:t>ARALIK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6907157"/>
                  </a:ext>
                </a:extLst>
              </a:tr>
              <a:tr h="160637">
                <a:tc>
                  <a:txBody>
                    <a:bodyPr/>
                    <a:lstStyle/>
                    <a:p>
                      <a:pPr algn="ctr" fontAlgn="ctr"/>
                      <a:r>
                        <a:rPr lang="en-US" sz="800" b="1" i="0" u="none" strike="noStrike">
                          <a:solidFill>
                            <a:srgbClr val="FFFFFF"/>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1824660534"/>
                  </a:ext>
                </a:extLst>
              </a:tr>
              <a:tr h="138540">
                <a:tc>
                  <a:txBody>
                    <a:bodyPr/>
                    <a:lstStyle/>
                    <a:p>
                      <a:pPr algn="l" fontAlgn="ctr"/>
                      <a:r>
                        <a:rPr lang="en-US" sz="700" b="1" i="0" u="none" strike="noStrike">
                          <a:solidFill>
                            <a:srgbClr val="000000"/>
                          </a:solidFill>
                          <a:effectLst/>
                          <a:latin typeface="Calibri" panose="020F0502020204030204" pitchFamily="34" charset="0"/>
                        </a:rPr>
                        <a:t>1.Basılı Kaynak Sayısı Artış Oranı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2074891"/>
                  </a:ext>
                </a:extLst>
              </a:tr>
              <a:tr h="152988">
                <a:tc rowSpan="2">
                  <a:txBody>
                    <a:bodyPr/>
                    <a:lstStyle/>
                    <a:p>
                      <a:pPr algn="l" fontAlgn="ctr"/>
                      <a:r>
                        <a:rPr lang="en-US" sz="700" b="0" i="0" u="none" strike="noStrike">
                          <a:solidFill>
                            <a:srgbClr val="000000"/>
                          </a:solidFill>
                          <a:effectLst/>
                          <a:latin typeface="Calibri" panose="020F0502020204030204" pitchFamily="34" charset="0"/>
                        </a:rPr>
                        <a:t>1.1.Bütçe dâhilinde Satın basılı kaynak sayısının arttırılması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İG-FS</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Rapor ve Liste</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44536647"/>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70394333"/>
                  </a:ext>
                </a:extLst>
              </a:tr>
              <a:tr h="152988">
                <a:tc rowSpan="2">
                  <a:txBody>
                    <a:bodyPr/>
                    <a:lstStyle/>
                    <a:p>
                      <a:pPr algn="l" fontAlgn="ctr"/>
                      <a:r>
                        <a:rPr lang="en-US" sz="700" b="0" i="0" u="none" strike="noStrike">
                          <a:solidFill>
                            <a:srgbClr val="000000"/>
                          </a:solidFill>
                          <a:effectLst/>
                          <a:latin typeface="Calibri" panose="020F0502020204030204" pitchFamily="34" charset="0"/>
                        </a:rPr>
                        <a:t>1.2.Kişilerden ve kurumlardan bağış basılı kaynak sayısının arttırılması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Rapor ve Liste</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FFFF"/>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FFFF"/>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FFFF"/>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61104661"/>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64897659"/>
                  </a:ext>
                </a:extLst>
              </a:tr>
              <a:tr h="269430">
                <a:tc>
                  <a:txBody>
                    <a:bodyPr/>
                    <a:lstStyle/>
                    <a:p>
                      <a:pPr algn="l" fontAlgn="ctr"/>
                      <a:r>
                        <a:rPr lang="en-US" sz="700" b="1" i="0" u="none" strike="noStrike" dirty="0">
                          <a:solidFill>
                            <a:srgbClr val="000000"/>
                          </a:solidFill>
                          <a:effectLst/>
                          <a:latin typeface="Calibri" panose="020F0502020204030204" pitchFamily="34" charset="0"/>
                        </a:rPr>
                        <a:t>2.Basılı </a:t>
                      </a:r>
                      <a:r>
                        <a:rPr lang="en-US" sz="700" b="1" i="0" u="none" strike="noStrike" dirty="0" err="1">
                          <a:solidFill>
                            <a:srgbClr val="000000"/>
                          </a:solidFill>
                          <a:effectLst/>
                          <a:latin typeface="Calibri" panose="020F0502020204030204" pitchFamily="34" charset="0"/>
                        </a:rPr>
                        <a:t>Kaynak</a:t>
                      </a:r>
                      <a:r>
                        <a:rPr lang="en-US" sz="700" b="1" i="0" u="none" strike="noStrike" dirty="0">
                          <a:solidFill>
                            <a:srgbClr val="000000"/>
                          </a:solidFill>
                          <a:effectLst/>
                          <a:latin typeface="Calibri" panose="020F0502020204030204" pitchFamily="34" charset="0"/>
                        </a:rPr>
                        <a:t> </a:t>
                      </a:r>
                      <a:r>
                        <a:rPr lang="en-US" sz="700" b="1" i="0" u="none" strike="noStrike" dirty="0" err="1">
                          <a:solidFill>
                            <a:srgbClr val="000000"/>
                          </a:solidFill>
                          <a:effectLst/>
                          <a:latin typeface="Calibri" panose="020F0502020204030204" pitchFamily="34" charset="0"/>
                        </a:rPr>
                        <a:t>Artış</a:t>
                      </a:r>
                      <a:r>
                        <a:rPr lang="en-US" sz="700" b="1" i="0" u="none" strike="noStrike" dirty="0">
                          <a:solidFill>
                            <a:srgbClr val="000000"/>
                          </a:solidFill>
                          <a:effectLst/>
                          <a:latin typeface="Calibri" panose="020F0502020204030204" pitchFamily="34" charset="0"/>
                        </a:rPr>
                        <a:t> </a:t>
                      </a:r>
                      <a:r>
                        <a:rPr lang="en-US" sz="700" b="1" i="0" u="none" strike="noStrike" dirty="0" err="1">
                          <a:solidFill>
                            <a:srgbClr val="000000"/>
                          </a:solidFill>
                          <a:effectLst/>
                          <a:latin typeface="Calibri" panose="020F0502020204030204" pitchFamily="34" charset="0"/>
                        </a:rPr>
                        <a:t>Oranından</a:t>
                      </a:r>
                      <a:r>
                        <a:rPr lang="en-US" sz="700" b="1" i="0" u="none" strike="noStrike" dirty="0">
                          <a:solidFill>
                            <a:srgbClr val="000000"/>
                          </a:solidFill>
                          <a:effectLst/>
                          <a:latin typeface="Calibri" panose="020F0502020204030204" pitchFamily="34" charset="0"/>
                        </a:rPr>
                        <a:t> </a:t>
                      </a:r>
                      <a:r>
                        <a:rPr lang="en-US" sz="700" b="1" i="0" u="none" strike="noStrike" dirty="0" err="1">
                          <a:solidFill>
                            <a:srgbClr val="000000"/>
                          </a:solidFill>
                          <a:effectLst/>
                          <a:latin typeface="Calibri" panose="020F0502020204030204" pitchFamily="34" charset="0"/>
                        </a:rPr>
                        <a:t>Memnuniyet</a:t>
                      </a:r>
                      <a:r>
                        <a:rPr lang="en-US" sz="700" b="1" i="0" u="none" strike="noStrike" dirty="0">
                          <a:solidFill>
                            <a:srgbClr val="000000"/>
                          </a:solidFill>
                          <a:effectLst/>
                          <a:latin typeface="Calibri" panose="020F0502020204030204" pitchFamily="34" charset="0"/>
                        </a:rPr>
                        <a:t> </a:t>
                      </a:r>
                      <a:r>
                        <a:rPr lang="en-US" sz="700" b="1" i="0" u="none" strike="noStrike" dirty="0" err="1">
                          <a:solidFill>
                            <a:srgbClr val="000000"/>
                          </a:solidFill>
                          <a:effectLst/>
                          <a:latin typeface="Calibri" panose="020F0502020204030204" pitchFamily="34" charset="0"/>
                        </a:rPr>
                        <a:t>Oranı</a:t>
                      </a:r>
                      <a:r>
                        <a:rPr lang="en-US" sz="700" b="1" i="0" u="none" strike="noStrike" dirty="0">
                          <a:solidFill>
                            <a:srgbClr val="000000"/>
                          </a:solidFill>
                          <a:effectLst/>
                          <a:latin typeface="Calibri" panose="020F0502020204030204" pitchFamily="34" charset="0"/>
                        </a:rPr>
                        <a:t> (</a:t>
                      </a:r>
                      <a:r>
                        <a:rPr lang="en-US" sz="700" b="1" i="0" u="none" strike="noStrike" dirty="0" err="1">
                          <a:solidFill>
                            <a:srgbClr val="000000"/>
                          </a:solidFill>
                          <a:effectLst/>
                          <a:latin typeface="Calibri" panose="020F0502020204030204" pitchFamily="34" charset="0"/>
                        </a:rPr>
                        <a:t>Öğrenci</a:t>
                      </a:r>
                      <a:r>
                        <a:rPr lang="en-US" sz="700" b="1" i="0" u="none" strike="noStrike" dirty="0">
                          <a:solidFill>
                            <a:srgbClr val="000000"/>
                          </a:solidFill>
                          <a:effectLst/>
                          <a:latin typeface="Calibri" panose="020F0502020204030204" pitchFamily="34" charset="0"/>
                        </a:rPr>
                        <a: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5183178"/>
                  </a:ext>
                </a:extLst>
              </a:tr>
              <a:tr h="152988">
                <a:tc rowSpan="2">
                  <a:txBody>
                    <a:bodyPr/>
                    <a:lstStyle/>
                    <a:p>
                      <a:pPr algn="l" fontAlgn="ctr"/>
                      <a:r>
                        <a:rPr lang="en-US" sz="700" b="0" i="0" u="none" strike="noStrike">
                          <a:solidFill>
                            <a:srgbClr val="000000"/>
                          </a:solidFill>
                          <a:effectLst/>
                          <a:latin typeface="Calibri" panose="020F0502020204030204" pitchFamily="34" charset="0"/>
                        </a:rPr>
                        <a:t>2.1.Satın ve Bağış yoluyla sağlanan basılı kaynaklardan öğrencilerin memnuniyetlerinin ölçümlenmesi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Anket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57220466"/>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00577354"/>
                  </a:ext>
                </a:extLst>
              </a:tr>
              <a:tr h="269430">
                <a:tc>
                  <a:txBody>
                    <a:bodyPr/>
                    <a:lstStyle/>
                    <a:p>
                      <a:pPr algn="l" fontAlgn="ctr"/>
                      <a:r>
                        <a:rPr lang="en-US" sz="700" b="1" i="0" u="none" strike="noStrike">
                          <a:solidFill>
                            <a:srgbClr val="000000"/>
                          </a:solidFill>
                          <a:effectLst/>
                          <a:latin typeface="Calibri" panose="020F0502020204030204" pitchFamily="34" charset="0"/>
                        </a:rPr>
                        <a:t>3.Basılı Kaynak Artış Oranından Memnuniyet Oranı (Akademisyen)</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44055"/>
                  </a:ext>
                </a:extLst>
              </a:tr>
              <a:tr h="152988">
                <a:tc rowSpan="2">
                  <a:txBody>
                    <a:bodyPr/>
                    <a:lstStyle/>
                    <a:p>
                      <a:pPr algn="l" fontAlgn="ctr"/>
                      <a:r>
                        <a:rPr lang="en-US" sz="700" b="0" i="0" u="none" strike="noStrike">
                          <a:solidFill>
                            <a:srgbClr val="000000"/>
                          </a:solidFill>
                          <a:effectLst/>
                          <a:latin typeface="Calibri" panose="020F0502020204030204" pitchFamily="34" charset="0"/>
                        </a:rPr>
                        <a:t>3.1.Satın ve Bağış yoluyla sağlanan basılı kaynaklardan akademisyenlerin memnuniyetlerinin ölçümlenmesi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Anket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40040978"/>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7889316"/>
                  </a:ext>
                </a:extLst>
              </a:tr>
              <a:tr h="269430">
                <a:tc>
                  <a:txBody>
                    <a:bodyPr/>
                    <a:lstStyle/>
                    <a:p>
                      <a:pPr algn="l" fontAlgn="ctr"/>
                      <a:r>
                        <a:rPr lang="en-US" sz="700" b="1" i="0" u="none" strike="noStrike">
                          <a:solidFill>
                            <a:srgbClr val="000000"/>
                          </a:solidFill>
                          <a:effectLst/>
                          <a:latin typeface="Calibri" panose="020F0502020204030204" pitchFamily="34" charset="0"/>
                        </a:rPr>
                        <a:t>4.Basılı Kaynak Artış Oranından Kullanıcı Memnuniyet Oranı (İdari)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8125313"/>
                  </a:ext>
                </a:extLst>
              </a:tr>
              <a:tr h="152988">
                <a:tc rowSpan="2">
                  <a:txBody>
                    <a:bodyPr/>
                    <a:lstStyle/>
                    <a:p>
                      <a:pPr algn="l" fontAlgn="ctr"/>
                      <a:r>
                        <a:rPr lang="en-US" sz="700" b="0" i="0" u="none" strike="noStrike">
                          <a:solidFill>
                            <a:srgbClr val="000000"/>
                          </a:solidFill>
                          <a:effectLst/>
                          <a:latin typeface="Calibri" panose="020F0502020204030204" pitchFamily="34" charset="0"/>
                        </a:rPr>
                        <a:t>4.1.Satın ve Bağış yoluyla sağlanan basılı kaynaklardan idarilerin memnuniyetlerinin ölçümlenmesi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Anket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99062020"/>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795988155"/>
                  </a:ext>
                </a:extLst>
              </a:tr>
              <a:tr h="138540">
                <a:tc>
                  <a:txBody>
                    <a:bodyPr/>
                    <a:lstStyle/>
                    <a:p>
                      <a:pPr algn="l" fontAlgn="ctr"/>
                      <a:r>
                        <a:rPr lang="en-US" sz="700" b="1" i="0" u="none" strike="noStrike">
                          <a:solidFill>
                            <a:srgbClr val="000000"/>
                          </a:solidFill>
                          <a:effectLst/>
                          <a:latin typeface="Calibri" panose="020F0502020204030204" pitchFamily="34" charset="0"/>
                        </a:rPr>
                        <a:t>5.Elektronik Kaynak Sayısı Atış Oranı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319156"/>
                  </a:ext>
                </a:extLst>
              </a:tr>
              <a:tr h="152988">
                <a:tc rowSpan="2">
                  <a:txBody>
                    <a:bodyPr/>
                    <a:lstStyle/>
                    <a:p>
                      <a:pPr algn="l" fontAlgn="ctr"/>
                      <a:r>
                        <a:rPr lang="en-US" sz="700" b="0" i="0" u="none" strike="noStrike">
                          <a:solidFill>
                            <a:srgbClr val="000000"/>
                          </a:solidFill>
                          <a:effectLst/>
                          <a:latin typeface="Calibri" panose="020F0502020204030204" pitchFamily="34" charset="0"/>
                        </a:rPr>
                        <a:t>5.1.E-kitap ve E-veri tabanı olarak satın elektronik kaynak sayısının arttırılması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İG-FS-TK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Rapor ve Liste</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46644235"/>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44574200"/>
                  </a:ext>
                </a:extLst>
              </a:tr>
              <a:tr h="152988">
                <a:tc rowSpan="2">
                  <a:txBody>
                    <a:bodyPr/>
                    <a:lstStyle/>
                    <a:p>
                      <a:pPr algn="l" fontAlgn="ctr"/>
                      <a:r>
                        <a:rPr lang="en-US" sz="700" b="0" i="0" u="none" strike="noStrike">
                          <a:solidFill>
                            <a:srgbClr val="000000"/>
                          </a:solidFill>
                          <a:effectLst/>
                          <a:latin typeface="Calibri" panose="020F0502020204030204" pitchFamily="34" charset="0"/>
                        </a:rPr>
                        <a:t>5.2.TÜBİTAK Ekual kapsamında Serbest erişimli elektronik kaynak sayısının arttırılması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İG-TK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Rapor ve Liste</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3423861724"/>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2507584570"/>
                  </a:ext>
                </a:extLst>
              </a:tr>
              <a:tr h="269430">
                <a:tc>
                  <a:txBody>
                    <a:bodyPr/>
                    <a:lstStyle/>
                    <a:p>
                      <a:pPr algn="l" fontAlgn="ctr"/>
                      <a:r>
                        <a:rPr lang="en-US" sz="700" b="1" i="0" u="none" strike="noStrike">
                          <a:solidFill>
                            <a:srgbClr val="000000"/>
                          </a:solidFill>
                          <a:effectLst/>
                          <a:latin typeface="Calibri" panose="020F0502020204030204" pitchFamily="34" charset="0"/>
                        </a:rPr>
                        <a:t>6.Elektronik Kaynak Sayısı Artış Oranından Memnuniyet Oranı (Öğrenci)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97860857"/>
                  </a:ext>
                </a:extLst>
              </a:tr>
              <a:tr h="152988">
                <a:tc rowSpan="2">
                  <a:txBody>
                    <a:bodyPr/>
                    <a:lstStyle/>
                    <a:p>
                      <a:pPr algn="l" fontAlgn="ctr"/>
                      <a:r>
                        <a:rPr lang="en-US" sz="700" b="0" i="0" u="none" strike="noStrike">
                          <a:solidFill>
                            <a:srgbClr val="000000"/>
                          </a:solidFill>
                          <a:effectLst/>
                          <a:latin typeface="Calibri" panose="020F0502020204030204" pitchFamily="34" charset="0"/>
                        </a:rPr>
                        <a:t>6.1.Satın ve Serbest Erişimli Elektroik kaynaklardan öğrencilerin memnuniyetlerinin ölçümlenmesi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Anket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42589634"/>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41085620"/>
                  </a:ext>
                </a:extLst>
              </a:tr>
              <a:tr h="269430">
                <a:tc>
                  <a:txBody>
                    <a:bodyPr/>
                    <a:lstStyle/>
                    <a:p>
                      <a:pPr algn="l" fontAlgn="ctr"/>
                      <a:r>
                        <a:rPr lang="en-US" sz="700" b="1" i="0" u="none" strike="noStrike">
                          <a:solidFill>
                            <a:srgbClr val="000000"/>
                          </a:solidFill>
                          <a:effectLst/>
                          <a:latin typeface="Calibri" panose="020F0502020204030204" pitchFamily="34" charset="0"/>
                        </a:rPr>
                        <a:t>7.Elektronik Kaynak Sayısı Artış Oranından Memnuniyet Oranı (Akademisyen)</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17205052"/>
                  </a:ext>
                </a:extLst>
              </a:tr>
              <a:tr h="152988">
                <a:tc rowSpan="2">
                  <a:txBody>
                    <a:bodyPr/>
                    <a:lstStyle/>
                    <a:p>
                      <a:pPr algn="l" fontAlgn="ctr"/>
                      <a:r>
                        <a:rPr lang="en-US" sz="700" b="0" i="0" u="none" strike="noStrike">
                          <a:solidFill>
                            <a:srgbClr val="000000"/>
                          </a:solidFill>
                          <a:effectLst/>
                          <a:latin typeface="Calibri" panose="020F0502020204030204" pitchFamily="34" charset="0"/>
                        </a:rPr>
                        <a:t>7.1.Satın ve Serbest Erişimli Elektroik kaynaklardan akademisyenlerin memnuniyetlerinin ölçümlenmesi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Anket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8112542"/>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507991114"/>
                  </a:ext>
                </a:extLst>
              </a:tr>
              <a:tr h="269430">
                <a:tc>
                  <a:txBody>
                    <a:bodyPr/>
                    <a:lstStyle/>
                    <a:p>
                      <a:pPr algn="l" fontAlgn="ctr"/>
                      <a:r>
                        <a:rPr lang="en-US" sz="700" b="1" i="0" u="none" strike="noStrike">
                          <a:solidFill>
                            <a:srgbClr val="000000"/>
                          </a:solidFill>
                          <a:effectLst/>
                          <a:latin typeface="Calibri" panose="020F0502020204030204" pitchFamily="34" charset="0"/>
                        </a:rPr>
                        <a:t>8.Elektronik Kaynak Sayısı Artış Oranından Memnuniyet Oranı (İdari)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0564835"/>
                  </a:ext>
                </a:extLst>
              </a:tr>
              <a:tr h="152988">
                <a:tc rowSpan="2">
                  <a:txBody>
                    <a:bodyPr/>
                    <a:lstStyle/>
                    <a:p>
                      <a:pPr algn="l" fontAlgn="ctr"/>
                      <a:r>
                        <a:rPr lang="en-US" sz="700" b="0" i="0" u="none" strike="noStrike">
                          <a:solidFill>
                            <a:srgbClr val="000000"/>
                          </a:solidFill>
                          <a:effectLst/>
                          <a:latin typeface="Calibri" panose="020F0502020204030204" pitchFamily="34" charset="0"/>
                        </a:rPr>
                        <a:t>8.1.Satın ve Serbest Erişimli Elektroik kaynaklardan idarilerin memnuniyetlerinin ölçümlenmesi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Anket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48755346"/>
                  </a:ext>
                </a:extLst>
              </a:tr>
              <a:tr h="1529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92204514"/>
                  </a:ext>
                </a:extLst>
              </a:tr>
            </a:tbl>
          </a:graphicData>
        </a:graphic>
      </p:graphicFrame>
      <p:pic>
        <p:nvPicPr>
          <p:cNvPr id="6" name="Resim 5"/>
          <p:cNvPicPr/>
          <p:nvPr/>
        </p:nvPicPr>
        <p:blipFill>
          <a:blip r:embed="rId2"/>
          <a:stretch>
            <a:fillRect/>
          </a:stretch>
        </p:blipFill>
        <p:spPr>
          <a:xfrm>
            <a:off x="107504" y="260648"/>
            <a:ext cx="2736304" cy="576064"/>
          </a:xfrm>
          <a:prstGeom prst="rect">
            <a:avLst/>
          </a:prstGeom>
        </p:spPr>
      </p:pic>
      <p:sp>
        <p:nvSpPr>
          <p:cNvPr id="7" name="Metin kutusu 4"/>
          <p:cNvSpPr txBox="1"/>
          <p:nvPr/>
        </p:nvSpPr>
        <p:spPr>
          <a:xfrm>
            <a:off x="2159224" y="51354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7975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11</a:t>
            </a:fld>
            <a:endParaRPr lang="tr-TR"/>
          </a:p>
        </p:txBody>
      </p:sp>
      <p:pic>
        <p:nvPicPr>
          <p:cNvPr id="5" name="Resim 5"/>
          <p:cNvPicPr/>
          <p:nvPr/>
        </p:nvPicPr>
        <p:blipFill>
          <a:blip r:embed="rId2"/>
          <a:stretch>
            <a:fillRect/>
          </a:stretch>
        </p:blipFill>
        <p:spPr>
          <a:xfrm>
            <a:off x="107504" y="260648"/>
            <a:ext cx="2736304" cy="576064"/>
          </a:xfrm>
          <a:prstGeom prst="rect">
            <a:avLst/>
          </a:prstGeom>
        </p:spPr>
      </p:pic>
      <p:sp>
        <p:nvSpPr>
          <p:cNvPr id="6" name="Metin kutusu 4"/>
          <p:cNvSpPr txBox="1"/>
          <p:nvPr/>
        </p:nvSpPr>
        <p:spPr>
          <a:xfrm>
            <a:off x="2159224" y="51354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317466354"/>
              </p:ext>
            </p:extLst>
          </p:nvPr>
        </p:nvGraphicFramePr>
        <p:xfrm>
          <a:off x="179526" y="1412769"/>
          <a:ext cx="8784949" cy="5308705"/>
        </p:xfrm>
        <a:graphic>
          <a:graphicData uri="http://schemas.openxmlformats.org/drawingml/2006/table">
            <a:tbl>
              <a:tblPr/>
              <a:tblGrid>
                <a:gridCol w="2375648">
                  <a:extLst>
                    <a:ext uri="{9D8B030D-6E8A-4147-A177-3AD203B41FA5}">
                      <a16:colId xmlns:a16="http://schemas.microsoft.com/office/drawing/2014/main" val="320814177"/>
                    </a:ext>
                  </a:extLst>
                </a:gridCol>
                <a:gridCol w="620908">
                  <a:extLst>
                    <a:ext uri="{9D8B030D-6E8A-4147-A177-3AD203B41FA5}">
                      <a16:colId xmlns:a16="http://schemas.microsoft.com/office/drawing/2014/main" val="1938742292"/>
                    </a:ext>
                  </a:extLst>
                </a:gridCol>
                <a:gridCol w="431936">
                  <a:extLst>
                    <a:ext uri="{9D8B030D-6E8A-4147-A177-3AD203B41FA5}">
                      <a16:colId xmlns:a16="http://schemas.microsoft.com/office/drawing/2014/main" val="1589726293"/>
                    </a:ext>
                  </a:extLst>
                </a:gridCol>
                <a:gridCol w="584914">
                  <a:extLst>
                    <a:ext uri="{9D8B030D-6E8A-4147-A177-3AD203B41FA5}">
                      <a16:colId xmlns:a16="http://schemas.microsoft.com/office/drawing/2014/main" val="2316999504"/>
                    </a:ext>
                  </a:extLst>
                </a:gridCol>
                <a:gridCol w="209219">
                  <a:extLst>
                    <a:ext uri="{9D8B030D-6E8A-4147-A177-3AD203B41FA5}">
                      <a16:colId xmlns:a16="http://schemas.microsoft.com/office/drawing/2014/main" val="3835581892"/>
                    </a:ext>
                  </a:extLst>
                </a:gridCol>
                <a:gridCol w="87737">
                  <a:extLst>
                    <a:ext uri="{9D8B030D-6E8A-4147-A177-3AD203B41FA5}">
                      <a16:colId xmlns:a16="http://schemas.microsoft.com/office/drawing/2014/main" val="1022683908"/>
                    </a:ext>
                  </a:extLst>
                </a:gridCol>
                <a:gridCol w="87737">
                  <a:extLst>
                    <a:ext uri="{9D8B030D-6E8A-4147-A177-3AD203B41FA5}">
                      <a16:colId xmlns:a16="http://schemas.microsoft.com/office/drawing/2014/main" val="835634240"/>
                    </a:ext>
                  </a:extLst>
                </a:gridCol>
                <a:gridCol w="87737">
                  <a:extLst>
                    <a:ext uri="{9D8B030D-6E8A-4147-A177-3AD203B41FA5}">
                      <a16:colId xmlns:a16="http://schemas.microsoft.com/office/drawing/2014/main" val="2083466032"/>
                    </a:ext>
                  </a:extLst>
                </a:gridCol>
                <a:gridCol w="87737">
                  <a:extLst>
                    <a:ext uri="{9D8B030D-6E8A-4147-A177-3AD203B41FA5}">
                      <a16:colId xmlns:a16="http://schemas.microsoft.com/office/drawing/2014/main" val="3989196024"/>
                    </a:ext>
                  </a:extLst>
                </a:gridCol>
                <a:gridCol w="87737">
                  <a:extLst>
                    <a:ext uri="{9D8B030D-6E8A-4147-A177-3AD203B41FA5}">
                      <a16:colId xmlns:a16="http://schemas.microsoft.com/office/drawing/2014/main" val="2788182333"/>
                    </a:ext>
                  </a:extLst>
                </a:gridCol>
                <a:gridCol w="87737">
                  <a:extLst>
                    <a:ext uri="{9D8B030D-6E8A-4147-A177-3AD203B41FA5}">
                      <a16:colId xmlns:a16="http://schemas.microsoft.com/office/drawing/2014/main" val="736062476"/>
                    </a:ext>
                  </a:extLst>
                </a:gridCol>
                <a:gridCol w="87737">
                  <a:extLst>
                    <a:ext uri="{9D8B030D-6E8A-4147-A177-3AD203B41FA5}">
                      <a16:colId xmlns:a16="http://schemas.microsoft.com/office/drawing/2014/main" val="976911215"/>
                    </a:ext>
                  </a:extLst>
                </a:gridCol>
                <a:gridCol w="87737">
                  <a:extLst>
                    <a:ext uri="{9D8B030D-6E8A-4147-A177-3AD203B41FA5}">
                      <a16:colId xmlns:a16="http://schemas.microsoft.com/office/drawing/2014/main" val="963481295"/>
                    </a:ext>
                  </a:extLst>
                </a:gridCol>
                <a:gridCol w="87737">
                  <a:extLst>
                    <a:ext uri="{9D8B030D-6E8A-4147-A177-3AD203B41FA5}">
                      <a16:colId xmlns:a16="http://schemas.microsoft.com/office/drawing/2014/main" val="794685101"/>
                    </a:ext>
                  </a:extLst>
                </a:gridCol>
                <a:gridCol w="87737">
                  <a:extLst>
                    <a:ext uri="{9D8B030D-6E8A-4147-A177-3AD203B41FA5}">
                      <a16:colId xmlns:a16="http://schemas.microsoft.com/office/drawing/2014/main" val="573054722"/>
                    </a:ext>
                  </a:extLst>
                </a:gridCol>
                <a:gridCol w="87737">
                  <a:extLst>
                    <a:ext uri="{9D8B030D-6E8A-4147-A177-3AD203B41FA5}">
                      <a16:colId xmlns:a16="http://schemas.microsoft.com/office/drawing/2014/main" val="350782982"/>
                    </a:ext>
                  </a:extLst>
                </a:gridCol>
                <a:gridCol w="87737">
                  <a:extLst>
                    <a:ext uri="{9D8B030D-6E8A-4147-A177-3AD203B41FA5}">
                      <a16:colId xmlns:a16="http://schemas.microsoft.com/office/drawing/2014/main" val="42486832"/>
                    </a:ext>
                  </a:extLst>
                </a:gridCol>
                <a:gridCol w="87737">
                  <a:extLst>
                    <a:ext uri="{9D8B030D-6E8A-4147-A177-3AD203B41FA5}">
                      <a16:colId xmlns:a16="http://schemas.microsoft.com/office/drawing/2014/main" val="3579399125"/>
                    </a:ext>
                  </a:extLst>
                </a:gridCol>
                <a:gridCol w="87737">
                  <a:extLst>
                    <a:ext uri="{9D8B030D-6E8A-4147-A177-3AD203B41FA5}">
                      <a16:colId xmlns:a16="http://schemas.microsoft.com/office/drawing/2014/main" val="1925508714"/>
                    </a:ext>
                  </a:extLst>
                </a:gridCol>
                <a:gridCol w="87737">
                  <a:extLst>
                    <a:ext uri="{9D8B030D-6E8A-4147-A177-3AD203B41FA5}">
                      <a16:colId xmlns:a16="http://schemas.microsoft.com/office/drawing/2014/main" val="4183184175"/>
                    </a:ext>
                  </a:extLst>
                </a:gridCol>
                <a:gridCol w="87737">
                  <a:extLst>
                    <a:ext uri="{9D8B030D-6E8A-4147-A177-3AD203B41FA5}">
                      <a16:colId xmlns:a16="http://schemas.microsoft.com/office/drawing/2014/main" val="812285930"/>
                    </a:ext>
                  </a:extLst>
                </a:gridCol>
                <a:gridCol w="87737">
                  <a:extLst>
                    <a:ext uri="{9D8B030D-6E8A-4147-A177-3AD203B41FA5}">
                      <a16:colId xmlns:a16="http://schemas.microsoft.com/office/drawing/2014/main" val="3860237356"/>
                    </a:ext>
                  </a:extLst>
                </a:gridCol>
                <a:gridCol w="87737">
                  <a:extLst>
                    <a:ext uri="{9D8B030D-6E8A-4147-A177-3AD203B41FA5}">
                      <a16:colId xmlns:a16="http://schemas.microsoft.com/office/drawing/2014/main" val="3352207585"/>
                    </a:ext>
                  </a:extLst>
                </a:gridCol>
                <a:gridCol w="87737">
                  <a:extLst>
                    <a:ext uri="{9D8B030D-6E8A-4147-A177-3AD203B41FA5}">
                      <a16:colId xmlns:a16="http://schemas.microsoft.com/office/drawing/2014/main" val="1287023519"/>
                    </a:ext>
                  </a:extLst>
                </a:gridCol>
                <a:gridCol w="87737">
                  <a:extLst>
                    <a:ext uri="{9D8B030D-6E8A-4147-A177-3AD203B41FA5}">
                      <a16:colId xmlns:a16="http://schemas.microsoft.com/office/drawing/2014/main" val="320619972"/>
                    </a:ext>
                  </a:extLst>
                </a:gridCol>
                <a:gridCol w="87737">
                  <a:extLst>
                    <a:ext uri="{9D8B030D-6E8A-4147-A177-3AD203B41FA5}">
                      <a16:colId xmlns:a16="http://schemas.microsoft.com/office/drawing/2014/main" val="218407221"/>
                    </a:ext>
                  </a:extLst>
                </a:gridCol>
                <a:gridCol w="87737">
                  <a:extLst>
                    <a:ext uri="{9D8B030D-6E8A-4147-A177-3AD203B41FA5}">
                      <a16:colId xmlns:a16="http://schemas.microsoft.com/office/drawing/2014/main" val="2961013614"/>
                    </a:ext>
                  </a:extLst>
                </a:gridCol>
                <a:gridCol w="87737">
                  <a:extLst>
                    <a:ext uri="{9D8B030D-6E8A-4147-A177-3AD203B41FA5}">
                      <a16:colId xmlns:a16="http://schemas.microsoft.com/office/drawing/2014/main" val="3890702791"/>
                    </a:ext>
                  </a:extLst>
                </a:gridCol>
                <a:gridCol w="87737">
                  <a:extLst>
                    <a:ext uri="{9D8B030D-6E8A-4147-A177-3AD203B41FA5}">
                      <a16:colId xmlns:a16="http://schemas.microsoft.com/office/drawing/2014/main" val="3707731148"/>
                    </a:ext>
                  </a:extLst>
                </a:gridCol>
                <a:gridCol w="87737">
                  <a:extLst>
                    <a:ext uri="{9D8B030D-6E8A-4147-A177-3AD203B41FA5}">
                      <a16:colId xmlns:a16="http://schemas.microsoft.com/office/drawing/2014/main" val="3059591468"/>
                    </a:ext>
                  </a:extLst>
                </a:gridCol>
                <a:gridCol w="87737">
                  <a:extLst>
                    <a:ext uri="{9D8B030D-6E8A-4147-A177-3AD203B41FA5}">
                      <a16:colId xmlns:a16="http://schemas.microsoft.com/office/drawing/2014/main" val="4280765139"/>
                    </a:ext>
                  </a:extLst>
                </a:gridCol>
                <a:gridCol w="87737">
                  <a:extLst>
                    <a:ext uri="{9D8B030D-6E8A-4147-A177-3AD203B41FA5}">
                      <a16:colId xmlns:a16="http://schemas.microsoft.com/office/drawing/2014/main" val="814289923"/>
                    </a:ext>
                  </a:extLst>
                </a:gridCol>
                <a:gridCol w="87737">
                  <a:extLst>
                    <a:ext uri="{9D8B030D-6E8A-4147-A177-3AD203B41FA5}">
                      <a16:colId xmlns:a16="http://schemas.microsoft.com/office/drawing/2014/main" val="1189691929"/>
                    </a:ext>
                  </a:extLst>
                </a:gridCol>
                <a:gridCol w="87737">
                  <a:extLst>
                    <a:ext uri="{9D8B030D-6E8A-4147-A177-3AD203B41FA5}">
                      <a16:colId xmlns:a16="http://schemas.microsoft.com/office/drawing/2014/main" val="2757725671"/>
                    </a:ext>
                  </a:extLst>
                </a:gridCol>
                <a:gridCol w="87737">
                  <a:extLst>
                    <a:ext uri="{9D8B030D-6E8A-4147-A177-3AD203B41FA5}">
                      <a16:colId xmlns:a16="http://schemas.microsoft.com/office/drawing/2014/main" val="4254822800"/>
                    </a:ext>
                  </a:extLst>
                </a:gridCol>
                <a:gridCol w="87737">
                  <a:extLst>
                    <a:ext uri="{9D8B030D-6E8A-4147-A177-3AD203B41FA5}">
                      <a16:colId xmlns:a16="http://schemas.microsoft.com/office/drawing/2014/main" val="3117912813"/>
                    </a:ext>
                  </a:extLst>
                </a:gridCol>
                <a:gridCol w="87737">
                  <a:extLst>
                    <a:ext uri="{9D8B030D-6E8A-4147-A177-3AD203B41FA5}">
                      <a16:colId xmlns:a16="http://schemas.microsoft.com/office/drawing/2014/main" val="994632799"/>
                    </a:ext>
                  </a:extLst>
                </a:gridCol>
                <a:gridCol w="87737">
                  <a:extLst>
                    <a:ext uri="{9D8B030D-6E8A-4147-A177-3AD203B41FA5}">
                      <a16:colId xmlns:a16="http://schemas.microsoft.com/office/drawing/2014/main" val="1128267546"/>
                    </a:ext>
                  </a:extLst>
                </a:gridCol>
                <a:gridCol w="87737">
                  <a:extLst>
                    <a:ext uri="{9D8B030D-6E8A-4147-A177-3AD203B41FA5}">
                      <a16:colId xmlns:a16="http://schemas.microsoft.com/office/drawing/2014/main" val="2360352915"/>
                    </a:ext>
                  </a:extLst>
                </a:gridCol>
                <a:gridCol w="87737">
                  <a:extLst>
                    <a:ext uri="{9D8B030D-6E8A-4147-A177-3AD203B41FA5}">
                      <a16:colId xmlns:a16="http://schemas.microsoft.com/office/drawing/2014/main" val="700851204"/>
                    </a:ext>
                  </a:extLst>
                </a:gridCol>
                <a:gridCol w="87737">
                  <a:extLst>
                    <a:ext uri="{9D8B030D-6E8A-4147-A177-3AD203B41FA5}">
                      <a16:colId xmlns:a16="http://schemas.microsoft.com/office/drawing/2014/main" val="1809866230"/>
                    </a:ext>
                  </a:extLst>
                </a:gridCol>
                <a:gridCol w="87737">
                  <a:extLst>
                    <a:ext uri="{9D8B030D-6E8A-4147-A177-3AD203B41FA5}">
                      <a16:colId xmlns:a16="http://schemas.microsoft.com/office/drawing/2014/main" val="1982728911"/>
                    </a:ext>
                  </a:extLst>
                </a:gridCol>
                <a:gridCol w="87737">
                  <a:extLst>
                    <a:ext uri="{9D8B030D-6E8A-4147-A177-3AD203B41FA5}">
                      <a16:colId xmlns:a16="http://schemas.microsoft.com/office/drawing/2014/main" val="2539836567"/>
                    </a:ext>
                  </a:extLst>
                </a:gridCol>
                <a:gridCol w="87737">
                  <a:extLst>
                    <a:ext uri="{9D8B030D-6E8A-4147-A177-3AD203B41FA5}">
                      <a16:colId xmlns:a16="http://schemas.microsoft.com/office/drawing/2014/main" val="2647823484"/>
                    </a:ext>
                  </a:extLst>
                </a:gridCol>
                <a:gridCol w="87737">
                  <a:extLst>
                    <a:ext uri="{9D8B030D-6E8A-4147-A177-3AD203B41FA5}">
                      <a16:colId xmlns:a16="http://schemas.microsoft.com/office/drawing/2014/main" val="829209354"/>
                    </a:ext>
                  </a:extLst>
                </a:gridCol>
                <a:gridCol w="87737">
                  <a:extLst>
                    <a:ext uri="{9D8B030D-6E8A-4147-A177-3AD203B41FA5}">
                      <a16:colId xmlns:a16="http://schemas.microsoft.com/office/drawing/2014/main" val="2392736792"/>
                    </a:ext>
                  </a:extLst>
                </a:gridCol>
                <a:gridCol w="87737">
                  <a:extLst>
                    <a:ext uri="{9D8B030D-6E8A-4147-A177-3AD203B41FA5}">
                      <a16:colId xmlns:a16="http://schemas.microsoft.com/office/drawing/2014/main" val="3368223073"/>
                    </a:ext>
                  </a:extLst>
                </a:gridCol>
                <a:gridCol w="87737">
                  <a:extLst>
                    <a:ext uri="{9D8B030D-6E8A-4147-A177-3AD203B41FA5}">
                      <a16:colId xmlns:a16="http://schemas.microsoft.com/office/drawing/2014/main" val="3482848005"/>
                    </a:ext>
                  </a:extLst>
                </a:gridCol>
                <a:gridCol w="87737">
                  <a:extLst>
                    <a:ext uri="{9D8B030D-6E8A-4147-A177-3AD203B41FA5}">
                      <a16:colId xmlns:a16="http://schemas.microsoft.com/office/drawing/2014/main" val="3971990022"/>
                    </a:ext>
                  </a:extLst>
                </a:gridCol>
                <a:gridCol w="87737">
                  <a:extLst>
                    <a:ext uri="{9D8B030D-6E8A-4147-A177-3AD203B41FA5}">
                      <a16:colId xmlns:a16="http://schemas.microsoft.com/office/drawing/2014/main" val="3639045945"/>
                    </a:ext>
                  </a:extLst>
                </a:gridCol>
                <a:gridCol w="87737">
                  <a:extLst>
                    <a:ext uri="{9D8B030D-6E8A-4147-A177-3AD203B41FA5}">
                      <a16:colId xmlns:a16="http://schemas.microsoft.com/office/drawing/2014/main" val="908868277"/>
                    </a:ext>
                  </a:extLst>
                </a:gridCol>
                <a:gridCol w="87737">
                  <a:extLst>
                    <a:ext uri="{9D8B030D-6E8A-4147-A177-3AD203B41FA5}">
                      <a16:colId xmlns:a16="http://schemas.microsoft.com/office/drawing/2014/main" val="279363483"/>
                    </a:ext>
                  </a:extLst>
                </a:gridCol>
                <a:gridCol w="87737">
                  <a:extLst>
                    <a:ext uri="{9D8B030D-6E8A-4147-A177-3AD203B41FA5}">
                      <a16:colId xmlns:a16="http://schemas.microsoft.com/office/drawing/2014/main" val="2336437963"/>
                    </a:ext>
                  </a:extLst>
                </a:gridCol>
                <a:gridCol w="87737">
                  <a:extLst>
                    <a:ext uri="{9D8B030D-6E8A-4147-A177-3AD203B41FA5}">
                      <a16:colId xmlns:a16="http://schemas.microsoft.com/office/drawing/2014/main" val="1011375136"/>
                    </a:ext>
                  </a:extLst>
                </a:gridCol>
                <a:gridCol w="87737">
                  <a:extLst>
                    <a:ext uri="{9D8B030D-6E8A-4147-A177-3AD203B41FA5}">
                      <a16:colId xmlns:a16="http://schemas.microsoft.com/office/drawing/2014/main" val="202357074"/>
                    </a:ext>
                  </a:extLst>
                </a:gridCol>
                <a:gridCol w="87737">
                  <a:extLst>
                    <a:ext uri="{9D8B030D-6E8A-4147-A177-3AD203B41FA5}">
                      <a16:colId xmlns:a16="http://schemas.microsoft.com/office/drawing/2014/main" val="1209593118"/>
                    </a:ext>
                  </a:extLst>
                </a:gridCol>
                <a:gridCol w="87737">
                  <a:extLst>
                    <a:ext uri="{9D8B030D-6E8A-4147-A177-3AD203B41FA5}">
                      <a16:colId xmlns:a16="http://schemas.microsoft.com/office/drawing/2014/main" val="453711095"/>
                    </a:ext>
                  </a:extLst>
                </a:gridCol>
              </a:tblGrid>
              <a:tr h="161481">
                <a:tc>
                  <a:txBody>
                    <a:bodyPr/>
                    <a:lstStyle/>
                    <a:p>
                      <a:pPr algn="ctr" fontAlgn="ctr"/>
                      <a:r>
                        <a:rPr lang="en-US" sz="800" b="1" i="0" u="none" strike="noStrike">
                          <a:solidFill>
                            <a:srgbClr val="FFFFFF"/>
                          </a:solidFill>
                          <a:effectLst/>
                          <a:latin typeface="Verdana" panose="020B0604030504040204" pitchFamily="34" charset="0"/>
                        </a:rPr>
                        <a:t>   FAALİYETİN ADI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500" b="1" i="0" u="none" strike="noStrike">
                          <a:solidFill>
                            <a:srgbClr val="FFFFFF"/>
                          </a:solidFill>
                          <a:effectLst/>
                          <a:latin typeface="Verdana" panose="020B0604030504040204" pitchFamily="34" charset="0"/>
                        </a:rPr>
                        <a:t>Sorumlu</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Verdana" panose="020B0604030504040204" pitchFamily="34" charset="0"/>
                        </a:rPr>
                        <a:t>Kaynak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Verdana" panose="020B0604030504040204" pitchFamily="34" charset="0"/>
                        </a:rPr>
                        <a:t>Takip          Göstergesi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000000"/>
                          </a:solidFill>
                          <a:effectLst/>
                          <a:latin typeface="Verdana" panose="020B0604030504040204" pitchFamily="34" charset="0"/>
                        </a:rPr>
                        <a:t>Termin</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400" b="1" i="0" u="none" strike="noStrike">
                          <a:solidFill>
                            <a:srgbClr val="000000"/>
                          </a:solidFill>
                          <a:effectLst/>
                          <a:latin typeface="Verdana" panose="020B0604030504040204" pitchFamily="34" charset="0"/>
                        </a:rPr>
                        <a:t>OCAK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ŞUBAT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MART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NİSAN</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MAYIS</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HAZİRAN</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TEMMUZ</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AĞUSTOS</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EYLÜL</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EKİM</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KASIM</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ARALIK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44225911"/>
                  </a:ext>
                </a:extLst>
              </a:tr>
              <a:tr h="141296">
                <a:tc>
                  <a:txBody>
                    <a:bodyPr/>
                    <a:lstStyle/>
                    <a:p>
                      <a:pPr algn="ctr" fontAlgn="ctr"/>
                      <a:r>
                        <a:rPr lang="en-US" sz="700" b="1" i="0" u="none" strike="noStrike">
                          <a:solidFill>
                            <a:srgbClr val="FFFFFF"/>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1</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6</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7</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8</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9</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10</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11</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12</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13</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14</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15</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16</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17</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18</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19</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20</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21</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22</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23</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24</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25</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26</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27</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28</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29</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30</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31</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32</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33</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34</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35</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36</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37</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38</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39</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40</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41</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42</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43</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44</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45</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46</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47</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48</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49</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50</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51</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52</a:t>
                      </a:r>
                    </a:p>
                  </a:txBody>
                  <a:tcPr marL="5736" marR="5736" marT="5736"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543970031"/>
                  </a:ext>
                </a:extLst>
              </a:tr>
              <a:tr h="114383">
                <a:tc>
                  <a:txBody>
                    <a:bodyPr/>
                    <a:lstStyle/>
                    <a:p>
                      <a:pPr algn="l" fontAlgn="ctr"/>
                      <a:r>
                        <a:rPr lang="en-US" sz="600" b="1" i="0" u="none" strike="noStrike">
                          <a:solidFill>
                            <a:srgbClr val="000000"/>
                          </a:solidFill>
                          <a:effectLst/>
                          <a:latin typeface="Calibri" panose="020F0502020204030204" pitchFamily="34" charset="0"/>
                        </a:rPr>
                        <a:t>9.Multimedya Kaynak Sayısının Artış Oranı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0713974"/>
                  </a:ext>
                </a:extLst>
              </a:tr>
              <a:tr h="134568">
                <a:tc rowSpan="2">
                  <a:txBody>
                    <a:bodyPr/>
                    <a:lstStyle/>
                    <a:p>
                      <a:pPr algn="l" fontAlgn="ctr"/>
                      <a:r>
                        <a:rPr lang="en-US" sz="600" b="0" i="0" u="none" strike="noStrike">
                          <a:solidFill>
                            <a:srgbClr val="000000"/>
                          </a:solidFill>
                          <a:effectLst/>
                          <a:latin typeface="Calibri" panose="020F0502020204030204" pitchFamily="34" charset="0"/>
                        </a:rPr>
                        <a:t>9.1.Bütçe dahilinde Satın multimedya koleksiyon sayısının arttırılması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İG-FS</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Rapor ve Liste</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085615763"/>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006628522"/>
                  </a:ext>
                </a:extLst>
              </a:tr>
              <a:tr h="134568">
                <a:tc rowSpan="2">
                  <a:txBody>
                    <a:bodyPr/>
                    <a:lstStyle/>
                    <a:p>
                      <a:pPr algn="l" fontAlgn="ctr"/>
                      <a:r>
                        <a:rPr lang="en-US" sz="600" b="0" i="0" u="none" strike="noStrike">
                          <a:solidFill>
                            <a:srgbClr val="000000"/>
                          </a:solidFill>
                          <a:effectLst/>
                          <a:latin typeface="Calibri" panose="020F0502020204030204" pitchFamily="34" charset="0"/>
                        </a:rPr>
                        <a:t>9.2.Kişilerden Bağış multimedya koleksiyon sayısının arttırılması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İG-KT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Rapor ve Liste</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05098062"/>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93031608"/>
                  </a:ext>
                </a:extLst>
              </a:tr>
              <a:tr h="222037">
                <a:tc>
                  <a:txBody>
                    <a:bodyPr/>
                    <a:lstStyle/>
                    <a:p>
                      <a:pPr algn="l" fontAlgn="ctr"/>
                      <a:r>
                        <a:rPr lang="en-US" sz="600" b="1" i="0" u="none" strike="noStrike">
                          <a:solidFill>
                            <a:srgbClr val="000000"/>
                          </a:solidFill>
                          <a:effectLst/>
                          <a:latin typeface="Calibri" panose="020F0502020204030204" pitchFamily="34" charset="0"/>
                        </a:rPr>
                        <a:t>10.Multimedya Kaynak Sayısı Artış Oranından Memnuniyet Oranı (Öğrenci)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8465005"/>
                  </a:ext>
                </a:extLst>
              </a:tr>
              <a:tr h="134568">
                <a:tc rowSpan="2">
                  <a:txBody>
                    <a:bodyPr/>
                    <a:lstStyle/>
                    <a:p>
                      <a:pPr algn="l" fontAlgn="ctr"/>
                      <a:r>
                        <a:rPr lang="en-US" sz="600" b="0" i="0" u="none" strike="noStrike">
                          <a:solidFill>
                            <a:srgbClr val="000000"/>
                          </a:solidFill>
                          <a:effectLst/>
                          <a:latin typeface="Calibri" panose="020F0502020204030204" pitchFamily="34" charset="0"/>
                        </a:rPr>
                        <a:t>10.1 Bağış ve Satın yoluyla sağlanan multimedya kaynaklardan öğrencilerin memnuniyetlerinin ölçümlenmesi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Anket Formları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445339422"/>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15279364"/>
                  </a:ext>
                </a:extLst>
              </a:tr>
              <a:tr h="222037">
                <a:tc>
                  <a:txBody>
                    <a:bodyPr/>
                    <a:lstStyle/>
                    <a:p>
                      <a:pPr algn="l" fontAlgn="ctr"/>
                      <a:r>
                        <a:rPr lang="en-US" sz="600" b="1" i="0" u="none" strike="noStrike">
                          <a:solidFill>
                            <a:srgbClr val="000000"/>
                          </a:solidFill>
                          <a:effectLst/>
                          <a:latin typeface="Calibri" panose="020F0502020204030204" pitchFamily="34" charset="0"/>
                        </a:rPr>
                        <a:t>11.Multimedya Kaynak Sayısı Artış Oranından Memnuniyet Oranı (Akademisyen)</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37891381"/>
                  </a:ext>
                </a:extLst>
              </a:tr>
              <a:tr h="134568">
                <a:tc rowSpan="2">
                  <a:txBody>
                    <a:bodyPr/>
                    <a:lstStyle/>
                    <a:p>
                      <a:pPr algn="l" fontAlgn="ctr"/>
                      <a:r>
                        <a:rPr lang="en-US" sz="600" b="0" i="0" u="none" strike="noStrike">
                          <a:solidFill>
                            <a:srgbClr val="000000"/>
                          </a:solidFill>
                          <a:effectLst/>
                          <a:latin typeface="Calibri" panose="020F0502020204030204" pitchFamily="34" charset="0"/>
                        </a:rPr>
                        <a:t>11.1.Bağış ve Satın yoluyla sağlanan multimedya kaynaklardan akademisyenlerin memnuniyetlerinin ölçümlenmesi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Anket Formları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17524231"/>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53495897"/>
                  </a:ext>
                </a:extLst>
              </a:tr>
              <a:tr h="222037">
                <a:tc>
                  <a:txBody>
                    <a:bodyPr/>
                    <a:lstStyle/>
                    <a:p>
                      <a:pPr algn="l" fontAlgn="ctr"/>
                      <a:r>
                        <a:rPr lang="en-US" sz="600" b="1" i="0" u="none" strike="noStrike">
                          <a:solidFill>
                            <a:srgbClr val="000000"/>
                          </a:solidFill>
                          <a:effectLst/>
                          <a:latin typeface="Calibri" panose="020F0502020204030204" pitchFamily="34" charset="0"/>
                        </a:rPr>
                        <a:t>12.Multimedya Kaynak Sayısı Artış Oranından Memnuniyet Oranı (İdari)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9962338"/>
                  </a:ext>
                </a:extLst>
              </a:tr>
              <a:tr h="134568">
                <a:tc rowSpan="2">
                  <a:txBody>
                    <a:bodyPr/>
                    <a:lstStyle/>
                    <a:p>
                      <a:pPr algn="l" fontAlgn="ctr"/>
                      <a:r>
                        <a:rPr lang="en-US" sz="600" b="0" i="0" u="none" strike="noStrike">
                          <a:solidFill>
                            <a:srgbClr val="000000"/>
                          </a:solidFill>
                          <a:effectLst/>
                          <a:latin typeface="Calibri" panose="020F0502020204030204" pitchFamily="34" charset="0"/>
                        </a:rPr>
                        <a:t>12.1.Bağış ve Satın yoluyla sağlanan multimedya kaynaklardan idarilerin memnuniyetlerinin ölçümlenmesi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Anket Formları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51263588"/>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76314604"/>
                  </a:ext>
                </a:extLst>
              </a:tr>
              <a:tr h="222037">
                <a:tc>
                  <a:txBody>
                    <a:bodyPr/>
                    <a:lstStyle/>
                    <a:p>
                      <a:pPr algn="l" fontAlgn="ctr"/>
                      <a:r>
                        <a:rPr lang="en-US" sz="600" b="1" i="0" u="none" strike="noStrike">
                          <a:solidFill>
                            <a:srgbClr val="000000"/>
                          </a:solidFill>
                          <a:effectLst/>
                          <a:latin typeface="Calibri" panose="020F0502020204030204" pitchFamily="34" charset="0"/>
                        </a:rPr>
                        <a:t>13.Memnuniyet Oranı (Kütüphane Oryantasyon ve Eğitim Etkinliklerinden)</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8923318"/>
                  </a:ext>
                </a:extLst>
              </a:tr>
              <a:tr h="134568">
                <a:tc rowSpan="2">
                  <a:txBody>
                    <a:bodyPr/>
                    <a:lstStyle/>
                    <a:p>
                      <a:pPr algn="l" fontAlgn="ctr"/>
                      <a:r>
                        <a:rPr lang="en-US" sz="600" b="0" i="0" u="none" strike="noStrike">
                          <a:solidFill>
                            <a:srgbClr val="000000"/>
                          </a:solidFill>
                          <a:effectLst/>
                          <a:latin typeface="Calibri" panose="020F0502020204030204" pitchFamily="34" charset="0"/>
                        </a:rPr>
                        <a:t>13.1.Kütüphane tanıtım ve öğretim faaliyetlerin düzenlenmesi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İG-KT-EK-TK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Anket Formları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38917544"/>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97833486"/>
                  </a:ext>
                </a:extLst>
              </a:tr>
              <a:tr h="134568">
                <a:tc rowSpan="2">
                  <a:txBody>
                    <a:bodyPr/>
                    <a:lstStyle/>
                    <a:p>
                      <a:pPr algn="l" fontAlgn="ctr"/>
                      <a:r>
                        <a:rPr lang="en-US" sz="600" b="0" i="0" u="none" strike="noStrike">
                          <a:solidFill>
                            <a:srgbClr val="000000"/>
                          </a:solidFill>
                          <a:effectLst/>
                          <a:latin typeface="Calibri" panose="020F0502020204030204" pitchFamily="34" charset="0"/>
                        </a:rPr>
                        <a:t>13.2.Faaliyetlerden memnuniyet oranı ölçümlenmesi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Anket Formları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403821302"/>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60898246"/>
                  </a:ext>
                </a:extLst>
              </a:tr>
              <a:tr h="134568">
                <a:tc rowSpan="2">
                  <a:txBody>
                    <a:bodyPr/>
                    <a:lstStyle/>
                    <a:p>
                      <a:pPr algn="l" fontAlgn="ctr"/>
                      <a:r>
                        <a:rPr lang="nn-NO" sz="600" b="0" i="0" u="none" strike="noStrike">
                          <a:solidFill>
                            <a:srgbClr val="000000"/>
                          </a:solidFill>
                          <a:effectLst/>
                          <a:latin typeface="Calibri" panose="020F0502020204030204" pitchFamily="34" charset="0"/>
                        </a:rPr>
                        <a:t>13.3.Kütüphane Elektronik veri tabanları öğretim faaliyetleri düzenlenmesi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Rapor ve Liste</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75203956"/>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014152071"/>
                  </a:ext>
                </a:extLst>
              </a:tr>
              <a:tr h="134568">
                <a:tc rowSpan="2">
                  <a:txBody>
                    <a:bodyPr/>
                    <a:lstStyle/>
                    <a:p>
                      <a:pPr algn="l" fontAlgn="ctr"/>
                      <a:r>
                        <a:rPr lang="en-US" sz="600" b="0" i="0" u="none" strike="noStrike">
                          <a:solidFill>
                            <a:srgbClr val="000000"/>
                          </a:solidFill>
                          <a:effectLst/>
                          <a:latin typeface="Calibri" panose="020F0502020204030204" pitchFamily="34" charset="0"/>
                        </a:rPr>
                        <a:t>13.4.Elektronik veri tabanı öğretim faaliyetlerinden memnuniyet oranı ölçümlenmesi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Anket Formları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03602562"/>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45463809"/>
                  </a:ext>
                </a:extLst>
              </a:tr>
              <a:tr h="134568">
                <a:tc rowSpan="2">
                  <a:txBody>
                    <a:bodyPr/>
                    <a:lstStyle/>
                    <a:p>
                      <a:pPr algn="l" fontAlgn="ctr"/>
                      <a:r>
                        <a:rPr lang="en-US" sz="600" b="0" i="0" u="none" strike="noStrike">
                          <a:solidFill>
                            <a:srgbClr val="000000"/>
                          </a:solidFill>
                          <a:effectLst/>
                          <a:latin typeface="Calibri" panose="020F0502020204030204" pitchFamily="34" charset="0"/>
                        </a:rPr>
                        <a:t>13.5.Kütüphane saatlerinin esnetilmesi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Rapor ve Liste</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1445435"/>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53367325"/>
                  </a:ext>
                </a:extLst>
              </a:tr>
              <a:tr h="114383">
                <a:tc>
                  <a:txBody>
                    <a:bodyPr/>
                    <a:lstStyle/>
                    <a:p>
                      <a:pPr algn="l" fontAlgn="ctr"/>
                      <a:r>
                        <a:rPr lang="en-US" sz="600" b="1" i="0" u="none" strike="noStrike">
                          <a:solidFill>
                            <a:srgbClr val="000000"/>
                          </a:solidFill>
                          <a:effectLst/>
                          <a:latin typeface="Calibri" panose="020F0502020204030204" pitchFamily="34" charset="0"/>
                        </a:rPr>
                        <a:t>14.Major Hata Sayısı-18.KYS İç Denetim Puanı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15809613"/>
                  </a:ext>
                </a:extLst>
              </a:tr>
              <a:tr h="161481">
                <a:tc rowSpan="2">
                  <a:txBody>
                    <a:bodyPr/>
                    <a:lstStyle/>
                    <a:p>
                      <a:pPr algn="l" fontAlgn="ctr"/>
                      <a:r>
                        <a:rPr lang="en-US" sz="600" b="0" i="0" u="none" strike="noStrike">
                          <a:solidFill>
                            <a:srgbClr val="000000"/>
                          </a:solidFill>
                          <a:effectLst/>
                          <a:latin typeface="Calibri" panose="020F0502020204030204" pitchFamily="34" charset="0"/>
                        </a:rPr>
                        <a:t>14.1.-18.1.İç denetimler öncesi yapılan işlerin denetim check listeleri ile kıyaslanması ve kıyaslama sonucu var olan uygunsuzlukların giderilmesi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K Dosyası Birim Güncellemeleri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99057526"/>
                  </a:ext>
                </a:extLst>
              </a:tr>
              <a:tr h="16820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37920856"/>
                  </a:ext>
                </a:extLst>
              </a:tr>
              <a:tr h="134568">
                <a:tc rowSpan="2">
                  <a:txBody>
                    <a:bodyPr/>
                    <a:lstStyle/>
                    <a:p>
                      <a:pPr algn="l" fontAlgn="ctr"/>
                      <a:r>
                        <a:rPr lang="en-US" sz="600" b="0" i="0" u="none" strike="noStrike">
                          <a:solidFill>
                            <a:srgbClr val="000000"/>
                          </a:solidFill>
                          <a:effectLst/>
                          <a:latin typeface="Calibri" panose="020F0502020204030204" pitchFamily="34" charset="0"/>
                        </a:rPr>
                        <a:t>14.2.-18.2.KYS gerekliliği olan işlerin düzenli takibi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İG-KT-EK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K Dosyası Birim Güncellemeleri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02013954"/>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22082018"/>
                  </a:ext>
                </a:extLst>
              </a:tr>
              <a:tr h="134568">
                <a:tc rowSpan="2">
                  <a:txBody>
                    <a:bodyPr/>
                    <a:lstStyle/>
                    <a:p>
                      <a:pPr algn="l" fontAlgn="ctr"/>
                      <a:r>
                        <a:rPr lang="en-US" sz="600" b="0" i="0" u="none" strike="noStrike">
                          <a:solidFill>
                            <a:srgbClr val="000000"/>
                          </a:solidFill>
                          <a:effectLst/>
                          <a:latin typeface="Calibri" panose="020F0502020204030204" pitchFamily="34" charset="0"/>
                        </a:rPr>
                        <a:t>14.3.-18.3.İç denetim sonucu çıkan uygunsuzlukların giderilmesi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Düzeltici Faaliyet Formları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94171807"/>
                  </a:ext>
                </a:extLst>
              </a:tr>
              <a:tr h="19512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60208497"/>
                  </a:ext>
                </a:extLst>
              </a:tr>
              <a:tr h="134568">
                <a:tc rowSpan="2">
                  <a:txBody>
                    <a:bodyPr/>
                    <a:lstStyle/>
                    <a:p>
                      <a:pPr algn="l" fontAlgn="ctr"/>
                      <a:r>
                        <a:rPr lang="en-US" sz="600" b="0" i="0" u="none" strike="noStrike">
                          <a:solidFill>
                            <a:srgbClr val="000000"/>
                          </a:solidFill>
                          <a:effectLst/>
                          <a:latin typeface="Calibri" panose="020F0502020204030204" pitchFamily="34" charset="0"/>
                        </a:rPr>
                        <a:t>14.4.-18.4.Kütüphane İç Denetimindeki Gözlemlerin İyileştirilmesinin Sağlanması ve Takibi</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Kanıt dosyaları</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79773575"/>
                  </a:ext>
                </a:extLst>
              </a:tr>
              <a:tr h="1345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dirty="0">
                          <a:solidFill>
                            <a:srgbClr val="000000"/>
                          </a:solidFill>
                          <a:effectLst/>
                          <a:latin typeface="Calibri" panose="020F0502020204030204" pitchFamily="34" charset="0"/>
                        </a:rPr>
                        <a:t> </a:t>
                      </a:r>
                    </a:p>
                  </a:txBody>
                  <a:tcPr marL="5736" marR="5736" marT="573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864891615"/>
                  </a:ext>
                </a:extLst>
              </a:tr>
            </a:tbl>
          </a:graphicData>
        </a:graphic>
      </p:graphicFrame>
    </p:spTree>
    <p:extLst>
      <p:ext uri="{BB962C8B-B14F-4D97-AF65-F5344CB8AC3E}">
        <p14:creationId xmlns:p14="http://schemas.microsoft.com/office/powerpoint/2010/main" val="3520084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12</a:t>
            </a:fld>
            <a:endParaRPr lang="tr-TR"/>
          </a:p>
        </p:txBody>
      </p:sp>
      <p:graphicFrame>
        <p:nvGraphicFramePr>
          <p:cNvPr id="8" name="Table 7"/>
          <p:cNvGraphicFramePr>
            <a:graphicFrameLocks noGrp="1"/>
          </p:cNvGraphicFramePr>
          <p:nvPr>
            <p:extLst>
              <p:ext uri="{D42A27DB-BD31-4B8C-83A1-F6EECF244321}">
                <p14:modId xmlns:p14="http://schemas.microsoft.com/office/powerpoint/2010/main" val="308432796"/>
              </p:ext>
            </p:extLst>
          </p:nvPr>
        </p:nvGraphicFramePr>
        <p:xfrm>
          <a:off x="251516" y="1548205"/>
          <a:ext cx="8568968" cy="5173275"/>
        </p:xfrm>
        <a:graphic>
          <a:graphicData uri="http://schemas.openxmlformats.org/drawingml/2006/table">
            <a:tbl>
              <a:tblPr/>
              <a:tblGrid>
                <a:gridCol w="2317241">
                  <a:extLst>
                    <a:ext uri="{9D8B030D-6E8A-4147-A177-3AD203B41FA5}">
                      <a16:colId xmlns:a16="http://schemas.microsoft.com/office/drawing/2014/main" val="1468398332"/>
                    </a:ext>
                  </a:extLst>
                </a:gridCol>
                <a:gridCol w="605642">
                  <a:extLst>
                    <a:ext uri="{9D8B030D-6E8A-4147-A177-3AD203B41FA5}">
                      <a16:colId xmlns:a16="http://schemas.microsoft.com/office/drawing/2014/main" val="1835044308"/>
                    </a:ext>
                  </a:extLst>
                </a:gridCol>
                <a:gridCol w="421316">
                  <a:extLst>
                    <a:ext uri="{9D8B030D-6E8A-4147-A177-3AD203B41FA5}">
                      <a16:colId xmlns:a16="http://schemas.microsoft.com/office/drawing/2014/main" val="838891124"/>
                    </a:ext>
                  </a:extLst>
                </a:gridCol>
                <a:gridCol w="570534">
                  <a:extLst>
                    <a:ext uri="{9D8B030D-6E8A-4147-A177-3AD203B41FA5}">
                      <a16:colId xmlns:a16="http://schemas.microsoft.com/office/drawing/2014/main" val="1387869845"/>
                    </a:ext>
                  </a:extLst>
                </a:gridCol>
                <a:gridCol w="204075">
                  <a:extLst>
                    <a:ext uri="{9D8B030D-6E8A-4147-A177-3AD203B41FA5}">
                      <a16:colId xmlns:a16="http://schemas.microsoft.com/office/drawing/2014/main" val="3260772603"/>
                    </a:ext>
                  </a:extLst>
                </a:gridCol>
                <a:gridCol w="85580">
                  <a:extLst>
                    <a:ext uri="{9D8B030D-6E8A-4147-A177-3AD203B41FA5}">
                      <a16:colId xmlns:a16="http://schemas.microsoft.com/office/drawing/2014/main" val="1107164096"/>
                    </a:ext>
                  </a:extLst>
                </a:gridCol>
                <a:gridCol w="85580">
                  <a:extLst>
                    <a:ext uri="{9D8B030D-6E8A-4147-A177-3AD203B41FA5}">
                      <a16:colId xmlns:a16="http://schemas.microsoft.com/office/drawing/2014/main" val="4008666241"/>
                    </a:ext>
                  </a:extLst>
                </a:gridCol>
                <a:gridCol w="85580">
                  <a:extLst>
                    <a:ext uri="{9D8B030D-6E8A-4147-A177-3AD203B41FA5}">
                      <a16:colId xmlns:a16="http://schemas.microsoft.com/office/drawing/2014/main" val="1249069057"/>
                    </a:ext>
                  </a:extLst>
                </a:gridCol>
                <a:gridCol w="85580">
                  <a:extLst>
                    <a:ext uri="{9D8B030D-6E8A-4147-A177-3AD203B41FA5}">
                      <a16:colId xmlns:a16="http://schemas.microsoft.com/office/drawing/2014/main" val="1426669567"/>
                    </a:ext>
                  </a:extLst>
                </a:gridCol>
                <a:gridCol w="85580">
                  <a:extLst>
                    <a:ext uri="{9D8B030D-6E8A-4147-A177-3AD203B41FA5}">
                      <a16:colId xmlns:a16="http://schemas.microsoft.com/office/drawing/2014/main" val="3231518628"/>
                    </a:ext>
                  </a:extLst>
                </a:gridCol>
                <a:gridCol w="85580">
                  <a:extLst>
                    <a:ext uri="{9D8B030D-6E8A-4147-A177-3AD203B41FA5}">
                      <a16:colId xmlns:a16="http://schemas.microsoft.com/office/drawing/2014/main" val="4265305840"/>
                    </a:ext>
                  </a:extLst>
                </a:gridCol>
                <a:gridCol w="85580">
                  <a:extLst>
                    <a:ext uri="{9D8B030D-6E8A-4147-A177-3AD203B41FA5}">
                      <a16:colId xmlns:a16="http://schemas.microsoft.com/office/drawing/2014/main" val="538934730"/>
                    </a:ext>
                  </a:extLst>
                </a:gridCol>
                <a:gridCol w="85580">
                  <a:extLst>
                    <a:ext uri="{9D8B030D-6E8A-4147-A177-3AD203B41FA5}">
                      <a16:colId xmlns:a16="http://schemas.microsoft.com/office/drawing/2014/main" val="1584996025"/>
                    </a:ext>
                  </a:extLst>
                </a:gridCol>
                <a:gridCol w="85580">
                  <a:extLst>
                    <a:ext uri="{9D8B030D-6E8A-4147-A177-3AD203B41FA5}">
                      <a16:colId xmlns:a16="http://schemas.microsoft.com/office/drawing/2014/main" val="3271965711"/>
                    </a:ext>
                  </a:extLst>
                </a:gridCol>
                <a:gridCol w="85580">
                  <a:extLst>
                    <a:ext uri="{9D8B030D-6E8A-4147-A177-3AD203B41FA5}">
                      <a16:colId xmlns:a16="http://schemas.microsoft.com/office/drawing/2014/main" val="87114920"/>
                    </a:ext>
                  </a:extLst>
                </a:gridCol>
                <a:gridCol w="85580">
                  <a:extLst>
                    <a:ext uri="{9D8B030D-6E8A-4147-A177-3AD203B41FA5}">
                      <a16:colId xmlns:a16="http://schemas.microsoft.com/office/drawing/2014/main" val="2886889791"/>
                    </a:ext>
                  </a:extLst>
                </a:gridCol>
                <a:gridCol w="85580">
                  <a:extLst>
                    <a:ext uri="{9D8B030D-6E8A-4147-A177-3AD203B41FA5}">
                      <a16:colId xmlns:a16="http://schemas.microsoft.com/office/drawing/2014/main" val="3857914505"/>
                    </a:ext>
                  </a:extLst>
                </a:gridCol>
                <a:gridCol w="85580">
                  <a:extLst>
                    <a:ext uri="{9D8B030D-6E8A-4147-A177-3AD203B41FA5}">
                      <a16:colId xmlns:a16="http://schemas.microsoft.com/office/drawing/2014/main" val="1924236256"/>
                    </a:ext>
                  </a:extLst>
                </a:gridCol>
                <a:gridCol w="85580">
                  <a:extLst>
                    <a:ext uri="{9D8B030D-6E8A-4147-A177-3AD203B41FA5}">
                      <a16:colId xmlns:a16="http://schemas.microsoft.com/office/drawing/2014/main" val="273583243"/>
                    </a:ext>
                  </a:extLst>
                </a:gridCol>
                <a:gridCol w="85580">
                  <a:extLst>
                    <a:ext uri="{9D8B030D-6E8A-4147-A177-3AD203B41FA5}">
                      <a16:colId xmlns:a16="http://schemas.microsoft.com/office/drawing/2014/main" val="1672225001"/>
                    </a:ext>
                  </a:extLst>
                </a:gridCol>
                <a:gridCol w="85580">
                  <a:extLst>
                    <a:ext uri="{9D8B030D-6E8A-4147-A177-3AD203B41FA5}">
                      <a16:colId xmlns:a16="http://schemas.microsoft.com/office/drawing/2014/main" val="625401288"/>
                    </a:ext>
                  </a:extLst>
                </a:gridCol>
                <a:gridCol w="85580">
                  <a:extLst>
                    <a:ext uri="{9D8B030D-6E8A-4147-A177-3AD203B41FA5}">
                      <a16:colId xmlns:a16="http://schemas.microsoft.com/office/drawing/2014/main" val="265139162"/>
                    </a:ext>
                  </a:extLst>
                </a:gridCol>
                <a:gridCol w="85580">
                  <a:extLst>
                    <a:ext uri="{9D8B030D-6E8A-4147-A177-3AD203B41FA5}">
                      <a16:colId xmlns:a16="http://schemas.microsoft.com/office/drawing/2014/main" val="2138794668"/>
                    </a:ext>
                  </a:extLst>
                </a:gridCol>
                <a:gridCol w="85580">
                  <a:extLst>
                    <a:ext uri="{9D8B030D-6E8A-4147-A177-3AD203B41FA5}">
                      <a16:colId xmlns:a16="http://schemas.microsoft.com/office/drawing/2014/main" val="896933733"/>
                    </a:ext>
                  </a:extLst>
                </a:gridCol>
                <a:gridCol w="85580">
                  <a:extLst>
                    <a:ext uri="{9D8B030D-6E8A-4147-A177-3AD203B41FA5}">
                      <a16:colId xmlns:a16="http://schemas.microsoft.com/office/drawing/2014/main" val="3976560617"/>
                    </a:ext>
                  </a:extLst>
                </a:gridCol>
                <a:gridCol w="85580">
                  <a:extLst>
                    <a:ext uri="{9D8B030D-6E8A-4147-A177-3AD203B41FA5}">
                      <a16:colId xmlns:a16="http://schemas.microsoft.com/office/drawing/2014/main" val="2349349032"/>
                    </a:ext>
                  </a:extLst>
                </a:gridCol>
                <a:gridCol w="85580">
                  <a:extLst>
                    <a:ext uri="{9D8B030D-6E8A-4147-A177-3AD203B41FA5}">
                      <a16:colId xmlns:a16="http://schemas.microsoft.com/office/drawing/2014/main" val="930895745"/>
                    </a:ext>
                  </a:extLst>
                </a:gridCol>
                <a:gridCol w="85580">
                  <a:extLst>
                    <a:ext uri="{9D8B030D-6E8A-4147-A177-3AD203B41FA5}">
                      <a16:colId xmlns:a16="http://schemas.microsoft.com/office/drawing/2014/main" val="3521972279"/>
                    </a:ext>
                  </a:extLst>
                </a:gridCol>
                <a:gridCol w="85580">
                  <a:extLst>
                    <a:ext uri="{9D8B030D-6E8A-4147-A177-3AD203B41FA5}">
                      <a16:colId xmlns:a16="http://schemas.microsoft.com/office/drawing/2014/main" val="418473225"/>
                    </a:ext>
                  </a:extLst>
                </a:gridCol>
                <a:gridCol w="85580">
                  <a:extLst>
                    <a:ext uri="{9D8B030D-6E8A-4147-A177-3AD203B41FA5}">
                      <a16:colId xmlns:a16="http://schemas.microsoft.com/office/drawing/2014/main" val="950050855"/>
                    </a:ext>
                  </a:extLst>
                </a:gridCol>
                <a:gridCol w="85580">
                  <a:extLst>
                    <a:ext uri="{9D8B030D-6E8A-4147-A177-3AD203B41FA5}">
                      <a16:colId xmlns:a16="http://schemas.microsoft.com/office/drawing/2014/main" val="3581308039"/>
                    </a:ext>
                  </a:extLst>
                </a:gridCol>
                <a:gridCol w="85580">
                  <a:extLst>
                    <a:ext uri="{9D8B030D-6E8A-4147-A177-3AD203B41FA5}">
                      <a16:colId xmlns:a16="http://schemas.microsoft.com/office/drawing/2014/main" val="1165632925"/>
                    </a:ext>
                  </a:extLst>
                </a:gridCol>
                <a:gridCol w="85580">
                  <a:extLst>
                    <a:ext uri="{9D8B030D-6E8A-4147-A177-3AD203B41FA5}">
                      <a16:colId xmlns:a16="http://schemas.microsoft.com/office/drawing/2014/main" val="2923890585"/>
                    </a:ext>
                  </a:extLst>
                </a:gridCol>
                <a:gridCol w="85580">
                  <a:extLst>
                    <a:ext uri="{9D8B030D-6E8A-4147-A177-3AD203B41FA5}">
                      <a16:colId xmlns:a16="http://schemas.microsoft.com/office/drawing/2014/main" val="3688659579"/>
                    </a:ext>
                  </a:extLst>
                </a:gridCol>
                <a:gridCol w="85580">
                  <a:extLst>
                    <a:ext uri="{9D8B030D-6E8A-4147-A177-3AD203B41FA5}">
                      <a16:colId xmlns:a16="http://schemas.microsoft.com/office/drawing/2014/main" val="4084360161"/>
                    </a:ext>
                  </a:extLst>
                </a:gridCol>
                <a:gridCol w="85580">
                  <a:extLst>
                    <a:ext uri="{9D8B030D-6E8A-4147-A177-3AD203B41FA5}">
                      <a16:colId xmlns:a16="http://schemas.microsoft.com/office/drawing/2014/main" val="3759936013"/>
                    </a:ext>
                  </a:extLst>
                </a:gridCol>
                <a:gridCol w="85580">
                  <a:extLst>
                    <a:ext uri="{9D8B030D-6E8A-4147-A177-3AD203B41FA5}">
                      <a16:colId xmlns:a16="http://schemas.microsoft.com/office/drawing/2014/main" val="3085101185"/>
                    </a:ext>
                  </a:extLst>
                </a:gridCol>
                <a:gridCol w="85580">
                  <a:extLst>
                    <a:ext uri="{9D8B030D-6E8A-4147-A177-3AD203B41FA5}">
                      <a16:colId xmlns:a16="http://schemas.microsoft.com/office/drawing/2014/main" val="466103828"/>
                    </a:ext>
                  </a:extLst>
                </a:gridCol>
                <a:gridCol w="85580">
                  <a:extLst>
                    <a:ext uri="{9D8B030D-6E8A-4147-A177-3AD203B41FA5}">
                      <a16:colId xmlns:a16="http://schemas.microsoft.com/office/drawing/2014/main" val="3661775871"/>
                    </a:ext>
                  </a:extLst>
                </a:gridCol>
                <a:gridCol w="85580">
                  <a:extLst>
                    <a:ext uri="{9D8B030D-6E8A-4147-A177-3AD203B41FA5}">
                      <a16:colId xmlns:a16="http://schemas.microsoft.com/office/drawing/2014/main" val="3414570490"/>
                    </a:ext>
                  </a:extLst>
                </a:gridCol>
                <a:gridCol w="85580">
                  <a:extLst>
                    <a:ext uri="{9D8B030D-6E8A-4147-A177-3AD203B41FA5}">
                      <a16:colId xmlns:a16="http://schemas.microsoft.com/office/drawing/2014/main" val="3186195103"/>
                    </a:ext>
                  </a:extLst>
                </a:gridCol>
                <a:gridCol w="85580">
                  <a:extLst>
                    <a:ext uri="{9D8B030D-6E8A-4147-A177-3AD203B41FA5}">
                      <a16:colId xmlns:a16="http://schemas.microsoft.com/office/drawing/2014/main" val="3245745999"/>
                    </a:ext>
                  </a:extLst>
                </a:gridCol>
                <a:gridCol w="85580">
                  <a:extLst>
                    <a:ext uri="{9D8B030D-6E8A-4147-A177-3AD203B41FA5}">
                      <a16:colId xmlns:a16="http://schemas.microsoft.com/office/drawing/2014/main" val="1748419943"/>
                    </a:ext>
                  </a:extLst>
                </a:gridCol>
                <a:gridCol w="85580">
                  <a:extLst>
                    <a:ext uri="{9D8B030D-6E8A-4147-A177-3AD203B41FA5}">
                      <a16:colId xmlns:a16="http://schemas.microsoft.com/office/drawing/2014/main" val="4170938149"/>
                    </a:ext>
                  </a:extLst>
                </a:gridCol>
                <a:gridCol w="85580">
                  <a:extLst>
                    <a:ext uri="{9D8B030D-6E8A-4147-A177-3AD203B41FA5}">
                      <a16:colId xmlns:a16="http://schemas.microsoft.com/office/drawing/2014/main" val="4070754981"/>
                    </a:ext>
                  </a:extLst>
                </a:gridCol>
                <a:gridCol w="85580">
                  <a:extLst>
                    <a:ext uri="{9D8B030D-6E8A-4147-A177-3AD203B41FA5}">
                      <a16:colId xmlns:a16="http://schemas.microsoft.com/office/drawing/2014/main" val="2447732641"/>
                    </a:ext>
                  </a:extLst>
                </a:gridCol>
                <a:gridCol w="85580">
                  <a:extLst>
                    <a:ext uri="{9D8B030D-6E8A-4147-A177-3AD203B41FA5}">
                      <a16:colId xmlns:a16="http://schemas.microsoft.com/office/drawing/2014/main" val="3522855307"/>
                    </a:ext>
                  </a:extLst>
                </a:gridCol>
                <a:gridCol w="85580">
                  <a:extLst>
                    <a:ext uri="{9D8B030D-6E8A-4147-A177-3AD203B41FA5}">
                      <a16:colId xmlns:a16="http://schemas.microsoft.com/office/drawing/2014/main" val="3358442300"/>
                    </a:ext>
                  </a:extLst>
                </a:gridCol>
                <a:gridCol w="85580">
                  <a:extLst>
                    <a:ext uri="{9D8B030D-6E8A-4147-A177-3AD203B41FA5}">
                      <a16:colId xmlns:a16="http://schemas.microsoft.com/office/drawing/2014/main" val="741309505"/>
                    </a:ext>
                  </a:extLst>
                </a:gridCol>
                <a:gridCol w="85580">
                  <a:extLst>
                    <a:ext uri="{9D8B030D-6E8A-4147-A177-3AD203B41FA5}">
                      <a16:colId xmlns:a16="http://schemas.microsoft.com/office/drawing/2014/main" val="525858110"/>
                    </a:ext>
                  </a:extLst>
                </a:gridCol>
                <a:gridCol w="85580">
                  <a:extLst>
                    <a:ext uri="{9D8B030D-6E8A-4147-A177-3AD203B41FA5}">
                      <a16:colId xmlns:a16="http://schemas.microsoft.com/office/drawing/2014/main" val="4056082987"/>
                    </a:ext>
                  </a:extLst>
                </a:gridCol>
                <a:gridCol w="85580">
                  <a:extLst>
                    <a:ext uri="{9D8B030D-6E8A-4147-A177-3AD203B41FA5}">
                      <a16:colId xmlns:a16="http://schemas.microsoft.com/office/drawing/2014/main" val="3898485198"/>
                    </a:ext>
                  </a:extLst>
                </a:gridCol>
                <a:gridCol w="85580">
                  <a:extLst>
                    <a:ext uri="{9D8B030D-6E8A-4147-A177-3AD203B41FA5}">
                      <a16:colId xmlns:a16="http://schemas.microsoft.com/office/drawing/2014/main" val="1199192435"/>
                    </a:ext>
                  </a:extLst>
                </a:gridCol>
                <a:gridCol w="85580">
                  <a:extLst>
                    <a:ext uri="{9D8B030D-6E8A-4147-A177-3AD203B41FA5}">
                      <a16:colId xmlns:a16="http://schemas.microsoft.com/office/drawing/2014/main" val="2085361634"/>
                    </a:ext>
                  </a:extLst>
                </a:gridCol>
                <a:gridCol w="85580">
                  <a:extLst>
                    <a:ext uri="{9D8B030D-6E8A-4147-A177-3AD203B41FA5}">
                      <a16:colId xmlns:a16="http://schemas.microsoft.com/office/drawing/2014/main" val="2333658617"/>
                    </a:ext>
                  </a:extLst>
                </a:gridCol>
                <a:gridCol w="85580">
                  <a:extLst>
                    <a:ext uri="{9D8B030D-6E8A-4147-A177-3AD203B41FA5}">
                      <a16:colId xmlns:a16="http://schemas.microsoft.com/office/drawing/2014/main" val="1770247441"/>
                    </a:ext>
                  </a:extLst>
                </a:gridCol>
                <a:gridCol w="85580">
                  <a:extLst>
                    <a:ext uri="{9D8B030D-6E8A-4147-A177-3AD203B41FA5}">
                      <a16:colId xmlns:a16="http://schemas.microsoft.com/office/drawing/2014/main" val="2844082583"/>
                    </a:ext>
                  </a:extLst>
                </a:gridCol>
              </a:tblGrid>
              <a:tr h="144488">
                <a:tc>
                  <a:txBody>
                    <a:bodyPr/>
                    <a:lstStyle/>
                    <a:p>
                      <a:pPr algn="ctr" fontAlgn="ctr"/>
                      <a:r>
                        <a:rPr lang="en-US" sz="800" b="1" i="0" u="none" strike="noStrike">
                          <a:solidFill>
                            <a:srgbClr val="FFFFFF"/>
                          </a:solidFill>
                          <a:effectLst/>
                          <a:latin typeface="Verdana" panose="020B0604030504040204" pitchFamily="34" charset="0"/>
                        </a:rPr>
                        <a:t>   FAALİYETİN ADI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500" b="1" i="0" u="none" strike="noStrike">
                          <a:solidFill>
                            <a:srgbClr val="FFFFFF"/>
                          </a:solidFill>
                          <a:effectLst/>
                          <a:latin typeface="Verdana" panose="020B0604030504040204" pitchFamily="34" charset="0"/>
                        </a:rPr>
                        <a:t>Sorumlu</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Verdana" panose="020B0604030504040204" pitchFamily="34" charset="0"/>
                        </a:rPr>
                        <a:t>Kaynak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Verdana" panose="020B0604030504040204" pitchFamily="34" charset="0"/>
                        </a:rPr>
                        <a:t>Takip          Göstergesi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000000"/>
                          </a:solidFill>
                          <a:effectLst/>
                          <a:latin typeface="Verdana" panose="020B0604030504040204" pitchFamily="34" charset="0"/>
                        </a:rPr>
                        <a:t>Termin</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400" b="1" i="0" u="none" strike="noStrike">
                          <a:solidFill>
                            <a:srgbClr val="000000"/>
                          </a:solidFill>
                          <a:effectLst/>
                          <a:latin typeface="Verdana" panose="020B0604030504040204" pitchFamily="34" charset="0"/>
                        </a:rPr>
                        <a:t>OCAK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ŞUBAT</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MART</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NİSAN</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MAYIS</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HAZİRAN</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TEMMUZ</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AĞUSTOS</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EYLÜL</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EKİM</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KASIM</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ARALIK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37247619"/>
                  </a:ext>
                </a:extLst>
              </a:tr>
              <a:tr h="126427">
                <a:tc>
                  <a:txBody>
                    <a:bodyPr/>
                    <a:lstStyle/>
                    <a:p>
                      <a:pPr algn="ctr" fontAlgn="ctr"/>
                      <a:r>
                        <a:rPr lang="en-US" sz="700" b="1" i="0" u="none" strike="noStrike">
                          <a:solidFill>
                            <a:srgbClr val="FFFFFF"/>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1</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6</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7</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8</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9</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10</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11</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12</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13</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14</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15</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16</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17</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18</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19</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20</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21</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22</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23</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24</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25</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26</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27</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28</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29</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30</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31</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32</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33</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34</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35</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36</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37</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38</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39</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40</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41</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42</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43</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44</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45</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46</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47</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48</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49</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50</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51</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52</a:t>
                      </a:r>
                    </a:p>
                  </a:txBody>
                  <a:tcPr marL="5388" marR="5388" marT="538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3929454157"/>
                  </a:ext>
                </a:extLst>
              </a:tr>
              <a:tr h="108191">
                <a:tc>
                  <a:txBody>
                    <a:bodyPr/>
                    <a:lstStyle/>
                    <a:p>
                      <a:pPr algn="l" fontAlgn="ctr"/>
                      <a:r>
                        <a:rPr lang="en-US" sz="600" b="1" i="0" u="none" strike="noStrike">
                          <a:solidFill>
                            <a:srgbClr val="000000"/>
                          </a:solidFill>
                          <a:effectLst/>
                          <a:latin typeface="Calibri" panose="020F0502020204030204" pitchFamily="34" charset="0"/>
                        </a:rPr>
                        <a:t>15.Düzeltici Faaliyet Kapanma Hızı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0278978"/>
                  </a:ext>
                </a:extLst>
              </a:tr>
              <a:tr h="150508">
                <a:tc rowSpan="2">
                  <a:txBody>
                    <a:bodyPr/>
                    <a:lstStyle/>
                    <a:p>
                      <a:pPr algn="l" fontAlgn="ctr"/>
                      <a:r>
                        <a:rPr lang="nl-NL" sz="600" b="0" i="0" u="none" strike="noStrike">
                          <a:solidFill>
                            <a:srgbClr val="000000"/>
                          </a:solidFill>
                          <a:effectLst/>
                          <a:latin typeface="Calibri" panose="020F0502020204030204" pitchFamily="34" charset="0"/>
                        </a:rPr>
                        <a:t>15.1.Açılan düzeltici faaliyetlerin kök nedenlerin tespiti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Düzeltici Faaliyet Formları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93699254"/>
                  </a:ext>
                </a:extLst>
              </a:tr>
              <a:tr h="16202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887796464"/>
                  </a:ext>
                </a:extLst>
              </a:tr>
              <a:tr h="150508">
                <a:tc rowSpan="2">
                  <a:txBody>
                    <a:bodyPr/>
                    <a:lstStyle/>
                    <a:p>
                      <a:pPr algn="l" fontAlgn="ctr"/>
                      <a:r>
                        <a:rPr lang="en-US" sz="600" b="0" i="0" u="none" strike="noStrike">
                          <a:solidFill>
                            <a:srgbClr val="000000"/>
                          </a:solidFill>
                          <a:effectLst/>
                          <a:latin typeface="Calibri" panose="020F0502020204030204" pitchFamily="34" charset="0"/>
                        </a:rPr>
                        <a:t>15.2.Aksiyonların geliştirilmesi ve ilgili uygunsuzlukların giderilmesi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Düzeltici Faaliyet Formları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15885687"/>
                  </a:ext>
                </a:extLst>
              </a:tr>
              <a:tr h="16202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180283825"/>
                  </a:ext>
                </a:extLst>
              </a:tr>
              <a:tr h="108191">
                <a:tc>
                  <a:txBody>
                    <a:bodyPr/>
                    <a:lstStyle/>
                    <a:p>
                      <a:pPr algn="l" fontAlgn="ctr"/>
                      <a:r>
                        <a:rPr lang="en-US" sz="600" b="1" i="0" u="none" strike="noStrike">
                          <a:solidFill>
                            <a:srgbClr val="000000"/>
                          </a:solidFill>
                          <a:effectLst/>
                          <a:latin typeface="Calibri" panose="020F0502020204030204" pitchFamily="34" charset="0"/>
                        </a:rPr>
                        <a:t>16.Risk Azaltma Oranı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11379005"/>
                  </a:ext>
                </a:extLst>
              </a:tr>
              <a:tr h="150508">
                <a:tc rowSpan="2">
                  <a:txBody>
                    <a:bodyPr/>
                    <a:lstStyle/>
                    <a:p>
                      <a:pPr algn="l" fontAlgn="ctr"/>
                      <a:r>
                        <a:rPr lang="en-US" sz="600" b="0" i="0" u="none" strike="noStrike">
                          <a:solidFill>
                            <a:srgbClr val="000000"/>
                          </a:solidFill>
                          <a:effectLst/>
                          <a:latin typeface="Calibri" panose="020F0502020204030204" pitchFamily="34" charset="0"/>
                        </a:rPr>
                        <a:t>16.1.Risk analizlerinin hazırlanması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Risk Analizleri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2073411096"/>
                  </a:ext>
                </a:extLst>
              </a:tr>
              <a:tr h="1505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601714897"/>
                  </a:ext>
                </a:extLst>
              </a:tr>
              <a:tr h="150508">
                <a:tc rowSpan="2">
                  <a:txBody>
                    <a:bodyPr/>
                    <a:lstStyle/>
                    <a:p>
                      <a:pPr algn="l" fontAlgn="ctr"/>
                      <a:r>
                        <a:rPr lang="en-US" sz="600" b="0" i="0" u="none" strike="noStrike">
                          <a:solidFill>
                            <a:srgbClr val="000000"/>
                          </a:solidFill>
                          <a:effectLst/>
                          <a:latin typeface="Calibri" panose="020F0502020204030204" pitchFamily="34" charset="0"/>
                        </a:rPr>
                        <a:t>16.2.RÖF değeri 100 üzeri çıkan riskler için aksiyon geliştirilmesi ve takibi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Risk Analizleri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904846326"/>
                  </a:ext>
                </a:extLst>
              </a:tr>
              <a:tr h="1505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3837249529"/>
                  </a:ext>
                </a:extLst>
              </a:tr>
              <a:tr h="150508">
                <a:tc rowSpan="2">
                  <a:txBody>
                    <a:bodyPr/>
                    <a:lstStyle/>
                    <a:p>
                      <a:pPr algn="l" fontAlgn="ctr"/>
                      <a:r>
                        <a:rPr lang="en-US" sz="600" b="0" i="0" u="none" strike="noStrike">
                          <a:solidFill>
                            <a:srgbClr val="000000"/>
                          </a:solidFill>
                          <a:effectLst/>
                          <a:latin typeface="Calibri" panose="020F0502020204030204" pitchFamily="34" charset="0"/>
                        </a:rPr>
                        <a:t>16.3.Gelen şikayet ve açılan düzeltici faaliyetlerin risk analizlerine yansıtılması ve aksiyonların geliştirilmesi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Risk Analizleri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077617013"/>
                  </a:ext>
                </a:extLst>
              </a:tr>
              <a:tr h="1505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C</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76612172"/>
                  </a:ext>
                </a:extLst>
              </a:tr>
              <a:tr h="108191">
                <a:tc>
                  <a:txBody>
                    <a:bodyPr/>
                    <a:lstStyle/>
                    <a:p>
                      <a:pPr algn="l" fontAlgn="ctr"/>
                      <a:r>
                        <a:rPr lang="en-US" sz="600" b="1" i="0" u="none" strike="noStrike">
                          <a:solidFill>
                            <a:srgbClr val="000000"/>
                          </a:solidFill>
                          <a:effectLst/>
                          <a:latin typeface="Calibri" panose="020F0502020204030204" pitchFamily="34" charset="0"/>
                        </a:rPr>
                        <a:t>17.Kalite Hedefleri Gerçekleşme Oranı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2822913"/>
                  </a:ext>
                </a:extLst>
              </a:tr>
              <a:tr h="150508">
                <a:tc rowSpan="2">
                  <a:txBody>
                    <a:bodyPr/>
                    <a:lstStyle/>
                    <a:p>
                      <a:pPr algn="l" fontAlgn="ctr"/>
                      <a:r>
                        <a:rPr lang="en-US" sz="600" b="0" i="0" u="none" strike="noStrike">
                          <a:solidFill>
                            <a:srgbClr val="000000"/>
                          </a:solidFill>
                          <a:effectLst/>
                          <a:latin typeface="Calibri" panose="020F0502020204030204" pitchFamily="34" charset="0"/>
                        </a:rPr>
                        <a:t>17.1.Tüm SPİK göstergelerinin aylık kontrolü ve tutmama ihtimali olan göstergelere ait acil eylemler gerçekleştirilmesi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SPİK Karneleri-Birim İçi Toplantı Kayıtları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15969768"/>
                  </a:ext>
                </a:extLst>
              </a:tr>
              <a:tr h="264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1263412297"/>
                  </a:ext>
                </a:extLst>
              </a:tr>
              <a:tr h="210361">
                <a:tc>
                  <a:txBody>
                    <a:bodyPr/>
                    <a:lstStyle/>
                    <a:p>
                      <a:pPr algn="l" fontAlgn="ctr"/>
                      <a:r>
                        <a:rPr lang="en-US" sz="600" b="1" i="0" u="none" strike="noStrike">
                          <a:solidFill>
                            <a:srgbClr val="000000"/>
                          </a:solidFill>
                          <a:effectLst/>
                          <a:latin typeface="Calibri" panose="020F0502020204030204" pitchFamily="34" charset="0"/>
                        </a:rPr>
                        <a:t>19.Şikayet Sayısı-20.Şikayet Çözüm Memnuniyet Oranı-24.Tekrarlayan Şikayet Sayısı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2463074"/>
                  </a:ext>
                </a:extLst>
              </a:tr>
              <a:tr h="150508">
                <a:tc rowSpan="2">
                  <a:txBody>
                    <a:bodyPr/>
                    <a:lstStyle/>
                    <a:p>
                      <a:pPr algn="l" fontAlgn="ctr"/>
                      <a:r>
                        <a:rPr lang="en-US" sz="600" b="0" i="0" u="none" strike="noStrike">
                          <a:solidFill>
                            <a:srgbClr val="000000"/>
                          </a:solidFill>
                          <a:effectLst/>
                          <a:latin typeface="Calibri" panose="020F0502020204030204" pitchFamily="34" charset="0"/>
                        </a:rPr>
                        <a:t>19.1.-20.1.-24.1.Yazılımdan gelen şikayetlerin kök nedenlerinin bulunması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Şikayet Yazılım Kayıtları-DF Formları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FFFFFF"/>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7633483"/>
                  </a:ext>
                </a:extLst>
              </a:tr>
              <a:tr h="16202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84838617"/>
                  </a:ext>
                </a:extLst>
              </a:tr>
              <a:tr h="150508">
                <a:tc rowSpan="2">
                  <a:txBody>
                    <a:bodyPr/>
                    <a:lstStyle/>
                    <a:p>
                      <a:pPr algn="l" fontAlgn="ctr"/>
                      <a:r>
                        <a:rPr lang="en-US" sz="600" b="0" i="0" u="none" strike="noStrike">
                          <a:solidFill>
                            <a:srgbClr val="000000"/>
                          </a:solidFill>
                          <a:effectLst/>
                          <a:latin typeface="Calibri" panose="020F0502020204030204" pitchFamily="34" charset="0"/>
                        </a:rPr>
                        <a:t>19.2.-20.2.-24.2.Şikayetlerin çözümlenmesi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Şikayet Yazılım Kayıtları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FFFFFF"/>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45996210"/>
                  </a:ext>
                </a:extLst>
              </a:tr>
              <a:tr h="1505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58017190"/>
                  </a:ext>
                </a:extLst>
              </a:tr>
              <a:tr h="150508">
                <a:tc rowSpan="2">
                  <a:txBody>
                    <a:bodyPr/>
                    <a:lstStyle/>
                    <a:p>
                      <a:pPr algn="l" fontAlgn="ctr"/>
                      <a:r>
                        <a:rPr lang="en-US" sz="600" b="0" i="0" u="none" strike="noStrike">
                          <a:solidFill>
                            <a:srgbClr val="000000"/>
                          </a:solidFill>
                          <a:effectLst/>
                          <a:latin typeface="Calibri" panose="020F0502020204030204" pitchFamily="34" charset="0"/>
                        </a:rPr>
                        <a:t>19.3.-20.3.-24.3.Şikayet çözüm memnuniyetlerinin ölçümlenmesi ve ölçüm sonucu şikayetin kapatılması/yeni aksiyonların yapılması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İG-KT-FS-EK-TK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Şikayet Yazılım Kayıtları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FFFFFF"/>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52274380"/>
                  </a:ext>
                </a:extLst>
              </a:tr>
              <a:tr h="16202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13180342"/>
                  </a:ext>
                </a:extLst>
              </a:tr>
              <a:tr h="108191">
                <a:tc>
                  <a:txBody>
                    <a:bodyPr/>
                    <a:lstStyle/>
                    <a:p>
                      <a:pPr algn="l" fontAlgn="ctr"/>
                      <a:r>
                        <a:rPr lang="en-US" sz="600" b="1" i="0" u="none" strike="noStrike">
                          <a:solidFill>
                            <a:srgbClr val="000000"/>
                          </a:solidFill>
                          <a:effectLst/>
                          <a:latin typeface="Calibri" panose="020F0502020204030204" pitchFamily="34" charset="0"/>
                        </a:rPr>
                        <a:t>21.Şikayete Geri Dönüş/Cevap Verme Süresi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3001204"/>
                  </a:ext>
                </a:extLst>
              </a:tr>
              <a:tr h="150508">
                <a:tc rowSpan="2">
                  <a:txBody>
                    <a:bodyPr/>
                    <a:lstStyle/>
                    <a:p>
                      <a:pPr algn="l" fontAlgn="ctr"/>
                      <a:r>
                        <a:rPr lang="en-US" sz="600" b="0" i="0" u="none" strike="noStrike">
                          <a:solidFill>
                            <a:srgbClr val="000000"/>
                          </a:solidFill>
                          <a:effectLst/>
                          <a:latin typeface="Calibri" panose="020F0502020204030204" pitchFamily="34" charset="0"/>
                        </a:rPr>
                        <a:t>21.1.Şikayet sahibine "şikayetiniz alınmıştır" şeklinde geri bildirim yapılması</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Tahoma" panose="020B0604030504040204" pitchFamily="34" charset="0"/>
                        </a:rPr>
                        <a:t>İG-KT-EK-TK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Tahoma" panose="020B0604030504040204" pitchFamily="34" charset="0"/>
                        </a:rPr>
                        <a:t>Şikayet Yönetim Sistemi</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99056383"/>
                  </a:ext>
                </a:extLst>
              </a:tr>
              <a:tr h="1505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66097841"/>
                  </a:ext>
                </a:extLst>
              </a:tr>
              <a:tr h="108191">
                <a:tc>
                  <a:txBody>
                    <a:bodyPr/>
                    <a:lstStyle/>
                    <a:p>
                      <a:pPr algn="l" fontAlgn="ctr"/>
                      <a:r>
                        <a:rPr lang="en-US" sz="600" b="1" i="0" u="none" strike="noStrike">
                          <a:solidFill>
                            <a:srgbClr val="000000"/>
                          </a:solidFill>
                          <a:effectLst/>
                          <a:latin typeface="Calibri" panose="020F0502020204030204" pitchFamily="34" charset="0"/>
                        </a:rPr>
                        <a:t>22.Şikayetin Çözümü İçin Öngörülen Süre</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91604265"/>
                  </a:ext>
                </a:extLst>
              </a:tr>
              <a:tr h="150508">
                <a:tc rowSpan="2">
                  <a:txBody>
                    <a:bodyPr/>
                    <a:lstStyle/>
                    <a:p>
                      <a:pPr algn="l" fontAlgn="ctr"/>
                      <a:r>
                        <a:rPr lang="en-US" sz="600" b="0" i="0" u="none" strike="noStrike">
                          <a:solidFill>
                            <a:srgbClr val="000000"/>
                          </a:solidFill>
                          <a:effectLst/>
                          <a:latin typeface="Calibri" panose="020F0502020204030204" pitchFamily="34" charset="0"/>
                        </a:rPr>
                        <a:t>22.1.KY-PR-0004 DF Prosedürüne uygun DF gerçekleştirmek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Tahoma" panose="020B0604030504040204" pitchFamily="34" charset="0"/>
                        </a:rPr>
                        <a:t>İG-KT-EK-TK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Tahoma" panose="020B0604030504040204" pitchFamily="34" charset="0"/>
                        </a:rPr>
                        <a:t>Düzeltici Faaliyet Formu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53150226"/>
                  </a:ext>
                </a:extLst>
              </a:tr>
              <a:tr h="1505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81041479"/>
                  </a:ext>
                </a:extLst>
              </a:tr>
              <a:tr h="150508">
                <a:tc rowSpan="2">
                  <a:txBody>
                    <a:bodyPr/>
                    <a:lstStyle/>
                    <a:p>
                      <a:pPr algn="l" fontAlgn="ctr"/>
                      <a:r>
                        <a:rPr lang="en-US" sz="600" b="0" i="0" u="none" strike="noStrike">
                          <a:solidFill>
                            <a:srgbClr val="000000"/>
                          </a:solidFill>
                          <a:effectLst/>
                          <a:latin typeface="Calibri" panose="020F0502020204030204" pitchFamily="34" charset="0"/>
                        </a:rPr>
                        <a:t>22.2. Gerekiyor ise KY-FR-0009 Kök-Neden gerçekleştirmek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Tahoma" panose="020B0604030504040204" pitchFamily="34" charset="0"/>
                        </a:rPr>
                        <a:t>İG-KT-EK-TK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Tahoma" panose="020B0604030504040204" pitchFamily="34" charset="0"/>
                        </a:rPr>
                        <a:t>Neden-Sonuç Formu</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56411195"/>
                  </a:ext>
                </a:extLst>
              </a:tr>
              <a:tr h="1505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75246083"/>
                  </a:ext>
                </a:extLst>
              </a:tr>
              <a:tr h="108191">
                <a:tc>
                  <a:txBody>
                    <a:bodyPr/>
                    <a:lstStyle/>
                    <a:p>
                      <a:pPr algn="l" fontAlgn="ctr"/>
                      <a:r>
                        <a:rPr lang="en-US" sz="600" b="1" i="0" u="none" strike="noStrike">
                          <a:solidFill>
                            <a:srgbClr val="000000"/>
                          </a:solidFill>
                          <a:effectLst/>
                          <a:latin typeface="Calibri" panose="020F0502020204030204" pitchFamily="34" charset="0"/>
                        </a:rPr>
                        <a:t>23.Çözümün Gerçekleştirildiği Süre</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300" b="0" i="0" u="none" strike="noStrike">
                          <a:solidFill>
                            <a:srgbClr val="000000"/>
                          </a:solidFill>
                          <a:effectLst/>
                          <a:latin typeface="Verdana" panose="020B0604030504040204" pitchFamily="34" charset="0"/>
                        </a:rPr>
                        <a:t> </a:t>
                      </a:r>
                    </a:p>
                  </a:txBody>
                  <a:tcPr marL="5388" marR="5388" marT="538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1651879"/>
                  </a:ext>
                </a:extLst>
              </a:tr>
              <a:tr h="150508">
                <a:tc rowSpan="2">
                  <a:txBody>
                    <a:bodyPr/>
                    <a:lstStyle/>
                    <a:p>
                      <a:pPr algn="l" fontAlgn="ctr"/>
                      <a:r>
                        <a:rPr lang="en-US" sz="600" b="0" i="0" u="none" strike="noStrike">
                          <a:solidFill>
                            <a:srgbClr val="000000"/>
                          </a:solidFill>
                          <a:effectLst/>
                          <a:latin typeface="Calibri" panose="020F0502020204030204" pitchFamily="34" charset="0"/>
                        </a:rPr>
                        <a:t>23.1.Şikayet çözülene kadar ele alınma süreci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Tahoma" panose="020B0604030504040204" pitchFamily="34" charset="0"/>
                        </a:rPr>
                        <a:t>İG-KT-EK-TK</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Tahoma" panose="020B0604030504040204" pitchFamily="34" charset="0"/>
                        </a:rPr>
                        <a:t>Düzeltici Faaliyet Formu</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Verdana" panose="020B0604030504040204" pitchFamily="34" charset="0"/>
                        </a:rPr>
                        <a:t>P</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56747146"/>
                  </a:ext>
                </a:extLst>
              </a:tr>
              <a:tr h="12040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Verdana" panose="020B0604030504040204" pitchFamily="34" charset="0"/>
                        </a:rPr>
                        <a:t>G</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600" b="0" i="0" u="none" strike="noStrike">
                          <a:solidFill>
                            <a:srgbClr val="FF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600" b="0" i="0" u="none" strike="noStrike" dirty="0">
                          <a:solidFill>
                            <a:srgbClr val="000000"/>
                          </a:solidFill>
                          <a:effectLst/>
                          <a:latin typeface="Calibri" panose="020F0502020204030204" pitchFamily="34" charset="0"/>
                        </a:rPr>
                        <a:t> </a:t>
                      </a:r>
                    </a:p>
                  </a:txBody>
                  <a:tcPr marL="5388" marR="5388" marT="538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4538934"/>
                  </a:ext>
                </a:extLst>
              </a:tr>
            </a:tbl>
          </a:graphicData>
        </a:graphic>
      </p:graphicFrame>
      <p:pic>
        <p:nvPicPr>
          <p:cNvPr id="9" name="Resim 5"/>
          <p:cNvPicPr/>
          <p:nvPr/>
        </p:nvPicPr>
        <p:blipFill>
          <a:blip r:embed="rId2"/>
          <a:stretch>
            <a:fillRect/>
          </a:stretch>
        </p:blipFill>
        <p:spPr>
          <a:xfrm>
            <a:off x="107504" y="260648"/>
            <a:ext cx="2736304" cy="576064"/>
          </a:xfrm>
          <a:prstGeom prst="rect">
            <a:avLst/>
          </a:prstGeom>
        </p:spPr>
      </p:pic>
      <p:sp>
        <p:nvSpPr>
          <p:cNvPr id="10" name="Metin kutusu 4"/>
          <p:cNvSpPr txBox="1"/>
          <p:nvPr/>
        </p:nvSpPr>
        <p:spPr>
          <a:xfrm>
            <a:off x="2159224" y="51354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3552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13</a:t>
            </a:fld>
            <a:endParaRPr lang="tr-TR"/>
          </a:p>
        </p:txBody>
      </p:sp>
      <p:graphicFrame>
        <p:nvGraphicFramePr>
          <p:cNvPr id="5" name="Table 4"/>
          <p:cNvGraphicFramePr>
            <a:graphicFrameLocks noGrp="1"/>
          </p:cNvGraphicFramePr>
          <p:nvPr>
            <p:extLst>
              <p:ext uri="{D42A27DB-BD31-4B8C-83A1-F6EECF244321}">
                <p14:modId xmlns:p14="http://schemas.microsoft.com/office/powerpoint/2010/main" val="1872127051"/>
              </p:ext>
            </p:extLst>
          </p:nvPr>
        </p:nvGraphicFramePr>
        <p:xfrm>
          <a:off x="251523" y="1412771"/>
          <a:ext cx="8640953" cy="5308709"/>
        </p:xfrm>
        <a:graphic>
          <a:graphicData uri="http://schemas.openxmlformats.org/drawingml/2006/table">
            <a:tbl>
              <a:tblPr/>
              <a:tblGrid>
                <a:gridCol w="2336706">
                  <a:extLst>
                    <a:ext uri="{9D8B030D-6E8A-4147-A177-3AD203B41FA5}">
                      <a16:colId xmlns:a16="http://schemas.microsoft.com/office/drawing/2014/main" val="2466403645"/>
                    </a:ext>
                  </a:extLst>
                </a:gridCol>
                <a:gridCol w="610729">
                  <a:extLst>
                    <a:ext uri="{9D8B030D-6E8A-4147-A177-3AD203B41FA5}">
                      <a16:colId xmlns:a16="http://schemas.microsoft.com/office/drawing/2014/main" val="2381010137"/>
                    </a:ext>
                  </a:extLst>
                </a:gridCol>
                <a:gridCol w="424855">
                  <a:extLst>
                    <a:ext uri="{9D8B030D-6E8A-4147-A177-3AD203B41FA5}">
                      <a16:colId xmlns:a16="http://schemas.microsoft.com/office/drawing/2014/main" val="3208450981"/>
                    </a:ext>
                  </a:extLst>
                </a:gridCol>
                <a:gridCol w="575326">
                  <a:extLst>
                    <a:ext uri="{9D8B030D-6E8A-4147-A177-3AD203B41FA5}">
                      <a16:colId xmlns:a16="http://schemas.microsoft.com/office/drawing/2014/main" val="1240549972"/>
                    </a:ext>
                  </a:extLst>
                </a:gridCol>
                <a:gridCol w="205789">
                  <a:extLst>
                    <a:ext uri="{9D8B030D-6E8A-4147-A177-3AD203B41FA5}">
                      <a16:colId xmlns:a16="http://schemas.microsoft.com/office/drawing/2014/main" val="1992236275"/>
                    </a:ext>
                  </a:extLst>
                </a:gridCol>
                <a:gridCol w="86299">
                  <a:extLst>
                    <a:ext uri="{9D8B030D-6E8A-4147-A177-3AD203B41FA5}">
                      <a16:colId xmlns:a16="http://schemas.microsoft.com/office/drawing/2014/main" val="1749058875"/>
                    </a:ext>
                  </a:extLst>
                </a:gridCol>
                <a:gridCol w="86299">
                  <a:extLst>
                    <a:ext uri="{9D8B030D-6E8A-4147-A177-3AD203B41FA5}">
                      <a16:colId xmlns:a16="http://schemas.microsoft.com/office/drawing/2014/main" val="3769681117"/>
                    </a:ext>
                  </a:extLst>
                </a:gridCol>
                <a:gridCol w="86299">
                  <a:extLst>
                    <a:ext uri="{9D8B030D-6E8A-4147-A177-3AD203B41FA5}">
                      <a16:colId xmlns:a16="http://schemas.microsoft.com/office/drawing/2014/main" val="2170894266"/>
                    </a:ext>
                  </a:extLst>
                </a:gridCol>
                <a:gridCol w="86299">
                  <a:extLst>
                    <a:ext uri="{9D8B030D-6E8A-4147-A177-3AD203B41FA5}">
                      <a16:colId xmlns:a16="http://schemas.microsoft.com/office/drawing/2014/main" val="1474474361"/>
                    </a:ext>
                  </a:extLst>
                </a:gridCol>
                <a:gridCol w="86299">
                  <a:extLst>
                    <a:ext uri="{9D8B030D-6E8A-4147-A177-3AD203B41FA5}">
                      <a16:colId xmlns:a16="http://schemas.microsoft.com/office/drawing/2014/main" val="4051062743"/>
                    </a:ext>
                  </a:extLst>
                </a:gridCol>
                <a:gridCol w="86299">
                  <a:extLst>
                    <a:ext uri="{9D8B030D-6E8A-4147-A177-3AD203B41FA5}">
                      <a16:colId xmlns:a16="http://schemas.microsoft.com/office/drawing/2014/main" val="1162899588"/>
                    </a:ext>
                  </a:extLst>
                </a:gridCol>
                <a:gridCol w="86299">
                  <a:extLst>
                    <a:ext uri="{9D8B030D-6E8A-4147-A177-3AD203B41FA5}">
                      <a16:colId xmlns:a16="http://schemas.microsoft.com/office/drawing/2014/main" val="1909336279"/>
                    </a:ext>
                  </a:extLst>
                </a:gridCol>
                <a:gridCol w="86299">
                  <a:extLst>
                    <a:ext uri="{9D8B030D-6E8A-4147-A177-3AD203B41FA5}">
                      <a16:colId xmlns:a16="http://schemas.microsoft.com/office/drawing/2014/main" val="21320512"/>
                    </a:ext>
                  </a:extLst>
                </a:gridCol>
                <a:gridCol w="86299">
                  <a:extLst>
                    <a:ext uri="{9D8B030D-6E8A-4147-A177-3AD203B41FA5}">
                      <a16:colId xmlns:a16="http://schemas.microsoft.com/office/drawing/2014/main" val="1838683774"/>
                    </a:ext>
                  </a:extLst>
                </a:gridCol>
                <a:gridCol w="86299">
                  <a:extLst>
                    <a:ext uri="{9D8B030D-6E8A-4147-A177-3AD203B41FA5}">
                      <a16:colId xmlns:a16="http://schemas.microsoft.com/office/drawing/2014/main" val="3343682580"/>
                    </a:ext>
                  </a:extLst>
                </a:gridCol>
                <a:gridCol w="86299">
                  <a:extLst>
                    <a:ext uri="{9D8B030D-6E8A-4147-A177-3AD203B41FA5}">
                      <a16:colId xmlns:a16="http://schemas.microsoft.com/office/drawing/2014/main" val="1986918423"/>
                    </a:ext>
                  </a:extLst>
                </a:gridCol>
                <a:gridCol w="86299">
                  <a:extLst>
                    <a:ext uri="{9D8B030D-6E8A-4147-A177-3AD203B41FA5}">
                      <a16:colId xmlns:a16="http://schemas.microsoft.com/office/drawing/2014/main" val="1089783648"/>
                    </a:ext>
                  </a:extLst>
                </a:gridCol>
                <a:gridCol w="86299">
                  <a:extLst>
                    <a:ext uri="{9D8B030D-6E8A-4147-A177-3AD203B41FA5}">
                      <a16:colId xmlns:a16="http://schemas.microsoft.com/office/drawing/2014/main" val="2900163514"/>
                    </a:ext>
                  </a:extLst>
                </a:gridCol>
                <a:gridCol w="86299">
                  <a:extLst>
                    <a:ext uri="{9D8B030D-6E8A-4147-A177-3AD203B41FA5}">
                      <a16:colId xmlns:a16="http://schemas.microsoft.com/office/drawing/2014/main" val="2474825568"/>
                    </a:ext>
                  </a:extLst>
                </a:gridCol>
                <a:gridCol w="86299">
                  <a:extLst>
                    <a:ext uri="{9D8B030D-6E8A-4147-A177-3AD203B41FA5}">
                      <a16:colId xmlns:a16="http://schemas.microsoft.com/office/drawing/2014/main" val="1960317199"/>
                    </a:ext>
                  </a:extLst>
                </a:gridCol>
                <a:gridCol w="86299">
                  <a:extLst>
                    <a:ext uri="{9D8B030D-6E8A-4147-A177-3AD203B41FA5}">
                      <a16:colId xmlns:a16="http://schemas.microsoft.com/office/drawing/2014/main" val="1245867400"/>
                    </a:ext>
                  </a:extLst>
                </a:gridCol>
                <a:gridCol w="86299">
                  <a:extLst>
                    <a:ext uri="{9D8B030D-6E8A-4147-A177-3AD203B41FA5}">
                      <a16:colId xmlns:a16="http://schemas.microsoft.com/office/drawing/2014/main" val="2380272636"/>
                    </a:ext>
                  </a:extLst>
                </a:gridCol>
                <a:gridCol w="86299">
                  <a:extLst>
                    <a:ext uri="{9D8B030D-6E8A-4147-A177-3AD203B41FA5}">
                      <a16:colId xmlns:a16="http://schemas.microsoft.com/office/drawing/2014/main" val="3915131265"/>
                    </a:ext>
                  </a:extLst>
                </a:gridCol>
                <a:gridCol w="86299">
                  <a:extLst>
                    <a:ext uri="{9D8B030D-6E8A-4147-A177-3AD203B41FA5}">
                      <a16:colId xmlns:a16="http://schemas.microsoft.com/office/drawing/2014/main" val="1268148681"/>
                    </a:ext>
                  </a:extLst>
                </a:gridCol>
                <a:gridCol w="86299">
                  <a:extLst>
                    <a:ext uri="{9D8B030D-6E8A-4147-A177-3AD203B41FA5}">
                      <a16:colId xmlns:a16="http://schemas.microsoft.com/office/drawing/2014/main" val="906078720"/>
                    </a:ext>
                  </a:extLst>
                </a:gridCol>
                <a:gridCol w="86299">
                  <a:extLst>
                    <a:ext uri="{9D8B030D-6E8A-4147-A177-3AD203B41FA5}">
                      <a16:colId xmlns:a16="http://schemas.microsoft.com/office/drawing/2014/main" val="2192493752"/>
                    </a:ext>
                  </a:extLst>
                </a:gridCol>
                <a:gridCol w="86299">
                  <a:extLst>
                    <a:ext uri="{9D8B030D-6E8A-4147-A177-3AD203B41FA5}">
                      <a16:colId xmlns:a16="http://schemas.microsoft.com/office/drawing/2014/main" val="2725921325"/>
                    </a:ext>
                  </a:extLst>
                </a:gridCol>
                <a:gridCol w="86299">
                  <a:extLst>
                    <a:ext uri="{9D8B030D-6E8A-4147-A177-3AD203B41FA5}">
                      <a16:colId xmlns:a16="http://schemas.microsoft.com/office/drawing/2014/main" val="2333875748"/>
                    </a:ext>
                  </a:extLst>
                </a:gridCol>
                <a:gridCol w="86299">
                  <a:extLst>
                    <a:ext uri="{9D8B030D-6E8A-4147-A177-3AD203B41FA5}">
                      <a16:colId xmlns:a16="http://schemas.microsoft.com/office/drawing/2014/main" val="3252941152"/>
                    </a:ext>
                  </a:extLst>
                </a:gridCol>
                <a:gridCol w="86299">
                  <a:extLst>
                    <a:ext uri="{9D8B030D-6E8A-4147-A177-3AD203B41FA5}">
                      <a16:colId xmlns:a16="http://schemas.microsoft.com/office/drawing/2014/main" val="4278005751"/>
                    </a:ext>
                  </a:extLst>
                </a:gridCol>
                <a:gridCol w="86299">
                  <a:extLst>
                    <a:ext uri="{9D8B030D-6E8A-4147-A177-3AD203B41FA5}">
                      <a16:colId xmlns:a16="http://schemas.microsoft.com/office/drawing/2014/main" val="374267087"/>
                    </a:ext>
                  </a:extLst>
                </a:gridCol>
                <a:gridCol w="86299">
                  <a:extLst>
                    <a:ext uri="{9D8B030D-6E8A-4147-A177-3AD203B41FA5}">
                      <a16:colId xmlns:a16="http://schemas.microsoft.com/office/drawing/2014/main" val="3172765090"/>
                    </a:ext>
                  </a:extLst>
                </a:gridCol>
                <a:gridCol w="86299">
                  <a:extLst>
                    <a:ext uri="{9D8B030D-6E8A-4147-A177-3AD203B41FA5}">
                      <a16:colId xmlns:a16="http://schemas.microsoft.com/office/drawing/2014/main" val="382520270"/>
                    </a:ext>
                  </a:extLst>
                </a:gridCol>
                <a:gridCol w="86299">
                  <a:extLst>
                    <a:ext uri="{9D8B030D-6E8A-4147-A177-3AD203B41FA5}">
                      <a16:colId xmlns:a16="http://schemas.microsoft.com/office/drawing/2014/main" val="3178801837"/>
                    </a:ext>
                  </a:extLst>
                </a:gridCol>
                <a:gridCol w="86299">
                  <a:extLst>
                    <a:ext uri="{9D8B030D-6E8A-4147-A177-3AD203B41FA5}">
                      <a16:colId xmlns:a16="http://schemas.microsoft.com/office/drawing/2014/main" val="956691181"/>
                    </a:ext>
                  </a:extLst>
                </a:gridCol>
                <a:gridCol w="86299">
                  <a:extLst>
                    <a:ext uri="{9D8B030D-6E8A-4147-A177-3AD203B41FA5}">
                      <a16:colId xmlns:a16="http://schemas.microsoft.com/office/drawing/2014/main" val="3910167580"/>
                    </a:ext>
                  </a:extLst>
                </a:gridCol>
                <a:gridCol w="86299">
                  <a:extLst>
                    <a:ext uri="{9D8B030D-6E8A-4147-A177-3AD203B41FA5}">
                      <a16:colId xmlns:a16="http://schemas.microsoft.com/office/drawing/2014/main" val="4135474573"/>
                    </a:ext>
                  </a:extLst>
                </a:gridCol>
                <a:gridCol w="86299">
                  <a:extLst>
                    <a:ext uri="{9D8B030D-6E8A-4147-A177-3AD203B41FA5}">
                      <a16:colId xmlns:a16="http://schemas.microsoft.com/office/drawing/2014/main" val="39394253"/>
                    </a:ext>
                  </a:extLst>
                </a:gridCol>
                <a:gridCol w="86299">
                  <a:extLst>
                    <a:ext uri="{9D8B030D-6E8A-4147-A177-3AD203B41FA5}">
                      <a16:colId xmlns:a16="http://schemas.microsoft.com/office/drawing/2014/main" val="1580603560"/>
                    </a:ext>
                  </a:extLst>
                </a:gridCol>
                <a:gridCol w="86299">
                  <a:extLst>
                    <a:ext uri="{9D8B030D-6E8A-4147-A177-3AD203B41FA5}">
                      <a16:colId xmlns:a16="http://schemas.microsoft.com/office/drawing/2014/main" val="449200721"/>
                    </a:ext>
                  </a:extLst>
                </a:gridCol>
                <a:gridCol w="86299">
                  <a:extLst>
                    <a:ext uri="{9D8B030D-6E8A-4147-A177-3AD203B41FA5}">
                      <a16:colId xmlns:a16="http://schemas.microsoft.com/office/drawing/2014/main" val="3729992062"/>
                    </a:ext>
                  </a:extLst>
                </a:gridCol>
                <a:gridCol w="86299">
                  <a:extLst>
                    <a:ext uri="{9D8B030D-6E8A-4147-A177-3AD203B41FA5}">
                      <a16:colId xmlns:a16="http://schemas.microsoft.com/office/drawing/2014/main" val="350194830"/>
                    </a:ext>
                  </a:extLst>
                </a:gridCol>
                <a:gridCol w="86299">
                  <a:extLst>
                    <a:ext uri="{9D8B030D-6E8A-4147-A177-3AD203B41FA5}">
                      <a16:colId xmlns:a16="http://schemas.microsoft.com/office/drawing/2014/main" val="2697813841"/>
                    </a:ext>
                  </a:extLst>
                </a:gridCol>
                <a:gridCol w="86299">
                  <a:extLst>
                    <a:ext uri="{9D8B030D-6E8A-4147-A177-3AD203B41FA5}">
                      <a16:colId xmlns:a16="http://schemas.microsoft.com/office/drawing/2014/main" val="114507669"/>
                    </a:ext>
                  </a:extLst>
                </a:gridCol>
                <a:gridCol w="86299">
                  <a:extLst>
                    <a:ext uri="{9D8B030D-6E8A-4147-A177-3AD203B41FA5}">
                      <a16:colId xmlns:a16="http://schemas.microsoft.com/office/drawing/2014/main" val="4021517569"/>
                    </a:ext>
                  </a:extLst>
                </a:gridCol>
                <a:gridCol w="86299">
                  <a:extLst>
                    <a:ext uri="{9D8B030D-6E8A-4147-A177-3AD203B41FA5}">
                      <a16:colId xmlns:a16="http://schemas.microsoft.com/office/drawing/2014/main" val="1313113152"/>
                    </a:ext>
                  </a:extLst>
                </a:gridCol>
                <a:gridCol w="86299">
                  <a:extLst>
                    <a:ext uri="{9D8B030D-6E8A-4147-A177-3AD203B41FA5}">
                      <a16:colId xmlns:a16="http://schemas.microsoft.com/office/drawing/2014/main" val="2269570000"/>
                    </a:ext>
                  </a:extLst>
                </a:gridCol>
                <a:gridCol w="86299">
                  <a:extLst>
                    <a:ext uri="{9D8B030D-6E8A-4147-A177-3AD203B41FA5}">
                      <a16:colId xmlns:a16="http://schemas.microsoft.com/office/drawing/2014/main" val="3203518493"/>
                    </a:ext>
                  </a:extLst>
                </a:gridCol>
                <a:gridCol w="86299">
                  <a:extLst>
                    <a:ext uri="{9D8B030D-6E8A-4147-A177-3AD203B41FA5}">
                      <a16:colId xmlns:a16="http://schemas.microsoft.com/office/drawing/2014/main" val="53120059"/>
                    </a:ext>
                  </a:extLst>
                </a:gridCol>
                <a:gridCol w="86299">
                  <a:extLst>
                    <a:ext uri="{9D8B030D-6E8A-4147-A177-3AD203B41FA5}">
                      <a16:colId xmlns:a16="http://schemas.microsoft.com/office/drawing/2014/main" val="1408420347"/>
                    </a:ext>
                  </a:extLst>
                </a:gridCol>
                <a:gridCol w="86299">
                  <a:extLst>
                    <a:ext uri="{9D8B030D-6E8A-4147-A177-3AD203B41FA5}">
                      <a16:colId xmlns:a16="http://schemas.microsoft.com/office/drawing/2014/main" val="1160567870"/>
                    </a:ext>
                  </a:extLst>
                </a:gridCol>
                <a:gridCol w="86299">
                  <a:extLst>
                    <a:ext uri="{9D8B030D-6E8A-4147-A177-3AD203B41FA5}">
                      <a16:colId xmlns:a16="http://schemas.microsoft.com/office/drawing/2014/main" val="3884775897"/>
                    </a:ext>
                  </a:extLst>
                </a:gridCol>
                <a:gridCol w="86299">
                  <a:extLst>
                    <a:ext uri="{9D8B030D-6E8A-4147-A177-3AD203B41FA5}">
                      <a16:colId xmlns:a16="http://schemas.microsoft.com/office/drawing/2014/main" val="3936464092"/>
                    </a:ext>
                  </a:extLst>
                </a:gridCol>
                <a:gridCol w="86299">
                  <a:extLst>
                    <a:ext uri="{9D8B030D-6E8A-4147-A177-3AD203B41FA5}">
                      <a16:colId xmlns:a16="http://schemas.microsoft.com/office/drawing/2014/main" val="2299492593"/>
                    </a:ext>
                  </a:extLst>
                </a:gridCol>
                <a:gridCol w="86299">
                  <a:extLst>
                    <a:ext uri="{9D8B030D-6E8A-4147-A177-3AD203B41FA5}">
                      <a16:colId xmlns:a16="http://schemas.microsoft.com/office/drawing/2014/main" val="698411154"/>
                    </a:ext>
                  </a:extLst>
                </a:gridCol>
                <a:gridCol w="86299">
                  <a:extLst>
                    <a:ext uri="{9D8B030D-6E8A-4147-A177-3AD203B41FA5}">
                      <a16:colId xmlns:a16="http://schemas.microsoft.com/office/drawing/2014/main" val="4221379684"/>
                    </a:ext>
                  </a:extLst>
                </a:gridCol>
                <a:gridCol w="86299">
                  <a:extLst>
                    <a:ext uri="{9D8B030D-6E8A-4147-A177-3AD203B41FA5}">
                      <a16:colId xmlns:a16="http://schemas.microsoft.com/office/drawing/2014/main" val="3698345386"/>
                    </a:ext>
                  </a:extLst>
                </a:gridCol>
              </a:tblGrid>
              <a:tr h="202177">
                <a:tc>
                  <a:txBody>
                    <a:bodyPr/>
                    <a:lstStyle/>
                    <a:p>
                      <a:pPr algn="ctr" fontAlgn="ctr"/>
                      <a:r>
                        <a:rPr lang="en-US" sz="900" b="1" i="0" u="none" strike="noStrike">
                          <a:solidFill>
                            <a:srgbClr val="FFFFFF"/>
                          </a:solidFill>
                          <a:effectLst/>
                          <a:latin typeface="Verdana" panose="020B0604030504040204" pitchFamily="34" charset="0"/>
                        </a:rPr>
                        <a:t>   FAALİYETİN ADI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600" b="1" i="0" u="none" strike="noStrike">
                          <a:solidFill>
                            <a:srgbClr val="FFFFFF"/>
                          </a:solidFill>
                          <a:effectLst/>
                          <a:latin typeface="Verdana" panose="020B0604030504040204" pitchFamily="34" charset="0"/>
                        </a:rPr>
                        <a:t>Sorumlu</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600" b="1" i="0" u="none" strike="noStrike">
                          <a:solidFill>
                            <a:srgbClr val="FFFFFF"/>
                          </a:solidFill>
                          <a:effectLst/>
                          <a:latin typeface="Verdana" panose="020B0604030504040204" pitchFamily="34" charset="0"/>
                        </a:rPr>
                        <a:t>Kaynak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600" b="1" i="0" u="none" strike="noStrike">
                          <a:solidFill>
                            <a:srgbClr val="FFFFFF"/>
                          </a:solidFill>
                          <a:effectLst/>
                          <a:latin typeface="Verdana" panose="020B0604030504040204" pitchFamily="34" charset="0"/>
                        </a:rPr>
                        <a:t>Takip          Göstergesi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000000"/>
                          </a:solidFill>
                          <a:effectLst/>
                          <a:latin typeface="Verdana" panose="020B0604030504040204" pitchFamily="34" charset="0"/>
                        </a:rPr>
                        <a:t>Termin</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500" b="1" i="0" u="none" strike="noStrike">
                          <a:solidFill>
                            <a:srgbClr val="000000"/>
                          </a:solidFill>
                          <a:effectLst/>
                          <a:latin typeface="Verdana" panose="020B0604030504040204" pitchFamily="34" charset="0"/>
                        </a:rPr>
                        <a:t>OCAK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ŞUBAT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MART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NİSAN</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solidFill>
                            <a:srgbClr val="000000"/>
                          </a:solidFill>
                          <a:effectLst/>
                          <a:latin typeface="Verdana" panose="020B0604030504040204" pitchFamily="34" charset="0"/>
                        </a:rPr>
                        <a:t>MAYIS</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HAZİRAN</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TEMMUZ</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solidFill>
                            <a:srgbClr val="000000"/>
                          </a:solidFill>
                          <a:effectLst/>
                          <a:latin typeface="Verdana" panose="020B0604030504040204" pitchFamily="34" charset="0"/>
                        </a:rPr>
                        <a:t>AĞUSTOS</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EYLÜL</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EKİM</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solidFill>
                            <a:srgbClr val="000000"/>
                          </a:solidFill>
                          <a:effectLst/>
                          <a:latin typeface="Verdana" panose="020B0604030504040204" pitchFamily="34" charset="0"/>
                        </a:rPr>
                        <a:t>KASIM</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solidFill>
                            <a:srgbClr val="000000"/>
                          </a:solidFill>
                          <a:effectLst/>
                          <a:latin typeface="Verdana" panose="020B0604030504040204" pitchFamily="34" charset="0"/>
                        </a:rPr>
                        <a:t>ARALIK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8313951"/>
                  </a:ext>
                </a:extLst>
              </a:tr>
              <a:tr h="166862">
                <a:tc>
                  <a:txBody>
                    <a:bodyPr/>
                    <a:lstStyle/>
                    <a:p>
                      <a:pPr algn="ctr" fontAlgn="ctr"/>
                      <a:r>
                        <a:rPr lang="en-US" sz="800" b="1" i="0" u="none" strike="noStrike">
                          <a:solidFill>
                            <a:srgbClr val="FFFFFF"/>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43</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44</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45</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46</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47</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48</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49</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50</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51</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52</a:t>
                      </a:r>
                    </a:p>
                  </a:txBody>
                  <a:tcPr marL="6235" marR="6235" marT="6235"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3726831832"/>
                  </a:ext>
                </a:extLst>
              </a:tr>
              <a:tr h="143908">
                <a:tc>
                  <a:txBody>
                    <a:bodyPr/>
                    <a:lstStyle/>
                    <a:p>
                      <a:pPr algn="l" fontAlgn="ctr"/>
                      <a:r>
                        <a:rPr lang="en-US" sz="700" b="1" i="0" u="none" strike="noStrike">
                          <a:solidFill>
                            <a:srgbClr val="000000"/>
                          </a:solidFill>
                          <a:effectLst/>
                          <a:latin typeface="Calibri" panose="020F0502020204030204" pitchFamily="34" charset="0"/>
                        </a:rPr>
                        <a:t>25.Çevre Kazası Sayısı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3966596"/>
                  </a:ext>
                </a:extLst>
              </a:tr>
              <a:tr h="230430">
                <a:tc rowSpan="2">
                  <a:txBody>
                    <a:bodyPr/>
                    <a:lstStyle/>
                    <a:p>
                      <a:pPr algn="l" fontAlgn="ctr"/>
                      <a:r>
                        <a:rPr lang="en-US" sz="700" b="0" i="0" u="none" strike="noStrike">
                          <a:solidFill>
                            <a:srgbClr val="000000"/>
                          </a:solidFill>
                          <a:effectLst/>
                          <a:latin typeface="Calibri" panose="020F0502020204030204" pitchFamily="34" charset="0"/>
                        </a:rPr>
                        <a:t>25.1.Tehlikeli ve tehlikesiz atıkların talimatlara göre ayrıştırılması ve ilgili geri dönüşüm yönetimin uyumun sağlanması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Çevre Kazası Bildirim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FFFFFF"/>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21892275"/>
                  </a:ext>
                </a:extLst>
              </a:tr>
              <a:tr h="18540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25240711"/>
                  </a:ext>
                </a:extLst>
              </a:tr>
              <a:tr h="143908">
                <a:tc>
                  <a:txBody>
                    <a:bodyPr/>
                    <a:lstStyle/>
                    <a:p>
                      <a:pPr algn="l" fontAlgn="ctr"/>
                      <a:r>
                        <a:rPr lang="en-US" sz="700" b="1" i="0" u="none" strike="noStrike">
                          <a:solidFill>
                            <a:srgbClr val="000000"/>
                          </a:solidFill>
                          <a:effectLst/>
                          <a:latin typeface="Calibri" panose="020F0502020204030204" pitchFamily="34" charset="0"/>
                        </a:rPr>
                        <a:t>26.İş Kazası Sayısı-27.İş Kazası Ağırlık Oranı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72803065"/>
                  </a:ext>
                </a:extLst>
              </a:tr>
              <a:tr h="158917">
                <a:tc rowSpan="2">
                  <a:txBody>
                    <a:bodyPr/>
                    <a:lstStyle/>
                    <a:p>
                      <a:pPr algn="l" fontAlgn="ctr"/>
                      <a:r>
                        <a:rPr lang="en-US" sz="700" b="0" i="0" u="none" strike="noStrike">
                          <a:solidFill>
                            <a:srgbClr val="000000"/>
                          </a:solidFill>
                          <a:effectLst/>
                          <a:latin typeface="Calibri" panose="020F0502020204030204" pitchFamily="34" charset="0"/>
                        </a:rPr>
                        <a:t>26.1.-27.1.İş Sağlığı Güvenliği ile ilgili iç yönergelere uyum sağlanması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İş Kazası Bildirim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2841951107"/>
                  </a:ext>
                </a:extLst>
              </a:tr>
              <a:tr h="2569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173324523"/>
                  </a:ext>
                </a:extLst>
              </a:tr>
              <a:tr h="158917">
                <a:tc rowSpan="2">
                  <a:txBody>
                    <a:bodyPr/>
                    <a:lstStyle/>
                    <a:p>
                      <a:pPr algn="l" fontAlgn="ctr"/>
                      <a:r>
                        <a:rPr lang="en-US" sz="700" b="0" i="0" u="none" strike="noStrike">
                          <a:solidFill>
                            <a:srgbClr val="000000"/>
                          </a:solidFill>
                          <a:effectLst/>
                          <a:latin typeface="Calibri" panose="020F0502020204030204" pitchFamily="34" charset="0"/>
                        </a:rPr>
                        <a:t>26.2.-27.2.Birim/bölüm ile ilgili hazırlanan iş sağlığı risklerine karşı aksiyonlar geliştirilmesi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İş Kazası Bildirim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32499361"/>
                  </a:ext>
                </a:extLst>
              </a:tr>
              <a:tr h="2569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361652669"/>
                  </a:ext>
                </a:extLst>
              </a:tr>
              <a:tr h="158917">
                <a:tc rowSpan="2">
                  <a:txBody>
                    <a:bodyPr/>
                    <a:lstStyle/>
                    <a:p>
                      <a:pPr algn="l" fontAlgn="ctr"/>
                      <a:r>
                        <a:rPr lang="en-US" sz="700" b="0" i="0" u="none" strike="noStrike">
                          <a:solidFill>
                            <a:srgbClr val="000000"/>
                          </a:solidFill>
                          <a:effectLst/>
                          <a:latin typeface="Calibri" panose="020F0502020204030204" pitchFamily="34" charset="0"/>
                        </a:rPr>
                        <a:t>26.3.-27.3.Kurum içinde isg riski taşıyan konular hakkında yetkililere bilgi akışının sağlanması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E-postalar,İç Yazışmalar</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FF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691548646"/>
                  </a:ext>
                </a:extLst>
              </a:tr>
              <a:tr h="15891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283649134"/>
                  </a:ext>
                </a:extLst>
              </a:tr>
              <a:tr h="143908">
                <a:tc>
                  <a:txBody>
                    <a:bodyPr/>
                    <a:lstStyle/>
                    <a:p>
                      <a:pPr algn="l" fontAlgn="ctr"/>
                      <a:r>
                        <a:rPr lang="en-US" sz="700" b="1" i="0" u="none" strike="noStrike">
                          <a:solidFill>
                            <a:srgbClr val="000000"/>
                          </a:solidFill>
                          <a:effectLst/>
                          <a:latin typeface="Calibri" panose="020F0502020204030204" pitchFamily="34" charset="0"/>
                        </a:rPr>
                        <a:t>28.Öneri Sayısı-29.Önerilerin Hayata Geçirilme Oranı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7636323"/>
                  </a:ext>
                </a:extLst>
              </a:tr>
              <a:tr h="158917">
                <a:tc rowSpan="2">
                  <a:txBody>
                    <a:bodyPr/>
                    <a:lstStyle/>
                    <a:p>
                      <a:pPr algn="l" fontAlgn="ctr"/>
                      <a:r>
                        <a:rPr lang="en-US" sz="700" b="0" i="0" u="none" strike="noStrike">
                          <a:solidFill>
                            <a:srgbClr val="000000"/>
                          </a:solidFill>
                          <a:effectLst/>
                          <a:latin typeface="Calibri" panose="020F0502020204030204" pitchFamily="34" charset="0"/>
                        </a:rPr>
                        <a:t>28.1.-29.1.Kurum içi verimliliğin sağlanabilmesi adına  öneriler verilmesi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E-postalar</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33120956"/>
                  </a:ext>
                </a:extLst>
              </a:tr>
              <a:tr h="15891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25062063"/>
                  </a:ext>
                </a:extLst>
              </a:tr>
              <a:tr h="158917">
                <a:tc rowSpan="2">
                  <a:txBody>
                    <a:bodyPr/>
                    <a:lstStyle/>
                    <a:p>
                      <a:pPr algn="l" fontAlgn="ctr"/>
                      <a:r>
                        <a:rPr lang="en-US" sz="700" b="0" i="0" u="none" strike="noStrike">
                          <a:solidFill>
                            <a:srgbClr val="000000"/>
                          </a:solidFill>
                          <a:effectLst/>
                          <a:latin typeface="Calibri" panose="020F0502020204030204" pitchFamily="34" charset="0"/>
                        </a:rPr>
                        <a:t>28.2.-29.2.Verilen önerilerin takip edilmesi ve uygulamaya alınması için aksiyonlar geliştirilmesi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E-postalar,İç Yazışmalar</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23973504"/>
                  </a:ext>
                </a:extLst>
              </a:tr>
              <a:tr h="15891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62669645"/>
                  </a:ext>
                </a:extLst>
              </a:tr>
              <a:tr h="143908">
                <a:tc>
                  <a:txBody>
                    <a:bodyPr/>
                    <a:lstStyle/>
                    <a:p>
                      <a:pPr algn="l" fontAlgn="ctr"/>
                      <a:r>
                        <a:rPr lang="en-US" sz="700" b="1" i="0" u="none" strike="noStrike">
                          <a:solidFill>
                            <a:srgbClr val="000000"/>
                          </a:solidFill>
                          <a:effectLst/>
                          <a:latin typeface="Calibri" panose="020F0502020204030204" pitchFamily="34" charset="0"/>
                        </a:rPr>
                        <a:t>30.Personel Performans Oranı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77467350"/>
                  </a:ext>
                </a:extLst>
              </a:tr>
              <a:tr h="158917">
                <a:tc rowSpan="2">
                  <a:txBody>
                    <a:bodyPr/>
                    <a:lstStyle/>
                    <a:p>
                      <a:pPr algn="l" fontAlgn="ctr"/>
                      <a:r>
                        <a:rPr lang="en-US" sz="700" b="0" i="0" u="none" strike="noStrike">
                          <a:solidFill>
                            <a:srgbClr val="000000"/>
                          </a:solidFill>
                          <a:effectLst/>
                          <a:latin typeface="Calibri" panose="020F0502020204030204" pitchFamily="34" charset="0"/>
                        </a:rPr>
                        <a:t>30.1.Personel performansının ölçümlenmesi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Performans Değerlendirme Formu</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28586223"/>
                  </a:ext>
                </a:extLst>
              </a:tr>
              <a:tr h="2569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927021637"/>
                  </a:ext>
                </a:extLst>
              </a:tr>
              <a:tr h="158917">
                <a:tc rowSpan="2">
                  <a:txBody>
                    <a:bodyPr/>
                    <a:lstStyle/>
                    <a:p>
                      <a:pPr algn="l" fontAlgn="ctr"/>
                      <a:r>
                        <a:rPr lang="en-US" sz="700" b="0" i="0" u="none" strike="noStrike">
                          <a:solidFill>
                            <a:srgbClr val="000000"/>
                          </a:solidFill>
                          <a:effectLst/>
                          <a:latin typeface="Calibri" panose="020F0502020204030204" pitchFamily="34" charset="0"/>
                        </a:rPr>
                        <a:t>30.2.Ölçüm sonucu performansı düşük çıkan personelin iyileştirilmesine yönelik eğitim,proje ya da uygulama gibi faaliyetler gerçekleştirilmesi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Eğitim katılımları, Proje dosyaları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407232598"/>
                  </a:ext>
                </a:extLst>
              </a:tr>
              <a:tr h="3928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49152411"/>
                  </a:ext>
                </a:extLst>
              </a:tr>
              <a:tr h="143908">
                <a:tc>
                  <a:txBody>
                    <a:bodyPr/>
                    <a:lstStyle/>
                    <a:p>
                      <a:pPr algn="l" fontAlgn="ctr"/>
                      <a:r>
                        <a:rPr lang="en-US" sz="700" b="1" i="0" u="none" strike="noStrike">
                          <a:solidFill>
                            <a:srgbClr val="000000"/>
                          </a:solidFill>
                          <a:effectLst/>
                          <a:latin typeface="Calibri" panose="020F0502020204030204" pitchFamily="34" charset="0"/>
                        </a:rPr>
                        <a:t>31.Süreç Memnuniyet Oranı (İç Müşteri)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en-US" sz="4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51256816"/>
                  </a:ext>
                </a:extLst>
              </a:tr>
              <a:tr h="158917">
                <a:tc rowSpan="2">
                  <a:txBody>
                    <a:bodyPr/>
                    <a:lstStyle/>
                    <a:p>
                      <a:pPr algn="l" fontAlgn="ctr"/>
                      <a:r>
                        <a:rPr lang="en-US" sz="700" b="0" i="0" u="none" strike="noStrike">
                          <a:solidFill>
                            <a:srgbClr val="000000"/>
                          </a:solidFill>
                          <a:effectLst/>
                          <a:latin typeface="Calibri" panose="020F0502020204030204" pitchFamily="34" charset="0"/>
                        </a:rPr>
                        <a:t>31.1.İç Müşteri Memnuniyet Anketinin yapılması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Anket formları</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89255251"/>
                  </a:ext>
                </a:extLst>
              </a:tr>
              <a:tr h="15891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2949956"/>
                  </a:ext>
                </a:extLst>
              </a:tr>
              <a:tr h="158917">
                <a:tc rowSpan="2">
                  <a:txBody>
                    <a:bodyPr/>
                    <a:lstStyle/>
                    <a:p>
                      <a:pPr algn="l" fontAlgn="ctr"/>
                      <a:r>
                        <a:rPr lang="en-US" sz="700" b="0" i="0" u="none" strike="noStrike">
                          <a:solidFill>
                            <a:srgbClr val="000000"/>
                          </a:solidFill>
                          <a:effectLst/>
                          <a:latin typeface="Calibri" panose="020F0502020204030204" pitchFamily="34" charset="0"/>
                        </a:rPr>
                        <a:t>31.2.Anket sonucu çıkan uygunsuzluklar için AAP hazırlanması ve uygulamaların takibi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Analiz Formları ve AAP'ler</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25788985"/>
                  </a:ext>
                </a:extLst>
              </a:tr>
              <a:tr h="2569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43635304"/>
                  </a:ext>
                </a:extLst>
              </a:tr>
              <a:tr h="158917">
                <a:tc rowSpan="2">
                  <a:txBody>
                    <a:bodyPr/>
                    <a:lstStyle/>
                    <a:p>
                      <a:pPr algn="l" fontAlgn="ctr"/>
                      <a:r>
                        <a:rPr lang="en-US" sz="700" b="0" i="0" u="none" strike="noStrike">
                          <a:solidFill>
                            <a:srgbClr val="000000"/>
                          </a:solidFill>
                          <a:effectLst/>
                          <a:latin typeface="Calibri" panose="020F0502020204030204" pitchFamily="34" charset="0"/>
                        </a:rPr>
                        <a:t>31.3.Anketlere gelen yorumların risk analizlerine ilave edilmesi ve takibi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Verdana" panose="020B0604030504040204" pitchFamily="34" charset="0"/>
                        </a:rPr>
                        <a:t>KÜTÜPHANE MÜDÜRÜ</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Risk Analizleri</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Verdana" panose="020B060403050404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98051976"/>
                  </a:ext>
                </a:extLst>
              </a:tr>
              <a:tr h="15891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FF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Calibri" panose="020F0502020204030204" pitchFamily="34" charset="0"/>
                        </a:rPr>
                        <a:t> </a:t>
                      </a:r>
                    </a:p>
                  </a:txBody>
                  <a:tcPr marL="6235" marR="6235" marT="623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201028570"/>
                  </a:ext>
                </a:extLst>
              </a:tr>
            </a:tbl>
          </a:graphicData>
        </a:graphic>
      </p:graphicFrame>
      <p:pic>
        <p:nvPicPr>
          <p:cNvPr id="6" name="Resim 5"/>
          <p:cNvPicPr/>
          <p:nvPr/>
        </p:nvPicPr>
        <p:blipFill>
          <a:blip r:embed="rId2"/>
          <a:stretch>
            <a:fillRect/>
          </a:stretch>
        </p:blipFill>
        <p:spPr>
          <a:xfrm>
            <a:off x="107504" y="260648"/>
            <a:ext cx="2736304" cy="576064"/>
          </a:xfrm>
          <a:prstGeom prst="rect">
            <a:avLst/>
          </a:prstGeom>
        </p:spPr>
      </p:pic>
      <p:sp>
        <p:nvSpPr>
          <p:cNvPr id="7" name="Metin kutusu 4"/>
          <p:cNvSpPr txBox="1"/>
          <p:nvPr/>
        </p:nvSpPr>
        <p:spPr>
          <a:xfrm>
            <a:off x="2159224" y="51354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8493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14</a:t>
            </a:fld>
            <a:endParaRPr lang="tr-TR"/>
          </a:p>
        </p:txBody>
      </p:sp>
      <p:sp>
        <p:nvSpPr>
          <p:cNvPr id="10" name="143 Metin kutusu"/>
          <p:cNvSpPr txBox="1"/>
          <p:nvPr/>
        </p:nvSpPr>
        <p:spPr>
          <a:xfrm>
            <a:off x="1609130" y="2731666"/>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a:off x="1609130" y="2979316"/>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13" name="Resim 4"/>
          <p:cNvPicPr/>
          <p:nvPr/>
        </p:nvPicPr>
        <p:blipFill>
          <a:blip r:embed="rId2"/>
          <a:stretch>
            <a:fillRect/>
          </a:stretch>
        </p:blipFill>
        <p:spPr>
          <a:xfrm>
            <a:off x="107504" y="260648"/>
            <a:ext cx="2736304" cy="576064"/>
          </a:xfrm>
          <a:prstGeom prst="rect">
            <a:avLst/>
          </a:prstGeom>
        </p:spPr>
      </p:pic>
      <p:sp>
        <p:nvSpPr>
          <p:cNvPr id="14" name="Metin kutusu 5"/>
          <p:cNvSpPr txBox="1"/>
          <p:nvPr/>
        </p:nvSpPr>
        <p:spPr>
          <a:xfrm>
            <a:off x="1403648" y="65582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6" name="143 Metin kutusu"/>
          <p:cNvSpPr txBox="1"/>
          <p:nvPr/>
        </p:nvSpPr>
        <p:spPr>
          <a:xfrm>
            <a:off x="683568" y="2460203"/>
            <a:ext cx="2746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683568" y="2707853"/>
            <a:ext cx="2746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1112973" y="2509599"/>
            <a:ext cx="306933" cy="2860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112973" y="2757181"/>
            <a:ext cx="306933" cy="27937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3664171050"/>
              </p:ext>
            </p:extLst>
          </p:nvPr>
        </p:nvGraphicFramePr>
        <p:xfrm>
          <a:off x="266698" y="1484786"/>
          <a:ext cx="8625781" cy="5236688"/>
        </p:xfrm>
        <a:graphic>
          <a:graphicData uri="http://schemas.openxmlformats.org/drawingml/2006/table">
            <a:tbl>
              <a:tblPr/>
              <a:tblGrid>
                <a:gridCol w="1299909">
                  <a:extLst>
                    <a:ext uri="{9D8B030D-6E8A-4147-A177-3AD203B41FA5}">
                      <a16:colId xmlns:a16="http://schemas.microsoft.com/office/drawing/2014/main" val="61926041"/>
                    </a:ext>
                  </a:extLst>
                </a:gridCol>
                <a:gridCol w="1278113">
                  <a:extLst>
                    <a:ext uri="{9D8B030D-6E8A-4147-A177-3AD203B41FA5}">
                      <a16:colId xmlns:a16="http://schemas.microsoft.com/office/drawing/2014/main" val="1156055283"/>
                    </a:ext>
                  </a:extLst>
                </a:gridCol>
                <a:gridCol w="202120">
                  <a:extLst>
                    <a:ext uri="{9D8B030D-6E8A-4147-A177-3AD203B41FA5}">
                      <a16:colId xmlns:a16="http://schemas.microsoft.com/office/drawing/2014/main" val="1705219224"/>
                    </a:ext>
                  </a:extLst>
                </a:gridCol>
                <a:gridCol w="1284058">
                  <a:extLst>
                    <a:ext uri="{9D8B030D-6E8A-4147-A177-3AD203B41FA5}">
                      <a16:colId xmlns:a16="http://schemas.microsoft.com/office/drawing/2014/main" val="550649186"/>
                    </a:ext>
                  </a:extLst>
                </a:gridCol>
                <a:gridCol w="172396">
                  <a:extLst>
                    <a:ext uri="{9D8B030D-6E8A-4147-A177-3AD203B41FA5}">
                      <a16:colId xmlns:a16="http://schemas.microsoft.com/office/drawing/2014/main" val="1480060174"/>
                    </a:ext>
                  </a:extLst>
                </a:gridCol>
                <a:gridCol w="665808">
                  <a:extLst>
                    <a:ext uri="{9D8B030D-6E8A-4147-A177-3AD203B41FA5}">
                      <a16:colId xmlns:a16="http://schemas.microsoft.com/office/drawing/2014/main" val="2214657636"/>
                    </a:ext>
                  </a:extLst>
                </a:gridCol>
                <a:gridCol w="321015">
                  <a:extLst>
                    <a:ext uri="{9D8B030D-6E8A-4147-A177-3AD203B41FA5}">
                      <a16:colId xmlns:a16="http://schemas.microsoft.com/office/drawing/2014/main" val="3200147590"/>
                    </a:ext>
                  </a:extLst>
                </a:gridCol>
                <a:gridCol w="237789">
                  <a:extLst>
                    <a:ext uri="{9D8B030D-6E8A-4147-A177-3AD203B41FA5}">
                      <a16:colId xmlns:a16="http://schemas.microsoft.com/office/drawing/2014/main" val="1168043456"/>
                    </a:ext>
                  </a:extLst>
                </a:gridCol>
                <a:gridCol w="659863">
                  <a:extLst>
                    <a:ext uri="{9D8B030D-6E8A-4147-A177-3AD203B41FA5}">
                      <a16:colId xmlns:a16="http://schemas.microsoft.com/office/drawing/2014/main" val="3059792738"/>
                    </a:ext>
                  </a:extLst>
                </a:gridCol>
                <a:gridCol w="665808">
                  <a:extLst>
                    <a:ext uri="{9D8B030D-6E8A-4147-A177-3AD203B41FA5}">
                      <a16:colId xmlns:a16="http://schemas.microsoft.com/office/drawing/2014/main" val="2641553949"/>
                    </a:ext>
                  </a:extLst>
                </a:gridCol>
                <a:gridCol w="586546">
                  <a:extLst>
                    <a:ext uri="{9D8B030D-6E8A-4147-A177-3AD203B41FA5}">
                      <a16:colId xmlns:a16="http://schemas.microsoft.com/office/drawing/2014/main" val="1114617089"/>
                    </a:ext>
                  </a:extLst>
                </a:gridCol>
                <a:gridCol w="198158">
                  <a:extLst>
                    <a:ext uri="{9D8B030D-6E8A-4147-A177-3AD203B41FA5}">
                      <a16:colId xmlns:a16="http://schemas.microsoft.com/office/drawing/2014/main" val="4175017104"/>
                    </a:ext>
                  </a:extLst>
                </a:gridCol>
                <a:gridCol w="198158">
                  <a:extLst>
                    <a:ext uri="{9D8B030D-6E8A-4147-A177-3AD203B41FA5}">
                      <a16:colId xmlns:a16="http://schemas.microsoft.com/office/drawing/2014/main" val="3225265636"/>
                    </a:ext>
                  </a:extLst>
                </a:gridCol>
                <a:gridCol w="428020">
                  <a:extLst>
                    <a:ext uri="{9D8B030D-6E8A-4147-A177-3AD203B41FA5}">
                      <a16:colId xmlns:a16="http://schemas.microsoft.com/office/drawing/2014/main" val="1471539084"/>
                    </a:ext>
                  </a:extLst>
                </a:gridCol>
                <a:gridCol w="428020">
                  <a:extLst>
                    <a:ext uri="{9D8B030D-6E8A-4147-A177-3AD203B41FA5}">
                      <a16:colId xmlns:a16="http://schemas.microsoft.com/office/drawing/2014/main" val="2367130440"/>
                    </a:ext>
                  </a:extLst>
                </a:gridCol>
              </a:tblGrid>
              <a:tr h="133232">
                <a:tc rowSpan="5" gridSpan="10">
                  <a:txBody>
                    <a:bodyPr/>
                    <a:lstStyle/>
                    <a:p>
                      <a:pPr algn="ctr" fontAlgn="ctr"/>
                      <a:r>
                        <a:rPr lang="en-US" sz="1600" b="1" i="0" u="none" strike="noStrike">
                          <a:solidFill>
                            <a:srgbClr val="000000"/>
                          </a:solidFill>
                          <a:effectLst/>
                          <a:latin typeface="Tahoma" panose="020B0604030504040204" pitchFamily="34" charset="0"/>
                        </a:rPr>
                        <a:t>     KÜTÜPHANE RİSK ANALİZİ FORMU</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KD-RA-0001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558685321"/>
                  </a:ext>
                </a:extLst>
              </a:tr>
              <a:tr h="13323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266050957"/>
                  </a:ext>
                </a:extLst>
              </a:tr>
              <a:tr h="13323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807608642"/>
                  </a:ext>
                </a:extLst>
              </a:tr>
              <a:tr h="13323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01.10.2019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047372937"/>
                  </a:ext>
                </a:extLst>
              </a:tr>
              <a:tr h="13323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83460573"/>
                  </a:ext>
                </a:extLst>
              </a:tr>
              <a:tr h="91359">
                <a:tc rowSpan="2">
                  <a:txBody>
                    <a:bodyPr/>
                    <a:lstStyle/>
                    <a:p>
                      <a:pPr algn="l" fontAlgn="b"/>
                      <a:r>
                        <a:rPr lang="sv-SE" sz="500" b="1" i="0" u="none" strike="noStrike">
                          <a:solidFill>
                            <a:srgbClr val="000000"/>
                          </a:solidFill>
                          <a:effectLst/>
                          <a:latin typeface="Tahoma" panose="020B0604030504040204" pitchFamily="34" charset="0"/>
                        </a:rPr>
                        <a:t>Olası Risk Türü (Potential Risk Mode)</a:t>
                      </a:r>
                      <a:endParaRPr lang="sv-SE"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5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FF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5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049762"/>
                  </a:ext>
                </a:extLst>
              </a:tr>
              <a:tr h="4567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5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5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5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5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828253365"/>
                  </a:ext>
                </a:extLst>
              </a:tr>
              <a:tr h="501210">
                <a:tc>
                  <a:txBody>
                    <a:bodyPr/>
                    <a:lstStyle/>
                    <a:p>
                      <a:pPr algn="l" fontAlgn="ctr"/>
                      <a:r>
                        <a:rPr lang="en-US" sz="600" b="0" i="0" u="none" strike="noStrike">
                          <a:solidFill>
                            <a:srgbClr val="000000"/>
                          </a:solidFill>
                          <a:effectLst/>
                          <a:latin typeface="Tahoma" panose="020B0604030504040204" pitchFamily="34" charset="0"/>
                        </a:rPr>
                        <a:t>Z1-Kütüphane Biriminin  Bütçe Çalışmasının Henüz Onaylanmamış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Kataloğun İçeriğinin Boş Kalması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Üst Yönetim Kararı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Üniversiteden Ödenek İle Geçici Çözüm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Bütçenin Onaylanması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      Satın Alma Müdürlüğü 01.09.2019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16.02.2019 Tarihinde Kısmi Bütçe İle Bir Kısım Kitap Satın Alınmıştır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2089405"/>
                  </a:ext>
                </a:extLst>
              </a:tr>
              <a:tr h="697888">
                <a:tc>
                  <a:txBody>
                    <a:bodyPr/>
                    <a:lstStyle/>
                    <a:p>
                      <a:pPr algn="l" fontAlgn="ctr"/>
                      <a:r>
                        <a:rPr lang="en-US" sz="600" b="0" i="0" u="none" strike="noStrike" dirty="0" smtClean="0">
                          <a:solidFill>
                            <a:srgbClr val="000000"/>
                          </a:solidFill>
                          <a:effectLst/>
                          <a:latin typeface="Tahoma" panose="020B0604030504040204" pitchFamily="34" charset="0"/>
                        </a:rPr>
                        <a:t>Z2-Kütüphanede 7/24 </a:t>
                      </a:r>
                      <a:r>
                        <a:rPr lang="en-US" sz="600" b="0" i="0" u="none" strike="noStrike" dirty="0" err="1">
                          <a:solidFill>
                            <a:srgbClr val="000000"/>
                          </a:solidFill>
                          <a:effectLst/>
                          <a:latin typeface="Tahoma" panose="020B0604030504040204" pitchFamily="34" charset="0"/>
                        </a:rPr>
                        <a:t>Hizmet</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Verilememesi</a:t>
                      </a:r>
                      <a:endParaRPr lang="en-US" sz="6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Çalışan Personel Sayısı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Gece ve Hafta sonu Personel Desteği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Personel Sayısının Arttırılması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7/24 çalışma salonu kullanıcıların hizmetine sunulmak üzere açılmıştır 19.11.2019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93060501"/>
                  </a:ext>
                </a:extLst>
              </a:tr>
              <a:tr h="551965">
                <a:tc>
                  <a:txBody>
                    <a:bodyPr/>
                    <a:lstStyle/>
                    <a:p>
                      <a:pPr algn="l" fontAlgn="ctr"/>
                      <a:r>
                        <a:rPr lang="en-US" sz="600" b="0" i="0" u="none" strike="noStrike">
                          <a:solidFill>
                            <a:srgbClr val="000000"/>
                          </a:solidFill>
                          <a:effectLst/>
                          <a:latin typeface="Tahoma" panose="020B0604030504040204" pitchFamily="34" charset="0"/>
                        </a:rPr>
                        <a:t>Z3-Kendine Ait Binasının Bulunmaması (F)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Genişleyememe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Daha Önceden Bağımsız Kütüphane Binası Planlanmamış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Yeni Kütüphane Binasının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 31.03.2020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Yönetime konu ile alaklı e-posta yönlendirildi.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8132723"/>
                  </a:ext>
                </a:extLst>
              </a:tr>
              <a:tr h="596377">
                <a:tc>
                  <a:txBody>
                    <a:bodyPr/>
                    <a:lstStyle/>
                    <a:p>
                      <a:pPr algn="l" fontAlgn="ctr"/>
                      <a:r>
                        <a:rPr lang="en-US" sz="600" b="0" i="0" u="none" strike="noStrike">
                          <a:solidFill>
                            <a:srgbClr val="000000"/>
                          </a:solidFill>
                          <a:effectLst/>
                          <a:latin typeface="Tahoma" panose="020B0604030504040204" pitchFamily="34" charset="0"/>
                        </a:rPr>
                        <a:t>Z4-Her Ders İçin Basılı Kaynak Bulunmayışı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Eğitim Öğretimde Aksaklık, Güncellemeleri Takip Edememe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Bütçesizlik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Satın Alma, Bağış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Bütçenin Arttırılması, Bağış Koleksiyonların Takibi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        Satın Alma Müdürlüğü 01.09.2019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16.02.2019 Tarihinde Kısmi Bütçe İle Bir Kısım Kitap Satın Alınmıştır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24920326"/>
                  </a:ext>
                </a:extLst>
              </a:tr>
              <a:tr h="621755">
                <a:tc>
                  <a:txBody>
                    <a:bodyPr/>
                    <a:lstStyle/>
                    <a:p>
                      <a:pPr algn="l" fontAlgn="ctr"/>
                      <a:r>
                        <a:rPr lang="en-US" sz="600" b="0" i="0" u="none" strike="noStrike">
                          <a:solidFill>
                            <a:srgbClr val="000000"/>
                          </a:solidFill>
                          <a:effectLst/>
                          <a:latin typeface="Tahoma" panose="020B0604030504040204" pitchFamily="34" charset="0"/>
                        </a:rPr>
                        <a:t>Z5-Alanlara Göre Elektronik Veri Tabanlarının Sayısının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Eğitim Öğretimde Aksaklık, Güncellemeleri Takip Edememe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Bütçesizlik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Satın Alma, Bağış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Kütüphaneye Ait Bütçe İle Elektronik Veri Tabanların Satın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 31.03.2020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14.11.2019 tarihli tahmini maliyet analizi konulu e-postanın Üst Yönetime yönlendirilmesi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7309432"/>
                  </a:ext>
                </a:extLst>
              </a:tr>
              <a:tr h="513899">
                <a:tc>
                  <a:txBody>
                    <a:bodyPr/>
                    <a:lstStyle/>
                    <a:p>
                      <a:pPr algn="l" fontAlgn="ctr"/>
                      <a:r>
                        <a:rPr lang="en-US" sz="600" b="0" i="0" u="none" strike="noStrike">
                          <a:solidFill>
                            <a:srgbClr val="000000"/>
                          </a:solidFill>
                          <a:effectLst/>
                          <a:latin typeface="Tahoma" panose="020B0604030504040204" pitchFamily="34" charset="0"/>
                        </a:rPr>
                        <a:t>Z6-Kütüphanenin Havalandırma Sisteminin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Kütüphanenin Bulunduğu Yerin Fiziksel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Yeni Kütüphane Binasının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 31.03.2020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Yönetime konu ile alaklı e-posta yönlendirildi.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95859134"/>
                  </a:ext>
                </a:extLst>
              </a:tr>
              <a:tr h="539276">
                <a:tc>
                  <a:txBody>
                    <a:bodyPr/>
                    <a:lstStyle/>
                    <a:p>
                      <a:pPr algn="l" fontAlgn="ctr"/>
                      <a:r>
                        <a:rPr lang="en-US" sz="600" b="0" i="0" u="none" strike="noStrike">
                          <a:solidFill>
                            <a:srgbClr val="000000"/>
                          </a:solidFill>
                          <a:effectLst/>
                          <a:latin typeface="Tahoma" panose="020B0604030504040204" pitchFamily="34" charset="0"/>
                        </a:rPr>
                        <a:t>Z7-Basılı Süreli Yayın Aboneliği Sayısının Az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Koleksiyon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Bütçesizlik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Satın Alma, Bağış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Kütüphaneye Ait Bütçe İle Basılı Süreli Yayınlara Abonelik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chemeClr val="tx1"/>
                          </a:solidFill>
                          <a:effectLst/>
                          <a:latin typeface="Tahoma" panose="020B0604030504040204" pitchFamily="34" charset="0"/>
                        </a:rPr>
                        <a:t>Üst Yönetim, 31.03.2020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a:solidFill>
                            <a:schemeClr val="tx1"/>
                          </a:solidFill>
                          <a:effectLst/>
                          <a:latin typeface="Tahoma" panose="020B0604030504040204" pitchFamily="34" charset="0"/>
                        </a:rPr>
                        <a:t>14.11.2019 </a:t>
                      </a:r>
                      <a:r>
                        <a:rPr lang="en-US" sz="500" b="0" i="0" u="none" strike="noStrike" dirty="0" err="1">
                          <a:solidFill>
                            <a:schemeClr val="tx1"/>
                          </a:solidFill>
                          <a:effectLst/>
                          <a:latin typeface="Tahoma" panose="020B0604030504040204" pitchFamily="34" charset="0"/>
                        </a:rPr>
                        <a:t>tarihli</a:t>
                      </a:r>
                      <a:r>
                        <a:rPr lang="en-US" sz="500" b="0" i="0" u="none" strike="noStrike" dirty="0">
                          <a:solidFill>
                            <a:schemeClr val="tx1"/>
                          </a:solidFill>
                          <a:effectLst/>
                          <a:latin typeface="Tahoma" panose="020B0604030504040204" pitchFamily="34" charset="0"/>
                        </a:rPr>
                        <a:t> </a:t>
                      </a:r>
                      <a:r>
                        <a:rPr lang="en-US" sz="500" b="0" i="0" u="none" strike="noStrike" dirty="0" err="1">
                          <a:solidFill>
                            <a:schemeClr val="tx1"/>
                          </a:solidFill>
                          <a:effectLst/>
                          <a:latin typeface="Tahoma" panose="020B0604030504040204" pitchFamily="34" charset="0"/>
                        </a:rPr>
                        <a:t>tahmini</a:t>
                      </a:r>
                      <a:r>
                        <a:rPr lang="en-US" sz="500" b="0" i="0" u="none" strike="noStrike" dirty="0">
                          <a:solidFill>
                            <a:schemeClr val="tx1"/>
                          </a:solidFill>
                          <a:effectLst/>
                          <a:latin typeface="Tahoma" panose="020B0604030504040204" pitchFamily="34" charset="0"/>
                        </a:rPr>
                        <a:t> </a:t>
                      </a:r>
                      <a:r>
                        <a:rPr lang="en-US" sz="500" b="0" i="0" u="none" strike="noStrike" dirty="0" err="1">
                          <a:solidFill>
                            <a:schemeClr val="tx1"/>
                          </a:solidFill>
                          <a:effectLst/>
                          <a:latin typeface="Tahoma" panose="020B0604030504040204" pitchFamily="34" charset="0"/>
                        </a:rPr>
                        <a:t>maliyet</a:t>
                      </a:r>
                      <a:r>
                        <a:rPr lang="en-US" sz="500" b="0" i="0" u="none" strike="noStrike" dirty="0">
                          <a:solidFill>
                            <a:schemeClr val="tx1"/>
                          </a:solidFill>
                          <a:effectLst/>
                          <a:latin typeface="Tahoma" panose="020B0604030504040204" pitchFamily="34" charset="0"/>
                        </a:rPr>
                        <a:t> </a:t>
                      </a:r>
                      <a:r>
                        <a:rPr lang="en-US" sz="500" b="0" i="0" u="none" strike="noStrike" dirty="0" err="1">
                          <a:solidFill>
                            <a:schemeClr val="tx1"/>
                          </a:solidFill>
                          <a:effectLst/>
                          <a:latin typeface="Tahoma" panose="020B0604030504040204" pitchFamily="34" charset="0"/>
                        </a:rPr>
                        <a:t>analizi</a:t>
                      </a:r>
                      <a:r>
                        <a:rPr lang="en-US" sz="500" b="0" i="0" u="none" strike="noStrike" dirty="0">
                          <a:solidFill>
                            <a:schemeClr val="tx1"/>
                          </a:solidFill>
                          <a:effectLst/>
                          <a:latin typeface="Tahoma" panose="020B0604030504040204" pitchFamily="34" charset="0"/>
                        </a:rPr>
                        <a:t> </a:t>
                      </a:r>
                      <a:r>
                        <a:rPr lang="en-US" sz="500" b="0" i="0" u="none" strike="noStrike" dirty="0" err="1">
                          <a:solidFill>
                            <a:schemeClr val="tx1"/>
                          </a:solidFill>
                          <a:effectLst/>
                          <a:latin typeface="Tahoma" panose="020B0604030504040204" pitchFamily="34" charset="0"/>
                        </a:rPr>
                        <a:t>konulu</a:t>
                      </a:r>
                      <a:r>
                        <a:rPr lang="en-US" sz="500" b="0" i="0" u="none" strike="noStrike" dirty="0">
                          <a:solidFill>
                            <a:schemeClr val="tx1"/>
                          </a:solidFill>
                          <a:effectLst/>
                          <a:latin typeface="Tahoma" panose="020B0604030504040204" pitchFamily="34" charset="0"/>
                        </a:rPr>
                        <a:t> e-</a:t>
                      </a:r>
                      <a:r>
                        <a:rPr lang="en-US" sz="500" b="0" i="0" u="none" strike="noStrike" dirty="0" err="1">
                          <a:solidFill>
                            <a:schemeClr val="tx1"/>
                          </a:solidFill>
                          <a:effectLst/>
                          <a:latin typeface="Tahoma" panose="020B0604030504040204" pitchFamily="34" charset="0"/>
                        </a:rPr>
                        <a:t>postanın</a:t>
                      </a:r>
                      <a:r>
                        <a:rPr lang="en-US" sz="500" b="0" i="0" u="none" strike="noStrike" dirty="0">
                          <a:solidFill>
                            <a:schemeClr val="tx1"/>
                          </a:solidFill>
                          <a:effectLst/>
                          <a:latin typeface="Tahoma" panose="020B0604030504040204" pitchFamily="34" charset="0"/>
                        </a:rPr>
                        <a:t> </a:t>
                      </a:r>
                      <a:r>
                        <a:rPr lang="en-US" sz="500" b="0" i="0" u="none" strike="noStrike" dirty="0" err="1">
                          <a:solidFill>
                            <a:schemeClr val="tx1"/>
                          </a:solidFill>
                          <a:effectLst/>
                          <a:latin typeface="Tahoma" panose="020B0604030504040204" pitchFamily="34" charset="0"/>
                        </a:rPr>
                        <a:t>Üst</a:t>
                      </a:r>
                      <a:r>
                        <a:rPr lang="en-US" sz="500" b="0" i="0" u="none" strike="noStrike" dirty="0">
                          <a:solidFill>
                            <a:schemeClr val="tx1"/>
                          </a:solidFill>
                          <a:effectLst/>
                          <a:latin typeface="Tahoma" panose="020B0604030504040204" pitchFamily="34" charset="0"/>
                        </a:rPr>
                        <a:t> </a:t>
                      </a:r>
                      <a:r>
                        <a:rPr lang="en-US" sz="500" b="0" i="0" u="none" strike="noStrike" dirty="0" err="1">
                          <a:solidFill>
                            <a:schemeClr val="tx1"/>
                          </a:solidFill>
                          <a:effectLst/>
                          <a:latin typeface="Tahoma" panose="020B0604030504040204" pitchFamily="34" charset="0"/>
                        </a:rPr>
                        <a:t>Yönetime</a:t>
                      </a:r>
                      <a:r>
                        <a:rPr lang="en-US" sz="500" b="0" i="0" u="none" strike="noStrike" dirty="0">
                          <a:solidFill>
                            <a:schemeClr val="tx1"/>
                          </a:solidFill>
                          <a:effectLst/>
                          <a:latin typeface="Tahoma" panose="020B0604030504040204" pitchFamily="34" charset="0"/>
                        </a:rPr>
                        <a:t> </a:t>
                      </a:r>
                      <a:r>
                        <a:rPr lang="en-US" sz="500" b="0" i="0" u="none" strike="noStrike" dirty="0" err="1">
                          <a:solidFill>
                            <a:schemeClr val="tx1"/>
                          </a:solidFill>
                          <a:effectLst/>
                          <a:latin typeface="Tahoma" panose="020B0604030504040204" pitchFamily="34" charset="0"/>
                        </a:rPr>
                        <a:t>yönlendirilmesi</a:t>
                      </a:r>
                      <a:endParaRPr lang="en-US" sz="500" b="0" i="0" u="none" strike="noStrike" dirty="0">
                        <a:solidFill>
                          <a:schemeClr val="tx1"/>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6332886"/>
                  </a:ext>
                </a:extLst>
              </a:tr>
            </a:tbl>
          </a:graphicData>
        </a:graphic>
      </p:graphicFrame>
      <p:sp>
        <p:nvSpPr>
          <p:cNvPr id="21" name="143 Metin kutusu"/>
          <p:cNvSpPr txBox="1"/>
          <p:nvPr/>
        </p:nvSpPr>
        <p:spPr>
          <a:xfrm>
            <a:off x="682101" y="2593403"/>
            <a:ext cx="296846" cy="30664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682101" y="2841214"/>
            <a:ext cx="296846" cy="29947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503412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15</a:t>
            </a:fld>
            <a:endParaRPr lang="tr-TR"/>
          </a:p>
        </p:txBody>
      </p:sp>
      <p:pic>
        <p:nvPicPr>
          <p:cNvPr id="13" name="Resim 4"/>
          <p:cNvPicPr/>
          <p:nvPr/>
        </p:nvPicPr>
        <p:blipFill>
          <a:blip r:embed="rId2"/>
          <a:stretch>
            <a:fillRect/>
          </a:stretch>
        </p:blipFill>
        <p:spPr>
          <a:xfrm>
            <a:off x="107504" y="260648"/>
            <a:ext cx="2736304" cy="576064"/>
          </a:xfrm>
          <a:prstGeom prst="rect">
            <a:avLst/>
          </a:prstGeom>
        </p:spPr>
      </p:pic>
      <p:sp>
        <p:nvSpPr>
          <p:cNvPr id="14" name="Metin kutusu 5"/>
          <p:cNvSpPr txBox="1"/>
          <p:nvPr/>
        </p:nvSpPr>
        <p:spPr>
          <a:xfrm>
            <a:off x="1403648" y="65582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9" name="143 Metin kutusu"/>
          <p:cNvSpPr txBox="1"/>
          <p:nvPr/>
        </p:nvSpPr>
        <p:spPr>
          <a:xfrm>
            <a:off x="738188" y="25923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738188" y="284003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412875" y="2590800"/>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1412875" y="28384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0" name="143 Metin kutusu"/>
          <p:cNvSpPr txBox="1"/>
          <p:nvPr/>
        </p:nvSpPr>
        <p:spPr>
          <a:xfrm>
            <a:off x="1119992" y="2503933"/>
            <a:ext cx="323014" cy="29422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a:off x="1119992" y="2751609"/>
            <a:ext cx="323014" cy="28734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157922264"/>
              </p:ext>
            </p:extLst>
          </p:nvPr>
        </p:nvGraphicFramePr>
        <p:xfrm>
          <a:off x="251520" y="1302152"/>
          <a:ext cx="8568950" cy="5440195"/>
        </p:xfrm>
        <a:graphic>
          <a:graphicData uri="http://schemas.openxmlformats.org/drawingml/2006/table">
            <a:tbl>
              <a:tblPr/>
              <a:tblGrid>
                <a:gridCol w="1291347">
                  <a:extLst>
                    <a:ext uri="{9D8B030D-6E8A-4147-A177-3AD203B41FA5}">
                      <a16:colId xmlns:a16="http://schemas.microsoft.com/office/drawing/2014/main" val="3152439642"/>
                    </a:ext>
                  </a:extLst>
                </a:gridCol>
                <a:gridCol w="1269693">
                  <a:extLst>
                    <a:ext uri="{9D8B030D-6E8A-4147-A177-3AD203B41FA5}">
                      <a16:colId xmlns:a16="http://schemas.microsoft.com/office/drawing/2014/main" val="855852438"/>
                    </a:ext>
                  </a:extLst>
                </a:gridCol>
                <a:gridCol w="200788">
                  <a:extLst>
                    <a:ext uri="{9D8B030D-6E8A-4147-A177-3AD203B41FA5}">
                      <a16:colId xmlns:a16="http://schemas.microsoft.com/office/drawing/2014/main" val="1157512639"/>
                    </a:ext>
                  </a:extLst>
                </a:gridCol>
                <a:gridCol w="1275599">
                  <a:extLst>
                    <a:ext uri="{9D8B030D-6E8A-4147-A177-3AD203B41FA5}">
                      <a16:colId xmlns:a16="http://schemas.microsoft.com/office/drawing/2014/main" val="3273737232"/>
                    </a:ext>
                  </a:extLst>
                </a:gridCol>
                <a:gridCol w="171262">
                  <a:extLst>
                    <a:ext uri="{9D8B030D-6E8A-4147-A177-3AD203B41FA5}">
                      <a16:colId xmlns:a16="http://schemas.microsoft.com/office/drawing/2014/main" val="3651642923"/>
                    </a:ext>
                  </a:extLst>
                </a:gridCol>
                <a:gridCol w="661421">
                  <a:extLst>
                    <a:ext uri="{9D8B030D-6E8A-4147-A177-3AD203B41FA5}">
                      <a16:colId xmlns:a16="http://schemas.microsoft.com/office/drawing/2014/main" val="767939695"/>
                    </a:ext>
                  </a:extLst>
                </a:gridCol>
                <a:gridCol w="318899">
                  <a:extLst>
                    <a:ext uri="{9D8B030D-6E8A-4147-A177-3AD203B41FA5}">
                      <a16:colId xmlns:a16="http://schemas.microsoft.com/office/drawing/2014/main" val="3119942026"/>
                    </a:ext>
                  </a:extLst>
                </a:gridCol>
                <a:gridCol w="236221">
                  <a:extLst>
                    <a:ext uri="{9D8B030D-6E8A-4147-A177-3AD203B41FA5}">
                      <a16:colId xmlns:a16="http://schemas.microsoft.com/office/drawing/2014/main" val="70779231"/>
                    </a:ext>
                  </a:extLst>
                </a:gridCol>
                <a:gridCol w="655516">
                  <a:extLst>
                    <a:ext uri="{9D8B030D-6E8A-4147-A177-3AD203B41FA5}">
                      <a16:colId xmlns:a16="http://schemas.microsoft.com/office/drawing/2014/main" val="3565057304"/>
                    </a:ext>
                  </a:extLst>
                </a:gridCol>
                <a:gridCol w="661421">
                  <a:extLst>
                    <a:ext uri="{9D8B030D-6E8A-4147-A177-3AD203B41FA5}">
                      <a16:colId xmlns:a16="http://schemas.microsoft.com/office/drawing/2014/main" val="681930477"/>
                    </a:ext>
                  </a:extLst>
                </a:gridCol>
                <a:gridCol w="582681">
                  <a:extLst>
                    <a:ext uri="{9D8B030D-6E8A-4147-A177-3AD203B41FA5}">
                      <a16:colId xmlns:a16="http://schemas.microsoft.com/office/drawing/2014/main" val="3898136081"/>
                    </a:ext>
                  </a:extLst>
                </a:gridCol>
                <a:gridCol w="196851">
                  <a:extLst>
                    <a:ext uri="{9D8B030D-6E8A-4147-A177-3AD203B41FA5}">
                      <a16:colId xmlns:a16="http://schemas.microsoft.com/office/drawing/2014/main" val="4188500729"/>
                    </a:ext>
                  </a:extLst>
                </a:gridCol>
                <a:gridCol w="196851">
                  <a:extLst>
                    <a:ext uri="{9D8B030D-6E8A-4147-A177-3AD203B41FA5}">
                      <a16:colId xmlns:a16="http://schemas.microsoft.com/office/drawing/2014/main" val="2858157686"/>
                    </a:ext>
                  </a:extLst>
                </a:gridCol>
                <a:gridCol w="425200">
                  <a:extLst>
                    <a:ext uri="{9D8B030D-6E8A-4147-A177-3AD203B41FA5}">
                      <a16:colId xmlns:a16="http://schemas.microsoft.com/office/drawing/2014/main" val="4255707449"/>
                    </a:ext>
                  </a:extLst>
                </a:gridCol>
                <a:gridCol w="425200">
                  <a:extLst>
                    <a:ext uri="{9D8B030D-6E8A-4147-A177-3AD203B41FA5}">
                      <a16:colId xmlns:a16="http://schemas.microsoft.com/office/drawing/2014/main" val="971792746"/>
                    </a:ext>
                  </a:extLst>
                </a:gridCol>
              </a:tblGrid>
              <a:tr h="108180">
                <a:tc rowSpan="5" gridSpan="10">
                  <a:txBody>
                    <a:bodyPr/>
                    <a:lstStyle/>
                    <a:p>
                      <a:pPr algn="ctr" fontAlgn="ctr"/>
                      <a:r>
                        <a:rPr lang="en-US" sz="1300" b="1" i="0" u="none" strike="noStrike" dirty="0">
                          <a:solidFill>
                            <a:srgbClr val="000000"/>
                          </a:solidFill>
                          <a:effectLst/>
                          <a:latin typeface="Tahoma" panose="020B0604030504040204" pitchFamily="34" charset="0"/>
                        </a:rPr>
                        <a:t>     KÜTÜPHANE RİSK ANALİZİ FORMU</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400" b="0" i="0" u="none" strike="noStrike">
                          <a:solidFill>
                            <a:srgbClr val="000000"/>
                          </a:solidFill>
                          <a:effectLst/>
                          <a:latin typeface="Verdana" panose="020B0604030504040204" pitchFamily="34" charset="0"/>
                        </a:rPr>
                        <a:t>KD-RA-0001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842448550"/>
                  </a:ext>
                </a:extLst>
              </a:tr>
              <a:tr h="10818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400" b="0" i="0" u="none" strike="noStrike">
                          <a:solidFill>
                            <a:srgbClr val="000000"/>
                          </a:solidFill>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154609813"/>
                  </a:ext>
                </a:extLst>
              </a:tr>
              <a:tr h="10818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400" b="0" i="0" u="none" strike="noStrike">
                          <a:solidFill>
                            <a:srgbClr val="000000"/>
                          </a:solidFill>
                          <a:effectLst/>
                          <a:latin typeface="Verdan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638918920"/>
                  </a:ext>
                </a:extLst>
              </a:tr>
              <a:tr h="10818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400" b="0" i="0" u="none" strike="noStrike">
                          <a:solidFill>
                            <a:srgbClr val="000000"/>
                          </a:solidFill>
                          <a:effectLst/>
                          <a:latin typeface="Verdana" panose="020B0604030504040204" pitchFamily="34" charset="0"/>
                        </a:rPr>
                        <a:t>01.10.2019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500276706"/>
                  </a:ext>
                </a:extLst>
              </a:tr>
              <a:tr h="10818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400" b="0" i="0" u="none" strike="noStrike">
                          <a:solidFill>
                            <a:srgbClr val="000000"/>
                          </a:solidFill>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287676480"/>
                  </a:ext>
                </a:extLst>
              </a:tr>
              <a:tr h="74182">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FF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42202334"/>
                  </a:ext>
                </a:extLst>
              </a:tr>
              <a:tr h="37090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838482919"/>
                  </a:ext>
                </a:extLst>
              </a:tr>
              <a:tr h="540905">
                <a:tc>
                  <a:txBody>
                    <a:bodyPr/>
                    <a:lstStyle/>
                    <a:p>
                      <a:pPr algn="l" fontAlgn="ctr"/>
                      <a:r>
                        <a:rPr lang="en-US" sz="600" b="0" i="0" u="none" strike="noStrike">
                          <a:solidFill>
                            <a:srgbClr val="000000"/>
                          </a:solidFill>
                          <a:effectLst/>
                          <a:latin typeface="Tahoma" panose="020B0604030504040204" pitchFamily="34" charset="0"/>
                        </a:rPr>
                        <a:t>T1-Materyal Çeşitliliği ve Maliyetteki Artışlar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err="1">
                          <a:solidFill>
                            <a:srgbClr val="000000"/>
                          </a:solidFill>
                          <a:effectLst/>
                          <a:latin typeface="Tahoma" panose="020B0604030504040204" pitchFamily="34" charset="0"/>
                        </a:rPr>
                        <a:t>Kaynakların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Nitelik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ve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Niceliksel</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Yetersizliği</a:t>
                      </a:r>
                      <a:endParaRPr lang="en-US" sz="6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Bütçesizlik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Satın Alma, Bağış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Bütçenin Arttılması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Üst Yönetim, 31.03.2020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14.11.2019 tarihli tahmini maliyet analizi konulu e-postanın Üst Yönetime yönlendirilmesi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7935022"/>
                  </a:ext>
                </a:extLst>
              </a:tr>
              <a:tr h="273028">
                <a:tc>
                  <a:txBody>
                    <a:bodyPr/>
                    <a:lstStyle/>
                    <a:p>
                      <a:pPr algn="l" fontAlgn="ctr"/>
                      <a:r>
                        <a:rPr lang="en-US" sz="600" b="0" i="0" u="none" strike="noStrike">
                          <a:solidFill>
                            <a:srgbClr val="000000"/>
                          </a:solidFill>
                          <a:effectLst/>
                          <a:latin typeface="Tahoma" panose="020B0604030504040204" pitchFamily="34" charset="0"/>
                        </a:rPr>
                        <a:t>T2-Döviz Kurlarında Dalgalanmalar-Ekonomik Kriz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İstikrarsızlık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Bütçesizlik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Satın Alma, Bağış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3998371"/>
                  </a:ext>
                </a:extLst>
              </a:tr>
              <a:tr h="262725">
                <a:tc>
                  <a:txBody>
                    <a:bodyPr/>
                    <a:lstStyle/>
                    <a:p>
                      <a:pPr algn="l" fontAlgn="ctr"/>
                      <a:r>
                        <a:rPr lang="en-US" sz="600" b="0" i="0" u="none" strike="noStrike">
                          <a:solidFill>
                            <a:srgbClr val="000000"/>
                          </a:solidFill>
                          <a:effectLst/>
                          <a:latin typeface="Tahoma" panose="020B0604030504040204" pitchFamily="34" charset="0"/>
                        </a:rPr>
                        <a:t>T3-Veri Tabanı Sağlayıcı Firmalarla İmzalanan Lisans Anlaşmalarındaki  Kısıtlamalar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Erişim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Sağlayıcı Firmaların Kısıtlamaları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Çözüm 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1858411"/>
                  </a:ext>
                </a:extLst>
              </a:tr>
              <a:tr h="515393">
                <a:tc>
                  <a:txBody>
                    <a:bodyPr/>
                    <a:lstStyle/>
                    <a:p>
                      <a:pPr algn="l" fontAlgn="ctr"/>
                      <a:r>
                        <a:rPr lang="en-US" sz="600" b="0" i="0" u="none" strike="noStrike">
                          <a:solidFill>
                            <a:srgbClr val="000000"/>
                          </a:solidFill>
                          <a:effectLst/>
                          <a:latin typeface="Tahoma" panose="020B0604030504040204" pitchFamily="34" charset="0"/>
                        </a:rPr>
                        <a:t>T4- Kütüphanelere bakış açısı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Önemsenmeme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err="1">
                          <a:solidFill>
                            <a:srgbClr val="000000"/>
                          </a:solidFill>
                          <a:effectLst/>
                          <a:latin typeface="Tahoma" panose="020B0604030504040204" pitchFamily="34" charset="0"/>
                        </a:rPr>
                        <a:t>Kütüphanenin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Kendini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Tanıtamaması</a:t>
                      </a:r>
                      <a:endParaRPr lang="en-US" sz="6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Tanıtımı ve Oryantasyonu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Haftası Etkinliliklerinin Düzenlenmesi, Ayın Okuyanı Seçilmesi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Üst Yönetim, 31.03.2020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Kütüphane Haftasında kütüphaneden en çok ödünç kitap alan kullanıcıya ödül verilmesi 30.02.2020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1778150"/>
                  </a:ext>
                </a:extLst>
              </a:tr>
              <a:tr h="401815">
                <a:tc>
                  <a:txBody>
                    <a:bodyPr/>
                    <a:lstStyle/>
                    <a:p>
                      <a:pPr algn="l" fontAlgn="ctr"/>
                      <a:r>
                        <a:rPr lang="en-US" sz="600" b="0" i="0" u="none" strike="noStrike">
                          <a:solidFill>
                            <a:srgbClr val="000000"/>
                          </a:solidFill>
                          <a:effectLst/>
                          <a:latin typeface="Tahoma" panose="020B0604030504040204" pitchFamily="34" charset="0"/>
                        </a:rPr>
                        <a:t>T5-Korsan Yayıncılık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Kanun Aykırılığı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Koleksiyona Dahil Edilen Materyallerin Takipsizliği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FF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Sıkı Denetim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FF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Materyallerin Belirli Sürelerle Kontrollerin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Tahoma" panose="020B0604030504040204" pitchFamily="34" charset="0"/>
                        </a:rPr>
                        <a:t>Küt. Dok. Müd.      6 ayda 1 kontrol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Tahoma" panose="020B0604030504040204" pitchFamily="34" charset="0"/>
                        </a:rPr>
                        <a:t>Kütüphane Müdürünün Aralık ayında koleksiyonu kontrol etmesi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2867670"/>
                  </a:ext>
                </a:extLst>
              </a:tr>
              <a:tr h="262725">
                <a:tc>
                  <a:txBody>
                    <a:bodyPr/>
                    <a:lstStyle/>
                    <a:p>
                      <a:pPr algn="l" fontAlgn="ctr"/>
                      <a:r>
                        <a:rPr lang="en-US" sz="600" b="0" i="0" u="none" strike="noStrike">
                          <a:solidFill>
                            <a:srgbClr val="000000"/>
                          </a:solidFill>
                          <a:effectLst/>
                          <a:latin typeface="Tahoma" panose="020B0604030504040204" pitchFamily="34" charset="0"/>
                        </a:rPr>
                        <a:t>G6-Deneyimli Nitelikli Personel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Kurumdan Ayrılma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Ücret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Üst Yönetimin Ücret Artışı Yapması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0754246"/>
                  </a:ext>
                </a:extLst>
              </a:tr>
              <a:tr h="262725">
                <a:tc>
                  <a:txBody>
                    <a:bodyPr/>
                    <a:lstStyle/>
                    <a:p>
                      <a:pPr algn="l" fontAlgn="ctr"/>
                      <a:r>
                        <a:rPr lang="nn-NO" sz="600" b="0" i="0" u="none" strike="noStrike">
                          <a:solidFill>
                            <a:srgbClr val="000000"/>
                          </a:solidFill>
                          <a:effectLst/>
                          <a:latin typeface="Tahoma" panose="020B0604030504040204" pitchFamily="34" charset="0"/>
                        </a:rPr>
                        <a:t>F3-Ulusal ve Uluslarararası İşbirliği (KITS-TÜBESS)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Kaynağın Kaybolma ve Yıpranma Riski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Sahiplenmeme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KİTS ve TÜBESS'in Uyarı Sistemi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0686621"/>
                  </a:ext>
                </a:extLst>
              </a:tr>
              <a:tr h="1607262">
                <a:tc>
                  <a:txBody>
                    <a:bodyPr/>
                    <a:lstStyle/>
                    <a:p>
                      <a:pPr algn="l" fontAlgn="ctr"/>
                      <a:r>
                        <a:rPr lang="en-US" sz="600" b="0" i="0" u="none" strike="noStrike">
                          <a:solidFill>
                            <a:srgbClr val="000000"/>
                          </a:solidFill>
                          <a:effectLst/>
                          <a:latin typeface="Tahoma" panose="020B0604030504040204" pitchFamily="34" charset="0"/>
                        </a:rPr>
                        <a:t>(Şikâyet) Sınav haftamız yaklaşmakta ve kütüphane saatleri hala güncellenmedi. Derslerimiz bitince kütüphane çoktan kapanmış oluyor. Ayrıca benim kendi okulumun kütüphanesi varken Akdeniz Üniversitesi kütüphanesinde çalışmak zorunda kalıyorum çünkü orası 7/24 açık. Bizim okulumuzda neden bu imkan sağlanamıyor. Stüdyolar sabaha kadar açık ancak Mimarlık öğrencileri yüzünden sessiz bir ortam sağlanamıyor. Ben 3.sınıf öğrencisiyim ve artık sessiz bir ortamda sınırlı saatler olmadan çalışmak istiyorum. Saygılarımla.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saatlerinin esnetilmemesi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Üst Yönetimin mesai desteği ile Gece ve Hafta sonu Personel vardiyası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Kütüphanenin hizmet verdiği saatlerin arttırılması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Üst Yönetim, 13.03.2019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Kısmi İyileştirmeyle Kütüphane 13.03.2019 Tarihinde Gece 12'e Kadar Açılmaya Başlanmıştır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Tahoma" panose="020B060403050404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9503590"/>
                  </a:ext>
                </a:extLst>
              </a:tr>
            </a:tbl>
          </a:graphicData>
        </a:graphic>
      </p:graphicFrame>
      <p:sp>
        <p:nvSpPr>
          <p:cNvPr id="12" name="143 Metin kutusu"/>
          <p:cNvSpPr txBox="1"/>
          <p:nvPr/>
        </p:nvSpPr>
        <p:spPr>
          <a:xfrm>
            <a:off x="1300943" y="2595562"/>
            <a:ext cx="353838" cy="29938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300943" y="2843213"/>
            <a:ext cx="353838" cy="29238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4241309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16</a:t>
            </a:fld>
            <a:endParaRPr lang="tr-TR"/>
          </a:p>
        </p:txBody>
      </p:sp>
      <p:pic>
        <p:nvPicPr>
          <p:cNvPr id="5" name="Resim 4"/>
          <p:cNvPicPr/>
          <p:nvPr/>
        </p:nvPicPr>
        <p:blipFill>
          <a:blip r:embed="rId2"/>
          <a:stretch>
            <a:fillRect/>
          </a:stretch>
        </p:blipFill>
        <p:spPr>
          <a:xfrm>
            <a:off x="107504" y="260648"/>
            <a:ext cx="2736304" cy="576064"/>
          </a:xfrm>
          <a:prstGeom prst="rect">
            <a:avLst/>
          </a:prstGeom>
        </p:spPr>
      </p:pic>
      <p:sp>
        <p:nvSpPr>
          <p:cNvPr id="6" name="Metin kutusu 5"/>
          <p:cNvSpPr txBox="1"/>
          <p:nvPr/>
        </p:nvSpPr>
        <p:spPr>
          <a:xfrm>
            <a:off x="1403648" y="65582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1" name="143 Metin kutusu"/>
          <p:cNvSpPr txBox="1"/>
          <p:nvPr/>
        </p:nvSpPr>
        <p:spPr>
          <a:xfrm>
            <a:off x="1980381" y="2581275"/>
            <a:ext cx="43891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1980381" y="2828925"/>
            <a:ext cx="43891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8" name="143 Metin kutusu"/>
          <p:cNvSpPr txBox="1"/>
          <p:nvPr/>
        </p:nvSpPr>
        <p:spPr>
          <a:xfrm>
            <a:off x="1785529" y="2509773"/>
            <a:ext cx="413930" cy="3070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785529" y="2757723"/>
            <a:ext cx="413930" cy="2998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1792605" y="2522538"/>
            <a:ext cx="403316" cy="29844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1792605" y="2770187"/>
            <a:ext cx="403316" cy="29145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nvGraphicFramePr>
        <p:xfrm>
          <a:off x="457200" y="1517660"/>
          <a:ext cx="8229599" cy="4691043"/>
        </p:xfrm>
        <a:graphic>
          <a:graphicData uri="http://schemas.openxmlformats.org/drawingml/2006/table">
            <a:tbl>
              <a:tblPr/>
              <a:tblGrid>
                <a:gridCol w="1240206">
                  <a:extLst>
                    <a:ext uri="{9D8B030D-6E8A-4147-A177-3AD203B41FA5}">
                      <a16:colId xmlns:a16="http://schemas.microsoft.com/office/drawing/2014/main" val="2317654804"/>
                    </a:ext>
                  </a:extLst>
                </a:gridCol>
                <a:gridCol w="1219410">
                  <a:extLst>
                    <a:ext uri="{9D8B030D-6E8A-4147-A177-3AD203B41FA5}">
                      <a16:colId xmlns:a16="http://schemas.microsoft.com/office/drawing/2014/main" val="1116277486"/>
                    </a:ext>
                  </a:extLst>
                </a:gridCol>
                <a:gridCol w="192837">
                  <a:extLst>
                    <a:ext uri="{9D8B030D-6E8A-4147-A177-3AD203B41FA5}">
                      <a16:colId xmlns:a16="http://schemas.microsoft.com/office/drawing/2014/main" val="3717382456"/>
                    </a:ext>
                  </a:extLst>
                </a:gridCol>
                <a:gridCol w="1225082">
                  <a:extLst>
                    <a:ext uri="{9D8B030D-6E8A-4147-A177-3AD203B41FA5}">
                      <a16:colId xmlns:a16="http://schemas.microsoft.com/office/drawing/2014/main" val="1687851416"/>
                    </a:ext>
                  </a:extLst>
                </a:gridCol>
                <a:gridCol w="164478">
                  <a:extLst>
                    <a:ext uri="{9D8B030D-6E8A-4147-A177-3AD203B41FA5}">
                      <a16:colId xmlns:a16="http://schemas.microsoft.com/office/drawing/2014/main" val="3306762150"/>
                    </a:ext>
                  </a:extLst>
                </a:gridCol>
                <a:gridCol w="635228">
                  <a:extLst>
                    <a:ext uri="{9D8B030D-6E8A-4147-A177-3AD203B41FA5}">
                      <a16:colId xmlns:a16="http://schemas.microsoft.com/office/drawing/2014/main" val="888273841"/>
                    </a:ext>
                  </a:extLst>
                </a:gridCol>
                <a:gridCol w="306270">
                  <a:extLst>
                    <a:ext uri="{9D8B030D-6E8A-4147-A177-3AD203B41FA5}">
                      <a16:colId xmlns:a16="http://schemas.microsoft.com/office/drawing/2014/main" val="2788124943"/>
                    </a:ext>
                  </a:extLst>
                </a:gridCol>
                <a:gridCol w="226867">
                  <a:extLst>
                    <a:ext uri="{9D8B030D-6E8A-4147-A177-3AD203B41FA5}">
                      <a16:colId xmlns:a16="http://schemas.microsoft.com/office/drawing/2014/main" val="558433951"/>
                    </a:ext>
                  </a:extLst>
                </a:gridCol>
                <a:gridCol w="629556">
                  <a:extLst>
                    <a:ext uri="{9D8B030D-6E8A-4147-A177-3AD203B41FA5}">
                      <a16:colId xmlns:a16="http://schemas.microsoft.com/office/drawing/2014/main" val="232507621"/>
                    </a:ext>
                  </a:extLst>
                </a:gridCol>
                <a:gridCol w="635228">
                  <a:extLst>
                    <a:ext uri="{9D8B030D-6E8A-4147-A177-3AD203B41FA5}">
                      <a16:colId xmlns:a16="http://schemas.microsoft.com/office/drawing/2014/main" val="1451922263"/>
                    </a:ext>
                  </a:extLst>
                </a:gridCol>
                <a:gridCol w="559605">
                  <a:extLst>
                    <a:ext uri="{9D8B030D-6E8A-4147-A177-3AD203B41FA5}">
                      <a16:colId xmlns:a16="http://schemas.microsoft.com/office/drawing/2014/main" val="1328866793"/>
                    </a:ext>
                  </a:extLst>
                </a:gridCol>
                <a:gridCol w="189056">
                  <a:extLst>
                    <a:ext uri="{9D8B030D-6E8A-4147-A177-3AD203B41FA5}">
                      <a16:colId xmlns:a16="http://schemas.microsoft.com/office/drawing/2014/main" val="1619814605"/>
                    </a:ext>
                  </a:extLst>
                </a:gridCol>
                <a:gridCol w="189056">
                  <a:extLst>
                    <a:ext uri="{9D8B030D-6E8A-4147-A177-3AD203B41FA5}">
                      <a16:colId xmlns:a16="http://schemas.microsoft.com/office/drawing/2014/main" val="3876910301"/>
                    </a:ext>
                  </a:extLst>
                </a:gridCol>
                <a:gridCol w="408360">
                  <a:extLst>
                    <a:ext uri="{9D8B030D-6E8A-4147-A177-3AD203B41FA5}">
                      <a16:colId xmlns:a16="http://schemas.microsoft.com/office/drawing/2014/main" val="1714591836"/>
                    </a:ext>
                  </a:extLst>
                </a:gridCol>
                <a:gridCol w="408360">
                  <a:extLst>
                    <a:ext uri="{9D8B030D-6E8A-4147-A177-3AD203B41FA5}">
                      <a16:colId xmlns:a16="http://schemas.microsoft.com/office/drawing/2014/main" val="3049155963"/>
                    </a:ext>
                  </a:extLst>
                </a:gridCol>
              </a:tblGrid>
              <a:tr h="122279">
                <a:tc rowSpan="5" gridSpan="10">
                  <a:txBody>
                    <a:bodyPr/>
                    <a:lstStyle/>
                    <a:p>
                      <a:pPr algn="ctr" fontAlgn="ctr"/>
                      <a:r>
                        <a:rPr lang="en-US" sz="1700" b="1" i="0" u="none" strike="noStrike">
                          <a:solidFill>
                            <a:srgbClr val="000000"/>
                          </a:solidFill>
                          <a:effectLst/>
                          <a:latin typeface="Tahoma" panose="020B0604030504040204" pitchFamily="34" charset="0"/>
                        </a:rPr>
                        <a:t>     KÜTÜPHANE RİSK ANALİZİ FORMU</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600" b="0" i="0" u="none" strike="noStrike">
                          <a:solidFill>
                            <a:srgbClr val="000000"/>
                          </a:solidFill>
                          <a:effectLst/>
                          <a:latin typeface="Verdana" panose="020B0604030504040204" pitchFamily="34" charset="0"/>
                        </a:rPr>
                        <a:t>KD-RA-0001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749102272"/>
                  </a:ext>
                </a:extLst>
              </a:tr>
              <a:tr h="122279">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600" b="0" i="0" u="none" strike="noStrike">
                          <a:solidFill>
                            <a:srgbClr val="000000"/>
                          </a:solidFill>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808066265"/>
                  </a:ext>
                </a:extLst>
              </a:tr>
              <a:tr h="122279">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600" b="0" i="0" u="none" strike="noStrike">
                          <a:solidFill>
                            <a:srgbClr val="000000"/>
                          </a:solidFill>
                          <a:effectLst/>
                          <a:latin typeface="Verdan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304355639"/>
                  </a:ext>
                </a:extLst>
              </a:tr>
              <a:tr h="122279">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600" b="0" i="0" u="none" strike="noStrike">
                          <a:solidFill>
                            <a:srgbClr val="000000"/>
                          </a:solidFill>
                          <a:effectLst/>
                          <a:latin typeface="Verdana" panose="020B0604030504040204" pitchFamily="34" charset="0"/>
                        </a:rPr>
                        <a:t>01.10.2019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034366371"/>
                  </a:ext>
                </a:extLst>
              </a:tr>
              <a:tr h="122279">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solidFill>
                            <a:srgbClr val="000000"/>
                          </a:solidFill>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600" b="0" i="0" u="none" strike="noStrike">
                          <a:solidFill>
                            <a:srgbClr val="000000"/>
                          </a:solidFill>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371584299"/>
                  </a:ext>
                </a:extLst>
              </a:tr>
              <a:tr h="83849">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FF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36259220"/>
                  </a:ext>
                </a:extLst>
              </a:tr>
              <a:tr h="4192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96399108"/>
                  </a:ext>
                </a:extLst>
              </a:tr>
              <a:tr h="518232">
                <a:tc>
                  <a:txBody>
                    <a:bodyPr/>
                    <a:lstStyle/>
                    <a:p>
                      <a:pPr algn="l" fontAlgn="ctr"/>
                      <a:r>
                        <a:rPr lang="en-US" sz="600" b="0" i="0" u="none" strike="noStrike">
                          <a:solidFill>
                            <a:srgbClr val="000000"/>
                          </a:solidFill>
                          <a:effectLst/>
                          <a:latin typeface="Tahoma" panose="020B0604030504040204" pitchFamily="34" charset="0"/>
                        </a:rPr>
                        <a:t>(SPİK Kapatma 2018) Basılı Kaynak Artış Oranından Memnuniyet Oranı (Öğrenci)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Basılı kaynak girdisinin artırılamamış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Bağış ve Satın kaynak girdisi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bağış koleksiyonlarının takibi, kısmi satın alma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31.08.2019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Bağış ve Kısmi satın alma yoluyla kütüphaneye kaynak girdisi 06.08.2019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6610231"/>
                  </a:ext>
                </a:extLst>
              </a:tr>
              <a:tr h="518232">
                <a:tc>
                  <a:txBody>
                    <a:bodyPr/>
                    <a:lstStyle/>
                    <a:p>
                      <a:pPr algn="l" fontAlgn="ctr"/>
                      <a:r>
                        <a:rPr lang="en-US" sz="600" b="0" i="0" u="none" strike="noStrike">
                          <a:solidFill>
                            <a:srgbClr val="000000"/>
                          </a:solidFill>
                          <a:effectLst/>
                          <a:latin typeface="Tahoma" panose="020B0604030504040204" pitchFamily="34" charset="0"/>
                        </a:rPr>
                        <a:t>(SPİK Kapatma 2018) Basılı Kaynak Artış Oranından Memnuniyet Oranı (Akademisyen)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Basılı kaynak girdisinin artırılamamış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Bağış ve Satın kaynak girdisi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bağış koleksiyonlarının takibi, kısmi satın alma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31.08.2019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Bağış ve Kısmi satın alma yoluyla kütüphaneye kaynak girdisi 06.08.2019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11575303"/>
                  </a:ext>
                </a:extLst>
              </a:tr>
              <a:tr h="605574">
                <a:tc>
                  <a:txBody>
                    <a:bodyPr/>
                    <a:lstStyle/>
                    <a:p>
                      <a:pPr algn="l" fontAlgn="ctr"/>
                      <a:r>
                        <a:rPr lang="en-US" sz="600" b="0" i="0" u="none" strike="noStrike">
                          <a:solidFill>
                            <a:srgbClr val="000000"/>
                          </a:solidFill>
                          <a:effectLst/>
                          <a:latin typeface="Tahoma" panose="020B0604030504040204" pitchFamily="34" charset="0"/>
                        </a:rPr>
                        <a:t>(SPİK Kapatma 2018) Elektronik Kaynak Artış Oranından Memnuniyet Oranı (Öğrenci)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Elektronik kaynak girdisinin artırılamamış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Deneme Veri tabanları ve  Satın alma ile sağlanan veri tabanları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n-NO" sz="600" b="0" i="0" u="none" strike="noStrike">
                          <a:solidFill>
                            <a:srgbClr val="000000"/>
                          </a:solidFill>
                          <a:effectLst/>
                          <a:latin typeface="Tahoma" panose="020B0604030504040204" pitchFamily="34" charset="0"/>
                        </a:rPr>
                        <a:t>Deneme Veri Tabanları ve Kısmi satın alma ile sağlanan veri tabanları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31.08.2019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Serbest Erişimli E-kaynakların araştırılması ve Ekual aboneliklerinin sürdürülmesi  06.08.2019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498514"/>
                  </a:ext>
                </a:extLst>
              </a:tr>
              <a:tr h="599752">
                <a:tc>
                  <a:txBody>
                    <a:bodyPr/>
                    <a:lstStyle/>
                    <a:p>
                      <a:pPr algn="l" fontAlgn="ctr"/>
                      <a:r>
                        <a:rPr lang="en-US" sz="600" b="0" i="0" u="none" strike="noStrike">
                          <a:solidFill>
                            <a:srgbClr val="000000"/>
                          </a:solidFill>
                          <a:effectLst/>
                          <a:latin typeface="Tahoma" panose="020B0604030504040204" pitchFamily="34" charset="0"/>
                        </a:rPr>
                        <a:t>(SPİK Kapatma 2018) Elektronik Kaynak Artış Oranından Memnuniyet Oranı (Akademisyen)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Elektronik kaynak girdisinin artırılamamış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Deneme Veri tabanları ve  Satın alma ile sağlanan veri tabanları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n-NO" sz="600" b="0" i="0" u="none" strike="noStrike">
                          <a:solidFill>
                            <a:srgbClr val="000000"/>
                          </a:solidFill>
                          <a:effectLst/>
                          <a:latin typeface="Tahoma" panose="020B0604030504040204" pitchFamily="34" charset="0"/>
                        </a:rPr>
                        <a:t>Deneme Veri Tabanları ve Kısmi satın alma ile sağlanan veri tabanları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31.08.2019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Serbest Erişimli E-kaynakların araştırılması ve Ekual aboneliklerinin sürdürülmesi  06.08.2019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4824642"/>
                  </a:ext>
                </a:extLst>
              </a:tr>
              <a:tr h="576460">
                <a:tc>
                  <a:txBody>
                    <a:bodyPr/>
                    <a:lstStyle/>
                    <a:p>
                      <a:pPr algn="l" fontAlgn="ctr"/>
                      <a:r>
                        <a:rPr lang="en-US" sz="600" b="0" i="0" u="none" strike="noStrike">
                          <a:solidFill>
                            <a:srgbClr val="000000"/>
                          </a:solidFill>
                          <a:effectLst/>
                          <a:latin typeface="Tahoma" panose="020B0604030504040204" pitchFamily="34" charset="0"/>
                        </a:rPr>
                        <a:t>(SPİK Kapatma 2018) Multimedya Kaynak Artış Oranından Memnuniyet Oranı (Öğrenci)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Multimedya kaynak girdisinin artırılamamış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Bağış ve Satın multimedya kaynak girdisi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bağış multimedya koleksiyonlarının takibi, kısmi satın alma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31.08.2019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Bağış yoluyla multimedia kaynak girdisinin artırılması 06.08.2019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2935530"/>
                  </a:ext>
                </a:extLst>
              </a:tr>
              <a:tr h="529878">
                <a:tc>
                  <a:txBody>
                    <a:bodyPr/>
                    <a:lstStyle/>
                    <a:p>
                      <a:pPr algn="l" fontAlgn="ctr"/>
                      <a:r>
                        <a:rPr lang="en-US" sz="600" b="0" i="0" u="none" strike="noStrike">
                          <a:solidFill>
                            <a:srgbClr val="000000"/>
                          </a:solidFill>
                          <a:effectLst/>
                          <a:latin typeface="Tahoma" panose="020B0604030504040204" pitchFamily="34" charset="0"/>
                        </a:rPr>
                        <a:t>(SPİK Kapatma 2018) Multimedya Kaynak Artış Oranından Memnuniyet Oranı (Akademisyen)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Multimedya kaynak girdisinin artırılamamış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Bağış ve Satın multimedya kaynak girdisi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bağış multimedya koleksiyonlarının takibi, kısmi satın alma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31.08.2019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Bağış yoluyla multimedia kaynak girdisinin artırılması 06.08.2019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dirty="0">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6456386"/>
                  </a:ext>
                </a:extLst>
              </a:tr>
            </a:tbl>
          </a:graphicData>
        </a:graphic>
      </p:graphicFrame>
      <p:sp>
        <p:nvSpPr>
          <p:cNvPr id="15" name="143 Metin kutusu"/>
          <p:cNvSpPr txBox="1"/>
          <p:nvPr/>
        </p:nvSpPr>
        <p:spPr>
          <a:xfrm>
            <a:off x="457200" y="25177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457200" y="276542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935185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17</a:t>
            </a:fld>
            <a:endParaRPr lang="tr-TR"/>
          </a:p>
        </p:txBody>
      </p:sp>
      <p:graphicFrame>
        <p:nvGraphicFramePr>
          <p:cNvPr id="5" name="Table 4"/>
          <p:cNvGraphicFramePr>
            <a:graphicFrameLocks noGrp="1"/>
          </p:cNvGraphicFramePr>
          <p:nvPr>
            <p:extLst>
              <p:ext uri="{D42A27DB-BD31-4B8C-83A1-F6EECF244321}">
                <p14:modId xmlns:p14="http://schemas.microsoft.com/office/powerpoint/2010/main" val="2439443742"/>
              </p:ext>
            </p:extLst>
          </p:nvPr>
        </p:nvGraphicFramePr>
        <p:xfrm>
          <a:off x="539550" y="1412776"/>
          <a:ext cx="8280921" cy="5198971"/>
        </p:xfrm>
        <a:graphic>
          <a:graphicData uri="http://schemas.openxmlformats.org/drawingml/2006/table">
            <a:tbl>
              <a:tblPr/>
              <a:tblGrid>
                <a:gridCol w="1247940">
                  <a:extLst>
                    <a:ext uri="{9D8B030D-6E8A-4147-A177-3AD203B41FA5}">
                      <a16:colId xmlns:a16="http://schemas.microsoft.com/office/drawing/2014/main" val="4116256264"/>
                    </a:ext>
                  </a:extLst>
                </a:gridCol>
                <a:gridCol w="1227014">
                  <a:extLst>
                    <a:ext uri="{9D8B030D-6E8A-4147-A177-3AD203B41FA5}">
                      <a16:colId xmlns:a16="http://schemas.microsoft.com/office/drawing/2014/main" val="1233882023"/>
                    </a:ext>
                  </a:extLst>
                </a:gridCol>
                <a:gridCol w="194039">
                  <a:extLst>
                    <a:ext uri="{9D8B030D-6E8A-4147-A177-3AD203B41FA5}">
                      <a16:colId xmlns:a16="http://schemas.microsoft.com/office/drawing/2014/main" val="2529288158"/>
                    </a:ext>
                  </a:extLst>
                </a:gridCol>
                <a:gridCol w="1232722">
                  <a:extLst>
                    <a:ext uri="{9D8B030D-6E8A-4147-A177-3AD203B41FA5}">
                      <a16:colId xmlns:a16="http://schemas.microsoft.com/office/drawing/2014/main" val="4166520942"/>
                    </a:ext>
                  </a:extLst>
                </a:gridCol>
                <a:gridCol w="165504">
                  <a:extLst>
                    <a:ext uri="{9D8B030D-6E8A-4147-A177-3AD203B41FA5}">
                      <a16:colId xmlns:a16="http://schemas.microsoft.com/office/drawing/2014/main" val="905240529"/>
                    </a:ext>
                  </a:extLst>
                </a:gridCol>
                <a:gridCol w="639189">
                  <a:extLst>
                    <a:ext uri="{9D8B030D-6E8A-4147-A177-3AD203B41FA5}">
                      <a16:colId xmlns:a16="http://schemas.microsoft.com/office/drawing/2014/main" val="1009167524"/>
                    </a:ext>
                  </a:extLst>
                </a:gridCol>
                <a:gridCol w="308180">
                  <a:extLst>
                    <a:ext uri="{9D8B030D-6E8A-4147-A177-3AD203B41FA5}">
                      <a16:colId xmlns:a16="http://schemas.microsoft.com/office/drawing/2014/main" val="2577996471"/>
                    </a:ext>
                  </a:extLst>
                </a:gridCol>
                <a:gridCol w="228282">
                  <a:extLst>
                    <a:ext uri="{9D8B030D-6E8A-4147-A177-3AD203B41FA5}">
                      <a16:colId xmlns:a16="http://schemas.microsoft.com/office/drawing/2014/main" val="2257915023"/>
                    </a:ext>
                  </a:extLst>
                </a:gridCol>
                <a:gridCol w="633482">
                  <a:extLst>
                    <a:ext uri="{9D8B030D-6E8A-4147-A177-3AD203B41FA5}">
                      <a16:colId xmlns:a16="http://schemas.microsoft.com/office/drawing/2014/main" val="141482237"/>
                    </a:ext>
                  </a:extLst>
                </a:gridCol>
                <a:gridCol w="639189">
                  <a:extLst>
                    <a:ext uri="{9D8B030D-6E8A-4147-A177-3AD203B41FA5}">
                      <a16:colId xmlns:a16="http://schemas.microsoft.com/office/drawing/2014/main" val="1037350992"/>
                    </a:ext>
                  </a:extLst>
                </a:gridCol>
                <a:gridCol w="563096">
                  <a:extLst>
                    <a:ext uri="{9D8B030D-6E8A-4147-A177-3AD203B41FA5}">
                      <a16:colId xmlns:a16="http://schemas.microsoft.com/office/drawing/2014/main" val="4233359692"/>
                    </a:ext>
                  </a:extLst>
                </a:gridCol>
                <a:gridCol w="190235">
                  <a:extLst>
                    <a:ext uri="{9D8B030D-6E8A-4147-A177-3AD203B41FA5}">
                      <a16:colId xmlns:a16="http://schemas.microsoft.com/office/drawing/2014/main" val="4045876857"/>
                    </a:ext>
                  </a:extLst>
                </a:gridCol>
                <a:gridCol w="190235">
                  <a:extLst>
                    <a:ext uri="{9D8B030D-6E8A-4147-A177-3AD203B41FA5}">
                      <a16:colId xmlns:a16="http://schemas.microsoft.com/office/drawing/2014/main" val="1476825087"/>
                    </a:ext>
                  </a:extLst>
                </a:gridCol>
                <a:gridCol w="410907">
                  <a:extLst>
                    <a:ext uri="{9D8B030D-6E8A-4147-A177-3AD203B41FA5}">
                      <a16:colId xmlns:a16="http://schemas.microsoft.com/office/drawing/2014/main" val="2310299106"/>
                    </a:ext>
                  </a:extLst>
                </a:gridCol>
                <a:gridCol w="410907">
                  <a:extLst>
                    <a:ext uri="{9D8B030D-6E8A-4147-A177-3AD203B41FA5}">
                      <a16:colId xmlns:a16="http://schemas.microsoft.com/office/drawing/2014/main" val="2714533892"/>
                    </a:ext>
                  </a:extLst>
                </a:gridCol>
              </a:tblGrid>
              <a:tr h="116922">
                <a:tc rowSpan="5" gridSpan="10">
                  <a:txBody>
                    <a:bodyPr/>
                    <a:lstStyle/>
                    <a:p>
                      <a:pPr algn="ctr" fontAlgn="ctr"/>
                      <a:r>
                        <a:rPr lang="en-US" sz="1500" b="1" i="0" u="none" strike="noStrike">
                          <a:solidFill>
                            <a:srgbClr val="000000"/>
                          </a:solidFill>
                          <a:effectLst/>
                          <a:latin typeface="Tahoma" panose="020B0604030504040204" pitchFamily="34" charset="0"/>
                        </a:rPr>
                        <a:t>     KÜTÜPHANE RİSK ANALİZİ FORMU</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KD-RA-0001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194828297"/>
                  </a:ext>
                </a:extLst>
              </a:tr>
              <a:tr h="11692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129877073"/>
                  </a:ext>
                </a:extLst>
              </a:tr>
              <a:tr h="11692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950602985"/>
                  </a:ext>
                </a:extLst>
              </a:tr>
              <a:tr h="11692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01.10.2019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208148346"/>
                  </a:ext>
                </a:extLst>
              </a:tr>
              <a:tr h="11692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solidFill>
                            <a:srgbClr val="000000"/>
                          </a:solidFill>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solidFill>
                            <a:srgbClr val="000000"/>
                          </a:solidFill>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667980594"/>
                  </a:ext>
                </a:extLst>
              </a:tr>
              <a:tr h="82996">
                <a:tc rowSpan="2">
                  <a:txBody>
                    <a:bodyPr/>
                    <a:lstStyle/>
                    <a:p>
                      <a:pPr algn="l" fontAlgn="b"/>
                      <a:r>
                        <a:rPr lang="sv-SE" sz="600" b="1" i="0" u="none" strike="noStrike">
                          <a:solidFill>
                            <a:srgbClr val="000000"/>
                          </a:solidFill>
                          <a:effectLst/>
                          <a:latin typeface="Tahoma" panose="020B0604030504040204" pitchFamily="34" charset="0"/>
                        </a:rPr>
                        <a:t>Olası Risk Türü (Potential Risk Mode)</a:t>
                      </a:r>
                      <a:endParaRPr lang="sv-SE"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FF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6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5962841"/>
                  </a:ext>
                </a:extLst>
              </a:tr>
              <a:tr h="5809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466773581"/>
                  </a:ext>
                </a:extLst>
              </a:tr>
              <a:tr h="534500">
                <a:tc>
                  <a:txBody>
                    <a:bodyPr/>
                    <a:lstStyle/>
                    <a:p>
                      <a:pPr algn="l" fontAlgn="ctr"/>
                      <a:r>
                        <a:rPr lang="en-US" sz="600" b="0" i="0" u="none" strike="noStrike">
                          <a:solidFill>
                            <a:srgbClr val="000000"/>
                          </a:solidFill>
                          <a:effectLst/>
                          <a:latin typeface="Tahoma" panose="020B0604030504040204" pitchFamily="34" charset="0"/>
                        </a:rPr>
                        <a:t>(SPİK Kapatma 2018)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Personelin Şikayeti öneminin farkında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ŞYS takibi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Personelin farkındalığının artırılması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ABÜ-ŞYS sorumluluğunun Kütüphane personellerince üstlenilmesi 25.03.2019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3581401"/>
                  </a:ext>
                </a:extLst>
              </a:tr>
              <a:tr h="712667">
                <a:tc>
                  <a:txBody>
                    <a:bodyPr/>
                    <a:lstStyle/>
                    <a:p>
                      <a:pPr algn="l" fontAlgn="t"/>
                      <a:r>
                        <a:rPr lang="en-US" sz="600" b="0" i="0" u="none" strike="noStrike">
                          <a:solidFill>
                            <a:srgbClr val="000000"/>
                          </a:solidFill>
                          <a:effectLst/>
                          <a:latin typeface="Tahoma" panose="020B0604030504040204" pitchFamily="34" charset="0"/>
                        </a:rPr>
                        <a:t>(Dış Denetim DF) Birimlerde bazı dokümanların kullanımı ile ilgili farkındalıklarının yeterli seviyede olmadığı tespit edilmiştir. Örneğin; spiklerin ilgili alanların doldurulmaması veya yanlış doldurulması vb.</a:t>
                      </a:r>
                      <a:br>
                        <a:rPr lang="en-US" sz="600" b="0" i="0" u="none" strike="noStrike">
                          <a:solidFill>
                            <a:srgbClr val="000000"/>
                          </a:solidFill>
                          <a:effectLst/>
                          <a:latin typeface="Tahoma" panose="020B0604030504040204" pitchFamily="34" charset="0"/>
                        </a:rPr>
                      </a:br>
                      <a:endParaRPr lang="en-US" sz="600" b="0" i="0" u="none" strike="noStrike">
                        <a:solidFill>
                          <a:srgbClr val="000000"/>
                        </a:solidFill>
                        <a:effectLst/>
                        <a:latin typeface="Tahoma" panose="020B060403050404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İş yoğunluğu ve iş çeşitliliği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Aylık SPİK Karnesi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Kalite işlerine özel  ekip tahsis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27.03.2019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Kalite işlerini iki kütüphanecinin takibi, Müdürün onay vermesi 27.03.2019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36169042"/>
                  </a:ext>
                </a:extLst>
              </a:tr>
              <a:tr h="1152515">
                <a:tc>
                  <a:txBody>
                    <a:bodyPr/>
                    <a:lstStyle/>
                    <a:p>
                      <a:pPr algn="l" fontAlgn="ctr"/>
                      <a:r>
                        <a:rPr lang="en-US" sz="600" b="0" i="0" u="none" strike="noStrike">
                          <a:solidFill>
                            <a:srgbClr val="000000"/>
                          </a:solidFill>
                          <a:effectLst/>
                          <a:latin typeface="Tahoma" panose="020B0604030504040204" pitchFamily="34" charset="0"/>
                        </a:rPr>
                        <a:t>(Dış Denetim DF) Risk değerlendirme sisteminde yapılan önleyici faaliyetlerden sonra hesaplanan RÖF değerinin hala limit üzerinde olması durumunda nasıl bir faaliyet izleneceğine dair belirli bir metodun oluşturulmadığı tespit edilmiştir. Örneğin; Bilgi işlem süreci riskleri, Mezunlar ve Kariyer süreci, SKS birimi (Aksiyon sonunda RÖF değeri)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Risk Analizi tablosundan uygunsuzluk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600" b="0" i="0" u="none" strike="noStrike">
                          <a:solidFill>
                            <a:srgbClr val="000000"/>
                          </a:solidFill>
                          <a:effectLst/>
                          <a:latin typeface="Tahoma" panose="020B0604030504040204" pitchFamily="34" charset="0"/>
                        </a:rPr>
                        <a:t>Risk Analizi eğitiminin anlaşılmamış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Drive K da bulunan Banu hanımın video eğitiminin izlenmesi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Kalite işlerine özel  ekip tahsis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27.03.2019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Kalite işlerini iki kütüphanecinin takibi, Müdürün onay vermesi 27.03.2019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8267650"/>
                  </a:ext>
                </a:extLst>
              </a:tr>
              <a:tr h="801749">
                <a:tc>
                  <a:txBody>
                    <a:bodyPr/>
                    <a:lstStyle/>
                    <a:p>
                      <a:pPr algn="l" fontAlgn="ctr"/>
                      <a:r>
                        <a:rPr lang="en-US" sz="600" b="0" i="0" u="none" strike="noStrike">
                          <a:solidFill>
                            <a:srgbClr val="000000"/>
                          </a:solidFill>
                          <a:effectLst/>
                          <a:latin typeface="Tahoma" panose="020B0604030504040204" pitchFamily="34" charset="0"/>
                        </a:rPr>
                        <a:t>(Dış Denetim DF) Birimlerde kalite hedeflerine ulaşmayı sağlayacak bütçe ile uyumlu plan ve stratejilerin belirlendiğine dair bulgular görülememiştir. Örneğin; Sepam süreci, Karşılaştırmalı Hukuk süreci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KFP den uygunsuzluk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İş yoğunluğu ve iş çeşitliliği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Haftalık Kalite Faaliyet Planı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Kalite işlerine özel  ekip tahsis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Kütüphane ve Dokümantasyon Müdürlüğü, 27.03.2019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Kalite işlerini iki kütüphanecinin takibi, Müdürün onay vermesi 27.03.2019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3993790"/>
                  </a:ext>
                </a:extLst>
              </a:tr>
              <a:tr h="662557">
                <a:tc>
                  <a:txBody>
                    <a:bodyPr/>
                    <a:lstStyle/>
                    <a:p>
                      <a:pPr algn="l" fontAlgn="ctr"/>
                      <a:r>
                        <a:rPr lang="en-US" sz="600" b="0" i="0" u="none" strike="noStrike">
                          <a:solidFill>
                            <a:srgbClr val="000000"/>
                          </a:solidFill>
                          <a:effectLst/>
                          <a:latin typeface="Tahoma" panose="020B0604030504040204" pitchFamily="34" charset="0"/>
                        </a:rPr>
                        <a:t>(AAP den gelen yorum) Sadece sınav zamanı gece 12'ye kadar açık olması tek kusuru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Memnuniyetsizlik (Kullanıcı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Mekân ve Personel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Kısmi Çalışma Saatlerinin Genişletilmesi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Tahoma" panose="020B060403050404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Çarşı Alanına 7/24 Çalışma Salonunun Açılması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Üst Yönetim,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Tahoma" panose="020B0604030504040204" pitchFamily="34" charset="0"/>
                        </a:rPr>
                        <a:t>7/24 çalışma salonu kullanıcıların hizmetine sunulmak üzere açılmıştır 19.11.2019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dirty="0">
                          <a:solidFill>
                            <a:srgbClr val="000000"/>
                          </a:solidFill>
                          <a:effectLst/>
                          <a:latin typeface="Tahoma" panose="020B060403050404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0883915"/>
                  </a:ext>
                </a:extLst>
              </a:tr>
            </a:tbl>
          </a:graphicData>
        </a:graphic>
      </p:graphicFrame>
      <p:sp>
        <p:nvSpPr>
          <p:cNvPr id="6" name="143 Metin kutusu"/>
          <p:cNvSpPr txBox="1"/>
          <p:nvPr/>
        </p:nvSpPr>
        <p:spPr>
          <a:xfrm>
            <a:off x="944929" y="2510205"/>
            <a:ext cx="305693" cy="29567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7" name="143 Metin kutusu"/>
          <p:cNvSpPr txBox="1"/>
          <p:nvPr/>
        </p:nvSpPr>
        <p:spPr>
          <a:xfrm>
            <a:off x="944929" y="2757995"/>
            <a:ext cx="305693" cy="28875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8" name="Resim 4"/>
          <p:cNvPicPr/>
          <p:nvPr/>
        </p:nvPicPr>
        <p:blipFill>
          <a:blip r:embed="rId2"/>
          <a:stretch>
            <a:fillRect/>
          </a:stretch>
        </p:blipFill>
        <p:spPr>
          <a:xfrm>
            <a:off x="107504" y="260648"/>
            <a:ext cx="2736304" cy="576064"/>
          </a:xfrm>
          <a:prstGeom prst="rect">
            <a:avLst/>
          </a:prstGeom>
        </p:spPr>
      </p:pic>
      <p:sp>
        <p:nvSpPr>
          <p:cNvPr id="9" name="Metin kutusu 5"/>
          <p:cNvSpPr txBox="1"/>
          <p:nvPr/>
        </p:nvSpPr>
        <p:spPr>
          <a:xfrm>
            <a:off x="1403648" y="65582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2439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18</a:t>
            </a:fld>
            <a:endParaRPr lang="tr-TR"/>
          </a:p>
        </p:txBody>
      </p:sp>
      <p:pic>
        <p:nvPicPr>
          <p:cNvPr id="5" name="Resim 5"/>
          <p:cNvPicPr/>
          <p:nvPr/>
        </p:nvPicPr>
        <p:blipFill>
          <a:blip r:embed="rId2"/>
          <a:stretch>
            <a:fillRect/>
          </a:stretch>
        </p:blipFill>
        <p:spPr>
          <a:xfrm>
            <a:off x="107504" y="132560"/>
            <a:ext cx="2736304" cy="576064"/>
          </a:xfrm>
          <a:prstGeom prst="rect">
            <a:avLst/>
          </a:prstGeom>
        </p:spPr>
      </p:pic>
      <p:sp>
        <p:nvSpPr>
          <p:cNvPr id="6"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graphicFrame>
        <p:nvGraphicFramePr>
          <p:cNvPr id="8" name="Table 7"/>
          <p:cNvGraphicFramePr>
            <a:graphicFrameLocks noGrp="1"/>
          </p:cNvGraphicFramePr>
          <p:nvPr>
            <p:extLst>
              <p:ext uri="{D42A27DB-BD31-4B8C-83A1-F6EECF244321}">
                <p14:modId xmlns:p14="http://schemas.microsoft.com/office/powerpoint/2010/main" val="1822551351"/>
              </p:ext>
            </p:extLst>
          </p:nvPr>
        </p:nvGraphicFramePr>
        <p:xfrm>
          <a:off x="321080" y="1700808"/>
          <a:ext cx="8363270" cy="1542189"/>
        </p:xfrm>
        <a:graphic>
          <a:graphicData uri="http://schemas.openxmlformats.org/drawingml/2006/table">
            <a:tbl>
              <a:tblPr/>
              <a:tblGrid>
                <a:gridCol w="777086">
                  <a:extLst>
                    <a:ext uri="{9D8B030D-6E8A-4147-A177-3AD203B41FA5}">
                      <a16:colId xmlns:a16="http://schemas.microsoft.com/office/drawing/2014/main" val="2808375908"/>
                    </a:ext>
                  </a:extLst>
                </a:gridCol>
                <a:gridCol w="892210">
                  <a:extLst>
                    <a:ext uri="{9D8B030D-6E8A-4147-A177-3AD203B41FA5}">
                      <a16:colId xmlns:a16="http://schemas.microsoft.com/office/drawing/2014/main" val="1417513068"/>
                    </a:ext>
                  </a:extLst>
                </a:gridCol>
                <a:gridCol w="825054">
                  <a:extLst>
                    <a:ext uri="{9D8B030D-6E8A-4147-A177-3AD203B41FA5}">
                      <a16:colId xmlns:a16="http://schemas.microsoft.com/office/drawing/2014/main" val="3720095538"/>
                    </a:ext>
                  </a:extLst>
                </a:gridCol>
                <a:gridCol w="798671">
                  <a:extLst>
                    <a:ext uri="{9D8B030D-6E8A-4147-A177-3AD203B41FA5}">
                      <a16:colId xmlns:a16="http://schemas.microsoft.com/office/drawing/2014/main" val="3466658261"/>
                    </a:ext>
                  </a:extLst>
                </a:gridCol>
                <a:gridCol w="661962">
                  <a:extLst>
                    <a:ext uri="{9D8B030D-6E8A-4147-A177-3AD203B41FA5}">
                      <a16:colId xmlns:a16="http://schemas.microsoft.com/office/drawing/2014/main" val="2418720650"/>
                    </a:ext>
                  </a:extLst>
                </a:gridCol>
                <a:gridCol w="690743">
                  <a:extLst>
                    <a:ext uri="{9D8B030D-6E8A-4147-A177-3AD203B41FA5}">
                      <a16:colId xmlns:a16="http://schemas.microsoft.com/office/drawing/2014/main" val="637616448"/>
                    </a:ext>
                  </a:extLst>
                </a:gridCol>
                <a:gridCol w="738712">
                  <a:extLst>
                    <a:ext uri="{9D8B030D-6E8A-4147-A177-3AD203B41FA5}">
                      <a16:colId xmlns:a16="http://schemas.microsoft.com/office/drawing/2014/main" val="2266925026"/>
                    </a:ext>
                  </a:extLst>
                </a:gridCol>
                <a:gridCol w="738712">
                  <a:extLst>
                    <a:ext uri="{9D8B030D-6E8A-4147-A177-3AD203B41FA5}">
                      <a16:colId xmlns:a16="http://schemas.microsoft.com/office/drawing/2014/main" val="2080349902"/>
                    </a:ext>
                  </a:extLst>
                </a:gridCol>
                <a:gridCol w="712329">
                  <a:extLst>
                    <a:ext uri="{9D8B030D-6E8A-4147-A177-3AD203B41FA5}">
                      <a16:colId xmlns:a16="http://schemas.microsoft.com/office/drawing/2014/main" val="4058890919"/>
                    </a:ext>
                  </a:extLst>
                </a:gridCol>
                <a:gridCol w="885015">
                  <a:extLst>
                    <a:ext uri="{9D8B030D-6E8A-4147-A177-3AD203B41FA5}">
                      <a16:colId xmlns:a16="http://schemas.microsoft.com/office/drawing/2014/main" val="3873743702"/>
                    </a:ext>
                  </a:extLst>
                </a:gridCol>
                <a:gridCol w="642776">
                  <a:extLst>
                    <a:ext uri="{9D8B030D-6E8A-4147-A177-3AD203B41FA5}">
                      <a16:colId xmlns:a16="http://schemas.microsoft.com/office/drawing/2014/main" val="194706199"/>
                    </a:ext>
                  </a:extLst>
                </a:gridCol>
              </a:tblGrid>
              <a:tr h="1296144">
                <a:tc>
                  <a:txBody>
                    <a:bodyPr/>
                    <a:lstStyle/>
                    <a:p>
                      <a:pPr algn="ctr" fontAlgn="ctr"/>
                      <a:r>
                        <a:rPr lang="en-US" sz="800" b="1" i="0" u="none" strike="noStrike">
                          <a:solidFill>
                            <a:srgbClr val="000000"/>
                          </a:solidFill>
                          <a:effectLst/>
                          <a:latin typeface="Tahoma" panose="020B0604030504040204" pitchFamily="34" charset="0"/>
                        </a:rPr>
                        <a:t>1.Kütüphane çalışanlarına kolay erişim sağlarım</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ahoma" panose="020B0604030504040204" pitchFamily="34" charset="0"/>
                        </a:rPr>
                        <a:t>2.Yöneltilen soru/sorun ve taleplere karşı üslup ve yaklaşımlarından memnunum</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ahoma" panose="020B0604030504040204" pitchFamily="34" charset="0"/>
                        </a:rPr>
                        <a:t>3.Kütüphanenin hizmet saatlerini yeterli buluyorum</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Tahoma" panose="020B0604030504040204" pitchFamily="34" charset="0"/>
                        </a:rPr>
                        <a:t>4.Kütüphanenin </a:t>
                      </a:r>
                      <a:r>
                        <a:rPr lang="en-US" sz="800" b="1" i="0" u="none" strike="noStrike" dirty="0" err="1">
                          <a:solidFill>
                            <a:srgbClr val="000000"/>
                          </a:solidFill>
                          <a:effectLst/>
                          <a:latin typeface="Tahoma" panose="020B0604030504040204" pitchFamily="34" charset="0"/>
                        </a:rPr>
                        <a:t>kataloğunu</a:t>
                      </a:r>
                      <a:r>
                        <a:rPr lang="en-US" sz="800" b="1" i="0" u="none" strike="noStrike" dirty="0">
                          <a:solidFill>
                            <a:srgbClr val="000000"/>
                          </a:solidFill>
                          <a:effectLst/>
                          <a:latin typeface="Tahoma" panose="020B0604030504040204" pitchFamily="34" charset="0"/>
                        </a:rPr>
                        <a:t> </a:t>
                      </a:r>
                      <a:r>
                        <a:rPr lang="en-US" sz="800" b="1" i="0" u="none" strike="noStrike" dirty="0" err="1">
                          <a:solidFill>
                            <a:srgbClr val="000000"/>
                          </a:solidFill>
                          <a:effectLst/>
                          <a:latin typeface="Tahoma" panose="020B0604030504040204" pitchFamily="34" charset="0"/>
                        </a:rPr>
                        <a:t>yeterli</a:t>
                      </a:r>
                      <a:r>
                        <a:rPr lang="en-US" sz="800" b="1" i="0" u="none" strike="noStrike" dirty="0">
                          <a:solidFill>
                            <a:srgbClr val="000000"/>
                          </a:solidFill>
                          <a:effectLst/>
                          <a:latin typeface="Tahoma" panose="020B0604030504040204" pitchFamily="34" charset="0"/>
                        </a:rPr>
                        <a:t> </a:t>
                      </a:r>
                      <a:r>
                        <a:rPr lang="en-US" sz="800" b="1" i="0" u="none" strike="noStrike" dirty="0" err="1">
                          <a:solidFill>
                            <a:srgbClr val="000000"/>
                          </a:solidFill>
                          <a:effectLst/>
                          <a:latin typeface="Tahoma" panose="020B0604030504040204" pitchFamily="34" charset="0"/>
                        </a:rPr>
                        <a:t>buluyorum</a:t>
                      </a:r>
                      <a:endParaRPr lang="en-US" sz="800" b="1" i="0" u="none" strike="noStrike" dirty="0">
                        <a:solidFill>
                          <a:srgbClr val="000000"/>
                        </a:solidFill>
                        <a:effectLst/>
                        <a:latin typeface="Tahoma" panose="020B0604030504040204" pitchFamily="34" charset="0"/>
                      </a:endParaRP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ahoma" panose="020B0604030504040204" pitchFamily="34" charset="0"/>
                        </a:rPr>
                        <a:t>5.Kütüphanenin web sayfasını yeterli buluyorum</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ahoma" panose="020B0604030504040204" pitchFamily="34" charset="0"/>
                        </a:rPr>
                        <a:t>6.Kütüphanenin basılı koleksiyonunu yeterli buluyorum</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ahoma" panose="020B0604030504040204" pitchFamily="34" charset="0"/>
                        </a:rPr>
                        <a:t>7.Kütüphanenin gör-işit koleksiyonunu yeterli buluyorum</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ahoma" panose="020B0604030504040204" pitchFamily="34" charset="0"/>
                        </a:rPr>
                        <a:t>8.Kütüphanenin elektronik kaynaklarını yeterli buluyorum</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ahoma" panose="020B0604030504040204" pitchFamily="34" charset="0"/>
                        </a:rPr>
                        <a:t>9.Kütüphane binasını fiziksel olarak yeterli buluyorum</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Tahoma" panose="020B0604030504040204" pitchFamily="34" charset="0"/>
                        </a:rPr>
                        <a:t>10.Kütüphane hizmetlerini memnuniyet derecesine göre değerlendiriniz</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err="1">
                          <a:solidFill>
                            <a:srgbClr val="000000"/>
                          </a:solidFill>
                          <a:effectLst/>
                          <a:latin typeface="Tahoma" panose="020B0604030504040204" pitchFamily="34" charset="0"/>
                        </a:rPr>
                        <a:t>Ortalama</a:t>
                      </a:r>
                      <a:endParaRPr lang="en-US" sz="800" b="1" i="0" u="none" strike="noStrike" dirty="0">
                        <a:solidFill>
                          <a:srgbClr val="000000"/>
                        </a:solidFill>
                        <a:effectLst/>
                        <a:latin typeface="Tahoma" panose="020B0604030504040204" pitchFamily="34" charset="0"/>
                      </a:endParaRP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5239098"/>
                  </a:ext>
                </a:extLst>
              </a:tr>
              <a:tr h="246045">
                <a:tc>
                  <a:txBody>
                    <a:bodyPr/>
                    <a:lstStyle/>
                    <a:p>
                      <a:pPr algn="ctr" fontAlgn="ctr"/>
                      <a:r>
                        <a:rPr lang="en-US" sz="900" b="1" i="0" u="none" strike="noStrike">
                          <a:solidFill>
                            <a:srgbClr val="000000"/>
                          </a:solidFill>
                          <a:effectLst/>
                          <a:latin typeface="Tahoma" panose="020B0604030504040204" pitchFamily="34" charset="0"/>
                        </a:rPr>
                        <a:t>93%</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93%</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89%</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89%</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90%</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88%</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88%</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89%</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84%</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91%</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Tahoma" panose="020B0604030504040204" pitchFamily="34" charset="0"/>
                        </a:rPr>
                        <a:t>89%</a:t>
                      </a:r>
                    </a:p>
                  </a:txBody>
                  <a:tcPr marL="7086" marR="7086" marT="7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418273"/>
                  </a:ext>
                </a:extLst>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948487134"/>
              </p:ext>
            </p:extLst>
          </p:nvPr>
        </p:nvGraphicFramePr>
        <p:xfrm>
          <a:off x="683568" y="3369633"/>
          <a:ext cx="7344816" cy="31692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0146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19</a:t>
            </a:fld>
            <a:endParaRPr lang="tr-TR"/>
          </a:p>
        </p:txBody>
      </p:sp>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pic>
        <p:nvPicPr>
          <p:cNvPr id="6" name="Resim 64"/>
          <p:cNvPicPr/>
          <p:nvPr/>
        </p:nvPicPr>
        <p:blipFill>
          <a:blip r:embed="rId2"/>
          <a:stretch>
            <a:fillRect/>
          </a:stretch>
        </p:blipFill>
        <p:spPr>
          <a:xfrm>
            <a:off x="20434" y="188640"/>
            <a:ext cx="2736304" cy="576064"/>
          </a:xfrm>
          <a:prstGeom prst="rect">
            <a:avLst/>
          </a:prstGeom>
        </p:spPr>
      </p:pic>
      <p:pic>
        <p:nvPicPr>
          <p:cNvPr id="7" name="Picture 6"/>
          <p:cNvPicPr>
            <a:picLocks noChangeAspect="1"/>
          </p:cNvPicPr>
          <p:nvPr/>
        </p:nvPicPr>
        <p:blipFill>
          <a:blip r:embed="rId3"/>
          <a:stretch>
            <a:fillRect/>
          </a:stretch>
        </p:blipFill>
        <p:spPr>
          <a:xfrm>
            <a:off x="2514315" y="1489227"/>
            <a:ext cx="4680520" cy="5233918"/>
          </a:xfrm>
          <a:prstGeom prst="rect">
            <a:avLst/>
          </a:prstGeom>
        </p:spPr>
      </p:pic>
    </p:spTree>
    <p:extLst>
      <p:ext uri="{BB962C8B-B14F-4D97-AF65-F5344CB8AC3E}">
        <p14:creationId xmlns:p14="http://schemas.microsoft.com/office/powerpoint/2010/main" val="1674211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a:t>
            </a:fld>
            <a:endParaRPr lang="tr-TR"/>
          </a:p>
        </p:txBody>
      </p:sp>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6" name="Resim 8"/>
          <p:cNvPicPr/>
          <p:nvPr/>
        </p:nvPicPr>
        <p:blipFill>
          <a:blip r:embed="rId2"/>
          <a:stretch>
            <a:fillRect/>
          </a:stretch>
        </p:blipFill>
        <p:spPr>
          <a:xfrm>
            <a:off x="127795" y="367048"/>
            <a:ext cx="2736304" cy="576064"/>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276719167"/>
              </p:ext>
            </p:extLst>
          </p:nvPr>
        </p:nvGraphicFramePr>
        <p:xfrm>
          <a:off x="395536" y="1772824"/>
          <a:ext cx="7992888" cy="4780423"/>
        </p:xfrm>
        <a:graphic>
          <a:graphicData uri="http://schemas.openxmlformats.org/drawingml/2006/table">
            <a:tbl>
              <a:tblPr/>
              <a:tblGrid>
                <a:gridCol w="6003546">
                  <a:extLst>
                    <a:ext uri="{9D8B030D-6E8A-4147-A177-3AD203B41FA5}">
                      <a16:colId xmlns:a16="http://schemas.microsoft.com/office/drawing/2014/main" val="2942824365"/>
                    </a:ext>
                  </a:extLst>
                </a:gridCol>
                <a:gridCol w="1989342">
                  <a:extLst>
                    <a:ext uri="{9D8B030D-6E8A-4147-A177-3AD203B41FA5}">
                      <a16:colId xmlns:a16="http://schemas.microsoft.com/office/drawing/2014/main" val="4166642868"/>
                    </a:ext>
                  </a:extLst>
                </a:gridCol>
              </a:tblGrid>
              <a:tr h="432040">
                <a:tc>
                  <a:txBody>
                    <a:bodyPr/>
                    <a:lstStyle/>
                    <a:p>
                      <a:pPr algn="ctr" fontAlgn="ctr"/>
                      <a:r>
                        <a:rPr lang="en-US" sz="1800" b="1" i="0" u="none" strike="noStrike" dirty="0">
                          <a:solidFill>
                            <a:srgbClr val="000000"/>
                          </a:solidFill>
                          <a:effectLst/>
                          <a:latin typeface="Calibri" panose="020F0502020204030204" pitchFamily="34" charset="0"/>
                        </a:rPr>
                        <a:t>GÜÇLÜ YÖNLER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800" b="1" i="0" u="none" strike="noStrike" dirty="0">
                          <a:solidFill>
                            <a:srgbClr val="000000"/>
                          </a:solidFill>
                          <a:effectLst/>
                          <a:latin typeface="Calibri" panose="020F0502020204030204" pitchFamily="34" charset="0"/>
                        </a:rPr>
                        <a:t>DURUMU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15876742"/>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G1-</a:t>
                      </a:r>
                      <a:r>
                        <a:rPr lang="en-US" sz="1400" b="0" i="0" u="none" strike="noStrike" dirty="0" smtClean="0">
                          <a:solidFill>
                            <a:srgbClr val="000000"/>
                          </a:solidFill>
                          <a:effectLst/>
                          <a:latin typeface="Calibri" panose="020F0502020204030204" pitchFamily="34" charset="0"/>
                        </a:rPr>
                        <a:t>Kütüphane </a:t>
                      </a:r>
                      <a:r>
                        <a:rPr lang="en-US" sz="1400" b="0" i="0" u="none" strike="noStrike" dirty="0" err="1">
                          <a:solidFill>
                            <a:srgbClr val="000000"/>
                          </a:solidFill>
                          <a:effectLst/>
                          <a:latin typeface="Calibri" panose="020F0502020204030204" pitchFamily="34" charset="0"/>
                        </a:rPr>
                        <a:t>İşleyiş</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Yönergesinin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bulunması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877333424"/>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G2-</a:t>
                      </a:r>
                      <a:r>
                        <a:rPr lang="en-US" sz="1400" b="0" i="0" u="none" strike="noStrike" dirty="0" smtClean="0">
                          <a:solidFill>
                            <a:srgbClr val="000000"/>
                          </a:solidFill>
                          <a:effectLst/>
                          <a:latin typeface="Calibri" panose="020F0502020204030204" pitchFamily="34" charset="0"/>
                        </a:rPr>
                        <a:t>Dış </a:t>
                      </a:r>
                      <a:r>
                        <a:rPr lang="en-US" sz="1400" b="0" i="0" u="none" strike="noStrike" dirty="0" err="1">
                          <a:solidFill>
                            <a:srgbClr val="000000"/>
                          </a:solidFill>
                          <a:effectLst/>
                          <a:latin typeface="Calibri" panose="020F0502020204030204" pitchFamily="34" charset="0"/>
                        </a:rPr>
                        <a:t>çevre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ile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güçlü</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ilişki</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707763301"/>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G3-</a:t>
                      </a:r>
                      <a:r>
                        <a:rPr lang="en-US" sz="1400" b="0" i="0" u="none" strike="noStrike" dirty="0" smtClean="0">
                          <a:solidFill>
                            <a:srgbClr val="000000"/>
                          </a:solidFill>
                          <a:effectLst/>
                          <a:latin typeface="Calibri" panose="020F0502020204030204" pitchFamily="34" charset="0"/>
                        </a:rPr>
                        <a:t>Kütüphanenin </a:t>
                      </a:r>
                      <a:r>
                        <a:rPr lang="en-US" sz="1400" b="0" i="0" u="none" strike="noStrike" dirty="0" err="1">
                          <a:solidFill>
                            <a:srgbClr val="000000"/>
                          </a:solidFill>
                          <a:effectLst/>
                          <a:latin typeface="Calibri" panose="020F0502020204030204" pitchFamily="34" charset="0"/>
                        </a:rPr>
                        <a:t>Danışma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Kurulunun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bulunması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4148621797"/>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G4-</a:t>
                      </a:r>
                      <a:r>
                        <a:rPr lang="en-US" sz="1400" b="0" i="0" u="none" strike="noStrike" dirty="0" smtClean="0">
                          <a:solidFill>
                            <a:srgbClr val="000000"/>
                          </a:solidFill>
                          <a:effectLst/>
                          <a:latin typeface="Calibri" panose="020F0502020204030204" pitchFamily="34" charset="0"/>
                        </a:rPr>
                        <a:t>Koleksiyon </a:t>
                      </a:r>
                      <a:r>
                        <a:rPr lang="en-US" sz="1400" b="0" i="0" u="none" strike="noStrike" dirty="0" err="1">
                          <a:solidFill>
                            <a:srgbClr val="000000"/>
                          </a:solidFill>
                          <a:effectLst/>
                          <a:latin typeface="Calibri" panose="020F0502020204030204" pitchFamily="34" charset="0"/>
                        </a:rPr>
                        <a:t>Geliştirme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Politikasının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bulunması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066116016"/>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G5-</a:t>
                      </a:r>
                      <a:r>
                        <a:rPr lang="en-US" sz="1400" b="0" i="0" u="none" strike="noStrike" dirty="0" smtClean="0">
                          <a:solidFill>
                            <a:srgbClr val="000000"/>
                          </a:solidFill>
                          <a:effectLst/>
                          <a:latin typeface="Calibri" panose="020F0502020204030204" pitchFamily="34" charset="0"/>
                        </a:rPr>
                        <a:t>Teknik </a:t>
                      </a:r>
                      <a:r>
                        <a:rPr lang="en-US" sz="1400" b="0" i="0" u="none" strike="noStrike" dirty="0" err="1">
                          <a:solidFill>
                            <a:srgbClr val="000000"/>
                          </a:solidFill>
                          <a:effectLst/>
                          <a:latin typeface="Calibri" panose="020F0502020204030204" pitchFamily="34" charset="0"/>
                        </a:rPr>
                        <a:t>donanım</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773865643"/>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G6-</a:t>
                      </a:r>
                      <a:r>
                        <a:rPr lang="en-US" sz="1400" b="0" i="0" u="none" strike="noStrike" dirty="0" smtClean="0">
                          <a:solidFill>
                            <a:srgbClr val="000000"/>
                          </a:solidFill>
                          <a:effectLst/>
                          <a:latin typeface="Calibri" panose="020F0502020204030204" pitchFamily="34" charset="0"/>
                        </a:rPr>
                        <a:t>Deneyimli </a:t>
                      </a:r>
                      <a:r>
                        <a:rPr lang="en-US" sz="1400" b="0" i="0" u="none" strike="noStrike" dirty="0" err="1">
                          <a:solidFill>
                            <a:srgbClr val="000000"/>
                          </a:solidFill>
                          <a:effectLst/>
                          <a:latin typeface="Calibri" panose="020F0502020204030204" pitchFamily="34" charset="0"/>
                        </a:rPr>
                        <a:t>nitelikli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personel</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564654704"/>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G7-</a:t>
                      </a:r>
                      <a:r>
                        <a:rPr lang="en-US" sz="1400" b="0" i="0" u="none" strike="noStrike" dirty="0" smtClean="0">
                          <a:solidFill>
                            <a:srgbClr val="000000"/>
                          </a:solidFill>
                          <a:effectLst/>
                          <a:latin typeface="Calibri" panose="020F0502020204030204" pitchFamily="34" charset="0"/>
                        </a:rPr>
                        <a:t>Mesleki </a:t>
                      </a:r>
                      <a:r>
                        <a:rPr lang="en-US" sz="1400" b="0" i="0" u="none" strike="noStrike" dirty="0" err="1">
                          <a:solidFill>
                            <a:srgbClr val="000000"/>
                          </a:solidFill>
                          <a:effectLst/>
                          <a:latin typeface="Calibri" panose="020F0502020204030204" pitchFamily="34" charset="0"/>
                        </a:rPr>
                        <a:t>yeniliklerin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izlenebiliyor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olması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728740609"/>
                  </a:ext>
                </a:extLst>
              </a:tr>
              <a:tr h="507171">
                <a:tc>
                  <a:txBody>
                    <a:bodyPr/>
                    <a:lstStyle/>
                    <a:p>
                      <a:pPr algn="l" fontAlgn="ctr"/>
                      <a:r>
                        <a:rPr lang="en-US" sz="1400" b="1" i="0" u="none" strike="noStrike" dirty="0" smtClean="0">
                          <a:solidFill>
                            <a:srgbClr val="000000"/>
                          </a:solidFill>
                          <a:effectLst/>
                          <a:latin typeface="Calibri" panose="020F0502020204030204" pitchFamily="34" charset="0"/>
                        </a:rPr>
                        <a:t>  G8-</a:t>
                      </a:r>
                      <a:r>
                        <a:rPr lang="en-US" sz="1400" b="0" i="0" u="none" strike="noStrike" dirty="0" smtClean="0">
                          <a:solidFill>
                            <a:srgbClr val="000000"/>
                          </a:solidFill>
                          <a:effectLst/>
                          <a:latin typeface="Calibri" panose="020F0502020204030204" pitchFamily="34" charset="0"/>
                        </a:rPr>
                        <a:t>Üniversitelerin </a:t>
                      </a:r>
                      <a:r>
                        <a:rPr lang="en-US" sz="1400" b="0" i="0" u="none" strike="noStrike" dirty="0" err="1">
                          <a:solidFill>
                            <a:srgbClr val="000000"/>
                          </a:solidFill>
                          <a:effectLst/>
                          <a:latin typeface="Calibri" panose="020F0502020204030204" pitchFamily="34" charset="0"/>
                        </a:rPr>
                        <a:t>Bilgi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Belge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Yönetimi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Bölümü</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Akademisyenleri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ile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sıcak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bağlar</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smtClean="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50156617"/>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G9-</a:t>
                      </a:r>
                      <a:r>
                        <a:rPr lang="en-US" sz="1400" b="0" i="0" u="none" strike="noStrike" dirty="0" smtClean="0">
                          <a:solidFill>
                            <a:srgbClr val="000000"/>
                          </a:solidFill>
                          <a:effectLst/>
                          <a:latin typeface="Calibri" panose="020F0502020204030204" pitchFamily="34" charset="0"/>
                        </a:rPr>
                        <a:t>Diğer </a:t>
                      </a:r>
                      <a:r>
                        <a:rPr lang="en-US" sz="1400" b="0" i="0" u="none" strike="noStrike" dirty="0" err="1">
                          <a:solidFill>
                            <a:srgbClr val="000000"/>
                          </a:solidFill>
                          <a:effectLst/>
                          <a:latin typeface="Calibri" panose="020F0502020204030204" pitchFamily="34" charset="0"/>
                        </a:rPr>
                        <a:t>Üniversite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kütüphaneleri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yöneticileri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ile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yakınlık</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732966302"/>
                  </a:ext>
                </a:extLst>
              </a:tr>
              <a:tr h="370449">
                <a:tc>
                  <a:txBody>
                    <a:bodyPr/>
                    <a:lstStyle/>
                    <a:p>
                      <a:pPr algn="l" fontAlgn="ctr"/>
                      <a:r>
                        <a:rPr lang="en-US" sz="1400" b="1" i="0" u="none" strike="noStrike" dirty="0" smtClean="0">
                          <a:solidFill>
                            <a:srgbClr val="000000"/>
                          </a:solidFill>
                          <a:effectLst/>
                          <a:latin typeface="Calibri" panose="020F0502020204030204" pitchFamily="34" charset="0"/>
                        </a:rPr>
                        <a:t>  G10-</a:t>
                      </a:r>
                      <a:r>
                        <a:rPr lang="en-US" sz="1400" b="0" i="0" u="none" strike="noStrike" dirty="0" smtClean="0">
                          <a:solidFill>
                            <a:srgbClr val="000000"/>
                          </a:solidFill>
                          <a:effectLst/>
                          <a:latin typeface="Calibri" panose="020F0502020204030204" pitchFamily="34" charset="0"/>
                        </a:rPr>
                        <a:t>Hızla </a:t>
                      </a:r>
                      <a:r>
                        <a:rPr lang="en-US" sz="1400" b="0" i="0" u="none" strike="noStrike" dirty="0" err="1">
                          <a:solidFill>
                            <a:srgbClr val="000000"/>
                          </a:solidFill>
                          <a:effectLst/>
                          <a:latin typeface="Calibri" panose="020F0502020204030204" pitchFamily="34" charset="0"/>
                        </a:rPr>
                        <a:t>artan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koleksiyon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sayısı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451284110"/>
                  </a:ext>
                </a:extLst>
              </a:tr>
              <a:tr h="507171">
                <a:tc>
                  <a:txBody>
                    <a:bodyPr/>
                    <a:lstStyle/>
                    <a:p>
                      <a:pPr algn="l" fontAlgn="ctr"/>
                      <a:r>
                        <a:rPr lang="en-US" sz="1400" b="1" i="0" u="none" strike="noStrike" dirty="0" smtClean="0">
                          <a:solidFill>
                            <a:srgbClr val="000000"/>
                          </a:solidFill>
                          <a:effectLst/>
                          <a:latin typeface="Calibri" panose="020F0502020204030204" pitchFamily="34" charset="0"/>
                        </a:rPr>
                        <a:t>  G11-</a:t>
                      </a:r>
                      <a:r>
                        <a:rPr lang="en-US" sz="1400" b="0" i="0" u="none" strike="noStrike" dirty="0" smtClean="0">
                          <a:solidFill>
                            <a:srgbClr val="000000"/>
                          </a:solidFill>
                          <a:effectLst/>
                          <a:latin typeface="Calibri" panose="020F0502020204030204" pitchFamily="34" charset="0"/>
                        </a:rPr>
                        <a:t>Sınav </a:t>
                      </a:r>
                      <a:r>
                        <a:rPr lang="en-US" sz="1400" b="0" i="0" u="none" strike="noStrike" dirty="0" err="1">
                          <a:solidFill>
                            <a:srgbClr val="000000"/>
                          </a:solidFill>
                          <a:effectLst/>
                          <a:latin typeface="Calibri" panose="020F0502020204030204" pitchFamily="34" charset="0"/>
                        </a:rPr>
                        <a:t>dönemi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kütüphanenin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açık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olduğu</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saatlerin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esnekliği</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dirty="0" err="1" smtClean="0">
                          <a:solidFill>
                            <a:srgbClr val="000000"/>
                          </a:solidFill>
                          <a:effectLst/>
                          <a:latin typeface="Calibri" panose="020F0502020204030204" pitchFamily="34" charset="0"/>
                          <a:sym typeface="Wingdings" panose="05000000000000000000" pitchFamily="2" charset="2"/>
                        </a:rPr>
                        <a:t>Hala</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güçlü</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 </a:t>
                      </a:r>
                      <a:r>
                        <a:rPr lang="en-US" sz="1400" b="0" i="0" u="none" strike="noStrike" baseline="0" dirty="0" err="1" smtClean="0">
                          <a:solidFill>
                            <a:srgbClr val="000000"/>
                          </a:solidFill>
                          <a:effectLst/>
                          <a:latin typeface="Calibri" panose="020F0502020204030204" pitchFamily="34" charset="0"/>
                          <a:sym typeface="Wingdings" panose="05000000000000000000" pitchFamily="2" charset="2"/>
                        </a:rPr>
                        <a:t>yön</a:t>
                      </a:r>
                      <a:r>
                        <a:rPr lang="en-US" sz="1400" b="0" i="0" u="none" strike="noStrike" baseline="0" dirty="0" smtClean="0">
                          <a:solidFill>
                            <a:srgbClr val="000000"/>
                          </a:solidFill>
                          <a:effectLst/>
                          <a:latin typeface="Calibri" panose="020F0502020204030204" pitchFamily="34" charset="0"/>
                          <a:sym typeface="Wingdings" panose="05000000000000000000" pitchFamily="2" charset="2"/>
                        </a:rPr>
                        <a:t>)</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897990688"/>
                  </a:ext>
                </a:extLst>
              </a:tr>
            </a:tbl>
          </a:graphicData>
        </a:graphic>
      </p:graphicFrame>
    </p:spTree>
    <p:extLst>
      <p:ext uri="{BB962C8B-B14F-4D97-AF65-F5344CB8AC3E}">
        <p14:creationId xmlns:p14="http://schemas.microsoft.com/office/powerpoint/2010/main" val="1285753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20</a:t>
            </a:fld>
            <a:endParaRPr lang="tr-TR"/>
          </a:p>
        </p:txBody>
      </p:sp>
      <p:graphicFrame>
        <p:nvGraphicFramePr>
          <p:cNvPr id="5" name="Table 4"/>
          <p:cNvGraphicFramePr>
            <a:graphicFrameLocks noGrp="1"/>
          </p:cNvGraphicFramePr>
          <p:nvPr>
            <p:extLst>
              <p:ext uri="{D42A27DB-BD31-4B8C-83A1-F6EECF244321}">
                <p14:modId xmlns:p14="http://schemas.microsoft.com/office/powerpoint/2010/main" val="2026171551"/>
              </p:ext>
            </p:extLst>
          </p:nvPr>
        </p:nvGraphicFramePr>
        <p:xfrm>
          <a:off x="899592" y="2204864"/>
          <a:ext cx="7787208" cy="4248472"/>
        </p:xfrm>
        <a:graphic>
          <a:graphicData uri="http://schemas.openxmlformats.org/drawingml/2006/table">
            <a:tbl>
              <a:tblPr/>
              <a:tblGrid>
                <a:gridCol w="1760586">
                  <a:extLst>
                    <a:ext uri="{9D8B030D-6E8A-4147-A177-3AD203B41FA5}">
                      <a16:colId xmlns:a16="http://schemas.microsoft.com/office/drawing/2014/main" val="3213195711"/>
                    </a:ext>
                  </a:extLst>
                </a:gridCol>
                <a:gridCol w="3436529">
                  <a:extLst>
                    <a:ext uri="{9D8B030D-6E8A-4147-A177-3AD203B41FA5}">
                      <a16:colId xmlns:a16="http://schemas.microsoft.com/office/drawing/2014/main" val="192142124"/>
                    </a:ext>
                  </a:extLst>
                </a:gridCol>
                <a:gridCol w="2590093">
                  <a:extLst>
                    <a:ext uri="{9D8B030D-6E8A-4147-A177-3AD203B41FA5}">
                      <a16:colId xmlns:a16="http://schemas.microsoft.com/office/drawing/2014/main" val="4138010399"/>
                    </a:ext>
                  </a:extLst>
                </a:gridCol>
              </a:tblGrid>
              <a:tr h="686584">
                <a:tc>
                  <a:txBody>
                    <a:bodyPr/>
                    <a:lstStyle/>
                    <a:p>
                      <a:pPr algn="ctr" fontAlgn="ctr"/>
                      <a:r>
                        <a:rPr lang="en-US" sz="1600" b="1" i="0" u="none" strike="noStrike" dirty="0" err="1">
                          <a:solidFill>
                            <a:srgbClr val="FFFFFF"/>
                          </a:solidFill>
                          <a:effectLst/>
                          <a:latin typeface="Calibri" panose="020F0502020204030204" pitchFamily="34" charset="0"/>
                        </a:rPr>
                        <a:t>Şikayet</a:t>
                      </a:r>
                      <a:r>
                        <a:rPr lang="en-US" sz="1600" b="1" i="0" u="none" strike="noStrike" dirty="0">
                          <a:solidFill>
                            <a:srgbClr val="FFFFFF"/>
                          </a:solidFill>
                          <a:effectLst/>
                          <a:latin typeface="Calibri" panose="020F0502020204030204" pitchFamily="34" charset="0"/>
                        </a:rPr>
                        <a:t> </a:t>
                      </a:r>
                      <a:r>
                        <a:rPr lang="en-US" sz="1600" b="1" i="0" u="none" strike="noStrike" dirty="0" err="1">
                          <a:solidFill>
                            <a:srgbClr val="FFFFFF"/>
                          </a:solidFill>
                          <a:effectLst/>
                          <a:latin typeface="Calibri" panose="020F0502020204030204" pitchFamily="34" charset="0"/>
                        </a:rPr>
                        <a:t>Tarihi</a:t>
                      </a:r>
                      <a:endParaRPr lang="en-US" sz="16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algn="ctr" fontAlgn="ctr"/>
                      <a:r>
                        <a:rPr lang="en-US" sz="1600" b="1" i="0" u="none" strike="noStrike" dirty="0" err="1">
                          <a:solidFill>
                            <a:srgbClr val="FFFFFF"/>
                          </a:solidFill>
                          <a:effectLst/>
                          <a:latin typeface="Calibri" panose="020F0502020204030204" pitchFamily="34" charset="0"/>
                        </a:rPr>
                        <a:t>Şikayet</a:t>
                      </a:r>
                      <a:r>
                        <a:rPr lang="en-US" sz="1600" b="1" i="0" u="none" strike="noStrike" dirty="0">
                          <a:solidFill>
                            <a:srgbClr val="FFFFFF"/>
                          </a:solidFill>
                          <a:effectLst/>
                          <a:latin typeface="Calibri" panose="020F0502020204030204" pitchFamily="34" charset="0"/>
                        </a:rPr>
                        <a:t> </a:t>
                      </a:r>
                      <a:r>
                        <a:rPr lang="en-US" sz="1600" b="1" i="0" u="none" strike="noStrike" dirty="0" err="1">
                          <a:solidFill>
                            <a:srgbClr val="FFFFFF"/>
                          </a:solidFill>
                          <a:effectLst/>
                          <a:latin typeface="Calibri" panose="020F0502020204030204" pitchFamily="34" charset="0"/>
                        </a:rPr>
                        <a:t>Konusu</a:t>
                      </a:r>
                      <a:endParaRPr lang="en-US" sz="16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algn="ctr" fontAlgn="ctr"/>
                      <a:r>
                        <a:rPr lang="en-US" sz="1600" b="1" i="0" u="none" strike="noStrike" dirty="0" err="1">
                          <a:solidFill>
                            <a:srgbClr val="FFFFFF"/>
                          </a:solidFill>
                          <a:effectLst/>
                          <a:latin typeface="Calibri" panose="020F0502020204030204" pitchFamily="34" charset="0"/>
                        </a:rPr>
                        <a:t>Sonuç</a:t>
                      </a:r>
                      <a:endParaRPr lang="en-US" sz="16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2084498684"/>
                  </a:ext>
                </a:extLst>
              </a:tr>
              <a:tr h="3561888">
                <a:tc>
                  <a:txBody>
                    <a:bodyPr/>
                    <a:lstStyle/>
                    <a:p>
                      <a:pPr algn="ctr" fontAlgn="ctr"/>
                      <a:r>
                        <a:rPr lang="en-US" sz="1400" b="0" i="0" u="none" strike="noStrike">
                          <a:solidFill>
                            <a:srgbClr val="000000"/>
                          </a:solidFill>
                          <a:effectLst/>
                          <a:latin typeface="Calibri" panose="020F0502020204030204" pitchFamily="34" charset="0"/>
                        </a:rPr>
                        <a:t>12.03.2019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FF"/>
                    </a:solidFill>
                  </a:tcPr>
                </a:tc>
                <a:tc>
                  <a:txBody>
                    <a:bodyPr/>
                    <a:lstStyle/>
                    <a:p>
                      <a:pPr algn="ctr" fontAlgn="ctr"/>
                      <a:r>
                        <a:rPr lang="en-US" sz="1400" b="0" i="0" u="none" strike="noStrike" dirty="0" err="1">
                          <a:solidFill>
                            <a:srgbClr val="000000"/>
                          </a:solidFill>
                          <a:effectLst/>
                          <a:latin typeface="Calibri" panose="020F0502020204030204" pitchFamily="34" charset="0"/>
                        </a:rPr>
                        <a:t>Sınav</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haftamız</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yaklaşmakta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kütüphane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saatleri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hala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güncellenmedi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Derslerimiz</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bitince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kütüphane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çoktan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kapanmış</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oluyor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Ayrıca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benim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kendi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okulumun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kütüphanesi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varken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Akdeniz</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Üniversitesi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kütüphanesinde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çalışmak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zorunda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kalıyorum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çünkü</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orası</a:t>
                      </a:r>
                      <a:r>
                        <a:rPr lang="en-US" sz="1400" b="0" i="0" u="none" strike="noStrike" dirty="0">
                          <a:solidFill>
                            <a:srgbClr val="000000"/>
                          </a:solidFill>
                          <a:effectLst/>
                          <a:latin typeface="Calibri" panose="020F0502020204030204" pitchFamily="34" charset="0"/>
                        </a:rPr>
                        <a:t> 7/24 </a:t>
                      </a:r>
                      <a:r>
                        <a:rPr lang="en-US" sz="1400" b="0" i="0" u="none" strike="noStrike" dirty="0" err="1">
                          <a:solidFill>
                            <a:srgbClr val="000000"/>
                          </a:solidFill>
                          <a:effectLst/>
                          <a:latin typeface="Calibri" panose="020F0502020204030204" pitchFamily="34" charset="0"/>
                        </a:rPr>
                        <a:t>açık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Bizim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okulumuzda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neden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bu</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imkan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sağlanamıyor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Stüdyolar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sabaha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kadar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açık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ancak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Mimarlık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öğrencileri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yüzünden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sessiz</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bir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ortam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sağlanamıyor</a:t>
                      </a:r>
                      <a:r>
                        <a:rPr lang="en-US" sz="1400" b="0" i="0" u="none" strike="noStrike" dirty="0">
                          <a:solidFill>
                            <a:srgbClr val="000000"/>
                          </a:solidFill>
                          <a:effectLst/>
                          <a:latin typeface="Calibri" panose="020F0502020204030204" pitchFamily="34" charset="0"/>
                        </a:rPr>
                        <a:t>. Ben 3.sınıf </a:t>
                      </a:r>
                      <a:r>
                        <a:rPr lang="en-US" sz="1400" b="0" i="0" u="none" strike="noStrike" dirty="0" err="1">
                          <a:solidFill>
                            <a:srgbClr val="000000"/>
                          </a:solidFill>
                          <a:effectLst/>
                          <a:latin typeface="Calibri" panose="020F0502020204030204" pitchFamily="34" charset="0"/>
                        </a:rPr>
                        <a:t>öğrencisiyim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artık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sessiz</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bir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ortamda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sınırlı</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saatler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olmadan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çalışmak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istiyorum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Saygılarımla</a:t>
                      </a:r>
                      <a:r>
                        <a:rPr lang="en-US" sz="14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FF"/>
                    </a:solidFill>
                  </a:tcPr>
                </a:tc>
                <a:tc>
                  <a:txBody>
                    <a:bodyPr/>
                    <a:lstStyle/>
                    <a:p>
                      <a:pPr algn="ctr" fontAlgn="ctr"/>
                      <a:r>
                        <a:rPr lang="en-US" sz="1400" b="0" i="0" u="none" strike="noStrike" dirty="0" err="1">
                          <a:solidFill>
                            <a:srgbClr val="000000"/>
                          </a:solidFill>
                          <a:effectLst/>
                          <a:latin typeface="Calibri" panose="020F0502020204030204" pitchFamily="34" charset="0"/>
                        </a:rPr>
                        <a:t>Kısmi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İyileştirmeyle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Kütüphane</a:t>
                      </a:r>
                      <a:r>
                        <a:rPr lang="en-US" sz="1400" b="0" i="0" u="none" strike="noStrike" dirty="0">
                          <a:solidFill>
                            <a:srgbClr val="000000"/>
                          </a:solidFill>
                          <a:effectLst/>
                          <a:latin typeface="Calibri" panose="020F0502020204030204" pitchFamily="34" charset="0"/>
                        </a:rPr>
                        <a:t> 13.03.2019 </a:t>
                      </a:r>
                      <a:r>
                        <a:rPr lang="en-US" sz="1400" b="0" i="0" u="none" strike="noStrike" dirty="0" err="1">
                          <a:solidFill>
                            <a:srgbClr val="000000"/>
                          </a:solidFill>
                          <a:effectLst/>
                          <a:latin typeface="Calibri" panose="020F0502020204030204" pitchFamily="34" charset="0"/>
                        </a:rPr>
                        <a:t>Tarihinde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Gece</a:t>
                      </a:r>
                      <a:r>
                        <a:rPr lang="en-US" sz="1400" b="0" i="0" u="none" strike="noStrike" dirty="0">
                          <a:solidFill>
                            <a:srgbClr val="000000"/>
                          </a:solidFill>
                          <a:effectLst/>
                          <a:latin typeface="Calibri" panose="020F0502020204030204" pitchFamily="34" charset="0"/>
                        </a:rPr>
                        <a:t> 12'e Kadar </a:t>
                      </a:r>
                      <a:r>
                        <a:rPr lang="en-US" sz="1400" b="0" i="0" u="none" strike="noStrike" dirty="0" err="1">
                          <a:solidFill>
                            <a:srgbClr val="000000"/>
                          </a:solidFill>
                          <a:effectLst/>
                          <a:latin typeface="Calibri" panose="020F0502020204030204" pitchFamily="34" charset="0"/>
                        </a:rPr>
                        <a:t>Açılmaya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Başlanmıştır</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FF"/>
                    </a:solidFill>
                  </a:tcPr>
                </a:tc>
                <a:extLst>
                  <a:ext uri="{0D108BD9-81ED-4DB2-BD59-A6C34878D82A}">
                    <a16:rowId xmlns:a16="http://schemas.microsoft.com/office/drawing/2014/main" val="1222842787"/>
                  </a:ext>
                </a:extLst>
              </a:tr>
            </a:tbl>
          </a:graphicData>
        </a:graphic>
      </p:graphicFrame>
      <p:sp>
        <p:nvSpPr>
          <p:cNvPr id="6" name="Metin kutusu 4"/>
          <p:cNvSpPr txBox="1"/>
          <p:nvPr/>
        </p:nvSpPr>
        <p:spPr>
          <a:xfrm>
            <a:off x="1331640" y="130216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pic>
        <p:nvPicPr>
          <p:cNvPr id="7"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2418339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21</a:t>
            </a:fld>
            <a:endParaRPr lang="tr-TR"/>
          </a:p>
        </p:txBody>
      </p:sp>
      <p:sp>
        <p:nvSpPr>
          <p:cNvPr id="5" name="Metin kutusu 4"/>
          <p:cNvSpPr txBox="1"/>
          <p:nvPr/>
        </p:nvSpPr>
        <p:spPr>
          <a:xfrm>
            <a:off x="1331640" y="130216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a:t>
            </a:r>
            <a:r>
              <a:rPr lang="en-US" sz="3600" b="1" dirty="0" smtClean="0">
                <a:solidFill>
                  <a:srgbClr val="FF0000"/>
                </a:solidFill>
                <a:effectLst>
                  <a:outerShdw blurRad="38100" dist="38100" dir="2700000" algn="tl">
                    <a:srgbClr val="000000">
                      <a:alpha val="43137"/>
                    </a:srgbClr>
                  </a:outerShdw>
                </a:effectLst>
              </a:rPr>
              <a:t>ÖNERİLER</a:t>
            </a:r>
            <a:r>
              <a:rPr lang="tr-TR" sz="3600" b="1" dirty="0" smtClean="0">
                <a:solidFill>
                  <a:srgbClr val="FF0000"/>
                </a:solidFill>
                <a:effectLst>
                  <a:outerShdw blurRad="38100" dist="38100" dir="2700000" algn="tl">
                    <a:srgbClr val="000000">
                      <a:alpha val="43137"/>
                    </a:srgbClr>
                  </a:outerShdw>
                </a:effectLst>
              </a:rPr>
              <a:t> VE SONUÇLARI</a:t>
            </a:r>
            <a:endParaRPr lang="tr-TR" sz="3600" b="1" dirty="0">
              <a:solidFill>
                <a:srgbClr val="FF0000"/>
              </a:solidFill>
              <a:effectLst>
                <a:outerShdw blurRad="38100" dist="38100" dir="2700000" algn="tl">
                  <a:srgbClr val="000000">
                    <a:alpha val="43137"/>
                  </a:srgbClr>
                </a:outerShdw>
              </a:effectLst>
            </a:endParaRPr>
          </a:p>
        </p:txBody>
      </p:sp>
      <p:pic>
        <p:nvPicPr>
          <p:cNvPr id="6" name="Resim 64"/>
          <p:cNvPicPr/>
          <p:nvPr/>
        </p:nvPicPr>
        <p:blipFill>
          <a:blip r:embed="rId2"/>
          <a:stretch>
            <a:fillRect/>
          </a:stretch>
        </p:blipFill>
        <p:spPr>
          <a:xfrm>
            <a:off x="20434" y="188640"/>
            <a:ext cx="2736304" cy="576064"/>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156858325"/>
              </p:ext>
            </p:extLst>
          </p:nvPr>
        </p:nvGraphicFramePr>
        <p:xfrm>
          <a:off x="827584" y="2382044"/>
          <a:ext cx="7560839" cy="3920428"/>
        </p:xfrm>
        <a:graphic>
          <a:graphicData uri="http://schemas.openxmlformats.org/drawingml/2006/table">
            <a:tbl>
              <a:tblPr/>
              <a:tblGrid>
                <a:gridCol w="1834582">
                  <a:extLst>
                    <a:ext uri="{9D8B030D-6E8A-4147-A177-3AD203B41FA5}">
                      <a16:colId xmlns:a16="http://schemas.microsoft.com/office/drawing/2014/main" val="1217960192"/>
                    </a:ext>
                  </a:extLst>
                </a:gridCol>
                <a:gridCol w="3124239">
                  <a:extLst>
                    <a:ext uri="{9D8B030D-6E8A-4147-A177-3AD203B41FA5}">
                      <a16:colId xmlns:a16="http://schemas.microsoft.com/office/drawing/2014/main" val="2653587405"/>
                    </a:ext>
                  </a:extLst>
                </a:gridCol>
                <a:gridCol w="2602018">
                  <a:extLst>
                    <a:ext uri="{9D8B030D-6E8A-4147-A177-3AD203B41FA5}">
                      <a16:colId xmlns:a16="http://schemas.microsoft.com/office/drawing/2014/main" val="4174430277"/>
                    </a:ext>
                  </a:extLst>
                </a:gridCol>
              </a:tblGrid>
              <a:tr h="614908">
                <a:tc>
                  <a:txBody>
                    <a:bodyPr/>
                    <a:lstStyle/>
                    <a:p>
                      <a:pPr algn="ctr" fontAlgn="ctr"/>
                      <a:r>
                        <a:rPr lang="en-US" sz="1800" b="1" i="0" u="none" strike="noStrike">
                          <a:solidFill>
                            <a:srgbClr val="000000"/>
                          </a:solidFill>
                          <a:effectLst/>
                          <a:latin typeface="Calibri" panose="020F0502020204030204" pitchFamily="34" charset="0"/>
                        </a:rPr>
                        <a:t>Öneri Tarihi</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a:txBody>
                    <a:bodyPr/>
                    <a:lstStyle/>
                    <a:p>
                      <a:pPr algn="ctr" fontAlgn="ctr"/>
                      <a:r>
                        <a:rPr lang="en-US" sz="1800" b="1" i="0" u="none" strike="noStrike" dirty="0" err="1">
                          <a:solidFill>
                            <a:srgbClr val="000000"/>
                          </a:solidFill>
                          <a:effectLst/>
                          <a:latin typeface="Calibri" panose="020F0502020204030204" pitchFamily="34" charset="0"/>
                        </a:rPr>
                        <a:t>Öneri</a:t>
                      </a:r>
                      <a:r>
                        <a:rPr lang="en-US" sz="1800" b="1" i="0" u="none" strike="noStrike" dirty="0">
                          <a:solidFill>
                            <a:srgbClr val="000000"/>
                          </a:solidFill>
                          <a:effectLst/>
                          <a:latin typeface="Calibri" panose="020F0502020204030204" pitchFamily="34" charset="0"/>
                        </a:rPr>
                        <a:t> </a:t>
                      </a:r>
                      <a:r>
                        <a:rPr lang="en-US" sz="1800" b="1" i="0" u="none" strike="noStrike" dirty="0" err="1">
                          <a:solidFill>
                            <a:srgbClr val="000000"/>
                          </a:solidFill>
                          <a:effectLst/>
                          <a:latin typeface="Calibri" panose="020F0502020204030204" pitchFamily="34" charset="0"/>
                        </a:rPr>
                        <a:t>Konusu</a:t>
                      </a:r>
                      <a:endParaRPr lang="en-US"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a:txBody>
                    <a:bodyPr/>
                    <a:lstStyle/>
                    <a:p>
                      <a:pPr algn="ctr" fontAlgn="ctr"/>
                      <a:r>
                        <a:rPr lang="en-US" sz="1800" b="1" i="0" u="none" strike="noStrike" dirty="0" err="1">
                          <a:solidFill>
                            <a:srgbClr val="000000"/>
                          </a:solidFill>
                          <a:effectLst/>
                          <a:latin typeface="Calibri" panose="020F0502020204030204" pitchFamily="34" charset="0"/>
                        </a:rPr>
                        <a:t>Sonuç</a:t>
                      </a:r>
                      <a:endParaRPr lang="en-US"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extLst>
                  <a:ext uri="{0D108BD9-81ED-4DB2-BD59-A6C34878D82A}">
                    <a16:rowId xmlns:a16="http://schemas.microsoft.com/office/drawing/2014/main" val="2464194515"/>
                  </a:ext>
                </a:extLst>
              </a:tr>
              <a:tr h="1503594">
                <a:tc>
                  <a:txBody>
                    <a:bodyPr/>
                    <a:lstStyle/>
                    <a:p>
                      <a:pPr algn="ctr" fontAlgn="ctr"/>
                      <a:r>
                        <a:rPr lang="en-US" sz="1600" b="0" i="0" u="none" strike="noStrike">
                          <a:solidFill>
                            <a:srgbClr val="000000"/>
                          </a:solidFill>
                          <a:effectLst/>
                          <a:latin typeface="Calibri" panose="020F0502020204030204" pitchFamily="34" charset="0"/>
                        </a:rPr>
                        <a:t>27.09.2019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fontAlgn="ctr"/>
                      <a:r>
                        <a:rPr lang="en-US" sz="1600" b="0" i="0" u="none" strike="noStrike" dirty="0" err="1">
                          <a:solidFill>
                            <a:srgbClr val="000000"/>
                          </a:solidFill>
                          <a:effectLst/>
                          <a:latin typeface="Calibri" panose="020F0502020204030204" pitchFamily="34" charset="0"/>
                        </a:rPr>
                        <a:t>Kütüphanemizde</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öğrencilerin</a:t>
                      </a:r>
                      <a:r>
                        <a:rPr lang="en-US" sz="1600" b="0" i="0" u="none" strike="noStrike" dirty="0">
                          <a:solidFill>
                            <a:srgbClr val="000000"/>
                          </a:solidFill>
                          <a:effectLst/>
                          <a:latin typeface="Calibri" panose="020F0502020204030204" pitchFamily="34" charset="0"/>
                        </a:rPr>
                        <a:t> </a:t>
                      </a:r>
                      <a:endParaRPr lang="en-US" sz="1600" b="0" i="0" u="none" strike="noStrike" dirty="0" smtClean="0">
                        <a:solidFill>
                          <a:srgbClr val="000000"/>
                        </a:solidFill>
                        <a:effectLst/>
                        <a:latin typeface="Calibri" panose="020F0502020204030204" pitchFamily="34" charset="0"/>
                      </a:endParaRPr>
                    </a:p>
                    <a:p>
                      <a:pPr algn="ctr" fontAlgn="ctr"/>
                      <a:r>
                        <a:rPr lang="en-US" sz="1600" b="0" i="0" u="none" strike="noStrike" dirty="0" smtClean="0">
                          <a:solidFill>
                            <a:srgbClr val="000000"/>
                          </a:solidFill>
                          <a:effectLst/>
                          <a:latin typeface="Calibri" panose="020F0502020204030204" pitchFamily="34" charset="0"/>
                        </a:rPr>
                        <a:t>7 </a:t>
                      </a:r>
                      <a:r>
                        <a:rPr lang="en-US" sz="1600" b="0" i="0" u="none" strike="noStrike" dirty="0" err="1">
                          <a:solidFill>
                            <a:srgbClr val="000000"/>
                          </a:solidFill>
                          <a:effectLst/>
                          <a:latin typeface="Calibri" panose="020F0502020204030204" pitchFamily="34" charset="0"/>
                        </a:rPr>
                        <a:t>gün</a:t>
                      </a:r>
                      <a:r>
                        <a:rPr lang="en-US" sz="1600" b="0" i="0" u="none" strike="noStrike" dirty="0">
                          <a:solidFill>
                            <a:srgbClr val="000000"/>
                          </a:solidFill>
                          <a:effectLst/>
                          <a:latin typeface="Calibri" panose="020F0502020204030204" pitchFamily="34" charset="0"/>
                        </a:rPr>
                        <a:t> 24 </a:t>
                      </a:r>
                      <a:r>
                        <a:rPr lang="en-US" sz="1600" b="0" i="0" u="none" strike="noStrike" dirty="0" err="1">
                          <a:solidFill>
                            <a:srgbClr val="000000"/>
                          </a:solidFill>
                          <a:effectLst/>
                          <a:latin typeface="Calibri" panose="020F0502020204030204" pitchFamily="34" charset="0"/>
                        </a:rPr>
                        <a:t>saat</a:t>
                      </a:r>
                      <a:r>
                        <a:rPr lang="en-US" sz="1600" b="0" i="0" u="none" strike="noStrike" dirty="0">
                          <a:solidFill>
                            <a:srgbClr val="000000"/>
                          </a:solidFill>
                          <a:effectLst/>
                          <a:latin typeface="Calibri" panose="020F0502020204030204" pitchFamily="34" charset="0"/>
                        </a:rPr>
                        <a:t> (7/24) </a:t>
                      </a:r>
                      <a:endParaRPr lang="en-US" sz="1600" b="0" i="0" u="none" strike="noStrike" dirty="0" smtClean="0">
                        <a:solidFill>
                          <a:srgbClr val="000000"/>
                        </a:solidFill>
                        <a:effectLst/>
                        <a:latin typeface="Calibri" panose="020F0502020204030204" pitchFamily="34" charset="0"/>
                      </a:endParaRPr>
                    </a:p>
                    <a:p>
                      <a:pPr algn="ctr" fontAlgn="ctr"/>
                      <a:r>
                        <a:rPr lang="en-US" sz="1600" b="0" i="0" u="none" strike="noStrike" dirty="0" err="1" smtClean="0">
                          <a:solidFill>
                            <a:srgbClr val="000000"/>
                          </a:solidFill>
                          <a:effectLst/>
                          <a:latin typeface="Calibri" panose="020F0502020204030204" pitchFamily="34" charset="0"/>
                        </a:rPr>
                        <a:t>yararlanabileceği</a:t>
                      </a:r>
                      <a:r>
                        <a:rPr lang="en-US" sz="1600" b="0" i="0" u="none" strike="noStrike" dirty="0" smtClean="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bir</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çalışma</a:t>
                      </a:r>
                      <a:r>
                        <a:rPr lang="en-US" sz="1600" b="0" i="0" u="none" strike="noStrike" dirty="0">
                          <a:solidFill>
                            <a:srgbClr val="000000"/>
                          </a:solidFill>
                          <a:effectLst/>
                          <a:latin typeface="Calibri" panose="020F0502020204030204" pitchFamily="34" charset="0"/>
                        </a:rPr>
                        <a:t> </a:t>
                      </a:r>
                      <a:endParaRPr lang="en-US" sz="1600" b="0" i="0" u="none" strike="noStrike" dirty="0" smtClean="0">
                        <a:solidFill>
                          <a:srgbClr val="000000"/>
                        </a:solidFill>
                        <a:effectLst/>
                        <a:latin typeface="Calibri" panose="020F0502020204030204" pitchFamily="34" charset="0"/>
                      </a:endParaRPr>
                    </a:p>
                    <a:p>
                      <a:pPr algn="ctr" fontAlgn="ctr"/>
                      <a:r>
                        <a:rPr lang="en-US" sz="1600" b="0" i="0" u="none" strike="noStrike" dirty="0" err="1" smtClean="0">
                          <a:solidFill>
                            <a:srgbClr val="000000"/>
                          </a:solidFill>
                          <a:effectLst/>
                          <a:latin typeface="Calibri" panose="020F0502020204030204" pitchFamily="34" charset="0"/>
                        </a:rPr>
                        <a:t>alanına</a:t>
                      </a:r>
                      <a:r>
                        <a:rPr lang="en-US" sz="1600" b="0" i="0" u="none" strike="noStrike" dirty="0" smtClean="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ihtiyacımız</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vardır</a:t>
                      </a:r>
                      <a:r>
                        <a:rPr lang="en-US" sz="16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fontAlgn="ctr"/>
                      <a:r>
                        <a:rPr lang="en-US" sz="1600" dirty="0" smtClean="0">
                          <a:solidFill>
                            <a:srgbClr val="000000"/>
                          </a:solidFill>
                          <a:latin typeface="Calibri" panose="020F0502020204030204" pitchFamily="34" charset="0"/>
                        </a:rPr>
                        <a:t>19.11.2019 </a:t>
                      </a:r>
                      <a:r>
                        <a:rPr lang="en-US" sz="1600" dirty="0" err="1" smtClean="0">
                          <a:solidFill>
                            <a:srgbClr val="000000"/>
                          </a:solidFill>
                          <a:latin typeface="Calibri" panose="020F0502020204030204" pitchFamily="34" charset="0"/>
                        </a:rPr>
                        <a:t>tarihinde</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kullanıcıların</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hizmetine</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sunulmak</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üzere</a:t>
                      </a:r>
                      <a:r>
                        <a:rPr lang="en-US" sz="1600" dirty="0" smtClean="0">
                          <a:solidFill>
                            <a:srgbClr val="000000"/>
                          </a:solidFill>
                          <a:latin typeface="Calibri" panose="020F0502020204030204" pitchFamily="34" charset="0"/>
                        </a:rPr>
                        <a:t> 7/24 </a:t>
                      </a:r>
                      <a:r>
                        <a:rPr lang="en-US" sz="1600" dirty="0" err="1" smtClean="0">
                          <a:solidFill>
                            <a:srgbClr val="000000"/>
                          </a:solidFill>
                          <a:latin typeface="Calibri" panose="020F0502020204030204" pitchFamily="34" charset="0"/>
                        </a:rPr>
                        <a:t>okuma</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salonu</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açılmıştır</a:t>
                      </a:r>
                      <a:r>
                        <a:rPr lang="en-US" sz="1600" dirty="0" smtClean="0">
                          <a:solidFill>
                            <a:srgbClr val="000000"/>
                          </a:solidFill>
                          <a:latin typeface="Calibri" panose="020F0502020204030204" pitchFamily="34" charset="0"/>
                        </a:rPr>
                        <a:t>.</a:t>
                      </a:r>
                      <a:endParaRPr lang="en-US" sz="1600" dirty="0">
                        <a:solidFill>
                          <a:srgbClr val="000000"/>
                        </a:solidFill>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98187533"/>
                  </a:ext>
                </a:extLst>
              </a:tr>
              <a:tr h="1801926">
                <a:tc>
                  <a:txBody>
                    <a:bodyPr/>
                    <a:lstStyle/>
                    <a:p>
                      <a:pPr algn="ctr" fontAlgn="ctr"/>
                      <a:r>
                        <a:rPr lang="en-US" sz="1600" b="0" i="0" u="none" strike="noStrike">
                          <a:solidFill>
                            <a:srgbClr val="000000"/>
                          </a:solidFill>
                          <a:effectLst/>
                          <a:latin typeface="Calibri" panose="020F0502020204030204" pitchFamily="34" charset="0"/>
                        </a:rPr>
                        <a:t>10.11.2019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600" b="0" i="0" u="none" strike="noStrike" dirty="0" err="1">
                          <a:solidFill>
                            <a:srgbClr val="000000"/>
                          </a:solidFill>
                          <a:effectLst/>
                          <a:latin typeface="Calibri" panose="020F0502020204030204" pitchFamily="34" charset="0"/>
                        </a:rPr>
                        <a:t>Kütüphanemizin</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sınav</a:t>
                      </a:r>
                      <a:r>
                        <a:rPr lang="en-US" sz="1600" b="0" i="0" u="none" strike="noStrike" dirty="0">
                          <a:solidFill>
                            <a:srgbClr val="000000"/>
                          </a:solidFill>
                          <a:effectLst/>
                          <a:latin typeface="Calibri" panose="020F0502020204030204" pitchFamily="34" charset="0"/>
                        </a:rPr>
                        <a:t> </a:t>
                      </a:r>
                      <a:endParaRPr lang="en-US" sz="1600" b="0" i="0" u="none" strike="noStrike" dirty="0" smtClean="0">
                        <a:solidFill>
                          <a:srgbClr val="000000"/>
                        </a:solidFill>
                        <a:effectLst/>
                        <a:latin typeface="Calibri" panose="020F0502020204030204" pitchFamily="34" charset="0"/>
                      </a:endParaRPr>
                    </a:p>
                    <a:p>
                      <a:pPr algn="ctr" fontAlgn="ctr"/>
                      <a:r>
                        <a:rPr lang="en-US" sz="1600" b="0" i="0" u="none" strike="noStrike" dirty="0" err="1" smtClean="0">
                          <a:solidFill>
                            <a:srgbClr val="000000"/>
                          </a:solidFill>
                          <a:effectLst/>
                          <a:latin typeface="Calibri" panose="020F0502020204030204" pitchFamily="34" charset="0"/>
                        </a:rPr>
                        <a:t>haftasında</a:t>
                      </a:r>
                      <a:r>
                        <a:rPr lang="en-US" sz="1600" b="0" i="0" u="none" strike="noStrike" dirty="0" smtClean="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haftasonu</a:t>
                      </a:r>
                      <a:r>
                        <a:rPr lang="en-US" sz="1600" b="0" i="0" u="none" strike="noStrike" dirty="0">
                          <a:solidFill>
                            <a:srgbClr val="000000"/>
                          </a:solidFill>
                          <a:effectLst/>
                          <a:latin typeface="Calibri" panose="020F0502020204030204" pitchFamily="34" charset="0"/>
                        </a:rPr>
                        <a:t> 17.00'da </a:t>
                      </a:r>
                      <a:r>
                        <a:rPr lang="en-US" sz="1600" b="0" i="0" u="none" strike="noStrike" dirty="0" err="1">
                          <a:solidFill>
                            <a:srgbClr val="000000"/>
                          </a:solidFill>
                          <a:effectLst/>
                          <a:latin typeface="Calibri" panose="020F0502020204030204" pitchFamily="34" charset="0"/>
                        </a:rPr>
                        <a:t>kapanması</a:t>
                      </a:r>
                      <a:r>
                        <a:rPr lang="en-US" sz="1600" b="0" i="0" u="none" strike="noStrike" dirty="0">
                          <a:solidFill>
                            <a:srgbClr val="000000"/>
                          </a:solidFill>
                          <a:effectLst/>
                          <a:latin typeface="Calibri" panose="020F0502020204030204" pitchFamily="34" charset="0"/>
                        </a:rPr>
                        <a:t> biz </a:t>
                      </a:r>
                      <a:r>
                        <a:rPr lang="en-US" sz="1600" b="0" i="0" u="none" strike="noStrike" dirty="0" err="1">
                          <a:solidFill>
                            <a:srgbClr val="000000"/>
                          </a:solidFill>
                          <a:effectLst/>
                          <a:latin typeface="Calibri" panose="020F0502020204030204" pitchFamily="34" charset="0"/>
                        </a:rPr>
                        <a:t>öğrenciler</a:t>
                      </a:r>
                      <a:r>
                        <a:rPr lang="en-US" sz="1600" b="0" i="0" u="none" strike="noStrike" dirty="0">
                          <a:solidFill>
                            <a:srgbClr val="000000"/>
                          </a:solidFill>
                          <a:effectLst/>
                          <a:latin typeface="Calibri" panose="020F0502020204030204" pitchFamily="34" charset="0"/>
                        </a:rPr>
                        <a:t> </a:t>
                      </a:r>
                      <a:endParaRPr lang="en-US" sz="1600" b="0" i="0" u="none" strike="noStrike" dirty="0" smtClean="0">
                        <a:solidFill>
                          <a:srgbClr val="000000"/>
                        </a:solidFill>
                        <a:effectLst/>
                        <a:latin typeface="Calibri" panose="020F0502020204030204" pitchFamily="34" charset="0"/>
                      </a:endParaRPr>
                    </a:p>
                    <a:p>
                      <a:pPr algn="ctr" fontAlgn="ctr"/>
                      <a:r>
                        <a:rPr lang="en-US" sz="1600" b="0" i="0" u="none" strike="noStrike" dirty="0" err="1" smtClean="0">
                          <a:solidFill>
                            <a:srgbClr val="000000"/>
                          </a:solidFill>
                          <a:effectLst/>
                          <a:latin typeface="Calibri" panose="020F0502020204030204" pitchFamily="34" charset="0"/>
                        </a:rPr>
                        <a:t>için</a:t>
                      </a:r>
                      <a:r>
                        <a:rPr lang="en-US" sz="1600" b="0" i="0" u="none" strike="noStrike" dirty="0" smtClean="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zorluk</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yaratmakta</a:t>
                      </a:r>
                      <a:r>
                        <a:rPr lang="en-US" sz="1600" b="0" i="0" u="none" strike="noStrike" dirty="0">
                          <a:solidFill>
                            <a:srgbClr val="000000"/>
                          </a:solidFill>
                          <a:effectLst/>
                          <a:latin typeface="Calibri" panose="020F0502020204030204" pitchFamily="34" charset="0"/>
                        </a:rPr>
                        <a:t>. </a:t>
                      </a:r>
                      <a:endParaRPr lang="en-US" sz="1600" b="0" i="0" u="none" strike="noStrike" dirty="0" smtClean="0">
                        <a:solidFill>
                          <a:srgbClr val="000000"/>
                        </a:solidFill>
                        <a:effectLst/>
                        <a:latin typeface="Calibri" panose="020F0502020204030204" pitchFamily="34" charset="0"/>
                      </a:endParaRPr>
                    </a:p>
                    <a:p>
                      <a:pPr algn="ctr" fontAlgn="ctr"/>
                      <a:r>
                        <a:rPr lang="en-US" sz="1600" b="0" i="0" u="none" strike="noStrike" dirty="0" err="1" smtClean="0">
                          <a:solidFill>
                            <a:srgbClr val="000000"/>
                          </a:solidFill>
                          <a:effectLst/>
                          <a:latin typeface="Calibri" panose="020F0502020204030204" pitchFamily="34" charset="0"/>
                        </a:rPr>
                        <a:t>Bilginize</a:t>
                      </a:r>
                      <a:r>
                        <a:rPr lang="en-US" sz="1600" b="0" i="0" u="none" strike="noStrike" dirty="0" smtClean="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arz</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ederim</a:t>
                      </a:r>
                      <a:r>
                        <a:rPr lang="en-US" sz="16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600" dirty="0" smtClean="0">
                          <a:solidFill>
                            <a:srgbClr val="000000"/>
                          </a:solidFill>
                          <a:latin typeface="Calibri" panose="020F0502020204030204" pitchFamily="34" charset="0"/>
                        </a:rPr>
                        <a:t>19.11.2019 </a:t>
                      </a:r>
                      <a:r>
                        <a:rPr lang="en-US" sz="1600" dirty="0" err="1" smtClean="0">
                          <a:solidFill>
                            <a:srgbClr val="000000"/>
                          </a:solidFill>
                          <a:latin typeface="Calibri" panose="020F0502020204030204" pitchFamily="34" charset="0"/>
                        </a:rPr>
                        <a:t>tarihinde</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kullanıcıların</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hizmetine</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sunulmak</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üzere</a:t>
                      </a:r>
                      <a:r>
                        <a:rPr lang="en-US" sz="1600" dirty="0" smtClean="0">
                          <a:solidFill>
                            <a:srgbClr val="000000"/>
                          </a:solidFill>
                          <a:latin typeface="Calibri" panose="020F0502020204030204" pitchFamily="34" charset="0"/>
                        </a:rPr>
                        <a:t> 7/24 </a:t>
                      </a:r>
                      <a:r>
                        <a:rPr lang="en-US" sz="1600" dirty="0" err="1" smtClean="0">
                          <a:solidFill>
                            <a:srgbClr val="000000"/>
                          </a:solidFill>
                          <a:latin typeface="Calibri" panose="020F0502020204030204" pitchFamily="34" charset="0"/>
                        </a:rPr>
                        <a:t>okuma</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salonu</a:t>
                      </a:r>
                      <a:r>
                        <a:rPr lang="en-US" sz="1600" dirty="0" smtClean="0">
                          <a:solidFill>
                            <a:srgbClr val="000000"/>
                          </a:solidFill>
                          <a:latin typeface="Calibri" panose="020F0502020204030204" pitchFamily="34" charset="0"/>
                        </a:rPr>
                        <a:t> </a:t>
                      </a:r>
                      <a:r>
                        <a:rPr lang="en-US" sz="1600" dirty="0" err="1" smtClean="0">
                          <a:solidFill>
                            <a:srgbClr val="000000"/>
                          </a:solidFill>
                          <a:latin typeface="Calibri" panose="020F0502020204030204" pitchFamily="34" charset="0"/>
                        </a:rPr>
                        <a:t>açılmıştır</a:t>
                      </a:r>
                      <a:r>
                        <a:rPr lang="en-US" sz="1600" dirty="0" smtClean="0">
                          <a:solidFill>
                            <a:srgbClr val="000000"/>
                          </a:solidFill>
                          <a:latin typeface="Calibri" panose="020F0502020204030204" pitchFamily="34" charset="0"/>
                        </a:rPr>
                        <a:t>.</a:t>
                      </a:r>
                      <a:endParaRPr lang="en-US" sz="1600" dirty="0">
                        <a:solidFill>
                          <a:srgbClr val="000000"/>
                        </a:solidFill>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425505611"/>
                  </a:ext>
                </a:extLst>
              </a:tr>
            </a:tbl>
          </a:graphicData>
        </a:graphic>
      </p:graphicFrame>
    </p:spTree>
    <p:extLst>
      <p:ext uri="{BB962C8B-B14F-4D97-AF65-F5344CB8AC3E}">
        <p14:creationId xmlns:p14="http://schemas.microsoft.com/office/powerpoint/2010/main" val="2933052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43936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22</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7" name="Metin kutusu 3"/>
          <p:cNvSpPr txBox="1"/>
          <p:nvPr/>
        </p:nvSpPr>
        <p:spPr>
          <a:xfrm>
            <a:off x="6804248" y="2852936"/>
            <a:ext cx="2123728" cy="646331"/>
          </a:xfrm>
          <a:prstGeom prst="rect">
            <a:avLst/>
          </a:prstGeom>
          <a:noFill/>
        </p:spPr>
        <p:txBody>
          <a:bodyPr wrap="square" rtlCol="0">
            <a:spAutoFit/>
          </a:bodyPr>
          <a:lstStyle/>
          <a:p>
            <a:r>
              <a:rPr lang="tr-TR" b="1" dirty="0" smtClean="0"/>
              <a:t>KYS İç Denetim Başarı Puanı 99%</a:t>
            </a:r>
            <a:endParaRPr lang="tr-TR" b="1" dirty="0"/>
          </a:p>
        </p:txBody>
      </p:sp>
      <p:pic>
        <p:nvPicPr>
          <p:cNvPr id="69" name="Picture 68"/>
          <p:cNvPicPr>
            <a:picLocks noChangeAspect="1"/>
          </p:cNvPicPr>
          <p:nvPr/>
        </p:nvPicPr>
        <p:blipFill>
          <a:blip r:embed="rId3"/>
          <a:stretch>
            <a:fillRect/>
          </a:stretch>
        </p:blipFill>
        <p:spPr>
          <a:xfrm>
            <a:off x="1763688" y="1092041"/>
            <a:ext cx="4789512" cy="5629434"/>
          </a:xfrm>
          <a:prstGeom prst="rect">
            <a:avLst/>
          </a:prstGeom>
        </p:spPr>
      </p:pic>
    </p:spTree>
    <p:extLst>
      <p:ext uri="{BB962C8B-B14F-4D97-AF65-F5344CB8AC3E}">
        <p14:creationId xmlns:p14="http://schemas.microsoft.com/office/powerpoint/2010/main" val="3511999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23</a:t>
            </a:fld>
            <a:endParaRPr lang="tr-TR"/>
          </a:p>
        </p:txBody>
      </p:sp>
      <p:sp>
        <p:nvSpPr>
          <p:cNvPr id="5" name="Metin kutusu 4"/>
          <p:cNvSpPr txBox="1"/>
          <p:nvPr/>
        </p:nvSpPr>
        <p:spPr>
          <a:xfrm>
            <a:off x="1092896" y="947507"/>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pic>
        <p:nvPicPr>
          <p:cNvPr id="6" name="Resim 65"/>
          <p:cNvPicPr/>
          <p:nvPr/>
        </p:nvPicPr>
        <p:blipFill>
          <a:blip r:embed="rId2"/>
          <a:stretch>
            <a:fillRect/>
          </a:stretch>
        </p:blipFill>
        <p:spPr>
          <a:xfrm>
            <a:off x="20434" y="188640"/>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826705846"/>
              </p:ext>
            </p:extLst>
          </p:nvPr>
        </p:nvGraphicFramePr>
        <p:xfrm>
          <a:off x="1593268" y="1844824"/>
          <a:ext cx="6719464" cy="4367507"/>
        </p:xfrm>
        <a:graphic>
          <a:graphicData uri="http://schemas.openxmlformats.org/drawingml/2006/table">
            <a:tbl>
              <a:tblPr/>
              <a:tblGrid>
                <a:gridCol w="6719464">
                  <a:extLst>
                    <a:ext uri="{9D8B030D-6E8A-4147-A177-3AD203B41FA5}">
                      <a16:colId xmlns:a16="http://schemas.microsoft.com/office/drawing/2014/main" val="266221017"/>
                    </a:ext>
                  </a:extLst>
                </a:gridCol>
              </a:tblGrid>
              <a:tr h="472508">
                <a:tc>
                  <a:txBody>
                    <a:bodyPr/>
                    <a:lstStyle/>
                    <a:p>
                      <a:pPr algn="l" fontAlgn="ctr"/>
                      <a:r>
                        <a:rPr lang="en-US" sz="1400" b="0" i="0" u="none" strike="noStrike">
                          <a:solidFill>
                            <a:srgbClr val="000000"/>
                          </a:solidFill>
                          <a:effectLst/>
                          <a:latin typeface="Tahoma" panose="020B0604030504040204" pitchFamily="34" charset="0"/>
                        </a:rPr>
                        <a:t>Kütüphane ve Dokümantasyon Müdürü Görev Tanımı (KD-GT-0002)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086107872"/>
                  </a:ext>
                </a:extLst>
              </a:tr>
              <a:tr h="472508">
                <a:tc>
                  <a:txBody>
                    <a:bodyPr/>
                    <a:lstStyle/>
                    <a:p>
                      <a:pPr algn="l" fontAlgn="ctr"/>
                      <a:r>
                        <a:rPr lang="en-US" sz="1400" b="0" i="0" u="none" strike="noStrike">
                          <a:solidFill>
                            <a:srgbClr val="000000"/>
                          </a:solidFill>
                          <a:effectLst/>
                          <a:latin typeface="Tahoma" panose="020B0604030504040204" pitchFamily="34" charset="0"/>
                        </a:rPr>
                        <a:t>Kütüphane ve Dokümantasyon Müdürlüğü Yönergesi (KD-YÖ-11)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693376654"/>
                  </a:ext>
                </a:extLst>
              </a:tr>
              <a:tr h="587443">
                <a:tc>
                  <a:txBody>
                    <a:bodyPr/>
                    <a:lstStyle/>
                    <a:p>
                      <a:pPr algn="l" fontAlgn="ctr"/>
                      <a:r>
                        <a:rPr lang="en-US" sz="1400" b="0" i="0" u="none" strike="noStrike">
                          <a:solidFill>
                            <a:srgbClr val="000000"/>
                          </a:solidFill>
                          <a:effectLst/>
                          <a:latin typeface="Tahoma" panose="020B0604030504040204" pitchFamily="34" charset="0"/>
                        </a:rPr>
                        <a:t>SWOT Analizinde yer alan Z1, Z7, Z8 nolu zayıf yönlü maddelerin 2019 yılından çıkartılması (KD-SW-0001)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257275554"/>
                  </a:ext>
                </a:extLst>
              </a:tr>
              <a:tr h="472508">
                <a:tc>
                  <a:txBody>
                    <a:bodyPr/>
                    <a:lstStyle/>
                    <a:p>
                      <a:pPr algn="l" fontAlgn="ctr"/>
                      <a:r>
                        <a:rPr lang="en-US" sz="1400" b="0" i="0" u="none" strike="noStrike">
                          <a:solidFill>
                            <a:srgbClr val="000000"/>
                          </a:solidFill>
                          <a:effectLst/>
                          <a:latin typeface="Tahoma" panose="020B0604030504040204" pitchFamily="34" charset="0"/>
                        </a:rPr>
                        <a:t>Kütüphane ve Dokümantasyon Müdürü Görev Tanımı (KD-GT-0002)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18570705"/>
                  </a:ext>
                </a:extLst>
              </a:tr>
              <a:tr h="472508">
                <a:tc>
                  <a:txBody>
                    <a:bodyPr/>
                    <a:lstStyle/>
                    <a:p>
                      <a:pPr algn="l" fontAlgn="ctr"/>
                      <a:r>
                        <a:rPr lang="en-US" sz="1400" b="0" i="0" u="none" strike="noStrike">
                          <a:solidFill>
                            <a:srgbClr val="000000"/>
                          </a:solidFill>
                          <a:effectLst/>
                          <a:latin typeface="Tahoma" panose="020B0604030504040204" pitchFamily="34" charset="0"/>
                        </a:rPr>
                        <a:t>Kütüphane ve Dokümantasyon Şefi Görev Tanımı (KD-GT-0003)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858462783"/>
                  </a:ext>
                </a:extLst>
              </a:tr>
              <a:tr h="472508">
                <a:tc>
                  <a:txBody>
                    <a:bodyPr/>
                    <a:lstStyle/>
                    <a:p>
                      <a:pPr algn="l" fontAlgn="ctr"/>
                      <a:r>
                        <a:rPr lang="en-US" sz="1400" b="0" i="0" u="none" strike="noStrike">
                          <a:solidFill>
                            <a:srgbClr val="000000"/>
                          </a:solidFill>
                          <a:effectLst/>
                          <a:latin typeface="Tahoma" panose="020B0604030504040204" pitchFamily="34" charset="0"/>
                        </a:rPr>
                        <a:t>Kütüphane ve Dokümantasyon Personeli Görev Tanımı (KD-GT-0004)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759120025"/>
                  </a:ext>
                </a:extLst>
              </a:tr>
              <a:tr h="472508">
                <a:tc>
                  <a:txBody>
                    <a:bodyPr/>
                    <a:lstStyle/>
                    <a:p>
                      <a:pPr algn="l" fontAlgn="ctr"/>
                      <a:r>
                        <a:rPr lang="en-US" sz="1400" b="0" i="0" u="none" strike="noStrike">
                          <a:solidFill>
                            <a:srgbClr val="000000"/>
                          </a:solidFill>
                          <a:effectLst/>
                          <a:latin typeface="Tahoma" panose="020B0604030504040204" pitchFamily="34" charset="0"/>
                        </a:rPr>
                        <a:t>Kaplumbağa Şemasına Yeni İş Akış Maddesi ve Otorite Politikasını Ekleme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997381282"/>
                  </a:ext>
                </a:extLst>
              </a:tr>
              <a:tr h="472508">
                <a:tc>
                  <a:txBody>
                    <a:bodyPr/>
                    <a:lstStyle/>
                    <a:p>
                      <a:pPr algn="l" fontAlgn="ctr"/>
                      <a:r>
                        <a:rPr lang="en-US" sz="1400" b="0" i="0" u="none" strike="noStrike">
                          <a:solidFill>
                            <a:srgbClr val="000000"/>
                          </a:solidFill>
                          <a:effectLst/>
                          <a:latin typeface="Tahoma" panose="020B0604030504040204" pitchFamily="34" charset="0"/>
                        </a:rPr>
                        <a:t>Kütüphane Paydaş Analizi (KD-PA-0001)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300924110"/>
                  </a:ext>
                </a:extLst>
              </a:tr>
              <a:tr h="472508">
                <a:tc>
                  <a:txBody>
                    <a:bodyPr/>
                    <a:lstStyle/>
                    <a:p>
                      <a:pPr algn="l" fontAlgn="ctr"/>
                      <a:r>
                        <a:rPr lang="en-US" sz="1400" b="0" i="0" u="none" strike="noStrike" dirty="0" err="1">
                          <a:solidFill>
                            <a:srgbClr val="000000"/>
                          </a:solidFill>
                          <a:effectLst/>
                          <a:latin typeface="Tahoma" panose="020B0604030504040204" pitchFamily="34" charset="0"/>
                        </a:rPr>
                        <a:t>Kütüphane</a:t>
                      </a:r>
                      <a:r>
                        <a:rPr lang="en-US" sz="1400" b="0" i="0" u="none" strike="noStrike" dirty="0">
                          <a:solidFill>
                            <a:srgbClr val="000000"/>
                          </a:solidFill>
                          <a:effectLst/>
                          <a:latin typeface="Tahoma" panose="020B0604030504040204" pitchFamily="34" charset="0"/>
                        </a:rPr>
                        <a:t> </a:t>
                      </a:r>
                      <a:r>
                        <a:rPr lang="en-US" sz="1400" b="0" i="0" u="none" strike="noStrike" dirty="0" err="1">
                          <a:solidFill>
                            <a:srgbClr val="000000"/>
                          </a:solidFill>
                          <a:effectLst/>
                          <a:latin typeface="Tahoma" panose="020B0604030504040204" pitchFamily="34" charset="0"/>
                        </a:rPr>
                        <a:t>Memnuniyet</a:t>
                      </a:r>
                      <a:r>
                        <a:rPr lang="en-US" sz="1400" b="0" i="0" u="none" strike="noStrike" dirty="0">
                          <a:solidFill>
                            <a:srgbClr val="000000"/>
                          </a:solidFill>
                          <a:effectLst/>
                          <a:latin typeface="Tahoma" panose="020B0604030504040204" pitchFamily="34" charset="0"/>
                        </a:rPr>
                        <a:t> </a:t>
                      </a:r>
                      <a:r>
                        <a:rPr lang="en-US" sz="1400" b="0" i="0" u="none" strike="noStrike" dirty="0" err="1">
                          <a:solidFill>
                            <a:srgbClr val="000000"/>
                          </a:solidFill>
                          <a:effectLst/>
                          <a:latin typeface="Tahoma" panose="020B0604030504040204" pitchFamily="34" charset="0"/>
                        </a:rPr>
                        <a:t>Anketinin</a:t>
                      </a:r>
                      <a:r>
                        <a:rPr lang="en-US" sz="1400" b="0" i="0" u="none" strike="noStrike" dirty="0">
                          <a:solidFill>
                            <a:srgbClr val="000000"/>
                          </a:solidFill>
                          <a:effectLst/>
                          <a:latin typeface="Tahoma" panose="020B0604030504040204" pitchFamily="34" charset="0"/>
                        </a:rPr>
                        <a:t> </a:t>
                      </a:r>
                      <a:r>
                        <a:rPr lang="en-US" sz="1400" b="0" i="0" u="none" strike="noStrike" dirty="0" err="1">
                          <a:solidFill>
                            <a:srgbClr val="000000"/>
                          </a:solidFill>
                          <a:effectLst/>
                          <a:latin typeface="Tahoma" panose="020B0604030504040204" pitchFamily="34" charset="0"/>
                        </a:rPr>
                        <a:t>Revize</a:t>
                      </a:r>
                      <a:r>
                        <a:rPr lang="en-US" sz="1400" b="0" i="0" u="none" strike="noStrike" dirty="0">
                          <a:solidFill>
                            <a:srgbClr val="000000"/>
                          </a:solidFill>
                          <a:effectLst/>
                          <a:latin typeface="Tahoma" panose="020B0604030504040204" pitchFamily="34" charset="0"/>
                        </a:rPr>
                        <a:t> </a:t>
                      </a:r>
                      <a:r>
                        <a:rPr lang="en-US" sz="1400" b="0" i="0" u="none" strike="noStrike" dirty="0" err="1">
                          <a:solidFill>
                            <a:srgbClr val="000000"/>
                          </a:solidFill>
                          <a:effectLst/>
                          <a:latin typeface="Tahoma" panose="020B0604030504040204" pitchFamily="34" charset="0"/>
                        </a:rPr>
                        <a:t>Edilmesi</a:t>
                      </a:r>
                      <a:r>
                        <a:rPr lang="en-US" sz="1400" b="0" i="0" u="none" strike="noStrike" dirty="0">
                          <a:solidFill>
                            <a:srgbClr val="000000"/>
                          </a:solidFill>
                          <a:effectLst/>
                          <a:latin typeface="Tahoma" panose="020B0604030504040204" pitchFamily="34" charset="0"/>
                        </a:rPr>
                        <a:t> (KD-AK-0001)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523621823"/>
                  </a:ext>
                </a:extLst>
              </a:tr>
            </a:tbl>
          </a:graphicData>
        </a:graphic>
      </p:graphicFrame>
    </p:spTree>
    <p:extLst>
      <p:ext uri="{BB962C8B-B14F-4D97-AF65-F5344CB8AC3E}">
        <p14:creationId xmlns:p14="http://schemas.microsoft.com/office/powerpoint/2010/main" val="16689921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24</a:t>
            </a:fld>
            <a:endParaRPr lang="tr-TR"/>
          </a:p>
        </p:txBody>
      </p:sp>
      <p:sp>
        <p:nvSpPr>
          <p:cNvPr id="5" name="Metin kutusu 4"/>
          <p:cNvSpPr txBox="1"/>
          <p:nvPr/>
        </p:nvSpPr>
        <p:spPr>
          <a:xfrm>
            <a:off x="323528" y="1556792"/>
            <a:ext cx="8819953" cy="1754326"/>
          </a:xfrm>
          <a:prstGeom prst="rect">
            <a:avLst/>
          </a:prstGeom>
          <a:noFill/>
        </p:spPr>
        <p:txBody>
          <a:bodyPr wrap="square" rtlCol="0">
            <a:spAutoFit/>
          </a:bodyPr>
          <a:lstStyle/>
          <a:p>
            <a:pPr marL="285750" indent="-285750">
              <a:buFont typeface="Arial" panose="020B0604020202020204" pitchFamily="34" charset="0"/>
              <a:buChar char="•"/>
            </a:pPr>
            <a:r>
              <a:rPr lang="tr-TR" dirty="0"/>
              <a:t>Basılı kaynak sayısını arttırmak,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a:t>
            </a:r>
            <a:r>
              <a:rPr lang="tr-TR" dirty="0" err="1" smtClean="0"/>
              <a:t>ultimedya</a:t>
            </a:r>
            <a:r>
              <a:rPr lang="tr-TR" dirty="0" smtClean="0"/>
              <a:t> </a:t>
            </a:r>
            <a:r>
              <a:rPr lang="tr-TR" dirty="0"/>
              <a:t>koleksiyon sayısını arttırmak,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a:t>
            </a:r>
            <a:r>
              <a:rPr lang="tr-TR" dirty="0" err="1" smtClean="0"/>
              <a:t>uhtelif</a:t>
            </a:r>
            <a:r>
              <a:rPr lang="tr-TR" dirty="0" smtClean="0"/>
              <a:t> </a:t>
            </a:r>
            <a:r>
              <a:rPr lang="tr-TR" dirty="0"/>
              <a:t>alanlarda elektronik veri tabanı aboneliklerini </a:t>
            </a:r>
            <a:r>
              <a:rPr lang="tr-TR" dirty="0" smtClean="0"/>
              <a:t>gerçekleştirebilmek</a:t>
            </a:r>
            <a:endParaRPr lang="en-US" dirty="0"/>
          </a:p>
          <a:p>
            <a:pPr marL="285750" indent="-285750">
              <a:buFont typeface="Wingdings" panose="05000000000000000000" pitchFamily="2" charset="2"/>
              <a:buChar char="§"/>
            </a:pPr>
            <a:endParaRPr lang="tr-TR" b="1" dirty="0" smtClean="0"/>
          </a:p>
        </p:txBody>
      </p:sp>
      <p:pic>
        <p:nvPicPr>
          <p:cNvPr id="6" name="Resim 5"/>
          <p:cNvPicPr/>
          <p:nvPr/>
        </p:nvPicPr>
        <p:blipFill>
          <a:blip r:embed="rId2"/>
          <a:stretch>
            <a:fillRect/>
          </a:stretch>
        </p:blipFill>
        <p:spPr>
          <a:xfrm>
            <a:off x="20434" y="188640"/>
            <a:ext cx="2736304" cy="576064"/>
          </a:xfrm>
          <a:prstGeom prst="rect">
            <a:avLst/>
          </a:prstGeom>
        </p:spPr>
      </p:pic>
      <p:sp>
        <p:nvSpPr>
          <p:cNvPr id="7" name="Metin kutusu 6"/>
          <p:cNvSpPr txBox="1"/>
          <p:nvPr/>
        </p:nvSpPr>
        <p:spPr>
          <a:xfrm>
            <a:off x="1460612"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2156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25</a:t>
            </a:fld>
            <a:endParaRPr lang="tr-TR"/>
          </a:p>
        </p:txBody>
      </p:sp>
      <p:sp>
        <p:nvSpPr>
          <p:cNvPr id="5" name="Metin kutusu 4"/>
          <p:cNvSpPr txBox="1"/>
          <p:nvPr/>
        </p:nvSpPr>
        <p:spPr>
          <a:xfrm>
            <a:off x="1331640" y="117427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a:t>
            </a:r>
            <a:r>
              <a:rPr lang="en-US" sz="3600" b="1" dirty="0" smtClean="0">
                <a:solidFill>
                  <a:srgbClr val="FF0000"/>
                </a:solidFill>
                <a:effectLst>
                  <a:outerShdw blurRad="38100" dist="38100" dir="2700000" algn="tl">
                    <a:srgbClr val="000000">
                      <a:alpha val="43137"/>
                    </a:srgbClr>
                  </a:outerShdw>
                </a:effectLst>
              </a:rPr>
              <a:t>ELER</a:t>
            </a:r>
            <a:endParaRPr lang="tr-TR" sz="3600" b="1" dirty="0">
              <a:solidFill>
                <a:srgbClr val="FF0000"/>
              </a:solidFill>
              <a:effectLst>
                <a:outerShdw blurRad="38100" dist="38100" dir="2700000" algn="tl">
                  <a:srgbClr val="000000">
                    <a:alpha val="43137"/>
                  </a:srgbClr>
                </a:outerShdw>
              </a:effectLst>
            </a:endParaRPr>
          </a:p>
        </p:txBody>
      </p:sp>
      <p:pic>
        <p:nvPicPr>
          <p:cNvPr id="6" name="Resim 64"/>
          <p:cNvPicPr/>
          <p:nvPr/>
        </p:nvPicPr>
        <p:blipFill>
          <a:blip r:embed="rId2"/>
          <a:stretch>
            <a:fillRect/>
          </a:stretch>
        </p:blipFill>
        <p:spPr>
          <a:xfrm>
            <a:off x="20434" y="188640"/>
            <a:ext cx="2736304" cy="576064"/>
          </a:xfrm>
          <a:prstGeom prst="rect">
            <a:avLst/>
          </a:prstGeom>
        </p:spPr>
      </p:pic>
      <p:sp>
        <p:nvSpPr>
          <p:cNvPr id="7" name="Metin kutusu 66"/>
          <p:cNvSpPr txBox="1"/>
          <p:nvPr/>
        </p:nvSpPr>
        <p:spPr>
          <a:xfrm>
            <a:off x="539552" y="2564904"/>
            <a:ext cx="8147248" cy="1692771"/>
          </a:xfrm>
          <a:prstGeom prst="rect">
            <a:avLst/>
          </a:prstGeom>
          <a:noFill/>
        </p:spPr>
        <p:txBody>
          <a:bodyPr wrap="square" rtlCol="0">
            <a:spAutoFit/>
          </a:bodyPr>
          <a:lstStyle/>
          <a:p>
            <a:pPr algn="ctr" fontAlgn="ctr"/>
            <a:r>
              <a:rPr lang="en-US" sz="1600" b="1" dirty="0" smtClean="0">
                <a:solidFill>
                  <a:srgbClr val="000000"/>
                </a:solidFill>
                <a:latin typeface="Calibri" panose="020F0502020204030204" pitchFamily="34" charset="0"/>
              </a:rPr>
              <a:t>2019 </a:t>
            </a:r>
            <a:r>
              <a:rPr lang="en-US" sz="1600" b="1" dirty="0" err="1" smtClean="0">
                <a:solidFill>
                  <a:srgbClr val="000000"/>
                </a:solidFill>
                <a:latin typeface="Calibri" panose="020F0502020204030204" pitchFamily="34" charset="0"/>
              </a:rPr>
              <a:t>yılı</a:t>
            </a:r>
            <a:r>
              <a:rPr lang="en-US" sz="1600" b="1" dirty="0" smtClean="0">
                <a:solidFill>
                  <a:srgbClr val="000000"/>
                </a:solidFill>
                <a:latin typeface="Calibri" panose="020F0502020204030204" pitchFamily="34" charset="0"/>
              </a:rPr>
              <a:t> </a:t>
            </a:r>
            <a:r>
              <a:rPr lang="en-US" sz="1600" b="1" dirty="0" err="1" smtClean="0">
                <a:solidFill>
                  <a:srgbClr val="000000"/>
                </a:solidFill>
                <a:latin typeface="Calibri" panose="020F0502020204030204" pitchFamily="34" charset="0"/>
              </a:rPr>
              <a:t>Kütüphane</a:t>
            </a:r>
            <a:r>
              <a:rPr lang="en-US" sz="1600" b="1" dirty="0" smtClean="0">
                <a:solidFill>
                  <a:srgbClr val="000000"/>
                </a:solidFill>
                <a:latin typeface="Calibri" panose="020F0502020204030204" pitchFamily="34" charset="0"/>
              </a:rPr>
              <a:t> </a:t>
            </a:r>
            <a:r>
              <a:rPr lang="en-US" sz="1600" b="1" dirty="0" err="1" smtClean="0">
                <a:solidFill>
                  <a:srgbClr val="000000"/>
                </a:solidFill>
                <a:latin typeface="Calibri" panose="020F0502020204030204" pitchFamily="34" charset="0"/>
              </a:rPr>
              <a:t>Memnuniyet</a:t>
            </a:r>
            <a:r>
              <a:rPr lang="en-US" sz="1600" b="1" dirty="0" smtClean="0">
                <a:solidFill>
                  <a:srgbClr val="000000"/>
                </a:solidFill>
                <a:latin typeface="Calibri" panose="020F0502020204030204" pitchFamily="34" charset="0"/>
              </a:rPr>
              <a:t> </a:t>
            </a:r>
            <a:r>
              <a:rPr lang="en-US" sz="1600" b="1" dirty="0" err="1" smtClean="0">
                <a:solidFill>
                  <a:srgbClr val="000000"/>
                </a:solidFill>
                <a:latin typeface="Calibri" panose="020F0502020204030204" pitchFamily="34" charset="0"/>
              </a:rPr>
              <a:t>Oranı</a:t>
            </a:r>
            <a:r>
              <a:rPr lang="en-US" sz="1600" b="1" dirty="0" smtClean="0">
                <a:solidFill>
                  <a:srgbClr val="000000"/>
                </a:solidFill>
                <a:latin typeface="Calibri" panose="020F0502020204030204" pitchFamily="34" charset="0"/>
              </a:rPr>
              <a:t>		2018 </a:t>
            </a:r>
            <a:r>
              <a:rPr lang="en-US" sz="1600" b="1" dirty="0" err="1" smtClean="0">
                <a:solidFill>
                  <a:srgbClr val="000000"/>
                </a:solidFill>
                <a:latin typeface="Calibri" panose="020F0502020204030204" pitchFamily="34" charset="0"/>
              </a:rPr>
              <a:t>yılı</a:t>
            </a:r>
            <a:r>
              <a:rPr lang="en-US" sz="1600" b="1" dirty="0" smtClean="0">
                <a:solidFill>
                  <a:srgbClr val="000000"/>
                </a:solidFill>
                <a:latin typeface="Calibri" panose="020F0502020204030204" pitchFamily="34" charset="0"/>
              </a:rPr>
              <a:t>  </a:t>
            </a:r>
            <a:r>
              <a:rPr lang="en-US" sz="1600" b="1" dirty="0" err="1" smtClean="0">
                <a:solidFill>
                  <a:srgbClr val="000000"/>
                </a:solidFill>
                <a:latin typeface="Calibri" panose="020F0502020204030204" pitchFamily="34" charset="0"/>
              </a:rPr>
              <a:t>KütüphaneMemnuniyet</a:t>
            </a:r>
            <a:r>
              <a:rPr lang="en-US" sz="1600" b="1" dirty="0" smtClean="0">
                <a:solidFill>
                  <a:srgbClr val="000000"/>
                </a:solidFill>
                <a:latin typeface="Calibri" panose="020F0502020204030204" pitchFamily="34" charset="0"/>
              </a:rPr>
              <a:t> </a:t>
            </a:r>
            <a:r>
              <a:rPr lang="en-US" sz="1600" b="1" dirty="0" err="1" smtClean="0">
                <a:solidFill>
                  <a:srgbClr val="000000"/>
                </a:solidFill>
                <a:latin typeface="Calibri" panose="020F0502020204030204" pitchFamily="34" charset="0"/>
              </a:rPr>
              <a:t>Oranı</a:t>
            </a:r>
            <a:endParaRPr lang="en-US" sz="1600" b="1" dirty="0" smtClean="0">
              <a:solidFill>
                <a:srgbClr val="000000"/>
              </a:solidFill>
              <a:latin typeface="Calibri" panose="020F0502020204030204" pitchFamily="34" charset="0"/>
            </a:endParaRPr>
          </a:p>
          <a:p>
            <a:pPr algn="ctr" fontAlgn="ctr"/>
            <a:endParaRPr lang="en-US" sz="2000" b="1" dirty="0" smtClean="0">
              <a:solidFill>
                <a:srgbClr val="000000"/>
              </a:solidFill>
              <a:latin typeface="Calibri" panose="020F0502020204030204" pitchFamily="34" charset="0"/>
            </a:endParaRPr>
          </a:p>
          <a:p>
            <a:pPr algn="ctr" fontAlgn="ctr"/>
            <a:r>
              <a:rPr lang="en-US" sz="2000" b="1" dirty="0" smtClean="0">
                <a:solidFill>
                  <a:srgbClr val="000000"/>
                </a:solidFill>
                <a:latin typeface="Calibri" panose="020F0502020204030204" pitchFamily="34" charset="0"/>
              </a:rPr>
              <a:t>%89 </a:t>
            </a:r>
            <a:r>
              <a:rPr lang="en-US" sz="2400" b="1" dirty="0" smtClean="0">
                <a:solidFill>
                  <a:srgbClr val="000000"/>
                </a:solidFill>
                <a:latin typeface="Calibri" panose="020F0502020204030204" pitchFamily="34" charset="0"/>
              </a:rPr>
              <a:t>		           </a:t>
            </a:r>
            <a:r>
              <a:rPr lang="en-US" sz="3200" b="1" dirty="0" smtClean="0">
                <a:solidFill>
                  <a:srgbClr val="000000"/>
                </a:solidFill>
                <a:latin typeface="Calibri" panose="020F0502020204030204" pitchFamily="34" charset="0"/>
              </a:rPr>
              <a:t>&gt;</a:t>
            </a:r>
            <a:r>
              <a:rPr lang="en-US" sz="2800" b="1" dirty="0" smtClean="0">
                <a:solidFill>
                  <a:srgbClr val="000000"/>
                </a:solidFill>
                <a:latin typeface="Calibri" panose="020F0502020204030204" pitchFamily="34" charset="0"/>
              </a:rPr>
              <a:t>    </a:t>
            </a:r>
            <a:r>
              <a:rPr lang="en-US" sz="2400" b="1" dirty="0" smtClean="0">
                <a:solidFill>
                  <a:srgbClr val="000000"/>
                </a:solidFill>
                <a:latin typeface="Calibri" panose="020F0502020204030204" pitchFamily="34" charset="0"/>
              </a:rPr>
              <a:t>	  	     </a:t>
            </a:r>
            <a:r>
              <a:rPr lang="en-US" sz="2000" b="1" dirty="0" smtClean="0">
                <a:solidFill>
                  <a:srgbClr val="000000"/>
                </a:solidFill>
                <a:latin typeface="Calibri" panose="020F0502020204030204" pitchFamily="34" charset="0"/>
              </a:rPr>
              <a:t>%77</a:t>
            </a:r>
          </a:p>
          <a:p>
            <a:pPr algn="ctr" fontAlgn="ctr"/>
            <a:endParaRPr lang="en-US" dirty="0">
              <a:solidFill>
                <a:srgbClr val="000000"/>
              </a:solidFill>
              <a:latin typeface="Calibri" panose="020F0502020204030204" pitchFamily="34" charset="0"/>
            </a:endParaRPr>
          </a:p>
          <a:p>
            <a:pPr algn="ctr" fontAlgn="ctr"/>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37323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26</a:t>
            </a:fld>
            <a:endParaRPr lang="tr-TR"/>
          </a:p>
        </p:txBody>
      </p:sp>
      <p:sp>
        <p:nvSpPr>
          <p:cNvPr id="5" name="Metin kutusu 4"/>
          <p:cNvSpPr txBox="1"/>
          <p:nvPr/>
        </p:nvSpPr>
        <p:spPr>
          <a:xfrm>
            <a:off x="1331640" y="117427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a:t>
            </a:r>
            <a:r>
              <a:rPr lang="en-US" sz="3600" b="1" dirty="0" smtClean="0">
                <a:solidFill>
                  <a:srgbClr val="FF0000"/>
                </a:solidFill>
                <a:effectLst>
                  <a:outerShdw blurRad="38100" dist="38100" dir="2700000" algn="tl">
                    <a:srgbClr val="000000">
                      <a:alpha val="43137"/>
                    </a:srgbClr>
                  </a:outerShdw>
                </a:effectLst>
              </a:rPr>
              <a:t>ELER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65"/>
          <p:cNvSpPr txBox="1"/>
          <p:nvPr/>
        </p:nvSpPr>
        <p:spPr>
          <a:xfrm>
            <a:off x="0" y="2276872"/>
            <a:ext cx="9144000" cy="3970318"/>
          </a:xfrm>
          <a:prstGeom prst="rect">
            <a:avLst/>
          </a:prstGeom>
          <a:noFill/>
        </p:spPr>
        <p:txBody>
          <a:bodyPr wrap="square" rtlCol="0">
            <a:spAutoFit/>
          </a:bodyPr>
          <a:lstStyle/>
          <a:p>
            <a:endParaRPr lang="tr-TR" dirty="0"/>
          </a:p>
          <a:p>
            <a:pPr marL="285750" indent="-285750">
              <a:buFont typeface="Wingdings" panose="05000000000000000000" pitchFamily="2" charset="2"/>
              <a:buChar char="§"/>
            </a:pPr>
            <a:r>
              <a:rPr lang="en-US" dirty="0" err="1" smtClean="0"/>
              <a:t>Kütüphane</a:t>
            </a:r>
            <a:r>
              <a:rPr lang="en-US" dirty="0" smtClean="0"/>
              <a:t> </a:t>
            </a:r>
            <a:r>
              <a:rPr lang="en-US" dirty="0" err="1" smtClean="0"/>
              <a:t>basılı</a:t>
            </a:r>
            <a:r>
              <a:rPr lang="en-US" dirty="0" smtClean="0"/>
              <a:t> </a:t>
            </a:r>
            <a:r>
              <a:rPr lang="en-US" dirty="0" err="1" smtClean="0"/>
              <a:t>kaynak</a:t>
            </a:r>
            <a:r>
              <a:rPr lang="en-US" dirty="0" smtClean="0"/>
              <a:t> </a:t>
            </a:r>
            <a:r>
              <a:rPr lang="en-US" dirty="0" err="1" smtClean="0"/>
              <a:t>sayılarında</a:t>
            </a:r>
            <a:r>
              <a:rPr lang="en-US" dirty="0" smtClean="0"/>
              <a:t> </a:t>
            </a:r>
            <a:r>
              <a:rPr lang="en-US" dirty="0" err="1" smtClean="0"/>
              <a:t>iyileştirmeler</a:t>
            </a:r>
            <a:r>
              <a:rPr lang="en-US" dirty="0" smtClean="0"/>
              <a:t>,</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err="1"/>
              <a:t>Kütüphane</a:t>
            </a:r>
            <a:r>
              <a:rPr lang="en-US" dirty="0"/>
              <a:t> </a:t>
            </a:r>
            <a:r>
              <a:rPr lang="en-US" dirty="0" err="1" smtClean="0"/>
              <a:t>elektronik</a:t>
            </a:r>
            <a:r>
              <a:rPr lang="en-US" dirty="0" smtClean="0"/>
              <a:t> </a:t>
            </a:r>
            <a:r>
              <a:rPr lang="en-US" dirty="0" err="1"/>
              <a:t>kaynak</a:t>
            </a:r>
            <a:r>
              <a:rPr lang="en-US" dirty="0"/>
              <a:t> </a:t>
            </a:r>
            <a:r>
              <a:rPr lang="en-US" dirty="0" err="1"/>
              <a:t>sayılarında</a:t>
            </a:r>
            <a:r>
              <a:rPr lang="en-US" dirty="0"/>
              <a:t> </a:t>
            </a:r>
            <a:r>
              <a:rPr lang="en-US" dirty="0" err="1" smtClean="0"/>
              <a:t>iyileştirmeler</a:t>
            </a:r>
            <a:r>
              <a:rPr lang="en-US" dirty="0" smtClean="0"/>
              <a:t>,</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err="1" smtClean="0"/>
              <a:t>Kütüphane</a:t>
            </a:r>
            <a:r>
              <a:rPr lang="en-US" dirty="0" smtClean="0"/>
              <a:t> </a:t>
            </a:r>
            <a:r>
              <a:rPr lang="en-US" dirty="0" err="1" smtClean="0"/>
              <a:t>personeli</a:t>
            </a:r>
            <a:r>
              <a:rPr lang="en-US" dirty="0" smtClean="0"/>
              <a:t> </a:t>
            </a:r>
            <a:r>
              <a:rPr lang="en-US" dirty="0" err="1" smtClean="0"/>
              <a:t>sayısında</a:t>
            </a:r>
            <a:r>
              <a:rPr lang="en-US" dirty="0" smtClean="0"/>
              <a:t> </a:t>
            </a:r>
            <a:r>
              <a:rPr lang="en-US" dirty="0" err="1" smtClean="0"/>
              <a:t>iyileştirmeler</a:t>
            </a:r>
            <a:r>
              <a:rPr lang="en-US" dirty="0" smtClean="0"/>
              <a:t>,</a:t>
            </a:r>
          </a:p>
          <a:p>
            <a:endParaRPr lang="tr-TR" dirty="0" smtClean="0"/>
          </a:p>
          <a:p>
            <a:pPr marL="285750" indent="-285750">
              <a:buFont typeface="Wingdings" panose="05000000000000000000" pitchFamily="2" charset="2"/>
              <a:buChar char="§"/>
            </a:pPr>
            <a:r>
              <a:rPr lang="tr-TR" dirty="0" smtClean="0"/>
              <a:t>Kütüphane</a:t>
            </a:r>
            <a:r>
              <a:rPr lang="en-US" dirty="0" smtClean="0"/>
              <a:t> </a:t>
            </a:r>
            <a:r>
              <a:rPr lang="en-US" dirty="0" err="1" smtClean="0"/>
              <a:t>binasında</a:t>
            </a:r>
            <a:r>
              <a:rPr lang="en-US" dirty="0" smtClean="0"/>
              <a:t> </a:t>
            </a:r>
            <a:r>
              <a:rPr lang="en-US" dirty="0" err="1" smtClean="0"/>
              <a:t>iyileştirme</a:t>
            </a:r>
            <a:r>
              <a:rPr lang="en-US" dirty="0" smtClean="0"/>
              <a:t> </a:t>
            </a:r>
            <a:r>
              <a:rPr lang="en-US" dirty="0" err="1" smtClean="0"/>
              <a:t>yapılmıştır</a:t>
            </a:r>
            <a:r>
              <a:rPr lang="en-US" dirty="0"/>
              <a:t>,</a:t>
            </a:r>
            <a:endParaRPr lang="en-US" dirty="0" smtClean="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err="1"/>
              <a:t>Kullanıcı</a:t>
            </a:r>
            <a:r>
              <a:rPr lang="en-US" dirty="0"/>
              <a:t> </a:t>
            </a:r>
            <a:r>
              <a:rPr lang="en-US" dirty="0" err="1" smtClean="0"/>
              <a:t>talepleri</a:t>
            </a:r>
            <a:r>
              <a:rPr lang="en-US" dirty="0" smtClean="0"/>
              <a:t> </a:t>
            </a:r>
            <a:r>
              <a:rPr lang="en-US" dirty="0" err="1" smtClean="0"/>
              <a:t>doğrultusunda</a:t>
            </a:r>
            <a:r>
              <a:rPr lang="en-US" dirty="0" smtClean="0"/>
              <a:t> </a:t>
            </a:r>
            <a:r>
              <a:rPr lang="en-US" dirty="0" err="1" smtClean="0"/>
              <a:t>Kütüphane</a:t>
            </a:r>
            <a:r>
              <a:rPr lang="en-US" dirty="0" smtClean="0"/>
              <a:t> </a:t>
            </a:r>
            <a:r>
              <a:rPr lang="en-US" dirty="0"/>
              <a:t>7/24 </a:t>
            </a:r>
            <a:r>
              <a:rPr lang="en-US" dirty="0" err="1" smtClean="0"/>
              <a:t>okuma</a:t>
            </a:r>
            <a:r>
              <a:rPr lang="en-US" dirty="0" smtClean="0"/>
              <a:t> </a:t>
            </a:r>
            <a:r>
              <a:rPr lang="en-US" dirty="0" err="1" smtClean="0"/>
              <a:t>salonu</a:t>
            </a:r>
            <a:r>
              <a:rPr lang="en-US" dirty="0" smtClean="0"/>
              <a:t> </a:t>
            </a:r>
            <a:r>
              <a:rPr lang="en-US" dirty="0" err="1" smtClean="0"/>
              <a:t>hizmete</a:t>
            </a:r>
            <a:r>
              <a:rPr lang="en-US" dirty="0" smtClean="0"/>
              <a:t> </a:t>
            </a:r>
            <a:r>
              <a:rPr lang="en-US" dirty="0" err="1" smtClean="0"/>
              <a:t>açılmıştır</a:t>
            </a:r>
            <a:r>
              <a:rPr lang="en-US" dirty="0" smtClean="0"/>
              <a:t>.</a:t>
            </a:r>
            <a:endParaRPr lang="tr-TR" dirty="0"/>
          </a:p>
          <a:p>
            <a:endParaRPr lang="tr-TR" dirty="0"/>
          </a:p>
          <a:p>
            <a:pPr marL="285750" indent="-285750">
              <a:buFont typeface="Wingdings" panose="05000000000000000000" pitchFamily="2" charset="2"/>
              <a:buChar char="§"/>
            </a:pPr>
            <a:endParaRPr lang="tr-TR" dirty="0"/>
          </a:p>
          <a:p>
            <a:pPr marL="285750" indent="-285750">
              <a:buFont typeface="Wingdings" panose="05000000000000000000" pitchFamily="2" charset="2"/>
              <a:buChar char="§"/>
            </a:pPr>
            <a:endParaRPr lang="tr-TR" dirty="0"/>
          </a:p>
          <a:p>
            <a:endParaRPr lang="tr-TR" b="1" dirty="0" smtClean="0"/>
          </a:p>
        </p:txBody>
      </p:sp>
      <p:pic>
        <p:nvPicPr>
          <p:cNvPr id="7"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3771218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27</a:t>
            </a:fld>
            <a:endParaRPr lang="tr-TR"/>
          </a:p>
        </p:txBody>
      </p:sp>
      <p:sp>
        <p:nvSpPr>
          <p:cNvPr id="5" name="Metin kutusu 4"/>
          <p:cNvSpPr txBox="1"/>
          <p:nvPr/>
        </p:nvSpPr>
        <p:spPr>
          <a:xfrm>
            <a:off x="1331640" y="117427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İYİLEŞTİRME ÖNERİLERİ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65"/>
          <p:cNvSpPr txBox="1"/>
          <p:nvPr/>
        </p:nvSpPr>
        <p:spPr>
          <a:xfrm>
            <a:off x="20434" y="2230185"/>
            <a:ext cx="8944054" cy="3970318"/>
          </a:xfrm>
          <a:prstGeom prst="rect">
            <a:avLst/>
          </a:prstGeom>
          <a:noFill/>
        </p:spPr>
        <p:txBody>
          <a:bodyPr wrap="square" rtlCol="0">
            <a:spAutoFit/>
          </a:bodyPr>
          <a:lstStyle/>
          <a:p>
            <a:endParaRPr lang="tr-TR" dirty="0"/>
          </a:p>
          <a:p>
            <a:pPr marL="285750" indent="-285750">
              <a:buFont typeface="Wingdings" panose="05000000000000000000" pitchFamily="2" charset="2"/>
              <a:buChar char="§"/>
            </a:pPr>
            <a:r>
              <a:rPr lang="tr-TR" dirty="0" smtClean="0"/>
              <a:t>Üniversitemizin </a:t>
            </a:r>
            <a:r>
              <a:rPr lang="tr-TR" dirty="0"/>
              <a:t>bilim insanlarının yayınlarını hazırlarken ihtiyaç duydukları her tür ve formattaki bilgiyi onlara sağlamak adına verilen hizmetleri daha iyi bir şekilde </a:t>
            </a:r>
            <a:r>
              <a:rPr lang="tr-TR" dirty="0" smtClean="0"/>
              <a:t>sürdürmek,</a:t>
            </a:r>
          </a:p>
          <a:p>
            <a:pPr marL="285750" indent="-285750">
              <a:buFont typeface="Wingdings" panose="05000000000000000000" pitchFamily="2" charset="2"/>
              <a:buChar char="§"/>
            </a:pPr>
            <a:endParaRPr lang="tr-TR" dirty="0" smtClean="0"/>
          </a:p>
          <a:p>
            <a:pPr marL="285750" indent="-285750">
              <a:buFont typeface="Wingdings" panose="05000000000000000000" pitchFamily="2" charset="2"/>
              <a:buChar char="§"/>
            </a:pPr>
            <a:r>
              <a:rPr lang="tr-TR" dirty="0" smtClean="0"/>
              <a:t>Kullanıcılarımızın </a:t>
            </a:r>
            <a:r>
              <a:rPr lang="tr-TR" dirty="0"/>
              <a:t>memnuniyetini artırmak için basılı kitap, e-kitap ve yeni veritabanı aboneliklerinin satın </a:t>
            </a:r>
            <a:r>
              <a:rPr lang="tr-TR" dirty="0" smtClean="0"/>
              <a:t>alınması,</a:t>
            </a:r>
            <a:endParaRPr lang="en-US" dirty="0" smtClean="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tr-TR" dirty="0" smtClean="0"/>
              <a:t>Kütüphanemizin </a:t>
            </a:r>
            <a:r>
              <a:rPr lang="tr-TR" dirty="0"/>
              <a:t>üniversitemizin bilimsel gelişimine her türlü katkıyı sağlamak adına </a:t>
            </a:r>
            <a:r>
              <a:rPr lang="tr-TR" dirty="0" smtClean="0"/>
              <a:t>7/24 </a:t>
            </a:r>
            <a:r>
              <a:rPr lang="tr-TR" dirty="0"/>
              <a:t>kampüs </a:t>
            </a:r>
            <a:r>
              <a:rPr lang="tr-TR" dirty="0" smtClean="0"/>
              <a:t>dışın</a:t>
            </a:r>
            <a:r>
              <a:rPr lang="en-US" dirty="0" err="1" smtClean="0"/>
              <a:t>dan</a:t>
            </a:r>
            <a:r>
              <a:rPr lang="tr-TR" dirty="0" smtClean="0"/>
              <a:t> </a:t>
            </a:r>
            <a:r>
              <a:rPr lang="tr-TR" dirty="0"/>
              <a:t>erişim ve istatistik sistemi</a:t>
            </a:r>
            <a:r>
              <a:rPr lang="en-US" dirty="0" err="1"/>
              <a:t>nin</a:t>
            </a:r>
            <a:r>
              <a:rPr lang="en-US" dirty="0"/>
              <a:t> </a:t>
            </a:r>
            <a:r>
              <a:rPr lang="en-US" dirty="0" err="1"/>
              <a:t>sağlanması</a:t>
            </a:r>
            <a:r>
              <a:rPr lang="en-US" dirty="0"/>
              <a:t>,</a:t>
            </a:r>
          </a:p>
          <a:p>
            <a:endParaRPr lang="tr-TR" dirty="0"/>
          </a:p>
          <a:p>
            <a:pPr marL="285750" indent="-285750">
              <a:buFont typeface="Wingdings" panose="05000000000000000000" pitchFamily="2" charset="2"/>
              <a:buChar char="§"/>
            </a:pPr>
            <a:r>
              <a:rPr lang="tr-TR" dirty="0" smtClean="0"/>
              <a:t>Kütüphanenin </a:t>
            </a:r>
            <a:r>
              <a:rPr lang="tr-TR" dirty="0"/>
              <a:t>fiziki koşullarının daha da </a:t>
            </a:r>
            <a:r>
              <a:rPr lang="tr-TR" dirty="0" smtClean="0"/>
              <a:t>iyileştirilmesi</a:t>
            </a:r>
            <a:endParaRPr lang="tr-TR" dirty="0"/>
          </a:p>
          <a:p>
            <a:pPr marL="285750" indent="-285750">
              <a:buFont typeface="Wingdings" panose="05000000000000000000" pitchFamily="2" charset="2"/>
              <a:buChar char="§"/>
            </a:pPr>
            <a:endParaRPr lang="tr-TR" dirty="0"/>
          </a:p>
          <a:p>
            <a:pPr marL="285750" indent="-285750">
              <a:buFont typeface="Wingdings" panose="05000000000000000000" pitchFamily="2" charset="2"/>
              <a:buChar char="§"/>
            </a:pPr>
            <a:endParaRPr lang="tr-TR" dirty="0"/>
          </a:p>
          <a:p>
            <a:endParaRPr lang="tr-TR" b="1" dirty="0" smtClean="0"/>
          </a:p>
        </p:txBody>
      </p:sp>
      <p:pic>
        <p:nvPicPr>
          <p:cNvPr id="7"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14435893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705437"/>
            <a:ext cx="8229600" cy="4016038"/>
          </a:xfrm>
        </p:spPr>
        <p:txBody>
          <a:bodyPr>
            <a:normAutofit fontScale="70000" lnSpcReduction="20000"/>
          </a:bodyPr>
          <a:lstStyle/>
          <a:p>
            <a:pPr>
              <a:buFont typeface="Wingdings" panose="05000000000000000000" pitchFamily="2" charset="2"/>
              <a:buChar char="§"/>
            </a:pPr>
            <a:r>
              <a:rPr lang="en-US" dirty="0" err="1" smtClean="0"/>
              <a:t>Doküman</a:t>
            </a:r>
            <a:r>
              <a:rPr lang="en-US" dirty="0" smtClean="0"/>
              <a:t> </a:t>
            </a:r>
            <a:r>
              <a:rPr lang="en-US" dirty="0" err="1"/>
              <a:t>Yönetimi</a:t>
            </a:r>
            <a:r>
              <a:rPr lang="en-US" dirty="0"/>
              <a:t> </a:t>
            </a:r>
            <a:r>
              <a:rPr lang="en-US" dirty="0" err="1"/>
              <a:t>Prosedürü</a:t>
            </a:r>
            <a:r>
              <a:rPr lang="en-US" dirty="0"/>
              <a:t>,</a:t>
            </a:r>
          </a:p>
          <a:p>
            <a:pPr>
              <a:buFont typeface="Wingdings" panose="05000000000000000000" pitchFamily="2" charset="2"/>
              <a:buChar char="§"/>
            </a:pPr>
            <a:r>
              <a:rPr lang="en-US" dirty="0" err="1"/>
              <a:t>Kalite</a:t>
            </a:r>
            <a:r>
              <a:rPr lang="en-US" dirty="0"/>
              <a:t> </a:t>
            </a:r>
            <a:r>
              <a:rPr lang="en-US" dirty="0" err="1"/>
              <a:t>Kayıtlarının</a:t>
            </a:r>
            <a:r>
              <a:rPr lang="en-US" dirty="0"/>
              <a:t> </a:t>
            </a:r>
            <a:r>
              <a:rPr lang="en-US" dirty="0" err="1"/>
              <a:t>Yönetimi</a:t>
            </a:r>
            <a:r>
              <a:rPr lang="en-US" dirty="0"/>
              <a:t> </a:t>
            </a:r>
            <a:r>
              <a:rPr lang="en-US" dirty="0" err="1"/>
              <a:t>Prosedürü</a:t>
            </a:r>
            <a:r>
              <a:rPr lang="en-US" dirty="0"/>
              <a:t>,</a:t>
            </a:r>
          </a:p>
          <a:p>
            <a:pPr>
              <a:buFont typeface="Wingdings" panose="05000000000000000000" pitchFamily="2" charset="2"/>
              <a:buChar char="§"/>
            </a:pPr>
            <a:r>
              <a:rPr lang="en-US" dirty="0" err="1"/>
              <a:t>İç</a:t>
            </a:r>
            <a:r>
              <a:rPr lang="en-US" dirty="0"/>
              <a:t> </a:t>
            </a:r>
            <a:r>
              <a:rPr lang="en-US" dirty="0" err="1"/>
              <a:t>Denetim</a:t>
            </a:r>
            <a:r>
              <a:rPr lang="en-US" dirty="0"/>
              <a:t> </a:t>
            </a:r>
            <a:r>
              <a:rPr lang="en-US" dirty="0" err="1"/>
              <a:t>Prosedürü</a:t>
            </a:r>
            <a:r>
              <a:rPr lang="en-US" dirty="0"/>
              <a:t>,</a:t>
            </a:r>
          </a:p>
          <a:p>
            <a:pPr>
              <a:buFont typeface="Wingdings" panose="05000000000000000000" pitchFamily="2" charset="2"/>
              <a:buChar char="§"/>
            </a:pPr>
            <a:r>
              <a:rPr lang="en-US" dirty="0" err="1"/>
              <a:t>Düzeltici</a:t>
            </a:r>
            <a:r>
              <a:rPr lang="en-US" dirty="0"/>
              <a:t> </a:t>
            </a:r>
            <a:r>
              <a:rPr lang="en-US" dirty="0" err="1"/>
              <a:t>Faaliyetler</a:t>
            </a:r>
            <a:r>
              <a:rPr lang="en-US" dirty="0"/>
              <a:t> </a:t>
            </a:r>
            <a:r>
              <a:rPr lang="en-US" dirty="0" err="1"/>
              <a:t>Prosedürü</a:t>
            </a:r>
            <a:r>
              <a:rPr lang="en-US" dirty="0"/>
              <a:t>,</a:t>
            </a:r>
          </a:p>
          <a:p>
            <a:pPr>
              <a:buFont typeface="Wingdings" panose="05000000000000000000" pitchFamily="2" charset="2"/>
              <a:buChar char="§"/>
            </a:pPr>
            <a:r>
              <a:rPr lang="en-US" dirty="0" err="1"/>
              <a:t>Liderlik</a:t>
            </a:r>
            <a:r>
              <a:rPr lang="en-US" dirty="0"/>
              <a:t> </a:t>
            </a:r>
            <a:r>
              <a:rPr lang="en-US" dirty="0" err="1"/>
              <a:t>ve</a:t>
            </a:r>
            <a:r>
              <a:rPr lang="en-US" dirty="0"/>
              <a:t> YGG </a:t>
            </a:r>
            <a:r>
              <a:rPr lang="en-US" dirty="0" err="1"/>
              <a:t>Prosedürü</a:t>
            </a:r>
            <a:r>
              <a:rPr lang="en-US" dirty="0"/>
              <a:t>,</a:t>
            </a:r>
          </a:p>
          <a:p>
            <a:pPr>
              <a:buFont typeface="Wingdings" panose="05000000000000000000" pitchFamily="2" charset="2"/>
              <a:buChar char="§"/>
            </a:pPr>
            <a:r>
              <a:rPr lang="en-US" dirty="0" err="1"/>
              <a:t>Risklerin</a:t>
            </a:r>
            <a:r>
              <a:rPr lang="en-US" dirty="0"/>
              <a:t> </a:t>
            </a:r>
            <a:r>
              <a:rPr lang="en-US" dirty="0" err="1"/>
              <a:t>Yönetimi</a:t>
            </a:r>
            <a:r>
              <a:rPr lang="en-US" dirty="0"/>
              <a:t> </a:t>
            </a:r>
            <a:r>
              <a:rPr lang="en-US" dirty="0" err="1"/>
              <a:t>Prosedürü</a:t>
            </a:r>
            <a:r>
              <a:rPr lang="en-US" dirty="0"/>
              <a:t>,</a:t>
            </a:r>
          </a:p>
          <a:p>
            <a:pPr>
              <a:buFont typeface="Wingdings" panose="05000000000000000000" pitchFamily="2" charset="2"/>
              <a:buChar char="§"/>
            </a:pPr>
            <a:r>
              <a:rPr lang="en-US" dirty="0" err="1"/>
              <a:t>Süreç</a:t>
            </a:r>
            <a:r>
              <a:rPr lang="en-US" dirty="0"/>
              <a:t> </a:t>
            </a:r>
            <a:r>
              <a:rPr lang="en-US" dirty="0" err="1"/>
              <a:t>Değişikliklerinin</a:t>
            </a:r>
            <a:r>
              <a:rPr lang="en-US" dirty="0"/>
              <a:t> </a:t>
            </a:r>
            <a:r>
              <a:rPr lang="en-US" dirty="0" err="1"/>
              <a:t>Yönetimi</a:t>
            </a:r>
            <a:r>
              <a:rPr lang="en-US" dirty="0"/>
              <a:t> </a:t>
            </a:r>
            <a:r>
              <a:rPr lang="en-US" dirty="0" err="1"/>
              <a:t>Prosedürü</a:t>
            </a:r>
            <a:r>
              <a:rPr lang="en-US" dirty="0"/>
              <a:t>,</a:t>
            </a:r>
          </a:p>
          <a:p>
            <a:pPr>
              <a:buFont typeface="Wingdings" panose="05000000000000000000" pitchFamily="2" charset="2"/>
              <a:buChar char="§"/>
            </a:pPr>
            <a:r>
              <a:rPr lang="en-US" dirty="0" err="1"/>
              <a:t>Veri</a:t>
            </a:r>
            <a:r>
              <a:rPr lang="en-US" dirty="0"/>
              <a:t> </a:t>
            </a:r>
            <a:r>
              <a:rPr lang="en-US" dirty="0" err="1"/>
              <a:t>Analizi</a:t>
            </a:r>
            <a:r>
              <a:rPr lang="en-US" dirty="0"/>
              <a:t> </a:t>
            </a:r>
            <a:r>
              <a:rPr lang="en-US" dirty="0" err="1"/>
              <a:t>Prosedürü</a:t>
            </a:r>
            <a:r>
              <a:rPr lang="en-US" dirty="0"/>
              <a:t>,</a:t>
            </a:r>
          </a:p>
          <a:p>
            <a:pPr>
              <a:buFont typeface="Wingdings" panose="05000000000000000000" pitchFamily="2" charset="2"/>
              <a:buChar char="§"/>
            </a:pPr>
            <a:r>
              <a:rPr lang="en-US" dirty="0" err="1"/>
              <a:t>Şikâyet</a:t>
            </a:r>
            <a:r>
              <a:rPr lang="en-US" dirty="0"/>
              <a:t> </a:t>
            </a:r>
            <a:r>
              <a:rPr lang="en-US" dirty="0" err="1"/>
              <a:t>Yönetim</a:t>
            </a:r>
            <a:r>
              <a:rPr lang="en-US" dirty="0"/>
              <a:t> </a:t>
            </a:r>
            <a:r>
              <a:rPr lang="en-US" dirty="0" err="1"/>
              <a:t>Sistemi</a:t>
            </a:r>
            <a:r>
              <a:rPr lang="en-US" dirty="0"/>
              <a:t> </a:t>
            </a:r>
            <a:r>
              <a:rPr lang="en-US" dirty="0" err="1"/>
              <a:t>Prosedürü</a:t>
            </a:r>
            <a:r>
              <a:rPr lang="en-US" dirty="0"/>
              <a:t>,</a:t>
            </a:r>
          </a:p>
          <a:p>
            <a:pPr>
              <a:buFont typeface="Wingdings" panose="05000000000000000000" pitchFamily="2" charset="2"/>
              <a:buChar char="§"/>
            </a:pPr>
            <a:r>
              <a:rPr lang="en-US" dirty="0" err="1"/>
              <a:t>Uygunsuzlukların</a:t>
            </a:r>
            <a:r>
              <a:rPr lang="en-US" dirty="0"/>
              <a:t> </a:t>
            </a:r>
            <a:r>
              <a:rPr lang="en-US" dirty="0" err="1"/>
              <a:t>Yönetim</a:t>
            </a:r>
            <a:r>
              <a:rPr lang="en-US" dirty="0"/>
              <a:t> </a:t>
            </a:r>
            <a:r>
              <a:rPr lang="en-US" dirty="0" err="1"/>
              <a:t>Prosedürü</a:t>
            </a:r>
            <a:r>
              <a:rPr lang="en-US" dirty="0"/>
              <a:t>,</a:t>
            </a:r>
          </a:p>
          <a:p>
            <a:pPr>
              <a:buFont typeface="Wingdings" panose="05000000000000000000" pitchFamily="2" charset="2"/>
              <a:buChar char="§"/>
            </a:pPr>
            <a:r>
              <a:rPr lang="en-US" dirty="0" err="1"/>
              <a:t>Öneri</a:t>
            </a:r>
            <a:r>
              <a:rPr lang="en-US" dirty="0"/>
              <a:t> </a:t>
            </a:r>
            <a:r>
              <a:rPr lang="en-US" dirty="0" err="1"/>
              <a:t>Prosedürü</a:t>
            </a:r>
            <a:r>
              <a:rPr lang="en-US" dirty="0"/>
              <a:t> </a:t>
            </a:r>
            <a:r>
              <a:rPr lang="en-US" dirty="0" err="1"/>
              <a:t>ile</a:t>
            </a:r>
            <a:r>
              <a:rPr lang="en-US" dirty="0"/>
              <a:t> </a:t>
            </a:r>
            <a:r>
              <a:rPr lang="en-US" dirty="0" err="1"/>
              <a:t>tanımlanmış</a:t>
            </a:r>
            <a:r>
              <a:rPr lang="en-US" dirty="0"/>
              <a:t> </a:t>
            </a:r>
            <a:r>
              <a:rPr lang="en-US" dirty="0" err="1"/>
              <a:t>dokümante</a:t>
            </a:r>
            <a:r>
              <a:rPr lang="en-US" dirty="0"/>
              <a:t> </a:t>
            </a:r>
            <a:r>
              <a:rPr lang="en-US" dirty="0" err="1"/>
              <a:t>edilmiş</a:t>
            </a:r>
            <a:r>
              <a:rPr lang="en-US" dirty="0"/>
              <a:t> </a:t>
            </a:r>
            <a:r>
              <a:rPr lang="en-US" dirty="0" err="1"/>
              <a:t>bilgiler</a:t>
            </a:r>
            <a:r>
              <a:rPr lang="en-US" dirty="0"/>
              <a:t> </a:t>
            </a:r>
            <a:r>
              <a:rPr lang="en-US" dirty="0" err="1"/>
              <a:t>ile</a:t>
            </a:r>
            <a:r>
              <a:rPr lang="en-US" dirty="0"/>
              <a:t> </a:t>
            </a:r>
            <a:r>
              <a:rPr lang="en-US" dirty="0" err="1"/>
              <a:t>güvence</a:t>
            </a:r>
            <a:r>
              <a:rPr lang="en-US" dirty="0"/>
              <a:t> </a:t>
            </a:r>
            <a:r>
              <a:rPr lang="en-US" dirty="0" err="1"/>
              <a:t>altına</a:t>
            </a:r>
            <a:r>
              <a:rPr lang="en-US" dirty="0"/>
              <a:t> </a:t>
            </a:r>
            <a:r>
              <a:rPr lang="en-US" dirty="0" err="1"/>
              <a:t>almıştır</a:t>
            </a:r>
            <a:r>
              <a:rPr lang="en-US" dirty="0" smtClean="0"/>
              <a:t>.</a:t>
            </a:r>
            <a:endParaRPr lang="en-US" dirty="0"/>
          </a:p>
        </p:txBody>
      </p:sp>
      <p:sp>
        <p:nvSpPr>
          <p:cNvPr id="4" name="Slide Number Placeholder 3"/>
          <p:cNvSpPr>
            <a:spLocks noGrp="1"/>
          </p:cNvSpPr>
          <p:nvPr>
            <p:ph type="sldNum" sz="quarter" idx="12"/>
          </p:nvPr>
        </p:nvSpPr>
        <p:spPr/>
        <p:txBody>
          <a:bodyPr/>
          <a:lstStyle/>
          <a:p>
            <a:fld id="{439F893C-C32F-4835-A1E5-850973405C58}" type="slidenum">
              <a:rPr lang="tr-TR" smtClean="0"/>
              <a:t>28</a:t>
            </a:fld>
            <a:endParaRPr lang="tr-TR"/>
          </a:p>
        </p:txBody>
      </p:sp>
      <p:sp>
        <p:nvSpPr>
          <p:cNvPr id="5" name="Metin kutusu 4"/>
          <p:cNvSpPr txBox="1"/>
          <p:nvPr/>
        </p:nvSpPr>
        <p:spPr>
          <a:xfrm>
            <a:off x="1043608" y="951110"/>
            <a:ext cx="7849090" cy="1754326"/>
          </a:xfrm>
          <a:prstGeom prst="rect">
            <a:avLst/>
          </a:prstGeom>
          <a:noFill/>
        </p:spPr>
        <p:txBody>
          <a:bodyPr wrap="square" rtlCol="0">
            <a:spAutoFit/>
          </a:bodyPr>
          <a:lstStyle/>
          <a:p>
            <a:pPr algn="ctr"/>
            <a:r>
              <a:rPr lang="en-US" sz="3600" b="1" dirty="0">
                <a:solidFill>
                  <a:srgbClr val="FF0000"/>
                </a:solidFill>
                <a:effectLst>
                  <a:outerShdw blurRad="38100" dist="38100" dir="2700000" algn="tl">
                    <a:srgbClr val="000000">
                      <a:alpha val="43137"/>
                    </a:srgbClr>
                  </a:outerShdw>
                </a:effectLst>
              </a:rPr>
              <a:t>KÜTÜPHANE VE </a:t>
            </a:r>
            <a:r>
              <a:rPr lang="en-US" sz="3600" b="1" dirty="0" smtClean="0">
                <a:solidFill>
                  <a:srgbClr val="FF0000"/>
                </a:solidFill>
                <a:effectLst>
                  <a:outerShdw blurRad="38100" dist="38100" dir="2700000" algn="tl">
                    <a:srgbClr val="000000">
                      <a:alpha val="43137"/>
                    </a:srgbClr>
                  </a:outerShdw>
                </a:effectLst>
              </a:rPr>
              <a:t>DOKÜMANTASYONUN </a:t>
            </a:r>
            <a:r>
              <a:rPr lang="en-US" sz="3600" b="1" dirty="0">
                <a:solidFill>
                  <a:srgbClr val="FF0000"/>
                </a:solidFill>
                <a:effectLst>
                  <a:outerShdw blurRad="38100" dist="38100" dir="2700000" algn="tl">
                    <a:srgbClr val="000000">
                      <a:alpha val="43137"/>
                    </a:srgbClr>
                  </a:outerShdw>
                </a:effectLst>
              </a:rPr>
              <a:t>KALİTE YÖNETİM SİSTEMİ SÜRDÜRÜLEBİLİRLİĞİ</a:t>
            </a:r>
            <a:r>
              <a:rPr lang="en-US" sz="3600" dirty="0" smtClean="0"/>
              <a:t> </a:t>
            </a:r>
            <a:endParaRPr lang="en-US" sz="3600" dirty="0"/>
          </a:p>
        </p:txBody>
      </p:sp>
      <p:pic>
        <p:nvPicPr>
          <p:cNvPr id="6"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21055017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891956"/>
            <a:ext cx="8229600" cy="3600400"/>
          </a:xfrm>
        </p:spPr>
        <p:txBody>
          <a:bodyPr>
            <a:normAutofit fontScale="85000" lnSpcReduction="10000"/>
          </a:bodyPr>
          <a:lstStyle/>
          <a:p>
            <a:pPr marL="0" indent="0" algn="ctr">
              <a:buNone/>
            </a:pPr>
            <a:r>
              <a:rPr lang="en-US" dirty="0" err="1"/>
              <a:t>Kütüphane</a:t>
            </a:r>
            <a:r>
              <a:rPr lang="en-US" dirty="0"/>
              <a:t> </a:t>
            </a:r>
            <a:r>
              <a:rPr lang="en-US" dirty="0" err="1"/>
              <a:t>ve</a:t>
            </a:r>
            <a:r>
              <a:rPr lang="en-US" dirty="0"/>
              <a:t> </a:t>
            </a:r>
            <a:r>
              <a:rPr lang="en-US" dirty="0" err="1"/>
              <a:t>Dokümantasyon</a:t>
            </a:r>
            <a:r>
              <a:rPr lang="en-US" dirty="0"/>
              <a:t> </a:t>
            </a:r>
            <a:r>
              <a:rPr lang="en-US" dirty="0" err="1"/>
              <a:t>Süreci</a:t>
            </a:r>
            <a:r>
              <a:rPr lang="en-US" dirty="0"/>
              <a:t>, </a:t>
            </a:r>
            <a:r>
              <a:rPr lang="en-US" dirty="0" err="1"/>
              <a:t>sürekli</a:t>
            </a:r>
            <a:r>
              <a:rPr lang="en-US" dirty="0"/>
              <a:t> </a:t>
            </a:r>
            <a:r>
              <a:rPr lang="en-US" dirty="0" err="1"/>
              <a:t>iyileştirme</a:t>
            </a:r>
            <a:r>
              <a:rPr lang="en-US" dirty="0"/>
              <a:t> </a:t>
            </a:r>
            <a:r>
              <a:rPr lang="en-US" dirty="0" err="1"/>
              <a:t>faaliyetlerini</a:t>
            </a:r>
            <a:r>
              <a:rPr lang="en-US" dirty="0"/>
              <a:t> PUKÖ </a:t>
            </a:r>
            <a:r>
              <a:rPr lang="en-US" dirty="0" err="1"/>
              <a:t>çevrimi</a:t>
            </a:r>
            <a:r>
              <a:rPr lang="en-US" dirty="0"/>
              <a:t> </a:t>
            </a:r>
            <a:r>
              <a:rPr lang="en-US" dirty="0" err="1"/>
              <a:t>ile</a:t>
            </a:r>
            <a:r>
              <a:rPr lang="en-US" dirty="0"/>
              <a:t> </a:t>
            </a:r>
            <a:r>
              <a:rPr lang="en-US" dirty="0" err="1"/>
              <a:t>izlemekte</a:t>
            </a:r>
            <a:r>
              <a:rPr lang="en-US" dirty="0"/>
              <a:t>,  </a:t>
            </a:r>
            <a:r>
              <a:rPr lang="en-US" dirty="0" err="1"/>
              <a:t>öneri</a:t>
            </a:r>
            <a:r>
              <a:rPr lang="en-US" dirty="0"/>
              <a:t> </a:t>
            </a:r>
            <a:r>
              <a:rPr lang="en-US" dirty="0" err="1"/>
              <a:t>kutusu</a:t>
            </a:r>
            <a:r>
              <a:rPr lang="en-US" dirty="0"/>
              <a:t> </a:t>
            </a:r>
            <a:r>
              <a:rPr lang="en-US" dirty="0" err="1"/>
              <a:t>ve</a:t>
            </a:r>
            <a:r>
              <a:rPr lang="en-US" dirty="0"/>
              <a:t> ISO 10002-2014 </a:t>
            </a:r>
            <a:r>
              <a:rPr lang="en-US" dirty="0" err="1"/>
              <a:t>Şikâyet</a:t>
            </a:r>
            <a:r>
              <a:rPr lang="en-US" dirty="0"/>
              <a:t> </a:t>
            </a:r>
            <a:r>
              <a:rPr lang="en-US" dirty="0" err="1"/>
              <a:t>Yönetim</a:t>
            </a:r>
            <a:r>
              <a:rPr lang="en-US" dirty="0"/>
              <a:t> </a:t>
            </a:r>
            <a:r>
              <a:rPr lang="en-US" dirty="0" err="1"/>
              <a:t>Sistemini</a:t>
            </a:r>
            <a:r>
              <a:rPr lang="en-US" dirty="0"/>
              <a:t> </a:t>
            </a:r>
            <a:r>
              <a:rPr lang="en-US" dirty="0" err="1"/>
              <a:t>kullanmakta</a:t>
            </a:r>
            <a:r>
              <a:rPr lang="en-US" dirty="0"/>
              <a:t>, her </a:t>
            </a:r>
            <a:r>
              <a:rPr lang="en-US" dirty="0" err="1"/>
              <a:t>yıl</a:t>
            </a:r>
            <a:r>
              <a:rPr lang="en-US" dirty="0"/>
              <a:t> </a:t>
            </a:r>
            <a:r>
              <a:rPr lang="en-US" dirty="0" err="1"/>
              <a:t>iç</a:t>
            </a:r>
            <a:r>
              <a:rPr lang="en-US" dirty="0"/>
              <a:t> </a:t>
            </a:r>
            <a:r>
              <a:rPr lang="en-US" dirty="0" err="1"/>
              <a:t>denetim</a:t>
            </a:r>
            <a:r>
              <a:rPr lang="en-US" dirty="0"/>
              <a:t> </a:t>
            </a:r>
            <a:r>
              <a:rPr lang="en-US" dirty="0" err="1"/>
              <a:t>uygulanmakta</a:t>
            </a:r>
            <a:r>
              <a:rPr lang="en-US" dirty="0"/>
              <a:t> </a:t>
            </a:r>
            <a:r>
              <a:rPr lang="en-US" dirty="0" err="1"/>
              <a:t>ve</a:t>
            </a:r>
            <a:r>
              <a:rPr lang="en-US" dirty="0"/>
              <a:t> </a:t>
            </a:r>
            <a:r>
              <a:rPr lang="en-US" dirty="0" err="1"/>
              <a:t>iç</a:t>
            </a:r>
            <a:r>
              <a:rPr lang="en-US" dirty="0"/>
              <a:t> </a:t>
            </a:r>
            <a:r>
              <a:rPr lang="en-US" dirty="0" err="1"/>
              <a:t>denetim</a:t>
            </a:r>
            <a:r>
              <a:rPr lang="en-US" dirty="0"/>
              <a:t> </a:t>
            </a:r>
            <a:r>
              <a:rPr lang="en-US" dirty="0" err="1"/>
              <a:t>sonucu</a:t>
            </a:r>
            <a:r>
              <a:rPr lang="en-US" dirty="0"/>
              <a:t> </a:t>
            </a:r>
            <a:r>
              <a:rPr lang="en-US" dirty="0" err="1"/>
              <a:t>çıkan</a:t>
            </a:r>
            <a:r>
              <a:rPr lang="en-US" dirty="0"/>
              <a:t> </a:t>
            </a:r>
            <a:r>
              <a:rPr lang="en-US" dirty="0" err="1"/>
              <a:t>uygunsuzluklar</a:t>
            </a:r>
            <a:r>
              <a:rPr lang="en-US" dirty="0"/>
              <a:t> </a:t>
            </a:r>
            <a:r>
              <a:rPr lang="en-US" dirty="0" err="1"/>
              <a:t>için</a:t>
            </a:r>
            <a:r>
              <a:rPr lang="en-US" dirty="0"/>
              <a:t> </a:t>
            </a:r>
            <a:r>
              <a:rPr lang="en-US" dirty="0" err="1"/>
              <a:t>açılan</a:t>
            </a:r>
            <a:r>
              <a:rPr lang="en-US" dirty="0"/>
              <a:t> </a:t>
            </a:r>
            <a:r>
              <a:rPr lang="en-US" dirty="0" err="1"/>
              <a:t>düzeltici</a:t>
            </a:r>
            <a:r>
              <a:rPr lang="en-US" dirty="0"/>
              <a:t> </a:t>
            </a:r>
            <a:r>
              <a:rPr lang="en-US" dirty="0" err="1"/>
              <a:t>faaliyetlere</a:t>
            </a:r>
            <a:r>
              <a:rPr lang="en-US" dirty="0"/>
              <a:t> </a:t>
            </a:r>
            <a:r>
              <a:rPr lang="en-US" dirty="0" err="1"/>
              <a:t>yapılan</a:t>
            </a:r>
            <a:r>
              <a:rPr lang="en-US" dirty="0"/>
              <a:t> </a:t>
            </a:r>
            <a:r>
              <a:rPr lang="en-US" dirty="0" err="1"/>
              <a:t>kök-neden</a:t>
            </a:r>
            <a:r>
              <a:rPr lang="en-US" dirty="0"/>
              <a:t> </a:t>
            </a:r>
            <a:r>
              <a:rPr lang="en-US" dirty="0" err="1"/>
              <a:t>analizleri</a:t>
            </a:r>
            <a:r>
              <a:rPr lang="en-US" dirty="0"/>
              <a:t> </a:t>
            </a:r>
            <a:r>
              <a:rPr lang="en-US" dirty="0" err="1"/>
              <a:t>ve</a:t>
            </a:r>
            <a:r>
              <a:rPr lang="en-US" dirty="0"/>
              <a:t> </a:t>
            </a:r>
            <a:r>
              <a:rPr lang="en-US" dirty="0" err="1"/>
              <a:t>Yönetimin</a:t>
            </a:r>
            <a:r>
              <a:rPr lang="en-US" dirty="0"/>
              <a:t> </a:t>
            </a:r>
            <a:r>
              <a:rPr lang="en-US" dirty="0" err="1"/>
              <a:t>Gözden</a:t>
            </a:r>
            <a:r>
              <a:rPr lang="en-US" dirty="0"/>
              <a:t> </a:t>
            </a:r>
            <a:r>
              <a:rPr lang="en-US" dirty="0" err="1"/>
              <a:t>Geçirmesinin</a:t>
            </a:r>
            <a:r>
              <a:rPr lang="en-US" dirty="0"/>
              <a:t> </a:t>
            </a:r>
            <a:r>
              <a:rPr lang="en-US" dirty="0" err="1"/>
              <a:t>çıktıları</a:t>
            </a:r>
            <a:r>
              <a:rPr lang="en-US" dirty="0"/>
              <a:t> </a:t>
            </a:r>
            <a:r>
              <a:rPr lang="en-US" dirty="0" err="1"/>
              <a:t>ile</a:t>
            </a:r>
            <a:r>
              <a:rPr lang="en-US" dirty="0"/>
              <a:t> ISO 9001-2015 </a:t>
            </a:r>
            <a:r>
              <a:rPr lang="en-US" dirty="0" err="1"/>
              <a:t>standardının</a:t>
            </a:r>
            <a:r>
              <a:rPr lang="en-US" dirty="0"/>
              <a:t> </a:t>
            </a:r>
            <a:r>
              <a:rPr lang="en-US" dirty="0" err="1"/>
              <a:t>ve</a:t>
            </a:r>
            <a:r>
              <a:rPr lang="en-US" dirty="0"/>
              <a:t> ISO 10002-2014 </a:t>
            </a:r>
            <a:r>
              <a:rPr lang="en-US" dirty="0" err="1"/>
              <a:t>Şikâyet</a:t>
            </a:r>
            <a:r>
              <a:rPr lang="en-US" dirty="0"/>
              <a:t> </a:t>
            </a:r>
            <a:r>
              <a:rPr lang="en-US" dirty="0" err="1"/>
              <a:t>Yönetim</a:t>
            </a:r>
            <a:r>
              <a:rPr lang="en-US" dirty="0"/>
              <a:t> </a:t>
            </a:r>
            <a:r>
              <a:rPr lang="en-US" dirty="0" err="1"/>
              <a:t>Sisteminin</a:t>
            </a:r>
            <a:r>
              <a:rPr lang="en-US" dirty="0"/>
              <a:t> </a:t>
            </a:r>
            <a:r>
              <a:rPr lang="en-US" dirty="0" err="1"/>
              <a:t>sürdürülebilirliğini</a:t>
            </a:r>
            <a:r>
              <a:rPr lang="en-US" dirty="0"/>
              <a:t> </a:t>
            </a:r>
            <a:r>
              <a:rPr lang="en-US" dirty="0" err="1"/>
              <a:t>sağlamaktadır</a:t>
            </a:r>
            <a:r>
              <a:rPr lang="en-US" dirty="0"/>
              <a:t>. </a:t>
            </a:r>
          </a:p>
        </p:txBody>
      </p:sp>
      <p:sp>
        <p:nvSpPr>
          <p:cNvPr id="4" name="Slide Number Placeholder 3"/>
          <p:cNvSpPr>
            <a:spLocks noGrp="1"/>
          </p:cNvSpPr>
          <p:nvPr>
            <p:ph type="sldNum" sz="quarter" idx="12"/>
          </p:nvPr>
        </p:nvSpPr>
        <p:spPr/>
        <p:txBody>
          <a:bodyPr/>
          <a:lstStyle/>
          <a:p>
            <a:fld id="{439F893C-C32F-4835-A1E5-850973405C58}" type="slidenum">
              <a:rPr lang="tr-TR" smtClean="0"/>
              <a:t>29</a:t>
            </a:fld>
            <a:endParaRPr lang="tr-TR"/>
          </a:p>
        </p:txBody>
      </p:sp>
      <p:pic>
        <p:nvPicPr>
          <p:cNvPr id="6" name="Resim 64"/>
          <p:cNvPicPr/>
          <p:nvPr/>
        </p:nvPicPr>
        <p:blipFill>
          <a:blip r:embed="rId2"/>
          <a:stretch>
            <a:fillRect/>
          </a:stretch>
        </p:blipFill>
        <p:spPr>
          <a:xfrm>
            <a:off x="20434" y="188640"/>
            <a:ext cx="2736304" cy="576064"/>
          </a:xfrm>
          <a:prstGeom prst="rect">
            <a:avLst/>
          </a:prstGeom>
        </p:spPr>
      </p:pic>
      <p:sp>
        <p:nvSpPr>
          <p:cNvPr id="7" name="Metin kutusu 4"/>
          <p:cNvSpPr txBox="1"/>
          <p:nvPr/>
        </p:nvSpPr>
        <p:spPr>
          <a:xfrm>
            <a:off x="1043608" y="951110"/>
            <a:ext cx="7849090" cy="1754326"/>
          </a:xfrm>
          <a:prstGeom prst="rect">
            <a:avLst/>
          </a:prstGeom>
          <a:noFill/>
        </p:spPr>
        <p:txBody>
          <a:bodyPr wrap="square" rtlCol="0">
            <a:spAutoFit/>
          </a:bodyPr>
          <a:lstStyle/>
          <a:p>
            <a:pPr algn="ctr"/>
            <a:r>
              <a:rPr lang="en-US" sz="3600" b="1" dirty="0">
                <a:solidFill>
                  <a:srgbClr val="FF0000"/>
                </a:solidFill>
                <a:effectLst>
                  <a:outerShdw blurRad="38100" dist="38100" dir="2700000" algn="tl">
                    <a:srgbClr val="000000">
                      <a:alpha val="43137"/>
                    </a:srgbClr>
                  </a:outerShdw>
                </a:effectLst>
              </a:rPr>
              <a:t>KÜTÜPHANE VE </a:t>
            </a:r>
            <a:r>
              <a:rPr lang="en-US" sz="3600" b="1" dirty="0" smtClean="0">
                <a:solidFill>
                  <a:srgbClr val="FF0000"/>
                </a:solidFill>
                <a:effectLst>
                  <a:outerShdw blurRad="38100" dist="38100" dir="2700000" algn="tl">
                    <a:srgbClr val="000000">
                      <a:alpha val="43137"/>
                    </a:srgbClr>
                  </a:outerShdw>
                </a:effectLst>
              </a:rPr>
              <a:t>DOKÜMANTASYONUN </a:t>
            </a:r>
            <a:r>
              <a:rPr lang="en-US" sz="3600" b="1" dirty="0">
                <a:solidFill>
                  <a:srgbClr val="FF0000"/>
                </a:solidFill>
                <a:effectLst>
                  <a:outerShdw blurRad="38100" dist="38100" dir="2700000" algn="tl">
                    <a:srgbClr val="000000">
                      <a:alpha val="43137"/>
                    </a:srgbClr>
                  </a:outerShdw>
                </a:effectLst>
              </a:rPr>
              <a:t>KALİTE YÖNETİM SİSTEMİ SÜRDÜRÜLEBİLİRLİĞİ</a:t>
            </a:r>
            <a:r>
              <a:rPr lang="en-US" sz="3600" dirty="0" smtClean="0"/>
              <a:t> </a:t>
            </a:r>
            <a:endParaRPr lang="en-US" sz="3600" dirty="0"/>
          </a:p>
        </p:txBody>
      </p:sp>
    </p:spTree>
    <p:extLst>
      <p:ext uri="{BB962C8B-B14F-4D97-AF65-F5344CB8AC3E}">
        <p14:creationId xmlns:p14="http://schemas.microsoft.com/office/powerpoint/2010/main" val="1638065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3</a:t>
            </a:fld>
            <a:endParaRPr lang="tr-TR"/>
          </a:p>
        </p:txBody>
      </p:sp>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6" name="Resim 8"/>
          <p:cNvPicPr/>
          <p:nvPr/>
        </p:nvPicPr>
        <p:blipFill>
          <a:blip r:embed="rId2"/>
          <a:stretch>
            <a:fillRect/>
          </a:stretch>
        </p:blipFill>
        <p:spPr>
          <a:xfrm>
            <a:off x="127795" y="367048"/>
            <a:ext cx="2736304" cy="57606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637588181"/>
              </p:ext>
            </p:extLst>
          </p:nvPr>
        </p:nvGraphicFramePr>
        <p:xfrm>
          <a:off x="683568" y="1597587"/>
          <a:ext cx="7416824" cy="4583535"/>
        </p:xfrm>
        <a:graphic>
          <a:graphicData uri="http://schemas.openxmlformats.org/drawingml/2006/table">
            <a:tbl>
              <a:tblPr/>
              <a:tblGrid>
                <a:gridCol w="4921115">
                  <a:extLst>
                    <a:ext uri="{9D8B030D-6E8A-4147-A177-3AD203B41FA5}">
                      <a16:colId xmlns:a16="http://schemas.microsoft.com/office/drawing/2014/main" val="1415247244"/>
                    </a:ext>
                  </a:extLst>
                </a:gridCol>
                <a:gridCol w="2495709">
                  <a:extLst>
                    <a:ext uri="{9D8B030D-6E8A-4147-A177-3AD203B41FA5}">
                      <a16:colId xmlns:a16="http://schemas.microsoft.com/office/drawing/2014/main" val="3733137421"/>
                    </a:ext>
                  </a:extLst>
                </a:gridCol>
              </a:tblGrid>
              <a:tr h="411080">
                <a:tc>
                  <a:txBody>
                    <a:bodyPr/>
                    <a:lstStyle/>
                    <a:p>
                      <a:pPr algn="ctr" fontAlgn="ctr"/>
                      <a:r>
                        <a:rPr lang="en-US" sz="1800" b="1" i="0" u="none" strike="noStrike" dirty="0">
                          <a:solidFill>
                            <a:srgbClr val="000000"/>
                          </a:solidFill>
                          <a:effectLst/>
                          <a:latin typeface="Calibri" panose="020F0502020204030204" pitchFamily="34" charset="0"/>
                        </a:rPr>
                        <a:t>ZAYIF YÖNLER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800" b="1" i="0" u="none" strike="noStrike" dirty="0">
                          <a:solidFill>
                            <a:srgbClr val="000000"/>
                          </a:solidFill>
                          <a:effectLst/>
                          <a:latin typeface="Calibri" panose="020F0502020204030204" pitchFamily="34" charset="0"/>
                        </a:rPr>
                        <a:t>DURUMU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192027450"/>
                  </a:ext>
                </a:extLst>
              </a:tr>
              <a:tr h="596065">
                <a:tc>
                  <a:txBody>
                    <a:bodyPr/>
                    <a:lstStyle/>
                    <a:p>
                      <a:pPr algn="l" fontAlgn="ctr"/>
                      <a:r>
                        <a:rPr lang="en-US" sz="1400" b="1" i="0" u="none" strike="noStrike" dirty="0" smtClean="0">
                          <a:solidFill>
                            <a:srgbClr val="000000"/>
                          </a:solidFill>
                          <a:effectLst/>
                          <a:latin typeface="Calibri" panose="020F0502020204030204" pitchFamily="34" charset="0"/>
                        </a:rPr>
                        <a:t>  Z1-</a:t>
                      </a:r>
                      <a:r>
                        <a:rPr lang="en-US" sz="1400" b="0" i="0" u="none" strike="noStrike" dirty="0" smtClean="0">
                          <a:solidFill>
                            <a:srgbClr val="000000"/>
                          </a:solidFill>
                          <a:effectLst/>
                          <a:latin typeface="Calibri" panose="020F0502020204030204" pitchFamily="34" charset="0"/>
                        </a:rPr>
                        <a:t>Kütüphaneye </a:t>
                      </a:r>
                      <a:r>
                        <a:rPr lang="en-US" sz="1400" b="0" i="0" u="none" strike="noStrike" dirty="0" err="1">
                          <a:solidFill>
                            <a:srgbClr val="000000"/>
                          </a:solidFill>
                          <a:effectLst/>
                          <a:latin typeface="Calibri" panose="020F0502020204030204" pitchFamily="34" charset="0"/>
                        </a:rPr>
                        <a:t>ayrılmış</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bütçenin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olmaması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a:t>
                      </a:r>
                      <a:r>
                        <a:rPr lang="en-US" sz="1400" b="0" i="0" u="none" strike="noStrike" dirty="0" err="1">
                          <a:solidFill>
                            <a:srgbClr val="000000"/>
                          </a:solidFill>
                          <a:effectLst/>
                          <a:latin typeface="Calibri" panose="020F0502020204030204" pitchFamily="34" charset="0"/>
                        </a:rPr>
                        <a:t>Hala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zayıf</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yön</a:t>
                      </a:r>
                      <a:r>
                        <a:rPr lang="en-US" sz="14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920531124"/>
                  </a:ext>
                </a:extLst>
              </a:tr>
              <a:tr h="596065">
                <a:tc>
                  <a:txBody>
                    <a:bodyPr/>
                    <a:lstStyle/>
                    <a:p>
                      <a:pPr algn="l" fontAlgn="ctr"/>
                      <a:r>
                        <a:rPr lang="en-US" sz="1400" b="1" i="0" u="none" strike="noStrike" dirty="0" smtClean="0">
                          <a:solidFill>
                            <a:srgbClr val="000000"/>
                          </a:solidFill>
                          <a:effectLst/>
                          <a:latin typeface="Calibri" panose="020F0502020204030204" pitchFamily="34" charset="0"/>
                        </a:rPr>
                        <a:t>  Z2-</a:t>
                      </a:r>
                      <a:r>
                        <a:rPr lang="en-US" sz="1400" b="0" i="0" u="none" strike="noStrike" dirty="0" smtClean="0">
                          <a:solidFill>
                            <a:srgbClr val="000000"/>
                          </a:solidFill>
                          <a:effectLst/>
                          <a:latin typeface="Calibri" panose="020F0502020204030204" pitchFamily="34" charset="0"/>
                        </a:rPr>
                        <a:t>Kütüphanenin 7/24 </a:t>
                      </a:r>
                      <a:r>
                        <a:rPr lang="en-US" sz="1400" b="0" i="0" u="none" strike="noStrike" dirty="0" err="1">
                          <a:solidFill>
                            <a:srgbClr val="000000"/>
                          </a:solidFill>
                          <a:effectLst/>
                          <a:latin typeface="Calibri" panose="020F0502020204030204" pitchFamily="34" charset="0"/>
                        </a:rPr>
                        <a:t>hizmet</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verilememesi</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Hala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zayıf</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yön</a:t>
                      </a:r>
                      <a:r>
                        <a:rPr lang="en-US" sz="1400" b="0" i="0" u="none" strike="noStrike" dirty="0" smtClean="0">
                          <a:solidFill>
                            <a:srgbClr val="000000"/>
                          </a:solidFill>
                          <a:effectLst/>
                          <a:latin typeface="Calibri" panose="020F0502020204030204" pitchFamily="34" charset="0"/>
                        </a:rPr>
                        <a:t>)</a:t>
                      </a:r>
                      <a:r>
                        <a:rPr lang="en-US" sz="14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418697404"/>
                  </a:ext>
                </a:extLst>
              </a:tr>
              <a:tr h="596065">
                <a:tc>
                  <a:txBody>
                    <a:bodyPr/>
                    <a:lstStyle/>
                    <a:p>
                      <a:pPr algn="l" fontAlgn="ctr"/>
                      <a:r>
                        <a:rPr lang="en-US" sz="1400" b="1" i="0" u="none" strike="noStrike" dirty="0" smtClean="0">
                          <a:solidFill>
                            <a:srgbClr val="000000"/>
                          </a:solidFill>
                          <a:effectLst/>
                          <a:latin typeface="Calibri" panose="020F0502020204030204" pitchFamily="34" charset="0"/>
                        </a:rPr>
                        <a:t>  Z3-</a:t>
                      </a:r>
                      <a:r>
                        <a:rPr lang="en-US" sz="1400" b="0" i="0" u="none" strike="noStrike" dirty="0" smtClean="0">
                          <a:solidFill>
                            <a:srgbClr val="000000"/>
                          </a:solidFill>
                          <a:effectLst/>
                          <a:latin typeface="Calibri" panose="020F0502020204030204" pitchFamily="34" charset="0"/>
                        </a:rPr>
                        <a:t>Kendine </a:t>
                      </a:r>
                      <a:r>
                        <a:rPr lang="en-US" sz="1400" b="0" i="0" u="none" strike="noStrike" dirty="0" err="1">
                          <a:solidFill>
                            <a:srgbClr val="000000"/>
                          </a:solidFill>
                          <a:effectLst/>
                          <a:latin typeface="Calibri" panose="020F0502020204030204" pitchFamily="34" charset="0"/>
                        </a:rPr>
                        <a:t>ait</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binasının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bulunmaması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 </a:t>
                      </a: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Hala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zayıf</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yön</a:t>
                      </a:r>
                      <a:r>
                        <a:rPr lang="en-US" sz="1400" b="0" i="0" u="none" strike="noStrike" dirty="0" smtClean="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803806020"/>
                  </a:ext>
                </a:extLst>
              </a:tr>
              <a:tr h="596065">
                <a:tc>
                  <a:txBody>
                    <a:bodyPr/>
                    <a:lstStyle/>
                    <a:p>
                      <a:pPr algn="l" fontAlgn="ctr"/>
                      <a:r>
                        <a:rPr lang="en-US" sz="1400" b="1" i="0" u="none" strike="noStrike" dirty="0" smtClean="0">
                          <a:solidFill>
                            <a:srgbClr val="000000"/>
                          </a:solidFill>
                          <a:effectLst/>
                          <a:latin typeface="Calibri" panose="020F0502020204030204" pitchFamily="34" charset="0"/>
                        </a:rPr>
                        <a:t>  Z4-</a:t>
                      </a:r>
                      <a:r>
                        <a:rPr lang="en-US" sz="1400" b="0" i="0" u="none" strike="noStrike" dirty="0" smtClean="0">
                          <a:solidFill>
                            <a:srgbClr val="000000"/>
                          </a:solidFill>
                          <a:effectLst/>
                          <a:latin typeface="Calibri" panose="020F0502020204030204" pitchFamily="34" charset="0"/>
                        </a:rPr>
                        <a:t>Her </a:t>
                      </a:r>
                      <a:r>
                        <a:rPr lang="en-US" sz="1400" b="0" i="0" u="none" strike="noStrike" dirty="0" err="1">
                          <a:solidFill>
                            <a:srgbClr val="000000"/>
                          </a:solidFill>
                          <a:effectLst/>
                          <a:latin typeface="Calibri" panose="020F0502020204030204" pitchFamily="34" charset="0"/>
                        </a:rPr>
                        <a:t>ders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için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basılı</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kaynak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bulunmayışı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 </a:t>
                      </a: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Hala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zayıf</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yön</a:t>
                      </a:r>
                      <a:r>
                        <a:rPr lang="en-US" sz="1400" b="0" i="0" u="none" strike="noStrike" dirty="0" smtClean="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760239298"/>
                  </a:ext>
                </a:extLst>
              </a:tr>
              <a:tr h="596065">
                <a:tc>
                  <a:txBody>
                    <a:bodyPr/>
                    <a:lstStyle/>
                    <a:p>
                      <a:pPr algn="l" fontAlgn="ctr"/>
                      <a:r>
                        <a:rPr lang="en-US" sz="1400" b="1" i="0" u="none" strike="noStrike" dirty="0" smtClean="0">
                          <a:solidFill>
                            <a:srgbClr val="000000"/>
                          </a:solidFill>
                          <a:effectLst/>
                          <a:latin typeface="Calibri" panose="020F0502020204030204" pitchFamily="34" charset="0"/>
                        </a:rPr>
                        <a:t>  Z5-</a:t>
                      </a:r>
                      <a:r>
                        <a:rPr lang="en-US" sz="1400" b="0" i="0" u="none" strike="noStrike" dirty="0" smtClean="0">
                          <a:solidFill>
                            <a:srgbClr val="000000"/>
                          </a:solidFill>
                          <a:effectLst/>
                          <a:latin typeface="Calibri" panose="020F0502020204030204" pitchFamily="34" charset="0"/>
                        </a:rPr>
                        <a:t>Alanlara </a:t>
                      </a:r>
                      <a:r>
                        <a:rPr lang="en-US" sz="1400" b="0" i="0" u="none" strike="noStrike" dirty="0" err="1">
                          <a:solidFill>
                            <a:srgbClr val="000000"/>
                          </a:solidFill>
                          <a:effectLst/>
                          <a:latin typeface="Calibri" panose="020F0502020204030204" pitchFamily="34" charset="0"/>
                        </a:rPr>
                        <a:t>göre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Elektronik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veri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tabanlarının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sayısının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azlığı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Hala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zayıf</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yön</a:t>
                      </a:r>
                      <a:r>
                        <a:rPr lang="en-US" sz="1400" b="0" i="0" u="none" strike="noStrike" dirty="0" smtClean="0">
                          <a:solidFill>
                            <a:srgbClr val="000000"/>
                          </a:solidFill>
                          <a:effectLst/>
                          <a:latin typeface="Calibri" panose="020F0502020204030204" pitchFamily="34" charset="0"/>
                        </a:rPr>
                        <a:t>)</a:t>
                      </a:r>
                      <a:r>
                        <a:rPr lang="en-US" sz="14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298199576"/>
                  </a:ext>
                </a:extLst>
              </a:tr>
              <a:tr h="596065">
                <a:tc>
                  <a:txBody>
                    <a:bodyPr/>
                    <a:lstStyle/>
                    <a:p>
                      <a:pPr algn="l" fontAlgn="ctr"/>
                      <a:r>
                        <a:rPr lang="en-US" sz="1400" b="1" i="0" u="none" strike="noStrike" dirty="0" smtClean="0">
                          <a:solidFill>
                            <a:srgbClr val="000000"/>
                          </a:solidFill>
                          <a:effectLst/>
                          <a:latin typeface="Calibri" panose="020F0502020204030204" pitchFamily="34" charset="0"/>
                        </a:rPr>
                        <a:t>  Z6-</a:t>
                      </a:r>
                      <a:r>
                        <a:rPr lang="en-US" sz="1400" b="0" i="0" u="none" strike="noStrike" dirty="0" smtClean="0">
                          <a:solidFill>
                            <a:srgbClr val="000000"/>
                          </a:solidFill>
                          <a:effectLst/>
                          <a:latin typeface="Calibri" panose="020F0502020204030204" pitchFamily="34" charset="0"/>
                        </a:rPr>
                        <a:t>Kütüphanenin </a:t>
                      </a:r>
                      <a:r>
                        <a:rPr lang="en-US" sz="1400" b="0" i="0" u="none" strike="noStrike" dirty="0" err="1">
                          <a:solidFill>
                            <a:srgbClr val="000000"/>
                          </a:solidFill>
                          <a:effectLst/>
                          <a:latin typeface="Calibri" panose="020F0502020204030204" pitchFamily="34" charset="0"/>
                        </a:rPr>
                        <a:t>havalandırma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sisteminin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yetersizliği</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Hala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zayıf</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yön</a:t>
                      </a:r>
                      <a:r>
                        <a:rPr lang="en-US" sz="1400" b="0" i="0" u="none" strike="noStrike" dirty="0" smtClean="0">
                          <a:solidFill>
                            <a:srgbClr val="000000"/>
                          </a:solidFill>
                          <a:effectLst/>
                          <a:latin typeface="Calibri" panose="020F0502020204030204" pitchFamily="34" charset="0"/>
                        </a:rPr>
                        <a:t>)</a:t>
                      </a:r>
                      <a:r>
                        <a:rPr lang="en-US" sz="14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027885796"/>
                  </a:ext>
                </a:extLst>
              </a:tr>
              <a:tr h="596065">
                <a:tc>
                  <a:txBody>
                    <a:bodyPr/>
                    <a:lstStyle/>
                    <a:p>
                      <a:pPr algn="l" fontAlgn="ctr"/>
                      <a:r>
                        <a:rPr lang="en-US" sz="1400" b="1" i="0" u="none" strike="noStrike" dirty="0" smtClean="0">
                          <a:solidFill>
                            <a:srgbClr val="000000"/>
                          </a:solidFill>
                          <a:effectLst/>
                          <a:latin typeface="Calibri" panose="020F0502020204030204" pitchFamily="34" charset="0"/>
                        </a:rPr>
                        <a:t>  Z7-</a:t>
                      </a:r>
                      <a:r>
                        <a:rPr lang="en-US" sz="1400" b="0" i="0" u="none" strike="noStrike" dirty="0" smtClean="0">
                          <a:solidFill>
                            <a:srgbClr val="000000"/>
                          </a:solidFill>
                          <a:effectLst/>
                          <a:latin typeface="Calibri" panose="020F0502020204030204" pitchFamily="34" charset="0"/>
                        </a:rPr>
                        <a:t>Basılı </a:t>
                      </a:r>
                      <a:r>
                        <a:rPr lang="en-US" sz="1400" b="0" i="0" u="none" strike="noStrike" dirty="0" err="1">
                          <a:solidFill>
                            <a:srgbClr val="000000"/>
                          </a:solidFill>
                          <a:effectLst/>
                          <a:latin typeface="Calibri" panose="020F0502020204030204" pitchFamily="34" charset="0"/>
                        </a:rPr>
                        <a:t>Süreli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Yayın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aboneliği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sayısının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az</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olması</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sym typeface="Wingdings" panose="05000000000000000000" pitchFamily="2" charset="2"/>
                        </a:rPr>
                        <a:t></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Hala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zayıf</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yön</a:t>
                      </a:r>
                      <a:r>
                        <a:rPr lang="en-US" sz="1400" b="0" i="0" u="none" strike="noStrike" dirty="0" smtClean="0">
                          <a:solidFill>
                            <a:srgbClr val="000000"/>
                          </a:solidFill>
                          <a:effectLst/>
                          <a:latin typeface="Calibri" panose="020F0502020204030204" pitchFamily="34" charset="0"/>
                        </a:rPr>
                        <a:t>)</a:t>
                      </a:r>
                      <a:r>
                        <a:rPr lang="en-US" sz="14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666061635"/>
                  </a:ext>
                </a:extLst>
              </a:tr>
            </a:tbl>
          </a:graphicData>
        </a:graphic>
      </p:graphicFrame>
    </p:spTree>
    <p:extLst>
      <p:ext uri="{BB962C8B-B14F-4D97-AF65-F5344CB8AC3E}">
        <p14:creationId xmlns:p14="http://schemas.microsoft.com/office/powerpoint/2010/main" val="2966176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30</a:t>
            </a:fld>
            <a:endParaRPr lang="tr-TR"/>
          </a:p>
        </p:txBody>
      </p:sp>
      <p:sp>
        <p:nvSpPr>
          <p:cNvPr id="5" name="Metin kutusu 4"/>
          <p:cNvSpPr txBox="1"/>
          <p:nvPr/>
        </p:nvSpPr>
        <p:spPr>
          <a:xfrm>
            <a:off x="1187624" y="2420888"/>
            <a:ext cx="6984776" cy="646331"/>
          </a:xfrm>
          <a:prstGeom prst="rect">
            <a:avLst/>
          </a:prstGeom>
          <a:noFill/>
        </p:spPr>
        <p:txBody>
          <a:bodyPr wrap="square" rtlCol="0">
            <a:spAutoFit/>
          </a:bodyPr>
          <a:lstStyle/>
          <a:p>
            <a:pPr algn="ctr"/>
            <a:r>
              <a:rPr lang="en-US" sz="3600" b="1" dirty="0" err="1" smtClean="0">
                <a:solidFill>
                  <a:srgbClr val="FF0000"/>
                </a:solidFill>
                <a:effectLst>
                  <a:outerShdw blurRad="38100" dist="38100" dir="2700000" algn="tl">
                    <a:srgbClr val="000000">
                      <a:alpha val="43137"/>
                    </a:srgbClr>
                  </a:outerShdw>
                </a:effectLst>
              </a:rPr>
              <a:t>Teşekkür</a:t>
            </a:r>
            <a:r>
              <a:rPr lang="en-US" sz="3600" b="1" dirty="0" smtClean="0">
                <a:solidFill>
                  <a:srgbClr val="FF0000"/>
                </a:solidFill>
                <a:effectLst>
                  <a:outerShdw blurRad="38100" dist="38100" dir="2700000" algn="tl">
                    <a:srgbClr val="000000">
                      <a:alpha val="43137"/>
                    </a:srgbClr>
                  </a:outerShdw>
                </a:effectLst>
              </a:rPr>
              <a:t> </a:t>
            </a:r>
            <a:r>
              <a:rPr lang="en-US" sz="3600" b="1" dirty="0" err="1" smtClean="0">
                <a:solidFill>
                  <a:srgbClr val="FF0000"/>
                </a:solidFill>
                <a:effectLst>
                  <a:outerShdw blurRad="38100" dist="38100" dir="2700000" algn="tl">
                    <a:srgbClr val="000000">
                      <a:alpha val="43137"/>
                    </a:srgbClr>
                  </a:outerShdw>
                </a:effectLst>
              </a:rPr>
              <a:t>ederiz</a:t>
            </a:r>
            <a:r>
              <a:rPr lang="en-US" sz="3600" b="1" dirty="0" smtClean="0">
                <a:solidFill>
                  <a:srgbClr val="FF0000"/>
                </a:solidFill>
                <a:effectLst>
                  <a:outerShdw blurRad="38100" dist="38100" dir="2700000" algn="tl">
                    <a:srgbClr val="000000">
                      <a:alpha val="43137"/>
                    </a:srgbClr>
                  </a:outerShdw>
                </a:effectLst>
              </a:rPr>
              <a:t>.</a:t>
            </a:r>
            <a:endParaRPr lang="tr-TR" sz="3600" b="1" dirty="0">
              <a:solidFill>
                <a:srgbClr val="FF0000"/>
              </a:solidFill>
              <a:effectLst>
                <a:outerShdw blurRad="38100" dist="38100" dir="2700000" algn="tl">
                  <a:srgbClr val="000000">
                    <a:alpha val="43137"/>
                  </a:srgbClr>
                </a:outerShdw>
              </a:effectLst>
            </a:endParaRPr>
          </a:p>
        </p:txBody>
      </p:sp>
      <p:pic>
        <p:nvPicPr>
          <p:cNvPr id="6"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1376898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4</a:t>
            </a:fld>
            <a:endParaRPr lang="tr-TR"/>
          </a:p>
        </p:txBody>
      </p:sp>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6" name="Resim 8"/>
          <p:cNvPicPr/>
          <p:nvPr/>
        </p:nvPicPr>
        <p:blipFill>
          <a:blip r:embed="rId2"/>
          <a:stretch>
            <a:fillRect/>
          </a:stretch>
        </p:blipFill>
        <p:spPr>
          <a:xfrm>
            <a:off x="127795" y="367048"/>
            <a:ext cx="2736304" cy="576064"/>
          </a:xfrm>
          <a:prstGeom prst="rect">
            <a:avLst/>
          </a:prstGeom>
        </p:spPr>
      </p:pic>
      <p:graphicFrame>
        <p:nvGraphicFramePr>
          <p:cNvPr id="7" name="Tablo 2"/>
          <p:cNvGraphicFramePr>
            <a:graphicFrameLocks noGrp="1"/>
          </p:cNvGraphicFramePr>
          <p:nvPr>
            <p:extLst>
              <p:ext uri="{D42A27DB-BD31-4B8C-83A1-F6EECF244321}">
                <p14:modId xmlns:p14="http://schemas.microsoft.com/office/powerpoint/2010/main" val="4008350313"/>
              </p:ext>
            </p:extLst>
          </p:nvPr>
        </p:nvGraphicFramePr>
        <p:xfrm>
          <a:off x="539552" y="1503880"/>
          <a:ext cx="8352928" cy="4661327"/>
        </p:xfrm>
        <a:graphic>
          <a:graphicData uri="http://schemas.openxmlformats.org/drawingml/2006/table">
            <a:tbl>
              <a:tblPr/>
              <a:tblGrid>
                <a:gridCol w="6192688">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533192">
                <a:tc>
                  <a:txBody>
                    <a:bodyPr/>
                    <a:lstStyle/>
                    <a:p>
                      <a:pPr algn="ctr" fontAlgn="ctr"/>
                      <a:r>
                        <a:rPr lang="tr-TR" sz="1600" b="1" i="0" u="none" strike="noStrike" dirty="0">
                          <a:solidFill>
                            <a:srgbClr val="000000"/>
                          </a:solidFill>
                          <a:effectLst/>
                          <a:latin typeface="Calibri"/>
                        </a:rPr>
                        <a:t>FIRSAT YÖNLER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tr-TR" sz="1600" b="1" i="0" u="none" strike="noStrike" dirty="0">
                          <a:solidFill>
                            <a:srgbClr val="000000"/>
                          </a:solidFill>
                          <a:effectLst/>
                          <a:latin typeface="Calibri"/>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323850">
                <a:tc>
                  <a:txBody>
                    <a:bodyPr/>
                    <a:lstStyle/>
                    <a:p>
                      <a:pPr algn="l" fontAlgn="ctr"/>
                      <a:r>
                        <a:rPr lang="tr-TR" sz="1400" b="1" i="0" u="none" strike="noStrike" dirty="0">
                          <a:solidFill>
                            <a:srgbClr val="000000"/>
                          </a:solidFill>
                          <a:effectLst/>
                          <a:latin typeface="Calibri"/>
                        </a:rPr>
                        <a:t> </a:t>
                      </a:r>
                      <a:r>
                        <a:rPr lang="tr-TR" sz="1400" b="1" i="0" u="none" strike="noStrike" dirty="0" smtClean="0">
                          <a:solidFill>
                            <a:srgbClr val="000000"/>
                          </a:solidFill>
                          <a:effectLst/>
                          <a:latin typeface="Calibri"/>
                        </a:rPr>
                        <a:t> F1-</a:t>
                      </a:r>
                      <a:r>
                        <a:rPr lang="tr-TR" sz="1400" b="0" i="0" u="none" strike="noStrike" dirty="0" smtClean="0">
                          <a:solidFill>
                            <a:srgbClr val="000000"/>
                          </a:solidFill>
                          <a:effectLst/>
                          <a:latin typeface="Calibri"/>
                        </a:rPr>
                        <a:t>Bilginin </a:t>
                      </a:r>
                      <a:r>
                        <a:rPr lang="tr-TR" sz="1400" b="0" i="0" u="none" strike="noStrike" dirty="0">
                          <a:solidFill>
                            <a:srgbClr val="000000"/>
                          </a:solidFill>
                          <a:effectLst/>
                          <a:latin typeface="Calibri"/>
                        </a:rPr>
                        <a:t>öneminin artması ile kaliteli doğru ve tutarlı bilgi ve belgeye erişim isteği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1"/>
                  </a:ext>
                </a:extLst>
              </a:tr>
              <a:tr h="323850">
                <a:tc>
                  <a:txBody>
                    <a:bodyPr/>
                    <a:lstStyle/>
                    <a:p>
                      <a:pPr algn="l" fontAlgn="ctr"/>
                      <a:r>
                        <a:rPr lang="tr-TR" sz="1400" b="1" i="0" u="none" strike="noStrike" dirty="0" smtClean="0">
                          <a:solidFill>
                            <a:srgbClr val="000000"/>
                          </a:solidFill>
                          <a:effectLst/>
                          <a:latin typeface="Calibri"/>
                        </a:rPr>
                        <a:t>  F2-</a:t>
                      </a:r>
                      <a:r>
                        <a:rPr lang="tr-TR" sz="1400" b="0" i="0" u="none" strike="noStrike" dirty="0" smtClean="0">
                          <a:solidFill>
                            <a:srgbClr val="000000"/>
                          </a:solidFill>
                          <a:effectLst/>
                          <a:latin typeface="Calibri"/>
                        </a:rPr>
                        <a:t>Bilişim </a:t>
                      </a:r>
                      <a:r>
                        <a:rPr lang="tr-TR" sz="1400" b="0" i="0" u="none" strike="noStrike" dirty="0">
                          <a:solidFill>
                            <a:srgbClr val="000000"/>
                          </a:solidFill>
                          <a:effectLst/>
                          <a:latin typeface="Calibri"/>
                        </a:rPr>
                        <a:t>sektörünün ve e-yayıncılığın gelişimi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2"/>
                  </a:ext>
                </a:extLst>
              </a:tr>
              <a:tr h="323850">
                <a:tc>
                  <a:txBody>
                    <a:bodyPr/>
                    <a:lstStyle/>
                    <a:p>
                      <a:pPr algn="l" fontAlgn="ctr"/>
                      <a:r>
                        <a:rPr lang="tr-TR" sz="1400" b="1" i="0" u="none" strike="noStrike" dirty="0" smtClean="0">
                          <a:solidFill>
                            <a:srgbClr val="000000"/>
                          </a:solidFill>
                          <a:effectLst/>
                          <a:latin typeface="Calibri"/>
                        </a:rPr>
                        <a:t>  </a:t>
                      </a:r>
                      <a:r>
                        <a:rPr lang="nn-NO" sz="1400" b="1" i="0" u="none" strike="noStrike" dirty="0" smtClean="0">
                          <a:solidFill>
                            <a:srgbClr val="000000"/>
                          </a:solidFill>
                          <a:effectLst/>
                          <a:latin typeface="Calibri"/>
                        </a:rPr>
                        <a:t>F3-</a:t>
                      </a:r>
                      <a:r>
                        <a:rPr lang="nn-NO" sz="1400" b="0" i="0" u="none" strike="noStrike" dirty="0" smtClean="0">
                          <a:solidFill>
                            <a:srgbClr val="000000"/>
                          </a:solidFill>
                          <a:effectLst/>
                          <a:latin typeface="Calibri"/>
                        </a:rPr>
                        <a:t>Ulusal </a:t>
                      </a:r>
                      <a:r>
                        <a:rPr lang="nn-NO" sz="1400" b="0" i="0" u="none" strike="noStrike" dirty="0">
                          <a:solidFill>
                            <a:srgbClr val="000000"/>
                          </a:solidFill>
                          <a:effectLst/>
                          <a:latin typeface="Calibri"/>
                        </a:rPr>
                        <a:t>ve uluslarararası işbirliği (KITS-TÜBESS)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3"/>
                  </a:ext>
                </a:extLst>
              </a:tr>
              <a:tr h="323850">
                <a:tc>
                  <a:txBody>
                    <a:bodyPr/>
                    <a:lstStyle/>
                    <a:p>
                      <a:pPr algn="l" fontAlgn="ctr"/>
                      <a:r>
                        <a:rPr lang="tr-TR" sz="1400" b="1" i="0" u="none" strike="noStrike" dirty="0" smtClean="0">
                          <a:solidFill>
                            <a:srgbClr val="000000"/>
                          </a:solidFill>
                          <a:effectLst/>
                          <a:latin typeface="Calibri"/>
                        </a:rPr>
                        <a:t>  F4-</a:t>
                      </a:r>
                      <a:r>
                        <a:rPr lang="tr-TR" sz="1400" b="0" i="0" u="none" strike="noStrike" dirty="0" smtClean="0">
                          <a:solidFill>
                            <a:srgbClr val="000000"/>
                          </a:solidFill>
                          <a:effectLst/>
                          <a:latin typeface="Calibri"/>
                        </a:rPr>
                        <a:t>Bilgi </a:t>
                      </a:r>
                      <a:r>
                        <a:rPr lang="tr-TR" sz="1400" b="0" i="0" u="none" strike="noStrike" dirty="0">
                          <a:solidFill>
                            <a:srgbClr val="000000"/>
                          </a:solidFill>
                          <a:effectLst/>
                          <a:latin typeface="Calibri"/>
                        </a:rPr>
                        <a:t>Belge eğitim programları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4"/>
                  </a:ext>
                </a:extLst>
              </a:tr>
              <a:tr h="323850">
                <a:tc>
                  <a:txBody>
                    <a:bodyPr/>
                    <a:lstStyle/>
                    <a:p>
                      <a:pPr algn="l" fontAlgn="ctr"/>
                      <a:r>
                        <a:rPr lang="tr-TR" sz="1400" b="1" i="0" u="none" strike="noStrike" dirty="0" smtClean="0">
                          <a:solidFill>
                            <a:srgbClr val="000000"/>
                          </a:solidFill>
                          <a:effectLst/>
                          <a:latin typeface="Calibri"/>
                        </a:rPr>
                        <a:t>  F5-</a:t>
                      </a:r>
                      <a:r>
                        <a:rPr lang="tr-TR" sz="1400" b="0" i="0" u="none" strike="noStrike" dirty="0" smtClean="0">
                          <a:solidFill>
                            <a:srgbClr val="000000"/>
                          </a:solidFill>
                          <a:effectLst/>
                          <a:latin typeface="Calibri"/>
                        </a:rPr>
                        <a:t>Mesleki </a:t>
                      </a:r>
                      <a:r>
                        <a:rPr lang="tr-TR" sz="1400" b="0" i="0" u="none" strike="noStrike" dirty="0">
                          <a:solidFill>
                            <a:srgbClr val="000000"/>
                          </a:solidFill>
                          <a:effectLst/>
                          <a:latin typeface="Calibri"/>
                        </a:rPr>
                        <a:t>gelişimler için sürekli eğitime destek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5"/>
                  </a:ext>
                </a:extLst>
              </a:tr>
              <a:tr h="323850">
                <a:tc>
                  <a:txBody>
                    <a:bodyPr/>
                    <a:lstStyle/>
                    <a:p>
                      <a:pPr algn="l" fontAlgn="ctr"/>
                      <a:r>
                        <a:rPr lang="tr-TR" sz="1400" b="1" i="0" u="none" strike="noStrike" dirty="0" smtClean="0">
                          <a:solidFill>
                            <a:srgbClr val="000000"/>
                          </a:solidFill>
                          <a:effectLst/>
                          <a:latin typeface="Calibri"/>
                        </a:rPr>
                        <a:t>  F6-</a:t>
                      </a:r>
                      <a:r>
                        <a:rPr lang="tr-TR" sz="1400" b="0" i="0" u="none" strike="noStrike" dirty="0" smtClean="0">
                          <a:solidFill>
                            <a:srgbClr val="000000"/>
                          </a:solidFill>
                          <a:effectLst/>
                          <a:latin typeface="Calibri"/>
                        </a:rPr>
                        <a:t>ULAKBİM </a:t>
                      </a:r>
                      <a:r>
                        <a:rPr lang="tr-TR" sz="1400" b="0" i="0" u="none" strike="noStrike" dirty="0">
                          <a:solidFill>
                            <a:srgbClr val="000000"/>
                          </a:solidFill>
                          <a:effectLst/>
                          <a:latin typeface="Calibri"/>
                        </a:rPr>
                        <a:t>EKUAL Serbest Erişimli Veri tabanları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6"/>
                  </a:ext>
                </a:extLst>
              </a:tr>
              <a:tr h="323850">
                <a:tc>
                  <a:txBody>
                    <a:bodyPr/>
                    <a:lstStyle/>
                    <a:p>
                      <a:pPr algn="l" fontAlgn="ctr"/>
                      <a:r>
                        <a:rPr lang="tr-TR" sz="1400" b="1" i="0" u="none" strike="noStrike" dirty="0" smtClean="0">
                          <a:solidFill>
                            <a:srgbClr val="000000"/>
                          </a:solidFill>
                          <a:effectLst/>
                          <a:latin typeface="Calibri"/>
                        </a:rPr>
                        <a:t>  F7-</a:t>
                      </a:r>
                      <a:r>
                        <a:rPr lang="tr-TR" sz="1400" b="0" i="0" u="none" strike="noStrike" dirty="0" smtClean="0">
                          <a:solidFill>
                            <a:srgbClr val="000000"/>
                          </a:solidFill>
                          <a:effectLst/>
                          <a:latin typeface="Calibri"/>
                        </a:rPr>
                        <a:t>ANKOS </a:t>
                      </a:r>
                      <a:r>
                        <a:rPr lang="tr-TR" sz="1400" b="0" i="0" u="none" strike="noStrike" dirty="0">
                          <a:solidFill>
                            <a:srgbClr val="000000"/>
                          </a:solidFill>
                          <a:effectLst/>
                          <a:latin typeface="Calibri"/>
                        </a:rPr>
                        <a:t>Konsorsiyumları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7"/>
                  </a:ext>
                </a:extLst>
              </a:tr>
              <a:tr h="323850">
                <a:tc>
                  <a:txBody>
                    <a:bodyPr/>
                    <a:lstStyle/>
                    <a:p>
                      <a:pPr algn="l" fontAlgn="ctr"/>
                      <a:r>
                        <a:rPr lang="tr-TR" sz="1400" b="1" i="0" u="none" strike="noStrike" dirty="0" smtClean="0">
                          <a:solidFill>
                            <a:srgbClr val="000000"/>
                          </a:solidFill>
                          <a:effectLst/>
                          <a:latin typeface="Calibri"/>
                        </a:rPr>
                        <a:t>  F8-</a:t>
                      </a:r>
                      <a:r>
                        <a:rPr lang="tr-TR" sz="1400" b="0" i="0" u="none" strike="noStrike" dirty="0" smtClean="0">
                          <a:solidFill>
                            <a:srgbClr val="000000"/>
                          </a:solidFill>
                          <a:effectLst/>
                          <a:latin typeface="Calibri"/>
                        </a:rPr>
                        <a:t>Kütüphanelerin </a:t>
                      </a:r>
                      <a:r>
                        <a:rPr lang="tr-TR" sz="1400" b="0" i="0" u="none" strike="noStrike" dirty="0">
                          <a:solidFill>
                            <a:srgbClr val="000000"/>
                          </a:solidFill>
                          <a:effectLst/>
                          <a:latin typeface="Calibri"/>
                        </a:rPr>
                        <a:t>toplumdaki olumlu imajı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8"/>
                  </a:ext>
                </a:extLst>
              </a:tr>
              <a:tr h="323850">
                <a:tc>
                  <a:txBody>
                    <a:bodyPr/>
                    <a:lstStyle/>
                    <a:p>
                      <a:pPr algn="l" fontAlgn="ctr"/>
                      <a:r>
                        <a:rPr lang="tr-TR" sz="1400" b="1" i="0" u="none" strike="noStrike" dirty="0" smtClean="0">
                          <a:solidFill>
                            <a:srgbClr val="000000"/>
                          </a:solidFill>
                          <a:effectLst/>
                          <a:latin typeface="Calibri"/>
                        </a:rPr>
                        <a:t>  F9-</a:t>
                      </a:r>
                      <a:r>
                        <a:rPr lang="tr-TR" sz="1400" b="0" i="0" u="none" strike="noStrike" dirty="0" smtClean="0">
                          <a:solidFill>
                            <a:srgbClr val="000000"/>
                          </a:solidFill>
                          <a:effectLst/>
                          <a:latin typeface="Calibri"/>
                        </a:rPr>
                        <a:t>Üniversite </a:t>
                      </a:r>
                      <a:r>
                        <a:rPr lang="tr-TR" sz="1400" b="0" i="0" u="none" strike="noStrike" dirty="0">
                          <a:solidFill>
                            <a:srgbClr val="000000"/>
                          </a:solidFill>
                          <a:effectLst/>
                          <a:latin typeface="Calibri"/>
                        </a:rPr>
                        <a:t>yönetiminin desteği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9"/>
                  </a:ext>
                </a:extLst>
              </a:tr>
              <a:tr h="323850">
                <a:tc>
                  <a:txBody>
                    <a:bodyPr/>
                    <a:lstStyle/>
                    <a:p>
                      <a:pPr algn="l" fontAlgn="ctr"/>
                      <a:r>
                        <a:rPr lang="tr-TR" sz="1400" b="1" i="0" u="none" strike="noStrike" dirty="0" smtClean="0">
                          <a:solidFill>
                            <a:srgbClr val="000000"/>
                          </a:solidFill>
                          <a:effectLst/>
                          <a:latin typeface="Calibri"/>
                        </a:rPr>
                        <a:t>  F10-</a:t>
                      </a:r>
                      <a:r>
                        <a:rPr lang="tr-TR" sz="1400" b="0" i="0" u="none" strike="noStrike" dirty="0" smtClean="0">
                          <a:solidFill>
                            <a:srgbClr val="000000"/>
                          </a:solidFill>
                          <a:effectLst/>
                          <a:latin typeface="Calibri"/>
                        </a:rPr>
                        <a:t>Orta </a:t>
                      </a:r>
                      <a:r>
                        <a:rPr lang="tr-TR" sz="1400" b="0" i="0" u="none" strike="noStrike" dirty="0">
                          <a:solidFill>
                            <a:srgbClr val="000000"/>
                          </a:solidFill>
                          <a:effectLst/>
                          <a:latin typeface="Calibri"/>
                        </a:rPr>
                        <a:t>Öğretim Öğrencilerinin ziyaretleri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2400" b="0" i="0" u="none" strike="noStrike" dirty="0" smtClean="0">
                          <a:solidFill>
                            <a:srgbClr val="000000"/>
                          </a:solidFill>
                          <a:effectLst/>
                          <a:latin typeface="Wingdings" panose="05000000000000000000" pitchFamily="2" charset="2"/>
                        </a:rPr>
                        <a:t>J</a:t>
                      </a:r>
                      <a:r>
                        <a:rPr lang="tr-TR" sz="2000" kern="1200" dirty="0" smtClean="0">
                          <a:solidFill>
                            <a:schemeClr val="tx1"/>
                          </a:solidFill>
                          <a:effectLst/>
                          <a:latin typeface="+mn-lt"/>
                          <a:ea typeface="+mn-ea"/>
                          <a:cs typeface="+mn-cs"/>
                        </a:rPr>
                        <a:t> </a:t>
                      </a:r>
                      <a:r>
                        <a:rPr lang="tr-TR" sz="1600" kern="1200" dirty="0" smtClean="0">
                          <a:solidFill>
                            <a:schemeClr val="tx1"/>
                          </a:solidFill>
                          <a:effectLst/>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10"/>
                  </a:ext>
                </a:extLst>
              </a:tr>
              <a:tr h="333375">
                <a:tc>
                  <a:txBody>
                    <a:bodyPr/>
                    <a:lstStyle/>
                    <a:p>
                      <a:pPr algn="l" fontAlgn="ctr"/>
                      <a:r>
                        <a:rPr lang="tr-TR" sz="1400" b="1" i="0" u="none" strike="noStrike" dirty="0">
                          <a:solidFill>
                            <a:srgbClr val="000000"/>
                          </a:solidFill>
                          <a:effectLst/>
                          <a:latin typeface="Calibri"/>
                        </a:rPr>
                        <a:t> </a:t>
                      </a:r>
                      <a:r>
                        <a:rPr lang="tr-TR" sz="1400" b="1" i="0" u="none" strike="noStrike" dirty="0" smtClean="0">
                          <a:solidFill>
                            <a:srgbClr val="000000"/>
                          </a:solidFill>
                          <a:effectLst/>
                          <a:latin typeface="Calibri"/>
                        </a:rPr>
                        <a:t> F11-</a:t>
                      </a:r>
                      <a:r>
                        <a:rPr lang="tr-TR" sz="1400" b="0" i="0" u="none" strike="noStrike" dirty="0" smtClean="0">
                          <a:solidFill>
                            <a:srgbClr val="000000"/>
                          </a:solidFill>
                          <a:effectLst/>
                          <a:latin typeface="Calibri"/>
                        </a:rPr>
                        <a:t>Bağış </a:t>
                      </a:r>
                      <a:r>
                        <a:rPr lang="tr-TR" sz="1400" b="0" i="0" u="none" strike="noStrike" dirty="0">
                          <a:solidFill>
                            <a:srgbClr val="000000"/>
                          </a:solidFill>
                          <a:effectLst/>
                          <a:latin typeface="Calibri"/>
                        </a:rPr>
                        <a:t>kitap girdisi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2400" b="0" i="0" u="none" strike="noStrike" dirty="0" smtClean="0">
                          <a:solidFill>
                            <a:srgbClr val="000000"/>
                          </a:solidFill>
                          <a:effectLst/>
                          <a:latin typeface="Wingdings" panose="05000000000000000000" pitchFamily="2" charset="2"/>
                        </a:rPr>
                        <a:t>J</a:t>
                      </a:r>
                      <a:r>
                        <a:rPr lang="tr-TR" sz="2400" kern="1200" dirty="0" smtClean="0">
                          <a:solidFill>
                            <a:schemeClr val="tx1"/>
                          </a:solidFill>
                          <a:effectLst/>
                          <a:latin typeface="+mn-lt"/>
                          <a:ea typeface="+mn-ea"/>
                          <a:cs typeface="+mn-cs"/>
                        </a:rPr>
                        <a:t> </a:t>
                      </a:r>
                      <a:r>
                        <a:rPr lang="tr-TR" sz="1600" kern="1200" dirty="0" smtClean="0">
                          <a:solidFill>
                            <a:schemeClr val="tx1"/>
                          </a:solidFill>
                          <a:effectLst/>
                          <a:latin typeface="+mn-lt"/>
                          <a:ea typeface="+mn-ea"/>
                          <a:cs typeface="+mn-cs"/>
                        </a:rPr>
                        <a:t>(Hala fırsat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141787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5</a:t>
            </a:fld>
            <a:endParaRPr lang="tr-TR"/>
          </a:p>
        </p:txBody>
      </p:sp>
      <p:graphicFrame>
        <p:nvGraphicFramePr>
          <p:cNvPr id="5" name="Tablo 2"/>
          <p:cNvGraphicFramePr>
            <a:graphicFrameLocks noGrp="1"/>
          </p:cNvGraphicFramePr>
          <p:nvPr>
            <p:extLst>
              <p:ext uri="{D42A27DB-BD31-4B8C-83A1-F6EECF244321}">
                <p14:modId xmlns:p14="http://schemas.microsoft.com/office/powerpoint/2010/main" val="127032828"/>
              </p:ext>
            </p:extLst>
          </p:nvPr>
        </p:nvGraphicFramePr>
        <p:xfrm>
          <a:off x="467544" y="1657519"/>
          <a:ext cx="8280920" cy="3744419"/>
        </p:xfrm>
        <a:graphic>
          <a:graphicData uri="http://schemas.openxmlformats.org/drawingml/2006/table">
            <a:tbl>
              <a:tblPr/>
              <a:tblGrid>
                <a:gridCol w="6192688">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tblGrid>
              <a:tr h="526853">
                <a:tc>
                  <a:txBody>
                    <a:bodyPr/>
                    <a:lstStyle/>
                    <a:p>
                      <a:pPr algn="ctr" fontAlgn="ctr"/>
                      <a:r>
                        <a:rPr lang="tr-TR" sz="1600" b="1" i="0" u="none" strike="noStrike" dirty="0">
                          <a:solidFill>
                            <a:srgbClr val="000000"/>
                          </a:solidFill>
                          <a:effectLst/>
                          <a:latin typeface="Calibri"/>
                        </a:rPr>
                        <a:t>TEHDİT YÖNLER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ctr"/>
                      <a:r>
                        <a:rPr lang="tr-TR" sz="1600" b="1" i="0" u="none" strike="noStrike" dirty="0">
                          <a:solidFill>
                            <a:srgbClr val="000000"/>
                          </a:solidFill>
                          <a:effectLst/>
                          <a:latin typeface="Calibri"/>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extLst>
                  <a:ext uri="{0D108BD9-81ED-4DB2-BD59-A6C34878D82A}">
                    <a16:rowId xmlns:a16="http://schemas.microsoft.com/office/drawing/2014/main" val="10000"/>
                  </a:ext>
                </a:extLst>
              </a:tr>
              <a:tr h="639750">
                <a:tc>
                  <a:txBody>
                    <a:bodyPr/>
                    <a:lstStyle/>
                    <a:p>
                      <a:pPr algn="l" fontAlgn="ctr"/>
                      <a:r>
                        <a:rPr lang="tr-TR" sz="1400" b="1" i="0" u="none" strike="noStrike" dirty="0" smtClean="0">
                          <a:solidFill>
                            <a:srgbClr val="000000"/>
                          </a:solidFill>
                          <a:effectLst/>
                          <a:latin typeface="Calibri"/>
                        </a:rPr>
                        <a:t>  T1-</a:t>
                      </a:r>
                      <a:r>
                        <a:rPr lang="tr-TR" sz="1400" b="0" i="0" u="none" strike="noStrike" dirty="0" smtClean="0">
                          <a:solidFill>
                            <a:srgbClr val="000000"/>
                          </a:solidFill>
                          <a:effectLst/>
                          <a:latin typeface="Calibri"/>
                        </a:rPr>
                        <a:t>Materyal </a:t>
                      </a:r>
                      <a:r>
                        <a:rPr lang="tr-TR" sz="1400" b="0" i="0" u="none" strike="noStrike" dirty="0">
                          <a:solidFill>
                            <a:srgbClr val="000000"/>
                          </a:solidFill>
                          <a:effectLst/>
                          <a:latin typeface="Calibri"/>
                        </a:rPr>
                        <a:t>çeşitliliği ve maliyetteki artışlar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tehdit yön)</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639750">
                <a:tc>
                  <a:txBody>
                    <a:bodyPr/>
                    <a:lstStyle/>
                    <a:p>
                      <a:pPr algn="l" fontAlgn="ctr"/>
                      <a:r>
                        <a:rPr lang="tr-TR" sz="1400" b="1" i="0" u="none" strike="noStrike" dirty="0" smtClean="0">
                          <a:solidFill>
                            <a:srgbClr val="000000"/>
                          </a:solidFill>
                          <a:effectLst/>
                          <a:latin typeface="Calibri"/>
                        </a:rPr>
                        <a:t>  T2-</a:t>
                      </a:r>
                      <a:r>
                        <a:rPr lang="tr-TR" sz="1400" b="0" i="0" u="none" strike="noStrike" dirty="0" smtClean="0">
                          <a:solidFill>
                            <a:srgbClr val="000000"/>
                          </a:solidFill>
                          <a:effectLst/>
                          <a:latin typeface="Calibri"/>
                        </a:rPr>
                        <a:t>Döviz </a:t>
                      </a:r>
                      <a:r>
                        <a:rPr lang="tr-TR" sz="1400" b="0" i="0" u="none" strike="noStrike" dirty="0">
                          <a:solidFill>
                            <a:srgbClr val="000000"/>
                          </a:solidFill>
                          <a:effectLst/>
                          <a:latin typeface="Calibri"/>
                        </a:rPr>
                        <a:t>kurlarında dalgalanmalar-Ekonomik kriz</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tehdit yön)</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r h="639750">
                <a:tc>
                  <a:txBody>
                    <a:bodyPr/>
                    <a:lstStyle/>
                    <a:p>
                      <a:pPr algn="l" fontAlgn="ctr"/>
                      <a:r>
                        <a:rPr lang="tr-TR" sz="1400" b="1" i="0" u="none" strike="noStrike" dirty="0" smtClean="0">
                          <a:solidFill>
                            <a:srgbClr val="000000"/>
                          </a:solidFill>
                          <a:effectLst/>
                          <a:latin typeface="Calibri"/>
                        </a:rPr>
                        <a:t>  T3-</a:t>
                      </a:r>
                      <a:r>
                        <a:rPr lang="tr-TR" sz="1400" b="0" i="0" u="none" strike="noStrike" dirty="0" smtClean="0">
                          <a:solidFill>
                            <a:srgbClr val="000000"/>
                          </a:solidFill>
                          <a:effectLst/>
                          <a:latin typeface="Calibri"/>
                        </a:rPr>
                        <a:t>Veri </a:t>
                      </a:r>
                      <a:r>
                        <a:rPr lang="tr-TR" sz="1400" b="0" i="0" u="none" strike="noStrike" dirty="0">
                          <a:solidFill>
                            <a:srgbClr val="000000"/>
                          </a:solidFill>
                          <a:effectLst/>
                          <a:latin typeface="Calibri"/>
                        </a:rPr>
                        <a:t>tabanı sağlayıcı firmalarla imzalanan lisans anlaşmalarındaki  kısıtlamalar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tehdit yön)</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639750">
                <a:tc>
                  <a:txBody>
                    <a:bodyPr/>
                    <a:lstStyle/>
                    <a:p>
                      <a:pPr algn="l" fontAlgn="ctr"/>
                      <a:r>
                        <a:rPr lang="tr-TR" sz="1400" b="1" i="0" u="none" strike="noStrike" dirty="0" smtClean="0">
                          <a:solidFill>
                            <a:srgbClr val="000000"/>
                          </a:solidFill>
                          <a:effectLst/>
                          <a:latin typeface="Calibri"/>
                        </a:rPr>
                        <a:t>  T4-</a:t>
                      </a:r>
                      <a:r>
                        <a:rPr lang="tr-TR" sz="1400" b="0" i="0" u="none" strike="noStrike" dirty="0" smtClean="0">
                          <a:solidFill>
                            <a:srgbClr val="000000"/>
                          </a:solidFill>
                          <a:effectLst/>
                          <a:latin typeface="Calibri"/>
                        </a:rPr>
                        <a:t>Kütüphanelere </a:t>
                      </a:r>
                      <a:r>
                        <a:rPr lang="tr-TR" sz="1400" b="0" i="0" u="none" strike="noStrike" dirty="0">
                          <a:solidFill>
                            <a:srgbClr val="000000"/>
                          </a:solidFill>
                          <a:effectLst/>
                          <a:latin typeface="Calibri"/>
                        </a:rPr>
                        <a:t>bakış açısı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tehdit yön)</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658566">
                <a:tc>
                  <a:txBody>
                    <a:bodyPr/>
                    <a:lstStyle/>
                    <a:p>
                      <a:pPr algn="l" fontAlgn="ctr"/>
                      <a:r>
                        <a:rPr lang="tr-TR" sz="1400" b="1" i="0" u="none" strike="noStrike" dirty="0" smtClean="0">
                          <a:solidFill>
                            <a:srgbClr val="000000"/>
                          </a:solidFill>
                          <a:effectLst/>
                          <a:latin typeface="Calibri"/>
                        </a:rPr>
                        <a:t>  T5-</a:t>
                      </a:r>
                      <a:r>
                        <a:rPr lang="tr-TR" sz="1400" b="0" i="0" u="none" strike="noStrike" dirty="0" smtClean="0">
                          <a:solidFill>
                            <a:srgbClr val="000000"/>
                          </a:solidFill>
                          <a:effectLst/>
                          <a:latin typeface="Calibri"/>
                        </a:rPr>
                        <a:t>Korsan </a:t>
                      </a:r>
                      <a:r>
                        <a:rPr lang="tr-TR" sz="1400" b="0" i="0" u="none" strike="noStrike" dirty="0">
                          <a:solidFill>
                            <a:srgbClr val="000000"/>
                          </a:solidFill>
                          <a:effectLst/>
                          <a:latin typeface="Calibri"/>
                        </a:rPr>
                        <a:t>Yayıncılık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tehdit yön)</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
        <p:nvSpPr>
          <p:cNvPr id="6"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7"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2599845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6</a:t>
            </a:fld>
            <a:endParaRPr lang="tr-TR"/>
          </a:p>
        </p:txBody>
      </p:sp>
      <p:sp>
        <p:nvSpPr>
          <p:cNvPr id="5" name="Metin kutusu 4"/>
          <p:cNvSpPr txBox="1"/>
          <p:nvPr/>
        </p:nvSpPr>
        <p:spPr>
          <a:xfrm>
            <a:off x="1331640" y="83639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260648"/>
            <a:ext cx="2736304" cy="57606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037462569"/>
              </p:ext>
            </p:extLst>
          </p:nvPr>
        </p:nvGraphicFramePr>
        <p:xfrm>
          <a:off x="323528" y="1493955"/>
          <a:ext cx="8363272" cy="5229743"/>
        </p:xfrm>
        <a:graphic>
          <a:graphicData uri="http://schemas.openxmlformats.org/drawingml/2006/table">
            <a:tbl>
              <a:tblPr/>
              <a:tblGrid>
                <a:gridCol w="1506358">
                  <a:extLst>
                    <a:ext uri="{9D8B030D-6E8A-4147-A177-3AD203B41FA5}">
                      <a16:colId xmlns:a16="http://schemas.microsoft.com/office/drawing/2014/main" val="20000"/>
                    </a:ext>
                  </a:extLst>
                </a:gridCol>
                <a:gridCol w="1554830">
                  <a:extLst>
                    <a:ext uri="{9D8B030D-6E8A-4147-A177-3AD203B41FA5}">
                      <a16:colId xmlns:a16="http://schemas.microsoft.com/office/drawing/2014/main" val="20001"/>
                    </a:ext>
                  </a:extLst>
                </a:gridCol>
                <a:gridCol w="2897131">
                  <a:extLst>
                    <a:ext uri="{9D8B030D-6E8A-4147-A177-3AD203B41FA5}">
                      <a16:colId xmlns:a16="http://schemas.microsoft.com/office/drawing/2014/main" val="20002"/>
                    </a:ext>
                  </a:extLst>
                </a:gridCol>
                <a:gridCol w="2404953">
                  <a:extLst>
                    <a:ext uri="{9D8B030D-6E8A-4147-A177-3AD203B41FA5}">
                      <a16:colId xmlns:a16="http://schemas.microsoft.com/office/drawing/2014/main" val="20003"/>
                    </a:ext>
                  </a:extLst>
                </a:gridCol>
              </a:tblGrid>
              <a:tr h="460648">
                <a:tc>
                  <a:txBody>
                    <a:bodyPr/>
                    <a:lstStyle/>
                    <a:p>
                      <a:pPr algn="ctr" rtl="0" fontAlgn="ctr"/>
                      <a:r>
                        <a:rPr lang="tr-TR" sz="1100" b="1" i="0" u="none" strike="noStrike" dirty="0">
                          <a:solidFill>
                            <a:schemeClr val="bg1"/>
                          </a:solidFill>
                          <a:effectLst/>
                          <a:latin typeface="Calibri" panose="020F0502020204030204" pitchFamily="34" charset="0"/>
                        </a:rPr>
                        <a:t>PAYDAŞ ADI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100" b="1" i="0" u="none" strike="noStrike" dirty="0">
                          <a:solidFill>
                            <a:schemeClr val="bg1"/>
                          </a:solidFill>
                          <a:effectLst/>
                          <a:latin typeface="Calibri" panose="020F0502020204030204" pitchFamily="34" charset="0"/>
                        </a:rPr>
                        <a:t>PAYDAŞ NEDENİ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100" b="1" i="0" u="none" strike="noStrike">
                          <a:solidFill>
                            <a:schemeClr val="bg1"/>
                          </a:solidFill>
                          <a:effectLst/>
                          <a:latin typeface="Calibri" panose="020F0502020204030204" pitchFamily="34" charset="0"/>
                        </a:rPr>
                        <a:t>PAYDAŞ BEKLENTİSİ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100" b="1" i="0" u="none" strike="noStrike" dirty="0">
                          <a:solidFill>
                            <a:schemeClr val="bg1"/>
                          </a:solidFill>
                          <a:effectLst/>
                          <a:latin typeface="Calibri" panose="020F0502020204030204" pitchFamily="34" charset="0"/>
                        </a:rPr>
                        <a:t>KARŞILANMA DURUMU</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extLst>
                  <a:ext uri="{0D108BD9-81ED-4DB2-BD59-A6C34878D82A}">
                    <a16:rowId xmlns:a16="http://schemas.microsoft.com/office/drawing/2014/main" val="10000"/>
                  </a:ext>
                </a:extLst>
              </a:tr>
              <a:tr h="334296">
                <a:tc>
                  <a:txBody>
                    <a:bodyPr/>
                    <a:lstStyle/>
                    <a:p>
                      <a:pPr algn="ctr" rtl="0" fontAlgn="ctr"/>
                      <a:r>
                        <a:rPr lang="tr-TR" sz="1050" b="0" i="0" u="none" strike="noStrike">
                          <a:solidFill>
                            <a:srgbClr val="000000"/>
                          </a:solidFill>
                          <a:effectLst/>
                          <a:latin typeface="Calibri" panose="020F0502020204030204" pitchFamily="34" charset="0"/>
                        </a:rPr>
                        <a:t>Rektörlük</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Üst Amir</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Zamanında ve Doğru İş</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Tüm talepler zamanında</a:t>
                      </a:r>
                      <a:r>
                        <a:rPr lang="tr-TR" sz="1050" b="0" i="0" u="none" strike="noStrike" baseline="0" dirty="0" smtClean="0">
                          <a:solidFill>
                            <a:srgbClr val="000000"/>
                          </a:solidFill>
                          <a:effectLst/>
                          <a:latin typeface="Calibri" panose="020F0502020204030204" pitchFamily="34" charset="0"/>
                        </a:rPr>
                        <a:t> karşılanmaktadır</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r h="368878">
                <a:tc>
                  <a:txBody>
                    <a:bodyPr/>
                    <a:lstStyle/>
                    <a:p>
                      <a:pPr algn="ctr" rtl="0" fontAlgn="ctr"/>
                      <a:r>
                        <a:rPr lang="tr-TR" sz="1050" b="0" i="0" u="none" strike="noStrike">
                          <a:solidFill>
                            <a:srgbClr val="000000"/>
                          </a:solidFill>
                          <a:effectLst/>
                          <a:latin typeface="Calibri" panose="020F0502020204030204" pitchFamily="34" charset="0"/>
                        </a:rPr>
                        <a:t>Genel Sekreterlik</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Üst Amir</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Zamanında ve Doğru İş</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050" b="0" i="0" u="none" strike="noStrike" dirty="0" smtClean="0">
                          <a:solidFill>
                            <a:srgbClr val="000000"/>
                          </a:solidFill>
                          <a:effectLst/>
                          <a:latin typeface="Calibri" panose="020F0502020204030204" pitchFamily="34" charset="0"/>
                        </a:rPr>
                        <a:t>Tüm talepler zamanında</a:t>
                      </a:r>
                      <a:r>
                        <a:rPr lang="tr-TR" sz="1050" b="0" i="0" u="none" strike="noStrike" baseline="0" dirty="0" smtClean="0">
                          <a:solidFill>
                            <a:srgbClr val="000000"/>
                          </a:solidFill>
                          <a:effectLst/>
                          <a:latin typeface="Calibri" panose="020F0502020204030204" pitchFamily="34" charset="0"/>
                        </a:rPr>
                        <a:t> karşılanmaktadır</a:t>
                      </a:r>
                      <a:endParaRPr lang="tr-TR" sz="1050" b="0" i="0" u="none" strike="noStrike" dirty="0" smtClean="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2"/>
                  </a:ext>
                </a:extLst>
              </a:tr>
              <a:tr h="397697">
                <a:tc>
                  <a:txBody>
                    <a:bodyPr/>
                    <a:lstStyle/>
                    <a:p>
                      <a:pPr algn="ctr" rtl="0" fontAlgn="ctr"/>
                      <a:r>
                        <a:rPr lang="tr-TR" sz="1050" b="0" i="0" u="none" strike="noStrike">
                          <a:solidFill>
                            <a:srgbClr val="000000"/>
                          </a:solidFill>
                          <a:effectLst/>
                          <a:latin typeface="Calibri" panose="020F0502020204030204" pitchFamily="34" charset="0"/>
                        </a:rPr>
                        <a:t>ABÜ Öğrencileri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Hizmeti Kullanan</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a:solidFill>
                            <a:srgbClr val="000000"/>
                          </a:solidFill>
                          <a:effectLst/>
                          <a:latin typeface="Calibri" panose="020F0502020204030204" pitchFamily="34" charset="0"/>
                        </a:rPr>
                        <a:t>Kaliteli, </a:t>
                      </a:r>
                      <a:r>
                        <a:rPr lang="en-US" sz="1050" b="0" i="0" u="none" strike="noStrike" dirty="0" smtClean="0">
                          <a:solidFill>
                            <a:srgbClr val="000000"/>
                          </a:solidFill>
                          <a:effectLst/>
                          <a:latin typeface="Calibri" panose="020F0502020204030204" pitchFamily="34" charset="0"/>
                        </a:rPr>
                        <a:t>D</a:t>
                      </a:r>
                      <a:r>
                        <a:rPr lang="tr-TR" sz="1050" b="0" i="0" u="none" strike="noStrike" dirty="0" smtClean="0">
                          <a:solidFill>
                            <a:srgbClr val="000000"/>
                          </a:solidFill>
                          <a:effectLst/>
                          <a:latin typeface="Calibri" panose="020F0502020204030204" pitchFamily="34" charset="0"/>
                        </a:rPr>
                        <a:t>oğru</a:t>
                      </a:r>
                      <a:r>
                        <a:rPr lang="tr-TR" sz="1050" b="0" i="0" u="none" strike="noStrike" dirty="0">
                          <a:solidFill>
                            <a:srgbClr val="000000"/>
                          </a:solidFill>
                          <a:effectLst/>
                          <a:latin typeface="Calibri" panose="020F0502020204030204" pitchFamily="34" charset="0"/>
                        </a:rPr>
                        <a:t>, </a:t>
                      </a:r>
                      <a:r>
                        <a:rPr lang="en-US" sz="1050" b="0" i="0" u="none" strike="noStrike" dirty="0" smtClean="0">
                          <a:solidFill>
                            <a:srgbClr val="000000"/>
                          </a:solidFill>
                          <a:effectLst/>
                          <a:latin typeface="Calibri" panose="020F0502020204030204" pitchFamily="34" charset="0"/>
                        </a:rPr>
                        <a:t>T</a:t>
                      </a:r>
                      <a:r>
                        <a:rPr lang="tr-TR" sz="1050" b="0" i="0" u="none" strike="noStrike" dirty="0" smtClean="0">
                          <a:solidFill>
                            <a:srgbClr val="000000"/>
                          </a:solidFill>
                          <a:effectLst/>
                          <a:latin typeface="Calibri" panose="020F0502020204030204" pitchFamily="34" charset="0"/>
                        </a:rPr>
                        <a:t>utarlı </a:t>
                      </a:r>
                      <a:r>
                        <a:rPr lang="en-US" sz="1050" b="0" i="0" u="none" strike="noStrike" dirty="0" smtClean="0">
                          <a:solidFill>
                            <a:srgbClr val="000000"/>
                          </a:solidFill>
                          <a:effectLst/>
                          <a:latin typeface="Calibri" panose="020F0502020204030204" pitchFamily="34" charset="0"/>
                        </a:rPr>
                        <a:t>B</a:t>
                      </a:r>
                      <a:r>
                        <a:rPr lang="tr-TR" sz="1050" b="0" i="0" u="none" strike="noStrike" dirty="0" smtClean="0">
                          <a:solidFill>
                            <a:srgbClr val="000000"/>
                          </a:solidFill>
                          <a:effectLst/>
                          <a:latin typeface="Calibri" panose="020F0502020204030204" pitchFamily="34" charset="0"/>
                        </a:rPr>
                        <a:t>ilgi/</a:t>
                      </a:r>
                      <a:r>
                        <a:rPr lang="en-US" sz="1050" b="0" i="0" u="none" strike="noStrike" baseline="0" dirty="0" smtClean="0">
                          <a:solidFill>
                            <a:srgbClr val="000000"/>
                          </a:solidFill>
                          <a:effectLst/>
                          <a:latin typeface="Calibri" panose="020F0502020204030204" pitchFamily="34" charset="0"/>
                        </a:rPr>
                        <a:t> </a:t>
                      </a:r>
                      <a:r>
                        <a:rPr lang="en-US" sz="1050" b="0" i="0" u="none" strike="noStrike" baseline="0" dirty="0" err="1" smtClean="0">
                          <a:solidFill>
                            <a:srgbClr val="000000"/>
                          </a:solidFill>
                          <a:effectLst/>
                          <a:latin typeface="Calibri" panose="020F0502020204030204" pitchFamily="34" charset="0"/>
                        </a:rPr>
                        <a:t>Belge</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a:solidFill>
                            <a:srgbClr val="000000"/>
                          </a:solidFill>
                          <a:effectLst/>
                          <a:latin typeface="Calibri" panose="020F0502020204030204" pitchFamily="34" charset="0"/>
                        </a:rPr>
                        <a:t>Temiz kütüphanemizde öğrencilerimize hizmet </a:t>
                      </a:r>
                      <a:r>
                        <a:rPr lang="tr-TR" sz="1050" b="0" i="0" u="none" strike="noStrike" dirty="0" smtClean="0">
                          <a:solidFill>
                            <a:srgbClr val="000000"/>
                          </a:solidFill>
                          <a:effectLst/>
                          <a:latin typeface="Calibri" panose="020F0502020204030204" pitchFamily="34" charset="0"/>
                        </a:rPr>
                        <a:t>verilmektedir</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3"/>
                  </a:ext>
                </a:extLst>
              </a:tr>
              <a:tr h="265132">
                <a:tc>
                  <a:txBody>
                    <a:bodyPr/>
                    <a:lstStyle/>
                    <a:p>
                      <a:pPr algn="ctr" rtl="0" fontAlgn="ctr"/>
                      <a:r>
                        <a:rPr lang="tr-TR" sz="1050" b="0" i="0" u="none" strike="noStrike">
                          <a:solidFill>
                            <a:srgbClr val="000000"/>
                          </a:solidFill>
                          <a:effectLst/>
                          <a:latin typeface="Calibri" panose="020F0502020204030204" pitchFamily="34" charset="0"/>
                        </a:rPr>
                        <a:t>ABÜ Akademik personeli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a:solidFill>
                            <a:srgbClr val="000000"/>
                          </a:solidFill>
                          <a:effectLst/>
                          <a:latin typeface="Calibri" panose="020F0502020204030204" pitchFamily="34" charset="0"/>
                        </a:rPr>
                        <a:t>Hizmeti Kullanan</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Kaliteli, </a:t>
                      </a:r>
                      <a:r>
                        <a:rPr lang="en-US" sz="1050" b="0" i="0" u="none" strike="noStrike" dirty="0" smtClean="0">
                          <a:solidFill>
                            <a:srgbClr val="000000"/>
                          </a:solidFill>
                          <a:effectLst/>
                          <a:latin typeface="Calibri" panose="020F0502020204030204" pitchFamily="34" charset="0"/>
                        </a:rPr>
                        <a:t>D</a:t>
                      </a:r>
                      <a:r>
                        <a:rPr lang="tr-TR" sz="1050" b="0" i="0" u="none" strike="noStrike" dirty="0" smtClean="0">
                          <a:solidFill>
                            <a:srgbClr val="000000"/>
                          </a:solidFill>
                          <a:effectLst/>
                          <a:latin typeface="Calibri" panose="020F0502020204030204" pitchFamily="34" charset="0"/>
                        </a:rPr>
                        <a:t>oğru, </a:t>
                      </a:r>
                      <a:r>
                        <a:rPr lang="en-US" sz="1050" b="0" i="0" u="none" strike="noStrike" dirty="0" smtClean="0">
                          <a:solidFill>
                            <a:srgbClr val="000000"/>
                          </a:solidFill>
                          <a:effectLst/>
                          <a:latin typeface="Calibri" panose="020F0502020204030204" pitchFamily="34" charset="0"/>
                        </a:rPr>
                        <a:t>T</a:t>
                      </a:r>
                      <a:r>
                        <a:rPr lang="tr-TR" sz="1050" b="0" i="0" u="none" strike="noStrike" dirty="0" smtClean="0">
                          <a:solidFill>
                            <a:srgbClr val="000000"/>
                          </a:solidFill>
                          <a:effectLst/>
                          <a:latin typeface="Calibri" panose="020F0502020204030204" pitchFamily="34" charset="0"/>
                        </a:rPr>
                        <a:t>utarlı </a:t>
                      </a:r>
                      <a:r>
                        <a:rPr lang="en-US" sz="1050" b="0" i="0" u="none" strike="noStrike" dirty="0" smtClean="0">
                          <a:solidFill>
                            <a:srgbClr val="000000"/>
                          </a:solidFill>
                          <a:effectLst/>
                          <a:latin typeface="Calibri" panose="020F0502020204030204" pitchFamily="34" charset="0"/>
                        </a:rPr>
                        <a:t>B</a:t>
                      </a:r>
                      <a:r>
                        <a:rPr lang="tr-TR" sz="1050" b="0" i="0" u="none" strike="noStrike" dirty="0" smtClean="0">
                          <a:solidFill>
                            <a:srgbClr val="000000"/>
                          </a:solidFill>
                          <a:effectLst/>
                          <a:latin typeface="Calibri" panose="020F0502020204030204" pitchFamily="34" charset="0"/>
                        </a:rPr>
                        <a:t>ilgi/</a:t>
                      </a:r>
                      <a:r>
                        <a:rPr lang="en-US" sz="1050" b="0" i="0" u="none" strike="noStrike" baseline="0" dirty="0" smtClean="0">
                          <a:solidFill>
                            <a:srgbClr val="000000"/>
                          </a:solidFill>
                          <a:effectLst/>
                          <a:latin typeface="Calibri" panose="020F0502020204030204" pitchFamily="34" charset="0"/>
                        </a:rPr>
                        <a:t> </a:t>
                      </a:r>
                      <a:r>
                        <a:rPr lang="en-US" sz="1050" b="0" i="0" u="none" strike="noStrike" baseline="0" dirty="0" err="1" smtClean="0">
                          <a:solidFill>
                            <a:srgbClr val="000000"/>
                          </a:solidFill>
                          <a:effectLst/>
                          <a:latin typeface="Calibri" panose="020F0502020204030204" pitchFamily="34" charset="0"/>
                        </a:rPr>
                        <a:t>Belge</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Talepler karşılanmaktadır</a:t>
                      </a:r>
                      <a:r>
                        <a:rPr lang="tr-TR" sz="1050" b="0" i="0" u="none" strike="noStrike" dirty="0">
                          <a:solidFill>
                            <a:srgbClr val="000000"/>
                          </a:solidFill>
                          <a:effectLst/>
                          <a:latin typeface="Calibri" panose="020F0502020204030204" pitchFamily="34" charset="0"/>
                        </a:rPr>
                        <a:t> </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4"/>
                  </a:ext>
                </a:extLst>
              </a:tr>
              <a:tr h="265132">
                <a:tc>
                  <a:txBody>
                    <a:bodyPr/>
                    <a:lstStyle/>
                    <a:p>
                      <a:pPr algn="ctr" rtl="0" fontAlgn="ctr"/>
                      <a:r>
                        <a:rPr lang="tr-TR" sz="1050" b="0" i="0" u="none" strike="noStrike">
                          <a:solidFill>
                            <a:srgbClr val="000000"/>
                          </a:solidFill>
                          <a:effectLst/>
                          <a:latin typeface="Calibri" panose="020F0502020204030204" pitchFamily="34" charset="0"/>
                        </a:rPr>
                        <a:t>ABÜ İdari Personeli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Hizmeti Kullanan</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Kaliteli, </a:t>
                      </a:r>
                      <a:r>
                        <a:rPr lang="en-US" sz="1050" b="0" i="0" u="none" strike="noStrike" dirty="0" smtClean="0">
                          <a:solidFill>
                            <a:srgbClr val="000000"/>
                          </a:solidFill>
                          <a:effectLst/>
                          <a:latin typeface="Calibri" panose="020F0502020204030204" pitchFamily="34" charset="0"/>
                        </a:rPr>
                        <a:t>D</a:t>
                      </a:r>
                      <a:r>
                        <a:rPr lang="tr-TR" sz="1050" b="0" i="0" u="none" strike="noStrike" dirty="0" smtClean="0">
                          <a:solidFill>
                            <a:srgbClr val="000000"/>
                          </a:solidFill>
                          <a:effectLst/>
                          <a:latin typeface="Calibri" panose="020F0502020204030204" pitchFamily="34" charset="0"/>
                        </a:rPr>
                        <a:t>oğru, </a:t>
                      </a:r>
                      <a:r>
                        <a:rPr lang="en-US" sz="1050" b="0" i="0" u="none" strike="noStrike" dirty="0" smtClean="0">
                          <a:solidFill>
                            <a:srgbClr val="000000"/>
                          </a:solidFill>
                          <a:effectLst/>
                          <a:latin typeface="Calibri" panose="020F0502020204030204" pitchFamily="34" charset="0"/>
                        </a:rPr>
                        <a:t>T</a:t>
                      </a:r>
                      <a:r>
                        <a:rPr lang="tr-TR" sz="1050" b="0" i="0" u="none" strike="noStrike" dirty="0" smtClean="0">
                          <a:solidFill>
                            <a:srgbClr val="000000"/>
                          </a:solidFill>
                          <a:effectLst/>
                          <a:latin typeface="Calibri" panose="020F0502020204030204" pitchFamily="34" charset="0"/>
                        </a:rPr>
                        <a:t>utarlı </a:t>
                      </a:r>
                      <a:r>
                        <a:rPr lang="en-US" sz="1050" b="0" i="0" u="none" strike="noStrike" dirty="0" smtClean="0">
                          <a:solidFill>
                            <a:srgbClr val="000000"/>
                          </a:solidFill>
                          <a:effectLst/>
                          <a:latin typeface="Calibri" panose="020F0502020204030204" pitchFamily="34" charset="0"/>
                        </a:rPr>
                        <a:t>B</a:t>
                      </a:r>
                      <a:r>
                        <a:rPr lang="tr-TR" sz="1050" b="0" i="0" u="none" strike="noStrike" dirty="0" smtClean="0">
                          <a:solidFill>
                            <a:srgbClr val="000000"/>
                          </a:solidFill>
                          <a:effectLst/>
                          <a:latin typeface="Calibri" panose="020F0502020204030204" pitchFamily="34" charset="0"/>
                        </a:rPr>
                        <a:t>ilgi/</a:t>
                      </a:r>
                      <a:r>
                        <a:rPr lang="en-US" sz="1050" b="0" i="0" u="none" strike="noStrike" baseline="0" dirty="0" smtClean="0">
                          <a:solidFill>
                            <a:srgbClr val="000000"/>
                          </a:solidFill>
                          <a:effectLst/>
                          <a:latin typeface="Calibri" panose="020F0502020204030204" pitchFamily="34" charset="0"/>
                        </a:rPr>
                        <a:t> </a:t>
                      </a:r>
                      <a:r>
                        <a:rPr lang="en-US" sz="1050" b="0" i="0" u="none" strike="noStrike" baseline="0" dirty="0" err="1" smtClean="0">
                          <a:solidFill>
                            <a:srgbClr val="000000"/>
                          </a:solidFill>
                          <a:effectLst/>
                          <a:latin typeface="Calibri" panose="020F0502020204030204" pitchFamily="34" charset="0"/>
                        </a:rPr>
                        <a:t>Belge</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Talepler karşılanmaktadır </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265132">
                <a:tc>
                  <a:txBody>
                    <a:bodyPr/>
                    <a:lstStyle/>
                    <a:p>
                      <a:pPr algn="ctr" rtl="0" fontAlgn="ctr"/>
                      <a:r>
                        <a:rPr lang="tr-TR" sz="1050" b="0" i="0" u="none" strike="noStrike">
                          <a:solidFill>
                            <a:srgbClr val="000000"/>
                          </a:solidFill>
                          <a:effectLst/>
                          <a:latin typeface="Calibri" panose="020F0502020204030204" pitchFamily="34" charset="0"/>
                        </a:rPr>
                        <a:t>Kütüphane Personeli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Hizmet</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Uyumlu çalışma, etkili iletişim kurma</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050" b="0" i="0" u="none" strike="noStrike" dirty="0" smtClean="0">
                          <a:solidFill>
                            <a:srgbClr val="000000"/>
                          </a:solidFill>
                          <a:effectLst/>
                          <a:latin typeface="Calibri" panose="020F0502020204030204" pitchFamily="34" charset="0"/>
                        </a:rPr>
                        <a:t> Talepler karşılanmaktadır </a:t>
                      </a:r>
                      <a:r>
                        <a:rPr lang="tr-TR" sz="1050" b="0" i="0" u="none" strike="noStrike" dirty="0">
                          <a:solidFill>
                            <a:srgbClr val="000000"/>
                          </a:solidFill>
                          <a:effectLst/>
                          <a:latin typeface="Calibri" panose="020F0502020204030204" pitchFamily="34" charset="0"/>
                        </a:rPr>
                        <a:t> </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6"/>
                  </a:ext>
                </a:extLst>
              </a:tr>
              <a:tr h="265132">
                <a:tc>
                  <a:txBody>
                    <a:bodyPr/>
                    <a:lstStyle/>
                    <a:p>
                      <a:pPr algn="ctr" rtl="0" fontAlgn="ctr"/>
                      <a:r>
                        <a:rPr lang="tr-TR" sz="1050" b="0" i="0" u="none" strike="noStrike">
                          <a:solidFill>
                            <a:srgbClr val="000000"/>
                          </a:solidFill>
                          <a:effectLst/>
                          <a:latin typeface="Calibri" panose="020F0502020204030204" pitchFamily="34" charset="0"/>
                        </a:rPr>
                        <a:t>Kısmi Zamanlı Çalışan Öğrenci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Hizmet Üretme</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Ücret, Verimli Çalışma Ortamı ve İş Üretme</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 Talepler karşılanmaktadır  </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7"/>
                  </a:ext>
                </a:extLst>
              </a:tr>
              <a:tr h="265132">
                <a:tc>
                  <a:txBody>
                    <a:bodyPr/>
                    <a:lstStyle/>
                    <a:p>
                      <a:pPr algn="ctr" rtl="0" fontAlgn="ctr"/>
                      <a:r>
                        <a:rPr lang="tr-TR" sz="1050" b="0" i="0" u="none" strike="noStrike">
                          <a:solidFill>
                            <a:srgbClr val="000000"/>
                          </a:solidFill>
                          <a:effectLst/>
                          <a:latin typeface="Calibri" panose="020F0502020204030204" pitchFamily="34" charset="0"/>
                        </a:rPr>
                        <a:t>Dış Araştırmacılar</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Bilgi</a:t>
                      </a:r>
                      <a:r>
                        <a:rPr lang="en-US" sz="1050" b="0" i="0" u="none" strike="noStrike" dirty="0" smtClean="0">
                          <a:solidFill>
                            <a:srgbClr val="000000"/>
                          </a:solidFill>
                          <a:effectLst/>
                          <a:latin typeface="Calibri" panose="020F0502020204030204" pitchFamily="34" charset="0"/>
                        </a:rPr>
                        <a:t>/</a:t>
                      </a:r>
                      <a:r>
                        <a:rPr lang="en-US" sz="1050" b="0" i="0" u="none" strike="noStrike" dirty="0" err="1" smtClean="0">
                          <a:solidFill>
                            <a:srgbClr val="000000"/>
                          </a:solidFill>
                          <a:effectLst/>
                          <a:latin typeface="Calibri" panose="020F0502020204030204" pitchFamily="34" charset="0"/>
                        </a:rPr>
                        <a:t>Kaynak</a:t>
                      </a:r>
                      <a:r>
                        <a:rPr lang="tr-TR" sz="1050" b="0" i="0" u="none" strike="noStrike" dirty="0" smtClean="0">
                          <a:solidFill>
                            <a:srgbClr val="000000"/>
                          </a:solidFill>
                          <a:effectLst/>
                          <a:latin typeface="Calibri" panose="020F0502020204030204" pitchFamily="34" charset="0"/>
                        </a:rPr>
                        <a:t> </a:t>
                      </a:r>
                      <a:r>
                        <a:rPr lang="tr-TR" sz="1050" b="0" i="0" u="none" strike="noStrike" dirty="0">
                          <a:solidFill>
                            <a:srgbClr val="000000"/>
                          </a:solidFill>
                          <a:effectLst/>
                          <a:latin typeface="Calibri" panose="020F0502020204030204" pitchFamily="34" charset="0"/>
                        </a:rPr>
                        <a:t>talepleri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Kaliteli, </a:t>
                      </a:r>
                      <a:r>
                        <a:rPr lang="en-US" sz="1050" b="0" i="0" u="none" strike="noStrike" dirty="0" smtClean="0">
                          <a:solidFill>
                            <a:srgbClr val="000000"/>
                          </a:solidFill>
                          <a:effectLst/>
                          <a:latin typeface="Calibri" panose="020F0502020204030204" pitchFamily="34" charset="0"/>
                        </a:rPr>
                        <a:t>D</a:t>
                      </a:r>
                      <a:r>
                        <a:rPr lang="tr-TR" sz="1050" b="0" i="0" u="none" strike="noStrike" dirty="0" smtClean="0">
                          <a:solidFill>
                            <a:srgbClr val="000000"/>
                          </a:solidFill>
                          <a:effectLst/>
                          <a:latin typeface="Calibri" panose="020F0502020204030204" pitchFamily="34" charset="0"/>
                        </a:rPr>
                        <a:t>oğru, </a:t>
                      </a:r>
                      <a:r>
                        <a:rPr lang="en-US" sz="1050" b="0" i="0" u="none" strike="noStrike" dirty="0" smtClean="0">
                          <a:solidFill>
                            <a:srgbClr val="000000"/>
                          </a:solidFill>
                          <a:effectLst/>
                          <a:latin typeface="Calibri" panose="020F0502020204030204" pitchFamily="34" charset="0"/>
                        </a:rPr>
                        <a:t>T</a:t>
                      </a:r>
                      <a:r>
                        <a:rPr lang="tr-TR" sz="1050" b="0" i="0" u="none" strike="noStrike" dirty="0" smtClean="0">
                          <a:solidFill>
                            <a:srgbClr val="000000"/>
                          </a:solidFill>
                          <a:effectLst/>
                          <a:latin typeface="Calibri" panose="020F0502020204030204" pitchFamily="34" charset="0"/>
                        </a:rPr>
                        <a:t>utarlı </a:t>
                      </a:r>
                      <a:r>
                        <a:rPr lang="en-US" sz="1050" b="0" i="0" u="none" strike="noStrike" dirty="0" smtClean="0">
                          <a:solidFill>
                            <a:srgbClr val="000000"/>
                          </a:solidFill>
                          <a:effectLst/>
                          <a:latin typeface="Calibri" panose="020F0502020204030204" pitchFamily="34" charset="0"/>
                        </a:rPr>
                        <a:t>B</a:t>
                      </a:r>
                      <a:r>
                        <a:rPr lang="tr-TR" sz="1050" b="0" i="0" u="none" strike="noStrike" dirty="0" smtClean="0">
                          <a:solidFill>
                            <a:srgbClr val="000000"/>
                          </a:solidFill>
                          <a:effectLst/>
                          <a:latin typeface="Calibri" panose="020F0502020204030204" pitchFamily="34" charset="0"/>
                        </a:rPr>
                        <a:t>ilgi/</a:t>
                      </a:r>
                      <a:r>
                        <a:rPr lang="en-US" sz="1050" b="0" i="0" u="none" strike="noStrike" baseline="0" dirty="0" smtClean="0">
                          <a:solidFill>
                            <a:srgbClr val="000000"/>
                          </a:solidFill>
                          <a:effectLst/>
                          <a:latin typeface="Calibri" panose="020F0502020204030204" pitchFamily="34" charset="0"/>
                        </a:rPr>
                        <a:t> </a:t>
                      </a:r>
                      <a:r>
                        <a:rPr lang="en-US" sz="1050" b="0" i="0" u="none" strike="noStrike" baseline="0" dirty="0" err="1" smtClean="0">
                          <a:solidFill>
                            <a:srgbClr val="000000"/>
                          </a:solidFill>
                          <a:effectLst/>
                          <a:latin typeface="Calibri" panose="020F0502020204030204" pitchFamily="34" charset="0"/>
                        </a:rPr>
                        <a:t>Belge</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a:solidFill>
                            <a:srgbClr val="000000"/>
                          </a:solidFill>
                          <a:effectLst/>
                          <a:latin typeface="Calibri" panose="020F0502020204030204" pitchFamily="34" charset="0"/>
                        </a:rPr>
                        <a:t>Kütüphanemizden </a:t>
                      </a:r>
                      <a:r>
                        <a:rPr lang="tr-TR" sz="1050" b="0" i="0" u="none" strike="noStrike" dirty="0" smtClean="0">
                          <a:solidFill>
                            <a:srgbClr val="000000"/>
                          </a:solidFill>
                          <a:effectLst/>
                          <a:latin typeface="Calibri" panose="020F0502020204030204" pitchFamily="34" charset="0"/>
                        </a:rPr>
                        <a:t>faydalanmışlardır</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8"/>
                  </a:ext>
                </a:extLst>
              </a:tr>
              <a:tr h="651301">
                <a:tc>
                  <a:txBody>
                    <a:bodyPr/>
                    <a:lstStyle/>
                    <a:p>
                      <a:pPr algn="ctr" rtl="0" fontAlgn="ctr"/>
                      <a:r>
                        <a:rPr lang="tr-TR" sz="1050" b="0" i="0" u="none" strike="noStrike">
                          <a:solidFill>
                            <a:srgbClr val="000000"/>
                          </a:solidFill>
                          <a:effectLst/>
                          <a:latin typeface="Calibri" panose="020F0502020204030204" pitchFamily="34" charset="0"/>
                        </a:rPr>
                        <a:t>Yurt İçi Kütüphaneler</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Bilgi/</a:t>
                      </a:r>
                      <a:r>
                        <a:rPr lang="en-US" sz="1050" b="0" i="0" u="none" strike="noStrike" dirty="0" err="1" smtClean="0">
                          <a:solidFill>
                            <a:srgbClr val="000000"/>
                          </a:solidFill>
                          <a:effectLst/>
                          <a:latin typeface="Calibri" panose="020F0502020204030204" pitchFamily="34" charset="0"/>
                        </a:rPr>
                        <a:t>Kaynak</a:t>
                      </a:r>
                      <a:r>
                        <a:rPr lang="tr-TR" sz="1050" b="0" i="0" u="none" strike="noStrike" dirty="0" smtClean="0">
                          <a:solidFill>
                            <a:srgbClr val="000000"/>
                          </a:solidFill>
                          <a:effectLst/>
                          <a:latin typeface="Calibri" panose="020F0502020204030204" pitchFamily="34" charset="0"/>
                        </a:rPr>
                        <a:t> </a:t>
                      </a:r>
                      <a:r>
                        <a:rPr lang="tr-TR" sz="1050" b="0" i="0" u="none" strike="noStrike" dirty="0">
                          <a:solidFill>
                            <a:srgbClr val="000000"/>
                          </a:solidFill>
                          <a:effectLst/>
                          <a:latin typeface="Calibri" panose="020F0502020204030204" pitchFamily="34" charset="0"/>
                        </a:rPr>
                        <a:t>talepleri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Kütüphaneler Arası </a:t>
                      </a:r>
                      <a:r>
                        <a:rPr lang="tr-TR" sz="1050" b="0" i="0" u="none" strike="noStrike" dirty="0">
                          <a:solidFill>
                            <a:srgbClr val="000000"/>
                          </a:solidFill>
                          <a:effectLst/>
                          <a:latin typeface="Calibri" panose="020F0502020204030204" pitchFamily="34" charset="0"/>
                        </a:rPr>
                        <a:t>İşbirliği </a:t>
                      </a:r>
                      <a:r>
                        <a:rPr lang="tr-TR" sz="1050" b="0" i="0" u="none" strike="noStrike" dirty="0" smtClean="0">
                          <a:solidFill>
                            <a:srgbClr val="000000"/>
                          </a:solidFill>
                          <a:effectLst/>
                          <a:latin typeface="Calibri" panose="020F0502020204030204" pitchFamily="34" charset="0"/>
                        </a:rPr>
                        <a:t>ile</a:t>
                      </a:r>
                      <a:r>
                        <a:rPr lang="tr-TR" sz="1050" b="0" i="0" u="none" strike="noStrike" baseline="0" dirty="0" smtClean="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Akademisyenlerin bilgi/kaynak </a:t>
                      </a:r>
                      <a:r>
                        <a:rPr lang="tr-TR" sz="1050" b="0" i="0" u="none" strike="noStrike" dirty="0">
                          <a:solidFill>
                            <a:srgbClr val="000000"/>
                          </a:solidFill>
                          <a:effectLst/>
                          <a:latin typeface="Calibri" panose="020F0502020204030204" pitchFamily="34" charset="0"/>
                        </a:rPr>
                        <a:t>taleplerini </a:t>
                      </a:r>
                      <a:r>
                        <a:rPr lang="tr-TR" sz="1050" b="0" i="0" u="none" strike="noStrike" dirty="0" smtClean="0">
                          <a:solidFill>
                            <a:srgbClr val="000000"/>
                          </a:solidFill>
                          <a:effectLst/>
                          <a:latin typeface="Calibri" panose="020F0502020204030204" pitchFamily="34" charset="0"/>
                        </a:rPr>
                        <a:t>karşılamak</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a:solidFill>
                            <a:srgbClr val="000000"/>
                          </a:solidFill>
                          <a:effectLst/>
                          <a:latin typeface="Calibri" panose="020F0502020204030204" pitchFamily="34" charset="0"/>
                        </a:rPr>
                        <a:t>İş birliğimiz devam </a:t>
                      </a:r>
                      <a:r>
                        <a:rPr lang="tr-TR" sz="1050" b="0" i="0" u="none" strike="noStrike" dirty="0" smtClean="0">
                          <a:solidFill>
                            <a:srgbClr val="000000"/>
                          </a:solidFill>
                          <a:effectLst/>
                          <a:latin typeface="Calibri" panose="020F0502020204030204" pitchFamily="34" charset="0"/>
                        </a:rPr>
                        <a:t>etmektedir</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9"/>
                  </a:ext>
                </a:extLst>
              </a:tr>
              <a:tr h="438044">
                <a:tc>
                  <a:txBody>
                    <a:bodyPr/>
                    <a:lstStyle/>
                    <a:p>
                      <a:pPr algn="ctr" rtl="0" fontAlgn="ctr"/>
                      <a:r>
                        <a:rPr lang="tr-TR" sz="1050" b="0" i="0" u="none" strike="noStrike">
                          <a:solidFill>
                            <a:srgbClr val="000000"/>
                          </a:solidFill>
                          <a:effectLst/>
                          <a:latin typeface="Calibri" panose="020F0502020204030204" pitchFamily="34" charset="0"/>
                        </a:rPr>
                        <a:t>YÖK Dokümantasyon Merkezi</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Bağlı olunan kurum</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a:solidFill>
                            <a:srgbClr val="000000"/>
                          </a:solidFill>
                          <a:effectLst/>
                          <a:latin typeface="Calibri" panose="020F0502020204030204" pitchFamily="34" charset="0"/>
                        </a:rPr>
                        <a:t>Mevzuata uyum</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a:solidFill>
                            <a:srgbClr val="000000"/>
                          </a:solidFill>
                          <a:effectLst/>
                          <a:latin typeface="Calibri" panose="020F0502020204030204" pitchFamily="34" charset="0"/>
                        </a:rPr>
                        <a:t>Herhangi bir uyarı </a:t>
                      </a:r>
                      <a:r>
                        <a:rPr lang="tr-TR" sz="1050" b="0" i="0" u="none" strike="noStrike" dirty="0" smtClean="0">
                          <a:solidFill>
                            <a:srgbClr val="000000"/>
                          </a:solidFill>
                          <a:effectLst/>
                          <a:latin typeface="Calibri" panose="020F0502020204030204" pitchFamily="34" charset="0"/>
                        </a:rPr>
                        <a:t>gelmemiştir</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10"/>
                  </a:ext>
                </a:extLst>
              </a:tr>
              <a:tr h="1193091">
                <a:tc>
                  <a:txBody>
                    <a:bodyPr/>
                    <a:lstStyle/>
                    <a:p>
                      <a:pPr algn="ctr" rtl="0" fontAlgn="ctr"/>
                      <a:r>
                        <a:rPr lang="tr-TR" sz="1050" b="0" i="0" u="none" strike="noStrike">
                          <a:solidFill>
                            <a:srgbClr val="000000"/>
                          </a:solidFill>
                          <a:effectLst/>
                          <a:latin typeface="Calibri" panose="020F0502020204030204" pitchFamily="34" charset="0"/>
                        </a:rPr>
                        <a:t>ANKOS</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a:solidFill>
                            <a:srgbClr val="000000"/>
                          </a:solidFill>
                          <a:effectLst/>
                          <a:latin typeface="Calibri" panose="020F0502020204030204" pitchFamily="34" charset="0"/>
                        </a:rPr>
                        <a:t>En uygun fiyatla, en fazla e-bilgi kaynağına erişimlerini sağlaması, ölçek ekonomisi çerçevesinde bu ürünlere yapılan yatırımı paylaşımı </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a:solidFill>
                            <a:srgbClr val="000000"/>
                          </a:solidFill>
                          <a:effectLst/>
                          <a:latin typeface="Calibri" panose="020F0502020204030204" pitchFamily="34" charset="0"/>
                        </a:rPr>
                        <a:t>Konsorsiyum süreci ile elektronik kaynak maliyeti düşürülmesi, Deneme veri tabanları açılması, </a:t>
                      </a:r>
                      <a:r>
                        <a:rPr lang="en-US" sz="1050" b="0" i="0" u="none" strike="noStrike" dirty="0" smtClean="0">
                          <a:solidFill>
                            <a:srgbClr val="000000"/>
                          </a:solidFill>
                          <a:effectLst/>
                          <a:latin typeface="Calibri" panose="020F0502020204030204" pitchFamily="34" charset="0"/>
                        </a:rPr>
                        <a:t>M</a:t>
                      </a:r>
                      <a:r>
                        <a:rPr lang="tr-TR" sz="1050" b="0" i="0" u="none" strike="noStrike" dirty="0" smtClean="0">
                          <a:solidFill>
                            <a:srgbClr val="000000"/>
                          </a:solidFill>
                          <a:effectLst/>
                          <a:latin typeface="Calibri" panose="020F0502020204030204" pitchFamily="34" charset="0"/>
                        </a:rPr>
                        <a:t>esleki </a:t>
                      </a:r>
                      <a:r>
                        <a:rPr lang="tr-TR" sz="1050" b="0" i="0" u="none" strike="noStrike" dirty="0">
                          <a:solidFill>
                            <a:srgbClr val="000000"/>
                          </a:solidFill>
                          <a:effectLst/>
                          <a:latin typeface="Calibri" panose="020F0502020204030204" pitchFamily="34" charset="0"/>
                        </a:rPr>
                        <a:t>eğitim</a:t>
                      </a: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1050" b="0" i="0" u="none" strike="noStrike" dirty="0" smtClean="0">
                          <a:solidFill>
                            <a:srgbClr val="000000"/>
                          </a:solidFill>
                          <a:effectLst/>
                          <a:latin typeface="Calibri" panose="020F0502020204030204" pitchFamily="34" charset="0"/>
                        </a:rPr>
                        <a:t>İş birliğimiz devam etmektedir</a:t>
                      </a:r>
                      <a:endParaRPr lang="tr-TR" sz="1050" b="0" i="0" u="none" strike="noStrike" dirty="0">
                        <a:solidFill>
                          <a:srgbClr val="000000"/>
                        </a:solidFill>
                        <a:effectLst/>
                        <a:latin typeface="Calibri" panose="020F0502020204030204" pitchFamily="34" charset="0"/>
                      </a:endParaRPr>
                    </a:p>
                  </a:txBody>
                  <a:tcPr marL="5220" marR="5220" marT="5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54265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7</a:t>
            </a:fld>
            <a:endParaRPr lang="tr-TR"/>
          </a:p>
        </p:txBody>
      </p:sp>
      <p:sp>
        <p:nvSpPr>
          <p:cNvPr id="5" name="Metin kutusu 4"/>
          <p:cNvSpPr txBox="1"/>
          <p:nvPr/>
        </p:nvSpPr>
        <p:spPr>
          <a:xfrm>
            <a:off x="1331640" y="83639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260648"/>
            <a:ext cx="2736304" cy="57606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258211149"/>
              </p:ext>
            </p:extLst>
          </p:nvPr>
        </p:nvGraphicFramePr>
        <p:xfrm>
          <a:off x="251520" y="1493146"/>
          <a:ext cx="8640960" cy="5308930"/>
        </p:xfrm>
        <a:graphic>
          <a:graphicData uri="http://schemas.openxmlformats.org/drawingml/2006/table">
            <a:tbl>
              <a:tblPr/>
              <a:tblGrid>
                <a:gridCol w="1556374">
                  <a:extLst>
                    <a:ext uri="{9D8B030D-6E8A-4147-A177-3AD203B41FA5}">
                      <a16:colId xmlns:a16="http://schemas.microsoft.com/office/drawing/2014/main" val="20000"/>
                    </a:ext>
                  </a:extLst>
                </a:gridCol>
                <a:gridCol w="1606457">
                  <a:extLst>
                    <a:ext uri="{9D8B030D-6E8A-4147-A177-3AD203B41FA5}">
                      <a16:colId xmlns:a16="http://schemas.microsoft.com/office/drawing/2014/main" val="20001"/>
                    </a:ext>
                  </a:extLst>
                </a:gridCol>
                <a:gridCol w="2993323">
                  <a:extLst>
                    <a:ext uri="{9D8B030D-6E8A-4147-A177-3AD203B41FA5}">
                      <a16:colId xmlns:a16="http://schemas.microsoft.com/office/drawing/2014/main" val="20002"/>
                    </a:ext>
                  </a:extLst>
                </a:gridCol>
                <a:gridCol w="2484806">
                  <a:extLst>
                    <a:ext uri="{9D8B030D-6E8A-4147-A177-3AD203B41FA5}">
                      <a16:colId xmlns:a16="http://schemas.microsoft.com/office/drawing/2014/main" val="20003"/>
                    </a:ext>
                  </a:extLst>
                </a:gridCol>
              </a:tblGrid>
              <a:tr h="398971">
                <a:tc>
                  <a:txBody>
                    <a:bodyPr/>
                    <a:lstStyle/>
                    <a:p>
                      <a:pPr algn="ctr" rtl="0" fontAlgn="ctr"/>
                      <a:r>
                        <a:rPr lang="tr-TR" sz="1100" b="1" i="0" u="none" strike="noStrike" dirty="0">
                          <a:solidFill>
                            <a:schemeClr val="bg1"/>
                          </a:solidFill>
                          <a:effectLst/>
                          <a:latin typeface="Calibri" panose="020F0502020204030204" pitchFamily="34" charset="0"/>
                        </a:rPr>
                        <a:t>PAYDAŞ ADI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100" b="1" i="0" u="none" strike="noStrike">
                          <a:solidFill>
                            <a:schemeClr val="bg1"/>
                          </a:solidFill>
                          <a:effectLst/>
                          <a:latin typeface="Calibri" panose="020F0502020204030204" pitchFamily="34" charset="0"/>
                        </a:rPr>
                        <a:t>PAYDAŞ NEDENİ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100" b="1" i="0" u="none" strike="noStrike">
                          <a:solidFill>
                            <a:schemeClr val="bg1"/>
                          </a:solidFill>
                          <a:effectLst/>
                          <a:latin typeface="Calibri" panose="020F0502020204030204" pitchFamily="34" charset="0"/>
                        </a:rPr>
                        <a:t>PAYDAŞ BEKLENTİSİ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100" b="1" i="0" u="none" strike="noStrike" dirty="0">
                          <a:solidFill>
                            <a:schemeClr val="bg1"/>
                          </a:solidFill>
                          <a:effectLst/>
                          <a:latin typeface="Calibri" panose="020F0502020204030204" pitchFamily="34" charset="0"/>
                        </a:rPr>
                        <a:t>KARŞILANMA DURUMU</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extLst>
                  <a:ext uri="{0D108BD9-81ED-4DB2-BD59-A6C34878D82A}">
                    <a16:rowId xmlns:a16="http://schemas.microsoft.com/office/drawing/2014/main" val="10000"/>
                  </a:ext>
                </a:extLst>
              </a:tr>
              <a:tr h="512738">
                <a:tc>
                  <a:txBody>
                    <a:bodyPr/>
                    <a:lstStyle/>
                    <a:p>
                      <a:pPr algn="ctr" rtl="0" fontAlgn="ctr"/>
                      <a:r>
                        <a:rPr lang="tr-TR" sz="900" b="0" i="0" u="none" strike="noStrike">
                          <a:solidFill>
                            <a:srgbClr val="000000"/>
                          </a:solidFill>
                          <a:effectLst/>
                          <a:latin typeface="Calibri" panose="020F0502020204030204" pitchFamily="34" charset="0"/>
                        </a:rPr>
                        <a:t>ULAKBİM</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Bilgi /Belge Sağlama</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TÜBTAL ULAKBİM (EKUAL) araştırma kurumlarının akademik içerikli elektronik bilgi kaynaklarına etkin ve yaygın erişimlerinin sağlanması</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r h="512738">
                <a:tc>
                  <a:txBody>
                    <a:bodyPr/>
                    <a:lstStyle/>
                    <a:p>
                      <a:pPr algn="ctr" rtl="0" fontAlgn="ctr"/>
                      <a:r>
                        <a:rPr lang="tr-TR" sz="900" b="0" i="0" u="none" strike="noStrike">
                          <a:solidFill>
                            <a:srgbClr val="000000"/>
                          </a:solidFill>
                          <a:effectLst/>
                          <a:latin typeface="Calibri" panose="020F0502020204030204" pitchFamily="34" charset="0"/>
                        </a:rPr>
                        <a:t>TÜBESS</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Belge Sağlama ve Ödünç Verme</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Türkiye Belge Sağlama ve Ödünç Verme protokolü ile yurt içinde üniversitelerde bulunan açık erişim tezlere ve makalelere ulaşım</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2"/>
                  </a:ext>
                </a:extLst>
              </a:tr>
              <a:tr h="292430">
                <a:tc>
                  <a:txBody>
                    <a:bodyPr/>
                    <a:lstStyle/>
                    <a:p>
                      <a:pPr algn="ctr" rtl="0" fontAlgn="ctr"/>
                      <a:r>
                        <a:rPr lang="tr-TR" sz="900" b="0" i="0" u="none" strike="noStrike">
                          <a:solidFill>
                            <a:srgbClr val="000000"/>
                          </a:solidFill>
                          <a:effectLst/>
                          <a:latin typeface="Calibri" panose="020F0502020204030204" pitchFamily="34" charset="0"/>
                        </a:rPr>
                        <a:t>Tedarikçi Firmalar</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Ürün/Hizmet tedariği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Hizmet/Ürün sağlaması</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3"/>
                  </a:ext>
                </a:extLst>
              </a:tr>
              <a:tr h="226354">
                <a:tc>
                  <a:txBody>
                    <a:bodyPr/>
                    <a:lstStyle/>
                    <a:p>
                      <a:pPr algn="ctr" rtl="0" fontAlgn="ctr"/>
                      <a:r>
                        <a:rPr lang="tr-TR" sz="900" b="0" i="0" u="none" strike="noStrike">
                          <a:solidFill>
                            <a:srgbClr val="000000"/>
                          </a:solidFill>
                          <a:effectLst/>
                          <a:latin typeface="Calibri" panose="020F0502020204030204" pitchFamily="34" charset="0"/>
                        </a:rPr>
                        <a:t>Yayınevleri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Ürün/Hizmet tedariği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Kaynak sağlaması</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4"/>
                  </a:ext>
                </a:extLst>
              </a:tr>
              <a:tr h="216024">
                <a:tc>
                  <a:txBody>
                    <a:bodyPr/>
                    <a:lstStyle/>
                    <a:p>
                      <a:pPr algn="ctr" rtl="0" fontAlgn="ctr"/>
                      <a:r>
                        <a:rPr lang="tr-TR" sz="900" b="0" i="0" u="none" strike="noStrike">
                          <a:solidFill>
                            <a:srgbClr val="000000"/>
                          </a:solidFill>
                          <a:effectLst/>
                          <a:latin typeface="Calibri" panose="020F0502020204030204" pitchFamily="34" charset="0"/>
                        </a:rPr>
                        <a:t>STÖ</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a:solidFill>
                            <a:srgbClr val="000000"/>
                          </a:solidFill>
                          <a:effectLst/>
                          <a:latin typeface="Calibri" panose="020F0502020204030204" pitchFamily="34" charset="0"/>
                        </a:rPr>
                        <a:t>Yayın </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Yayınlarının duyurulması</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256369">
                <a:tc>
                  <a:txBody>
                    <a:bodyPr/>
                    <a:lstStyle/>
                    <a:p>
                      <a:pPr algn="ctr" rtl="0" fontAlgn="ctr"/>
                      <a:r>
                        <a:rPr lang="tr-TR" sz="900" b="0" i="0" u="none" strike="noStrike">
                          <a:solidFill>
                            <a:srgbClr val="000000"/>
                          </a:solidFill>
                          <a:effectLst/>
                          <a:latin typeface="Calibri" panose="020F0502020204030204" pitchFamily="34" charset="0"/>
                        </a:rPr>
                        <a:t>TÜİK</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Rapor, İstatistiksel analiz</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Mevzuat gereği İstatistiksel analiz beklentisi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6"/>
                  </a:ext>
                </a:extLst>
              </a:tr>
              <a:tr h="384553">
                <a:tc>
                  <a:txBody>
                    <a:bodyPr/>
                    <a:lstStyle/>
                    <a:p>
                      <a:pPr algn="ctr" rtl="0" fontAlgn="ctr"/>
                      <a:r>
                        <a:rPr lang="tr-TR" sz="900" b="0" i="0" u="none" strike="noStrike">
                          <a:solidFill>
                            <a:srgbClr val="000000"/>
                          </a:solidFill>
                          <a:effectLst/>
                          <a:latin typeface="Calibri" panose="020F0502020204030204" pitchFamily="34" charset="0"/>
                        </a:rPr>
                        <a:t>Satın Alma Süreci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Bilgi Kaynakları ve Hizmet satın alınması</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Yönergelere uygun maliyet analizli satın alınmasının sağlanması</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7"/>
                  </a:ext>
                </a:extLst>
              </a:tr>
              <a:tr h="256369">
                <a:tc>
                  <a:txBody>
                    <a:bodyPr/>
                    <a:lstStyle/>
                    <a:p>
                      <a:pPr algn="ctr" rtl="0" fontAlgn="ctr"/>
                      <a:r>
                        <a:rPr lang="tr-TR" sz="900" b="0" i="0" u="none" strike="noStrike">
                          <a:solidFill>
                            <a:srgbClr val="000000"/>
                          </a:solidFill>
                          <a:effectLst/>
                          <a:latin typeface="Calibri" panose="020F0502020204030204" pitchFamily="34" charset="0"/>
                        </a:rPr>
                        <a:t>İdari Mali İşler Süreci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Hizmet</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Bütçenin harcanmasının planlanması</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8"/>
                  </a:ext>
                </a:extLst>
              </a:tr>
              <a:tr h="256369">
                <a:tc>
                  <a:txBody>
                    <a:bodyPr/>
                    <a:lstStyle/>
                    <a:p>
                      <a:pPr algn="ctr" rtl="0" fontAlgn="ctr"/>
                      <a:r>
                        <a:rPr lang="tr-TR" sz="900" b="0" i="0" u="none" strike="noStrike">
                          <a:solidFill>
                            <a:srgbClr val="000000"/>
                          </a:solidFill>
                          <a:effectLst/>
                          <a:latin typeface="Calibri" panose="020F0502020204030204" pitchFamily="34" charset="0"/>
                        </a:rPr>
                        <a:t>Destek Hizmetleri Süreci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Hizmet</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Temizlik, Teknik, Güvenlik</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9"/>
                  </a:ext>
                </a:extLst>
              </a:tr>
              <a:tr h="512738">
                <a:tc>
                  <a:txBody>
                    <a:bodyPr/>
                    <a:lstStyle/>
                    <a:p>
                      <a:pPr algn="ctr" rtl="0" fontAlgn="ctr"/>
                      <a:r>
                        <a:rPr lang="tr-TR" sz="900" b="0" i="0" u="none" strike="noStrike">
                          <a:solidFill>
                            <a:srgbClr val="000000"/>
                          </a:solidFill>
                          <a:effectLst/>
                          <a:latin typeface="Calibri" panose="020F0502020204030204" pitchFamily="34" charset="0"/>
                        </a:rPr>
                        <a:t>İnsan Kaynakları Süreci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Hizmet</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a:solidFill>
                            <a:srgbClr val="000000"/>
                          </a:solidFill>
                          <a:effectLst/>
                          <a:latin typeface="Calibri" panose="020F0502020204030204" pitchFamily="34" charset="0"/>
                        </a:rPr>
                        <a:t>Kütüphaneye personel ihtiyacı, </a:t>
                      </a:r>
                      <a:r>
                        <a:rPr lang="en-US" sz="900" b="0" i="0" u="none" strike="noStrike" dirty="0" smtClean="0">
                          <a:solidFill>
                            <a:srgbClr val="000000"/>
                          </a:solidFill>
                          <a:effectLst/>
                          <a:latin typeface="Calibri" panose="020F0502020204030204" pitchFamily="34" charset="0"/>
                        </a:rPr>
                        <a:t>R</a:t>
                      </a:r>
                      <a:r>
                        <a:rPr lang="tr-TR" sz="900" b="0" i="0" u="none" strike="noStrike" dirty="0" smtClean="0">
                          <a:solidFill>
                            <a:srgbClr val="000000"/>
                          </a:solidFill>
                          <a:effectLst/>
                          <a:latin typeface="Calibri" panose="020F0502020204030204" pitchFamily="34" charset="0"/>
                        </a:rPr>
                        <a:t>otasyon</a:t>
                      </a:r>
                      <a:r>
                        <a:rPr lang="tr-TR" sz="900" b="0" i="0" u="none" strike="noStrike" dirty="0">
                          <a:solidFill>
                            <a:srgbClr val="000000"/>
                          </a:solidFill>
                          <a:effectLst/>
                          <a:latin typeface="Calibri" panose="020F0502020204030204" pitchFamily="34" charset="0"/>
                        </a:rPr>
                        <a:t>, </a:t>
                      </a:r>
                      <a:r>
                        <a:rPr lang="en-US" sz="900" b="0" i="0" u="none" strike="noStrike" dirty="0" smtClean="0">
                          <a:solidFill>
                            <a:srgbClr val="000000"/>
                          </a:solidFill>
                          <a:effectLst/>
                          <a:latin typeface="Calibri" panose="020F0502020204030204" pitchFamily="34" charset="0"/>
                        </a:rPr>
                        <a:t>G</a:t>
                      </a:r>
                      <a:r>
                        <a:rPr lang="tr-TR" sz="900" b="0" i="0" u="none" strike="noStrike" dirty="0" smtClean="0">
                          <a:solidFill>
                            <a:srgbClr val="000000"/>
                          </a:solidFill>
                          <a:effectLst/>
                          <a:latin typeface="Calibri" panose="020F0502020204030204" pitchFamily="34" charset="0"/>
                        </a:rPr>
                        <a:t>örevde </a:t>
                      </a:r>
                      <a:r>
                        <a:rPr lang="tr-TR" sz="900" b="0" i="0" u="none" strike="noStrike" dirty="0">
                          <a:solidFill>
                            <a:srgbClr val="000000"/>
                          </a:solidFill>
                          <a:effectLst/>
                          <a:latin typeface="Calibri" panose="020F0502020204030204" pitchFamily="34" charset="0"/>
                        </a:rPr>
                        <a:t>yükselme, </a:t>
                      </a:r>
                      <a:r>
                        <a:rPr lang="en-US" sz="900" b="0" i="0" u="none" strike="noStrike" dirty="0" smtClean="0">
                          <a:solidFill>
                            <a:srgbClr val="000000"/>
                          </a:solidFill>
                          <a:effectLst/>
                          <a:latin typeface="Calibri" panose="020F0502020204030204" pitchFamily="34" charset="0"/>
                        </a:rPr>
                        <a:t>K</a:t>
                      </a:r>
                      <a:r>
                        <a:rPr lang="tr-TR" sz="900" b="0" i="0" u="none" strike="noStrike" dirty="0" smtClean="0">
                          <a:solidFill>
                            <a:srgbClr val="000000"/>
                          </a:solidFill>
                          <a:effectLst/>
                          <a:latin typeface="Calibri" panose="020F0502020204030204" pitchFamily="34" charset="0"/>
                        </a:rPr>
                        <a:t>ısmi </a:t>
                      </a:r>
                      <a:r>
                        <a:rPr lang="tr-TR" sz="900" b="0" i="0" u="none" strike="noStrike" dirty="0">
                          <a:solidFill>
                            <a:srgbClr val="000000"/>
                          </a:solidFill>
                          <a:effectLst/>
                          <a:latin typeface="Calibri" panose="020F0502020204030204" pitchFamily="34" charset="0"/>
                        </a:rPr>
                        <a:t>zamanlı öğrencilerin istihdamı, SGK primleri düzenlenmesi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10"/>
                  </a:ext>
                </a:extLst>
              </a:tr>
              <a:tr h="512738">
                <a:tc>
                  <a:txBody>
                    <a:bodyPr/>
                    <a:lstStyle/>
                    <a:p>
                      <a:pPr algn="ctr" rtl="0" fontAlgn="ctr"/>
                      <a:r>
                        <a:rPr lang="tr-TR" sz="900" b="0" i="0" u="none" strike="noStrike">
                          <a:solidFill>
                            <a:srgbClr val="000000"/>
                          </a:solidFill>
                          <a:effectLst/>
                          <a:latin typeface="Calibri" panose="020F0502020204030204" pitchFamily="34" charset="0"/>
                        </a:rPr>
                        <a:t>Bilgi İşlem Süreci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Hizmet</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a:solidFill>
                            <a:srgbClr val="000000"/>
                          </a:solidFill>
                          <a:effectLst/>
                          <a:latin typeface="Calibri" panose="020F0502020204030204" pitchFamily="34" charset="0"/>
                        </a:rPr>
                        <a:t>Kütüphanenin bilişim alt yapısı, </a:t>
                      </a:r>
                      <a:r>
                        <a:rPr lang="en-US" sz="900" b="0" i="0" u="none" strike="noStrike" dirty="0" smtClean="0">
                          <a:solidFill>
                            <a:srgbClr val="000000"/>
                          </a:solidFill>
                          <a:effectLst/>
                          <a:latin typeface="Calibri" panose="020F0502020204030204" pitchFamily="34" charset="0"/>
                        </a:rPr>
                        <a:t>D</a:t>
                      </a:r>
                      <a:r>
                        <a:rPr lang="tr-TR" sz="900" b="0" i="0" u="none" strike="noStrike" dirty="0" smtClean="0">
                          <a:solidFill>
                            <a:srgbClr val="000000"/>
                          </a:solidFill>
                          <a:effectLst/>
                          <a:latin typeface="Calibri" panose="020F0502020204030204" pitchFamily="34" charset="0"/>
                        </a:rPr>
                        <a:t>onanım </a:t>
                      </a:r>
                      <a:r>
                        <a:rPr lang="tr-TR" sz="900" b="0" i="0" u="none" strike="noStrike" dirty="0">
                          <a:solidFill>
                            <a:srgbClr val="000000"/>
                          </a:solidFill>
                          <a:effectLst/>
                          <a:latin typeface="Calibri" panose="020F0502020204030204" pitchFamily="34" charset="0"/>
                        </a:rPr>
                        <a:t>ve yazılımlarının takibi, </a:t>
                      </a:r>
                      <a:r>
                        <a:rPr lang="en-US" sz="900" b="0" i="0" u="none" strike="noStrike" dirty="0" smtClean="0">
                          <a:solidFill>
                            <a:srgbClr val="000000"/>
                          </a:solidFill>
                          <a:effectLst/>
                          <a:latin typeface="Calibri" panose="020F0502020204030204" pitchFamily="34" charset="0"/>
                        </a:rPr>
                        <a:t>O</a:t>
                      </a:r>
                      <a:r>
                        <a:rPr lang="tr-TR" sz="900" b="0" i="0" u="none" strike="noStrike" dirty="0" smtClean="0">
                          <a:solidFill>
                            <a:srgbClr val="000000"/>
                          </a:solidFill>
                          <a:effectLst/>
                          <a:latin typeface="Calibri" panose="020F0502020204030204" pitchFamily="34" charset="0"/>
                        </a:rPr>
                        <a:t>lası </a:t>
                      </a:r>
                      <a:r>
                        <a:rPr lang="tr-TR" sz="900" b="0" i="0" u="none" strike="noStrike" dirty="0">
                          <a:solidFill>
                            <a:srgbClr val="000000"/>
                          </a:solidFill>
                          <a:effectLst/>
                          <a:latin typeface="Calibri" panose="020F0502020204030204" pitchFamily="34" charset="0"/>
                        </a:rPr>
                        <a:t>internet problemlerine çözüm, </a:t>
                      </a:r>
                      <a:r>
                        <a:rPr lang="en-US" sz="900" b="0" i="0" u="none" strike="noStrike" dirty="0" smtClean="0">
                          <a:solidFill>
                            <a:srgbClr val="000000"/>
                          </a:solidFill>
                          <a:effectLst/>
                          <a:latin typeface="Calibri" panose="020F0502020204030204" pitchFamily="34" charset="0"/>
                        </a:rPr>
                        <a:t>K</a:t>
                      </a:r>
                      <a:r>
                        <a:rPr lang="tr-TR" sz="900" b="0" i="0" u="none" strike="noStrike" dirty="0" smtClean="0">
                          <a:solidFill>
                            <a:srgbClr val="000000"/>
                          </a:solidFill>
                          <a:effectLst/>
                          <a:latin typeface="Calibri" panose="020F0502020204030204" pitchFamily="34" charset="0"/>
                        </a:rPr>
                        <a:t>apalı </a:t>
                      </a:r>
                      <a:r>
                        <a:rPr lang="tr-TR" sz="900" b="0" i="0" u="none" strike="noStrike" dirty="0">
                          <a:solidFill>
                            <a:srgbClr val="000000"/>
                          </a:solidFill>
                          <a:effectLst/>
                          <a:latin typeface="Calibri" panose="020F0502020204030204" pitchFamily="34" charset="0"/>
                        </a:rPr>
                        <a:t>devre güvenlik sistemi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11"/>
                  </a:ext>
                </a:extLst>
              </a:tr>
              <a:tr h="384553">
                <a:tc>
                  <a:txBody>
                    <a:bodyPr/>
                    <a:lstStyle/>
                    <a:p>
                      <a:pPr algn="ctr" rtl="0" fontAlgn="ctr"/>
                      <a:r>
                        <a:rPr lang="tr-TR" sz="900" b="0" i="0" u="none" strike="noStrike">
                          <a:solidFill>
                            <a:srgbClr val="000000"/>
                          </a:solidFill>
                          <a:effectLst/>
                          <a:latin typeface="Calibri" panose="020F0502020204030204" pitchFamily="34" charset="0"/>
                        </a:rPr>
                        <a:t>Öğrenci İşleri Süreci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Hizmet</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Tüm öğrenci kayırlarının KBOS ne entegresinde kayıt paylaşımı,  ilişik kesme </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12"/>
                  </a:ext>
                </a:extLst>
              </a:tr>
              <a:tr h="384553">
                <a:tc>
                  <a:txBody>
                    <a:bodyPr/>
                    <a:lstStyle/>
                    <a:p>
                      <a:pPr algn="ctr" rtl="0" fontAlgn="ctr"/>
                      <a:r>
                        <a:rPr lang="tr-TR" sz="900" b="0" i="0" u="none" strike="noStrike">
                          <a:solidFill>
                            <a:srgbClr val="000000"/>
                          </a:solidFill>
                          <a:effectLst/>
                          <a:latin typeface="Calibri" panose="020F0502020204030204" pitchFamily="34" charset="0"/>
                        </a:rPr>
                        <a:t>Üniversitelerin Bilgi Belge Yönetimi Bölümleri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İşbirliği</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Staj, Hizmet içi Eğitim</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13"/>
                  </a:ext>
                </a:extLst>
              </a:tr>
              <a:tr h="201433">
                <a:tc>
                  <a:txBody>
                    <a:bodyPr/>
                    <a:lstStyle/>
                    <a:p>
                      <a:pPr algn="ctr" rtl="0" fontAlgn="ctr"/>
                      <a:r>
                        <a:rPr lang="tr-TR" sz="900" b="0" i="0" u="none" strike="noStrike">
                          <a:solidFill>
                            <a:srgbClr val="000000"/>
                          </a:solidFill>
                          <a:effectLst/>
                          <a:latin typeface="Calibri" panose="020F0502020204030204" pitchFamily="34" charset="0"/>
                        </a:rPr>
                        <a:t>Belediyeler</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a:solidFill>
                            <a:srgbClr val="000000"/>
                          </a:solidFill>
                          <a:effectLst/>
                          <a:latin typeface="Calibri" panose="020F0502020204030204" pitchFamily="34" charset="0"/>
                        </a:rPr>
                        <a:t>Akademik destek</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a:solidFill>
                            <a:srgbClr val="000000"/>
                          </a:solidFill>
                          <a:effectLst/>
                          <a:latin typeface="Calibri" panose="020F0502020204030204" pitchFamily="34" charset="0"/>
                        </a:rPr>
                        <a:t>Sosyal, </a:t>
                      </a:r>
                      <a:r>
                        <a:rPr lang="en-US" sz="900" b="0" i="0" u="none" strike="noStrike" dirty="0" smtClean="0">
                          <a:solidFill>
                            <a:srgbClr val="000000"/>
                          </a:solidFill>
                          <a:effectLst/>
                          <a:latin typeface="Calibri" panose="020F0502020204030204" pitchFamily="34" charset="0"/>
                        </a:rPr>
                        <a:t>K</a:t>
                      </a:r>
                      <a:r>
                        <a:rPr lang="tr-TR" sz="900" b="0" i="0" u="none" strike="noStrike" dirty="0" smtClean="0">
                          <a:solidFill>
                            <a:srgbClr val="000000"/>
                          </a:solidFill>
                          <a:effectLst/>
                          <a:latin typeface="Calibri" panose="020F0502020204030204" pitchFamily="34" charset="0"/>
                        </a:rPr>
                        <a:t>ültürel </a:t>
                      </a:r>
                      <a:r>
                        <a:rPr lang="tr-TR" sz="900" b="0" i="0" u="none" strike="noStrike" dirty="0">
                          <a:solidFill>
                            <a:srgbClr val="000000"/>
                          </a:solidFill>
                          <a:effectLst/>
                          <a:latin typeface="Calibri" panose="020F0502020204030204" pitchFamily="34" charset="0"/>
                        </a:rPr>
                        <a:t>bilimsel hayata katkı</a:t>
                      </a: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fontAlgn="ctr"/>
                      <a:r>
                        <a:rPr lang="tr-TR" sz="900" b="0" i="0" u="none" strike="noStrike" dirty="0" smtClean="0">
                          <a:solidFill>
                            <a:srgbClr val="000000"/>
                          </a:solidFill>
                          <a:effectLst/>
                          <a:latin typeface="Calibri" panose="020F0502020204030204" pitchFamily="34" charset="0"/>
                        </a:rPr>
                        <a:t>İş birliğimiz devam etmektedir</a:t>
                      </a:r>
                      <a:endParaRPr lang="tr-TR" sz="900" b="0" i="0" u="none" strike="noStrike" dirty="0">
                        <a:solidFill>
                          <a:srgbClr val="000000"/>
                        </a:solidFill>
                        <a:effectLst/>
                        <a:latin typeface="Calibri" panose="020F0502020204030204" pitchFamily="34" charset="0"/>
                      </a:endParaRPr>
                    </a:p>
                  </a:txBody>
                  <a:tcPr marL="5394" marR="5394" marT="5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817165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8</a:t>
            </a:fld>
            <a:endParaRPr lang="tr-TR"/>
          </a:p>
        </p:txBody>
      </p:sp>
      <p:sp>
        <p:nvSpPr>
          <p:cNvPr id="5" name="Metin kutusu 4"/>
          <p:cNvSpPr txBox="1"/>
          <p:nvPr/>
        </p:nvSpPr>
        <p:spPr>
          <a:xfrm>
            <a:off x="1475656" y="188640"/>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88640"/>
            <a:ext cx="2736304" cy="576064"/>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05180410"/>
              </p:ext>
            </p:extLst>
          </p:nvPr>
        </p:nvGraphicFramePr>
        <p:xfrm>
          <a:off x="395537" y="1600203"/>
          <a:ext cx="8424934" cy="5122289"/>
        </p:xfrm>
        <a:graphic>
          <a:graphicData uri="http://schemas.openxmlformats.org/drawingml/2006/table">
            <a:tbl>
              <a:tblPr/>
              <a:tblGrid>
                <a:gridCol w="416904">
                  <a:extLst>
                    <a:ext uri="{9D8B030D-6E8A-4147-A177-3AD203B41FA5}">
                      <a16:colId xmlns:a16="http://schemas.microsoft.com/office/drawing/2014/main" val="530127500"/>
                    </a:ext>
                  </a:extLst>
                </a:gridCol>
                <a:gridCol w="1519963">
                  <a:extLst>
                    <a:ext uri="{9D8B030D-6E8A-4147-A177-3AD203B41FA5}">
                      <a16:colId xmlns:a16="http://schemas.microsoft.com/office/drawing/2014/main" val="3622807119"/>
                    </a:ext>
                  </a:extLst>
                </a:gridCol>
                <a:gridCol w="451645">
                  <a:extLst>
                    <a:ext uri="{9D8B030D-6E8A-4147-A177-3AD203B41FA5}">
                      <a16:colId xmlns:a16="http://schemas.microsoft.com/office/drawing/2014/main" val="3112183284"/>
                    </a:ext>
                  </a:extLst>
                </a:gridCol>
                <a:gridCol w="540673">
                  <a:extLst>
                    <a:ext uri="{9D8B030D-6E8A-4147-A177-3AD203B41FA5}">
                      <a16:colId xmlns:a16="http://schemas.microsoft.com/office/drawing/2014/main" val="1512868481"/>
                    </a:ext>
                  </a:extLst>
                </a:gridCol>
                <a:gridCol w="442960">
                  <a:extLst>
                    <a:ext uri="{9D8B030D-6E8A-4147-A177-3AD203B41FA5}">
                      <a16:colId xmlns:a16="http://schemas.microsoft.com/office/drawing/2014/main" val="98327524"/>
                    </a:ext>
                  </a:extLst>
                </a:gridCol>
                <a:gridCol w="390848">
                  <a:extLst>
                    <a:ext uri="{9D8B030D-6E8A-4147-A177-3AD203B41FA5}">
                      <a16:colId xmlns:a16="http://schemas.microsoft.com/office/drawing/2014/main" val="2380334449"/>
                    </a:ext>
                  </a:extLst>
                </a:gridCol>
                <a:gridCol w="332222">
                  <a:extLst>
                    <a:ext uri="{9D8B030D-6E8A-4147-A177-3AD203B41FA5}">
                      <a16:colId xmlns:a16="http://schemas.microsoft.com/office/drawing/2014/main" val="2927119201"/>
                    </a:ext>
                  </a:extLst>
                </a:gridCol>
                <a:gridCol w="356106">
                  <a:extLst>
                    <a:ext uri="{9D8B030D-6E8A-4147-A177-3AD203B41FA5}">
                      <a16:colId xmlns:a16="http://schemas.microsoft.com/office/drawing/2014/main" val="2390468240"/>
                    </a:ext>
                  </a:extLst>
                </a:gridCol>
                <a:gridCol w="312678">
                  <a:extLst>
                    <a:ext uri="{9D8B030D-6E8A-4147-A177-3AD203B41FA5}">
                      <a16:colId xmlns:a16="http://schemas.microsoft.com/office/drawing/2014/main" val="1256603385"/>
                    </a:ext>
                  </a:extLst>
                </a:gridCol>
                <a:gridCol w="486387">
                  <a:extLst>
                    <a:ext uri="{9D8B030D-6E8A-4147-A177-3AD203B41FA5}">
                      <a16:colId xmlns:a16="http://schemas.microsoft.com/office/drawing/2014/main" val="2296762275"/>
                    </a:ext>
                  </a:extLst>
                </a:gridCol>
                <a:gridCol w="436446">
                  <a:extLst>
                    <a:ext uri="{9D8B030D-6E8A-4147-A177-3AD203B41FA5}">
                      <a16:colId xmlns:a16="http://schemas.microsoft.com/office/drawing/2014/main" val="858625330"/>
                    </a:ext>
                  </a:extLst>
                </a:gridCol>
                <a:gridCol w="312678">
                  <a:extLst>
                    <a:ext uri="{9D8B030D-6E8A-4147-A177-3AD203B41FA5}">
                      <a16:colId xmlns:a16="http://schemas.microsoft.com/office/drawing/2014/main" val="2494957380"/>
                    </a:ext>
                  </a:extLst>
                </a:gridCol>
                <a:gridCol w="390848">
                  <a:extLst>
                    <a:ext uri="{9D8B030D-6E8A-4147-A177-3AD203B41FA5}">
                      <a16:colId xmlns:a16="http://schemas.microsoft.com/office/drawing/2014/main" val="3536460529"/>
                    </a:ext>
                  </a:extLst>
                </a:gridCol>
                <a:gridCol w="303992">
                  <a:extLst>
                    <a:ext uri="{9D8B030D-6E8A-4147-A177-3AD203B41FA5}">
                      <a16:colId xmlns:a16="http://schemas.microsoft.com/office/drawing/2014/main" val="1966967054"/>
                    </a:ext>
                  </a:extLst>
                </a:gridCol>
                <a:gridCol w="312678">
                  <a:extLst>
                    <a:ext uri="{9D8B030D-6E8A-4147-A177-3AD203B41FA5}">
                      <a16:colId xmlns:a16="http://schemas.microsoft.com/office/drawing/2014/main" val="3791736970"/>
                    </a:ext>
                  </a:extLst>
                </a:gridCol>
                <a:gridCol w="312678">
                  <a:extLst>
                    <a:ext uri="{9D8B030D-6E8A-4147-A177-3AD203B41FA5}">
                      <a16:colId xmlns:a16="http://schemas.microsoft.com/office/drawing/2014/main" val="2730858971"/>
                    </a:ext>
                  </a:extLst>
                </a:gridCol>
                <a:gridCol w="347420">
                  <a:extLst>
                    <a:ext uri="{9D8B030D-6E8A-4147-A177-3AD203B41FA5}">
                      <a16:colId xmlns:a16="http://schemas.microsoft.com/office/drawing/2014/main" val="1071057823"/>
                    </a:ext>
                  </a:extLst>
                </a:gridCol>
                <a:gridCol w="312678">
                  <a:extLst>
                    <a:ext uri="{9D8B030D-6E8A-4147-A177-3AD203B41FA5}">
                      <a16:colId xmlns:a16="http://schemas.microsoft.com/office/drawing/2014/main" val="534151288"/>
                    </a:ext>
                  </a:extLst>
                </a:gridCol>
                <a:gridCol w="280107">
                  <a:extLst>
                    <a:ext uri="{9D8B030D-6E8A-4147-A177-3AD203B41FA5}">
                      <a16:colId xmlns:a16="http://schemas.microsoft.com/office/drawing/2014/main" val="429540847"/>
                    </a:ext>
                  </a:extLst>
                </a:gridCol>
                <a:gridCol w="165023">
                  <a:extLst>
                    <a:ext uri="{9D8B030D-6E8A-4147-A177-3AD203B41FA5}">
                      <a16:colId xmlns:a16="http://schemas.microsoft.com/office/drawing/2014/main" val="4089195820"/>
                    </a:ext>
                  </a:extLst>
                </a:gridCol>
              </a:tblGrid>
              <a:tr h="110304">
                <a:tc rowSpan="5" gridSpan="11">
                  <a:txBody>
                    <a:bodyPr/>
                    <a:lstStyle/>
                    <a:p>
                      <a:pPr algn="ctr" fontAlgn="ctr"/>
                      <a:r>
                        <a:rPr lang="en-US" sz="1000" b="1" i="0" u="none" strike="noStrike">
                          <a:solidFill>
                            <a:srgbClr val="000000"/>
                          </a:solidFill>
                          <a:effectLst/>
                          <a:latin typeface="Tahoma" panose="020B0604030504040204" pitchFamily="34" charset="0"/>
                        </a:rPr>
                        <a:t>                       SÜREÇ PERFORMANS İZLEME KARNESİ (SPİK)</a:t>
                      </a:r>
                    </a:p>
                  </a:txBody>
                  <a:tcPr marL="4642" marR="4642" marT="4642" marB="0" anchor="ctr">
                    <a:lnL>
                      <a:noFill/>
                    </a:lnL>
                    <a:lnR w="6350" cap="flat" cmpd="sng" algn="ctr">
                      <a:solidFill>
                        <a:srgbClr val="000000"/>
                      </a:solidFill>
                      <a:prstDash val="solid"/>
                      <a:round/>
                      <a:headEnd type="none" w="med" len="med"/>
                      <a:tailEnd type="none" w="med" len="med"/>
                    </a:lnR>
                    <a:lnT>
                      <a:noFill/>
                    </a:lnT>
                    <a:lnB w="6350" cap="flat" cmpd="sng" algn="ctr">
                      <a:solidFill>
                        <a:srgbClr val="EEECE1"/>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5">
                  <a:txBody>
                    <a:bodyPr/>
                    <a:lstStyle/>
                    <a:p>
                      <a:pPr algn="l" fontAlgn="ctr"/>
                      <a:r>
                        <a:rPr lang="en-US" sz="600" b="1" i="0" u="none" strike="noStrike">
                          <a:solidFill>
                            <a:srgbClr val="000000"/>
                          </a:solidFill>
                          <a:effectLst/>
                          <a:latin typeface="Calibri" panose="020F0502020204030204" pitchFamily="34" charset="0"/>
                        </a:rPr>
                        <a:t>Doküman No</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500" b="0" i="0" u="none" strike="noStrike">
                          <a:solidFill>
                            <a:srgbClr val="000000"/>
                          </a:solidFill>
                          <a:effectLst/>
                          <a:latin typeface="Verdana" panose="020B0604030504040204" pitchFamily="34" charset="0"/>
                        </a:rPr>
                        <a:t>KD-SP-0001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66223129"/>
                  </a:ext>
                </a:extLst>
              </a:tr>
              <a:tr h="110304">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600" b="1" i="0" u="none" strike="noStrike">
                          <a:solidFill>
                            <a:srgbClr val="000000"/>
                          </a:solidFill>
                          <a:effectLst/>
                          <a:latin typeface="Calibri" panose="020F0502020204030204" pitchFamily="34" charset="0"/>
                        </a:rPr>
                        <a:t>Yayın Tarihi</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500" b="0" i="0" u="none" strike="noStrike">
                          <a:solidFill>
                            <a:srgbClr val="000000"/>
                          </a:solidFill>
                          <a:effectLst/>
                          <a:latin typeface="Verdana" panose="020B0604030504040204" pitchFamily="34" charset="0"/>
                        </a:rPr>
                        <a:t>03.05.2018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8152564"/>
                  </a:ext>
                </a:extLst>
              </a:tr>
              <a:tr h="110304">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600" b="1" i="0" u="none" strike="noStrike">
                          <a:solidFill>
                            <a:srgbClr val="000000"/>
                          </a:solidFill>
                          <a:effectLst/>
                          <a:latin typeface="Calibri" panose="020F0502020204030204" pitchFamily="34" charset="0"/>
                        </a:rPr>
                        <a:t>Değişiklik No</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500" b="0" i="0" u="none" strike="noStrike">
                          <a:solidFill>
                            <a:srgbClr val="000000"/>
                          </a:solidFill>
                          <a:effectLst/>
                          <a:latin typeface="Verdana" panose="020B0604030504040204" pitchFamily="34" charset="0"/>
                        </a:rPr>
                        <a:t>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895784"/>
                  </a:ext>
                </a:extLst>
              </a:tr>
              <a:tr h="110304">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600" b="1" i="0" u="none" strike="noStrike">
                          <a:solidFill>
                            <a:srgbClr val="000000"/>
                          </a:solidFill>
                          <a:effectLst/>
                          <a:latin typeface="Calibri" panose="020F0502020204030204" pitchFamily="34" charset="0"/>
                        </a:rPr>
                        <a:t>Değişiklik Tarihi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500" b="0" i="0" u="none" strike="noStrike">
                          <a:solidFill>
                            <a:srgbClr val="000000"/>
                          </a:solidFill>
                          <a:effectLst/>
                          <a:latin typeface="Verdana" panose="020B0604030504040204" pitchFamily="34" charset="0"/>
                        </a:rPr>
                        <a:t>-</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547519"/>
                  </a:ext>
                </a:extLst>
              </a:tr>
              <a:tr h="110304">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600" b="1" i="0" u="none" strike="noStrike">
                          <a:solidFill>
                            <a:srgbClr val="000000"/>
                          </a:solidFill>
                          <a:effectLst/>
                          <a:latin typeface="Calibri" panose="020F0502020204030204" pitchFamily="34" charset="0"/>
                        </a:rPr>
                        <a:t>Sayfa No</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500" b="0" i="0" u="none" strike="noStrike">
                          <a:solidFill>
                            <a:srgbClr val="000000"/>
                          </a:solidFill>
                          <a:effectLst/>
                          <a:latin typeface="Verdana" panose="020B0604030504040204" pitchFamily="34" charset="0"/>
                        </a:rPr>
                        <a:t>1/1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63837885"/>
                  </a:ext>
                </a:extLst>
              </a:tr>
              <a:tr h="105051">
                <a:tc rowSpan="2" gridSpan="3">
                  <a:txBody>
                    <a:bodyPr/>
                    <a:lstStyle/>
                    <a:p>
                      <a:pPr algn="l" fontAlgn="ctr"/>
                      <a:r>
                        <a:rPr lang="en-US" sz="500" b="1" i="0" u="none" strike="noStrike" dirty="0">
                          <a:solidFill>
                            <a:srgbClr val="FFFFFF"/>
                          </a:solidFill>
                          <a:effectLst/>
                          <a:latin typeface="Tahoma" panose="020B0604030504040204" pitchFamily="34" charset="0"/>
                        </a:rPr>
                        <a:t>SÜREÇ ADI: KÜTÜPHANE VE DOKÜMANTASYON MÜDÜRLÜĞÜ</a:t>
                      </a:r>
                    </a:p>
                  </a:txBody>
                  <a:tcPr marL="4642" marR="4642" marT="4642"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gridSpan="2">
                  <a:txBody>
                    <a:bodyPr/>
                    <a:lstStyle/>
                    <a:p>
                      <a:pPr algn="ctr" fontAlgn="b"/>
                      <a:r>
                        <a:rPr lang="en-US" sz="400" b="1" i="0" u="none" strike="noStrike">
                          <a:solidFill>
                            <a:srgbClr val="FFFFFF"/>
                          </a:solidFill>
                          <a:effectLst/>
                          <a:latin typeface="Tahoma" panose="020B0604030504040204" pitchFamily="34" charset="0"/>
                        </a:rPr>
                        <a:t>Süreç No</a:t>
                      </a:r>
                    </a:p>
                  </a:txBody>
                  <a:tcPr marL="4642" marR="4642" marT="4642"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rowSpan="2" gridSpan="12">
                  <a:txBody>
                    <a:bodyPr/>
                    <a:lstStyle/>
                    <a:p>
                      <a:pPr algn="ctr" fontAlgn="ctr"/>
                      <a:r>
                        <a:rPr lang="en-US" sz="600" b="1" i="0" u="none" strike="noStrike">
                          <a:solidFill>
                            <a:srgbClr val="000000"/>
                          </a:solidFill>
                          <a:effectLst/>
                          <a:latin typeface="Tahoma" panose="020B0604030504040204" pitchFamily="34" charset="0"/>
                        </a:rPr>
                        <a:t>2019 GERÇEKLEŞEN GÖSTERGELERİ</a:t>
                      </a:r>
                    </a:p>
                  </a:txBody>
                  <a:tcPr marL="4642" marR="4642" marT="4642"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3">
                  <a:txBody>
                    <a:bodyPr/>
                    <a:lstStyle/>
                    <a:p>
                      <a:pPr algn="ctr" fontAlgn="ctr"/>
                      <a:r>
                        <a:rPr lang="en-US" sz="500" b="1" i="0" u="none" strike="noStrike">
                          <a:solidFill>
                            <a:srgbClr val="000000"/>
                          </a:solidFill>
                          <a:effectLst/>
                          <a:latin typeface="Tahoma" panose="020B0604030504040204" pitchFamily="34" charset="0"/>
                        </a:rPr>
                        <a:t>Toplam/           Ortalama</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500" b="1" i="0" u="none" strike="noStrike">
                          <a:solidFill>
                            <a:srgbClr val="000000"/>
                          </a:solidFill>
                          <a:effectLst/>
                          <a:latin typeface="Tahoma" panose="020B0604030504040204" pitchFamily="34" charset="0"/>
                        </a:rPr>
                        <a:t> Başarı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500" b="1" i="0" u="none" strike="noStrike">
                          <a:solidFill>
                            <a:srgbClr val="000000"/>
                          </a:solidFill>
                          <a:effectLst/>
                          <a:latin typeface="Tahoma" panose="020B0604030504040204" pitchFamily="34" charset="0"/>
                        </a:rPr>
                        <a:t>DF No</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2666047392"/>
                  </a:ext>
                </a:extLst>
              </a:tr>
              <a:tr h="10505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500" b="1" i="0" u="none" strike="noStrike">
                          <a:solidFill>
                            <a:srgbClr val="FFFFFF"/>
                          </a:solidFill>
                          <a:effectLst/>
                          <a:latin typeface="Tahoma" panose="020B0604030504040204" pitchFamily="34" charset="0"/>
                        </a:rPr>
                        <a:t> </a:t>
                      </a:r>
                    </a:p>
                  </a:txBody>
                  <a:tcPr marL="4642" marR="4642" marT="4642"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gridSpan="1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295881520"/>
                  </a:ext>
                </a:extLst>
              </a:tr>
              <a:tr h="299398">
                <a:tc>
                  <a:txBody>
                    <a:bodyPr/>
                    <a:lstStyle/>
                    <a:p>
                      <a:pPr algn="ctr" fontAlgn="ctr"/>
                      <a:r>
                        <a:rPr lang="en-US" sz="500" b="1" i="0" u="none" strike="noStrike">
                          <a:solidFill>
                            <a:srgbClr val="FFFFFF"/>
                          </a:solidFill>
                          <a:effectLst/>
                          <a:latin typeface="Tahoma" panose="020B0604030504040204" pitchFamily="34" charset="0"/>
                        </a:rPr>
                        <a:t>Sıra No</a:t>
                      </a:r>
                    </a:p>
                  </a:txBody>
                  <a:tcPr marL="4642" marR="4642" marT="4642"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en-US" sz="500" b="1" i="0" u="none" strike="noStrike" dirty="0" err="1">
                          <a:solidFill>
                            <a:srgbClr val="FFFFFF"/>
                          </a:solidFill>
                          <a:effectLst/>
                          <a:latin typeface="Tahoma" panose="020B0604030504040204" pitchFamily="34" charset="0"/>
                        </a:rPr>
                        <a:t>Performans</a:t>
                      </a:r>
                      <a:r>
                        <a:rPr lang="en-US" sz="500" b="1" i="0" u="none" strike="noStrike" dirty="0">
                          <a:solidFill>
                            <a:srgbClr val="FFFFFF"/>
                          </a:solidFill>
                          <a:effectLst/>
                          <a:latin typeface="Tahoma" panose="020B0604030504040204" pitchFamily="34" charset="0"/>
                        </a:rPr>
                        <a:t> </a:t>
                      </a:r>
                      <a:r>
                        <a:rPr lang="en-US" sz="500" b="1" i="0" u="none" strike="noStrike" dirty="0" err="1">
                          <a:solidFill>
                            <a:srgbClr val="FFFFFF"/>
                          </a:solidFill>
                          <a:effectLst/>
                          <a:latin typeface="Tahoma" panose="020B0604030504040204" pitchFamily="34" charset="0"/>
                        </a:rPr>
                        <a:t>Kriteri</a:t>
                      </a:r>
                      <a:endParaRPr lang="en-US" sz="500" b="1" i="0" u="none" strike="noStrike" dirty="0">
                        <a:solidFill>
                          <a:srgbClr val="FFFFFF"/>
                        </a:solidFill>
                        <a:effectLst/>
                        <a:latin typeface="Tahoma" panose="020B0604030504040204" pitchFamily="34" charset="0"/>
                      </a:endParaRPr>
                    </a:p>
                  </a:txBody>
                  <a:tcPr marL="4642" marR="4642" marT="4642"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İlgili Olduğu Stratejik Faaliyet No</a:t>
                      </a:r>
                    </a:p>
                  </a:txBody>
                  <a:tcPr marL="4642" marR="4642" marT="4642"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2018 Gerçekleşen</a:t>
                      </a:r>
                    </a:p>
                  </a:txBody>
                  <a:tcPr marL="4642" marR="4642" marT="4642"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2019 Hedef</a:t>
                      </a:r>
                    </a:p>
                  </a:txBody>
                  <a:tcPr marL="4642" marR="4642" marT="4642"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0" i="0" u="none" strike="noStrike">
                          <a:solidFill>
                            <a:srgbClr val="000000"/>
                          </a:solidFill>
                          <a:effectLst/>
                          <a:latin typeface="Tahoma" panose="020B0604030504040204" pitchFamily="34" charset="0"/>
                        </a:rPr>
                        <a:t>Ocak</a:t>
                      </a:r>
                    </a:p>
                  </a:txBody>
                  <a:tcPr marL="4642" marR="4642" marT="4642"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Şubat</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Mart</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Nisan</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Mayıs</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Haziran</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Temmuz</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Ağustos</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Eylül</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Ekim</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Kasım</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Aralık</a:t>
                      </a:r>
                    </a:p>
                  </a:txBody>
                  <a:tcPr marL="4642" marR="4642" marT="464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4171922"/>
                  </a:ext>
                </a:extLst>
              </a:tr>
              <a:tr h="110304">
                <a:tc>
                  <a:txBody>
                    <a:bodyPr/>
                    <a:lstStyle/>
                    <a:p>
                      <a:pPr algn="ctr" fontAlgn="ctr"/>
                      <a:r>
                        <a:rPr lang="en-US" sz="600" b="0" i="0" u="none" strike="noStrike">
                          <a:solidFill>
                            <a:srgbClr val="000000"/>
                          </a:solidFill>
                          <a:effectLst/>
                          <a:latin typeface="Tahoma" panose="020B0604030504040204" pitchFamily="34" charset="0"/>
                        </a:rPr>
                        <a:t>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Calibri" panose="020F0502020204030204" pitchFamily="34" charset="0"/>
                        </a:rPr>
                        <a:t>Basılı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Kaynak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Sayısı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Artış</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Oranı</a:t>
                      </a:r>
                      <a:r>
                        <a:rPr lang="en-US" sz="700" b="0" i="0" u="none" strike="noStrike" dirty="0">
                          <a:solidFill>
                            <a:srgbClr val="000000"/>
                          </a:solidFill>
                          <a:effectLst/>
                          <a:latin typeface="Calibri" panose="020F050202020403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1.5.1.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%82,98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%83.18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%83.18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%83.19</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%83.26</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%83.28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a:t>
                      </a:r>
                      <a:r>
                        <a:rPr lang="en-US" sz="600" b="1" i="0" u="none" strike="noStrike" dirty="0" smtClean="0">
                          <a:solidFill>
                            <a:srgbClr val="000000"/>
                          </a:solidFill>
                          <a:effectLst/>
                          <a:latin typeface="Calibri" panose="020F0502020204030204" pitchFamily="34" charset="0"/>
                        </a:rPr>
                        <a:t>83</a:t>
                      </a:r>
                      <a:endParaRPr lang="en-US" sz="600" b="1" i="0" u="none" strike="noStrike" dirty="0">
                        <a:solidFill>
                          <a:srgbClr val="000000"/>
                        </a:solidFill>
                        <a:effectLst/>
                        <a:latin typeface="Calibri" panose="020F0502020204030204" pitchFamily="34" charset="0"/>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a:t>
                      </a:r>
                      <a:r>
                        <a:rPr lang="en-US" sz="600" b="1" i="0" u="none" strike="noStrike" dirty="0" smtClean="0">
                          <a:solidFill>
                            <a:srgbClr val="000000"/>
                          </a:solidFill>
                          <a:effectLst/>
                          <a:latin typeface="Calibri" panose="020F0502020204030204" pitchFamily="34" charset="0"/>
                        </a:rPr>
                        <a:t>116</a:t>
                      </a:r>
                      <a:endParaRPr lang="en-US" sz="600" b="1" i="0" u="none" strike="noStrike" dirty="0">
                        <a:solidFill>
                          <a:srgbClr val="000000"/>
                        </a:solidFill>
                        <a:effectLst/>
                        <a:latin typeface="Calibri" panose="020F0502020204030204" pitchFamily="34" charset="0"/>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06439171"/>
                  </a:ext>
                </a:extLst>
              </a:tr>
              <a:tr h="220609">
                <a:tc>
                  <a:txBody>
                    <a:bodyPr/>
                    <a:lstStyle/>
                    <a:p>
                      <a:pPr algn="ctr" fontAlgn="ctr"/>
                      <a:r>
                        <a:rPr lang="en-US" sz="600" b="0" i="0" u="none" strike="noStrike">
                          <a:solidFill>
                            <a:srgbClr val="000000"/>
                          </a:solidFill>
                          <a:effectLst/>
                          <a:latin typeface="Tahoma" panose="020B0604030504040204" pitchFamily="34" charset="0"/>
                        </a:rPr>
                        <a:t>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Calibri" panose="020F0502020204030204" pitchFamily="34" charset="0"/>
                        </a:rPr>
                        <a:t>Basılı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Kaynak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Artış</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Oranından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Memnuniyet</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Oranı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Öğrenci</a:t>
                      </a:r>
                      <a:r>
                        <a:rPr lang="en-US" sz="700" b="0" i="0" u="none" strike="noStrike" dirty="0">
                          <a:solidFill>
                            <a:srgbClr val="000000"/>
                          </a:solidFill>
                          <a:effectLst/>
                          <a:latin typeface="Calibri" panose="020F0502020204030204" pitchFamily="34" charset="0"/>
                        </a:rPr>
                        <a:t>)</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1.5.1.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%65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libri" panose="020F0502020204030204" pitchFamily="34" charset="0"/>
                        </a:rPr>
                        <a:t>%94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%94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%132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3502703"/>
                  </a:ext>
                </a:extLst>
              </a:tr>
              <a:tr h="220609">
                <a:tc>
                  <a:txBody>
                    <a:bodyPr/>
                    <a:lstStyle/>
                    <a:p>
                      <a:pPr algn="ctr" fontAlgn="ctr"/>
                      <a:r>
                        <a:rPr lang="en-US" sz="600" b="0" i="0" u="none" strike="noStrike">
                          <a:solidFill>
                            <a:srgbClr val="000000"/>
                          </a:solidFill>
                          <a:effectLst/>
                          <a:latin typeface="Tahoma" panose="020B0604030504040204" pitchFamily="34" charset="0"/>
                        </a:rPr>
                        <a:t>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solidFill>
                            <a:srgbClr val="000000"/>
                          </a:solidFill>
                          <a:effectLst/>
                          <a:latin typeface="Calibri" panose="020F0502020204030204" pitchFamily="34" charset="0"/>
                        </a:rPr>
                        <a:t>Basılı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Kaynak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Artış</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Oranından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Memnuniyet</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Oranı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Akademisyen</a:t>
                      </a:r>
                      <a:r>
                        <a:rPr lang="en-US" sz="700" b="0" i="0" u="none" strike="noStrike" dirty="0">
                          <a:solidFill>
                            <a:srgbClr val="000000"/>
                          </a:solidFill>
                          <a:effectLst/>
                          <a:latin typeface="Calibri" panose="020F0502020204030204" pitchFamily="34" charset="0"/>
                        </a:rPr>
                        <a:t>)</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1.5.1.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%61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%74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%74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%104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51039972"/>
                  </a:ext>
                </a:extLst>
              </a:tr>
              <a:tr h="330913">
                <a:tc>
                  <a:txBody>
                    <a:bodyPr/>
                    <a:lstStyle/>
                    <a:p>
                      <a:pPr algn="ctr" fontAlgn="ctr"/>
                      <a:r>
                        <a:rPr lang="en-US" sz="600" b="0" i="0" u="none" strike="noStrike">
                          <a:solidFill>
                            <a:srgbClr val="000000"/>
                          </a:solidFill>
                          <a:effectLst/>
                          <a:latin typeface="Tahoma" panose="020B0604030504040204" pitchFamily="34" charset="0"/>
                        </a:rPr>
                        <a:t>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Basılı Kaynak Artış Oranından Kullanıcı Memnuniyet Oranı (İdari)</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1.5.1.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%78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%82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%115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97831262"/>
                  </a:ext>
                </a:extLst>
              </a:tr>
              <a:tr h="220609">
                <a:tc>
                  <a:txBody>
                    <a:bodyPr/>
                    <a:lstStyle/>
                    <a:p>
                      <a:pPr algn="ctr" fontAlgn="ctr"/>
                      <a:r>
                        <a:rPr lang="en-US" sz="600" b="0" i="0" u="none" strike="noStrike">
                          <a:solidFill>
                            <a:srgbClr val="000000"/>
                          </a:solidFill>
                          <a:effectLst/>
                          <a:latin typeface="Tahoma" panose="020B0604030504040204" pitchFamily="34" charset="0"/>
                        </a:rPr>
                        <a:t>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Elektronik Kaynak Sayısı Artış Oranı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1.5.2.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%72,5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libri" panose="020F0502020204030204" pitchFamily="34" charset="0"/>
                        </a:rPr>
                        <a:t>%74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libri" panose="020F0502020204030204" pitchFamily="34" charset="0"/>
                        </a:rPr>
                        <a:t>%74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libri" panose="020F0502020204030204" pitchFamily="34" charset="0"/>
                        </a:rPr>
                        <a:t>%74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libri" panose="020F0502020204030204" pitchFamily="34" charset="0"/>
                        </a:rPr>
                        <a:t>%74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%74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%74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%74.05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%81.09</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%81.09</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%81.09</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%81.09</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libri" panose="020F0502020204030204" pitchFamily="34" charset="0"/>
                        </a:rPr>
                        <a:t>%81.09</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%81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%114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47293776"/>
                  </a:ext>
                </a:extLst>
              </a:tr>
              <a:tr h="330913">
                <a:tc>
                  <a:txBody>
                    <a:bodyPr/>
                    <a:lstStyle/>
                    <a:p>
                      <a:pPr algn="ctr" fontAlgn="ctr"/>
                      <a:r>
                        <a:rPr lang="en-US" sz="600" b="0" i="0" u="none" strike="noStrike">
                          <a:solidFill>
                            <a:srgbClr val="000000"/>
                          </a:solidFill>
                          <a:effectLst/>
                          <a:latin typeface="Tahoma" panose="020B0604030504040204" pitchFamily="34" charset="0"/>
                        </a:rPr>
                        <a:t>6</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Elektronik Kaynak Sayısı Artış Oranından Memnuniyet Oranı (Öğrenci)</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1.5.2.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%67</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%94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%94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%132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218157"/>
                  </a:ext>
                </a:extLst>
              </a:tr>
              <a:tr h="330913">
                <a:tc>
                  <a:txBody>
                    <a:bodyPr/>
                    <a:lstStyle/>
                    <a:p>
                      <a:pPr algn="ctr" fontAlgn="ctr"/>
                      <a:r>
                        <a:rPr lang="en-US" sz="600" b="0" i="0" u="none" strike="noStrike">
                          <a:solidFill>
                            <a:srgbClr val="000000"/>
                          </a:solidFill>
                          <a:effectLst/>
                          <a:latin typeface="Tahoma" panose="020B0604030504040204" pitchFamily="34" charset="0"/>
                        </a:rPr>
                        <a:t>7</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Elektronik Kaynak Sayısı Artış Oranından Memnuniyet Oranı (Akademisyen)</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1.5.2.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%57</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libri" panose="020F0502020204030204" pitchFamily="34" charset="0"/>
                        </a:rPr>
                        <a:t>%73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%73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%102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2794079"/>
                  </a:ext>
                </a:extLst>
              </a:tr>
              <a:tr h="330913">
                <a:tc>
                  <a:txBody>
                    <a:bodyPr/>
                    <a:lstStyle/>
                    <a:p>
                      <a:pPr algn="ctr" fontAlgn="ctr"/>
                      <a:r>
                        <a:rPr lang="en-US" sz="600" b="0" i="0" u="none" strike="noStrike">
                          <a:solidFill>
                            <a:srgbClr val="000000"/>
                          </a:solidFill>
                          <a:effectLst/>
                          <a:latin typeface="Tahoma" panose="020B0604030504040204" pitchFamily="34" charset="0"/>
                        </a:rPr>
                        <a:t>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Elektronik Kaynak Sayısı Artış Oranından Memnuniyet Oranı (İdari)</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1.5.2.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%82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libri" panose="020F0502020204030204" pitchFamily="34" charset="0"/>
                        </a:rPr>
                        <a:t>%85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%85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%119</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88775094"/>
                  </a:ext>
                </a:extLst>
              </a:tr>
              <a:tr h="220609">
                <a:tc>
                  <a:txBody>
                    <a:bodyPr/>
                    <a:lstStyle/>
                    <a:p>
                      <a:pPr algn="ctr" fontAlgn="ctr"/>
                      <a:r>
                        <a:rPr lang="en-US" sz="600" b="0" i="0" u="none" strike="noStrike">
                          <a:solidFill>
                            <a:srgbClr val="000000"/>
                          </a:solidFill>
                          <a:effectLst/>
                          <a:latin typeface="Tahoma" panose="020B0604030504040204" pitchFamily="34" charset="0"/>
                        </a:rPr>
                        <a:t>9</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Multimedya Kaynak Sayısı Artış Oranı</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%70,61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a:solidFill>
                            <a:srgbClr val="000000"/>
                          </a:solidFill>
                          <a:effectLst/>
                          <a:latin typeface="Calibri" panose="020F0502020204030204" pitchFamily="34" charset="0"/>
                        </a:rPr>
                        <a:t>%70.66</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a:solidFill>
                            <a:srgbClr val="000000"/>
                          </a:solidFill>
                          <a:effectLst/>
                          <a:latin typeface="Calibri" panose="020F0502020204030204" pitchFamily="34" charset="0"/>
                        </a:rPr>
                        <a:t>%70.70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%70.71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%70.71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%70.73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%70.75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a:solidFill>
                            <a:srgbClr val="000000"/>
                          </a:solidFill>
                          <a:effectLst/>
                          <a:latin typeface="Calibri" panose="020F0502020204030204" pitchFamily="34" charset="0"/>
                        </a:rPr>
                        <a:t>%71.03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a:solidFill>
                            <a:srgbClr val="000000"/>
                          </a:solidFill>
                          <a:effectLst/>
                          <a:latin typeface="Calibri" panose="020F0502020204030204" pitchFamily="34" charset="0"/>
                        </a:rPr>
                        <a:t>%71.03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%71.03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%71.03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%71.03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%71.03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%100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27978742"/>
                  </a:ext>
                </a:extLst>
              </a:tr>
              <a:tr h="330913">
                <a:tc>
                  <a:txBody>
                    <a:bodyPr/>
                    <a:lstStyle/>
                    <a:p>
                      <a:pPr algn="ctr" fontAlgn="ctr"/>
                      <a:r>
                        <a:rPr lang="en-US" sz="600" b="0" i="0" u="none" strike="noStrike">
                          <a:solidFill>
                            <a:srgbClr val="000000"/>
                          </a:solidFill>
                          <a:effectLst/>
                          <a:latin typeface="Tahoma" panose="020B0604030504040204" pitchFamily="34" charset="0"/>
                        </a:rPr>
                        <a:t>10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Multimedya Kaynak Sayısı Artış Oranından Memnuniyet Oranı (Öğrenci)</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%67</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%93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%93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%130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82466870"/>
                  </a:ext>
                </a:extLst>
              </a:tr>
              <a:tr h="330913">
                <a:tc>
                  <a:txBody>
                    <a:bodyPr/>
                    <a:lstStyle/>
                    <a:p>
                      <a:pPr algn="ctr" fontAlgn="ctr"/>
                      <a:r>
                        <a:rPr lang="en-US" sz="600" b="0" i="0" u="none" strike="noStrike">
                          <a:solidFill>
                            <a:srgbClr val="000000"/>
                          </a:solidFill>
                          <a:effectLst/>
                          <a:latin typeface="Tahoma" panose="020B0604030504040204" pitchFamily="34" charset="0"/>
                        </a:rPr>
                        <a:t>11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Multimedya Kaynak Sayısı Artış Oranından Memnuniyet Oranı (Akademisyen)</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%63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%72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%72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%101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89680294"/>
                  </a:ext>
                </a:extLst>
              </a:tr>
              <a:tr h="330913">
                <a:tc>
                  <a:txBody>
                    <a:bodyPr/>
                    <a:lstStyle/>
                    <a:p>
                      <a:pPr algn="ctr" fontAlgn="ctr"/>
                      <a:r>
                        <a:rPr lang="en-US" sz="600" b="0" i="0" u="none" strike="noStrike">
                          <a:solidFill>
                            <a:srgbClr val="000000"/>
                          </a:solidFill>
                          <a:effectLst/>
                          <a:latin typeface="Tahoma" panose="020B0604030504040204" pitchFamily="34" charset="0"/>
                        </a:rPr>
                        <a:t>12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Multimedya Kaynak Sayısı Artış Oranından Memnuniyet Oranı (İdari)</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1.5.3.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%80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%86</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%86</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%121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92290605"/>
                  </a:ext>
                </a:extLst>
              </a:tr>
              <a:tr h="330913">
                <a:tc>
                  <a:txBody>
                    <a:bodyPr/>
                    <a:lstStyle/>
                    <a:p>
                      <a:pPr algn="ctr" fontAlgn="ctr"/>
                      <a:r>
                        <a:rPr lang="en-US" sz="600" b="0" i="0" u="none" strike="noStrike">
                          <a:solidFill>
                            <a:srgbClr val="000000"/>
                          </a:solidFill>
                          <a:effectLst/>
                          <a:latin typeface="Tahoma" panose="020B0604030504040204" pitchFamily="34" charset="0"/>
                        </a:rPr>
                        <a:t>13</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Memnuniyet Oranı (Kütüphane Oryantasyon ve Eğitim Etkinliklerinden)</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%92</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&gt;=%71</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DD</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DD</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2160461"/>
                  </a:ext>
                </a:extLst>
              </a:tr>
              <a:tr h="252125">
                <a:tc>
                  <a:txBody>
                    <a:bodyPr/>
                    <a:lstStyle/>
                    <a:p>
                      <a:pPr algn="ctr" fontAlgn="ctr"/>
                      <a:r>
                        <a:rPr lang="en-US" sz="600" b="0" i="0" u="none" strike="noStrike">
                          <a:solidFill>
                            <a:srgbClr val="000000"/>
                          </a:solidFill>
                          <a:effectLst/>
                          <a:latin typeface="Tahoma" panose="020B0604030504040204" pitchFamily="34" charset="0"/>
                        </a:rPr>
                        <a:t>14</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Major Hata Sayısı</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1.3.1.-1.3.3.-1.3.5.-1.3.7-1.3.8.</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%100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62531308"/>
                  </a:ext>
                </a:extLst>
              </a:tr>
              <a:tr h="168082">
                <a:tc>
                  <a:txBody>
                    <a:bodyPr/>
                    <a:lstStyle/>
                    <a:p>
                      <a:pPr algn="ctr" fontAlgn="ctr"/>
                      <a:r>
                        <a:rPr lang="en-US" sz="600" b="0" i="0" u="none" strike="noStrike">
                          <a:solidFill>
                            <a:srgbClr val="000000"/>
                          </a:solidFill>
                          <a:effectLst/>
                          <a:latin typeface="Tahoma" panose="020B0604030504040204" pitchFamily="34" charset="0"/>
                        </a:rPr>
                        <a:t>15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Düzeltici Faaliyet Kapanma Hızı</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libri" panose="020F0502020204030204" pitchFamily="34" charset="0"/>
                        </a:rPr>
                        <a:t>1.3.1.-1.3.3.-1.3.5.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DD</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%100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Agency FB"/>
                        </a:rPr>
                        <a:t>­</a:t>
                      </a: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a:solidFill>
                            <a:srgbClr val="000000"/>
                          </a:solidFill>
                          <a:effectLst/>
                          <a:latin typeface="Cambria" panose="02040503050406030204" pitchFamily="18" charset="0"/>
                        </a:rPr>
                        <a:t>%75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500" b="0" i="0" u="none" strike="noStrike" dirty="0" smtClean="0">
                          <a:solidFill>
                            <a:srgbClr val="000000"/>
                          </a:solidFill>
                          <a:effectLst/>
                          <a:latin typeface="Agency FB"/>
                        </a:rPr>
                        <a:t>­­</a:t>
                      </a:r>
                      <a:endParaRPr lang="en-US" sz="5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dirty="0">
                          <a:solidFill>
                            <a:srgbClr val="000000"/>
                          </a:solidFill>
                          <a:effectLst/>
                          <a:latin typeface="Cambria" panose="02040503050406030204" pitchFamily="18" charset="0"/>
                        </a:rPr>
                        <a:t>%12.5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0" i="0" u="none" strike="noStrike">
                          <a:solidFill>
                            <a:srgbClr val="000000"/>
                          </a:solidFill>
                          <a:effectLst/>
                          <a:latin typeface="Cambria" panose="02040503050406030204" pitchFamily="18" charset="0"/>
                        </a:rPr>
                        <a:t>%12.5</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%100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%100</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Tahoma" panose="020B0604030504040204" pitchFamily="34" charset="0"/>
                        </a:rPr>
                        <a:t> </a:t>
                      </a:r>
                    </a:p>
                  </a:txBody>
                  <a:tcPr marL="4642" marR="4642" marT="46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0157807"/>
                  </a:ext>
                </a:extLst>
              </a:tr>
            </a:tbl>
          </a:graphicData>
        </a:graphic>
      </p:graphicFrame>
    </p:spTree>
    <p:extLst>
      <p:ext uri="{BB962C8B-B14F-4D97-AF65-F5344CB8AC3E}">
        <p14:creationId xmlns:p14="http://schemas.microsoft.com/office/powerpoint/2010/main" val="3021306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9</a:t>
            </a:fld>
            <a:endParaRPr lang="tr-TR"/>
          </a:p>
        </p:txBody>
      </p:sp>
      <p:sp>
        <p:nvSpPr>
          <p:cNvPr id="3" name="Metin kutusu 4"/>
          <p:cNvSpPr txBox="1"/>
          <p:nvPr/>
        </p:nvSpPr>
        <p:spPr>
          <a:xfrm>
            <a:off x="1475656" y="188640"/>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pic>
        <p:nvPicPr>
          <p:cNvPr id="5" name="Resim 5"/>
          <p:cNvPicPr/>
          <p:nvPr/>
        </p:nvPicPr>
        <p:blipFill>
          <a:blip r:embed="rId2"/>
          <a:stretch>
            <a:fillRect/>
          </a:stretch>
        </p:blipFill>
        <p:spPr>
          <a:xfrm>
            <a:off x="107504" y="188640"/>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506233602"/>
              </p:ext>
            </p:extLst>
          </p:nvPr>
        </p:nvGraphicFramePr>
        <p:xfrm>
          <a:off x="251518" y="1388966"/>
          <a:ext cx="8640964" cy="5212322"/>
        </p:xfrm>
        <a:graphic>
          <a:graphicData uri="http://schemas.openxmlformats.org/drawingml/2006/table">
            <a:tbl>
              <a:tblPr/>
              <a:tblGrid>
                <a:gridCol w="427595">
                  <a:extLst>
                    <a:ext uri="{9D8B030D-6E8A-4147-A177-3AD203B41FA5}">
                      <a16:colId xmlns:a16="http://schemas.microsoft.com/office/drawing/2014/main" val="2020922169"/>
                    </a:ext>
                  </a:extLst>
                </a:gridCol>
                <a:gridCol w="1558935">
                  <a:extLst>
                    <a:ext uri="{9D8B030D-6E8A-4147-A177-3AD203B41FA5}">
                      <a16:colId xmlns:a16="http://schemas.microsoft.com/office/drawing/2014/main" val="3040504770"/>
                    </a:ext>
                  </a:extLst>
                </a:gridCol>
                <a:gridCol w="463226">
                  <a:extLst>
                    <a:ext uri="{9D8B030D-6E8A-4147-A177-3AD203B41FA5}">
                      <a16:colId xmlns:a16="http://schemas.microsoft.com/office/drawing/2014/main" val="355897077"/>
                    </a:ext>
                  </a:extLst>
                </a:gridCol>
                <a:gridCol w="554536">
                  <a:extLst>
                    <a:ext uri="{9D8B030D-6E8A-4147-A177-3AD203B41FA5}">
                      <a16:colId xmlns:a16="http://schemas.microsoft.com/office/drawing/2014/main" val="3599936051"/>
                    </a:ext>
                  </a:extLst>
                </a:gridCol>
                <a:gridCol w="454319">
                  <a:extLst>
                    <a:ext uri="{9D8B030D-6E8A-4147-A177-3AD203B41FA5}">
                      <a16:colId xmlns:a16="http://schemas.microsoft.com/office/drawing/2014/main" val="626669338"/>
                    </a:ext>
                  </a:extLst>
                </a:gridCol>
                <a:gridCol w="400870">
                  <a:extLst>
                    <a:ext uri="{9D8B030D-6E8A-4147-A177-3AD203B41FA5}">
                      <a16:colId xmlns:a16="http://schemas.microsoft.com/office/drawing/2014/main" val="1325344989"/>
                    </a:ext>
                  </a:extLst>
                </a:gridCol>
                <a:gridCol w="340739">
                  <a:extLst>
                    <a:ext uri="{9D8B030D-6E8A-4147-A177-3AD203B41FA5}">
                      <a16:colId xmlns:a16="http://schemas.microsoft.com/office/drawing/2014/main" val="262200396"/>
                    </a:ext>
                  </a:extLst>
                </a:gridCol>
                <a:gridCol w="365236">
                  <a:extLst>
                    <a:ext uri="{9D8B030D-6E8A-4147-A177-3AD203B41FA5}">
                      <a16:colId xmlns:a16="http://schemas.microsoft.com/office/drawing/2014/main" val="3663972681"/>
                    </a:ext>
                  </a:extLst>
                </a:gridCol>
                <a:gridCol w="320696">
                  <a:extLst>
                    <a:ext uri="{9D8B030D-6E8A-4147-A177-3AD203B41FA5}">
                      <a16:colId xmlns:a16="http://schemas.microsoft.com/office/drawing/2014/main" val="2424891789"/>
                    </a:ext>
                  </a:extLst>
                </a:gridCol>
                <a:gridCol w="498860">
                  <a:extLst>
                    <a:ext uri="{9D8B030D-6E8A-4147-A177-3AD203B41FA5}">
                      <a16:colId xmlns:a16="http://schemas.microsoft.com/office/drawing/2014/main" val="3451642473"/>
                    </a:ext>
                  </a:extLst>
                </a:gridCol>
                <a:gridCol w="447637">
                  <a:extLst>
                    <a:ext uri="{9D8B030D-6E8A-4147-A177-3AD203B41FA5}">
                      <a16:colId xmlns:a16="http://schemas.microsoft.com/office/drawing/2014/main" val="3286681203"/>
                    </a:ext>
                  </a:extLst>
                </a:gridCol>
                <a:gridCol w="320696">
                  <a:extLst>
                    <a:ext uri="{9D8B030D-6E8A-4147-A177-3AD203B41FA5}">
                      <a16:colId xmlns:a16="http://schemas.microsoft.com/office/drawing/2014/main" val="3916750621"/>
                    </a:ext>
                  </a:extLst>
                </a:gridCol>
                <a:gridCol w="400870">
                  <a:extLst>
                    <a:ext uri="{9D8B030D-6E8A-4147-A177-3AD203B41FA5}">
                      <a16:colId xmlns:a16="http://schemas.microsoft.com/office/drawing/2014/main" val="291200676"/>
                    </a:ext>
                  </a:extLst>
                </a:gridCol>
                <a:gridCol w="311787">
                  <a:extLst>
                    <a:ext uri="{9D8B030D-6E8A-4147-A177-3AD203B41FA5}">
                      <a16:colId xmlns:a16="http://schemas.microsoft.com/office/drawing/2014/main" val="855980840"/>
                    </a:ext>
                  </a:extLst>
                </a:gridCol>
                <a:gridCol w="320696">
                  <a:extLst>
                    <a:ext uri="{9D8B030D-6E8A-4147-A177-3AD203B41FA5}">
                      <a16:colId xmlns:a16="http://schemas.microsoft.com/office/drawing/2014/main" val="4072030061"/>
                    </a:ext>
                  </a:extLst>
                </a:gridCol>
                <a:gridCol w="320696">
                  <a:extLst>
                    <a:ext uri="{9D8B030D-6E8A-4147-A177-3AD203B41FA5}">
                      <a16:colId xmlns:a16="http://schemas.microsoft.com/office/drawing/2014/main" val="258799977"/>
                    </a:ext>
                  </a:extLst>
                </a:gridCol>
                <a:gridCol w="356327">
                  <a:extLst>
                    <a:ext uri="{9D8B030D-6E8A-4147-A177-3AD203B41FA5}">
                      <a16:colId xmlns:a16="http://schemas.microsoft.com/office/drawing/2014/main" val="4184784879"/>
                    </a:ext>
                  </a:extLst>
                </a:gridCol>
                <a:gridCol w="320696">
                  <a:extLst>
                    <a:ext uri="{9D8B030D-6E8A-4147-A177-3AD203B41FA5}">
                      <a16:colId xmlns:a16="http://schemas.microsoft.com/office/drawing/2014/main" val="741358910"/>
                    </a:ext>
                  </a:extLst>
                </a:gridCol>
                <a:gridCol w="287290">
                  <a:extLst>
                    <a:ext uri="{9D8B030D-6E8A-4147-A177-3AD203B41FA5}">
                      <a16:colId xmlns:a16="http://schemas.microsoft.com/office/drawing/2014/main" val="2259868318"/>
                    </a:ext>
                  </a:extLst>
                </a:gridCol>
                <a:gridCol w="169257">
                  <a:extLst>
                    <a:ext uri="{9D8B030D-6E8A-4147-A177-3AD203B41FA5}">
                      <a16:colId xmlns:a16="http://schemas.microsoft.com/office/drawing/2014/main" val="4202270160"/>
                    </a:ext>
                  </a:extLst>
                </a:gridCol>
              </a:tblGrid>
              <a:tr h="135366">
                <a:tc rowSpan="5" gridSpan="11">
                  <a:txBody>
                    <a:bodyPr/>
                    <a:lstStyle/>
                    <a:p>
                      <a:pPr algn="ctr" fontAlgn="ctr"/>
                      <a:r>
                        <a:rPr lang="en-US" sz="1200" b="1" i="0" u="none" strike="noStrike">
                          <a:solidFill>
                            <a:srgbClr val="000000"/>
                          </a:solidFill>
                          <a:effectLst/>
                          <a:latin typeface="Tahoma" panose="020B0604030504040204" pitchFamily="34" charset="0"/>
                        </a:rPr>
                        <a:t>                       SÜREÇ PERFORMANS İZLEME KARNESİ (SPİK)</a:t>
                      </a:r>
                    </a:p>
                  </a:txBody>
                  <a:tcPr marL="5601" marR="5601" marT="5601" marB="0" anchor="ctr">
                    <a:lnL>
                      <a:noFill/>
                    </a:lnL>
                    <a:lnR w="6350" cap="flat" cmpd="sng" algn="ctr">
                      <a:solidFill>
                        <a:srgbClr val="000000"/>
                      </a:solidFill>
                      <a:prstDash val="solid"/>
                      <a:round/>
                      <a:headEnd type="none" w="med" len="med"/>
                      <a:tailEnd type="none" w="med" len="med"/>
                    </a:lnR>
                    <a:lnT>
                      <a:noFill/>
                    </a:lnT>
                    <a:lnB w="6350" cap="flat" cmpd="sng" algn="ctr">
                      <a:solidFill>
                        <a:srgbClr val="EEECE1"/>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5">
                  <a:txBody>
                    <a:bodyPr/>
                    <a:lstStyle/>
                    <a:p>
                      <a:pPr algn="l" fontAlgn="ctr"/>
                      <a:r>
                        <a:rPr lang="en-US" sz="700" b="1" i="0" u="none" strike="noStrike">
                          <a:solidFill>
                            <a:srgbClr val="000000"/>
                          </a:solidFill>
                          <a:effectLst/>
                          <a:latin typeface="Calibri" panose="020F0502020204030204" pitchFamily="34" charset="0"/>
                        </a:rPr>
                        <a:t>Doküman No</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600" b="0" i="0" u="none" strike="noStrike">
                          <a:solidFill>
                            <a:srgbClr val="000000"/>
                          </a:solidFill>
                          <a:effectLst/>
                          <a:latin typeface="Verdana" panose="020B0604030504040204" pitchFamily="34" charset="0"/>
                        </a:rPr>
                        <a:t>KD-SP-0001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5421665"/>
                  </a:ext>
                </a:extLst>
              </a:tr>
              <a:tr h="135366">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700" b="1" i="0" u="none" strike="noStrike">
                          <a:solidFill>
                            <a:srgbClr val="000000"/>
                          </a:solidFill>
                          <a:effectLst/>
                          <a:latin typeface="Calibri" panose="020F0502020204030204" pitchFamily="34" charset="0"/>
                        </a:rPr>
                        <a:t>Yayın Tarihi</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600" b="0" i="0" u="none" strike="noStrike">
                          <a:solidFill>
                            <a:srgbClr val="000000"/>
                          </a:solidFill>
                          <a:effectLst/>
                          <a:latin typeface="Verdana" panose="020B0604030504040204" pitchFamily="34" charset="0"/>
                        </a:rPr>
                        <a:t>03.05.2018</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05973037"/>
                  </a:ext>
                </a:extLst>
              </a:tr>
              <a:tr h="135366">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700" b="1" i="0" u="none" strike="noStrike">
                          <a:solidFill>
                            <a:srgbClr val="000000"/>
                          </a:solidFill>
                          <a:effectLst/>
                          <a:latin typeface="Calibri" panose="020F0502020204030204" pitchFamily="34" charset="0"/>
                        </a:rPr>
                        <a:t>Değişiklik No</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600" b="0" i="0" u="none" strike="noStrike">
                          <a:solidFill>
                            <a:srgbClr val="000000"/>
                          </a:solidFill>
                          <a:effectLst/>
                          <a:latin typeface="Verdana" panose="020B060403050404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104174"/>
                  </a:ext>
                </a:extLst>
              </a:tr>
              <a:tr h="135366">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700" b="1" i="0" u="none" strike="noStrike">
                          <a:solidFill>
                            <a:srgbClr val="000000"/>
                          </a:solidFill>
                          <a:effectLst/>
                          <a:latin typeface="Calibri" panose="020F0502020204030204" pitchFamily="34" charset="0"/>
                        </a:rPr>
                        <a:t>Değişiklik Tarihi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600" b="0" i="0" u="none" strike="noStrike">
                          <a:solidFill>
                            <a:srgbClr val="000000"/>
                          </a:solidFill>
                          <a:effectLst/>
                          <a:latin typeface="Verdana" panose="020B0604030504040204" pitchFamily="34" charset="0"/>
                        </a:rPr>
                        <a:t>-</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9704961"/>
                  </a:ext>
                </a:extLst>
              </a:tr>
              <a:tr h="135366">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a:txBody>
                    <a:bodyPr/>
                    <a:lstStyle/>
                    <a:p>
                      <a:pPr algn="l" fontAlgn="ctr"/>
                      <a:r>
                        <a:rPr lang="en-US" sz="700" b="1" i="0" u="none" strike="noStrike">
                          <a:solidFill>
                            <a:srgbClr val="000000"/>
                          </a:solidFill>
                          <a:effectLst/>
                          <a:latin typeface="Calibri" panose="020F0502020204030204" pitchFamily="34" charset="0"/>
                        </a:rPr>
                        <a:t>Sayfa No</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fontAlgn="ctr"/>
                      <a:r>
                        <a:rPr lang="en-US" sz="600" b="0" i="0" u="none" strike="noStrike">
                          <a:solidFill>
                            <a:srgbClr val="000000"/>
                          </a:solidFill>
                          <a:effectLst/>
                          <a:latin typeface="Verdana" panose="020B0604030504040204" pitchFamily="34" charset="0"/>
                        </a:rPr>
                        <a:t>1/1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0711668"/>
                  </a:ext>
                </a:extLst>
              </a:tr>
              <a:tr h="128921">
                <a:tc rowSpan="2" gridSpan="3">
                  <a:txBody>
                    <a:bodyPr/>
                    <a:lstStyle/>
                    <a:p>
                      <a:pPr algn="l" fontAlgn="ctr"/>
                      <a:r>
                        <a:rPr lang="en-US" sz="600" b="1" i="0" u="none" strike="noStrike">
                          <a:solidFill>
                            <a:srgbClr val="FFFFFF"/>
                          </a:solidFill>
                          <a:effectLst/>
                          <a:latin typeface="Tahoma" panose="020B0604030504040204" pitchFamily="34" charset="0"/>
                        </a:rPr>
                        <a:t>SÜREÇ ADI: KÜTÜPHANE VE DOKÜMANTASYON MÜDÜRLÜĞÜ</a:t>
                      </a:r>
                    </a:p>
                  </a:txBody>
                  <a:tcPr marL="5601" marR="5601" marT="5601"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gridSpan="2">
                  <a:txBody>
                    <a:bodyPr/>
                    <a:lstStyle/>
                    <a:p>
                      <a:pPr algn="ctr" fontAlgn="b"/>
                      <a:r>
                        <a:rPr lang="en-US" sz="600" b="1" i="0" u="none" strike="noStrike">
                          <a:solidFill>
                            <a:srgbClr val="FFFFFF"/>
                          </a:solidFill>
                          <a:effectLst/>
                          <a:latin typeface="Tahoma" panose="020B0604030504040204" pitchFamily="34" charset="0"/>
                        </a:rPr>
                        <a:t>Süreç No</a:t>
                      </a:r>
                    </a:p>
                  </a:txBody>
                  <a:tcPr marL="5601" marR="5601" marT="5601"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rowSpan="2" gridSpan="12">
                  <a:txBody>
                    <a:bodyPr/>
                    <a:lstStyle/>
                    <a:p>
                      <a:pPr algn="ctr" fontAlgn="ctr"/>
                      <a:r>
                        <a:rPr lang="en-US" sz="700" b="1" i="0" u="none" strike="noStrike">
                          <a:solidFill>
                            <a:srgbClr val="000000"/>
                          </a:solidFill>
                          <a:effectLst/>
                          <a:latin typeface="Tahoma" panose="020B0604030504040204" pitchFamily="34" charset="0"/>
                        </a:rPr>
                        <a:t>2019 GERÇEKLEŞEN GÖSTERGELERİ</a:t>
                      </a:r>
                    </a:p>
                  </a:txBody>
                  <a:tcPr marL="5601" marR="5601" marT="5601"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3">
                  <a:txBody>
                    <a:bodyPr/>
                    <a:lstStyle/>
                    <a:p>
                      <a:pPr algn="ctr" fontAlgn="ctr"/>
                      <a:r>
                        <a:rPr lang="en-US" sz="600" b="1" i="0" u="none" strike="noStrike">
                          <a:solidFill>
                            <a:srgbClr val="000000"/>
                          </a:solidFill>
                          <a:effectLst/>
                          <a:latin typeface="Tahoma" panose="020B0604030504040204" pitchFamily="34" charset="0"/>
                        </a:rPr>
                        <a:t>Toplam/           Ortalama</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600" b="1" i="0" u="none" strike="noStrike">
                          <a:solidFill>
                            <a:srgbClr val="000000"/>
                          </a:solidFill>
                          <a:effectLst/>
                          <a:latin typeface="Tahoma" panose="020B0604030504040204" pitchFamily="34" charset="0"/>
                        </a:rPr>
                        <a:t> Başarı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600" b="1" i="0" u="none" strike="noStrike">
                          <a:solidFill>
                            <a:srgbClr val="000000"/>
                          </a:solidFill>
                          <a:effectLst/>
                          <a:latin typeface="Tahoma" panose="020B0604030504040204" pitchFamily="34" charset="0"/>
                        </a:rPr>
                        <a:t>DF No</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815630267"/>
                  </a:ext>
                </a:extLst>
              </a:tr>
              <a:tr h="12892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600" b="1" i="0" u="none" strike="noStrike">
                          <a:solidFill>
                            <a:srgbClr val="FFFFFF"/>
                          </a:solidFill>
                          <a:effectLst/>
                          <a:latin typeface="Tahoma" panose="020B0604030504040204" pitchFamily="34" charset="0"/>
                        </a:rPr>
                        <a:t> </a:t>
                      </a:r>
                    </a:p>
                  </a:txBody>
                  <a:tcPr marL="5601" marR="5601" marT="5601"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gridSpan="1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99042122"/>
                  </a:ext>
                </a:extLst>
              </a:tr>
              <a:tr h="367424">
                <a:tc>
                  <a:txBody>
                    <a:bodyPr/>
                    <a:lstStyle/>
                    <a:p>
                      <a:pPr algn="ctr" fontAlgn="ctr"/>
                      <a:r>
                        <a:rPr lang="en-US" sz="600" b="1" i="0" u="none" strike="noStrike">
                          <a:solidFill>
                            <a:srgbClr val="FFFFFF"/>
                          </a:solidFill>
                          <a:effectLst/>
                          <a:latin typeface="Tahoma" panose="020B0604030504040204" pitchFamily="34" charset="0"/>
                        </a:rPr>
                        <a:t>Sıra No</a:t>
                      </a:r>
                    </a:p>
                  </a:txBody>
                  <a:tcPr marL="5601" marR="5601" marT="5601"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en-US" sz="600" b="1" i="0" u="none" strike="noStrike">
                          <a:solidFill>
                            <a:srgbClr val="FFFFFF"/>
                          </a:solidFill>
                          <a:effectLst/>
                          <a:latin typeface="Tahoma" panose="020B0604030504040204" pitchFamily="34" charset="0"/>
                        </a:rPr>
                        <a:t>Performans Kriteri</a:t>
                      </a:r>
                    </a:p>
                  </a:txBody>
                  <a:tcPr marL="5601" marR="5601" marT="5601"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1" i="0" u="none" strike="noStrike">
                          <a:solidFill>
                            <a:srgbClr val="FFFFFF"/>
                          </a:solidFill>
                          <a:effectLst/>
                          <a:latin typeface="Tahoma" panose="020B0604030504040204" pitchFamily="34" charset="0"/>
                        </a:rPr>
                        <a:t>İlgili Olduğu Stratejik Faaliyet No</a:t>
                      </a:r>
                    </a:p>
                  </a:txBody>
                  <a:tcPr marL="5601" marR="5601" marT="5601"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1" i="0" u="none" strike="noStrike">
                          <a:solidFill>
                            <a:srgbClr val="FFFFFF"/>
                          </a:solidFill>
                          <a:effectLst/>
                          <a:latin typeface="Tahoma" panose="020B0604030504040204" pitchFamily="34" charset="0"/>
                        </a:rPr>
                        <a:t>2018 Gerçekleşen</a:t>
                      </a:r>
                    </a:p>
                  </a:txBody>
                  <a:tcPr marL="5601" marR="5601" marT="5601"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1" i="0" u="none" strike="noStrike">
                          <a:solidFill>
                            <a:srgbClr val="FFFFFF"/>
                          </a:solidFill>
                          <a:effectLst/>
                          <a:latin typeface="Tahoma" panose="020B0604030504040204" pitchFamily="34" charset="0"/>
                        </a:rPr>
                        <a:t>2019 Hedef</a:t>
                      </a:r>
                    </a:p>
                  </a:txBody>
                  <a:tcPr marL="5601" marR="5601" marT="5601"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700" b="0" i="0" u="none" strike="noStrike">
                          <a:solidFill>
                            <a:srgbClr val="000000"/>
                          </a:solidFill>
                          <a:effectLst/>
                          <a:latin typeface="Tahoma" panose="020B0604030504040204" pitchFamily="34" charset="0"/>
                        </a:rPr>
                        <a:t>Ocak</a:t>
                      </a:r>
                    </a:p>
                  </a:txBody>
                  <a:tcPr marL="5601" marR="5601" marT="5601"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Şubat</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Mart</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Nisan</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Mayıs</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Haziran</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Temmuz</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Ağustos</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Eylül</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Ekim</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Kasım</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700" b="0" i="0" u="none" strike="noStrike">
                          <a:solidFill>
                            <a:srgbClr val="000000"/>
                          </a:solidFill>
                          <a:effectLst/>
                          <a:latin typeface="Tahoma" panose="020B0604030504040204" pitchFamily="34" charset="0"/>
                        </a:rPr>
                        <a:t>Aralık</a:t>
                      </a:r>
                    </a:p>
                  </a:txBody>
                  <a:tcPr marL="5601" marR="5601" marT="560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28224211"/>
                  </a:ext>
                </a:extLst>
              </a:tr>
              <a:tr h="135366">
                <a:tc>
                  <a:txBody>
                    <a:bodyPr/>
                    <a:lstStyle/>
                    <a:p>
                      <a:pPr algn="ctr" fontAlgn="ctr"/>
                      <a:r>
                        <a:rPr lang="en-US" sz="700" b="0" i="0" u="none" strike="noStrike">
                          <a:solidFill>
                            <a:srgbClr val="000000"/>
                          </a:solidFill>
                          <a:effectLst/>
                          <a:latin typeface="Tahoma" panose="020B0604030504040204" pitchFamily="34" charset="0"/>
                        </a:rPr>
                        <a:t>16</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Risk Azaltma Oranı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1.3.1.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%47,6</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%21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Cambria" panose="02040503050406030204" pitchFamily="18" charset="0"/>
                        </a:rPr>
                        <a:t>­</a:t>
                      </a:r>
                      <a:endParaRPr lang="en-US" sz="600" b="0" i="0" u="none" strike="noStrike" dirty="0">
                        <a:solidFill>
                          <a:srgbClr val="000000"/>
                        </a:solidFill>
                        <a:effectLst/>
                        <a:latin typeface="Cambria" panose="02040503050406030204" pitchFamily="18"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mbria" panose="02040503050406030204" pitchFamily="18" charset="0"/>
                        </a:rPr>
                        <a:t>%7.68</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mbria" panose="02040503050406030204" pitchFamily="18" charset="0"/>
                        </a:rPr>
                        <a:t>%19.20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Cambria" panose="02040503050406030204" pitchFamily="18" charset="0"/>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Cambria" panose="02040503050406030204" pitchFamily="18"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Cambria" panose="02040503050406030204" pitchFamily="18" charset="0"/>
                        </a:rPr>
                        <a:t>­</a:t>
                      </a:r>
                      <a:endParaRPr lang="en-US" sz="600" b="0" i="0" u="none" strike="noStrike" dirty="0">
                        <a:solidFill>
                          <a:srgbClr val="000000"/>
                        </a:solidFill>
                        <a:effectLst/>
                        <a:latin typeface="Cambria" panose="02040503050406030204" pitchFamily="18"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Cambria" panose="02040503050406030204" pitchFamily="18" charset="0"/>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Cambria" panose="02040503050406030204" pitchFamily="18"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Cambria" panose="02040503050406030204" pitchFamily="18" charset="0"/>
                        </a:rPr>
                        <a:t>­</a:t>
                      </a:r>
                      <a:endParaRPr lang="en-US" sz="600" b="0" i="0" u="none" strike="noStrike" dirty="0">
                        <a:solidFill>
                          <a:srgbClr val="000000"/>
                        </a:solidFill>
                        <a:effectLst/>
                        <a:latin typeface="Cambria" panose="02040503050406030204" pitchFamily="18"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mbria" panose="02040503050406030204" pitchFamily="18" charset="0"/>
                        </a:rPr>
                        <a:t>%23.04</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Cambria" panose="02040503050406030204" pitchFamily="18" charset="0"/>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Cambria" panose="02040503050406030204" pitchFamily="18"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Cambria" panose="02040503050406030204" pitchFamily="18" charset="0"/>
                        </a:rPr>
                        <a:t> </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Cambria" panose="02040503050406030204" pitchFamily="18"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mbria" panose="02040503050406030204" pitchFamily="18" charset="0"/>
                        </a:rPr>
                        <a:t>%7.68</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mbria" panose="02040503050406030204" pitchFamily="18" charset="0"/>
                        </a:rPr>
                        <a:t>%3.84</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%61.44</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%292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99347916"/>
                  </a:ext>
                </a:extLst>
              </a:tr>
              <a:tr h="251395">
                <a:tc>
                  <a:txBody>
                    <a:bodyPr/>
                    <a:lstStyle/>
                    <a:p>
                      <a:pPr algn="ctr" fontAlgn="ctr"/>
                      <a:r>
                        <a:rPr lang="en-US" sz="700" b="0" i="0" u="none" strike="noStrike">
                          <a:solidFill>
                            <a:srgbClr val="000000"/>
                          </a:solidFill>
                          <a:effectLst/>
                          <a:latin typeface="Tahoma" panose="020B0604030504040204" pitchFamily="34" charset="0"/>
                        </a:rPr>
                        <a:t>17</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Kalite Hedefleri Gerçekleşme Oranı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%74</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smtClean="0">
                          <a:solidFill>
                            <a:srgbClr val="000000"/>
                          </a:solidFill>
                          <a:effectLst/>
                          <a:latin typeface="Agency FB"/>
                        </a:rPr>
                        <a:t>­</a:t>
                      </a:r>
                      <a:r>
                        <a:rPr lang="en-US" sz="6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600" b="0" i="0" u="none" strike="noStrike" dirty="0" smtClean="0">
                          <a:solidFill>
                            <a:srgbClr val="000000"/>
                          </a:solidFill>
                          <a:effectLst/>
                          <a:latin typeface="Agency FB"/>
                        </a:rPr>
                        <a:t>­</a:t>
                      </a:r>
                      <a:endParaRPr lang="en-US" sz="6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DD</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%96</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902872131"/>
                  </a:ext>
                </a:extLst>
              </a:tr>
              <a:tr h="135366">
                <a:tc>
                  <a:txBody>
                    <a:bodyPr/>
                    <a:lstStyle/>
                    <a:p>
                      <a:pPr algn="ctr" fontAlgn="ctr"/>
                      <a:r>
                        <a:rPr lang="en-US" sz="700" b="0" i="0" u="none" strike="noStrike">
                          <a:solidFill>
                            <a:srgbClr val="000000"/>
                          </a:solidFill>
                          <a:effectLst/>
                          <a:latin typeface="Tahoma" panose="020B0604030504040204" pitchFamily="34" charset="0"/>
                        </a:rPr>
                        <a:t>18</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KYS İç Denetim Puanı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%99</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%86</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mbria" panose="02040503050406030204" pitchFamily="18" charset="0"/>
                        </a:rPr>
                        <a:t>%99</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%99</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%115</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51116801"/>
                  </a:ext>
                </a:extLst>
              </a:tr>
              <a:tr h="135366">
                <a:tc>
                  <a:txBody>
                    <a:bodyPr/>
                    <a:lstStyle/>
                    <a:p>
                      <a:pPr algn="ctr" fontAlgn="ctr"/>
                      <a:r>
                        <a:rPr lang="en-US" sz="700" b="0" i="0" u="none" strike="noStrike">
                          <a:solidFill>
                            <a:srgbClr val="000000"/>
                          </a:solidFill>
                          <a:effectLst/>
                          <a:latin typeface="Tahoma" panose="020B0604030504040204" pitchFamily="34" charset="0"/>
                        </a:rPr>
                        <a:t>19</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Şikâyet Sayısı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59139109"/>
                  </a:ext>
                </a:extLst>
              </a:tr>
              <a:tr h="135366">
                <a:tc>
                  <a:txBody>
                    <a:bodyPr/>
                    <a:lstStyle/>
                    <a:p>
                      <a:pPr algn="ctr" fontAlgn="ctr"/>
                      <a:r>
                        <a:rPr lang="en-US" sz="700" b="0" i="0" u="none" strike="noStrike">
                          <a:solidFill>
                            <a:srgbClr val="000000"/>
                          </a:solidFill>
                          <a:effectLst/>
                          <a:latin typeface="Tahoma" panose="020B0604030504040204" pitchFamily="34" charset="0"/>
                        </a:rPr>
                        <a:t>20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Şikâyet Çözüm Memnuniyet Oranı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17536879"/>
                  </a:ext>
                </a:extLst>
              </a:tr>
              <a:tr h="270733">
                <a:tc>
                  <a:txBody>
                    <a:bodyPr/>
                    <a:lstStyle/>
                    <a:p>
                      <a:pPr algn="ctr" fontAlgn="ctr"/>
                      <a:r>
                        <a:rPr lang="en-US" sz="700" b="0" i="0" u="none" strike="noStrike">
                          <a:solidFill>
                            <a:srgbClr val="000000"/>
                          </a:solidFill>
                          <a:effectLst/>
                          <a:latin typeface="Tahoma" panose="020B0604030504040204" pitchFamily="34" charset="0"/>
                        </a:rPr>
                        <a:t>21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Şikâyete Geri Dönüş/Cevap Verme Süresi</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&lt;=3 gün</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gency FB"/>
                        </a:rPr>
                        <a:t>­</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alibri" panose="020F0502020204030204" pitchFamily="34" charset="0"/>
                        </a:rPr>
                        <a:t>&lt;=3 </a:t>
                      </a:r>
                      <a:r>
                        <a:rPr lang="en-US" sz="700" b="0" i="0" u="none" strike="noStrike" dirty="0" err="1">
                          <a:solidFill>
                            <a:srgbClr val="000000"/>
                          </a:solidFill>
                          <a:effectLst/>
                          <a:latin typeface="Calibri" panose="020F0502020204030204" pitchFamily="34" charset="0"/>
                        </a:rPr>
                        <a:t>gün</a:t>
                      </a:r>
                      <a:endParaRPr lang="en-US" sz="700" b="0" i="0" u="none" strike="noStrike" dirty="0">
                        <a:solidFill>
                          <a:srgbClr val="000000"/>
                        </a:solidFill>
                        <a:effectLst/>
                        <a:latin typeface="Calibri" panose="020F0502020204030204" pitchFamily="34"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3</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%300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5178584"/>
                  </a:ext>
                </a:extLst>
              </a:tr>
              <a:tr h="270733">
                <a:tc>
                  <a:txBody>
                    <a:bodyPr/>
                    <a:lstStyle/>
                    <a:p>
                      <a:pPr algn="ctr" fontAlgn="ctr"/>
                      <a:r>
                        <a:rPr lang="en-US" sz="700" b="0" i="0" u="none" strike="noStrike">
                          <a:solidFill>
                            <a:srgbClr val="000000"/>
                          </a:solidFill>
                          <a:effectLst/>
                          <a:latin typeface="Tahoma" panose="020B0604030504040204" pitchFamily="34" charset="0"/>
                        </a:rPr>
                        <a:t>22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Şikâyetin Çözümü İçin Öngörülen Süre</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&lt;=14 gün</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alibri" panose="020F0502020204030204" pitchFamily="34" charset="0"/>
                        </a:rPr>
                        <a:t>&lt;=14 </a:t>
                      </a:r>
                      <a:r>
                        <a:rPr lang="en-US" sz="700" b="0" i="0" u="none" strike="noStrike" dirty="0" err="1">
                          <a:solidFill>
                            <a:srgbClr val="000000"/>
                          </a:solidFill>
                          <a:effectLst/>
                          <a:latin typeface="Calibri" panose="020F0502020204030204" pitchFamily="34" charset="0"/>
                        </a:rPr>
                        <a:t>gün</a:t>
                      </a:r>
                      <a:endParaRPr lang="en-US" sz="700" b="0" i="0" u="none" strike="noStrike" dirty="0">
                        <a:solidFill>
                          <a:srgbClr val="000000"/>
                        </a:solidFill>
                        <a:effectLst/>
                        <a:latin typeface="Calibri" panose="020F0502020204030204" pitchFamily="34"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14</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%1400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70870209"/>
                  </a:ext>
                </a:extLst>
              </a:tr>
              <a:tr h="257841">
                <a:tc>
                  <a:txBody>
                    <a:bodyPr/>
                    <a:lstStyle/>
                    <a:p>
                      <a:pPr algn="ctr" fontAlgn="ctr"/>
                      <a:r>
                        <a:rPr lang="en-US" sz="700" b="0" i="0" u="none" strike="noStrike">
                          <a:solidFill>
                            <a:srgbClr val="000000"/>
                          </a:solidFill>
                          <a:effectLst/>
                          <a:latin typeface="Tahoma" panose="020B0604030504040204" pitchFamily="34" charset="0"/>
                        </a:rPr>
                        <a:t>23</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Çözümün Gerçekleştirildiği Süre</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&lt;=14 gün</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alibri" panose="020F0502020204030204" pitchFamily="34" charset="0"/>
                        </a:rPr>
                        <a:t>&lt;=14 </a:t>
                      </a:r>
                      <a:r>
                        <a:rPr lang="en-US" sz="700" b="0" i="0" u="none" strike="noStrike" dirty="0" err="1">
                          <a:solidFill>
                            <a:srgbClr val="000000"/>
                          </a:solidFill>
                          <a:effectLst/>
                          <a:latin typeface="Calibri" panose="020F0502020204030204" pitchFamily="34" charset="0"/>
                        </a:rPr>
                        <a:t>gün</a:t>
                      </a:r>
                      <a:endParaRPr lang="en-US" sz="700" b="0" i="0" u="none" strike="noStrike" dirty="0">
                        <a:solidFill>
                          <a:srgbClr val="000000"/>
                        </a:solidFill>
                        <a:effectLst/>
                        <a:latin typeface="Calibri" panose="020F0502020204030204" pitchFamily="34"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14</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%1400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15506937"/>
                  </a:ext>
                </a:extLst>
              </a:tr>
              <a:tr h="135366">
                <a:tc>
                  <a:txBody>
                    <a:bodyPr/>
                    <a:lstStyle/>
                    <a:p>
                      <a:pPr algn="ctr" fontAlgn="ctr"/>
                      <a:r>
                        <a:rPr lang="en-US" sz="700" b="0" i="0" u="none" strike="noStrike">
                          <a:solidFill>
                            <a:srgbClr val="000000"/>
                          </a:solidFill>
                          <a:effectLst/>
                          <a:latin typeface="Tahoma" panose="020B0604030504040204" pitchFamily="34" charset="0"/>
                        </a:rPr>
                        <a:t>24</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Tekrarlayan Şikâyet Sayısı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49177456"/>
                  </a:ext>
                </a:extLst>
              </a:tr>
              <a:tr h="135366">
                <a:tc>
                  <a:txBody>
                    <a:bodyPr/>
                    <a:lstStyle/>
                    <a:p>
                      <a:pPr algn="ctr" fontAlgn="ctr"/>
                      <a:r>
                        <a:rPr lang="en-US" sz="700" b="0" i="0" u="none" strike="noStrike">
                          <a:solidFill>
                            <a:srgbClr val="000000"/>
                          </a:solidFill>
                          <a:effectLst/>
                          <a:latin typeface="Tahoma" panose="020B0604030504040204" pitchFamily="34" charset="0"/>
                        </a:rPr>
                        <a:t>25</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Çevre Kazası Sayısı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1.3.3.</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09271338"/>
                  </a:ext>
                </a:extLst>
              </a:tr>
              <a:tr h="135366">
                <a:tc>
                  <a:txBody>
                    <a:bodyPr/>
                    <a:lstStyle/>
                    <a:p>
                      <a:pPr algn="ctr" fontAlgn="ctr"/>
                      <a:r>
                        <a:rPr lang="en-US" sz="700" b="0" i="0" u="none" strike="noStrike">
                          <a:solidFill>
                            <a:srgbClr val="000000"/>
                          </a:solidFill>
                          <a:effectLst/>
                          <a:latin typeface="Tahoma" panose="020B0604030504040204" pitchFamily="34" charset="0"/>
                        </a:rPr>
                        <a:t>26</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İş Kazası Sayısı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1.3.5.</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Calibri" panose="020F0502020204030204" pitchFamily="34" charset="0"/>
                        </a:rPr>
                        <a:t>1</a:t>
                      </a:r>
                      <a:endParaRPr lang="en-US" sz="700" b="0" i="0" u="none" strike="noStrike" dirty="0">
                        <a:solidFill>
                          <a:srgbClr val="000000"/>
                        </a:solidFill>
                        <a:effectLst/>
                        <a:latin typeface="Calibri" panose="020F0502020204030204" pitchFamily="34" charset="0"/>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FF0000"/>
                          </a:solidFill>
                          <a:effectLst/>
                          <a:latin typeface="Calibri" panose="020F050202020403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219145909"/>
                  </a:ext>
                </a:extLst>
              </a:tr>
              <a:tr h="135366">
                <a:tc>
                  <a:txBody>
                    <a:bodyPr/>
                    <a:lstStyle/>
                    <a:p>
                      <a:pPr algn="ctr" fontAlgn="ctr"/>
                      <a:r>
                        <a:rPr lang="en-US" sz="700" b="0" i="0" u="none" strike="noStrike">
                          <a:solidFill>
                            <a:srgbClr val="000000"/>
                          </a:solidFill>
                          <a:effectLst/>
                          <a:latin typeface="Tahoma" panose="020B0604030504040204" pitchFamily="34" charset="0"/>
                        </a:rPr>
                        <a:t>27</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İş Kazası Ağırlık Oranı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1.3.5.</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87165465"/>
                  </a:ext>
                </a:extLst>
              </a:tr>
              <a:tr h="135366">
                <a:tc>
                  <a:txBody>
                    <a:bodyPr/>
                    <a:lstStyle/>
                    <a:p>
                      <a:pPr algn="ctr" fontAlgn="ctr"/>
                      <a:r>
                        <a:rPr lang="en-US" sz="700" b="0" i="0" u="none" strike="noStrike">
                          <a:solidFill>
                            <a:srgbClr val="000000"/>
                          </a:solidFill>
                          <a:effectLst/>
                          <a:latin typeface="Tahoma" panose="020B0604030504040204" pitchFamily="34" charset="0"/>
                        </a:rPr>
                        <a:t>28</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Öneri Sayısı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1.3.6.</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2</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75107701"/>
                  </a:ext>
                </a:extLst>
              </a:tr>
              <a:tr h="135366">
                <a:tc>
                  <a:txBody>
                    <a:bodyPr/>
                    <a:lstStyle/>
                    <a:p>
                      <a:pPr algn="ctr" fontAlgn="ctr"/>
                      <a:r>
                        <a:rPr lang="en-US" sz="700" b="0" i="0" u="none" strike="noStrike">
                          <a:solidFill>
                            <a:srgbClr val="000000"/>
                          </a:solidFill>
                          <a:effectLst/>
                          <a:latin typeface="Tahoma" panose="020B0604030504040204" pitchFamily="34" charset="0"/>
                        </a:rPr>
                        <a:t>29</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Önerilerin Hayata Geçirilme Oranı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1.3.6.</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DD</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%86</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Agency FB"/>
                        </a:rPr>
                        <a:t>­</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%100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29742991"/>
                  </a:ext>
                </a:extLst>
              </a:tr>
              <a:tr h="135366">
                <a:tc>
                  <a:txBody>
                    <a:bodyPr/>
                    <a:lstStyle/>
                    <a:p>
                      <a:pPr algn="ctr" fontAlgn="ctr"/>
                      <a:r>
                        <a:rPr lang="en-US" sz="700" b="0" i="0" u="none" strike="noStrike">
                          <a:solidFill>
                            <a:srgbClr val="000000"/>
                          </a:solidFill>
                          <a:effectLst/>
                          <a:latin typeface="Tahoma" panose="020B0604030504040204" pitchFamily="34" charset="0"/>
                        </a:rPr>
                        <a:t>30</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Personel Performans Oranı</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1.8.3.</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DD</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DD</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DD</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DD</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2803852"/>
                  </a:ext>
                </a:extLst>
              </a:tr>
              <a:tr h="309410">
                <a:tc>
                  <a:txBody>
                    <a:bodyPr/>
                    <a:lstStyle/>
                    <a:p>
                      <a:pPr algn="ctr" fontAlgn="ctr"/>
                      <a:r>
                        <a:rPr lang="en-US" sz="700" b="0" i="0" u="none" strike="noStrike">
                          <a:solidFill>
                            <a:srgbClr val="000000"/>
                          </a:solidFill>
                          <a:effectLst/>
                          <a:latin typeface="Tahoma" panose="020B0604030504040204" pitchFamily="34" charset="0"/>
                        </a:rPr>
                        <a:t>31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Süreç  Memnuniyet Oranı (İç Müşteri)</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1.14.1-1.5.1.-1.5.2.-1.5.3.-1.5.4.</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%77</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73%</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%89</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Agency FB"/>
                        </a:rPr>
                        <a:t>­</a:t>
                      </a: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700" b="0" i="0" u="none" strike="noStrike" dirty="0" smtClean="0">
                          <a:solidFill>
                            <a:srgbClr val="000000"/>
                          </a:solidFill>
                          <a:effectLst/>
                          <a:latin typeface="Agency FB"/>
                        </a:rPr>
                        <a:t>­­</a:t>
                      </a:r>
                      <a:endParaRPr lang="en-US" sz="700" b="0" i="0" u="none" strike="noStrike" dirty="0">
                        <a:solidFill>
                          <a:srgbClr val="000000"/>
                        </a:solidFill>
                        <a:effectLst/>
                        <a:latin typeface="Agency FB"/>
                      </a:endParaRP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%89</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%121</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88474762"/>
                  </a:ext>
                </a:extLst>
              </a:tr>
              <a:tr h="128921">
                <a:tc gridSpan="10">
                  <a:txBody>
                    <a:bodyPr/>
                    <a:lstStyle/>
                    <a:p>
                      <a:pPr algn="ctr" fontAlgn="b"/>
                      <a:r>
                        <a:rPr lang="en-US" sz="700" b="1" i="0" u="none" strike="noStrike">
                          <a:solidFill>
                            <a:srgbClr val="FFFFFF"/>
                          </a:solidFill>
                          <a:effectLst/>
                          <a:latin typeface="Tahoma" panose="020B0604030504040204" pitchFamily="34" charset="0"/>
                        </a:rPr>
                        <a:t>2019  GENEL SONUÇ</a:t>
                      </a:r>
                    </a:p>
                  </a:txBody>
                  <a:tcPr marL="5601" marR="5601" marT="5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algn="ctr" fontAlgn="b"/>
                      <a:r>
                        <a:rPr lang="en-US" sz="700" b="1" i="0" u="none" strike="noStrike">
                          <a:solidFill>
                            <a:srgbClr val="FFFFFF"/>
                          </a:solidFill>
                          <a:effectLst/>
                          <a:latin typeface="Tahoma" panose="020B0604030504040204" pitchFamily="34" charset="0"/>
                        </a:rPr>
                        <a:t>SEMBOLLERİN ANLAMLARI</a:t>
                      </a:r>
                    </a:p>
                  </a:txBody>
                  <a:tcPr marL="5601" marR="5601" marT="5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4552404"/>
                  </a:ext>
                </a:extLst>
              </a:tr>
              <a:tr h="128921">
                <a:tc gridSpan="2">
                  <a:txBody>
                    <a:bodyPr/>
                    <a:lstStyle/>
                    <a:p>
                      <a:pPr algn="l" fontAlgn="ctr"/>
                      <a:r>
                        <a:rPr lang="en-US" sz="600" b="1" i="0" u="none" strike="noStrike">
                          <a:solidFill>
                            <a:srgbClr val="000000"/>
                          </a:solidFill>
                          <a:effectLst/>
                          <a:latin typeface="Tahoma" panose="020B0604030504040204" pitchFamily="34" charset="0"/>
                        </a:rPr>
                        <a:t>TOPLAM HEDEF SAYISI</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ctr"/>
                      <a:r>
                        <a:rPr lang="en-US" sz="600" b="1" i="0" u="none" strike="noStrike">
                          <a:solidFill>
                            <a:srgbClr val="000000"/>
                          </a:solidFill>
                          <a:effectLst/>
                          <a:latin typeface="Tahoma" panose="020B0604030504040204" pitchFamily="34" charset="0"/>
                        </a:rPr>
                        <a:t>29</a:t>
                      </a:r>
                    </a:p>
                  </a:txBody>
                  <a:tcPr marL="5601" marR="5601" marT="5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en-US" sz="700" b="1" i="0" u="none" strike="noStrike">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62128277"/>
                  </a:ext>
                </a:extLst>
              </a:tr>
              <a:tr h="128921">
                <a:tc gridSpan="2">
                  <a:txBody>
                    <a:bodyPr/>
                    <a:lstStyle/>
                    <a:p>
                      <a:pPr algn="l" fontAlgn="ctr"/>
                      <a:r>
                        <a:rPr lang="en-US" sz="600" b="1" i="0" u="none" strike="noStrike">
                          <a:solidFill>
                            <a:srgbClr val="000000"/>
                          </a:solidFill>
                          <a:effectLst/>
                          <a:latin typeface="Tahoma" panose="020B0604030504040204" pitchFamily="34" charset="0"/>
                        </a:rPr>
                        <a:t>TUTAN HEDEF SAYISI</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ctr"/>
                      <a:r>
                        <a:rPr lang="en-US" sz="600" b="1" i="0" u="none" strike="noStrike">
                          <a:solidFill>
                            <a:srgbClr val="000000"/>
                          </a:solidFill>
                          <a:effectLst/>
                          <a:latin typeface="Tahoma" panose="020B0604030504040204" pitchFamily="34" charset="0"/>
                        </a:rPr>
                        <a:t>27</a:t>
                      </a:r>
                    </a:p>
                  </a:txBody>
                  <a:tcPr marL="5601" marR="5601" marT="5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700" b="1" i="0" u="none" strike="noStrike" dirty="0">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algn="ctr" fontAlgn="ctr"/>
                      <a:r>
                        <a:rPr lang="en-US" sz="700" b="1" i="0" u="none" strike="noStrike">
                          <a:solidFill>
                            <a:srgbClr val="000000"/>
                          </a:solidFill>
                          <a:effectLst/>
                          <a:latin typeface="Tahoma" panose="020B0604030504040204" pitchFamily="34" charset="0"/>
                        </a:rPr>
                        <a:t>Mükemmel</a:t>
                      </a:r>
                    </a:p>
                  </a:txBody>
                  <a:tcPr marL="5601" marR="5601" marT="5601"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ctr"/>
                      <a:endParaRPr lang="en-US" sz="700" b="1" i="0" u="none" strike="noStrike" dirty="0">
                        <a:solidFill>
                          <a:srgbClr val="000000"/>
                        </a:solidFill>
                        <a:effectLst/>
                        <a:latin typeface="Tahoma" panose="020B0604030504040204" pitchFamily="34" charset="0"/>
                      </a:endParaRPr>
                    </a:p>
                  </a:txBody>
                  <a:tcPr marL="5601" marR="5601" marT="560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700" b="1" i="0" u="none" strike="noStrike">
                        <a:solidFill>
                          <a:srgbClr val="000000"/>
                        </a:solidFill>
                        <a:effectLst/>
                        <a:latin typeface="Tahoma" panose="020B0604030504040204" pitchFamily="34" charset="0"/>
                      </a:endParaRPr>
                    </a:p>
                  </a:txBody>
                  <a:tcPr marL="5601" marR="5601" marT="5601" marB="0" anchor="b">
                    <a:lnL>
                      <a:noFill/>
                    </a:lnL>
                    <a:lnR>
                      <a:noFill/>
                    </a:lnR>
                    <a:lnT>
                      <a:noFill/>
                    </a:lnT>
                    <a:lnB>
                      <a:noFill/>
                    </a:lnB>
                  </a:tcPr>
                </a:tc>
                <a:tc gridSpan="3">
                  <a:txBody>
                    <a:bodyPr/>
                    <a:lstStyle/>
                    <a:p>
                      <a:pPr algn="ctr" fontAlgn="ctr"/>
                      <a:r>
                        <a:rPr lang="en-US" sz="700" b="1" i="0" u="none" strike="noStrike">
                          <a:solidFill>
                            <a:srgbClr val="000000"/>
                          </a:solidFill>
                          <a:effectLst/>
                          <a:latin typeface="Tahoma" panose="020B0604030504040204" pitchFamily="34" charset="0"/>
                        </a:rPr>
                        <a:t>İyileştirilmeli</a:t>
                      </a:r>
                    </a:p>
                  </a:txBody>
                  <a:tcPr marL="5601" marR="5601" marT="5601"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5694408"/>
                  </a:ext>
                </a:extLst>
              </a:tr>
              <a:tr h="128921">
                <a:tc gridSpan="2">
                  <a:txBody>
                    <a:bodyPr/>
                    <a:lstStyle/>
                    <a:p>
                      <a:pPr algn="l" fontAlgn="ctr"/>
                      <a:r>
                        <a:rPr lang="en-US" sz="600" b="1" i="0" u="none" strike="noStrike">
                          <a:solidFill>
                            <a:srgbClr val="000000"/>
                          </a:solidFill>
                          <a:effectLst/>
                          <a:latin typeface="Tahoma" panose="020B0604030504040204" pitchFamily="34" charset="0"/>
                        </a:rPr>
                        <a:t>TUTMAYAN HEDEF SAYISI</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ctr"/>
                      <a:r>
                        <a:rPr lang="en-US" sz="600" b="1" i="0" u="none" strike="noStrike">
                          <a:solidFill>
                            <a:srgbClr val="000000"/>
                          </a:solidFill>
                          <a:effectLst/>
                          <a:latin typeface="Tahoma" panose="020B0604030504040204" pitchFamily="34" charset="0"/>
                        </a:rPr>
                        <a:t>2</a:t>
                      </a:r>
                    </a:p>
                  </a:txBody>
                  <a:tcPr marL="5601" marR="5601" marT="5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700" b="1" i="0" u="none" strike="noStrike">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700" b="1" i="0" u="none" strike="noStrike">
                          <a:solidFill>
                            <a:srgbClr val="000000"/>
                          </a:solidFill>
                          <a:effectLst/>
                          <a:latin typeface="Tahoma" panose="020B0604030504040204" pitchFamily="34" charset="0"/>
                        </a:rPr>
                        <a:t>100-90</a:t>
                      </a:r>
                    </a:p>
                  </a:txBody>
                  <a:tcPr marL="5601" marR="5601" marT="560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Tahoma" panose="020B0604030504040204" pitchFamily="34" charset="0"/>
                        </a:rPr>
                        <a:t> </a:t>
                      </a:r>
                    </a:p>
                  </a:txBody>
                  <a:tcPr marL="5601" marR="5601" marT="56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Tahoma" panose="020B0604030504040204" pitchFamily="34" charset="0"/>
                        </a:rPr>
                        <a:t> </a:t>
                      </a:r>
                    </a:p>
                  </a:txBody>
                  <a:tcPr marL="5601" marR="5601" marT="5601"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ctr"/>
                      <a:r>
                        <a:rPr lang="en-US" sz="700" b="1" i="0" u="none" strike="noStrike">
                          <a:solidFill>
                            <a:srgbClr val="000000"/>
                          </a:solidFill>
                          <a:effectLst/>
                          <a:latin typeface="Tahoma" panose="020B0604030504040204" pitchFamily="34" charset="0"/>
                        </a:rPr>
                        <a:t>   79-60</a:t>
                      </a:r>
                    </a:p>
                  </a:txBody>
                  <a:tcPr marL="5601" marR="5601" marT="560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284301604"/>
                  </a:ext>
                </a:extLst>
              </a:tr>
              <a:tr h="128921">
                <a:tc gridSpan="2">
                  <a:txBody>
                    <a:bodyPr/>
                    <a:lstStyle/>
                    <a:p>
                      <a:pPr algn="l" fontAlgn="ctr"/>
                      <a:r>
                        <a:rPr lang="en-US" sz="600" b="1" i="0" u="none" strike="noStrike">
                          <a:solidFill>
                            <a:srgbClr val="000000"/>
                          </a:solidFill>
                          <a:effectLst/>
                          <a:latin typeface="Tahoma" panose="020B0604030504040204" pitchFamily="34" charset="0"/>
                        </a:rPr>
                        <a:t>ORTALAMA PERFORMANS</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ctr"/>
                      <a:r>
                        <a:rPr lang="en-US" sz="600" b="1" i="0" u="none" strike="noStrike">
                          <a:solidFill>
                            <a:srgbClr val="000000"/>
                          </a:solidFill>
                          <a:effectLst/>
                          <a:latin typeface="Tahoma" panose="020B0604030504040204" pitchFamily="34" charset="0"/>
                        </a:rPr>
                        <a:t>93%</a:t>
                      </a:r>
                    </a:p>
                  </a:txBody>
                  <a:tcPr marL="5601" marR="5601" marT="5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5601" marR="5601" marT="56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5601" marR="5601" marT="56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5601" marR="5601" marT="56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5601" marR="5601" marT="560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Tahoma" panose="020B0604030504040204" pitchFamily="34" charset="0"/>
                        </a:rPr>
                        <a:t> </a:t>
                      </a:r>
                    </a:p>
                  </a:txBody>
                  <a:tcPr marL="5601" marR="5601" marT="56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Tahoma" panose="020B0604030504040204" pitchFamily="34" charset="0"/>
                        </a:rPr>
                        <a:t> </a:t>
                      </a:r>
                    </a:p>
                  </a:txBody>
                  <a:tcPr marL="5601" marR="5601" marT="56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5601" marR="5601" marT="560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5601" marR="5601" marT="560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81057742"/>
                  </a:ext>
                </a:extLst>
              </a:tr>
              <a:tr h="128921">
                <a:tc gridSpan="2">
                  <a:txBody>
                    <a:bodyPr/>
                    <a:lstStyle/>
                    <a:p>
                      <a:pPr algn="l" fontAlgn="ctr"/>
                      <a:r>
                        <a:rPr lang="en-US" sz="600" b="1" i="0" u="none" strike="noStrike">
                          <a:solidFill>
                            <a:srgbClr val="000000"/>
                          </a:solidFill>
                          <a:effectLst/>
                          <a:latin typeface="Tahoma" panose="020B0604030504040204" pitchFamily="34" charset="0"/>
                        </a:rPr>
                        <a:t>SONUÇ</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8">
                  <a:txBody>
                    <a:bodyPr/>
                    <a:lstStyle/>
                    <a:p>
                      <a:pPr algn="l" fontAlgn="ctr"/>
                      <a:r>
                        <a:rPr lang="en-US" sz="700" b="1" i="0" u="none" strike="noStrike">
                          <a:solidFill>
                            <a:srgbClr val="000000"/>
                          </a:solidFill>
                          <a:effectLst/>
                          <a:latin typeface="Tahoma" panose="020B0604030504040204" pitchFamily="34" charset="0"/>
                        </a:rPr>
                        <a:t>Mükemmel</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700" b="1" i="0" u="none" strike="noStrike" dirty="0">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algn="ctr" fontAlgn="ctr"/>
                      <a:r>
                        <a:rPr lang="en-US" sz="700" b="1" i="0" u="none" strike="noStrike">
                          <a:solidFill>
                            <a:srgbClr val="000000"/>
                          </a:solidFill>
                          <a:effectLst/>
                          <a:latin typeface="Tahoma" panose="020B0604030504040204" pitchFamily="34" charset="0"/>
                        </a:rPr>
                        <a:t>Başarılı</a:t>
                      </a:r>
                    </a:p>
                  </a:txBody>
                  <a:tcPr marL="5601" marR="5601" marT="5601"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endParaRPr lang="en-US" sz="700" b="1" i="0" u="none" strike="noStrike">
                        <a:solidFill>
                          <a:srgbClr val="000000"/>
                        </a:solidFill>
                        <a:effectLst/>
                        <a:latin typeface="Tahoma" panose="020B0604030504040204" pitchFamily="34" charset="0"/>
                      </a:endParaRPr>
                    </a:p>
                  </a:txBody>
                  <a:tcPr marL="5601" marR="5601" marT="5601" marB="0" anchor="b">
                    <a:lnL>
                      <a:noFill/>
                    </a:lnL>
                    <a:lnR>
                      <a:noFill/>
                    </a:lnR>
                    <a:lnT>
                      <a:noFill/>
                    </a:lnT>
                    <a:lnB>
                      <a:noFill/>
                    </a:lnB>
                  </a:tcPr>
                </a:tc>
                <a:tc gridSpan="3">
                  <a:txBody>
                    <a:bodyPr/>
                    <a:lstStyle/>
                    <a:p>
                      <a:pPr algn="ctr" fontAlgn="ctr"/>
                      <a:r>
                        <a:rPr lang="en-US" sz="700" b="1" i="0" u="none" strike="noStrike">
                          <a:solidFill>
                            <a:srgbClr val="000000"/>
                          </a:solidFill>
                          <a:effectLst/>
                          <a:latin typeface="Tahoma" panose="020B0604030504040204" pitchFamily="34" charset="0"/>
                        </a:rPr>
                        <a:t>  Başarısız</a:t>
                      </a:r>
                    </a:p>
                  </a:txBody>
                  <a:tcPr marL="5601" marR="5601" marT="5601"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7869922"/>
                  </a:ext>
                </a:extLst>
              </a:tr>
              <a:tr h="283625">
                <a:tc gridSpan="2">
                  <a:txBody>
                    <a:bodyPr/>
                    <a:lstStyle/>
                    <a:p>
                      <a:pPr algn="l" fontAlgn="ctr"/>
                      <a:r>
                        <a:rPr lang="en-US" sz="600" b="1" i="0" u="none" strike="noStrike">
                          <a:solidFill>
                            <a:srgbClr val="000000"/>
                          </a:solidFill>
                          <a:effectLst/>
                          <a:latin typeface="Tahoma" panose="020B0604030504040204" pitchFamily="34" charset="0"/>
                        </a:rPr>
                        <a:t>SEMBOL</a:t>
                      </a:r>
                    </a:p>
                  </a:txBody>
                  <a:tcPr marL="5601" marR="5601" marT="5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ctr"/>
                      <a:r>
                        <a:rPr lang="en-US" sz="600" b="1" i="0" u="none" strike="noStrike" dirty="0">
                          <a:solidFill>
                            <a:srgbClr val="000000"/>
                          </a:solidFill>
                          <a:effectLst/>
                          <a:latin typeface="Tahoma" panose="020B0604030504040204" pitchFamily="34" charset="0"/>
                        </a:rPr>
                        <a:t> </a:t>
                      </a:r>
                    </a:p>
                  </a:txBody>
                  <a:tcPr marL="5601" marR="5601" marT="5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5601" marR="5601" marT="5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700" b="1" i="0" u="none" strike="noStrike" dirty="0">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700" b="1" i="0" u="none" strike="noStrike">
                          <a:solidFill>
                            <a:srgbClr val="000000"/>
                          </a:solidFill>
                          <a:effectLst/>
                          <a:latin typeface="Tahoma" panose="020B0604030504040204" pitchFamily="34" charset="0"/>
                        </a:rPr>
                        <a:t>  89-80</a:t>
                      </a:r>
                    </a:p>
                  </a:txBody>
                  <a:tcPr marL="5601" marR="5601" marT="560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000000"/>
                          </a:solidFill>
                          <a:effectLst/>
                          <a:latin typeface="Tahoma" panose="020B0604030504040204" pitchFamily="34" charset="0"/>
                        </a:rPr>
                        <a:t> </a:t>
                      </a:r>
                    </a:p>
                  </a:txBody>
                  <a:tcPr marL="5601" marR="5601" marT="560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1" i="0" u="none" strike="noStrike">
                          <a:solidFill>
                            <a:srgbClr val="000000"/>
                          </a:solidFill>
                          <a:effectLst/>
                          <a:latin typeface="Tahoma" panose="020B0604030504040204" pitchFamily="34" charset="0"/>
                        </a:rPr>
                        <a:t> </a:t>
                      </a:r>
                    </a:p>
                  </a:txBody>
                  <a:tcPr marL="5601" marR="5601" marT="56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5601" marR="5601" marT="56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700" b="1" i="0" u="none" strike="noStrike" dirty="0">
                          <a:solidFill>
                            <a:srgbClr val="000000"/>
                          </a:solidFill>
                          <a:effectLst/>
                          <a:latin typeface="Tahoma" panose="020B0604030504040204" pitchFamily="34" charset="0"/>
                        </a:rPr>
                        <a:t>59-0</a:t>
                      </a:r>
                    </a:p>
                  </a:txBody>
                  <a:tcPr marL="5601" marR="5601" marT="560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63956062"/>
                  </a:ext>
                </a:extLst>
              </a:tr>
            </a:tbl>
          </a:graphicData>
        </a:graphic>
      </p:graphicFrame>
      <p:pic>
        <p:nvPicPr>
          <p:cNvPr id="6" name="Resim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6356350"/>
            <a:ext cx="193874" cy="216024"/>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2" y="5733256"/>
            <a:ext cx="265860" cy="290790"/>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0152" y="6144864"/>
            <a:ext cx="437436" cy="394048"/>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68344" y="5680132"/>
            <a:ext cx="393304" cy="343914"/>
          </a:xfrm>
          <a:prstGeom prst="rect">
            <a:avLst/>
          </a:prstGeom>
          <a:noFill/>
          <a:extLst>
            <a:ext uri="{909E8E84-426E-40DD-AFC4-6F175D3DCCD1}">
              <a14:hiddenFill xmlns:a14="http://schemas.microsoft.com/office/drawing/2010/main">
                <a:solidFill>
                  <a:srgbClr val="FFFFFF"/>
                </a:solidFill>
              </a14:hiddenFill>
            </a:ext>
          </a:extLst>
        </p:spPr>
      </p:pic>
      <p:pic>
        <p:nvPicPr>
          <p:cNvPr id="11" name="Resim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68344" y="6223593"/>
            <a:ext cx="336376" cy="315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007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1702</TotalTime>
  <Words>5583</Words>
  <Application>Microsoft Office PowerPoint</Application>
  <PresentationFormat>On-screen Show (4:3)</PresentationFormat>
  <Paragraphs>7304</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Agency FB</vt:lpstr>
      <vt:lpstr>Arial</vt:lpstr>
      <vt:lpstr>Calibri</vt:lpstr>
      <vt:lpstr>Cambria</vt:lpstr>
      <vt:lpstr>Tahoma</vt:lpstr>
      <vt:lpstr>Times New Roman</vt:lpstr>
      <vt:lpstr>Verdana</vt:lpstr>
      <vt:lpstr>Wingdings</vt:lpstr>
      <vt:lpstr>Ofis Teması</vt:lpstr>
      <vt:lpstr>2019 YILI  OCAK-ARALIK YGG SUNUMU  KÜTÜPHANE VE DOKÜMANTASYON SÜRECİ  21/01/2020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Tuğçe Yeyen</cp:lastModifiedBy>
  <cp:revision>122</cp:revision>
  <dcterms:created xsi:type="dcterms:W3CDTF">2016-08-26T15:45:58Z</dcterms:created>
  <dcterms:modified xsi:type="dcterms:W3CDTF">2020-01-30T13:16:19Z</dcterms:modified>
</cp:coreProperties>
</file>