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01" r:id="rId3"/>
    <p:sldId id="302" r:id="rId4"/>
    <p:sldId id="305" r:id="rId5"/>
    <p:sldId id="323" r:id="rId6"/>
    <p:sldId id="327" r:id="rId7"/>
    <p:sldId id="328" r:id="rId8"/>
    <p:sldId id="330" r:id="rId9"/>
    <p:sldId id="345" r:id="rId10"/>
    <p:sldId id="346" r:id="rId11"/>
    <p:sldId id="343" r:id="rId12"/>
    <p:sldId id="347" r:id="rId13"/>
    <p:sldId id="300" r:id="rId14"/>
    <p:sldId id="332" r:id="rId15"/>
    <p:sldId id="335" r:id="rId16"/>
    <p:sldId id="338" r:id="rId17"/>
    <p:sldId id="294" r:id="rId18"/>
    <p:sldId id="299" r:id="rId19"/>
    <p:sldId id="295" r:id="rId20"/>
    <p:sldId id="336" r:id="rId21"/>
    <p:sldId id="337" r:id="rId22"/>
    <p:sldId id="350" r:id="rId23"/>
    <p:sldId id="351" r:id="rId24"/>
    <p:sldId id="353" r:id="rId25"/>
  </p:sldIdLst>
  <p:sldSz cx="9144000" cy="6858000" type="screen4x3"/>
  <p:notesSz cx="6735763" cy="98663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18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nur.unver\Desktop\2019-%20Kalite%20Koordinat&#246;rl&#252;&#287;&#252;%20Anket%20Analiz%20Form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nur.unver\Desktop\A&#231;&#305;k%20&#350;ikayetler%20ve%20Grafikler%20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nur.unver\Desktop\2019%20&#304;&#231;%20Denetimler%20Gragik%20(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nur.unver\Desktop\2019%20&#304;&#231;%20Denetimler%20Gragik%20(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>
                <a:solidFill>
                  <a:srgbClr val="7030A0"/>
                </a:solidFill>
              </a:rPr>
              <a:t>KALİTE</a:t>
            </a:r>
            <a:r>
              <a:rPr lang="en-US" dirty="0">
                <a:solidFill>
                  <a:srgbClr val="7030A0"/>
                </a:solidFill>
              </a:rPr>
              <a:t> KOORDİNATÖRLÜĞÜ</a:t>
            </a:r>
            <a:r>
              <a:rPr lang="tr-TR" baseline="0" dirty="0">
                <a:solidFill>
                  <a:srgbClr val="7030A0"/>
                </a:solidFill>
              </a:rPr>
              <a:t> MEMNUNİYET ANKET ANALİZİ</a:t>
            </a:r>
          </a:p>
          <a:p>
            <a:pPr>
              <a:defRPr/>
            </a:pP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2980055684714"/>
          <c:y val="0.17716920714302223"/>
          <c:w val="0.86677732880401615"/>
          <c:h val="0.4052780581914440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'Kalite Koordinatörlüğü'!$A$2:$G$2</c:f>
              <c:strCache>
                <c:ptCount val="7"/>
                <c:pt idx="0">
                  <c:v>1- Kalite ofisi çalışanlarına kolay erişim sağlarım</c:v>
                </c:pt>
                <c:pt idx="1">
                  <c:v>2- Yöneltilen soru/sorun ve taleplere karşı  üslup ve yaklaşımlarından memnunum</c:v>
                </c:pt>
                <c:pt idx="2">
                  <c:v>3 - Talep ettiğimiz hizmetler için hızlı ve doğru çözümler üretir/bilgilendirir</c:v>
                </c:pt>
                <c:pt idx="3">
                  <c:v>4 - Genel bilgilendirmeleri zamanında ve anlaşılır bir biçimde yapar</c:v>
                </c:pt>
                <c:pt idx="4">
                  <c:v>5 - Kalite eğitimleri amacına uygun olarak gerçekleştirilir</c:v>
                </c:pt>
                <c:pt idx="5">
                  <c:v>6 - Genel olarak kalite ofisi faaliyetlerinden memnunum</c:v>
                </c:pt>
                <c:pt idx="6">
                  <c:v>Ortalama</c:v>
                </c:pt>
              </c:strCache>
            </c:strRef>
          </c:cat>
          <c:val>
            <c:numRef>
              <c:f>'Kalite Koordinatörlüğü'!$A$89:$G$89</c:f>
              <c:numCache>
                <c:formatCode>0%</c:formatCode>
                <c:ptCount val="7"/>
                <c:pt idx="0">
                  <c:v>0.84883720930232565</c:v>
                </c:pt>
                <c:pt idx="1">
                  <c:v>0.87529411764705889</c:v>
                </c:pt>
                <c:pt idx="2">
                  <c:v>0.83023255813953489</c:v>
                </c:pt>
                <c:pt idx="3">
                  <c:v>0.82093023255813957</c:v>
                </c:pt>
                <c:pt idx="4">
                  <c:v>0.82588235294117651</c:v>
                </c:pt>
                <c:pt idx="5">
                  <c:v>0.85116279069767431</c:v>
                </c:pt>
                <c:pt idx="6">
                  <c:v>0.8412403100775192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66-47C5-9087-1881B9298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711584"/>
        <c:axId val="143712144"/>
        <c:axId val="0"/>
      </c:bar3DChart>
      <c:catAx>
        <c:axId val="14371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712144"/>
        <c:crosses val="autoZero"/>
        <c:auto val="1"/>
        <c:lblAlgn val="ctr"/>
        <c:lblOffset val="100"/>
        <c:noMultiLvlLbl val="0"/>
      </c:catAx>
      <c:valAx>
        <c:axId val="1437121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711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ŞİKÂYETLER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sz="1800" b="0" i="0" baseline="0" dirty="0">
                <a:effectLst/>
              </a:rPr>
              <a:t>(11.09.2018 - 02.01.2020)</a:t>
            </a:r>
            <a:endParaRPr lang="en-US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49-49B3-92D3-39981EEB40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49-49B3-92D3-39981EEB4077}"/>
              </c:ext>
            </c:extLst>
          </c:dPt>
          <c:cat>
            <c:strRef>
              <c:f>[1]Grafik!$B$4:$C$4</c:f>
              <c:strCache>
                <c:ptCount val="2"/>
                <c:pt idx="0">
                  <c:v>Açık Şikâyetler</c:v>
                </c:pt>
                <c:pt idx="1">
                  <c:v>Kapalı Şikâyetler</c:v>
                </c:pt>
              </c:strCache>
            </c:strRef>
          </c:cat>
          <c:val>
            <c:numRef>
              <c:f>[1]Grafik!$B$5:$C$5</c:f>
              <c:numCache>
                <c:formatCode>General</c:formatCode>
                <c:ptCount val="2"/>
                <c:pt idx="0">
                  <c:v>48</c:v>
                </c:pt>
                <c:pt idx="1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49-49B3-92D3-39981EEB4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2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7D-4868-BD84-F45E28B6CFDB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7D-4868-BD84-F45E28B6CFDB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A7D-4868-BD84-F45E28B6CFDB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A7D-4868-BD84-F45E28B6CF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'2019'!$D$351:$D$354</c:f>
              <c:strCache>
                <c:ptCount val="4"/>
                <c:pt idx="0">
                  <c:v>2019 yılında kapanma termini olan </c:v>
                </c:pt>
                <c:pt idx="1">
                  <c:v>2020 yılında kapanma termini olan</c:v>
                </c:pt>
                <c:pt idx="2">
                  <c:v>İtiraz Üzerine İptal Edilen</c:v>
                </c:pt>
                <c:pt idx="3">
                  <c:v>Hala Termin Beklenen</c:v>
                </c:pt>
              </c:strCache>
            </c:strRef>
          </c:cat>
          <c:val>
            <c:numRef>
              <c:f>'2019'!$E$351:$E$354</c:f>
              <c:numCache>
                <c:formatCode>General</c:formatCode>
                <c:ptCount val="4"/>
                <c:pt idx="0">
                  <c:v>53</c:v>
                </c:pt>
                <c:pt idx="1">
                  <c:v>12</c:v>
                </c:pt>
                <c:pt idx="2">
                  <c:v>2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7D-4868-BD84-F45E28B6CFDB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FA7D-4868-BD84-F45E28B6CFD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FA7D-4868-BD84-F45E28B6CF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FA7D-4868-BD84-F45E28B6CFD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FA7D-4868-BD84-F45E28B6CFDB}"/>
              </c:ext>
            </c:extLst>
          </c:dPt>
          <c:cat>
            <c:strRef>
              <c:f>'2019'!$D$351:$D$354</c:f>
              <c:strCache>
                <c:ptCount val="4"/>
                <c:pt idx="0">
                  <c:v>2019 yılında kapanma termini olan </c:v>
                </c:pt>
                <c:pt idx="1">
                  <c:v>2020 yılında kapanma termini olan</c:v>
                </c:pt>
                <c:pt idx="2">
                  <c:v>İtiraz Üzerine İptal Edilen</c:v>
                </c:pt>
                <c:pt idx="3">
                  <c:v>Hala Termin Beklenen</c:v>
                </c:pt>
              </c:strCache>
            </c:strRef>
          </c:cat>
          <c:val>
            <c:numRef>
              <c:f>'2019'!$E$351:$E$354</c:f>
              <c:numCache>
                <c:formatCode>General</c:formatCode>
                <c:ptCount val="4"/>
                <c:pt idx="0">
                  <c:v>53</c:v>
                </c:pt>
                <c:pt idx="1">
                  <c:v>12</c:v>
                </c:pt>
                <c:pt idx="2">
                  <c:v>2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A7D-4868-BD84-F45E28B6C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3"/>
            <c:spPr>
              <a:solidFill>
                <a:srgbClr val="FF0000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DB-46D0-BBFE-0E086FD4ED1C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DB-46D0-BBFE-0E086FD4ED1C}"/>
              </c:ext>
            </c:extLst>
          </c:dPt>
          <c:dLbls>
            <c:dLbl>
              <c:idx val="0"/>
              <c:layout>
                <c:manualLayout>
                  <c:x val="-0.17794000149144021"/>
                  <c:y val="5.1045406560659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DB-46D0-BBFE-0E086FD4ED1C}"/>
                </c:ext>
              </c:extLst>
            </c:dLbl>
            <c:dLbl>
              <c:idx val="1"/>
              <c:layout>
                <c:manualLayout>
                  <c:x val="0.17977766887896962"/>
                  <c:y val="-3.63528213970642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DB-46D0-BBFE-0E086FD4E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'2019'!$F$352:$F$353</c:f>
              <c:strCache>
                <c:ptCount val="2"/>
                <c:pt idx="0">
                  <c:v>İdari Birimler</c:v>
                </c:pt>
                <c:pt idx="1">
                  <c:v>Akademik Birimler</c:v>
                </c:pt>
              </c:strCache>
            </c:strRef>
          </c:cat>
          <c:val>
            <c:numRef>
              <c:f>'2019'!$G$352:$G$353</c:f>
              <c:numCache>
                <c:formatCode>General</c:formatCode>
                <c:ptCount val="2"/>
                <c:pt idx="0">
                  <c:v>43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DB-46D0-BBFE-0E086FD4E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0.72907</cdr:x>
      <cdr:y>0.27467</cdr:y>
    </cdr:from>
    <cdr:to>
      <cdr:x>0.96818</cdr:x>
      <cdr:y>0.41992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746500" y="936625"/>
          <a:ext cx="1228731" cy="495296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/>
            <a:t>Genel Toplam: 140</a:t>
          </a:r>
        </a:p>
        <a:p xmlns:a="http://schemas.openxmlformats.org/drawingml/2006/main">
          <a:r>
            <a:rPr lang="en-US" sz="800"/>
            <a:t>Açık Şikâyetler: 48</a:t>
          </a:r>
        </a:p>
        <a:p xmlns:a="http://schemas.openxmlformats.org/drawingml/2006/main">
          <a:r>
            <a:rPr lang="en-US" sz="800"/>
            <a:t>Kapalı Şikâyetler:</a:t>
          </a:r>
          <a:r>
            <a:rPr lang="en-US" sz="800" baseline="0"/>
            <a:t> 92</a:t>
          </a:r>
          <a:endParaRPr lang="en-US" sz="800"/>
        </a:p>
      </cdr:txBody>
    </cdr:sp>
  </cdr:relSizeAnchor>
  <cdr:relSizeAnchor xmlns:cdr="http://schemas.openxmlformats.org/drawingml/2006/chartDrawing">
    <cdr:from>
      <cdr:x>0.31509</cdr:x>
      <cdr:y>0.47395</cdr:y>
    </cdr:from>
    <cdr:to>
      <cdr:x>0.47884</cdr:x>
      <cdr:y>0.60708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700215" y="1819276"/>
          <a:ext cx="883562" cy="511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>
              <a:solidFill>
                <a:srgbClr val="FFC000"/>
              </a:solidFill>
            </a:rPr>
            <a:t>92 (%66)</a:t>
          </a:r>
        </a:p>
      </cdr:txBody>
    </cdr:sp>
  </cdr:relSizeAnchor>
  <cdr:relSizeAnchor xmlns:cdr="http://schemas.openxmlformats.org/drawingml/2006/chartDrawing">
    <cdr:from>
      <cdr:x>0.54281</cdr:x>
      <cdr:y>0.47146</cdr:y>
    </cdr:from>
    <cdr:to>
      <cdr:x>0.70992</cdr:x>
      <cdr:y>0.58194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928939" y="1809751"/>
          <a:ext cx="901709" cy="424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rgbClr val="FFFF00"/>
              </a:solidFill>
            </a:rPr>
            <a:t>48</a:t>
          </a:r>
          <a:r>
            <a:rPr lang="en-US" sz="1200" baseline="0" dirty="0">
              <a:solidFill>
                <a:srgbClr val="FFFF00"/>
              </a:solidFill>
            </a:rPr>
            <a:t> </a:t>
          </a:r>
          <a:r>
            <a:rPr lang="en-US" sz="1200" dirty="0">
              <a:solidFill>
                <a:srgbClr val="FFFF00"/>
              </a:solidFill>
            </a:rPr>
            <a:t>(%34)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21.01.2020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21.01.2020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21.01.2020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2996952"/>
            <a:ext cx="7772400" cy="1656184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201</a:t>
            </a:r>
            <a:r>
              <a:rPr lang="en-US" b="1" dirty="0" smtClean="0">
                <a:solidFill>
                  <a:srgbClr val="FF0000"/>
                </a:solidFill>
              </a:rPr>
              <a:t>9</a:t>
            </a:r>
            <a:r>
              <a:rPr lang="tr-TR" b="1" dirty="0" smtClean="0">
                <a:solidFill>
                  <a:srgbClr val="FF0000"/>
                </a:solidFill>
              </a:rPr>
              <a:t> YILI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OCAK-ARALIK</a:t>
            </a:r>
            <a:r>
              <a:rPr lang="tr-TR" b="1" dirty="0" smtClean="0">
                <a:solidFill>
                  <a:srgbClr val="FF0000"/>
                </a:solidFill>
              </a:rPr>
              <a:t> YGG SUNUMU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smtClean="0">
                <a:solidFill>
                  <a:srgbClr val="FF0000"/>
                </a:solidFill>
              </a:rPr>
              <a:t/>
            </a:r>
            <a:br>
              <a:rPr lang="tr-TR" b="1" smtClean="0">
                <a:solidFill>
                  <a:srgbClr val="FF0000"/>
                </a:solidFill>
              </a:rPr>
            </a:br>
            <a:r>
              <a:rPr lang="tr-TR" b="1" smtClean="0">
                <a:solidFill>
                  <a:srgbClr val="FF0000"/>
                </a:solidFill>
              </a:rPr>
              <a:t>KALİTE </a:t>
            </a:r>
            <a:r>
              <a:rPr lang="tr-TR" b="1" dirty="0" smtClean="0">
                <a:solidFill>
                  <a:srgbClr val="FF0000"/>
                </a:solidFill>
              </a:rPr>
              <a:t>SÜRECİ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en-US" b="1" dirty="0"/>
              <a:t>21</a:t>
            </a:r>
            <a:r>
              <a:rPr lang="tr-TR" b="1" dirty="0"/>
              <a:t>/</a:t>
            </a:r>
            <a:r>
              <a:rPr lang="en-US" b="1" dirty="0"/>
              <a:t>01</a:t>
            </a:r>
            <a:r>
              <a:rPr lang="tr-TR" b="1" dirty="0"/>
              <a:t>/20</a:t>
            </a:r>
            <a:r>
              <a:rPr lang="en-US" b="1" dirty="0"/>
              <a:t>20</a:t>
            </a: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87624" y="32373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RİSK ANALİZİ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F893C-C32F-4835-A1E5-850973405C58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16" name="143 Metin kutusu"/>
          <p:cNvSpPr txBox="1"/>
          <p:nvPr/>
        </p:nvSpPr>
        <p:spPr>
          <a:xfrm rot="21287038">
            <a:off x="445259" y="32766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143 Metin kutusu"/>
          <p:cNvSpPr txBox="1"/>
          <p:nvPr/>
        </p:nvSpPr>
        <p:spPr>
          <a:xfrm rot="21287038">
            <a:off x="445259" y="34671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143 Metin kutusu"/>
          <p:cNvSpPr txBox="1"/>
          <p:nvPr/>
        </p:nvSpPr>
        <p:spPr>
          <a:xfrm rot="21287038">
            <a:off x="445259" y="32766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143 Metin kutusu"/>
          <p:cNvSpPr txBox="1"/>
          <p:nvPr/>
        </p:nvSpPr>
        <p:spPr>
          <a:xfrm rot="21287038">
            <a:off x="445259" y="34671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143 Metin kutusu"/>
          <p:cNvSpPr txBox="1"/>
          <p:nvPr/>
        </p:nvSpPr>
        <p:spPr>
          <a:xfrm rot="21287038">
            <a:off x="445866" y="3276600"/>
            <a:ext cx="292538" cy="2977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143 Metin kutusu"/>
          <p:cNvSpPr txBox="1"/>
          <p:nvPr/>
        </p:nvSpPr>
        <p:spPr>
          <a:xfrm rot="21287038">
            <a:off x="445868" y="3467100"/>
            <a:ext cx="292538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43 Metin kutusu"/>
          <p:cNvSpPr txBox="1"/>
          <p:nvPr/>
        </p:nvSpPr>
        <p:spPr>
          <a:xfrm>
            <a:off x="2035175" y="26400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035175" y="28305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035175" y="26400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143 Metin kutusu"/>
          <p:cNvSpPr txBox="1"/>
          <p:nvPr/>
        </p:nvSpPr>
        <p:spPr>
          <a:xfrm>
            <a:off x="2035175" y="28305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143 Metin kutusu"/>
          <p:cNvSpPr txBox="1"/>
          <p:nvPr/>
        </p:nvSpPr>
        <p:spPr>
          <a:xfrm>
            <a:off x="2035175" y="2640013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143 Metin kutusu"/>
          <p:cNvSpPr txBox="1"/>
          <p:nvPr/>
        </p:nvSpPr>
        <p:spPr>
          <a:xfrm>
            <a:off x="2035175" y="2830513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143 Metin kutusu"/>
          <p:cNvSpPr txBox="1"/>
          <p:nvPr/>
        </p:nvSpPr>
        <p:spPr>
          <a:xfrm>
            <a:off x="457200" y="3360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143 Metin kutusu"/>
          <p:cNvSpPr txBox="1"/>
          <p:nvPr/>
        </p:nvSpPr>
        <p:spPr>
          <a:xfrm>
            <a:off x="457200" y="3551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143 Metin kutusu"/>
          <p:cNvSpPr txBox="1"/>
          <p:nvPr/>
        </p:nvSpPr>
        <p:spPr>
          <a:xfrm>
            <a:off x="457200" y="3360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143 Metin kutusu"/>
          <p:cNvSpPr txBox="1"/>
          <p:nvPr/>
        </p:nvSpPr>
        <p:spPr>
          <a:xfrm>
            <a:off x="457200" y="3551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143 Metin kutusu"/>
          <p:cNvSpPr txBox="1"/>
          <p:nvPr/>
        </p:nvSpPr>
        <p:spPr>
          <a:xfrm>
            <a:off x="457200" y="33607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143 Metin kutusu"/>
          <p:cNvSpPr txBox="1"/>
          <p:nvPr/>
        </p:nvSpPr>
        <p:spPr>
          <a:xfrm>
            <a:off x="457200" y="3551238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143 Metin kutusu"/>
          <p:cNvSpPr txBox="1"/>
          <p:nvPr/>
        </p:nvSpPr>
        <p:spPr>
          <a:xfrm>
            <a:off x="457200" y="3106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143 Metin kutusu"/>
          <p:cNvSpPr txBox="1"/>
          <p:nvPr/>
        </p:nvSpPr>
        <p:spPr>
          <a:xfrm>
            <a:off x="457200" y="3297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143 Metin kutusu"/>
          <p:cNvSpPr txBox="1"/>
          <p:nvPr/>
        </p:nvSpPr>
        <p:spPr>
          <a:xfrm>
            <a:off x="457200" y="3106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43 Metin kutusu"/>
          <p:cNvSpPr txBox="1"/>
          <p:nvPr/>
        </p:nvSpPr>
        <p:spPr>
          <a:xfrm>
            <a:off x="457200" y="3297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43 Metin kutusu"/>
          <p:cNvSpPr txBox="1"/>
          <p:nvPr/>
        </p:nvSpPr>
        <p:spPr>
          <a:xfrm>
            <a:off x="457200" y="31067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143 Metin kutusu"/>
          <p:cNvSpPr txBox="1"/>
          <p:nvPr/>
        </p:nvSpPr>
        <p:spPr>
          <a:xfrm>
            <a:off x="457200" y="3297238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143 Metin kutusu"/>
          <p:cNvSpPr txBox="1"/>
          <p:nvPr/>
        </p:nvSpPr>
        <p:spPr>
          <a:xfrm>
            <a:off x="457200" y="27463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2" name="143 Metin kutusu"/>
          <p:cNvSpPr txBox="1"/>
          <p:nvPr/>
        </p:nvSpPr>
        <p:spPr>
          <a:xfrm>
            <a:off x="457200" y="29368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143 Metin kutusu"/>
          <p:cNvSpPr txBox="1"/>
          <p:nvPr/>
        </p:nvSpPr>
        <p:spPr>
          <a:xfrm>
            <a:off x="457200" y="27463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143 Metin kutusu"/>
          <p:cNvSpPr txBox="1"/>
          <p:nvPr/>
        </p:nvSpPr>
        <p:spPr>
          <a:xfrm>
            <a:off x="457200" y="29368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143 Metin kutusu"/>
          <p:cNvSpPr txBox="1"/>
          <p:nvPr/>
        </p:nvSpPr>
        <p:spPr>
          <a:xfrm>
            <a:off x="457200" y="27463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143 Metin kutusu"/>
          <p:cNvSpPr txBox="1"/>
          <p:nvPr/>
        </p:nvSpPr>
        <p:spPr>
          <a:xfrm>
            <a:off x="457200" y="2936875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143 Metin kutusu"/>
          <p:cNvSpPr txBox="1"/>
          <p:nvPr/>
        </p:nvSpPr>
        <p:spPr>
          <a:xfrm>
            <a:off x="1311275" y="25812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143 Metin kutusu"/>
          <p:cNvSpPr txBox="1"/>
          <p:nvPr/>
        </p:nvSpPr>
        <p:spPr>
          <a:xfrm>
            <a:off x="1311275" y="28860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143 Metin kutusu"/>
          <p:cNvSpPr txBox="1"/>
          <p:nvPr/>
        </p:nvSpPr>
        <p:spPr>
          <a:xfrm>
            <a:off x="1311275" y="25812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143 Metin kutusu"/>
          <p:cNvSpPr txBox="1"/>
          <p:nvPr/>
        </p:nvSpPr>
        <p:spPr>
          <a:xfrm>
            <a:off x="1311275" y="28860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143 Metin kutusu"/>
          <p:cNvSpPr txBox="1"/>
          <p:nvPr/>
        </p:nvSpPr>
        <p:spPr>
          <a:xfrm>
            <a:off x="1311275" y="25812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143 Metin kutusu"/>
          <p:cNvSpPr txBox="1"/>
          <p:nvPr/>
        </p:nvSpPr>
        <p:spPr>
          <a:xfrm>
            <a:off x="1311275" y="288607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832642"/>
              </p:ext>
            </p:extLst>
          </p:nvPr>
        </p:nvGraphicFramePr>
        <p:xfrm>
          <a:off x="-2" y="952913"/>
          <a:ext cx="9144000" cy="5449646"/>
        </p:xfrm>
        <a:graphic>
          <a:graphicData uri="http://schemas.openxmlformats.org/drawingml/2006/table">
            <a:tbl>
              <a:tblPr/>
              <a:tblGrid>
                <a:gridCol w="796979">
                  <a:extLst>
                    <a:ext uri="{9D8B030D-6E8A-4147-A177-3AD203B41FA5}">
                      <a16:colId xmlns:a16="http://schemas.microsoft.com/office/drawing/2014/main" val="1527426832"/>
                    </a:ext>
                  </a:extLst>
                </a:gridCol>
                <a:gridCol w="891005">
                  <a:extLst>
                    <a:ext uri="{9D8B030D-6E8A-4147-A177-3AD203B41FA5}">
                      <a16:colId xmlns:a16="http://schemas.microsoft.com/office/drawing/2014/main" val="3411459848"/>
                    </a:ext>
                  </a:extLst>
                </a:gridCol>
                <a:gridCol w="130964">
                  <a:extLst>
                    <a:ext uri="{9D8B030D-6E8A-4147-A177-3AD203B41FA5}">
                      <a16:colId xmlns:a16="http://schemas.microsoft.com/office/drawing/2014/main" val="2540594248"/>
                    </a:ext>
                  </a:extLst>
                </a:gridCol>
                <a:gridCol w="496993">
                  <a:extLst>
                    <a:ext uri="{9D8B030D-6E8A-4147-A177-3AD203B41FA5}">
                      <a16:colId xmlns:a16="http://schemas.microsoft.com/office/drawing/2014/main" val="531201960"/>
                    </a:ext>
                  </a:extLst>
                </a:gridCol>
                <a:gridCol w="130964">
                  <a:extLst>
                    <a:ext uri="{9D8B030D-6E8A-4147-A177-3AD203B41FA5}">
                      <a16:colId xmlns:a16="http://schemas.microsoft.com/office/drawing/2014/main" val="1595664620"/>
                    </a:ext>
                  </a:extLst>
                </a:gridCol>
                <a:gridCol w="708551">
                  <a:extLst>
                    <a:ext uri="{9D8B030D-6E8A-4147-A177-3AD203B41FA5}">
                      <a16:colId xmlns:a16="http://schemas.microsoft.com/office/drawing/2014/main" val="212573278"/>
                    </a:ext>
                  </a:extLst>
                </a:gridCol>
                <a:gridCol w="130964">
                  <a:extLst>
                    <a:ext uri="{9D8B030D-6E8A-4147-A177-3AD203B41FA5}">
                      <a16:colId xmlns:a16="http://schemas.microsoft.com/office/drawing/2014/main" val="4237761342"/>
                    </a:ext>
                  </a:extLst>
                </a:gridCol>
                <a:gridCol w="394013">
                  <a:extLst>
                    <a:ext uri="{9D8B030D-6E8A-4147-A177-3AD203B41FA5}">
                      <a16:colId xmlns:a16="http://schemas.microsoft.com/office/drawing/2014/main" val="893683212"/>
                    </a:ext>
                  </a:extLst>
                </a:gridCol>
                <a:gridCol w="599974">
                  <a:extLst>
                    <a:ext uri="{9D8B030D-6E8A-4147-A177-3AD203B41FA5}">
                      <a16:colId xmlns:a16="http://schemas.microsoft.com/office/drawing/2014/main" val="3618232969"/>
                    </a:ext>
                  </a:extLst>
                </a:gridCol>
                <a:gridCol w="541768">
                  <a:extLst>
                    <a:ext uri="{9D8B030D-6E8A-4147-A177-3AD203B41FA5}">
                      <a16:colId xmlns:a16="http://schemas.microsoft.com/office/drawing/2014/main" val="467268647"/>
                    </a:ext>
                  </a:extLst>
                </a:gridCol>
                <a:gridCol w="488038">
                  <a:extLst>
                    <a:ext uri="{9D8B030D-6E8A-4147-A177-3AD203B41FA5}">
                      <a16:colId xmlns:a16="http://schemas.microsoft.com/office/drawing/2014/main" val="1540938340"/>
                    </a:ext>
                  </a:extLst>
                </a:gridCol>
                <a:gridCol w="130964">
                  <a:extLst>
                    <a:ext uri="{9D8B030D-6E8A-4147-A177-3AD203B41FA5}">
                      <a16:colId xmlns:a16="http://schemas.microsoft.com/office/drawing/2014/main" val="1239512255"/>
                    </a:ext>
                  </a:extLst>
                </a:gridCol>
                <a:gridCol w="143278">
                  <a:extLst>
                    <a:ext uri="{9D8B030D-6E8A-4147-A177-3AD203B41FA5}">
                      <a16:colId xmlns:a16="http://schemas.microsoft.com/office/drawing/2014/main" val="3392766686"/>
                    </a:ext>
                  </a:extLst>
                </a:gridCol>
                <a:gridCol w="250736">
                  <a:extLst>
                    <a:ext uri="{9D8B030D-6E8A-4147-A177-3AD203B41FA5}">
                      <a16:colId xmlns:a16="http://schemas.microsoft.com/office/drawing/2014/main" val="2511064424"/>
                    </a:ext>
                  </a:extLst>
                </a:gridCol>
                <a:gridCol w="461173">
                  <a:extLst>
                    <a:ext uri="{9D8B030D-6E8A-4147-A177-3AD203B41FA5}">
                      <a16:colId xmlns:a16="http://schemas.microsoft.com/office/drawing/2014/main" val="2256860182"/>
                    </a:ext>
                  </a:extLst>
                </a:gridCol>
                <a:gridCol w="680566">
                  <a:extLst>
                    <a:ext uri="{9D8B030D-6E8A-4147-A177-3AD203B41FA5}">
                      <a16:colId xmlns:a16="http://schemas.microsoft.com/office/drawing/2014/main" val="2453181296"/>
                    </a:ext>
                  </a:extLst>
                </a:gridCol>
                <a:gridCol w="479083">
                  <a:extLst>
                    <a:ext uri="{9D8B030D-6E8A-4147-A177-3AD203B41FA5}">
                      <a16:colId xmlns:a16="http://schemas.microsoft.com/office/drawing/2014/main" val="2880441431"/>
                    </a:ext>
                  </a:extLst>
                </a:gridCol>
                <a:gridCol w="461173">
                  <a:extLst>
                    <a:ext uri="{9D8B030D-6E8A-4147-A177-3AD203B41FA5}">
                      <a16:colId xmlns:a16="http://schemas.microsoft.com/office/drawing/2014/main" val="1952439201"/>
                    </a:ext>
                  </a:extLst>
                </a:gridCol>
                <a:gridCol w="111200">
                  <a:extLst>
                    <a:ext uri="{9D8B030D-6E8A-4147-A177-3AD203B41FA5}">
                      <a16:colId xmlns:a16="http://schemas.microsoft.com/office/drawing/2014/main" val="1295706104"/>
                    </a:ext>
                  </a:extLst>
                </a:gridCol>
                <a:gridCol w="327588">
                  <a:extLst>
                    <a:ext uri="{9D8B030D-6E8A-4147-A177-3AD203B41FA5}">
                      <a16:colId xmlns:a16="http://schemas.microsoft.com/office/drawing/2014/main" val="2041616900"/>
                    </a:ext>
                  </a:extLst>
                </a:gridCol>
                <a:gridCol w="394013">
                  <a:extLst>
                    <a:ext uri="{9D8B030D-6E8A-4147-A177-3AD203B41FA5}">
                      <a16:colId xmlns:a16="http://schemas.microsoft.com/office/drawing/2014/main" val="1926643129"/>
                    </a:ext>
                  </a:extLst>
                </a:gridCol>
                <a:gridCol w="394013">
                  <a:extLst>
                    <a:ext uri="{9D8B030D-6E8A-4147-A177-3AD203B41FA5}">
                      <a16:colId xmlns:a16="http://schemas.microsoft.com/office/drawing/2014/main" val="3444202264"/>
                    </a:ext>
                  </a:extLst>
                </a:gridCol>
              </a:tblGrid>
              <a:tr h="119119">
                <a:tc rowSpan="5" gridSpan="17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                                                                                              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KALİTE OFİSİ RİSK ANALİZİ FORMU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Doküman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KY-RA-0001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13081"/>
                  </a:ext>
                </a:extLst>
              </a:tr>
              <a:tr h="119119">
                <a:tc gridSpan="1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03.05.2018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292430"/>
                  </a:ext>
                </a:extLst>
              </a:tr>
              <a:tr h="119119">
                <a:tc gridSpan="1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256293"/>
                  </a:ext>
                </a:extLst>
              </a:tr>
              <a:tr h="119119">
                <a:tc gridSpan="1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17.10.2019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579799"/>
                  </a:ext>
                </a:extLst>
              </a:tr>
              <a:tr h="119119">
                <a:tc gridSpan="1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Sayfa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292831"/>
                  </a:ext>
                </a:extLst>
              </a:tr>
              <a:tr h="119119">
                <a:tc rowSpan="2"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 Risk Türü (Potential Risk Mode)</a:t>
                      </a:r>
                      <a:endParaRPr lang="sv-SE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Etkileri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Sebebi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Recomended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Hedef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Tamamlama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Tarihi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Responibility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919172"/>
                  </a:ext>
                </a:extLst>
              </a:tr>
              <a:tr h="8806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Faliyetler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Faliyetler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617542"/>
                  </a:ext>
                </a:extLst>
              </a:tr>
              <a:tr h="6253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F2-Üniversitelerin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uluslararası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standartları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KYS'yi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prestij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imkanı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olarak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görmesi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Personelin KYS'i kavrayamaması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Personelin KYS deneyimi olmaması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KYS'nin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içselleştirilmesi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denetimler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yaparak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sürdürülebilirliği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sağlamak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268165"/>
                  </a:ext>
                </a:extLst>
              </a:tr>
              <a:tr h="6253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Şikayet sistemi takibi yapılamaması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Süreç gecikmesi,Denetime hazır olunamaması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şikayet sistemi takibi için yazılım eksikliği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E-Posta ya da resmi yazışmalar ile iletim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Şikayet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yazılımı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oluşturulması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563982"/>
                  </a:ext>
                </a:extLst>
              </a:tr>
              <a:tr h="7868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süreci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yapılamaması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Süreç gecikmesi,Denetime hazır olunamaması birimlerin yanlış uygulama yapması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Süreç sorumlularının ortak ağın kullanımı hakkında bilgisi olmaması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Bireysel uyarılar ve yönlendirmeler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Ortak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Ağın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Kullanımı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Hakkında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Verilmesi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955499"/>
                  </a:ext>
                </a:extLst>
              </a:tr>
              <a:tr h="7868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Birimlerin kalite faaliyetlerini gerçekleştirmemesi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süreci tamamlanamaması, hedeflerin tutturulamaması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Birimlerin kalite yönetim sistemini sahiplenmemesi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Hatırlatma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mailleri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gönderilmesi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SPİK aylık, KFP haftalık, Risk üç aylık çalışılmasına dair Kalite Ofisinden mail yazılması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Ofisi 24.01.2019 tarihinde tüm süreçlere mail yazıldı.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Süreçlerden gelen dokümanlar Drive K ya yüklendi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993523"/>
                  </a:ext>
                </a:extLst>
              </a:tr>
              <a:tr h="9835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(AAP) Kalite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ekibinin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üzerinde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çok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fazla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iş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yükü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bulunması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Birimlerinden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gelen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dosyaların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Drive K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yüklenmesinde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hatalı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olunması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Dikkatsizlik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KYS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gönderen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birimin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ortak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ağda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doğru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yüklendiğinin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kontrolü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Yapılan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işin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ekipten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başkası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tarafından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kontrolünün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sağlanması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Kalite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talebi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Tahsisi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07.10.2019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Sağlanması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Kütüphaneden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görev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verilerek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) 07.10.2019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129508"/>
                  </a:ext>
                </a:extLst>
              </a:tr>
            </a:tbl>
          </a:graphicData>
        </a:graphic>
      </p:graphicFrame>
      <p:sp>
        <p:nvSpPr>
          <p:cNvPr id="49" name="143 Metin kutusu"/>
          <p:cNvSpPr txBox="1"/>
          <p:nvPr/>
        </p:nvSpPr>
        <p:spPr>
          <a:xfrm>
            <a:off x="1547813" y="2647950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143 Metin kutusu"/>
          <p:cNvSpPr txBox="1"/>
          <p:nvPr/>
        </p:nvSpPr>
        <p:spPr>
          <a:xfrm>
            <a:off x="1547813" y="3009900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143 Metin kutusu"/>
          <p:cNvSpPr txBox="1"/>
          <p:nvPr/>
        </p:nvSpPr>
        <p:spPr>
          <a:xfrm>
            <a:off x="1547813" y="2647950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143 Metin kutusu"/>
          <p:cNvSpPr txBox="1"/>
          <p:nvPr/>
        </p:nvSpPr>
        <p:spPr>
          <a:xfrm>
            <a:off x="1547813" y="3009900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143 Metin kutusu"/>
          <p:cNvSpPr txBox="1"/>
          <p:nvPr/>
        </p:nvSpPr>
        <p:spPr>
          <a:xfrm>
            <a:off x="1547813" y="2647950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143 Metin kutusu"/>
          <p:cNvSpPr txBox="1"/>
          <p:nvPr/>
        </p:nvSpPr>
        <p:spPr>
          <a:xfrm>
            <a:off x="1547813" y="3009900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306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RİSK ANALİZİ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F893C-C32F-4835-A1E5-850973405C58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9823" y="114525"/>
            <a:ext cx="2736304" cy="576064"/>
          </a:xfrm>
          <a:prstGeom prst="rect">
            <a:avLst/>
          </a:prstGeom>
        </p:spPr>
      </p:pic>
      <p:sp>
        <p:nvSpPr>
          <p:cNvPr id="16" name="143 Metin kutusu"/>
          <p:cNvSpPr txBox="1"/>
          <p:nvPr/>
        </p:nvSpPr>
        <p:spPr>
          <a:xfrm rot="21287038">
            <a:off x="445259" y="32766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143 Metin kutusu"/>
          <p:cNvSpPr txBox="1"/>
          <p:nvPr/>
        </p:nvSpPr>
        <p:spPr>
          <a:xfrm rot="21287038">
            <a:off x="445259" y="34671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143 Metin kutusu"/>
          <p:cNvSpPr txBox="1"/>
          <p:nvPr/>
        </p:nvSpPr>
        <p:spPr>
          <a:xfrm rot="21287038">
            <a:off x="445259" y="32766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143 Metin kutusu"/>
          <p:cNvSpPr txBox="1"/>
          <p:nvPr/>
        </p:nvSpPr>
        <p:spPr>
          <a:xfrm rot="21287038">
            <a:off x="445259" y="34671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143 Metin kutusu"/>
          <p:cNvSpPr txBox="1"/>
          <p:nvPr/>
        </p:nvSpPr>
        <p:spPr>
          <a:xfrm rot="21287038">
            <a:off x="445866" y="3276600"/>
            <a:ext cx="292538" cy="2977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143 Metin kutusu"/>
          <p:cNvSpPr txBox="1"/>
          <p:nvPr/>
        </p:nvSpPr>
        <p:spPr>
          <a:xfrm rot="21287038">
            <a:off x="445868" y="3467100"/>
            <a:ext cx="292538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43 Metin kutusu"/>
          <p:cNvSpPr txBox="1"/>
          <p:nvPr/>
        </p:nvSpPr>
        <p:spPr>
          <a:xfrm>
            <a:off x="2035175" y="26400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035175" y="28305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035175" y="26400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143 Metin kutusu"/>
          <p:cNvSpPr txBox="1"/>
          <p:nvPr/>
        </p:nvSpPr>
        <p:spPr>
          <a:xfrm>
            <a:off x="2035175" y="28305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143 Metin kutusu"/>
          <p:cNvSpPr txBox="1"/>
          <p:nvPr/>
        </p:nvSpPr>
        <p:spPr>
          <a:xfrm>
            <a:off x="2035175" y="2640013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143 Metin kutusu"/>
          <p:cNvSpPr txBox="1"/>
          <p:nvPr/>
        </p:nvSpPr>
        <p:spPr>
          <a:xfrm>
            <a:off x="2035175" y="2830513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143 Metin kutusu"/>
          <p:cNvSpPr txBox="1"/>
          <p:nvPr/>
        </p:nvSpPr>
        <p:spPr>
          <a:xfrm>
            <a:off x="457200" y="3360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143 Metin kutusu"/>
          <p:cNvSpPr txBox="1"/>
          <p:nvPr/>
        </p:nvSpPr>
        <p:spPr>
          <a:xfrm>
            <a:off x="457200" y="3551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143 Metin kutusu"/>
          <p:cNvSpPr txBox="1"/>
          <p:nvPr/>
        </p:nvSpPr>
        <p:spPr>
          <a:xfrm>
            <a:off x="457200" y="3360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143 Metin kutusu"/>
          <p:cNvSpPr txBox="1"/>
          <p:nvPr/>
        </p:nvSpPr>
        <p:spPr>
          <a:xfrm>
            <a:off x="457200" y="3551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143 Metin kutusu"/>
          <p:cNvSpPr txBox="1"/>
          <p:nvPr/>
        </p:nvSpPr>
        <p:spPr>
          <a:xfrm>
            <a:off x="457200" y="33607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143 Metin kutusu"/>
          <p:cNvSpPr txBox="1"/>
          <p:nvPr/>
        </p:nvSpPr>
        <p:spPr>
          <a:xfrm>
            <a:off x="457200" y="3551238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143 Metin kutusu"/>
          <p:cNvSpPr txBox="1"/>
          <p:nvPr/>
        </p:nvSpPr>
        <p:spPr>
          <a:xfrm>
            <a:off x="457200" y="3106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143 Metin kutusu"/>
          <p:cNvSpPr txBox="1"/>
          <p:nvPr/>
        </p:nvSpPr>
        <p:spPr>
          <a:xfrm>
            <a:off x="457200" y="3297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143 Metin kutusu"/>
          <p:cNvSpPr txBox="1"/>
          <p:nvPr/>
        </p:nvSpPr>
        <p:spPr>
          <a:xfrm>
            <a:off x="457200" y="3106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43 Metin kutusu"/>
          <p:cNvSpPr txBox="1"/>
          <p:nvPr/>
        </p:nvSpPr>
        <p:spPr>
          <a:xfrm>
            <a:off x="457200" y="3297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43 Metin kutusu"/>
          <p:cNvSpPr txBox="1"/>
          <p:nvPr/>
        </p:nvSpPr>
        <p:spPr>
          <a:xfrm>
            <a:off x="457200" y="31067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143 Metin kutusu"/>
          <p:cNvSpPr txBox="1"/>
          <p:nvPr/>
        </p:nvSpPr>
        <p:spPr>
          <a:xfrm>
            <a:off x="457200" y="3297238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143 Metin kutusu"/>
          <p:cNvSpPr txBox="1"/>
          <p:nvPr/>
        </p:nvSpPr>
        <p:spPr>
          <a:xfrm>
            <a:off x="457200" y="27463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2" name="143 Metin kutusu"/>
          <p:cNvSpPr txBox="1"/>
          <p:nvPr/>
        </p:nvSpPr>
        <p:spPr>
          <a:xfrm>
            <a:off x="457200" y="29368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143 Metin kutusu"/>
          <p:cNvSpPr txBox="1"/>
          <p:nvPr/>
        </p:nvSpPr>
        <p:spPr>
          <a:xfrm>
            <a:off x="457200" y="27463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143 Metin kutusu"/>
          <p:cNvSpPr txBox="1"/>
          <p:nvPr/>
        </p:nvSpPr>
        <p:spPr>
          <a:xfrm>
            <a:off x="457200" y="29368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143 Metin kutusu"/>
          <p:cNvSpPr txBox="1"/>
          <p:nvPr/>
        </p:nvSpPr>
        <p:spPr>
          <a:xfrm>
            <a:off x="457200" y="27463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143 Metin kutusu"/>
          <p:cNvSpPr txBox="1"/>
          <p:nvPr/>
        </p:nvSpPr>
        <p:spPr>
          <a:xfrm>
            <a:off x="457200" y="2936875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143 Metin kutusu"/>
          <p:cNvSpPr txBox="1"/>
          <p:nvPr/>
        </p:nvSpPr>
        <p:spPr>
          <a:xfrm>
            <a:off x="1311275" y="25812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143 Metin kutusu"/>
          <p:cNvSpPr txBox="1"/>
          <p:nvPr/>
        </p:nvSpPr>
        <p:spPr>
          <a:xfrm>
            <a:off x="1311275" y="28860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143 Metin kutusu"/>
          <p:cNvSpPr txBox="1"/>
          <p:nvPr/>
        </p:nvSpPr>
        <p:spPr>
          <a:xfrm>
            <a:off x="1311275" y="25812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143 Metin kutusu"/>
          <p:cNvSpPr txBox="1"/>
          <p:nvPr/>
        </p:nvSpPr>
        <p:spPr>
          <a:xfrm>
            <a:off x="1311275" y="28860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143 Metin kutusu"/>
          <p:cNvSpPr txBox="1"/>
          <p:nvPr/>
        </p:nvSpPr>
        <p:spPr>
          <a:xfrm>
            <a:off x="1311275" y="25812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143 Metin kutusu"/>
          <p:cNvSpPr txBox="1"/>
          <p:nvPr/>
        </p:nvSpPr>
        <p:spPr>
          <a:xfrm>
            <a:off x="1311275" y="288607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143 Metin kutusu"/>
          <p:cNvSpPr txBox="1"/>
          <p:nvPr/>
        </p:nvSpPr>
        <p:spPr>
          <a:xfrm>
            <a:off x="1887538" y="2386013"/>
            <a:ext cx="280987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143 Metin kutusu"/>
          <p:cNvSpPr txBox="1"/>
          <p:nvPr/>
        </p:nvSpPr>
        <p:spPr>
          <a:xfrm>
            <a:off x="1887538" y="2747963"/>
            <a:ext cx="280987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143 Metin kutusu"/>
          <p:cNvSpPr txBox="1"/>
          <p:nvPr/>
        </p:nvSpPr>
        <p:spPr>
          <a:xfrm>
            <a:off x="1887538" y="2386013"/>
            <a:ext cx="280987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143 Metin kutusu"/>
          <p:cNvSpPr txBox="1"/>
          <p:nvPr/>
        </p:nvSpPr>
        <p:spPr>
          <a:xfrm>
            <a:off x="1887538" y="2747963"/>
            <a:ext cx="280987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143 Metin kutusu"/>
          <p:cNvSpPr txBox="1"/>
          <p:nvPr/>
        </p:nvSpPr>
        <p:spPr>
          <a:xfrm>
            <a:off x="1887538" y="2386013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143 Metin kutusu"/>
          <p:cNvSpPr txBox="1"/>
          <p:nvPr/>
        </p:nvSpPr>
        <p:spPr>
          <a:xfrm>
            <a:off x="1887538" y="2747963"/>
            <a:ext cx="2667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364462"/>
              </p:ext>
            </p:extLst>
          </p:nvPr>
        </p:nvGraphicFramePr>
        <p:xfrm>
          <a:off x="-1" y="978987"/>
          <a:ext cx="9144001" cy="5377362"/>
        </p:xfrm>
        <a:graphic>
          <a:graphicData uri="http://schemas.openxmlformats.org/drawingml/2006/table">
            <a:tbl>
              <a:tblPr/>
              <a:tblGrid>
                <a:gridCol w="796979">
                  <a:extLst>
                    <a:ext uri="{9D8B030D-6E8A-4147-A177-3AD203B41FA5}">
                      <a16:colId xmlns:a16="http://schemas.microsoft.com/office/drawing/2014/main" val="3847981272"/>
                    </a:ext>
                  </a:extLst>
                </a:gridCol>
                <a:gridCol w="891005">
                  <a:extLst>
                    <a:ext uri="{9D8B030D-6E8A-4147-A177-3AD203B41FA5}">
                      <a16:colId xmlns:a16="http://schemas.microsoft.com/office/drawing/2014/main" val="3398139450"/>
                    </a:ext>
                  </a:extLst>
                </a:gridCol>
                <a:gridCol w="130965">
                  <a:extLst>
                    <a:ext uri="{9D8B030D-6E8A-4147-A177-3AD203B41FA5}">
                      <a16:colId xmlns:a16="http://schemas.microsoft.com/office/drawing/2014/main" val="3860424529"/>
                    </a:ext>
                  </a:extLst>
                </a:gridCol>
                <a:gridCol w="496993">
                  <a:extLst>
                    <a:ext uri="{9D8B030D-6E8A-4147-A177-3AD203B41FA5}">
                      <a16:colId xmlns:a16="http://schemas.microsoft.com/office/drawing/2014/main" val="2171336799"/>
                    </a:ext>
                  </a:extLst>
                </a:gridCol>
                <a:gridCol w="130965">
                  <a:extLst>
                    <a:ext uri="{9D8B030D-6E8A-4147-A177-3AD203B41FA5}">
                      <a16:colId xmlns:a16="http://schemas.microsoft.com/office/drawing/2014/main" val="1563860068"/>
                    </a:ext>
                  </a:extLst>
                </a:gridCol>
                <a:gridCol w="708552">
                  <a:extLst>
                    <a:ext uri="{9D8B030D-6E8A-4147-A177-3AD203B41FA5}">
                      <a16:colId xmlns:a16="http://schemas.microsoft.com/office/drawing/2014/main" val="394765705"/>
                    </a:ext>
                  </a:extLst>
                </a:gridCol>
                <a:gridCol w="130965">
                  <a:extLst>
                    <a:ext uri="{9D8B030D-6E8A-4147-A177-3AD203B41FA5}">
                      <a16:colId xmlns:a16="http://schemas.microsoft.com/office/drawing/2014/main" val="1276874488"/>
                    </a:ext>
                  </a:extLst>
                </a:gridCol>
                <a:gridCol w="394012">
                  <a:extLst>
                    <a:ext uri="{9D8B030D-6E8A-4147-A177-3AD203B41FA5}">
                      <a16:colId xmlns:a16="http://schemas.microsoft.com/office/drawing/2014/main" val="1395094683"/>
                    </a:ext>
                  </a:extLst>
                </a:gridCol>
                <a:gridCol w="599973">
                  <a:extLst>
                    <a:ext uri="{9D8B030D-6E8A-4147-A177-3AD203B41FA5}">
                      <a16:colId xmlns:a16="http://schemas.microsoft.com/office/drawing/2014/main" val="343973980"/>
                    </a:ext>
                  </a:extLst>
                </a:gridCol>
                <a:gridCol w="541767">
                  <a:extLst>
                    <a:ext uri="{9D8B030D-6E8A-4147-A177-3AD203B41FA5}">
                      <a16:colId xmlns:a16="http://schemas.microsoft.com/office/drawing/2014/main" val="2344806902"/>
                    </a:ext>
                  </a:extLst>
                </a:gridCol>
                <a:gridCol w="488038">
                  <a:extLst>
                    <a:ext uri="{9D8B030D-6E8A-4147-A177-3AD203B41FA5}">
                      <a16:colId xmlns:a16="http://schemas.microsoft.com/office/drawing/2014/main" val="1919801626"/>
                    </a:ext>
                  </a:extLst>
                </a:gridCol>
                <a:gridCol w="130965">
                  <a:extLst>
                    <a:ext uri="{9D8B030D-6E8A-4147-A177-3AD203B41FA5}">
                      <a16:colId xmlns:a16="http://schemas.microsoft.com/office/drawing/2014/main" val="1501501518"/>
                    </a:ext>
                  </a:extLst>
                </a:gridCol>
                <a:gridCol w="143278">
                  <a:extLst>
                    <a:ext uri="{9D8B030D-6E8A-4147-A177-3AD203B41FA5}">
                      <a16:colId xmlns:a16="http://schemas.microsoft.com/office/drawing/2014/main" val="2269729264"/>
                    </a:ext>
                  </a:extLst>
                </a:gridCol>
                <a:gridCol w="250735">
                  <a:extLst>
                    <a:ext uri="{9D8B030D-6E8A-4147-A177-3AD203B41FA5}">
                      <a16:colId xmlns:a16="http://schemas.microsoft.com/office/drawing/2014/main" val="2192651353"/>
                    </a:ext>
                  </a:extLst>
                </a:gridCol>
                <a:gridCol w="461175">
                  <a:extLst>
                    <a:ext uri="{9D8B030D-6E8A-4147-A177-3AD203B41FA5}">
                      <a16:colId xmlns:a16="http://schemas.microsoft.com/office/drawing/2014/main" val="1550815321"/>
                    </a:ext>
                  </a:extLst>
                </a:gridCol>
                <a:gridCol w="680567">
                  <a:extLst>
                    <a:ext uri="{9D8B030D-6E8A-4147-A177-3AD203B41FA5}">
                      <a16:colId xmlns:a16="http://schemas.microsoft.com/office/drawing/2014/main" val="1653554084"/>
                    </a:ext>
                  </a:extLst>
                </a:gridCol>
                <a:gridCol w="479084">
                  <a:extLst>
                    <a:ext uri="{9D8B030D-6E8A-4147-A177-3AD203B41FA5}">
                      <a16:colId xmlns:a16="http://schemas.microsoft.com/office/drawing/2014/main" val="3141014534"/>
                    </a:ext>
                  </a:extLst>
                </a:gridCol>
                <a:gridCol w="461175">
                  <a:extLst>
                    <a:ext uri="{9D8B030D-6E8A-4147-A177-3AD203B41FA5}">
                      <a16:colId xmlns:a16="http://schemas.microsoft.com/office/drawing/2014/main" val="1134046723"/>
                    </a:ext>
                  </a:extLst>
                </a:gridCol>
                <a:gridCol w="219392">
                  <a:extLst>
                    <a:ext uri="{9D8B030D-6E8A-4147-A177-3AD203B41FA5}">
                      <a16:colId xmlns:a16="http://schemas.microsoft.com/office/drawing/2014/main" val="537395254"/>
                    </a:ext>
                  </a:extLst>
                </a:gridCol>
                <a:gridCol w="219392">
                  <a:extLst>
                    <a:ext uri="{9D8B030D-6E8A-4147-A177-3AD203B41FA5}">
                      <a16:colId xmlns:a16="http://schemas.microsoft.com/office/drawing/2014/main" val="786390867"/>
                    </a:ext>
                  </a:extLst>
                </a:gridCol>
                <a:gridCol w="394012">
                  <a:extLst>
                    <a:ext uri="{9D8B030D-6E8A-4147-A177-3AD203B41FA5}">
                      <a16:colId xmlns:a16="http://schemas.microsoft.com/office/drawing/2014/main" val="3573673390"/>
                    </a:ext>
                  </a:extLst>
                </a:gridCol>
                <a:gridCol w="394012">
                  <a:extLst>
                    <a:ext uri="{9D8B030D-6E8A-4147-A177-3AD203B41FA5}">
                      <a16:colId xmlns:a16="http://schemas.microsoft.com/office/drawing/2014/main" val="361798878"/>
                    </a:ext>
                  </a:extLst>
                </a:gridCol>
              </a:tblGrid>
              <a:tr h="77577">
                <a:tc rowSpan="5" gridSpan="17"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                                                                                                                                  KALİTE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OFİSİ RİSK ANALİZİ FORMU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Doküman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KY-RA-0001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189933"/>
                  </a:ext>
                </a:extLst>
              </a:tr>
              <a:tr h="108608">
                <a:tc gridSpan="1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03.05.2018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038292"/>
                  </a:ext>
                </a:extLst>
              </a:tr>
              <a:tr h="108608">
                <a:tc gridSpan="1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050004"/>
                  </a:ext>
                </a:extLst>
              </a:tr>
              <a:tr h="108608">
                <a:tc gridSpan="1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17.10.2019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406148"/>
                  </a:ext>
                </a:extLst>
              </a:tr>
              <a:tr h="108608">
                <a:tc gridSpan="1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Sayfa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131126"/>
                  </a:ext>
                </a:extLst>
              </a:tr>
              <a:tr h="134779">
                <a:tc rowSpan="2"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 Risk Türü (Potential Risk Mode)</a:t>
                      </a:r>
                      <a:endParaRPr lang="sv-SE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Etkileri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Sebebi/Potential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243617"/>
                  </a:ext>
                </a:extLst>
              </a:tr>
              <a:tr h="7968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Faliyetler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672851"/>
                  </a:ext>
                </a:extLst>
              </a:tr>
              <a:tr h="5175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(AAP) Kalite ekibinin üzerlerinde bulunan iş yükünün fazlalığı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Birimlerin muhatap bir ofis bulamaması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Ofisinin kurumsallaşmamış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Kütüphane mekanında kalite için ofis ayrılması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Dönem başında Üst Yönetimden ayrı  ofis talep edilmesi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Ofis Tahsisi 07.10.2019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Ofis Sağlanması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240180"/>
                  </a:ext>
                </a:extLst>
              </a:tr>
              <a:tr h="414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(Şikayet) Kalite biriminin kendine ait bir ofisinin bulunmaması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Biriminin kurumsallaşmaması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Kadrosuzluk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Birime Personel tahsisi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Birime sorumlu atanması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İK süreci 07.10.2019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Sorumlunun Atanması 07.10.2019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411425"/>
                  </a:ext>
                </a:extLst>
              </a:tr>
              <a:tr h="5175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(DF den gelen risk) Kalite Ofisinin kendine ait ofisi bulunmayışı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Ofis olmadığı için kütüphanede yerleştirilmesi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Mekansızlık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Mekan tahsisi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 Kütüphane Binasının tamamlanması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31.12.2019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Yönetime konu ile ilgili mail yazıldı 31.12.2019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740032"/>
                  </a:ext>
                </a:extLst>
              </a:tr>
              <a:tr h="1035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 Yılı Stratejik Planda yer alan araştırma faaliyetleirne ilişkin hedeflerin gerçekleşme yüzdesinin %70 in altında kalması (%67)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2018-2022 Statejik Planının araştırma faaliyetlerinin gerçekleştirilememesi sonucu başarısızlığa uğraması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Bütçe belirsizliği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Mütevelli Heyetinin üniversitenin araştırma faaliyetlerine yeterli bütçe ayırması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Altı aylık periyodlarla Stratejik Plan Takip Ekibinin stratejik plan araştırma faaliyetlerinin gerçekleştirilme yüzdesini ölçümlemesi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Stratejik Plan Takip Ekibi ikinci toplantısı (Kasım başı, 2019)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06.11.2019 Toplantı Gerçekleştirilmiştir.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764863"/>
                  </a:ext>
                </a:extLst>
              </a:tr>
              <a:tr h="1449254"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(Dış Denetim DF) Birimlerde bazı dokümanların kullanımı ile ilgili farkındalıklarının yeterli seviyede olmadığı tespit edilmiştir. Örneğin; spiklerin ilgili alanların doldurulmaması veya yanlış doldurulması vb.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Hedeflerinin tutturulamaması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 yoğunluğu ve iş çeşitliliği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Aylık SPİK Karnesi doldurulması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işlerine özel  ekip tahsis edilmesi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Koordinatörlüğü, 27.03.2019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Özel Kalite ofisine eleman tahsisinin yapılması, 27.03.2019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254209"/>
                  </a:ext>
                </a:extLst>
              </a:tr>
            </a:tbl>
          </a:graphicData>
        </a:graphic>
      </p:graphicFrame>
      <p:sp>
        <p:nvSpPr>
          <p:cNvPr id="57" name="143 Metin kutusu"/>
          <p:cNvSpPr txBox="1"/>
          <p:nvPr/>
        </p:nvSpPr>
        <p:spPr>
          <a:xfrm>
            <a:off x="1887538" y="2386013"/>
            <a:ext cx="280987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143 Metin kutusu"/>
          <p:cNvSpPr txBox="1"/>
          <p:nvPr/>
        </p:nvSpPr>
        <p:spPr>
          <a:xfrm>
            <a:off x="1887538" y="2747963"/>
            <a:ext cx="280987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143 Metin kutusu"/>
          <p:cNvSpPr txBox="1"/>
          <p:nvPr/>
        </p:nvSpPr>
        <p:spPr>
          <a:xfrm>
            <a:off x="1887538" y="2386013"/>
            <a:ext cx="280987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143 Metin kutusu"/>
          <p:cNvSpPr txBox="1"/>
          <p:nvPr/>
        </p:nvSpPr>
        <p:spPr>
          <a:xfrm>
            <a:off x="1887538" y="2747963"/>
            <a:ext cx="280987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143 Metin kutusu"/>
          <p:cNvSpPr txBox="1"/>
          <p:nvPr/>
        </p:nvSpPr>
        <p:spPr>
          <a:xfrm>
            <a:off x="1887538" y="2386013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143 Metin kutusu"/>
          <p:cNvSpPr txBox="1"/>
          <p:nvPr/>
        </p:nvSpPr>
        <p:spPr>
          <a:xfrm>
            <a:off x="1887538" y="2747963"/>
            <a:ext cx="2667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04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RİSK ANALİZİ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F893C-C32F-4835-A1E5-850973405C58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16" name="143 Metin kutusu"/>
          <p:cNvSpPr txBox="1"/>
          <p:nvPr/>
        </p:nvSpPr>
        <p:spPr>
          <a:xfrm rot="21287038">
            <a:off x="445259" y="32766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143 Metin kutusu"/>
          <p:cNvSpPr txBox="1"/>
          <p:nvPr/>
        </p:nvSpPr>
        <p:spPr>
          <a:xfrm rot="21287038">
            <a:off x="445259" y="34671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143 Metin kutusu"/>
          <p:cNvSpPr txBox="1"/>
          <p:nvPr/>
        </p:nvSpPr>
        <p:spPr>
          <a:xfrm rot="21287038">
            <a:off x="445259" y="32766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143 Metin kutusu"/>
          <p:cNvSpPr txBox="1"/>
          <p:nvPr/>
        </p:nvSpPr>
        <p:spPr>
          <a:xfrm rot="21287038">
            <a:off x="445259" y="34671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143 Metin kutusu"/>
          <p:cNvSpPr txBox="1"/>
          <p:nvPr/>
        </p:nvSpPr>
        <p:spPr>
          <a:xfrm rot="21287038">
            <a:off x="445866" y="3276600"/>
            <a:ext cx="292538" cy="2977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143 Metin kutusu"/>
          <p:cNvSpPr txBox="1"/>
          <p:nvPr/>
        </p:nvSpPr>
        <p:spPr>
          <a:xfrm rot="21287038">
            <a:off x="445868" y="3467100"/>
            <a:ext cx="292538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43 Metin kutusu"/>
          <p:cNvSpPr txBox="1"/>
          <p:nvPr/>
        </p:nvSpPr>
        <p:spPr>
          <a:xfrm>
            <a:off x="2035175" y="26400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035175" y="28305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035175" y="26400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143 Metin kutusu"/>
          <p:cNvSpPr txBox="1"/>
          <p:nvPr/>
        </p:nvSpPr>
        <p:spPr>
          <a:xfrm>
            <a:off x="2035175" y="28305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143 Metin kutusu"/>
          <p:cNvSpPr txBox="1"/>
          <p:nvPr/>
        </p:nvSpPr>
        <p:spPr>
          <a:xfrm>
            <a:off x="2035175" y="2640013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143 Metin kutusu"/>
          <p:cNvSpPr txBox="1"/>
          <p:nvPr/>
        </p:nvSpPr>
        <p:spPr>
          <a:xfrm>
            <a:off x="2035175" y="2830513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143 Metin kutusu"/>
          <p:cNvSpPr txBox="1"/>
          <p:nvPr/>
        </p:nvSpPr>
        <p:spPr>
          <a:xfrm>
            <a:off x="457200" y="3360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143 Metin kutusu"/>
          <p:cNvSpPr txBox="1"/>
          <p:nvPr/>
        </p:nvSpPr>
        <p:spPr>
          <a:xfrm>
            <a:off x="457200" y="3551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143 Metin kutusu"/>
          <p:cNvSpPr txBox="1"/>
          <p:nvPr/>
        </p:nvSpPr>
        <p:spPr>
          <a:xfrm>
            <a:off x="457200" y="3360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143 Metin kutusu"/>
          <p:cNvSpPr txBox="1"/>
          <p:nvPr/>
        </p:nvSpPr>
        <p:spPr>
          <a:xfrm>
            <a:off x="457200" y="3551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143 Metin kutusu"/>
          <p:cNvSpPr txBox="1"/>
          <p:nvPr/>
        </p:nvSpPr>
        <p:spPr>
          <a:xfrm>
            <a:off x="457200" y="33607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143 Metin kutusu"/>
          <p:cNvSpPr txBox="1"/>
          <p:nvPr/>
        </p:nvSpPr>
        <p:spPr>
          <a:xfrm>
            <a:off x="457200" y="3551238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143 Metin kutusu"/>
          <p:cNvSpPr txBox="1"/>
          <p:nvPr/>
        </p:nvSpPr>
        <p:spPr>
          <a:xfrm>
            <a:off x="457200" y="3106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143 Metin kutusu"/>
          <p:cNvSpPr txBox="1"/>
          <p:nvPr/>
        </p:nvSpPr>
        <p:spPr>
          <a:xfrm>
            <a:off x="457200" y="3297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143 Metin kutusu"/>
          <p:cNvSpPr txBox="1"/>
          <p:nvPr/>
        </p:nvSpPr>
        <p:spPr>
          <a:xfrm>
            <a:off x="457200" y="3106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43 Metin kutusu"/>
          <p:cNvSpPr txBox="1"/>
          <p:nvPr/>
        </p:nvSpPr>
        <p:spPr>
          <a:xfrm>
            <a:off x="457200" y="3297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43 Metin kutusu"/>
          <p:cNvSpPr txBox="1"/>
          <p:nvPr/>
        </p:nvSpPr>
        <p:spPr>
          <a:xfrm>
            <a:off x="457200" y="31067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143 Metin kutusu"/>
          <p:cNvSpPr txBox="1"/>
          <p:nvPr/>
        </p:nvSpPr>
        <p:spPr>
          <a:xfrm>
            <a:off x="457200" y="3297238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143 Metin kutusu"/>
          <p:cNvSpPr txBox="1"/>
          <p:nvPr/>
        </p:nvSpPr>
        <p:spPr>
          <a:xfrm>
            <a:off x="457200" y="27463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2" name="143 Metin kutusu"/>
          <p:cNvSpPr txBox="1"/>
          <p:nvPr/>
        </p:nvSpPr>
        <p:spPr>
          <a:xfrm>
            <a:off x="457200" y="29368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143 Metin kutusu"/>
          <p:cNvSpPr txBox="1"/>
          <p:nvPr/>
        </p:nvSpPr>
        <p:spPr>
          <a:xfrm>
            <a:off x="457200" y="27463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143 Metin kutusu"/>
          <p:cNvSpPr txBox="1"/>
          <p:nvPr/>
        </p:nvSpPr>
        <p:spPr>
          <a:xfrm>
            <a:off x="457200" y="29368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143 Metin kutusu"/>
          <p:cNvSpPr txBox="1"/>
          <p:nvPr/>
        </p:nvSpPr>
        <p:spPr>
          <a:xfrm>
            <a:off x="457200" y="27463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143 Metin kutusu"/>
          <p:cNvSpPr txBox="1"/>
          <p:nvPr/>
        </p:nvSpPr>
        <p:spPr>
          <a:xfrm>
            <a:off x="457200" y="2936875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143 Metin kutusu"/>
          <p:cNvSpPr txBox="1"/>
          <p:nvPr/>
        </p:nvSpPr>
        <p:spPr>
          <a:xfrm>
            <a:off x="1311275" y="25812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143 Metin kutusu"/>
          <p:cNvSpPr txBox="1"/>
          <p:nvPr/>
        </p:nvSpPr>
        <p:spPr>
          <a:xfrm>
            <a:off x="1311275" y="28860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143 Metin kutusu"/>
          <p:cNvSpPr txBox="1"/>
          <p:nvPr/>
        </p:nvSpPr>
        <p:spPr>
          <a:xfrm>
            <a:off x="1311275" y="25812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143 Metin kutusu"/>
          <p:cNvSpPr txBox="1"/>
          <p:nvPr/>
        </p:nvSpPr>
        <p:spPr>
          <a:xfrm>
            <a:off x="1311275" y="28860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143 Metin kutusu"/>
          <p:cNvSpPr txBox="1"/>
          <p:nvPr/>
        </p:nvSpPr>
        <p:spPr>
          <a:xfrm>
            <a:off x="1311275" y="25812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143 Metin kutusu"/>
          <p:cNvSpPr txBox="1"/>
          <p:nvPr/>
        </p:nvSpPr>
        <p:spPr>
          <a:xfrm>
            <a:off x="1311275" y="288607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63227"/>
              </p:ext>
            </p:extLst>
          </p:nvPr>
        </p:nvGraphicFramePr>
        <p:xfrm>
          <a:off x="0" y="836711"/>
          <a:ext cx="9143999" cy="5519638"/>
        </p:xfrm>
        <a:graphic>
          <a:graphicData uri="http://schemas.openxmlformats.org/drawingml/2006/table">
            <a:tbl>
              <a:tblPr/>
              <a:tblGrid>
                <a:gridCol w="796979">
                  <a:extLst>
                    <a:ext uri="{9D8B030D-6E8A-4147-A177-3AD203B41FA5}">
                      <a16:colId xmlns:a16="http://schemas.microsoft.com/office/drawing/2014/main" val="2335293083"/>
                    </a:ext>
                  </a:extLst>
                </a:gridCol>
                <a:gridCol w="891006">
                  <a:extLst>
                    <a:ext uri="{9D8B030D-6E8A-4147-A177-3AD203B41FA5}">
                      <a16:colId xmlns:a16="http://schemas.microsoft.com/office/drawing/2014/main" val="2789745665"/>
                    </a:ext>
                  </a:extLst>
                </a:gridCol>
                <a:gridCol w="130963">
                  <a:extLst>
                    <a:ext uri="{9D8B030D-6E8A-4147-A177-3AD203B41FA5}">
                      <a16:colId xmlns:a16="http://schemas.microsoft.com/office/drawing/2014/main" val="1478092613"/>
                    </a:ext>
                  </a:extLst>
                </a:gridCol>
                <a:gridCol w="496994">
                  <a:extLst>
                    <a:ext uri="{9D8B030D-6E8A-4147-A177-3AD203B41FA5}">
                      <a16:colId xmlns:a16="http://schemas.microsoft.com/office/drawing/2014/main" val="2289371523"/>
                    </a:ext>
                  </a:extLst>
                </a:gridCol>
                <a:gridCol w="130963">
                  <a:extLst>
                    <a:ext uri="{9D8B030D-6E8A-4147-A177-3AD203B41FA5}">
                      <a16:colId xmlns:a16="http://schemas.microsoft.com/office/drawing/2014/main" val="1162309037"/>
                    </a:ext>
                  </a:extLst>
                </a:gridCol>
                <a:gridCol w="708550">
                  <a:extLst>
                    <a:ext uri="{9D8B030D-6E8A-4147-A177-3AD203B41FA5}">
                      <a16:colId xmlns:a16="http://schemas.microsoft.com/office/drawing/2014/main" val="2687558668"/>
                    </a:ext>
                  </a:extLst>
                </a:gridCol>
                <a:gridCol w="130963">
                  <a:extLst>
                    <a:ext uri="{9D8B030D-6E8A-4147-A177-3AD203B41FA5}">
                      <a16:colId xmlns:a16="http://schemas.microsoft.com/office/drawing/2014/main" val="970867392"/>
                    </a:ext>
                  </a:extLst>
                </a:gridCol>
                <a:gridCol w="394014">
                  <a:extLst>
                    <a:ext uri="{9D8B030D-6E8A-4147-A177-3AD203B41FA5}">
                      <a16:colId xmlns:a16="http://schemas.microsoft.com/office/drawing/2014/main" val="1227055010"/>
                    </a:ext>
                  </a:extLst>
                </a:gridCol>
                <a:gridCol w="599974">
                  <a:extLst>
                    <a:ext uri="{9D8B030D-6E8A-4147-A177-3AD203B41FA5}">
                      <a16:colId xmlns:a16="http://schemas.microsoft.com/office/drawing/2014/main" val="3838044708"/>
                    </a:ext>
                  </a:extLst>
                </a:gridCol>
                <a:gridCol w="541766">
                  <a:extLst>
                    <a:ext uri="{9D8B030D-6E8A-4147-A177-3AD203B41FA5}">
                      <a16:colId xmlns:a16="http://schemas.microsoft.com/office/drawing/2014/main" val="2161696899"/>
                    </a:ext>
                  </a:extLst>
                </a:gridCol>
                <a:gridCol w="488038">
                  <a:extLst>
                    <a:ext uri="{9D8B030D-6E8A-4147-A177-3AD203B41FA5}">
                      <a16:colId xmlns:a16="http://schemas.microsoft.com/office/drawing/2014/main" val="2465832786"/>
                    </a:ext>
                  </a:extLst>
                </a:gridCol>
                <a:gridCol w="130963">
                  <a:extLst>
                    <a:ext uri="{9D8B030D-6E8A-4147-A177-3AD203B41FA5}">
                      <a16:colId xmlns:a16="http://schemas.microsoft.com/office/drawing/2014/main" val="2462293097"/>
                    </a:ext>
                  </a:extLst>
                </a:gridCol>
                <a:gridCol w="143277">
                  <a:extLst>
                    <a:ext uri="{9D8B030D-6E8A-4147-A177-3AD203B41FA5}">
                      <a16:colId xmlns:a16="http://schemas.microsoft.com/office/drawing/2014/main" val="4253514108"/>
                    </a:ext>
                  </a:extLst>
                </a:gridCol>
                <a:gridCol w="250735">
                  <a:extLst>
                    <a:ext uri="{9D8B030D-6E8A-4147-A177-3AD203B41FA5}">
                      <a16:colId xmlns:a16="http://schemas.microsoft.com/office/drawing/2014/main" val="998172608"/>
                    </a:ext>
                  </a:extLst>
                </a:gridCol>
                <a:gridCol w="461173">
                  <a:extLst>
                    <a:ext uri="{9D8B030D-6E8A-4147-A177-3AD203B41FA5}">
                      <a16:colId xmlns:a16="http://schemas.microsoft.com/office/drawing/2014/main" val="2605203841"/>
                    </a:ext>
                  </a:extLst>
                </a:gridCol>
                <a:gridCol w="680567">
                  <a:extLst>
                    <a:ext uri="{9D8B030D-6E8A-4147-A177-3AD203B41FA5}">
                      <a16:colId xmlns:a16="http://schemas.microsoft.com/office/drawing/2014/main" val="1496500113"/>
                    </a:ext>
                  </a:extLst>
                </a:gridCol>
                <a:gridCol w="479085">
                  <a:extLst>
                    <a:ext uri="{9D8B030D-6E8A-4147-A177-3AD203B41FA5}">
                      <a16:colId xmlns:a16="http://schemas.microsoft.com/office/drawing/2014/main" val="3737281608"/>
                    </a:ext>
                  </a:extLst>
                </a:gridCol>
                <a:gridCol w="461173">
                  <a:extLst>
                    <a:ext uri="{9D8B030D-6E8A-4147-A177-3AD203B41FA5}">
                      <a16:colId xmlns:a16="http://schemas.microsoft.com/office/drawing/2014/main" val="3509341419"/>
                    </a:ext>
                  </a:extLst>
                </a:gridCol>
                <a:gridCol w="219394">
                  <a:extLst>
                    <a:ext uri="{9D8B030D-6E8A-4147-A177-3AD203B41FA5}">
                      <a16:colId xmlns:a16="http://schemas.microsoft.com/office/drawing/2014/main" val="2846419181"/>
                    </a:ext>
                  </a:extLst>
                </a:gridCol>
                <a:gridCol w="219394">
                  <a:extLst>
                    <a:ext uri="{9D8B030D-6E8A-4147-A177-3AD203B41FA5}">
                      <a16:colId xmlns:a16="http://schemas.microsoft.com/office/drawing/2014/main" val="2687349640"/>
                    </a:ext>
                  </a:extLst>
                </a:gridCol>
                <a:gridCol w="394014">
                  <a:extLst>
                    <a:ext uri="{9D8B030D-6E8A-4147-A177-3AD203B41FA5}">
                      <a16:colId xmlns:a16="http://schemas.microsoft.com/office/drawing/2014/main" val="1189048020"/>
                    </a:ext>
                  </a:extLst>
                </a:gridCol>
                <a:gridCol w="394014">
                  <a:extLst>
                    <a:ext uri="{9D8B030D-6E8A-4147-A177-3AD203B41FA5}">
                      <a16:colId xmlns:a16="http://schemas.microsoft.com/office/drawing/2014/main" val="1900217198"/>
                    </a:ext>
                  </a:extLst>
                </a:gridCol>
              </a:tblGrid>
              <a:tr h="85743">
                <a:tc rowSpan="5" gridSpan="17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</a:t>
                      </a:r>
                      <a:r>
                        <a:rPr lang="en-US" sz="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KALİTE OFİSİ RİSK ANALİZİ FORMU</a:t>
                      </a:r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Doküman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KY-RA-0001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554178"/>
                  </a:ext>
                </a:extLst>
              </a:tr>
              <a:tr h="85743">
                <a:tc gridSpan="1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03.05.2018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93394"/>
                  </a:ext>
                </a:extLst>
              </a:tr>
              <a:tr h="85743">
                <a:tc gridSpan="1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539875"/>
                  </a:ext>
                </a:extLst>
              </a:tr>
              <a:tr h="85743">
                <a:tc gridSpan="1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17.10.2019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034659"/>
                  </a:ext>
                </a:extLst>
              </a:tr>
              <a:tr h="85743">
                <a:tc gridSpan="1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Sayfa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835358"/>
                  </a:ext>
                </a:extLst>
              </a:tr>
              <a:tr h="153545">
                <a:tc rowSpan="2">
                  <a:txBody>
                    <a:bodyPr/>
                    <a:lstStyle/>
                    <a:p>
                      <a:pPr algn="l" fontAlgn="b"/>
                      <a:r>
                        <a:rPr lang="sv-SE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 Risk Türü (Potential Risk Mode)</a:t>
                      </a:r>
                      <a:endParaRPr lang="sv-SE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Olası Etkileri/Potential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Sebebi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038925"/>
                  </a:ext>
                </a:extLst>
              </a:tr>
              <a:tr h="6141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56527"/>
                  </a:ext>
                </a:extLst>
              </a:tr>
              <a:tr h="11048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(Dış Denetim DF) Risk değerlendirme sisteminde yapılan önleyici faaliyetlerden sonra hesaplanan RÖF değerinin hala limit üzerinde olması durumunda nasıl bir faaliyet izleneceğine dair belirli bir metodun oluşturulmadığı tespit edilmiştir. Örneğin; Bilgi işlem süreci riskleri, Mezunlar ve Kariyer süreci, SKS birimi (Aksiyon sonunda RÖF değeri)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Analizi tablosundan uygunsuzluk  alınması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Analizi eğitiminin anlaşılmamış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Drive K da bulunan Banu hanımın video eğitiminin izlenmesi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işlerine özel  ekip tahsis edilmesi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Koordinatörlüğü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27.03.2019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Özel Kalite ofisine sorumlu tahsisinin yapılması, 27.03.2019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341212"/>
                  </a:ext>
                </a:extLst>
              </a:tr>
              <a:tr h="10748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(Dış Denetim DF) Birimlerde kalite hedeflerine ulaşmayı sağlayacak bütçe ile uyumlu plan ve stratejilerin belirlendiğine dair bulgular görülememiştir. Örneğin; Sepam süreci, Karşılaştırmalı Hukuk süreci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KFP den uygunsuzluk alınması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 yoğunluğu ve iş çeşitliliği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Haftalık Kalite Faaliyet Planı doldurulması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işlerine özel  ekip tahsis edilmesi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Koordinatörlüğü, 27.03.2019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Özel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Kalite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ofisine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tahsisinin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yapılması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27.03.2019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980882"/>
                  </a:ext>
                </a:extLst>
              </a:tr>
              <a:tr h="6909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Drive K'da Kalite Yönetim Sistemi Dokümantasyonunda yetkisi olanların başka birimlere ait dosyalarda değişimler yapması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ve Dış Denetimlerde uygunsuzluk alınması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Sabotaj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Haftalık dokümantasyon yedeklenmesi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Dosyalarda değişiklik yapan kişilerin Bilgi-İşlem Süreci tarafından tespiti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Bilgi-İşlem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Md., 01.01.2020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692291"/>
                  </a:ext>
                </a:extLst>
              </a:tr>
              <a:tr h="4841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Birim Şikayet Yöneticisinin süreçden ayrılması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Sürecin ŞYS standartlarına uygunsuzluğu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Memnuniyetsizlik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 Birim Şikayet Yöneticisinin atanması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874901"/>
                  </a:ext>
                </a:extLst>
              </a:tr>
              <a:tr h="4841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Birim Şikayet Sorumlusunun süreçden ayrılması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Sürecin ŞYS standartlarına uygunsuzluğu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Memnuniyetsizlik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 Birim Şikayet Sorumlusunun atanması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667038"/>
                  </a:ext>
                </a:extLst>
              </a:tr>
              <a:tr h="4841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ŞYS'nin ilgili sürece şikayeti yönlendirmemesi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Sistemin sürdürülememesi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Sistemin hatalı çalışması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ŞYS'nin periyodik kontrolden geçmesi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972477"/>
                  </a:ext>
                </a:extLst>
              </a:tr>
            </a:tbl>
          </a:graphicData>
        </a:graphic>
      </p:graphicFrame>
      <p:sp>
        <p:nvSpPr>
          <p:cNvPr id="49" name="143 Metin kutusu"/>
          <p:cNvSpPr txBox="1"/>
          <p:nvPr/>
        </p:nvSpPr>
        <p:spPr>
          <a:xfrm>
            <a:off x="2579688" y="2170113"/>
            <a:ext cx="280987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143 Metin kutusu"/>
          <p:cNvSpPr txBox="1"/>
          <p:nvPr/>
        </p:nvSpPr>
        <p:spPr>
          <a:xfrm>
            <a:off x="2579688" y="2532063"/>
            <a:ext cx="280987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143 Metin kutusu"/>
          <p:cNvSpPr txBox="1"/>
          <p:nvPr/>
        </p:nvSpPr>
        <p:spPr>
          <a:xfrm>
            <a:off x="2579688" y="2170113"/>
            <a:ext cx="280987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143 Metin kutusu"/>
          <p:cNvSpPr txBox="1"/>
          <p:nvPr/>
        </p:nvSpPr>
        <p:spPr>
          <a:xfrm>
            <a:off x="2579688" y="2532063"/>
            <a:ext cx="280987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143 Metin kutusu"/>
          <p:cNvSpPr txBox="1"/>
          <p:nvPr/>
        </p:nvSpPr>
        <p:spPr>
          <a:xfrm>
            <a:off x="2579688" y="2170113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143 Metin kutusu"/>
          <p:cNvSpPr txBox="1"/>
          <p:nvPr/>
        </p:nvSpPr>
        <p:spPr>
          <a:xfrm>
            <a:off x="2579688" y="2532063"/>
            <a:ext cx="2667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7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882442"/>
              </p:ext>
            </p:extLst>
          </p:nvPr>
        </p:nvGraphicFramePr>
        <p:xfrm>
          <a:off x="971550" y="1311414"/>
          <a:ext cx="7200900" cy="125349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411320183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67860273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09360579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0968818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13416645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61892258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748758566"/>
                    </a:ext>
                  </a:extLst>
                </a:gridCol>
              </a:tblGrid>
              <a:tr h="10374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1- Kalite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ofisi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çalışanlarına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kolay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erişim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sağlarım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2- Yöneltilen soru/sorun ve taleplere karşı  üslup ve yaklaşımlarından memnunum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3 - Talep ettiğimiz hizmetler için hızlı ve doğru çözümler üretir/bilgilendirir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4 - Genel bilgilendirmeleri zamanında ve anlaşılır bir biçimde yapar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5 - Kalite eğitimleri amacına uygun olarak gerçekleştirilir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6 - Genel olarak kalite ofisi faaliyetlerinden memnunum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071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176489"/>
                  </a:ext>
                </a:extLst>
              </a:tr>
            </a:tbl>
          </a:graphicData>
        </a:graphic>
      </p:graphicFrame>
      <p:graphicFrame>
        <p:nvGraphicFramePr>
          <p:cNvPr id="14" name="Grafik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142542"/>
              </p:ext>
            </p:extLst>
          </p:nvPr>
        </p:nvGraphicFramePr>
        <p:xfrm>
          <a:off x="971550" y="2762250"/>
          <a:ext cx="7200899" cy="289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825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785310"/>
              </p:ext>
            </p:extLst>
          </p:nvPr>
        </p:nvGraphicFramePr>
        <p:xfrm>
          <a:off x="1763687" y="844078"/>
          <a:ext cx="6048672" cy="5825275"/>
        </p:xfrm>
        <a:graphic>
          <a:graphicData uri="http://schemas.openxmlformats.org/drawingml/2006/table">
            <a:tbl>
              <a:tblPr/>
              <a:tblGrid>
                <a:gridCol w="493422">
                  <a:extLst>
                    <a:ext uri="{9D8B030D-6E8A-4147-A177-3AD203B41FA5}">
                      <a16:colId xmlns:a16="http://schemas.microsoft.com/office/drawing/2014/main" val="528972544"/>
                    </a:ext>
                  </a:extLst>
                </a:gridCol>
                <a:gridCol w="442378">
                  <a:extLst>
                    <a:ext uri="{9D8B030D-6E8A-4147-A177-3AD203B41FA5}">
                      <a16:colId xmlns:a16="http://schemas.microsoft.com/office/drawing/2014/main" val="1684306184"/>
                    </a:ext>
                  </a:extLst>
                </a:gridCol>
                <a:gridCol w="544465">
                  <a:extLst>
                    <a:ext uri="{9D8B030D-6E8A-4147-A177-3AD203B41FA5}">
                      <a16:colId xmlns:a16="http://schemas.microsoft.com/office/drawing/2014/main" val="2198504305"/>
                    </a:ext>
                  </a:extLst>
                </a:gridCol>
                <a:gridCol w="544465">
                  <a:extLst>
                    <a:ext uri="{9D8B030D-6E8A-4147-A177-3AD203B41FA5}">
                      <a16:colId xmlns:a16="http://schemas.microsoft.com/office/drawing/2014/main" val="637203335"/>
                    </a:ext>
                  </a:extLst>
                </a:gridCol>
                <a:gridCol w="595509">
                  <a:extLst>
                    <a:ext uri="{9D8B030D-6E8A-4147-A177-3AD203B41FA5}">
                      <a16:colId xmlns:a16="http://schemas.microsoft.com/office/drawing/2014/main" val="1062996764"/>
                    </a:ext>
                  </a:extLst>
                </a:gridCol>
                <a:gridCol w="544465">
                  <a:extLst>
                    <a:ext uri="{9D8B030D-6E8A-4147-A177-3AD203B41FA5}">
                      <a16:colId xmlns:a16="http://schemas.microsoft.com/office/drawing/2014/main" val="3424734442"/>
                    </a:ext>
                  </a:extLst>
                </a:gridCol>
                <a:gridCol w="221191">
                  <a:extLst>
                    <a:ext uri="{9D8B030D-6E8A-4147-A177-3AD203B41FA5}">
                      <a16:colId xmlns:a16="http://schemas.microsoft.com/office/drawing/2014/main" val="826863636"/>
                    </a:ext>
                  </a:extLst>
                </a:gridCol>
                <a:gridCol w="544465">
                  <a:extLst>
                    <a:ext uri="{9D8B030D-6E8A-4147-A177-3AD203B41FA5}">
                      <a16:colId xmlns:a16="http://schemas.microsoft.com/office/drawing/2014/main" val="3959041481"/>
                    </a:ext>
                  </a:extLst>
                </a:gridCol>
                <a:gridCol w="867743">
                  <a:extLst>
                    <a:ext uri="{9D8B030D-6E8A-4147-A177-3AD203B41FA5}">
                      <a16:colId xmlns:a16="http://schemas.microsoft.com/office/drawing/2014/main" val="1901627623"/>
                    </a:ext>
                  </a:extLst>
                </a:gridCol>
                <a:gridCol w="544465">
                  <a:extLst>
                    <a:ext uri="{9D8B030D-6E8A-4147-A177-3AD203B41FA5}">
                      <a16:colId xmlns:a16="http://schemas.microsoft.com/office/drawing/2014/main" val="1431657171"/>
                    </a:ext>
                  </a:extLst>
                </a:gridCol>
                <a:gridCol w="706104">
                  <a:extLst>
                    <a:ext uri="{9D8B030D-6E8A-4147-A177-3AD203B41FA5}">
                      <a16:colId xmlns:a16="http://schemas.microsoft.com/office/drawing/2014/main" val="1839366399"/>
                    </a:ext>
                  </a:extLst>
                </a:gridCol>
              </a:tblGrid>
              <a:tr h="175735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226213"/>
                  </a:ext>
                </a:extLst>
              </a:tr>
              <a:tr h="1670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NO: 2019-0178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06.08.2019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134636"/>
                  </a:ext>
                </a:extLst>
              </a:tr>
              <a:tr h="8354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832700"/>
                  </a:ext>
                </a:extLst>
              </a:tr>
              <a:tr h="887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YERİ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472602"/>
                  </a:ext>
                </a:extLst>
              </a:tr>
              <a:tr h="8876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425571"/>
                  </a:ext>
                </a:extLst>
              </a:tr>
              <a:tr h="9921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Sonuçları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Çalışan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386470"/>
                  </a:ext>
                </a:extLst>
              </a:tr>
              <a:tr h="15976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Performans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Değerlendirme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 Uygunsuzluğu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705465"/>
                  </a:ext>
                </a:extLst>
              </a:tr>
              <a:tr h="9921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Tedarikçi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Değerlendirme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Dokümantasyon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989358"/>
                  </a:ext>
                </a:extLst>
              </a:tr>
              <a:tr h="9921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İşgüvenliği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Uygunsuzlukları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Açıklayınız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996512"/>
                  </a:ext>
                </a:extLst>
              </a:tr>
              <a:tr h="9921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Acil Durumlar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144447"/>
                  </a:ext>
                </a:extLst>
              </a:tr>
              <a:tr h="9921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Veri Analizi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861596"/>
                  </a:ext>
                </a:extLst>
              </a:tr>
              <a:tr h="8354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972843"/>
                  </a:ext>
                </a:extLst>
              </a:tr>
              <a:tr h="88767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580628"/>
                  </a:ext>
                </a:extLst>
              </a:tr>
              <a:tr h="90158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Birimine ait bir ofis olmalı, her birimin kendisine ait bir ofis olduğu gibi kalite birimininde olması gerekir.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680631"/>
                  </a:ext>
                </a:extLst>
              </a:tr>
              <a:tr h="8876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742013"/>
                  </a:ext>
                </a:extLst>
              </a:tr>
              <a:tr h="8876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870662"/>
                  </a:ext>
                </a:extLst>
              </a:tr>
              <a:tr h="8876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863012"/>
                  </a:ext>
                </a:extLst>
              </a:tr>
              <a:tr h="35506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Koordinatörlüğü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Şafak GÜR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997786"/>
                  </a:ext>
                </a:extLst>
              </a:tr>
              <a:tr h="88767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094285"/>
                  </a:ext>
                </a:extLst>
              </a:tr>
              <a:tr h="79879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biriminin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kütüphanenin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içerisinde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olması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076248"/>
                  </a:ext>
                </a:extLst>
              </a:tr>
              <a:tr h="88767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380486"/>
                  </a:ext>
                </a:extLst>
              </a:tr>
              <a:tr h="887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009217"/>
                  </a:ext>
                </a:extLst>
              </a:tr>
              <a:tr h="167089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Kütüphanede bulunan iç ofisin Kalite koordinatörlüğü olarak adlandırılması ve ofisin Kaliteye tahsis edilmesi.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Şafak GÜR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07.08.2019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770859"/>
                  </a:ext>
                </a:extLst>
              </a:tr>
              <a:tr h="8876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232932"/>
                  </a:ext>
                </a:extLst>
              </a:tr>
              <a:tr h="8876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920185"/>
                  </a:ext>
                </a:extLst>
              </a:tr>
              <a:tr h="8876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418106"/>
                  </a:ext>
                </a:extLst>
              </a:tr>
              <a:tr h="88767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102044"/>
                  </a:ext>
                </a:extLst>
              </a:tr>
              <a:tr h="887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206270"/>
                  </a:ext>
                </a:extLst>
              </a:tr>
              <a:tr h="887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 bina yapıldığında kaliteye has bağımsız alan tahsisi.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Şafak GÜR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16.09.2019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689567"/>
                  </a:ext>
                </a:extLst>
              </a:tr>
              <a:tr h="887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060980"/>
                  </a:ext>
                </a:extLst>
              </a:tr>
              <a:tr h="8876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022667"/>
                  </a:ext>
                </a:extLst>
              </a:tr>
              <a:tr h="8876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654135"/>
                  </a:ext>
                </a:extLst>
              </a:tr>
              <a:tr h="88767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464673"/>
                  </a:ext>
                </a:extLst>
              </a:tr>
              <a:tr h="887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310640"/>
                  </a:ext>
                </a:extLst>
              </a:tr>
              <a:tr h="887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85912"/>
                  </a:ext>
                </a:extLst>
              </a:tr>
              <a:tr h="887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50750"/>
                  </a:ext>
                </a:extLst>
              </a:tr>
              <a:tr h="2506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536518"/>
                  </a:ext>
                </a:extLst>
              </a:tr>
              <a:tr h="88767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187266"/>
                  </a:ext>
                </a:extLst>
              </a:tr>
              <a:tr h="88767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DF'NİN ETKİLEDİĞİ DOKÜMANTASYONLAR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827765"/>
                  </a:ext>
                </a:extLst>
              </a:tr>
              <a:tr h="887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El Kitabı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099069"/>
                  </a:ext>
                </a:extLst>
              </a:tr>
              <a:tr h="8876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Prosedür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5709"/>
                  </a:ext>
                </a:extLst>
              </a:tr>
              <a:tr h="8876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Talimat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019017"/>
                  </a:ext>
                </a:extLst>
              </a:tr>
              <a:tr h="8876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Kaplumbağa Şeması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754532"/>
                  </a:ext>
                </a:extLst>
              </a:tr>
              <a:tr h="8876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 Akışı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754360"/>
                  </a:ext>
                </a:extLst>
              </a:tr>
              <a:tr h="8876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671613"/>
                  </a:ext>
                </a:extLst>
              </a:tr>
              <a:tr h="887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Planı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331222"/>
                  </a:ext>
                </a:extLst>
              </a:tr>
              <a:tr h="887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Stratejik Plan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31958"/>
                  </a:ext>
                </a:extLst>
              </a:tr>
              <a:tr h="887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Hedefleri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650388"/>
                  </a:ext>
                </a:extLst>
              </a:tr>
              <a:tr h="887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717790"/>
                  </a:ext>
                </a:extLst>
              </a:tr>
              <a:tr h="887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151688"/>
                  </a:ext>
                </a:extLst>
              </a:tr>
              <a:tr h="887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634187"/>
                  </a:ext>
                </a:extLst>
              </a:tr>
              <a:tr h="887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959723"/>
                  </a:ext>
                </a:extLst>
              </a:tr>
              <a:tr h="887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887882"/>
                  </a:ext>
                </a:extLst>
              </a:tr>
              <a:tr h="88767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KAPANMA HIZI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957911"/>
                  </a:ext>
                </a:extLst>
              </a:tr>
              <a:tr h="155602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181449"/>
                  </a:ext>
                </a:extLst>
              </a:tr>
              <a:tr h="9921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No:KY-FR-0010 Yayın Tarihi:03.05.2018 Değ.Tarihi:-Değ.No:0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612626"/>
                  </a:ext>
                </a:extLst>
              </a:tr>
            </a:tbl>
          </a:graphicData>
        </a:graphic>
      </p:graphicFrame>
      <p:sp>
        <p:nvSpPr>
          <p:cNvPr id="68" name="Metin kutusu 1"/>
          <p:cNvSpPr txBox="1"/>
          <p:nvPr/>
        </p:nvSpPr>
        <p:spPr>
          <a:xfrm>
            <a:off x="8678863" y="2387600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9" name="Metin kutusu 2"/>
          <p:cNvSpPr txBox="1"/>
          <p:nvPr/>
        </p:nvSpPr>
        <p:spPr>
          <a:xfrm>
            <a:off x="9421813" y="2368550"/>
            <a:ext cx="171450" cy="1333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1100" b="1"/>
          </a:p>
        </p:txBody>
      </p:sp>
    </p:spTree>
    <p:extLst>
      <p:ext uri="{BB962C8B-B14F-4D97-AF65-F5344CB8AC3E}">
        <p14:creationId xmlns:p14="http://schemas.microsoft.com/office/powerpoint/2010/main" val="35325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959558"/>
              </p:ext>
            </p:extLst>
          </p:nvPr>
        </p:nvGraphicFramePr>
        <p:xfrm>
          <a:off x="899592" y="2204864"/>
          <a:ext cx="7787208" cy="3744416"/>
        </p:xfrm>
        <a:graphic>
          <a:graphicData uri="http://schemas.openxmlformats.org/drawingml/2006/table">
            <a:tbl>
              <a:tblPr/>
              <a:tblGrid>
                <a:gridCol w="1760586">
                  <a:extLst>
                    <a:ext uri="{9D8B030D-6E8A-4147-A177-3AD203B41FA5}">
                      <a16:colId xmlns:a16="http://schemas.microsoft.com/office/drawing/2014/main" val="3213195711"/>
                    </a:ext>
                  </a:extLst>
                </a:gridCol>
                <a:gridCol w="3436529">
                  <a:extLst>
                    <a:ext uri="{9D8B030D-6E8A-4147-A177-3AD203B41FA5}">
                      <a16:colId xmlns:a16="http://schemas.microsoft.com/office/drawing/2014/main" val="192142124"/>
                    </a:ext>
                  </a:extLst>
                </a:gridCol>
                <a:gridCol w="2590093">
                  <a:extLst>
                    <a:ext uri="{9D8B030D-6E8A-4147-A177-3AD203B41FA5}">
                      <a16:colId xmlns:a16="http://schemas.microsoft.com/office/drawing/2014/main" val="4138010399"/>
                    </a:ext>
                  </a:extLst>
                </a:gridCol>
              </a:tblGrid>
              <a:tr h="605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Şikayet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Tarihi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Şikayet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Konusu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Sonuç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498684"/>
                  </a:ext>
                </a:extLst>
              </a:tr>
              <a:tr h="3139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16.09.2019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Birimine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olmalı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birimin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kendisine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olduğu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gibi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birimininde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gerekir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Kütüphanede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bulunan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iç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ofisin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olarak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adlandırılması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ofisin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Kaliteye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tahsis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edilmesi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842787"/>
                  </a:ext>
                </a:extLst>
              </a:tr>
            </a:tbl>
          </a:graphicData>
        </a:graphic>
      </p:graphicFrame>
      <p:sp>
        <p:nvSpPr>
          <p:cNvPr id="6" name="Metin kutusu 4"/>
          <p:cNvSpPr txBox="1"/>
          <p:nvPr/>
        </p:nvSpPr>
        <p:spPr>
          <a:xfrm>
            <a:off x="1331640" y="13021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6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389610"/>
              </p:ext>
            </p:extLst>
          </p:nvPr>
        </p:nvGraphicFramePr>
        <p:xfrm>
          <a:off x="899592" y="2204865"/>
          <a:ext cx="7787208" cy="3312367"/>
        </p:xfrm>
        <a:graphic>
          <a:graphicData uri="http://schemas.openxmlformats.org/drawingml/2006/table">
            <a:tbl>
              <a:tblPr/>
              <a:tblGrid>
                <a:gridCol w="1760586">
                  <a:extLst>
                    <a:ext uri="{9D8B030D-6E8A-4147-A177-3AD203B41FA5}">
                      <a16:colId xmlns:a16="http://schemas.microsoft.com/office/drawing/2014/main" val="3213195711"/>
                    </a:ext>
                  </a:extLst>
                </a:gridCol>
                <a:gridCol w="3436529">
                  <a:extLst>
                    <a:ext uri="{9D8B030D-6E8A-4147-A177-3AD203B41FA5}">
                      <a16:colId xmlns:a16="http://schemas.microsoft.com/office/drawing/2014/main" val="192142124"/>
                    </a:ext>
                  </a:extLst>
                </a:gridCol>
                <a:gridCol w="2590093">
                  <a:extLst>
                    <a:ext uri="{9D8B030D-6E8A-4147-A177-3AD203B41FA5}">
                      <a16:colId xmlns:a16="http://schemas.microsoft.com/office/drawing/2014/main" val="4138010399"/>
                    </a:ext>
                  </a:extLst>
                </a:gridCol>
              </a:tblGrid>
              <a:tr h="3782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Öneri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Tarihi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Önerinin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Konusu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Sonuç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498684"/>
                  </a:ext>
                </a:extLst>
              </a:tr>
              <a:tr h="971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31.07.2019</a:t>
                      </a:r>
                    </a:p>
                    <a:p>
                      <a:pPr algn="ctr" fontAlgn="ctr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ofisinde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Kalite’ye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telefon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bulunmamaktadır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direkt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kendilerine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telefon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olmasını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kolay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ulaşım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sağlanmasını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öneriyorum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07.08.2019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Tarihinde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7304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numaralı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dahili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hat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Ofisine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adına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tahsis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edilmiştir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842787"/>
                  </a:ext>
                </a:extLst>
              </a:tr>
              <a:tr h="19621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24.09.2019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ofisinin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kadrosuna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dahil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edilmesini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istiyoruz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07.10.2019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Tarihinde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sorumlu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tahsis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edilmiştir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653874"/>
                  </a:ext>
                </a:extLst>
              </a:tr>
            </a:tbl>
          </a:graphicData>
        </a:graphic>
      </p:graphicFrame>
      <p:sp>
        <p:nvSpPr>
          <p:cNvPr id="6" name="Metin kutusu 4"/>
          <p:cNvSpPr txBox="1"/>
          <p:nvPr/>
        </p:nvSpPr>
        <p:spPr>
          <a:xfrm>
            <a:off x="1331640" y="13021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ÖNERİLER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SONUÇLARI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43936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9" name="Metin kutusu 68"/>
          <p:cNvSpPr txBox="1"/>
          <p:nvPr/>
        </p:nvSpPr>
        <p:spPr>
          <a:xfrm>
            <a:off x="7164288" y="3140968"/>
            <a:ext cx="19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KYS İç Denetim Başarı Puanı 9</a:t>
            </a:r>
            <a:r>
              <a:rPr lang="en-US" b="1" dirty="0" smtClean="0"/>
              <a:t>9</a:t>
            </a:r>
            <a:r>
              <a:rPr lang="tr-TR" b="1" dirty="0" smtClean="0"/>
              <a:t>%</a:t>
            </a:r>
            <a:endParaRPr lang="tr-TR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085691"/>
            <a:ext cx="6433916" cy="577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2896" y="947507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435976"/>
              </p:ext>
            </p:extLst>
          </p:nvPr>
        </p:nvGraphicFramePr>
        <p:xfrm>
          <a:off x="463436" y="1988840"/>
          <a:ext cx="8357036" cy="3860705"/>
        </p:xfrm>
        <a:graphic>
          <a:graphicData uri="http://schemas.openxmlformats.org/drawingml/2006/table">
            <a:tbl>
              <a:tblPr/>
              <a:tblGrid>
                <a:gridCol w="8357036">
                  <a:extLst>
                    <a:ext uri="{9D8B030D-6E8A-4147-A177-3AD203B41FA5}">
                      <a16:colId xmlns:a16="http://schemas.microsoft.com/office/drawing/2014/main" val="2726477168"/>
                    </a:ext>
                  </a:extLst>
                </a:gridCol>
              </a:tblGrid>
              <a:tr h="5386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Formuna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DF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lerin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AAP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formundaki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yorumların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eklenmesi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033458"/>
                  </a:ext>
                </a:extLst>
              </a:tr>
              <a:tr h="5386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Formuna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DF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lerin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AAP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formundaki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yorumların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eklenmesi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T3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maddesinin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çıkartılması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48583"/>
                  </a:ext>
                </a:extLst>
              </a:tr>
              <a:tr h="5386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Kaplumbağa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Şemasına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Akış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Ekleme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870484"/>
                  </a:ext>
                </a:extLst>
              </a:tr>
              <a:tr h="5386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Formundan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AAP den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gelen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maddenin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çıkartılması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risklerin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eklenmesi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145961"/>
                  </a:ext>
                </a:extLst>
              </a:tr>
              <a:tr h="5386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Formundan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AAP den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gelen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maddenin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çıkartılması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risklerin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eklenmesi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352922"/>
                  </a:ext>
                </a:extLst>
              </a:tr>
              <a:tr h="5836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Paydaş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737299"/>
                  </a:ext>
                </a:extLst>
              </a:tr>
              <a:tr h="5836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Öİ-AK-0003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Memnuniyet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Anketinin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Edilmesi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019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60612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339055" y="1950323"/>
            <a:ext cx="922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Kalite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Yönetim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Sistemi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için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bütünleşik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otomasyon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sistemine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ihtiyaç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duyulmaktadır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216702"/>
              </p:ext>
            </p:extLst>
          </p:nvPr>
        </p:nvGraphicFramePr>
        <p:xfrm>
          <a:off x="402369" y="1745377"/>
          <a:ext cx="8229600" cy="2013998"/>
        </p:xfrm>
        <a:graphic>
          <a:graphicData uri="http://schemas.openxmlformats.org/drawingml/2006/table">
            <a:tbl>
              <a:tblPr/>
              <a:tblGrid>
                <a:gridCol w="5919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0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8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GÜÇLÜ YÖNLER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71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nn-N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G1-</a:t>
                      </a:r>
                      <a:r>
                        <a:rPr lang="nn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Kalite Yönetim Sistemi sürecini destekleyen bir üniversite yönetimi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güçlü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0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G2-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Sürecin titiz bir lider tarafından yürütülmesi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güçlü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255883"/>
                  </a:ext>
                </a:extLst>
              </a:tr>
              <a:tr h="43935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G3-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Tecrübe edilmiş bir kalite denetim süreci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güçlü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136882"/>
              </p:ext>
            </p:extLst>
          </p:nvPr>
        </p:nvGraphicFramePr>
        <p:xfrm>
          <a:off x="395536" y="4077072"/>
          <a:ext cx="8208912" cy="2279279"/>
        </p:xfrm>
        <a:graphic>
          <a:graphicData uri="http://schemas.openxmlformats.org/drawingml/2006/table">
            <a:tbl>
              <a:tblPr/>
              <a:tblGrid>
                <a:gridCol w="597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54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ZAYIF YÖNLER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9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sv-S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Z1-</a:t>
                      </a:r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Departmanlarda 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kurumsallık bilinci oluşmamış olması 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zayıf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9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Z2-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Doküman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sayısının fazlalığı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zayıf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9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Z3-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Kalite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sürecine yabancı olunması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zayıf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9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Z4-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iş olarak görülmesi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zayıf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8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26" y="2132856"/>
            <a:ext cx="8229600" cy="45365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Kalite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sisteminin</a:t>
            </a:r>
            <a:r>
              <a:rPr lang="en-US" dirty="0" smtClean="0"/>
              <a:t> </a:t>
            </a:r>
            <a:r>
              <a:rPr lang="en-US" dirty="0" err="1"/>
              <a:t>sürdürülebilirliği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Doküman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Kayıtlarının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İç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Düzeltici</a:t>
            </a:r>
            <a:r>
              <a:rPr lang="en-US" dirty="0"/>
              <a:t> </a:t>
            </a:r>
            <a:r>
              <a:rPr lang="en-US" dirty="0" err="1"/>
              <a:t>Faaliyetler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Liderlik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YGG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Risklerin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Süreç</a:t>
            </a:r>
            <a:r>
              <a:rPr lang="en-US" dirty="0"/>
              <a:t> </a:t>
            </a:r>
            <a:r>
              <a:rPr lang="en-US" dirty="0" err="1"/>
              <a:t>Değişikliklerinin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Şikâyet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Uygunsuzlukların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Öneri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tanımlanmış</a:t>
            </a:r>
            <a:r>
              <a:rPr lang="en-US" dirty="0"/>
              <a:t> </a:t>
            </a:r>
            <a:r>
              <a:rPr lang="en-US" dirty="0" err="1"/>
              <a:t>dokümante</a:t>
            </a:r>
            <a:r>
              <a:rPr lang="en-US" dirty="0"/>
              <a:t>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/>
              <a:t>bilgiler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güvence</a:t>
            </a:r>
            <a:r>
              <a:rPr lang="en-US" dirty="0"/>
              <a:t>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/>
              <a:t>almıştır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117427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7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74441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Kalite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/>
              <a:t>,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iyileştirme</a:t>
            </a:r>
            <a:r>
              <a:rPr lang="en-US" dirty="0"/>
              <a:t> </a:t>
            </a:r>
            <a:r>
              <a:rPr lang="en-US" dirty="0" err="1"/>
              <a:t>faaliyetlerini</a:t>
            </a:r>
            <a:r>
              <a:rPr lang="en-US" dirty="0"/>
              <a:t> PUKÖ </a:t>
            </a:r>
            <a:r>
              <a:rPr lang="en-US" dirty="0" err="1"/>
              <a:t>çevrimi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izlemekte</a:t>
            </a:r>
            <a:r>
              <a:rPr lang="en-US" dirty="0"/>
              <a:t>,  </a:t>
            </a:r>
            <a:r>
              <a:rPr lang="en-US" dirty="0" err="1"/>
              <a:t>öneri</a:t>
            </a:r>
            <a:r>
              <a:rPr lang="en-US" dirty="0"/>
              <a:t> </a:t>
            </a:r>
            <a:r>
              <a:rPr lang="en-US" dirty="0" err="1"/>
              <a:t>kutusu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ISO 10002-2014 </a:t>
            </a:r>
            <a:r>
              <a:rPr lang="en-US" dirty="0" err="1"/>
              <a:t>Şikâyet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Sistemini</a:t>
            </a:r>
            <a:r>
              <a:rPr lang="en-US" dirty="0"/>
              <a:t> </a:t>
            </a:r>
            <a:r>
              <a:rPr lang="en-US" dirty="0" err="1"/>
              <a:t>kullanmakta</a:t>
            </a:r>
            <a:r>
              <a:rPr lang="en-US" dirty="0"/>
              <a:t>, her </a:t>
            </a:r>
            <a:r>
              <a:rPr lang="en-US" dirty="0" err="1"/>
              <a:t>yıl</a:t>
            </a:r>
            <a:r>
              <a:rPr lang="en-US" dirty="0"/>
              <a:t> 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uygulanmakta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uygunsuzluklar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açılan</a:t>
            </a:r>
            <a:r>
              <a:rPr lang="en-US" dirty="0"/>
              <a:t> </a:t>
            </a:r>
            <a:r>
              <a:rPr lang="en-US" dirty="0" err="1"/>
              <a:t>düzeltici</a:t>
            </a:r>
            <a:r>
              <a:rPr lang="en-US" dirty="0"/>
              <a:t> </a:t>
            </a:r>
            <a:r>
              <a:rPr lang="en-US" dirty="0" err="1"/>
              <a:t>faaliyetlere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kök-neden</a:t>
            </a:r>
            <a:r>
              <a:rPr lang="en-US" dirty="0"/>
              <a:t> </a:t>
            </a:r>
            <a:r>
              <a:rPr lang="en-US" dirty="0" err="1"/>
              <a:t>analizleri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Yönetimin</a:t>
            </a:r>
            <a:r>
              <a:rPr lang="en-US" dirty="0"/>
              <a:t> </a:t>
            </a:r>
            <a:r>
              <a:rPr lang="en-US" dirty="0" err="1"/>
              <a:t>Gözden</a:t>
            </a:r>
            <a:r>
              <a:rPr lang="en-US" dirty="0"/>
              <a:t> </a:t>
            </a:r>
            <a:r>
              <a:rPr lang="en-US" dirty="0" err="1"/>
              <a:t>Geçirmesinin</a:t>
            </a:r>
            <a:r>
              <a:rPr lang="en-US" dirty="0"/>
              <a:t> </a:t>
            </a:r>
            <a:r>
              <a:rPr lang="en-US" dirty="0" err="1"/>
              <a:t>çıktıları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ISO 9001-2015 </a:t>
            </a:r>
            <a:r>
              <a:rPr lang="en-US" dirty="0" err="1"/>
              <a:t>standardının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ISO 10002-2014 </a:t>
            </a:r>
            <a:r>
              <a:rPr lang="en-US" dirty="0" err="1"/>
              <a:t>Şikâyet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 smtClean="0"/>
              <a:t>Sisteminin</a:t>
            </a: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sürdürülebilirliğini</a:t>
            </a:r>
            <a:r>
              <a:rPr lang="en-US" dirty="0" smtClean="0"/>
              <a:t> </a:t>
            </a:r>
            <a:r>
              <a:rPr lang="en-US" dirty="0" err="1"/>
              <a:t>sağlamaktadır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21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117427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5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22</a:t>
            </a:fld>
            <a:endParaRPr lang="tr-TR"/>
          </a:p>
        </p:txBody>
      </p:sp>
      <p:pic>
        <p:nvPicPr>
          <p:cNvPr id="6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730534"/>
              </p:ext>
            </p:extLst>
          </p:nvPr>
        </p:nvGraphicFramePr>
        <p:xfrm>
          <a:off x="1187624" y="1609724"/>
          <a:ext cx="6696744" cy="4411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941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23</a:t>
            </a:fld>
            <a:endParaRPr lang="tr-TR"/>
          </a:p>
        </p:txBody>
      </p:sp>
      <p:pic>
        <p:nvPicPr>
          <p:cNvPr id="6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599511"/>
              </p:ext>
            </p:extLst>
          </p:nvPr>
        </p:nvGraphicFramePr>
        <p:xfrm>
          <a:off x="457200" y="1196752"/>
          <a:ext cx="4186808" cy="1631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7055">
                  <a:extLst>
                    <a:ext uri="{9D8B030D-6E8A-4147-A177-3AD203B41FA5}">
                      <a16:colId xmlns:a16="http://schemas.microsoft.com/office/drawing/2014/main" val="1191140220"/>
                    </a:ext>
                  </a:extLst>
                </a:gridCol>
                <a:gridCol w="1499753">
                  <a:extLst>
                    <a:ext uri="{9D8B030D-6E8A-4147-A177-3AD203B41FA5}">
                      <a16:colId xmlns:a16="http://schemas.microsoft.com/office/drawing/2014/main" val="4242515428"/>
                    </a:ext>
                  </a:extLst>
                </a:gridCol>
              </a:tblGrid>
              <a:tr h="473438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2019 yılında kapanma termini olan </a:t>
                      </a:r>
                      <a:endParaRPr lang="fi-FI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452" marR="9452" marT="94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53</a:t>
                      </a:r>
                      <a:endParaRPr lang="en-US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452" marR="9452" marT="94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823116"/>
                  </a:ext>
                </a:extLst>
              </a:tr>
              <a:tr h="473438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2020 yılında kapanma termini olan</a:t>
                      </a:r>
                      <a:endParaRPr lang="fi-FI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452" marR="9452" marT="94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452" marR="9452" marT="94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104667"/>
                  </a:ext>
                </a:extLst>
              </a:tr>
              <a:tr h="318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İtiraz Üzerine İptal Edilen</a:t>
                      </a:r>
                      <a:endParaRPr lang="en-US" sz="16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452" marR="9452" marT="94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452" marR="9452" marT="94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445968"/>
                  </a:ext>
                </a:extLst>
              </a:tr>
              <a:tr h="318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Hala</a:t>
                      </a:r>
                      <a:r>
                        <a:rPr lang="en-US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Termin</a:t>
                      </a:r>
                      <a:r>
                        <a:rPr lang="en-US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Beklenen</a:t>
                      </a:r>
                      <a:endParaRPr lang="en-US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452" marR="9452" marT="94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452" marR="9452" marT="94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251620"/>
                  </a:ext>
                </a:extLst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1331561"/>
              </p:ext>
            </p:extLst>
          </p:nvPr>
        </p:nvGraphicFramePr>
        <p:xfrm>
          <a:off x="491604" y="3266356"/>
          <a:ext cx="4330823" cy="3186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51899"/>
              </p:ext>
            </p:extLst>
          </p:nvPr>
        </p:nvGraphicFramePr>
        <p:xfrm>
          <a:off x="4932040" y="1196752"/>
          <a:ext cx="3754760" cy="1657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9036">
                  <a:extLst>
                    <a:ext uri="{9D8B030D-6E8A-4147-A177-3AD203B41FA5}">
                      <a16:colId xmlns:a16="http://schemas.microsoft.com/office/drawing/2014/main" val="2751635571"/>
                    </a:ext>
                  </a:extLst>
                </a:gridCol>
                <a:gridCol w="1435724">
                  <a:extLst>
                    <a:ext uri="{9D8B030D-6E8A-4147-A177-3AD203B41FA5}">
                      <a16:colId xmlns:a16="http://schemas.microsoft.com/office/drawing/2014/main" val="2427931032"/>
                    </a:ext>
                  </a:extLst>
                </a:gridCol>
              </a:tblGrid>
              <a:tr h="852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İç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Denetimlerde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Açılan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Toplam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Düzeltici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Faaliyet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Sayısı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438192"/>
                  </a:ext>
                </a:extLst>
              </a:tr>
              <a:tr h="402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İdari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Birimler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19588"/>
                  </a:ext>
                </a:extLst>
              </a:tr>
              <a:tr h="402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Akademik Birimler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02914"/>
                  </a:ext>
                </a:extLst>
              </a:tr>
            </a:tbl>
          </a:graphicData>
        </a:graphic>
      </p:graphicFrame>
      <p:graphicFrame>
        <p:nvGraphicFramePr>
          <p:cNvPr id="11" name="Grafik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320560"/>
              </p:ext>
            </p:extLst>
          </p:nvPr>
        </p:nvGraphicFramePr>
        <p:xfrm>
          <a:off x="4932040" y="3266356"/>
          <a:ext cx="3754760" cy="3089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43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24</a:t>
            </a:fld>
            <a:endParaRPr lang="tr-TR"/>
          </a:p>
        </p:txBody>
      </p:sp>
      <p:pic>
        <p:nvPicPr>
          <p:cNvPr id="6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1763688" y="3244334"/>
            <a:ext cx="5256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TEŞEKKÜR EDERİZ</a:t>
            </a:r>
          </a:p>
        </p:txBody>
      </p:sp>
    </p:spTree>
    <p:extLst>
      <p:ext uri="{BB962C8B-B14F-4D97-AF65-F5344CB8AC3E}">
        <p14:creationId xmlns:p14="http://schemas.microsoft.com/office/powerpoint/2010/main" val="188717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017153"/>
              </p:ext>
            </p:extLst>
          </p:nvPr>
        </p:nvGraphicFramePr>
        <p:xfrm>
          <a:off x="539552" y="1628800"/>
          <a:ext cx="8136904" cy="2077204"/>
        </p:xfrm>
        <a:graphic>
          <a:graphicData uri="http://schemas.openxmlformats.org/drawingml/2006/table">
            <a:tbl>
              <a:tblPr/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FIRSAT YÖNLER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F1-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Yeni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eğitim fırsatları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fırsat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F2-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Üniversitelerin uluslararası standartlar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  <a:r>
                        <a:rPr lang="tr-TR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KYS'yi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prestij imkanı olarak görmesi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fırsat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F3-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Yüksek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öğretim kurumunun KYS desteklemesi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fırsat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F4-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Kalite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danışmanın alanında deneyimli olması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fırsat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47437"/>
              </p:ext>
            </p:extLst>
          </p:nvPr>
        </p:nvGraphicFramePr>
        <p:xfrm>
          <a:off x="539552" y="4005064"/>
          <a:ext cx="8136903" cy="1526569"/>
        </p:xfrm>
        <a:graphic>
          <a:graphicData uri="http://schemas.openxmlformats.org/drawingml/2006/table">
            <a:tbl>
              <a:tblPr/>
              <a:tblGrid>
                <a:gridCol w="5812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8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TEHDİT YÖNLER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T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Personelin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KYS Sürecini içselleştirememesi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zayıf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T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KYS'nin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sürdürülebilir olacağı konusunda şüphelerin olması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zayıf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0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52185"/>
              </p:ext>
            </p:extLst>
          </p:nvPr>
        </p:nvGraphicFramePr>
        <p:xfrm>
          <a:off x="611559" y="2148681"/>
          <a:ext cx="7704857" cy="3696593"/>
        </p:xfrm>
        <a:graphic>
          <a:graphicData uri="http://schemas.openxmlformats.org/drawingml/2006/table">
            <a:tbl>
              <a:tblPr/>
              <a:tblGrid>
                <a:gridCol w="1436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0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6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1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PAYDAŞ NEDENİ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KARŞILANMA DURUMU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76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Rektörlük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 Yönetim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Hatasız Denetim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Süreci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Hatasız iç denetim süreci gerçekleştirilmiş,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dış denetim sürecine geçilmiştir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 Departmanlar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 ve Görev Paylaşımı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İşin paylaşımı, zaman planlaması ve soruların cevaplanması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Memnuniyet oranı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84% çıkmıştır.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 Ofisi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Uyumlu çalışma, etkili iletişim kurma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Beklenti ve talepler karşılanmaktadır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Danışmanlığı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Alma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Eğitimin Koordinasyonu ve Paylaşılan İşlerin Tamamlanması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KYS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dokümanlarının doğru şekilde hazırlanmasını bekler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Denetleyici Kurum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 ve Sorumluluk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Hatasız Denetim Süreci, Kurum İçi İyileştirme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Ocak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ayında gerçekleştirilecektir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 Kalite Kurulu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 ve Sorumluluk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Hatasız Denetim Süreci, Kurum İçi İyileştirme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Henüz gerçekleştirilmemiştir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Metin kutusu 4"/>
          <p:cNvSpPr txBox="1"/>
          <p:nvPr/>
        </p:nvSpPr>
        <p:spPr>
          <a:xfrm>
            <a:off x="1331640" y="83639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356644"/>
            <a:ext cx="514400" cy="744764"/>
          </a:xfrm>
        </p:spPr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 dirty="0"/>
          </a:p>
        </p:txBody>
      </p:sp>
      <p:sp>
        <p:nvSpPr>
          <p:cNvPr id="4" name="Metin kutusu 4"/>
          <p:cNvSpPr txBox="1"/>
          <p:nvPr/>
        </p:nvSpPr>
        <p:spPr>
          <a:xfrm>
            <a:off x="1907704" y="0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</a:t>
            </a:r>
          </a:p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GÖSTERGELERİ (SPİK )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140182"/>
              </p:ext>
            </p:extLst>
          </p:nvPr>
        </p:nvGraphicFramePr>
        <p:xfrm>
          <a:off x="2" y="1077227"/>
          <a:ext cx="9143998" cy="5520124"/>
        </p:xfrm>
        <a:graphic>
          <a:graphicData uri="http://schemas.openxmlformats.org/drawingml/2006/table">
            <a:tbl>
              <a:tblPr/>
              <a:tblGrid>
                <a:gridCol w="438732">
                  <a:extLst>
                    <a:ext uri="{9D8B030D-6E8A-4147-A177-3AD203B41FA5}">
                      <a16:colId xmlns:a16="http://schemas.microsoft.com/office/drawing/2014/main" val="1920206188"/>
                    </a:ext>
                  </a:extLst>
                </a:gridCol>
                <a:gridCol w="2453322">
                  <a:extLst>
                    <a:ext uri="{9D8B030D-6E8A-4147-A177-3AD203B41FA5}">
                      <a16:colId xmlns:a16="http://schemas.microsoft.com/office/drawing/2014/main" val="4074631428"/>
                    </a:ext>
                  </a:extLst>
                </a:gridCol>
                <a:gridCol w="438732">
                  <a:extLst>
                    <a:ext uri="{9D8B030D-6E8A-4147-A177-3AD203B41FA5}">
                      <a16:colId xmlns:a16="http://schemas.microsoft.com/office/drawing/2014/main" val="632217105"/>
                    </a:ext>
                  </a:extLst>
                </a:gridCol>
                <a:gridCol w="510362">
                  <a:extLst>
                    <a:ext uri="{9D8B030D-6E8A-4147-A177-3AD203B41FA5}">
                      <a16:colId xmlns:a16="http://schemas.microsoft.com/office/drawing/2014/main" val="2903565112"/>
                    </a:ext>
                  </a:extLst>
                </a:gridCol>
                <a:gridCol w="456640">
                  <a:extLst>
                    <a:ext uri="{9D8B030D-6E8A-4147-A177-3AD203B41FA5}">
                      <a16:colId xmlns:a16="http://schemas.microsoft.com/office/drawing/2014/main" val="3982782594"/>
                    </a:ext>
                  </a:extLst>
                </a:gridCol>
                <a:gridCol w="340243">
                  <a:extLst>
                    <a:ext uri="{9D8B030D-6E8A-4147-A177-3AD203B41FA5}">
                      <a16:colId xmlns:a16="http://schemas.microsoft.com/office/drawing/2014/main" val="3216976546"/>
                    </a:ext>
                  </a:extLst>
                </a:gridCol>
                <a:gridCol w="313380">
                  <a:extLst>
                    <a:ext uri="{9D8B030D-6E8A-4147-A177-3AD203B41FA5}">
                      <a16:colId xmlns:a16="http://schemas.microsoft.com/office/drawing/2014/main" val="847944972"/>
                    </a:ext>
                  </a:extLst>
                </a:gridCol>
                <a:gridCol w="340243">
                  <a:extLst>
                    <a:ext uri="{9D8B030D-6E8A-4147-A177-3AD203B41FA5}">
                      <a16:colId xmlns:a16="http://schemas.microsoft.com/office/drawing/2014/main" val="4202920597"/>
                    </a:ext>
                  </a:extLst>
                </a:gridCol>
                <a:gridCol w="315619">
                  <a:extLst>
                    <a:ext uri="{9D8B030D-6E8A-4147-A177-3AD203B41FA5}">
                      <a16:colId xmlns:a16="http://schemas.microsoft.com/office/drawing/2014/main" val="2936123699"/>
                    </a:ext>
                  </a:extLst>
                </a:gridCol>
                <a:gridCol w="349196">
                  <a:extLst>
                    <a:ext uri="{9D8B030D-6E8A-4147-A177-3AD203B41FA5}">
                      <a16:colId xmlns:a16="http://schemas.microsoft.com/office/drawing/2014/main" val="1333420134"/>
                    </a:ext>
                  </a:extLst>
                </a:gridCol>
                <a:gridCol w="223843">
                  <a:extLst>
                    <a:ext uri="{9D8B030D-6E8A-4147-A177-3AD203B41FA5}">
                      <a16:colId xmlns:a16="http://schemas.microsoft.com/office/drawing/2014/main" val="4229724533"/>
                    </a:ext>
                  </a:extLst>
                </a:gridCol>
                <a:gridCol w="315619">
                  <a:extLst>
                    <a:ext uri="{9D8B030D-6E8A-4147-A177-3AD203B41FA5}">
                      <a16:colId xmlns:a16="http://schemas.microsoft.com/office/drawing/2014/main" val="686109272"/>
                    </a:ext>
                  </a:extLst>
                </a:gridCol>
                <a:gridCol w="429779">
                  <a:extLst>
                    <a:ext uri="{9D8B030D-6E8A-4147-A177-3AD203B41FA5}">
                      <a16:colId xmlns:a16="http://schemas.microsoft.com/office/drawing/2014/main" val="579820575"/>
                    </a:ext>
                  </a:extLst>
                </a:gridCol>
                <a:gridCol w="286519">
                  <a:extLst>
                    <a:ext uri="{9D8B030D-6E8A-4147-A177-3AD203B41FA5}">
                      <a16:colId xmlns:a16="http://schemas.microsoft.com/office/drawing/2014/main" val="2061349474"/>
                    </a:ext>
                  </a:extLst>
                </a:gridCol>
                <a:gridCol w="261897">
                  <a:extLst>
                    <a:ext uri="{9D8B030D-6E8A-4147-A177-3AD203B41FA5}">
                      <a16:colId xmlns:a16="http://schemas.microsoft.com/office/drawing/2014/main" val="3239294879"/>
                    </a:ext>
                  </a:extLst>
                </a:gridCol>
                <a:gridCol w="322334">
                  <a:extLst>
                    <a:ext uri="{9D8B030D-6E8A-4147-A177-3AD203B41FA5}">
                      <a16:colId xmlns:a16="http://schemas.microsoft.com/office/drawing/2014/main" val="2953692787"/>
                    </a:ext>
                  </a:extLst>
                </a:gridCol>
                <a:gridCol w="342481">
                  <a:extLst>
                    <a:ext uri="{9D8B030D-6E8A-4147-A177-3AD203B41FA5}">
                      <a16:colId xmlns:a16="http://schemas.microsoft.com/office/drawing/2014/main" val="2667640020"/>
                    </a:ext>
                  </a:extLst>
                </a:gridCol>
                <a:gridCol w="322334">
                  <a:extLst>
                    <a:ext uri="{9D8B030D-6E8A-4147-A177-3AD203B41FA5}">
                      <a16:colId xmlns:a16="http://schemas.microsoft.com/office/drawing/2014/main" val="3204697203"/>
                    </a:ext>
                  </a:extLst>
                </a:gridCol>
                <a:gridCol w="315619">
                  <a:extLst>
                    <a:ext uri="{9D8B030D-6E8A-4147-A177-3AD203B41FA5}">
                      <a16:colId xmlns:a16="http://schemas.microsoft.com/office/drawing/2014/main" val="531696759"/>
                    </a:ext>
                  </a:extLst>
                </a:gridCol>
                <a:gridCol w="367104">
                  <a:extLst>
                    <a:ext uri="{9D8B030D-6E8A-4147-A177-3AD203B41FA5}">
                      <a16:colId xmlns:a16="http://schemas.microsoft.com/office/drawing/2014/main" val="4070516842"/>
                    </a:ext>
                  </a:extLst>
                </a:gridCol>
              </a:tblGrid>
              <a:tr h="120191">
                <a:tc rowSpan="5" gridSpan="11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SÜREÇ PERFORMANS İZLEME KARNESİ (SPİK)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KY-SP-0001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388669"/>
                  </a:ext>
                </a:extLst>
              </a:tr>
              <a:tr h="120191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Yayın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03.05.2018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128433"/>
                  </a:ext>
                </a:extLst>
              </a:tr>
              <a:tr h="120191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638065"/>
                  </a:ext>
                </a:extLst>
              </a:tr>
              <a:tr h="120191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Tarihi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684779"/>
                  </a:ext>
                </a:extLst>
              </a:tr>
              <a:tr h="120191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Sayfa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267796"/>
                  </a:ext>
                </a:extLst>
              </a:tr>
              <a:tr h="120191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ADI:KALİTE VE ŞİKAYET YÖNETİMİ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2019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568654"/>
                  </a:ext>
                </a:extLst>
              </a:tr>
              <a:tr h="12019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171534"/>
                  </a:ext>
                </a:extLst>
              </a:tr>
              <a:tr h="420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 Olduğu Stratejik Faaliyet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Gerçekleşen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 Hedef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439982"/>
                  </a:ext>
                </a:extLst>
              </a:tr>
              <a:tr h="126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Hata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63504"/>
                  </a:ext>
                </a:extLst>
              </a:tr>
              <a:tr h="126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Kapanma Hızı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627862"/>
                  </a:ext>
                </a:extLst>
              </a:tr>
              <a:tr h="126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Azaltma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%37.5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%4.34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%17.39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%4.34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%39.09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85290"/>
                  </a:ext>
                </a:extLst>
              </a:tr>
              <a:tr h="246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 Hedefleri Gerçekleşme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522055"/>
                  </a:ext>
                </a:extLst>
              </a:tr>
              <a:tr h="126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KYS İç Denetim Puanı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62204"/>
                  </a:ext>
                </a:extLst>
              </a:tr>
              <a:tr h="174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897697"/>
                  </a:ext>
                </a:extLst>
              </a:tr>
              <a:tr h="174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Ağırlık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040999"/>
                  </a:ext>
                </a:extLst>
              </a:tr>
              <a:tr h="126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 Sayısı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95215"/>
                  </a:ext>
                </a:extLst>
              </a:tr>
              <a:tr h="126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Önerilerin Hayata Geçirilme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857546"/>
                  </a:ext>
                </a:extLst>
              </a:tr>
              <a:tr h="126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Süreç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935867"/>
                  </a:ext>
                </a:extLst>
              </a:tr>
              <a:tr h="126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691946"/>
                  </a:ext>
                </a:extLst>
              </a:tr>
              <a:tr h="126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Çözüm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58572"/>
                  </a:ext>
                </a:extLst>
              </a:tr>
              <a:tr h="126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Şikayete Geri Dönüş/Cevap Verme Süresi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&lt;=3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&lt;=3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816855"/>
                  </a:ext>
                </a:extLst>
              </a:tr>
              <a:tr h="126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Şikayetin Çözümü İçin Öngörülen Süre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&lt;=14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&lt;=14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92234"/>
                  </a:ext>
                </a:extLst>
              </a:tr>
              <a:tr h="126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Çözümün Gerçekleştirildiği Süre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&lt;=14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&lt;=14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871314"/>
                  </a:ext>
                </a:extLst>
              </a:tr>
              <a:tr h="126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Tekrarlayan Şikayet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3131"/>
                  </a:ext>
                </a:extLst>
              </a:tr>
              <a:tr h="156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Kazası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699928"/>
                  </a:ext>
                </a:extLst>
              </a:tr>
              <a:tr h="126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KYS Dış Denetim Uygunsuzluk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045989"/>
                  </a:ext>
                </a:extLst>
              </a:tr>
              <a:tr h="2524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 Sonucu İyileştirme Aksiyonlarının Gerçekleştirilmesi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963379"/>
                  </a:ext>
                </a:extLst>
              </a:tr>
              <a:tr h="2524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Memnuniyet Oranı (Yeni Personel Kalite Oryantasyonu ve Eğitim Etkinliklerinden)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%96.06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%94.50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%96,66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%97,73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%89,14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820143"/>
                  </a:ext>
                </a:extLst>
              </a:tr>
              <a:tr h="126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 Kalite Denetimi Uygunsuzluk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16551"/>
                  </a:ext>
                </a:extLst>
              </a:tr>
              <a:tr h="120191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  GENEL 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SEMBOLLERİN ANLAMLARI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506612"/>
                  </a:ext>
                </a:extLst>
              </a:tr>
              <a:tr h="25406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344962"/>
                  </a:ext>
                </a:extLst>
              </a:tr>
              <a:tr h="25406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TUTAN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Mükemmel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İyileştirilmeli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940890"/>
                  </a:ext>
                </a:extLst>
              </a:tr>
              <a:tr h="1201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TUTMAYAN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100-90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79-60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698361"/>
                  </a:ext>
                </a:extLst>
              </a:tr>
              <a:tr h="1201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 PERFORMANS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%90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597419"/>
                  </a:ext>
                </a:extLst>
              </a:tr>
              <a:tr h="1201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Mükemmel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Başarılı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Başarısız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547723"/>
                  </a:ext>
                </a:extLst>
              </a:tr>
              <a:tr h="12019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SEMBOL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89-80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59-0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109801"/>
                  </a:ext>
                </a:extLst>
              </a:tr>
            </a:tbl>
          </a:graphicData>
        </a:graphic>
      </p:graphicFrame>
      <p:pic>
        <p:nvPicPr>
          <p:cNvPr id="14" name="Resim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877272"/>
            <a:ext cx="216024" cy="236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Resim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309320"/>
            <a:ext cx="288032" cy="26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Resim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543" y="6335881"/>
            <a:ext cx="372825" cy="26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Resim 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65516"/>
            <a:ext cx="372825" cy="32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Resim 1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915816" y="6506254"/>
            <a:ext cx="154785" cy="9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70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sp>
        <p:nvSpPr>
          <p:cNvPr id="4" name="Metin kutusu 4"/>
          <p:cNvSpPr txBox="1"/>
          <p:nvPr/>
        </p:nvSpPr>
        <p:spPr>
          <a:xfrm>
            <a:off x="1475656" y="70095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670" y="1365415"/>
            <a:ext cx="8981330" cy="508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04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sp>
        <p:nvSpPr>
          <p:cNvPr id="4" name="Metin kutusu 4"/>
          <p:cNvSpPr txBox="1"/>
          <p:nvPr/>
        </p:nvSpPr>
        <p:spPr>
          <a:xfrm>
            <a:off x="1669976" y="71546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60" y="1347284"/>
            <a:ext cx="9077440" cy="500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sp>
        <p:nvSpPr>
          <p:cNvPr id="4" name="Metin kutusu 4"/>
          <p:cNvSpPr txBox="1"/>
          <p:nvPr/>
        </p:nvSpPr>
        <p:spPr>
          <a:xfrm>
            <a:off x="1669976" y="71546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558048"/>
              </p:ext>
            </p:extLst>
          </p:nvPr>
        </p:nvGraphicFramePr>
        <p:xfrm>
          <a:off x="107489" y="1340768"/>
          <a:ext cx="9036524" cy="5091552"/>
        </p:xfrm>
        <a:graphic>
          <a:graphicData uri="http://schemas.openxmlformats.org/drawingml/2006/table">
            <a:tbl>
              <a:tblPr/>
              <a:tblGrid>
                <a:gridCol w="2840636">
                  <a:extLst>
                    <a:ext uri="{9D8B030D-6E8A-4147-A177-3AD203B41FA5}">
                      <a16:colId xmlns:a16="http://schemas.microsoft.com/office/drawing/2014/main" val="1409997724"/>
                    </a:ext>
                  </a:extLst>
                </a:gridCol>
                <a:gridCol w="487848">
                  <a:extLst>
                    <a:ext uri="{9D8B030D-6E8A-4147-A177-3AD203B41FA5}">
                      <a16:colId xmlns:a16="http://schemas.microsoft.com/office/drawing/2014/main" val="609113926"/>
                    </a:ext>
                  </a:extLst>
                </a:gridCol>
                <a:gridCol w="611355">
                  <a:extLst>
                    <a:ext uri="{9D8B030D-6E8A-4147-A177-3AD203B41FA5}">
                      <a16:colId xmlns:a16="http://schemas.microsoft.com/office/drawing/2014/main" val="3558499373"/>
                    </a:ext>
                  </a:extLst>
                </a:gridCol>
                <a:gridCol w="724568">
                  <a:extLst>
                    <a:ext uri="{9D8B030D-6E8A-4147-A177-3AD203B41FA5}">
                      <a16:colId xmlns:a16="http://schemas.microsoft.com/office/drawing/2014/main" val="2097998877"/>
                    </a:ext>
                  </a:extLst>
                </a:gridCol>
                <a:gridCol w="191434">
                  <a:extLst>
                    <a:ext uri="{9D8B030D-6E8A-4147-A177-3AD203B41FA5}">
                      <a16:colId xmlns:a16="http://schemas.microsoft.com/office/drawing/2014/main" val="645397035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84475510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4711439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4001811922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279280746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3439325336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3067947231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1272365206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194832794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367543218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126288710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3833712097"/>
                    </a:ext>
                  </a:extLst>
                </a:gridCol>
                <a:gridCol w="86454">
                  <a:extLst>
                    <a:ext uri="{9D8B030D-6E8A-4147-A177-3AD203B41FA5}">
                      <a16:colId xmlns:a16="http://schemas.microsoft.com/office/drawing/2014/main" val="3819996271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3736591046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714995331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407086289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3446887966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780742846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1111075019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4199454908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1172943876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778113945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423743827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3929498079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00200965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1809541510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217522159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413893124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1780398092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350115704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57105827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3398918852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1850260176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4122455784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1578614476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121114936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922891714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003714897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304421912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1627695966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858542421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744827316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3118968239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3669129657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706432308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60883072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598265562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568768609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3466762014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2165122703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1027393997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1293706664"/>
                    </a:ext>
                  </a:extLst>
                </a:gridCol>
                <a:gridCol w="80279">
                  <a:extLst>
                    <a:ext uri="{9D8B030D-6E8A-4147-A177-3AD203B41FA5}">
                      <a16:colId xmlns:a16="http://schemas.microsoft.com/office/drawing/2014/main" val="4109083771"/>
                    </a:ext>
                  </a:extLst>
                </a:gridCol>
              </a:tblGrid>
              <a:tr h="1829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  FAALİYETİN ADI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Kaynak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Takip          Göstergesi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NİSAN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MAYIS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HAZİRAN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EKİM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KASIM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ARALIK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90701"/>
                  </a:ext>
                </a:extLst>
              </a:tr>
              <a:tr h="1539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</a:t>
                      </a:r>
                    </a:p>
                  </a:txBody>
                  <a:tcPr marL="6101" marR="6101" marT="6101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325269"/>
                  </a:ext>
                </a:extLst>
              </a:tr>
              <a:tr h="1330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15. Çözümün Gerçekleştirildiği Süre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890530"/>
                  </a:ext>
                </a:extLst>
              </a:tr>
              <a:tr h="1524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15.1.Şikayet çözülene kadar ele alınma süreci 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Ofisi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İG-KT-EK-TK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Düzeltici Faaliyet Formu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87836"/>
                  </a:ext>
                </a:extLst>
              </a:tr>
              <a:tr h="152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563291"/>
                  </a:ext>
                </a:extLst>
              </a:tr>
              <a:tr h="1330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17. Çevre Kazası Sayısı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753898"/>
                  </a:ext>
                </a:extLst>
              </a:tr>
              <a:tr h="1524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17.1.Tehlikeli ve tehlikesiz atıkların talimatlara göre ayrıştırılması ve ilgili geri dönüşüm yönetimin uyumun sağlanması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Ofisi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İG-KT-EK-FS-TK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Çevre Kazası Bildirim Formları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703589"/>
                  </a:ext>
                </a:extLst>
              </a:tr>
              <a:tr h="152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303115"/>
                  </a:ext>
                </a:extLst>
              </a:tr>
              <a:tr h="1524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18. KYS Dış Denetim Uygunsuzluk Sayısı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726494"/>
                  </a:ext>
                </a:extLst>
              </a:tr>
              <a:tr h="152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688366"/>
                  </a:ext>
                </a:extLst>
              </a:tr>
              <a:tr h="1524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18.1.KYS Dış Denetim Uygunsuzlukları İçin Kök Nedenlerinin Bulunması ve Düzeltici Faaliyetlerin Cevaplanması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Ofisi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İG-KT-FS-EK-TK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Denetim raporu, DF Formu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911221"/>
                  </a:ext>
                </a:extLst>
              </a:tr>
              <a:tr h="152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041868"/>
                  </a:ext>
                </a:extLst>
              </a:tr>
              <a:tr h="1524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18.2.Açılan Düzeltici Faaliyetler İçin Gerekli İyileştirmelerin Gerçekleştirilmesinin Sağlanması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Ofisi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İG-KT-FS-EK-TK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Formu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585804"/>
                  </a:ext>
                </a:extLst>
              </a:tr>
              <a:tr h="152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397277"/>
                  </a:ext>
                </a:extLst>
              </a:tr>
              <a:tr h="1524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18.3.KYS Dış Denetimindeki Gözlemlerin İyileştirilmesinin Sağlanması ve Takibi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Ofisi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İG-KT-FS-EK-TK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Denetim raporu, DF Formu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3015"/>
                  </a:ext>
                </a:extLst>
              </a:tr>
              <a:tr h="152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980816"/>
                  </a:ext>
                </a:extLst>
              </a:tr>
              <a:tr h="1524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18.4.Dış Denetim Firmasıyla Periyodik Denetim Programı Görüşmesi Yapılması ve Denetim Planının Yayınlanması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Ofisi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İG-KT-FS-EK-TK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Denetim Planı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036450"/>
                  </a:ext>
                </a:extLst>
              </a:tr>
              <a:tr h="152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436250"/>
                  </a:ext>
                </a:extLst>
              </a:tr>
              <a:tr h="1330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19. Anket Sonucu İyileştirme Aksiyonlarının Gerçekleştirilmesi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297042"/>
                  </a:ext>
                </a:extLst>
              </a:tr>
              <a:tr h="1524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19.1.Anket Sonucu İyileştirme Aksiyonlarının Gerçekleştirilmesi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Ofisi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İG-KT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Anket Aksiyon Formları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672237"/>
                  </a:ext>
                </a:extLst>
              </a:tr>
              <a:tr h="152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838382"/>
                  </a:ext>
                </a:extLst>
              </a:tr>
              <a:tr h="2585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20. Memnuniyet Oranı (Yeni Personel Kalite Oryantasyonu ve Eğitim Etkinliklerinden)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917291"/>
                  </a:ext>
                </a:extLst>
              </a:tr>
              <a:tr h="1524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20.1.Memnuniyet Anketlerinin Yapılması ve Analiz Edilmesi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Ofisi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İG-KT-TK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Memnuniyet Anket Sonuçları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45523"/>
                  </a:ext>
                </a:extLst>
              </a:tr>
              <a:tr h="152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303865"/>
                  </a:ext>
                </a:extLst>
              </a:tr>
              <a:tr h="1524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20.2. Eğitim Memnuniyet Anketlerinin Yapılması ve Analiz Edilmesi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Ofisi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İG-KT-TK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Memnuniyet Anket Sonuçları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609202"/>
                  </a:ext>
                </a:extLst>
              </a:tr>
              <a:tr h="152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214138"/>
                  </a:ext>
                </a:extLst>
              </a:tr>
              <a:tr h="1524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20.3. Anket Sonucu İyileştirme Aksiyonlarının Gerçekleştirilmesi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Ofisi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İG-KT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Anket Aksiyon Formları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55741"/>
                  </a:ext>
                </a:extLst>
              </a:tr>
              <a:tr h="152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426524"/>
                  </a:ext>
                </a:extLst>
              </a:tr>
              <a:tr h="1330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21. YÖK Kalite Denetimi Uygunsuzluk Sayısı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294687"/>
                  </a:ext>
                </a:extLst>
              </a:tr>
              <a:tr h="1524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21.1.YÖK Gereklilikleri İçin Bilgilendirme Toplantısı Yapılması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Ofisi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İG-KT-FS-EK-TK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Toplantı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Kayıt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Formu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758095"/>
                  </a:ext>
                </a:extLst>
              </a:tr>
              <a:tr h="152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588318"/>
                  </a:ext>
                </a:extLst>
              </a:tr>
              <a:tr h="1524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21.2.YÖK Kalite Kuruluna, Gerekliliklerin Öğrenilmesi İçin Toplantıya Gidilmesi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Ofisi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İG-KT-FS-EK-TK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Katılım Formu</a:t>
                      </a:r>
                    </a:p>
                  </a:txBody>
                  <a:tcPr marL="6101" marR="6101" marT="6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178740"/>
                  </a:ext>
                </a:extLst>
              </a:tr>
              <a:tr h="152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873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7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RİSK ANALİZİ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F893C-C32F-4835-A1E5-850973405C58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16" name="143 Metin kutusu"/>
          <p:cNvSpPr txBox="1"/>
          <p:nvPr/>
        </p:nvSpPr>
        <p:spPr>
          <a:xfrm rot="21287038">
            <a:off x="445259" y="32766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143 Metin kutusu"/>
          <p:cNvSpPr txBox="1"/>
          <p:nvPr/>
        </p:nvSpPr>
        <p:spPr>
          <a:xfrm rot="21287038">
            <a:off x="445259" y="34671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143 Metin kutusu"/>
          <p:cNvSpPr txBox="1"/>
          <p:nvPr/>
        </p:nvSpPr>
        <p:spPr>
          <a:xfrm rot="21287038">
            <a:off x="445259" y="32766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143 Metin kutusu"/>
          <p:cNvSpPr txBox="1"/>
          <p:nvPr/>
        </p:nvSpPr>
        <p:spPr>
          <a:xfrm rot="21287038">
            <a:off x="445259" y="34671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143 Metin kutusu"/>
          <p:cNvSpPr txBox="1"/>
          <p:nvPr/>
        </p:nvSpPr>
        <p:spPr>
          <a:xfrm rot="21287038">
            <a:off x="445866" y="3276600"/>
            <a:ext cx="292538" cy="2977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143 Metin kutusu"/>
          <p:cNvSpPr txBox="1"/>
          <p:nvPr/>
        </p:nvSpPr>
        <p:spPr>
          <a:xfrm rot="21287038">
            <a:off x="445868" y="3467100"/>
            <a:ext cx="292538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43 Metin kutusu"/>
          <p:cNvSpPr txBox="1"/>
          <p:nvPr/>
        </p:nvSpPr>
        <p:spPr>
          <a:xfrm>
            <a:off x="2035175" y="26400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035175" y="28305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035175" y="26400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143 Metin kutusu"/>
          <p:cNvSpPr txBox="1"/>
          <p:nvPr/>
        </p:nvSpPr>
        <p:spPr>
          <a:xfrm>
            <a:off x="2035175" y="28305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143 Metin kutusu"/>
          <p:cNvSpPr txBox="1"/>
          <p:nvPr/>
        </p:nvSpPr>
        <p:spPr>
          <a:xfrm>
            <a:off x="2035175" y="2640013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143 Metin kutusu"/>
          <p:cNvSpPr txBox="1"/>
          <p:nvPr/>
        </p:nvSpPr>
        <p:spPr>
          <a:xfrm>
            <a:off x="2035175" y="2830513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143 Metin kutusu"/>
          <p:cNvSpPr txBox="1"/>
          <p:nvPr/>
        </p:nvSpPr>
        <p:spPr>
          <a:xfrm>
            <a:off x="457200" y="3360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143 Metin kutusu"/>
          <p:cNvSpPr txBox="1"/>
          <p:nvPr/>
        </p:nvSpPr>
        <p:spPr>
          <a:xfrm>
            <a:off x="457200" y="3551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143 Metin kutusu"/>
          <p:cNvSpPr txBox="1"/>
          <p:nvPr/>
        </p:nvSpPr>
        <p:spPr>
          <a:xfrm>
            <a:off x="457200" y="3360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143 Metin kutusu"/>
          <p:cNvSpPr txBox="1"/>
          <p:nvPr/>
        </p:nvSpPr>
        <p:spPr>
          <a:xfrm>
            <a:off x="457200" y="3551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143 Metin kutusu"/>
          <p:cNvSpPr txBox="1"/>
          <p:nvPr/>
        </p:nvSpPr>
        <p:spPr>
          <a:xfrm>
            <a:off x="457200" y="33607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143 Metin kutusu"/>
          <p:cNvSpPr txBox="1"/>
          <p:nvPr/>
        </p:nvSpPr>
        <p:spPr>
          <a:xfrm>
            <a:off x="457200" y="3551238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143 Metin kutusu"/>
          <p:cNvSpPr txBox="1"/>
          <p:nvPr/>
        </p:nvSpPr>
        <p:spPr>
          <a:xfrm>
            <a:off x="457200" y="3106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143 Metin kutusu"/>
          <p:cNvSpPr txBox="1"/>
          <p:nvPr/>
        </p:nvSpPr>
        <p:spPr>
          <a:xfrm>
            <a:off x="457200" y="3297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143 Metin kutusu"/>
          <p:cNvSpPr txBox="1"/>
          <p:nvPr/>
        </p:nvSpPr>
        <p:spPr>
          <a:xfrm>
            <a:off x="457200" y="3106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43 Metin kutusu"/>
          <p:cNvSpPr txBox="1"/>
          <p:nvPr/>
        </p:nvSpPr>
        <p:spPr>
          <a:xfrm>
            <a:off x="457200" y="3297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43 Metin kutusu"/>
          <p:cNvSpPr txBox="1"/>
          <p:nvPr/>
        </p:nvSpPr>
        <p:spPr>
          <a:xfrm>
            <a:off x="457200" y="31067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143 Metin kutusu"/>
          <p:cNvSpPr txBox="1"/>
          <p:nvPr/>
        </p:nvSpPr>
        <p:spPr>
          <a:xfrm>
            <a:off x="457200" y="3297238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143 Metin kutusu"/>
          <p:cNvSpPr txBox="1"/>
          <p:nvPr/>
        </p:nvSpPr>
        <p:spPr>
          <a:xfrm>
            <a:off x="457200" y="27463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2" name="143 Metin kutusu"/>
          <p:cNvSpPr txBox="1"/>
          <p:nvPr/>
        </p:nvSpPr>
        <p:spPr>
          <a:xfrm>
            <a:off x="457200" y="29368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143 Metin kutusu"/>
          <p:cNvSpPr txBox="1"/>
          <p:nvPr/>
        </p:nvSpPr>
        <p:spPr>
          <a:xfrm>
            <a:off x="457200" y="27463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143 Metin kutusu"/>
          <p:cNvSpPr txBox="1"/>
          <p:nvPr/>
        </p:nvSpPr>
        <p:spPr>
          <a:xfrm>
            <a:off x="457200" y="29368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143 Metin kutusu"/>
          <p:cNvSpPr txBox="1"/>
          <p:nvPr/>
        </p:nvSpPr>
        <p:spPr>
          <a:xfrm>
            <a:off x="457200" y="27463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143 Metin kutusu"/>
          <p:cNvSpPr txBox="1"/>
          <p:nvPr/>
        </p:nvSpPr>
        <p:spPr>
          <a:xfrm>
            <a:off x="457200" y="2936875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143 Metin kutusu"/>
          <p:cNvSpPr txBox="1"/>
          <p:nvPr/>
        </p:nvSpPr>
        <p:spPr>
          <a:xfrm>
            <a:off x="1311275" y="25812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143 Metin kutusu"/>
          <p:cNvSpPr txBox="1"/>
          <p:nvPr/>
        </p:nvSpPr>
        <p:spPr>
          <a:xfrm>
            <a:off x="1311275" y="28860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143 Metin kutusu"/>
          <p:cNvSpPr txBox="1"/>
          <p:nvPr/>
        </p:nvSpPr>
        <p:spPr>
          <a:xfrm>
            <a:off x="1311275" y="25812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143 Metin kutusu"/>
          <p:cNvSpPr txBox="1"/>
          <p:nvPr/>
        </p:nvSpPr>
        <p:spPr>
          <a:xfrm>
            <a:off x="1311275" y="28860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143 Metin kutusu"/>
          <p:cNvSpPr txBox="1"/>
          <p:nvPr/>
        </p:nvSpPr>
        <p:spPr>
          <a:xfrm>
            <a:off x="1311275" y="25812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143 Metin kutusu"/>
          <p:cNvSpPr txBox="1"/>
          <p:nvPr/>
        </p:nvSpPr>
        <p:spPr>
          <a:xfrm>
            <a:off x="1311275" y="288607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960927"/>
              </p:ext>
            </p:extLst>
          </p:nvPr>
        </p:nvGraphicFramePr>
        <p:xfrm>
          <a:off x="107505" y="1050997"/>
          <a:ext cx="9036488" cy="5305354"/>
        </p:xfrm>
        <a:graphic>
          <a:graphicData uri="http://schemas.openxmlformats.org/drawingml/2006/table">
            <a:tbl>
              <a:tblPr/>
              <a:tblGrid>
                <a:gridCol w="787609">
                  <a:extLst>
                    <a:ext uri="{9D8B030D-6E8A-4147-A177-3AD203B41FA5}">
                      <a16:colId xmlns:a16="http://schemas.microsoft.com/office/drawing/2014/main" val="3102525064"/>
                    </a:ext>
                  </a:extLst>
                </a:gridCol>
                <a:gridCol w="880530">
                  <a:extLst>
                    <a:ext uri="{9D8B030D-6E8A-4147-A177-3AD203B41FA5}">
                      <a16:colId xmlns:a16="http://schemas.microsoft.com/office/drawing/2014/main" val="3879396879"/>
                    </a:ext>
                  </a:extLst>
                </a:gridCol>
                <a:gridCol w="129424">
                  <a:extLst>
                    <a:ext uri="{9D8B030D-6E8A-4147-A177-3AD203B41FA5}">
                      <a16:colId xmlns:a16="http://schemas.microsoft.com/office/drawing/2014/main" val="1805418915"/>
                    </a:ext>
                  </a:extLst>
                </a:gridCol>
                <a:gridCol w="491151">
                  <a:extLst>
                    <a:ext uri="{9D8B030D-6E8A-4147-A177-3AD203B41FA5}">
                      <a16:colId xmlns:a16="http://schemas.microsoft.com/office/drawing/2014/main" val="643485906"/>
                    </a:ext>
                  </a:extLst>
                </a:gridCol>
                <a:gridCol w="129424">
                  <a:extLst>
                    <a:ext uri="{9D8B030D-6E8A-4147-A177-3AD203B41FA5}">
                      <a16:colId xmlns:a16="http://schemas.microsoft.com/office/drawing/2014/main" val="3750212809"/>
                    </a:ext>
                  </a:extLst>
                </a:gridCol>
                <a:gridCol w="700222">
                  <a:extLst>
                    <a:ext uri="{9D8B030D-6E8A-4147-A177-3AD203B41FA5}">
                      <a16:colId xmlns:a16="http://schemas.microsoft.com/office/drawing/2014/main" val="2895610546"/>
                    </a:ext>
                  </a:extLst>
                </a:gridCol>
                <a:gridCol w="129424">
                  <a:extLst>
                    <a:ext uri="{9D8B030D-6E8A-4147-A177-3AD203B41FA5}">
                      <a16:colId xmlns:a16="http://schemas.microsoft.com/office/drawing/2014/main" val="1062496489"/>
                    </a:ext>
                  </a:extLst>
                </a:gridCol>
                <a:gridCol w="389378">
                  <a:extLst>
                    <a:ext uri="{9D8B030D-6E8A-4147-A177-3AD203B41FA5}">
                      <a16:colId xmlns:a16="http://schemas.microsoft.com/office/drawing/2014/main" val="2701714395"/>
                    </a:ext>
                  </a:extLst>
                </a:gridCol>
                <a:gridCol w="592920">
                  <a:extLst>
                    <a:ext uri="{9D8B030D-6E8A-4147-A177-3AD203B41FA5}">
                      <a16:colId xmlns:a16="http://schemas.microsoft.com/office/drawing/2014/main" val="2628394615"/>
                    </a:ext>
                  </a:extLst>
                </a:gridCol>
                <a:gridCol w="535396">
                  <a:extLst>
                    <a:ext uri="{9D8B030D-6E8A-4147-A177-3AD203B41FA5}">
                      <a16:colId xmlns:a16="http://schemas.microsoft.com/office/drawing/2014/main" val="969448108"/>
                    </a:ext>
                  </a:extLst>
                </a:gridCol>
                <a:gridCol w="482300">
                  <a:extLst>
                    <a:ext uri="{9D8B030D-6E8A-4147-A177-3AD203B41FA5}">
                      <a16:colId xmlns:a16="http://schemas.microsoft.com/office/drawing/2014/main" val="223197143"/>
                    </a:ext>
                  </a:extLst>
                </a:gridCol>
                <a:gridCol w="124406">
                  <a:extLst>
                    <a:ext uri="{9D8B030D-6E8A-4147-A177-3AD203B41FA5}">
                      <a16:colId xmlns:a16="http://schemas.microsoft.com/office/drawing/2014/main" val="3624871708"/>
                    </a:ext>
                  </a:extLst>
                </a:gridCol>
                <a:gridCol w="71161">
                  <a:extLst>
                    <a:ext uri="{9D8B030D-6E8A-4147-A177-3AD203B41FA5}">
                      <a16:colId xmlns:a16="http://schemas.microsoft.com/office/drawing/2014/main" val="3578447052"/>
                    </a:ext>
                  </a:extLst>
                </a:gridCol>
                <a:gridCol w="323236">
                  <a:extLst>
                    <a:ext uri="{9D8B030D-6E8A-4147-A177-3AD203B41FA5}">
                      <a16:colId xmlns:a16="http://schemas.microsoft.com/office/drawing/2014/main" val="2278049309"/>
                    </a:ext>
                  </a:extLst>
                </a:gridCol>
                <a:gridCol w="455752">
                  <a:extLst>
                    <a:ext uri="{9D8B030D-6E8A-4147-A177-3AD203B41FA5}">
                      <a16:colId xmlns:a16="http://schemas.microsoft.com/office/drawing/2014/main" val="3266870623"/>
                    </a:ext>
                  </a:extLst>
                </a:gridCol>
                <a:gridCol w="672566">
                  <a:extLst>
                    <a:ext uri="{9D8B030D-6E8A-4147-A177-3AD203B41FA5}">
                      <a16:colId xmlns:a16="http://schemas.microsoft.com/office/drawing/2014/main" val="2997678620"/>
                    </a:ext>
                  </a:extLst>
                </a:gridCol>
                <a:gridCol w="473451">
                  <a:extLst>
                    <a:ext uri="{9D8B030D-6E8A-4147-A177-3AD203B41FA5}">
                      <a16:colId xmlns:a16="http://schemas.microsoft.com/office/drawing/2014/main" val="1995973425"/>
                    </a:ext>
                  </a:extLst>
                </a:gridCol>
                <a:gridCol w="455752">
                  <a:extLst>
                    <a:ext uri="{9D8B030D-6E8A-4147-A177-3AD203B41FA5}">
                      <a16:colId xmlns:a16="http://schemas.microsoft.com/office/drawing/2014/main" val="2318421155"/>
                    </a:ext>
                  </a:extLst>
                </a:gridCol>
                <a:gridCol w="216815">
                  <a:extLst>
                    <a:ext uri="{9D8B030D-6E8A-4147-A177-3AD203B41FA5}">
                      <a16:colId xmlns:a16="http://schemas.microsoft.com/office/drawing/2014/main" val="2436782995"/>
                    </a:ext>
                  </a:extLst>
                </a:gridCol>
                <a:gridCol w="216815">
                  <a:extLst>
                    <a:ext uri="{9D8B030D-6E8A-4147-A177-3AD203B41FA5}">
                      <a16:colId xmlns:a16="http://schemas.microsoft.com/office/drawing/2014/main" val="2932143201"/>
                    </a:ext>
                  </a:extLst>
                </a:gridCol>
                <a:gridCol w="389378">
                  <a:extLst>
                    <a:ext uri="{9D8B030D-6E8A-4147-A177-3AD203B41FA5}">
                      <a16:colId xmlns:a16="http://schemas.microsoft.com/office/drawing/2014/main" val="446963833"/>
                    </a:ext>
                  </a:extLst>
                </a:gridCol>
                <a:gridCol w="389378">
                  <a:extLst>
                    <a:ext uri="{9D8B030D-6E8A-4147-A177-3AD203B41FA5}">
                      <a16:colId xmlns:a16="http://schemas.microsoft.com/office/drawing/2014/main" val="2605025847"/>
                    </a:ext>
                  </a:extLst>
                </a:gridCol>
              </a:tblGrid>
              <a:tr h="86973">
                <a:tc rowSpan="5" gridSpan="17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</a:t>
                      </a:r>
                      <a:r>
                        <a:rPr lang="en-US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                                                                                                                                                          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KALİTE OFİSİ RİSK ANALİZİ FORMU</a:t>
                      </a:r>
                      <a:endParaRPr lang="en-US" sz="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Doküman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KY-RA-0001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966069"/>
                  </a:ext>
                </a:extLst>
              </a:tr>
              <a:tr h="86973">
                <a:tc gridSpan="1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03.05.2018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233453"/>
                  </a:ext>
                </a:extLst>
              </a:tr>
              <a:tr h="86973">
                <a:tc gridSpan="1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697861"/>
                  </a:ext>
                </a:extLst>
              </a:tr>
              <a:tr h="86973">
                <a:tc gridSpan="1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17.10.2019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28063"/>
                  </a:ext>
                </a:extLst>
              </a:tr>
              <a:tr h="86973">
                <a:tc gridSpan="1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Sayfa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865834"/>
                  </a:ext>
                </a:extLst>
              </a:tr>
              <a:tr h="86973">
                <a:tc rowSpan="2"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 Risk Türü (Potential Risk Mode)</a:t>
                      </a:r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Etkileri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Sebebi/Potential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Recomended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Hedef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Tamamlama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Tarihi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Responibility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454879"/>
                  </a:ext>
                </a:extLst>
              </a:tr>
              <a:tr h="8262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885736"/>
                  </a:ext>
                </a:extLst>
              </a:tr>
              <a:tr h="405874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Z1-Departmanlarda kurumsallık bilinci oluşmamış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Çalışanlar üzerinde oluşan tedirginlik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 kurulan bir üniversite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KYS Eğtimlerinin alınması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628496"/>
                  </a:ext>
                </a:extLst>
              </a:tr>
              <a:tr h="4058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Z2-Doküman sayısının fazlalığı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KYS terimlerinin algılanmasının zaman alması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Dokumanların isimlerinin farklı olması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Dokümanların ortak ağ klasörüne eklenmesi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858228"/>
                  </a:ext>
                </a:extLst>
              </a:tr>
              <a:tr h="4058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Z3-Kalite sürecine yabancı olunması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Dokümanların hazırlanmasının beklenenden fazla sürmesi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Terim karmaşası yaşanması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Bireysel uyarılar ve yönlendirmeler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675545"/>
                  </a:ext>
                </a:extLst>
              </a:tr>
              <a:tr h="4058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Z4-Ek iş olarak görülmesi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Temel işlerin ön plana geçmesi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bilincinin oluşmamış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KYS eğitimlerinin alınması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124681"/>
                  </a:ext>
                </a:extLst>
              </a:tr>
              <a:tr h="8117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T1-Personelin KYS sürecini içselleştirememesi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Kurumsallaşma bilincinin oluşmasında gecikmeler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KYS'nin yeni bir süreç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KYS eğitimlerinin alınması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Her sürecin kalite temsilcileri tarafından kendi personeline KYS eğitimi vermesi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589748"/>
                  </a:ext>
                </a:extLst>
              </a:tr>
              <a:tr h="5073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T2- KYS'nin sürdürülebilir olacağı konusunda şüphelerin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süreci tamamlanamaması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Personelin KYS içselleştirememesi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yönetimin motivasyonu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Eğitim ve iç denetimler yaparak sürdürülebilirliği sağlamak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184728"/>
                  </a:ext>
                </a:extLst>
              </a:tr>
              <a:tr h="1014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G3- Tecrübe edilmiş bir KYS Denetim süreci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Çalışanlar üzerinde oluşan tedirginlik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KYS gerekliliklerinin tam olarak uygulanmaması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Tüm Birimlerin KYS Dokümante Edilmiş Bilgisinin Drive K'ya sınıflandırılması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Tüm Süreçlerin performanslarını yıl sonu SPİK Kapama ile kontrol ederek açılan Düzeltici Faaliyetlerle önlemler almak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Birimi ile diğer Kalite Temsilcileri ile toplantılar gerçekleştirilmesi ( Mart 2019 sonu tamamlanacak)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Toplantılar ile bilgilendirmelerin tamamlanması Mart sonu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</a:rPr>
                        <a:t>140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Süreç Değişiklik Talepleri ve Doküman Değişiklik Veri Tabanı ile KYS Sürdürülebilirliğinin ve iyileştirilebilirliğinin sağlanması sağlanması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Ofisi 31.12.2019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Süreçlerden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gelen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KYS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dokümante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edilmiş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bilgisinin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güncellenmesi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</a:rPr>
                        <a:t>112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904457"/>
                  </a:ext>
                </a:extLst>
              </a:tr>
            </a:tbl>
          </a:graphicData>
        </a:graphic>
      </p:graphicFrame>
      <p:sp>
        <p:nvSpPr>
          <p:cNvPr id="49" name="143 Metin kutusu"/>
          <p:cNvSpPr txBox="1"/>
          <p:nvPr/>
        </p:nvSpPr>
        <p:spPr>
          <a:xfrm>
            <a:off x="1881188" y="2511425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143 Metin kutusu"/>
          <p:cNvSpPr txBox="1"/>
          <p:nvPr/>
        </p:nvSpPr>
        <p:spPr>
          <a:xfrm>
            <a:off x="1881188" y="2873375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143 Metin kutusu"/>
          <p:cNvSpPr txBox="1"/>
          <p:nvPr/>
        </p:nvSpPr>
        <p:spPr>
          <a:xfrm>
            <a:off x="1881188" y="2511425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143 Metin kutusu"/>
          <p:cNvSpPr txBox="1"/>
          <p:nvPr/>
        </p:nvSpPr>
        <p:spPr>
          <a:xfrm>
            <a:off x="1881188" y="2873375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143 Metin kutusu"/>
          <p:cNvSpPr txBox="1"/>
          <p:nvPr/>
        </p:nvSpPr>
        <p:spPr>
          <a:xfrm>
            <a:off x="1881188" y="251142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143 Metin kutusu"/>
          <p:cNvSpPr txBox="1"/>
          <p:nvPr/>
        </p:nvSpPr>
        <p:spPr>
          <a:xfrm>
            <a:off x="1881188" y="287337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3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3490</Words>
  <Application>Microsoft Office PowerPoint</Application>
  <PresentationFormat>On-screen Show (4:3)</PresentationFormat>
  <Paragraphs>3101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Agency FB</vt:lpstr>
      <vt:lpstr>Arial</vt:lpstr>
      <vt:lpstr>Calibri</vt:lpstr>
      <vt:lpstr>Tahoma</vt:lpstr>
      <vt:lpstr>Verdana</vt:lpstr>
      <vt:lpstr>Wingdings</vt:lpstr>
      <vt:lpstr>Ofis Teması</vt:lpstr>
      <vt:lpstr>2019 YILI  OCAK-ARALIK YGG SUNUMU  KALİTE SÜRECİ  21/01/2020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Tuğçe Yeyen</cp:lastModifiedBy>
  <cp:revision>145</cp:revision>
  <cp:lastPrinted>2020-01-21T10:52:10Z</cp:lastPrinted>
  <dcterms:created xsi:type="dcterms:W3CDTF">2016-08-26T15:45:58Z</dcterms:created>
  <dcterms:modified xsi:type="dcterms:W3CDTF">2020-01-21T10:52:25Z</dcterms:modified>
</cp:coreProperties>
</file>