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26" r:id="rId2"/>
    <p:sldId id="288" r:id="rId3"/>
    <p:sldId id="300" r:id="rId4"/>
    <p:sldId id="301" r:id="rId5"/>
    <p:sldId id="315" r:id="rId6"/>
    <p:sldId id="297" r:id="rId7"/>
    <p:sldId id="344" r:id="rId8"/>
    <p:sldId id="317" r:id="rId9"/>
    <p:sldId id="257" r:id="rId10"/>
    <p:sldId id="345" r:id="rId11"/>
    <p:sldId id="284" r:id="rId12"/>
    <p:sldId id="313" r:id="rId13"/>
    <p:sldId id="318" r:id="rId14"/>
    <p:sldId id="319" r:id="rId15"/>
    <p:sldId id="346" r:id="rId16"/>
    <p:sldId id="305" r:id="rId17"/>
    <p:sldId id="352" r:id="rId18"/>
    <p:sldId id="347" r:id="rId19"/>
    <p:sldId id="361" r:id="rId20"/>
    <p:sldId id="360" r:id="rId21"/>
    <p:sldId id="362" r:id="rId22"/>
    <p:sldId id="286" r:id="rId23"/>
    <p:sldId id="278" r:id="rId24"/>
    <p:sldId id="310" r:id="rId25"/>
    <p:sldId id="328" r:id="rId26"/>
    <p:sldId id="330" r:id="rId27"/>
    <p:sldId id="363" r:id="rId28"/>
    <p:sldId id="364" r:id="rId29"/>
    <p:sldId id="332" r:id="rId30"/>
    <p:sldId id="365" r:id="rId31"/>
    <p:sldId id="366" r:id="rId32"/>
    <p:sldId id="367" r:id="rId33"/>
    <p:sldId id="375" r:id="rId34"/>
    <p:sldId id="309" r:id="rId35"/>
    <p:sldId id="353" r:id="rId36"/>
    <p:sldId id="376" r:id="rId37"/>
    <p:sldId id="349" r:id="rId38"/>
    <p:sldId id="350" r:id="rId3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sorterViewPr>
    <p:cViewPr>
      <p:scale>
        <a:sx n="100" d="100"/>
        <a:sy n="100" d="100"/>
      </p:scale>
      <p:origin x="0" y="-44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SATIN ALMA MEMNUNİYET </a:t>
            </a:r>
          </a:p>
          <a:p>
            <a:pPr>
              <a:defRPr/>
            </a:pPr>
            <a:r>
              <a:rPr lang="en-US"/>
              <a:t>ANKET ANALİZ FORMU - TÜMÜ</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dLbls>
          <c:showLegendKey val="0"/>
          <c:showVal val="0"/>
          <c:showCatName val="0"/>
          <c:showSerName val="0"/>
          <c:showPercent val="0"/>
          <c:showBubbleSize val="0"/>
        </c:dLbls>
        <c:gapWidth val="219"/>
        <c:overlap val="-27"/>
        <c:axId val="255266560"/>
        <c:axId val="255267680"/>
      </c:barChart>
      <c:catAx>
        <c:axId val="255266560"/>
        <c:scaling>
          <c:orientation val="minMax"/>
        </c:scaling>
        <c:delete val="1"/>
        <c:axPos val="b"/>
        <c:numFmt formatCode="General" sourceLinked="1"/>
        <c:majorTickMark val="none"/>
        <c:minorTickMark val="none"/>
        <c:tickLblPos val="nextTo"/>
        <c:crossAx val="255267680"/>
        <c:crosses val="autoZero"/>
        <c:auto val="1"/>
        <c:lblAlgn val="ctr"/>
        <c:lblOffset val="100"/>
        <c:noMultiLvlLbl val="0"/>
      </c:catAx>
      <c:valAx>
        <c:axId val="2552676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0" spcFirstLastPara="1" vertOverflow="ellipsis" wrap="square" anchor="t" anchorCtr="0"/>
          <a:lstStyle/>
          <a:p>
            <a:pPr>
              <a:defRPr sz="900" b="0" i="0" u="none" strike="noStrike" kern="1200" baseline="0">
                <a:solidFill>
                  <a:schemeClr val="tx1">
                    <a:lumMod val="65000"/>
                    <a:lumOff val="35000"/>
                  </a:schemeClr>
                </a:solidFill>
                <a:latin typeface="+mn-lt"/>
                <a:ea typeface="+mn-ea"/>
                <a:cs typeface="+mn-cs"/>
              </a:defRPr>
            </a:pPr>
            <a:endParaRPr lang="tr-TR"/>
          </a:p>
        </c:txPr>
        <c:crossAx val="25526656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15.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6192688" cy="4392488"/>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9FC953-42AA-4EE9-BF6A-0E981C5F3E5C}" type="datetimeFigureOut">
              <a:rPr lang="tr-TR" smtClean="0"/>
              <a:t>20.01.2020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8F1CBD-092F-46C9-A4DE-6EE6E628FC19}" type="slidenum">
              <a:rPr lang="tr-TR" smtClean="0"/>
              <a:t>‹#›</a:t>
            </a:fld>
            <a:endParaRPr lang="tr-TR"/>
          </a:p>
        </p:txBody>
      </p:sp>
    </p:spTree>
    <p:extLst>
      <p:ext uri="{BB962C8B-B14F-4D97-AF65-F5344CB8AC3E}">
        <p14:creationId xmlns:p14="http://schemas.microsoft.com/office/powerpoint/2010/main" val="1877612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68F1CBD-092F-46C9-A4DE-6EE6E628FC19}" type="slidenum">
              <a:rPr lang="tr-TR" smtClean="0"/>
              <a:t>6</a:t>
            </a:fld>
            <a:endParaRPr lang="tr-TR"/>
          </a:p>
        </p:txBody>
      </p:sp>
    </p:spTree>
    <p:extLst>
      <p:ext uri="{BB962C8B-B14F-4D97-AF65-F5344CB8AC3E}">
        <p14:creationId xmlns:p14="http://schemas.microsoft.com/office/powerpoint/2010/main" val="3883971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68F1CBD-092F-46C9-A4DE-6EE6E628FC19}" type="slidenum">
              <a:rPr lang="tr-TR" smtClean="0"/>
              <a:t>7</a:t>
            </a:fld>
            <a:endParaRPr lang="tr-TR"/>
          </a:p>
        </p:txBody>
      </p:sp>
    </p:spTree>
    <p:extLst>
      <p:ext uri="{BB962C8B-B14F-4D97-AF65-F5344CB8AC3E}">
        <p14:creationId xmlns:p14="http://schemas.microsoft.com/office/powerpoint/2010/main" val="3688982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468F1CBD-092F-46C9-A4DE-6EE6E628FC19}" type="slidenum">
              <a:rPr lang="tr-TR" smtClean="0"/>
              <a:t>12</a:t>
            </a:fld>
            <a:endParaRPr lang="tr-TR"/>
          </a:p>
        </p:txBody>
      </p:sp>
    </p:spTree>
    <p:extLst>
      <p:ext uri="{BB962C8B-B14F-4D97-AF65-F5344CB8AC3E}">
        <p14:creationId xmlns:p14="http://schemas.microsoft.com/office/powerpoint/2010/main" val="2100073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468F1CBD-092F-46C9-A4DE-6EE6E628FC19}" type="slidenum">
              <a:rPr lang="tr-TR" smtClean="0"/>
              <a:t>23</a:t>
            </a:fld>
            <a:endParaRPr lang="tr-TR"/>
          </a:p>
        </p:txBody>
      </p:sp>
    </p:spTree>
    <p:extLst>
      <p:ext uri="{BB962C8B-B14F-4D97-AF65-F5344CB8AC3E}">
        <p14:creationId xmlns:p14="http://schemas.microsoft.com/office/powerpoint/2010/main" val="1801439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7A42CFF-777B-4533-A440-4C456B6A9FEA}" type="datetime1">
              <a:rPr lang="tr-TR" smtClean="0"/>
              <a:t>20.01.2020</a:t>
            </a:fld>
            <a:endParaRPr lang="tr-TR"/>
          </a:p>
        </p:txBody>
      </p:sp>
      <p:sp>
        <p:nvSpPr>
          <p:cNvPr id="5" name="Altbilgi Yer Tutucusu 4"/>
          <p:cNvSpPr>
            <a:spLocks noGrp="1"/>
          </p:cNvSpPr>
          <p:nvPr>
            <p:ph type="ftr" sz="quarter" idx="11"/>
          </p:nvPr>
        </p:nvSpPr>
        <p:spPr/>
        <p:txBody>
          <a:bodyPr/>
          <a:lstStyle/>
          <a:p>
            <a:r>
              <a:rPr lang="tr-TR" smtClean="0"/>
              <a:t>Kalite bir yaşam tarzıdır.</a:t>
            </a:r>
            <a:endParaRPr lang="tr-TR"/>
          </a:p>
        </p:txBody>
      </p:sp>
      <p:sp>
        <p:nvSpPr>
          <p:cNvPr id="6" name="Slayt Numarası Yer Tutucusu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059989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FDEF684-7ED6-4E25-99B3-6C7EE6714DA3}" type="datetime1">
              <a:rPr lang="tr-TR" smtClean="0"/>
              <a:t>20.01.2020</a:t>
            </a:fld>
            <a:endParaRPr lang="tr-TR"/>
          </a:p>
        </p:txBody>
      </p:sp>
      <p:sp>
        <p:nvSpPr>
          <p:cNvPr id="5" name="Altbilgi Yer Tutucusu 4"/>
          <p:cNvSpPr>
            <a:spLocks noGrp="1"/>
          </p:cNvSpPr>
          <p:nvPr>
            <p:ph type="ftr" sz="quarter" idx="11"/>
          </p:nvPr>
        </p:nvSpPr>
        <p:spPr/>
        <p:txBody>
          <a:bodyPr/>
          <a:lstStyle/>
          <a:p>
            <a:r>
              <a:rPr lang="tr-TR" smtClean="0"/>
              <a:t>Kalite bir yaşam tarzıdır.</a:t>
            </a:r>
            <a:endParaRPr lang="tr-TR"/>
          </a:p>
        </p:txBody>
      </p:sp>
      <p:sp>
        <p:nvSpPr>
          <p:cNvPr id="6" name="Slayt Numarası Yer Tutucusu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472785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2D2059A-8985-41A3-9F35-8DC13894A4E0}" type="datetime1">
              <a:rPr lang="tr-TR" smtClean="0"/>
              <a:t>20.01.2020</a:t>
            </a:fld>
            <a:endParaRPr lang="tr-TR"/>
          </a:p>
        </p:txBody>
      </p:sp>
      <p:sp>
        <p:nvSpPr>
          <p:cNvPr id="5" name="Altbilgi Yer Tutucusu 4"/>
          <p:cNvSpPr>
            <a:spLocks noGrp="1"/>
          </p:cNvSpPr>
          <p:nvPr>
            <p:ph type="ftr" sz="quarter" idx="11"/>
          </p:nvPr>
        </p:nvSpPr>
        <p:spPr/>
        <p:txBody>
          <a:bodyPr/>
          <a:lstStyle/>
          <a:p>
            <a:r>
              <a:rPr lang="tr-TR" smtClean="0"/>
              <a:t>Kalite bir yaşam tarzıdır.</a:t>
            </a:r>
            <a:endParaRPr lang="tr-TR"/>
          </a:p>
        </p:txBody>
      </p:sp>
      <p:sp>
        <p:nvSpPr>
          <p:cNvPr id="6" name="Slayt Numarası Yer Tutucusu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054000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CF74D3F-D744-42F9-A266-110B14BD4158}" type="datetime1">
              <a:rPr lang="tr-TR" smtClean="0"/>
              <a:t>20.01.2020</a:t>
            </a:fld>
            <a:endParaRPr lang="tr-TR"/>
          </a:p>
        </p:txBody>
      </p:sp>
      <p:sp>
        <p:nvSpPr>
          <p:cNvPr id="5" name="Altbilgi Yer Tutucusu 4"/>
          <p:cNvSpPr>
            <a:spLocks noGrp="1"/>
          </p:cNvSpPr>
          <p:nvPr>
            <p:ph type="ftr" sz="quarter" idx="11"/>
          </p:nvPr>
        </p:nvSpPr>
        <p:spPr/>
        <p:txBody>
          <a:bodyPr/>
          <a:lstStyle/>
          <a:p>
            <a:r>
              <a:rPr lang="tr-TR" smtClean="0"/>
              <a:t>Kalite bir yaşam tarzıdır.</a:t>
            </a:r>
            <a:endParaRPr lang="tr-TR"/>
          </a:p>
        </p:txBody>
      </p:sp>
      <p:sp>
        <p:nvSpPr>
          <p:cNvPr id="6" name="Slayt Numarası Yer Tutucusu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99254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DEC1C8BA-DCDD-4E80-B44D-BB4BDA6BC718}" type="datetime1">
              <a:rPr lang="tr-TR" smtClean="0"/>
              <a:t>20.01.2020</a:t>
            </a:fld>
            <a:endParaRPr lang="tr-TR"/>
          </a:p>
        </p:txBody>
      </p:sp>
      <p:sp>
        <p:nvSpPr>
          <p:cNvPr id="5" name="Altbilgi Yer Tutucusu 4"/>
          <p:cNvSpPr>
            <a:spLocks noGrp="1"/>
          </p:cNvSpPr>
          <p:nvPr>
            <p:ph type="ftr" sz="quarter" idx="11"/>
          </p:nvPr>
        </p:nvSpPr>
        <p:spPr/>
        <p:txBody>
          <a:bodyPr/>
          <a:lstStyle/>
          <a:p>
            <a:r>
              <a:rPr lang="tr-TR" smtClean="0"/>
              <a:t>Kalite bir yaşam tarzıdır.</a:t>
            </a:r>
            <a:endParaRPr lang="tr-TR"/>
          </a:p>
        </p:txBody>
      </p:sp>
      <p:sp>
        <p:nvSpPr>
          <p:cNvPr id="6" name="Slayt Numarası Yer Tutucusu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885098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6427ED0-D0FE-4A09-AE62-4103EA8D2926}" type="datetime1">
              <a:rPr lang="tr-TR" smtClean="0"/>
              <a:t>20.01.2020</a:t>
            </a:fld>
            <a:endParaRPr lang="tr-TR"/>
          </a:p>
        </p:txBody>
      </p:sp>
      <p:sp>
        <p:nvSpPr>
          <p:cNvPr id="6" name="Altbilgi Yer Tutucusu 5"/>
          <p:cNvSpPr>
            <a:spLocks noGrp="1"/>
          </p:cNvSpPr>
          <p:nvPr>
            <p:ph type="ftr" sz="quarter" idx="11"/>
          </p:nvPr>
        </p:nvSpPr>
        <p:spPr/>
        <p:txBody>
          <a:bodyPr/>
          <a:lstStyle/>
          <a:p>
            <a:r>
              <a:rPr lang="tr-TR" smtClean="0"/>
              <a:t>Kalite bir yaşam tarzıdır.</a:t>
            </a:r>
            <a:endParaRPr lang="tr-TR"/>
          </a:p>
        </p:txBody>
      </p:sp>
      <p:sp>
        <p:nvSpPr>
          <p:cNvPr id="7" name="Slayt Numarası Yer Tutucusu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745253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0E782A1D-A539-4378-A6BA-1AA9F3084D39}" type="datetime1">
              <a:rPr lang="tr-TR" smtClean="0"/>
              <a:t>20.01.2020</a:t>
            </a:fld>
            <a:endParaRPr lang="tr-TR"/>
          </a:p>
        </p:txBody>
      </p:sp>
      <p:sp>
        <p:nvSpPr>
          <p:cNvPr id="8" name="Altbilgi Yer Tutucusu 7"/>
          <p:cNvSpPr>
            <a:spLocks noGrp="1"/>
          </p:cNvSpPr>
          <p:nvPr>
            <p:ph type="ftr" sz="quarter" idx="11"/>
          </p:nvPr>
        </p:nvSpPr>
        <p:spPr/>
        <p:txBody>
          <a:bodyPr/>
          <a:lstStyle/>
          <a:p>
            <a:r>
              <a:rPr lang="tr-TR" smtClean="0"/>
              <a:t>Kalite bir yaşam tarzıdır.</a:t>
            </a:r>
            <a:endParaRPr lang="tr-TR"/>
          </a:p>
        </p:txBody>
      </p:sp>
      <p:sp>
        <p:nvSpPr>
          <p:cNvPr id="9" name="Slayt Numarası Yer Tutucusu 8"/>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747523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62192C6F-6FA5-45C8-ACE4-E5B3D13F24FA}" type="datetime1">
              <a:rPr lang="tr-TR" smtClean="0"/>
              <a:t>20.01.2020</a:t>
            </a:fld>
            <a:endParaRPr lang="tr-TR"/>
          </a:p>
        </p:txBody>
      </p:sp>
      <p:sp>
        <p:nvSpPr>
          <p:cNvPr id="4" name="Altbilgi Yer Tutucusu 3"/>
          <p:cNvSpPr>
            <a:spLocks noGrp="1"/>
          </p:cNvSpPr>
          <p:nvPr>
            <p:ph type="ftr" sz="quarter" idx="11"/>
          </p:nvPr>
        </p:nvSpPr>
        <p:spPr/>
        <p:txBody>
          <a:bodyPr/>
          <a:lstStyle/>
          <a:p>
            <a:r>
              <a:rPr lang="tr-TR" smtClean="0"/>
              <a:t>Kalite bir yaşam tarzıdır.</a:t>
            </a:r>
            <a:endParaRPr lang="tr-TR"/>
          </a:p>
        </p:txBody>
      </p:sp>
      <p:sp>
        <p:nvSpPr>
          <p:cNvPr id="5" name="Slayt Numarası Yer Tutucusu 4"/>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070613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E20823A-34F6-4D9A-B72C-4420CCCD8E18}" type="datetime1">
              <a:rPr lang="tr-TR" smtClean="0"/>
              <a:t>20.01.2020</a:t>
            </a:fld>
            <a:endParaRPr lang="tr-TR"/>
          </a:p>
        </p:txBody>
      </p:sp>
      <p:sp>
        <p:nvSpPr>
          <p:cNvPr id="3" name="Altbilgi Yer Tutucusu 2"/>
          <p:cNvSpPr>
            <a:spLocks noGrp="1"/>
          </p:cNvSpPr>
          <p:nvPr>
            <p:ph type="ftr" sz="quarter" idx="11"/>
          </p:nvPr>
        </p:nvSpPr>
        <p:spPr/>
        <p:txBody>
          <a:bodyPr/>
          <a:lstStyle/>
          <a:p>
            <a:r>
              <a:rPr lang="tr-TR" smtClean="0"/>
              <a:t>Kalite bir yaşam tarzıdır.</a:t>
            </a:r>
            <a:endParaRPr lang="tr-TR"/>
          </a:p>
        </p:txBody>
      </p:sp>
      <p:sp>
        <p:nvSpPr>
          <p:cNvPr id="4" name="Slayt Numarası Yer Tutucusu 3"/>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32702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46673C7-9167-4403-8666-44BE39765140}" type="datetime1">
              <a:rPr lang="tr-TR" smtClean="0"/>
              <a:t>20.01.2020</a:t>
            </a:fld>
            <a:endParaRPr lang="tr-TR"/>
          </a:p>
        </p:txBody>
      </p:sp>
      <p:sp>
        <p:nvSpPr>
          <p:cNvPr id="6" name="Altbilgi Yer Tutucusu 5"/>
          <p:cNvSpPr>
            <a:spLocks noGrp="1"/>
          </p:cNvSpPr>
          <p:nvPr>
            <p:ph type="ftr" sz="quarter" idx="11"/>
          </p:nvPr>
        </p:nvSpPr>
        <p:spPr/>
        <p:txBody>
          <a:bodyPr/>
          <a:lstStyle/>
          <a:p>
            <a:r>
              <a:rPr lang="tr-TR" smtClean="0"/>
              <a:t>Kalite bir yaşam tarzıdır.</a:t>
            </a:r>
            <a:endParaRPr lang="tr-TR"/>
          </a:p>
        </p:txBody>
      </p:sp>
      <p:sp>
        <p:nvSpPr>
          <p:cNvPr id="7" name="Slayt Numarası Yer Tutucusu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379933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12AA8A1-43D8-4974-AA28-F99EFBEC3B2D}" type="datetime1">
              <a:rPr lang="tr-TR" smtClean="0"/>
              <a:t>20.01.2020</a:t>
            </a:fld>
            <a:endParaRPr lang="tr-TR"/>
          </a:p>
        </p:txBody>
      </p:sp>
      <p:sp>
        <p:nvSpPr>
          <p:cNvPr id="6" name="Altbilgi Yer Tutucusu 5"/>
          <p:cNvSpPr>
            <a:spLocks noGrp="1"/>
          </p:cNvSpPr>
          <p:nvPr>
            <p:ph type="ftr" sz="quarter" idx="11"/>
          </p:nvPr>
        </p:nvSpPr>
        <p:spPr/>
        <p:txBody>
          <a:bodyPr/>
          <a:lstStyle/>
          <a:p>
            <a:r>
              <a:rPr lang="tr-TR" smtClean="0"/>
              <a:t>Kalite bir yaşam tarzıdır.</a:t>
            </a:r>
            <a:endParaRPr lang="tr-TR"/>
          </a:p>
        </p:txBody>
      </p:sp>
      <p:sp>
        <p:nvSpPr>
          <p:cNvPr id="7" name="Slayt Numarası Yer Tutucusu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371810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7C83F0-FC27-43D2-9813-F060C2D9E7A0}" type="datetime1">
              <a:rPr lang="tr-TR" smtClean="0"/>
              <a:t>20.01.2020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Kalite bir yaşam tarzıdır.</a:t>
            </a: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9F893C-C32F-4835-A1E5-850973405C58}" type="slidenum">
              <a:rPr lang="tr-TR" smtClean="0"/>
              <a:t>‹#›</a:t>
            </a:fld>
            <a:endParaRPr lang="tr-TR"/>
          </a:p>
        </p:txBody>
      </p:sp>
    </p:spTree>
    <p:extLst>
      <p:ext uri="{BB962C8B-B14F-4D97-AF65-F5344CB8AC3E}">
        <p14:creationId xmlns:p14="http://schemas.microsoft.com/office/powerpoint/2010/main" val="3156946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39552" y="2636912"/>
            <a:ext cx="7772400" cy="1109985"/>
          </a:xfrm>
        </p:spPr>
        <p:txBody>
          <a:bodyPr>
            <a:noAutofit/>
          </a:bodyPr>
          <a:lstStyle/>
          <a:p>
            <a:r>
              <a:rPr lang="tr-TR" b="1" dirty="0" smtClean="0">
                <a:solidFill>
                  <a:srgbClr val="FF0000"/>
                </a:solidFill>
              </a:rPr>
              <a:t>2019 YILI </a:t>
            </a:r>
            <a:br>
              <a:rPr lang="tr-TR" b="1" dirty="0" smtClean="0">
                <a:solidFill>
                  <a:srgbClr val="FF0000"/>
                </a:solidFill>
              </a:rPr>
            </a:br>
            <a:r>
              <a:rPr lang="tr-TR" b="1" dirty="0" smtClean="0">
                <a:solidFill>
                  <a:srgbClr val="FF0000"/>
                </a:solidFill>
              </a:rPr>
              <a:t>OCAK - ARALIK YGG SUNUMU</a:t>
            </a:r>
            <a:br>
              <a:rPr lang="tr-TR" b="1" dirty="0" smtClean="0">
                <a:solidFill>
                  <a:srgbClr val="FF0000"/>
                </a:solidFill>
              </a:rPr>
            </a:br>
            <a:r>
              <a:rPr lang="tr-TR" b="1" dirty="0" smtClean="0">
                <a:solidFill>
                  <a:srgbClr val="FF0000"/>
                </a:solidFill>
              </a:rPr>
              <a:t/>
            </a:r>
            <a:br>
              <a:rPr lang="tr-TR" b="1" dirty="0" smtClean="0">
                <a:solidFill>
                  <a:srgbClr val="FF0000"/>
                </a:solidFill>
              </a:rPr>
            </a:br>
            <a:r>
              <a:rPr lang="tr-TR" b="1" dirty="0" smtClean="0">
                <a:solidFill>
                  <a:srgbClr val="FF0000"/>
                </a:solidFill>
              </a:rPr>
              <a:t>İNSAN KAYNAKLARI SÜRECİ</a:t>
            </a: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smtClean="0"/>
              <a:t>20/01/2019</a:t>
            </a:r>
            <a:endParaRPr lang="tr-TR" b="1" dirty="0"/>
          </a:p>
        </p:txBody>
      </p:sp>
      <p:sp>
        <p:nvSpPr>
          <p:cNvPr id="6" name="Slayt Numarası Yer Tutucusu 5"/>
          <p:cNvSpPr>
            <a:spLocks noGrp="1"/>
          </p:cNvSpPr>
          <p:nvPr>
            <p:ph type="sldNum" sz="quarter" idx="12"/>
          </p:nvPr>
        </p:nvSpPr>
        <p:spPr/>
        <p:txBody>
          <a:bodyPr/>
          <a:lstStyle/>
          <a:p>
            <a:fld id="{439F893C-C32F-4835-A1E5-850973405C58}" type="slidenum">
              <a:rPr lang="tr-TR" smtClean="0"/>
              <a:t>1</a:t>
            </a:fld>
            <a:endParaRPr lang="tr-TR"/>
          </a:p>
        </p:txBody>
      </p:sp>
      <p:pic>
        <p:nvPicPr>
          <p:cNvPr id="4" name="Resim 3"/>
          <p:cNvPicPr/>
          <p:nvPr/>
        </p:nvPicPr>
        <p:blipFill>
          <a:blip r:embed="rId2"/>
          <a:stretch>
            <a:fillRect/>
          </a:stretch>
        </p:blipFill>
        <p:spPr>
          <a:xfrm>
            <a:off x="251520" y="404664"/>
            <a:ext cx="2736304" cy="576064"/>
          </a:xfrm>
          <a:prstGeom prst="rect">
            <a:avLst/>
          </a:prstGeom>
        </p:spPr>
      </p:pic>
    </p:spTree>
    <p:extLst>
      <p:ext uri="{BB962C8B-B14F-4D97-AF65-F5344CB8AC3E}">
        <p14:creationId xmlns:p14="http://schemas.microsoft.com/office/powerpoint/2010/main" val="13856146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6"/>
          <p:cNvSpPr>
            <a:spLocks noGrp="1"/>
          </p:cNvSpPr>
          <p:nvPr>
            <p:ph type="sldNum" sz="quarter" idx="12"/>
          </p:nvPr>
        </p:nvSpPr>
        <p:spPr/>
        <p:txBody>
          <a:bodyPr/>
          <a:lstStyle/>
          <a:p>
            <a:fld id="{439F893C-C32F-4835-A1E5-850973405C58}" type="slidenum">
              <a:rPr lang="tr-TR" smtClean="0"/>
              <a:t>10</a:t>
            </a:fld>
            <a:endParaRPr lang="tr-TR"/>
          </a:p>
        </p:txBody>
      </p:sp>
      <p:pic>
        <p:nvPicPr>
          <p:cNvPr id="6" name="Resim 5"/>
          <p:cNvPicPr/>
          <p:nvPr/>
        </p:nvPicPr>
        <p:blipFill>
          <a:blip r:embed="rId2"/>
          <a:stretch>
            <a:fillRect/>
          </a:stretch>
        </p:blipFill>
        <p:spPr>
          <a:xfrm>
            <a:off x="107504" y="188640"/>
            <a:ext cx="2736304" cy="576064"/>
          </a:xfrm>
          <a:prstGeom prst="rect">
            <a:avLst/>
          </a:prstGeom>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4704"/>
            <a:ext cx="9144000" cy="5688631"/>
          </a:xfrm>
          <a:prstGeom prst="rect">
            <a:avLst/>
          </a:prstGeom>
        </p:spPr>
      </p:pic>
    </p:spTree>
    <p:extLst>
      <p:ext uri="{BB962C8B-B14F-4D97-AF65-F5344CB8AC3E}">
        <p14:creationId xmlns:p14="http://schemas.microsoft.com/office/powerpoint/2010/main" val="30525274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259632" y="765575"/>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KALİTE FAALİYET PLANLARI</a:t>
            </a:r>
            <a:endParaRPr lang="tr-TR" sz="3600" b="1" dirty="0">
              <a:solidFill>
                <a:srgbClr val="FF0000"/>
              </a:solidFill>
              <a:effectLst>
                <a:outerShdw blurRad="38100" dist="38100" dir="2700000" algn="tl">
                  <a:srgbClr val="000000">
                    <a:alpha val="43137"/>
                  </a:srgbClr>
                </a:outerShdw>
              </a:effectLst>
            </a:endParaRPr>
          </a:p>
        </p:txBody>
      </p:sp>
      <p:sp>
        <p:nvSpPr>
          <p:cNvPr id="7" name="Slayt Numarası Yer Tutucusu 6"/>
          <p:cNvSpPr>
            <a:spLocks noGrp="1"/>
          </p:cNvSpPr>
          <p:nvPr>
            <p:ph type="sldNum" sz="quarter" idx="12"/>
          </p:nvPr>
        </p:nvSpPr>
        <p:spPr/>
        <p:txBody>
          <a:bodyPr/>
          <a:lstStyle/>
          <a:p>
            <a:fld id="{439F893C-C32F-4835-A1E5-850973405C58}" type="slidenum">
              <a:rPr lang="tr-TR" smtClean="0"/>
              <a:t>11</a:t>
            </a:fld>
            <a:endParaRPr lang="tr-TR"/>
          </a:p>
        </p:txBody>
      </p:sp>
      <p:pic>
        <p:nvPicPr>
          <p:cNvPr id="6" name="Resim 5"/>
          <p:cNvPicPr/>
          <p:nvPr/>
        </p:nvPicPr>
        <p:blipFill>
          <a:blip r:embed="rId2"/>
          <a:stretch>
            <a:fillRect/>
          </a:stretch>
        </p:blipFill>
        <p:spPr>
          <a:xfrm>
            <a:off x="107504" y="260648"/>
            <a:ext cx="2736304" cy="576064"/>
          </a:xfrm>
          <a:prstGeom prst="rect">
            <a:avLst/>
          </a:prstGeom>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35741"/>
            <a:ext cx="9144000" cy="4852774"/>
          </a:xfrm>
          <a:prstGeom prst="rect">
            <a:avLst/>
          </a:prstGeom>
        </p:spPr>
      </p:pic>
    </p:spTree>
    <p:extLst>
      <p:ext uri="{BB962C8B-B14F-4D97-AF65-F5344CB8AC3E}">
        <p14:creationId xmlns:p14="http://schemas.microsoft.com/office/powerpoint/2010/main" val="2730953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6"/>
          <p:cNvSpPr>
            <a:spLocks noGrp="1"/>
          </p:cNvSpPr>
          <p:nvPr>
            <p:ph type="sldNum" sz="quarter" idx="12"/>
          </p:nvPr>
        </p:nvSpPr>
        <p:spPr/>
        <p:txBody>
          <a:bodyPr/>
          <a:lstStyle/>
          <a:p>
            <a:fld id="{439F893C-C32F-4835-A1E5-850973405C58}" type="slidenum">
              <a:rPr lang="tr-TR" smtClean="0"/>
              <a:t>12</a:t>
            </a:fld>
            <a:endParaRPr lang="tr-TR"/>
          </a:p>
        </p:txBody>
      </p:sp>
      <p:pic>
        <p:nvPicPr>
          <p:cNvPr id="6" name="Resim 5"/>
          <p:cNvPicPr/>
          <p:nvPr/>
        </p:nvPicPr>
        <p:blipFill>
          <a:blip r:embed="rId3"/>
          <a:stretch>
            <a:fillRect/>
          </a:stretch>
        </p:blipFill>
        <p:spPr>
          <a:xfrm>
            <a:off x="107504" y="260648"/>
            <a:ext cx="2736304" cy="576064"/>
          </a:xfrm>
          <a:prstGeom prst="rect">
            <a:avLst/>
          </a:prstGeom>
        </p:spPr>
      </p:pic>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24744"/>
            <a:ext cx="9144000" cy="4993710"/>
          </a:xfrm>
          <a:prstGeom prst="rect">
            <a:avLst/>
          </a:prstGeom>
        </p:spPr>
      </p:pic>
    </p:spTree>
    <p:extLst>
      <p:ext uri="{BB962C8B-B14F-4D97-AF65-F5344CB8AC3E}">
        <p14:creationId xmlns:p14="http://schemas.microsoft.com/office/powerpoint/2010/main" val="40085114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6"/>
          <p:cNvSpPr>
            <a:spLocks noGrp="1"/>
          </p:cNvSpPr>
          <p:nvPr>
            <p:ph type="sldNum" sz="quarter" idx="12"/>
          </p:nvPr>
        </p:nvSpPr>
        <p:spPr/>
        <p:txBody>
          <a:bodyPr/>
          <a:lstStyle/>
          <a:p>
            <a:fld id="{439F893C-C32F-4835-A1E5-850973405C58}" type="slidenum">
              <a:rPr lang="tr-TR" smtClean="0"/>
              <a:t>13</a:t>
            </a:fld>
            <a:endParaRPr lang="tr-TR"/>
          </a:p>
        </p:txBody>
      </p:sp>
      <p:pic>
        <p:nvPicPr>
          <p:cNvPr id="6" name="Resim 5"/>
          <p:cNvPicPr/>
          <p:nvPr/>
        </p:nvPicPr>
        <p:blipFill>
          <a:blip r:embed="rId2"/>
          <a:stretch>
            <a:fillRect/>
          </a:stretch>
        </p:blipFill>
        <p:spPr>
          <a:xfrm>
            <a:off x="107504" y="260648"/>
            <a:ext cx="2736304" cy="576064"/>
          </a:xfrm>
          <a:prstGeom prst="rect">
            <a:avLst/>
          </a:prstGeom>
        </p:spPr>
      </p:pic>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4744"/>
            <a:ext cx="9144000" cy="4893501"/>
          </a:xfrm>
          <a:prstGeom prst="rect">
            <a:avLst/>
          </a:prstGeom>
        </p:spPr>
      </p:pic>
    </p:spTree>
    <p:extLst>
      <p:ext uri="{BB962C8B-B14F-4D97-AF65-F5344CB8AC3E}">
        <p14:creationId xmlns:p14="http://schemas.microsoft.com/office/powerpoint/2010/main" val="24134024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6"/>
          <p:cNvSpPr>
            <a:spLocks noGrp="1"/>
          </p:cNvSpPr>
          <p:nvPr>
            <p:ph type="sldNum" sz="quarter" idx="12"/>
          </p:nvPr>
        </p:nvSpPr>
        <p:spPr/>
        <p:txBody>
          <a:bodyPr/>
          <a:lstStyle/>
          <a:p>
            <a:fld id="{439F893C-C32F-4835-A1E5-850973405C58}" type="slidenum">
              <a:rPr lang="tr-TR" smtClean="0"/>
              <a:t>14</a:t>
            </a:fld>
            <a:endParaRPr lang="tr-TR"/>
          </a:p>
        </p:txBody>
      </p:sp>
      <p:pic>
        <p:nvPicPr>
          <p:cNvPr id="6" name="Resim 5"/>
          <p:cNvPicPr/>
          <p:nvPr/>
        </p:nvPicPr>
        <p:blipFill>
          <a:blip r:embed="rId2"/>
          <a:stretch>
            <a:fillRect/>
          </a:stretch>
        </p:blipFill>
        <p:spPr>
          <a:xfrm>
            <a:off x="107504" y="260648"/>
            <a:ext cx="2736304" cy="576064"/>
          </a:xfrm>
          <a:prstGeom prst="rect">
            <a:avLst/>
          </a:prstGeom>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2776"/>
            <a:ext cx="9144000" cy="4563642"/>
          </a:xfrm>
          <a:prstGeom prst="rect">
            <a:avLst/>
          </a:prstGeom>
        </p:spPr>
      </p:pic>
    </p:spTree>
    <p:extLst>
      <p:ext uri="{BB962C8B-B14F-4D97-AF65-F5344CB8AC3E}">
        <p14:creationId xmlns:p14="http://schemas.microsoft.com/office/powerpoint/2010/main" val="34347671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6"/>
          <p:cNvSpPr>
            <a:spLocks noGrp="1"/>
          </p:cNvSpPr>
          <p:nvPr>
            <p:ph type="sldNum" sz="quarter" idx="12"/>
          </p:nvPr>
        </p:nvSpPr>
        <p:spPr/>
        <p:txBody>
          <a:bodyPr/>
          <a:lstStyle/>
          <a:p>
            <a:fld id="{439F893C-C32F-4835-A1E5-850973405C58}" type="slidenum">
              <a:rPr lang="tr-TR" smtClean="0"/>
              <a:t>15</a:t>
            </a:fld>
            <a:endParaRPr lang="tr-TR"/>
          </a:p>
        </p:txBody>
      </p:sp>
      <p:pic>
        <p:nvPicPr>
          <p:cNvPr id="6" name="Resim 5"/>
          <p:cNvPicPr/>
          <p:nvPr/>
        </p:nvPicPr>
        <p:blipFill>
          <a:blip r:embed="rId2"/>
          <a:stretch>
            <a:fillRect/>
          </a:stretch>
        </p:blipFill>
        <p:spPr>
          <a:xfrm>
            <a:off x="107504" y="260648"/>
            <a:ext cx="2736304" cy="576064"/>
          </a:xfrm>
          <a:prstGeom prst="rect">
            <a:avLst/>
          </a:prstGeom>
        </p:spPr>
      </p:pic>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0" y="1124744"/>
            <a:ext cx="9144000" cy="4970112"/>
          </a:xfrm>
          <a:prstGeom prst="rect">
            <a:avLst/>
          </a:prstGeom>
        </p:spPr>
      </p:pic>
    </p:spTree>
    <p:extLst>
      <p:ext uri="{BB962C8B-B14F-4D97-AF65-F5344CB8AC3E}">
        <p14:creationId xmlns:p14="http://schemas.microsoft.com/office/powerpoint/2010/main" val="22169006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6"/>
          <p:cNvSpPr>
            <a:spLocks noGrp="1"/>
          </p:cNvSpPr>
          <p:nvPr>
            <p:ph type="sldNum" sz="quarter" idx="12"/>
          </p:nvPr>
        </p:nvSpPr>
        <p:spPr/>
        <p:txBody>
          <a:bodyPr/>
          <a:lstStyle/>
          <a:p>
            <a:fld id="{439F893C-C32F-4835-A1E5-850973405C58}" type="slidenum">
              <a:rPr lang="tr-TR" smtClean="0"/>
              <a:t>16</a:t>
            </a:fld>
            <a:endParaRPr lang="tr-TR"/>
          </a:p>
        </p:txBody>
      </p:sp>
      <p:pic>
        <p:nvPicPr>
          <p:cNvPr id="6" name="Resim 5"/>
          <p:cNvPicPr/>
          <p:nvPr/>
        </p:nvPicPr>
        <p:blipFill>
          <a:blip r:embed="rId2"/>
          <a:stretch>
            <a:fillRect/>
          </a:stretch>
        </p:blipFill>
        <p:spPr>
          <a:xfrm>
            <a:off x="107504" y="260648"/>
            <a:ext cx="2736304" cy="576064"/>
          </a:xfrm>
          <a:prstGeom prst="rect">
            <a:avLst/>
          </a:prstGeom>
        </p:spPr>
      </p:pic>
      <p:pic>
        <p:nvPicPr>
          <p:cNvPr id="3" name="Resim 2"/>
          <p:cNvPicPr>
            <a:picLocks noChangeAspect="1"/>
          </p:cNvPicPr>
          <p:nvPr/>
        </p:nvPicPr>
        <p:blipFill>
          <a:blip r:embed="rId3"/>
          <a:stretch>
            <a:fillRect/>
          </a:stretch>
        </p:blipFill>
        <p:spPr>
          <a:xfrm>
            <a:off x="107504" y="800099"/>
            <a:ext cx="8928992" cy="5921376"/>
          </a:xfrm>
          <a:prstGeom prst="rect">
            <a:avLst/>
          </a:prstGeom>
        </p:spPr>
      </p:pic>
    </p:spTree>
    <p:extLst>
      <p:ext uri="{BB962C8B-B14F-4D97-AF65-F5344CB8AC3E}">
        <p14:creationId xmlns:p14="http://schemas.microsoft.com/office/powerpoint/2010/main" val="29509132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6"/>
          <p:cNvSpPr>
            <a:spLocks noGrp="1"/>
          </p:cNvSpPr>
          <p:nvPr>
            <p:ph type="sldNum" sz="quarter" idx="12"/>
          </p:nvPr>
        </p:nvSpPr>
        <p:spPr/>
        <p:txBody>
          <a:bodyPr/>
          <a:lstStyle/>
          <a:p>
            <a:fld id="{439F893C-C32F-4835-A1E5-850973405C58}" type="slidenum">
              <a:rPr lang="tr-TR" smtClean="0"/>
              <a:t>17</a:t>
            </a:fld>
            <a:endParaRPr lang="tr-TR"/>
          </a:p>
        </p:txBody>
      </p:sp>
      <p:pic>
        <p:nvPicPr>
          <p:cNvPr id="6" name="Resim 5"/>
          <p:cNvPicPr/>
          <p:nvPr/>
        </p:nvPicPr>
        <p:blipFill>
          <a:blip r:embed="rId2"/>
          <a:stretch>
            <a:fillRect/>
          </a:stretch>
        </p:blipFill>
        <p:spPr>
          <a:xfrm>
            <a:off x="107504" y="260648"/>
            <a:ext cx="2736304" cy="576064"/>
          </a:xfrm>
          <a:prstGeom prst="rect">
            <a:avLst/>
          </a:prstGeom>
        </p:spPr>
      </p:pic>
      <p:pic>
        <p:nvPicPr>
          <p:cNvPr id="2" name="Resim 1"/>
          <p:cNvPicPr>
            <a:picLocks noChangeAspect="1"/>
          </p:cNvPicPr>
          <p:nvPr/>
        </p:nvPicPr>
        <p:blipFill>
          <a:blip r:embed="rId3"/>
          <a:stretch>
            <a:fillRect/>
          </a:stretch>
        </p:blipFill>
        <p:spPr>
          <a:xfrm>
            <a:off x="107503" y="1023937"/>
            <a:ext cx="8928993" cy="5697538"/>
          </a:xfrm>
          <a:prstGeom prst="rect">
            <a:avLst/>
          </a:prstGeom>
        </p:spPr>
      </p:pic>
    </p:spTree>
    <p:extLst>
      <p:ext uri="{BB962C8B-B14F-4D97-AF65-F5344CB8AC3E}">
        <p14:creationId xmlns:p14="http://schemas.microsoft.com/office/powerpoint/2010/main" val="7972817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6"/>
          <p:cNvSpPr>
            <a:spLocks noGrp="1"/>
          </p:cNvSpPr>
          <p:nvPr>
            <p:ph type="sldNum" sz="quarter" idx="12"/>
          </p:nvPr>
        </p:nvSpPr>
        <p:spPr/>
        <p:txBody>
          <a:bodyPr/>
          <a:lstStyle/>
          <a:p>
            <a:fld id="{439F893C-C32F-4835-A1E5-850973405C58}" type="slidenum">
              <a:rPr lang="tr-TR" smtClean="0"/>
              <a:t>18</a:t>
            </a:fld>
            <a:endParaRPr lang="tr-TR"/>
          </a:p>
        </p:txBody>
      </p:sp>
      <p:pic>
        <p:nvPicPr>
          <p:cNvPr id="6" name="Resim 5"/>
          <p:cNvPicPr/>
          <p:nvPr/>
        </p:nvPicPr>
        <p:blipFill>
          <a:blip r:embed="rId2"/>
          <a:stretch>
            <a:fillRect/>
          </a:stretch>
        </p:blipFill>
        <p:spPr>
          <a:xfrm>
            <a:off x="107504" y="260648"/>
            <a:ext cx="2736304" cy="576064"/>
          </a:xfrm>
          <a:prstGeom prst="rect">
            <a:avLst/>
          </a:prstGeom>
        </p:spPr>
      </p:pic>
      <p:pic>
        <p:nvPicPr>
          <p:cNvPr id="2" name="Resim 1"/>
          <p:cNvPicPr>
            <a:picLocks noChangeAspect="1"/>
          </p:cNvPicPr>
          <p:nvPr/>
        </p:nvPicPr>
        <p:blipFill>
          <a:blip r:embed="rId3"/>
          <a:stretch>
            <a:fillRect/>
          </a:stretch>
        </p:blipFill>
        <p:spPr>
          <a:xfrm>
            <a:off x="106358" y="738187"/>
            <a:ext cx="8928993" cy="5983288"/>
          </a:xfrm>
          <a:prstGeom prst="rect">
            <a:avLst/>
          </a:prstGeom>
        </p:spPr>
      </p:pic>
    </p:spTree>
    <p:extLst>
      <p:ext uri="{BB962C8B-B14F-4D97-AF65-F5344CB8AC3E}">
        <p14:creationId xmlns:p14="http://schemas.microsoft.com/office/powerpoint/2010/main" val="39822394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6"/>
          <p:cNvSpPr>
            <a:spLocks noGrp="1"/>
          </p:cNvSpPr>
          <p:nvPr>
            <p:ph type="sldNum" sz="quarter" idx="12"/>
          </p:nvPr>
        </p:nvSpPr>
        <p:spPr/>
        <p:txBody>
          <a:bodyPr/>
          <a:lstStyle/>
          <a:p>
            <a:fld id="{439F893C-C32F-4835-A1E5-850973405C58}" type="slidenum">
              <a:rPr lang="tr-TR" smtClean="0"/>
              <a:t>19</a:t>
            </a:fld>
            <a:endParaRPr lang="tr-TR"/>
          </a:p>
        </p:txBody>
      </p:sp>
      <p:pic>
        <p:nvPicPr>
          <p:cNvPr id="6" name="Resim 5"/>
          <p:cNvPicPr/>
          <p:nvPr/>
        </p:nvPicPr>
        <p:blipFill>
          <a:blip r:embed="rId2"/>
          <a:stretch>
            <a:fillRect/>
          </a:stretch>
        </p:blipFill>
        <p:spPr>
          <a:xfrm>
            <a:off x="107504" y="260648"/>
            <a:ext cx="2736304" cy="576064"/>
          </a:xfrm>
          <a:prstGeom prst="rect">
            <a:avLst/>
          </a:prstGeom>
        </p:spPr>
      </p:pic>
      <p:pic>
        <p:nvPicPr>
          <p:cNvPr id="2" name="Resim 1"/>
          <p:cNvPicPr>
            <a:picLocks noChangeAspect="1"/>
          </p:cNvPicPr>
          <p:nvPr/>
        </p:nvPicPr>
        <p:blipFill>
          <a:blip r:embed="rId3"/>
          <a:stretch>
            <a:fillRect/>
          </a:stretch>
        </p:blipFill>
        <p:spPr>
          <a:xfrm>
            <a:off x="107505" y="1162049"/>
            <a:ext cx="8928992" cy="5559425"/>
          </a:xfrm>
          <a:prstGeom prst="rect">
            <a:avLst/>
          </a:prstGeom>
        </p:spPr>
      </p:pic>
    </p:spTree>
    <p:extLst>
      <p:ext uri="{BB962C8B-B14F-4D97-AF65-F5344CB8AC3E}">
        <p14:creationId xmlns:p14="http://schemas.microsoft.com/office/powerpoint/2010/main" val="31786340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899592" y="1200508"/>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SWOT ANALİZİ</a:t>
            </a:r>
            <a:endParaRPr lang="tr-TR" sz="3600" b="1" dirty="0">
              <a:solidFill>
                <a:srgbClr val="FF0000"/>
              </a:solidFill>
              <a:effectLst>
                <a:outerShdw blurRad="38100" dist="38100" dir="2700000" algn="tl">
                  <a:srgbClr val="000000">
                    <a:alpha val="43137"/>
                  </a:srgbClr>
                </a:outerShdw>
              </a:effectLst>
            </a:endParaRPr>
          </a:p>
        </p:txBody>
      </p:sp>
      <p:sp>
        <p:nvSpPr>
          <p:cNvPr id="7" name="Slayt Numarası Yer Tutucusu 6"/>
          <p:cNvSpPr>
            <a:spLocks noGrp="1"/>
          </p:cNvSpPr>
          <p:nvPr>
            <p:ph type="sldNum" sz="quarter" idx="12"/>
          </p:nvPr>
        </p:nvSpPr>
        <p:spPr/>
        <p:txBody>
          <a:bodyPr/>
          <a:lstStyle/>
          <a:p>
            <a:fld id="{439F893C-C32F-4835-A1E5-850973405C58}" type="slidenum">
              <a:rPr lang="tr-TR" smtClean="0"/>
              <a:t>2</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2396670210"/>
              </p:ext>
            </p:extLst>
          </p:nvPr>
        </p:nvGraphicFramePr>
        <p:xfrm>
          <a:off x="388887" y="2192353"/>
          <a:ext cx="8424936" cy="396240"/>
        </p:xfrm>
        <a:graphic>
          <a:graphicData uri="http://schemas.openxmlformats.org/drawingml/2006/table">
            <a:tbl>
              <a:tblPr firstRow="1" bandRow="1">
                <a:tableStyleId>{F5AB1C69-6EDB-4FF4-983F-18BD219EF322}</a:tableStyleId>
              </a:tblPr>
              <a:tblGrid>
                <a:gridCol w="5141736">
                  <a:extLst>
                    <a:ext uri="{9D8B030D-6E8A-4147-A177-3AD203B41FA5}">
                      <a16:colId xmlns="" xmlns:a16="http://schemas.microsoft.com/office/drawing/2014/main" val="20000"/>
                    </a:ext>
                  </a:extLst>
                </a:gridCol>
                <a:gridCol w="3283200">
                  <a:extLst>
                    <a:ext uri="{9D8B030D-6E8A-4147-A177-3AD203B41FA5}">
                      <a16:colId xmlns="" xmlns:a16="http://schemas.microsoft.com/office/drawing/2014/main" val="20001"/>
                    </a:ext>
                  </a:extLst>
                </a:gridCol>
              </a:tblGrid>
              <a:tr h="370840">
                <a:tc>
                  <a:txBody>
                    <a:bodyPr/>
                    <a:lstStyle/>
                    <a:p>
                      <a:pPr algn="ctr"/>
                      <a:r>
                        <a:rPr lang="tr-TR" sz="2000" dirty="0" smtClean="0"/>
                        <a:t>Güçlü/Zayıf/Fırsat/Tehdit </a:t>
                      </a:r>
                      <a:r>
                        <a:rPr lang="tr-TR" sz="2000" baseline="0" dirty="0" smtClean="0"/>
                        <a:t>Tanımı</a:t>
                      </a:r>
                      <a:endParaRPr lang="tr-TR" sz="2000" dirty="0"/>
                    </a:p>
                  </a:txBody>
                  <a:tcPr/>
                </a:tc>
                <a:tc>
                  <a:txBody>
                    <a:bodyPr/>
                    <a:lstStyle/>
                    <a:p>
                      <a:pPr algn="ctr"/>
                      <a:r>
                        <a:rPr lang="tr-TR" sz="2000" dirty="0" smtClean="0"/>
                        <a:t>Durumu</a:t>
                      </a:r>
                      <a:endParaRPr lang="tr-TR" sz="2000" dirty="0"/>
                    </a:p>
                  </a:txBody>
                  <a:tcPr/>
                </a:tc>
                <a:extLst>
                  <a:ext uri="{0D108BD9-81ED-4DB2-BD59-A6C34878D82A}">
                    <a16:rowId xmlns="" xmlns:a16="http://schemas.microsoft.com/office/drawing/2014/main" val="10000"/>
                  </a:ext>
                </a:extLst>
              </a:tr>
            </a:tbl>
          </a:graphicData>
        </a:graphic>
      </p:graphicFrame>
      <p:pic>
        <p:nvPicPr>
          <p:cNvPr id="9" name="Resim 8"/>
          <p:cNvPicPr/>
          <p:nvPr/>
        </p:nvPicPr>
        <p:blipFill>
          <a:blip r:embed="rId2"/>
          <a:stretch>
            <a:fillRect/>
          </a:stretch>
        </p:blipFill>
        <p:spPr>
          <a:xfrm>
            <a:off x="127795" y="367048"/>
            <a:ext cx="2736304" cy="576064"/>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3569037481"/>
              </p:ext>
            </p:extLst>
          </p:nvPr>
        </p:nvGraphicFramePr>
        <p:xfrm>
          <a:off x="395536" y="2588593"/>
          <a:ext cx="8424936" cy="2511650"/>
        </p:xfrm>
        <a:graphic>
          <a:graphicData uri="http://schemas.openxmlformats.org/drawingml/2006/table">
            <a:tbl>
              <a:tblPr>
                <a:tableStyleId>{5C22544A-7EE6-4342-B048-85BDC9FD1C3A}</a:tableStyleId>
              </a:tblPr>
              <a:tblGrid>
                <a:gridCol w="5149890">
                  <a:extLst>
                    <a:ext uri="{9D8B030D-6E8A-4147-A177-3AD203B41FA5}">
                      <a16:colId xmlns="" xmlns:a16="http://schemas.microsoft.com/office/drawing/2014/main" val="3326091996"/>
                    </a:ext>
                  </a:extLst>
                </a:gridCol>
                <a:gridCol w="3275046">
                  <a:extLst>
                    <a:ext uri="{9D8B030D-6E8A-4147-A177-3AD203B41FA5}">
                      <a16:colId xmlns="" xmlns:a16="http://schemas.microsoft.com/office/drawing/2014/main" val="2234855351"/>
                    </a:ext>
                  </a:extLst>
                </a:gridCol>
              </a:tblGrid>
              <a:tr h="379140">
                <a:tc>
                  <a:txBody>
                    <a:bodyPr/>
                    <a:lstStyle/>
                    <a:p>
                      <a:pPr algn="l" fontAlgn="ctr"/>
                      <a:r>
                        <a:rPr lang="en-US" sz="2000" u="none" strike="noStrike" dirty="0" smtClean="0">
                          <a:effectLst/>
                        </a:rPr>
                        <a:t>G1-</a:t>
                      </a:r>
                      <a:r>
                        <a:rPr lang="tr-TR" sz="2000" u="none" strike="noStrike" dirty="0" smtClean="0">
                          <a:effectLst/>
                        </a:rPr>
                        <a:t>Alanında tecrübeli İK personeli varlığı</a:t>
                      </a:r>
                      <a:endParaRPr lang="en-US" sz="2000" b="0" i="0" u="none" strike="noStrike" dirty="0">
                        <a:effectLst/>
                        <a:latin typeface="Calibri" panose="020F0502020204030204" pitchFamily="34" charset="0"/>
                      </a:endParaRPr>
                    </a:p>
                  </a:txBody>
                  <a:tcPr marL="6350" marR="6350" marT="6350" marB="0" anchor="ctr">
                    <a:solidFill>
                      <a:schemeClr val="accent3">
                        <a:lumMod val="60000"/>
                        <a:lumOff val="40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000" u="none" strike="noStrike" dirty="0">
                          <a:effectLst/>
                        </a:rPr>
                        <a:t> </a:t>
                      </a:r>
                      <a:r>
                        <a:rPr lang="tr-TR" sz="2000" dirty="0" smtClean="0">
                          <a:latin typeface="Wingdings" panose="05000000000000000000" pitchFamily="2" charset="2"/>
                        </a:rPr>
                        <a:t>J </a:t>
                      </a:r>
                      <a:r>
                        <a:rPr lang="tr-TR" sz="2000" dirty="0" smtClean="0"/>
                        <a:t>Hala Güçlü </a:t>
                      </a:r>
                    </a:p>
                  </a:txBody>
                  <a:tcPr marL="6350" marR="6350" marT="6350" marB="0" anchor="b">
                    <a:solidFill>
                      <a:schemeClr val="accent3">
                        <a:lumMod val="60000"/>
                        <a:lumOff val="40000"/>
                      </a:schemeClr>
                    </a:solidFill>
                  </a:tcPr>
                </a:tc>
                <a:extLst>
                  <a:ext uri="{0D108BD9-81ED-4DB2-BD59-A6C34878D82A}">
                    <a16:rowId xmlns="" xmlns:a16="http://schemas.microsoft.com/office/drawing/2014/main" val="912658672"/>
                  </a:ext>
                </a:extLst>
              </a:tr>
              <a:tr h="379140">
                <a:tc>
                  <a:txBody>
                    <a:bodyPr/>
                    <a:lstStyle/>
                    <a:p>
                      <a:pPr algn="l" fontAlgn="ctr"/>
                      <a:r>
                        <a:rPr lang="en-US" sz="2000" u="none" strike="noStrike" dirty="0">
                          <a:effectLst/>
                        </a:rPr>
                        <a:t>G2- </a:t>
                      </a:r>
                      <a:r>
                        <a:rPr lang="tr-TR" sz="2000" u="none" strike="noStrike" dirty="0" smtClean="0">
                          <a:effectLst/>
                        </a:rPr>
                        <a:t>İyi derecede İngilizce bilen İK</a:t>
                      </a:r>
                      <a:r>
                        <a:rPr lang="tr-TR" sz="2000" u="none" strike="noStrike" baseline="0" dirty="0" smtClean="0">
                          <a:effectLst/>
                        </a:rPr>
                        <a:t> personeli varlığı</a:t>
                      </a:r>
                      <a:endParaRPr lang="en-US" sz="2000" b="0" i="0" u="none" strike="noStrike" dirty="0">
                        <a:effectLst/>
                        <a:latin typeface="Calibri" panose="020F0502020204030204" pitchFamily="34" charset="0"/>
                      </a:endParaRPr>
                    </a:p>
                  </a:txBody>
                  <a:tcPr marL="6350" marR="6350" marT="6350" marB="0" anchor="ctr">
                    <a:solidFill>
                      <a:schemeClr val="accent3">
                        <a:lumMod val="60000"/>
                        <a:lumOff val="40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000" u="none" strike="noStrike" dirty="0">
                          <a:effectLst/>
                        </a:rPr>
                        <a:t> </a:t>
                      </a:r>
                      <a:r>
                        <a:rPr lang="tr-TR" sz="2000" dirty="0" smtClean="0">
                          <a:latin typeface="Wingdings" panose="05000000000000000000" pitchFamily="2" charset="2"/>
                        </a:rPr>
                        <a:t>J </a:t>
                      </a:r>
                      <a:r>
                        <a:rPr lang="tr-TR" sz="2000" dirty="0" smtClean="0"/>
                        <a:t>Hala Güçlü </a:t>
                      </a:r>
                    </a:p>
                  </a:txBody>
                  <a:tcPr marL="6350" marR="6350" marT="6350" marB="0" anchor="b">
                    <a:solidFill>
                      <a:schemeClr val="accent3">
                        <a:lumMod val="60000"/>
                        <a:lumOff val="40000"/>
                      </a:schemeClr>
                    </a:solidFill>
                  </a:tcPr>
                </a:tc>
                <a:extLst>
                  <a:ext uri="{0D108BD9-81ED-4DB2-BD59-A6C34878D82A}">
                    <a16:rowId xmlns="" xmlns:a16="http://schemas.microsoft.com/office/drawing/2014/main" val="184015080"/>
                  </a:ext>
                </a:extLst>
              </a:tr>
              <a:tr h="379140">
                <a:tc>
                  <a:txBody>
                    <a:bodyPr/>
                    <a:lstStyle/>
                    <a:p>
                      <a:pPr algn="l" fontAlgn="ctr"/>
                      <a:r>
                        <a:rPr lang="en-US" sz="2000" u="none" strike="noStrike" dirty="0">
                          <a:effectLst/>
                        </a:rPr>
                        <a:t>G3- </a:t>
                      </a:r>
                      <a:r>
                        <a:rPr lang="tr-TR" sz="2000" u="none" strike="noStrike" dirty="0" smtClean="0">
                          <a:effectLst/>
                        </a:rPr>
                        <a:t>İyi derecede bilgisayar bilgisine sahip</a:t>
                      </a:r>
                      <a:r>
                        <a:rPr lang="tr-TR" sz="2000" u="none" strike="noStrike" baseline="0" dirty="0" smtClean="0">
                          <a:effectLst/>
                        </a:rPr>
                        <a:t> personel varlığı</a:t>
                      </a:r>
                      <a:endParaRPr lang="en-US" sz="2000" b="0" i="0" u="none" strike="noStrike" dirty="0">
                        <a:effectLst/>
                        <a:latin typeface="Calibri" panose="020F0502020204030204" pitchFamily="34" charset="0"/>
                      </a:endParaRPr>
                    </a:p>
                  </a:txBody>
                  <a:tcPr marL="6350" marR="6350" marT="6350" marB="0" anchor="ctr">
                    <a:solidFill>
                      <a:schemeClr val="accent3">
                        <a:lumMod val="60000"/>
                        <a:lumOff val="40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000" u="none" strike="noStrike" dirty="0">
                          <a:effectLst/>
                        </a:rPr>
                        <a:t> </a:t>
                      </a:r>
                      <a:r>
                        <a:rPr lang="tr-TR" sz="2000" dirty="0" smtClean="0">
                          <a:latin typeface="Wingdings" panose="05000000000000000000" pitchFamily="2" charset="2"/>
                        </a:rPr>
                        <a:t>J </a:t>
                      </a:r>
                      <a:r>
                        <a:rPr lang="tr-TR" sz="2000" dirty="0" smtClean="0"/>
                        <a:t>Hala Güçlü </a:t>
                      </a:r>
                    </a:p>
                  </a:txBody>
                  <a:tcPr marL="6350" marR="6350" marT="6350" marB="0" anchor="b">
                    <a:solidFill>
                      <a:schemeClr val="accent3">
                        <a:lumMod val="60000"/>
                        <a:lumOff val="40000"/>
                      </a:schemeClr>
                    </a:solidFill>
                  </a:tcPr>
                </a:tc>
                <a:extLst>
                  <a:ext uri="{0D108BD9-81ED-4DB2-BD59-A6C34878D82A}">
                    <a16:rowId xmlns="" xmlns:a16="http://schemas.microsoft.com/office/drawing/2014/main" val="911962272"/>
                  </a:ext>
                </a:extLst>
              </a:tr>
              <a:tr h="379140">
                <a:tc>
                  <a:txBody>
                    <a:bodyPr/>
                    <a:lstStyle/>
                    <a:p>
                      <a:pPr algn="l" fontAlgn="ctr"/>
                      <a:r>
                        <a:rPr lang="en-US" sz="2000" u="none" strike="noStrike" dirty="0">
                          <a:effectLst/>
                        </a:rPr>
                        <a:t>G4- </a:t>
                      </a:r>
                      <a:r>
                        <a:rPr lang="tr-TR" sz="2000" u="none" strike="noStrike" dirty="0" smtClean="0">
                          <a:effectLst/>
                        </a:rPr>
                        <a:t>Ekipman yeterliliği</a:t>
                      </a:r>
                      <a:endParaRPr lang="en-US" sz="2000" b="0" i="0" u="none" strike="noStrike" dirty="0">
                        <a:effectLst/>
                        <a:latin typeface="Calibri" panose="020F0502020204030204" pitchFamily="34" charset="0"/>
                      </a:endParaRPr>
                    </a:p>
                  </a:txBody>
                  <a:tcPr marL="6350" marR="6350" marT="6350" marB="0" anchor="ctr">
                    <a:solidFill>
                      <a:schemeClr val="accent3">
                        <a:lumMod val="60000"/>
                        <a:lumOff val="40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000" u="none" strike="noStrike" dirty="0">
                          <a:effectLst/>
                        </a:rPr>
                        <a:t> </a:t>
                      </a:r>
                      <a:r>
                        <a:rPr lang="tr-TR" sz="2000" dirty="0" smtClean="0">
                          <a:latin typeface="Wingdings" panose="05000000000000000000" pitchFamily="2" charset="2"/>
                        </a:rPr>
                        <a:t>J </a:t>
                      </a:r>
                      <a:r>
                        <a:rPr lang="tr-TR" sz="2000" dirty="0" smtClean="0"/>
                        <a:t>Hala Güçlü </a:t>
                      </a:r>
                    </a:p>
                  </a:txBody>
                  <a:tcPr marL="6350" marR="6350" marT="6350" marB="0" anchor="b">
                    <a:solidFill>
                      <a:schemeClr val="accent3">
                        <a:lumMod val="60000"/>
                        <a:lumOff val="40000"/>
                      </a:schemeClr>
                    </a:solidFill>
                  </a:tcPr>
                </a:tc>
                <a:extLst>
                  <a:ext uri="{0D108BD9-81ED-4DB2-BD59-A6C34878D82A}">
                    <a16:rowId xmlns="" xmlns:a16="http://schemas.microsoft.com/office/drawing/2014/main" val="1565313688"/>
                  </a:ext>
                </a:extLst>
              </a:tr>
              <a:tr h="379140">
                <a:tc>
                  <a:txBody>
                    <a:bodyPr/>
                    <a:lstStyle/>
                    <a:p>
                      <a:pPr algn="l" fontAlgn="ctr"/>
                      <a:r>
                        <a:rPr lang="en-US" sz="2000" u="none" strike="noStrike" dirty="0">
                          <a:effectLst/>
                        </a:rPr>
                        <a:t>G5- </a:t>
                      </a:r>
                      <a:r>
                        <a:rPr lang="tr-TR" sz="2000" u="none" strike="noStrike" dirty="0" smtClean="0">
                          <a:effectLst/>
                        </a:rPr>
                        <a:t>Fiziki çalışma alanının yeterli olması</a:t>
                      </a:r>
                      <a:endParaRPr lang="en-US" sz="2000" b="0" i="0" u="none" strike="noStrike" dirty="0">
                        <a:effectLst/>
                        <a:latin typeface="Calibri" panose="020F0502020204030204" pitchFamily="34" charset="0"/>
                      </a:endParaRPr>
                    </a:p>
                  </a:txBody>
                  <a:tcPr marL="6350" marR="6350" marT="6350" marB="0" anchor="ctr">
                    <a:solidFill>
                      <a:schemeClr val="accent3">
                        <a:lumMod val="60000"/>
                        <a:lumOff val="40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000" u="none" strike="noStrike" dirty="0">
                          <a:effectLst/>
                        </a:rPr>
                        <a:t> </a:t>
                      </a:r>
                      <a:r>
                        <a:rPr lang="tr-TR" sz="2000" dirty="0" smtClean="0">
                          <a:latin typeface="Wingdings" panose="05000000000000000000" pitchFamily="2" charset="2"/>
                        </a:rPr>
                        <a:t>J </a:t>
                      </a:r>
                      <a:r>
                        <a:rPr lang="tr-TR" sz="2000" dirty="0" smtClean="0"/>
                        <a:t>Hala Güçlü </a:t>
                      </a:r>
                    </a:p>
                  </a:txBody>
                  <a:tcPr marL="6350" marR="6350" marT="6350" marB="0" anchor="b">
                    <a:solidFill>
                      <a:schemeClr val="accent3">
                        <a:lumMod val="60000"/>
                        <a:lumOff val="40000"/>
                      </a:schemeClr>
                    </a:solidFill>
                  </a:tcPr>
                </a:tc>
                <a:extLst>
                  <a:ext uri="{0D108BD9-81ED-4DB2-BD59-A6C34878D82A}">
                    <a16:rowId xmlns="" xmlns:a16="http://schemas.microsoft.com/office/drawing/2014/main" val="778032093"/>
                  </a:ext>
                </a:extLst>
              </a:tr>
              <a:tr h="379140">
                <a:tc>
                  <a:txBody>
                    <a:bodyPr/>
                    <a:lstStyle/>
                    <a:p>
                      <a:pPr algn="l" fontAlgn="ctr"/>
                      <a:r>
                        <a:rPr lang="en-US" sz="2000" u="none" strike="noStrike" dirty="0">
                          <a:effectLst/>
                        </a:rPr>
                        <a:t>G6- </a:t>
                      </a:r>
                      <a:r>
                        <a:rPr lang="tr-TR" sz="2000" u="none" strike="noStrike" dirty="0" smtClean="0">
                          <a:effectLst/>
                        </a:rPr>
                        <a:t>Birbirini ikame edecek personel</a:t>
                      </a:r>
                      <a:r>
                        <a:rPr lang="tr-TR" sz="2000" u="none" strike="noStrike" baseline="0" dirty="0" smtClean="0">
                          <a:effectLst/>
                        </a:rPr>
                        <a:t> varlığı</a:t>
                      </a:r>
                    </a:p>
                  </a:txBody>
                  <a:tcPr marL="6350" marR="6350" marT="6350" marB="0" anchor="ctr">
                    <a:solidFill>
                      <a:schemeClr val="accent3">
                        <a:lumMod val="60000"/>
                        <a:lumOff val="40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000" u="none" strike="noStrike" dirty="0">
                          <a:effectLst/>
                        </a:rPr>
                        <a:t> </a:t>
                      </a:r>
                      <a:r>
                        <a:rPr lang="tr-TR" sz="2000" dirty="0" smtClean="0">
                          <a:latin typeface="Wingdings" panose="05000000000000000000" pitchFamily="2" charset="2"/>
                        </a:rPr>
                        <a:t>J </a:t>
                      </a:r>
                      <a:r>
                        <a:rPr lang="tr-TR" sz="2000" dirty="0" smtClean="0"/>
                        <a:t>Hala Güçlü </a:t>
                      </a:r>
                    </a:p>
                  </a:txBody>
                  <a:tcPr marL="6350" marR="6350" marT="6350" marB="0" anchor="b">
                    <a:solidFill>
                      <a:schemeClr val="accent3">
                        <a:lumMod val="60000"/>
                        <a:lumOff val="40000"/>
                      </a:schemeClr>
                    </a:solidFill>
                  </a:tcPr>
                </a:tc>
                <a:extLst>
                  <a:ext uri="{0D108BD9-81ED-4DB2-BD59-A6C34878D82A}">
                    <a16:rowId xmlns="" xmlns:a16="http://schemas.microsoft.com/office/drawing/2014/main" val="879531638"/>
                  </a:ext>
                </a:extLst>
              </a:tr>
            </a:tbl>
          </a:graphicData>
        </a:graphic>
      </p:graphicFrame>
      <p:graphicFrame>
        <p:nvGraphicFramePr>
          <p:cNvPr id="2" name="Tablo 1"/>
          <p:cNvGraphicFramePr>
            <a:graphicFrameLocks noGrp="1"/>
          </p:cNvGraphicFramePr>
          <p:nvPr>
            <p:extLst>
              <p:ext uri="{D42A27DB-BD31-4B8C-83A1-F6EECF244321}">
                <p14:modId xmlns:p14="http://schemas.microsoft.com/office/powerpoint/2010/main" val="2316072656"/>
              </p:ext>
            </p:extLst>
          </p:nvPr>
        </p:nvGraphicFramePr>
        <p:xfrm>
          <a:off x="395536" y="5124450"/>
          <a:ext cx="8424936" cy="615950"/>
        </p:xfrm>
        <a:graphic>
          <a:graphicData uri="http://schemas.openxmlformats.org/drawingml/2006/table">
            <a:tbl>
              <a:tblPr>
                <a:tableStyleId>{5C22544A-7EE6-4342-B048-85BDC9FD1C3A}</a:tableStyleId>
              </a:tblPr>
              <a:tblGrid>
                <a:gridCol w="5149890">
                  <a:extLst>
                    <a:ext uri="{9D8B030D-6E8A-4147-A177-3AD203B41FA5}">
                      <a16:colId xmlns="" xmlns:a16="http://schemas.microsoft.com/office/drawing/2014/main" val="772653763"/>
                    </a:ext>
                  </a:extLst>
                </a:gridCol>
                <a:gridCol w="3275046">
                  <a:extLst>
                    <a:ext uri="{9D8B030D-6E8A-4147-A177-3AD203B41FA5}">
                      <a16:colId xmlns="" xmlns:a16="http://schemas.microsoft.com/office/drawing/2014/main" val="363531560"/>
                    </a:ext>
                  </a:extLst>
                </a:gridCol>
              </a:tblGrid>
              <a:tr h="407494">
                <a:tc>
                  <a:txBody>
                    <a:bodyPr/>
                    <a:lstStyle/>
                    <a:p>
                      <a:pPr algn="l" fontAlgn="ctr"/>
                      <a:r>
                        <a:rPr lang="en-US" sz="2000" u="none" strike="noStrike" dirty="0" smtClean="0">
                          <a:effectLst/>
                        </a:rPr>
                        <a:t>G</a:t>
                      </a:r>
                      <a:r>
                        <a:rPr lang="tr-TR" sz="2000" u="none" strike="noStrike" dirty="0" smtClean="0">
                          <a:effectLst/>
                        </a:rPr>
                        <a:t>7</a:t>
                      </a:r>
                      <a:r>
                        <a:rPr lang="en-US" sz="2000" u="none" strike="noStrike" dirty="0" smtClean="0">
                          <a:effectLst/>
                        </a:rPr>
                        <a:t>- </a:t>
                      </a:r>
                      <a:r>
                        <a:rPr lang="tr-TR" sz="2000" u="none" strike="noStrike" dirty="0" smtClean="0">
                          <a:effectLst/>
                        </a:rPr>
                        <a:t>Diğer süreçlerle</a:t>
                      </a:r>
                      <a:r>
                        <a:rPr lang="tr-TR" sz="2000" u="none" strike="noStrike" baseline="0" dirty="0" smtClean="0">
                          <a:effectLst/>
                        </a:rPr>
                        <a:t> olan uyumun iş akışını hızlandırması</a:t>
                      </a:r>
                    </a:p>
                  </a:txBody>
                  <a:tcPr marL="6350" marR="6350" marT="6350" marB="0" anchor="ctr">
                    <a:solidFill>
                      <a:schemeClr val="accent3">
                        <a:lumMod val="60000"/>
                        <a:lumOff val="40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000" u="none" strike="noStrike" dirty="0">
                          <a:effectLst/>
                        </a:rPr>
                        <a:t> </a:t>
                      </a:r>
                      <a:r>
                        <a:rPr lang="tr-TR" sz="2000" dirty="0" smtClean="0">
                          <a:latin typeface="Wingdings" panose="05000000000000000000" pitchFamily="2" charset="2"/>
                        </a:rPr>
                        <a:t>J </a:t>
                      </a:r>
                      <a:r>
                        <a:rPr lang="tr-TR" sz="2000" dirty="0" smtClean="0"/>
                        <a:t>Hala Güçlü </a:t>
                      </a:r>
                    </a:p>
                  </a:txBody>
                  <a:tcPr marL="6350" marR="6350" marT="6350" marB="0" anchor="b">
                    <a:solidFill>
                      <a:schemeClr val="accent3">
                        <a:lumMod val="60000"/>
                        <a:lumOff val="40000"/>
                      </a:schemeClr>
                    </a:solidFill>
                  </a:tcPr>
                </a:tc>
                <a:extLst>
                  <a:ext uri="{0D108BD9-81ED-4DB2-BD59-A6C34878D82A}">
                    <a16:rowId xmlns="" xmlns:a16="http://schemas.microsoft.com/office/drawing/2014/main" val="766930781"/>
                  </a:ext>
                </a:extLst>
              </a:tr>
            </a:tbl>
          </a:graphicData>
        </a:graphic>
      </p:graphicFrame>
      <p:graphicFrame>
        <p:nvGraphicFramePr>
          <p:cNvPr id="4" name="Tablo 3"/>
          <p:cNvGraphicFramePr>
            <a:graphicFrameLocks noGrp="1"/>
          </p:cNvGraphicFramePr>
          <p:nvPr>
            <p:extLst>
              <p:ext uri="{D42A27DB-BD31-4B8C-83A1-F6EECF244321}">
                <p14:modId xmlns:p14="http://schemas.microsoft.com/office/powerpoint/2010/main" val="4025407942"/>
              </p:ext>
            </p:extLst>
          </p:nvPr>
        </p:nvGraphicFramePr>
        <p:xfrm>
          <a:off x="395536" y="5740400"/>
          <a:ext cx="8424936" cy="379140"/>
        </p:xfrm>
        <a:graphic>
          <a:graphicData uri="http://schemas.openxmlformats.org/drawingml/2006/table">
            <a:tbl>
              <a:tblPr>
                <a:tableStyleId>{5C22544A-7EE6-4342-B048-85BDC9FD1C3A}</a:tableStyleId>
              </a:tblPr>
              <a:tblGrid>
                <a:gridCol w="5149890">
                  <a:extLst>
                    <a:ext uri="{9D8B030D-6E8A-4147-A177-3AD203B41FA5}">
                      <a16:colId xmlns="" xmlns:a16="http://schemas.microsoft.com/office/drawing/2014/main" val="772653763"/>
                    </a:ext>
                  </a:extLst>
                </a:gridCol>
                <a:gridCol w="3275046">
                  <a:extLst>
                    <a:ext uri="{9D8B030D-6E8A-4147-A177-3AD203B41FA5}">
                      <a16:colId xmlns="" xmlns:a16="http://schemas.microsoft.com/office/drawing/2014/main" val="363531560"/>
                    </a:ext>
                  </a:extLst>
                </a:gridCol>
              </a:tblGrid>
              <a:tr h="379140">
                <a:tc>
                  <a:txBody>
                    <a:bodyPr/>
                    <a:lstStyle/>
                    <a:p>
                      <a:pPr algn="l" fontAlgn="ctr"/>
                      <a:r>
                        <a:rPr lang="en-US" sz="2000" u="none" strike="noStrike" dirty="0" smtClean="0">
                          <a:effectLst/>
                        </a:rPr>
                        <a:t>G</a:t>
                      </a:r>
                      <a:r>
                        <a:rPr lang="tr-TR" sz="2000" u="none" strike="noStrike" dirty="0" smtClean="0">
                          <a:effectLst/>
                        </a:rPr>
                        <a:t>8</a:t>
                      </a:r>
                      <a:r>
                        <a:rPr lang="en-US" sz="2000" u="none" strike="noStrike" dirty="0" smtClean="0">
                          <a:effectLst/>
                        </a:rPr>
                        <a:t>- </a:t>
                      </a:r>
                      <a:r>
                        <a:rPr lang="tr-TR" sz="2000" u="none" strike="noStrike" dirty="0" smtClean="0">
                          <a:effectLst/>
                        </a:rPr>
                        <a:t>Kurum içi</a:t>
                      </a:r>
                      <a:r>
                        <a:rPr lang="tr-TR" sz="2000" u="none" strike="noStrike" baseline="0" dirty="0" smtClean="0">
                          <a:effectLst/>
                        </a:rPr>
                        <a:t> personel devir hızının az olması</a:t>
                      </a:r>
                    </a:p>
                  </a:txBody>
                  <a:tcPr marL="6350" marR="6350" marT="6350" marB="0" anchor="ctr">
                    <a:solidFill>
                      <a:schemeClr val="accent3">
                        <a:lumMod val="60000"/>
                        <a:lumOff val="40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000" u="none" strike="noStrike" dirty="0">
                          <a:effectLst/>
                        </a:rPr>
                        <a:t> </a:t>
                      </a:r>
                      <a:r>
                        <a:rPr lang="tr-TR" sz="2000" dirty="0" smtClean="0">
                          <a:latin typeface="Wingdings" panose="05000000000000000000" pitchFamily="2" charset="2"/>
                        </a:rPr>
                        <a:t>J </a:t>
                      </a:r>
                      <a:r>
                        <a:rPr lang="tr-TR" sz="2000" dirty="0" smtClean="0"/>
                        <a:t>Hala Güçlü </a:t>
                      </a:r>
                    </a:p>
                  </a:txBody>
                  <a:tcPr marL="6350" marR="6350" marT="6350" marB="0" anchor="b">
                    <a:solidFill>
                      <a:schemeClr val="accent3">
                        <a:lumMod val="60000"/>
                        <a:lumOff val="40000"/>
                      </a:schemeClr>
                    </a:solidFill>
                  </a:tcPr>
                </a:tc>
                <a:extLst>
                  <a:ext uri="{0D108BD9-81ED-4DB2-BD59-A6C34878D82A}">
                    <a16:rowId xmlns="" xmlns:a16="http://schemas.microsoft.com/office/drawing/2014/main" val="766930781"/>
                  </a:ext>
                </a:extLst>
              </a:tr>
            </a:tbl>
          </a:graphicData>
        </a:graphic>
      </p:graphicFrame>
    </p:spTree>
    <p:extLst>
      <p:ext uri="{BB962C8B-B14F-4D97-AF65-F5344CB8AC3E}">
        <p14:creationId xmlns:p14="http://schemas.microsoft.com/office/powerpoint/2010/main" val="19388223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6"/>
          <p:cNvSpPr>
            <a:spLocks noGrp="1"/>
          </p:cNvSpPr>
          <p:nvPr>
            <p:ph type="sldNum" sz="quarter" idx="12"/>
          </p:nvPr>
        </p:nvSpPr>
        <p:spPr/>
        <p:txBody>
          <a:bodyPr/>
          <a:lstStyle/>
          <a:p>
            <a:fld id="{439F893C-C32F-4835-A1E5-850973405C58}" type="slidenum">
              <a:rPr lang="tr-TR" smtClean="0"/>
              <a:t>20</a:t>
            </a:fld>
            <a:endParaRPr lang="tr-TR"/>
          </a:p>
        </p:txBody>
      </p:sp>
      <p:pic>
        <p:nvPicPr>
          <p:cNvPr id="6" name="Resim 5"/>
          <p:cNvPicPr/>
          <p:nvPr/>
        </p:nvPicPr>
        <p:blipFill>
          <a:blip r:embed="rId2"/>
          <a:stretch>
            <a:fillRect/>
          </a:stretch>
        </p:blipFill>
        <p:spPr>
          <a:xfrm>
            <a:off x="107504" y="260648"/>
            <a:ext cx="2736304" cy="576064"/>
          </a:xfrm>
          <a:prstGeom prst="rect">
            <a:avLst/>
          </a:prstGeom>
        </p:spPr>
      </p:pic>
      <p:pic>
        <p:nvPicPr>
          <p:cNvPr id="2" name="Resim 1"/>
          <p:cNvPicPr>
            <a:picLocks noChangeAspect="1"/>
          </p:cNvPicPr>
          <p:nvPr/>
        </p:nvPicPr>
        <p:blipFill>
          <a:blip r:embed="rId3"/>
          <a:stretch>
            <a:fillRect/>
          </a:stretch>
        </p:blipFill>
        <p:spPr>
          <a:xfrm>
            <a:off x="107504" y="766762"/>
            <a:ext cx="8928992" cy="5954713"/>
          </a:xfrm>
          <a:prstGeom prst="rect">
            <a:avLst/>
          </a:prstGeom>
        </p:spPr>
      </p:pic>
    </p:spTree>
    <p:extLst>
      <p:ext uri="{BB962C8B-B14F-4D97-AF65-F5344CB8AC3E}">
        <p14:creationId xmlns:p14="http://schemas.microsoft.com/office/powerpoint/2010/main" val="23129270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6"/>
          <p:cNvSpPr>
            <a:spLocks noGrp="1"/>
          </p:cNvSpPr>
          <p:nvPr>
            <p:ph type="sldNum" sz="quarter" idx="12"/>
          </p:nvPr>
        </p:nvSpPr>
        <p:spPr/>
        <p:txBody>
          <a:bodyPr/>
          <a:lstStyle/>
          <a:p>
            <a:fld id="{439F893C-C32F-4835-A1E5-850973405C58}" type="slidenum">
              <a:rPr lang="tr-TR" smtClean="0"/>
              <a:t>21</a:t>
            </a:fld>
            <a:endParaRPr lang="tr-TR"/>
          </a:p>
        </p:txBody>
      </p:sp>
      <p:pic>
        <p:nvPicPr>
          <p:cNvPr id="6" name="Resim 5"/>
          <p:cNvPicPr/>
          <p:nvPr/>
        </p:nvPicPr>
        <p:blipFill>
          <a:blip r:embed="rId2"/>
          <a:stretch>
            <a:fillRect/>
          </a:stretch>
        </p:blipFill>
        <p:spPr>
          <a:xfrm>
            <a:off x="107504" y="260648"/>
            <a:ext cx="2736304" cy="576064"/>
          </a:xfrm>
          <a:prstGeom prst="rect">
            <a:avLst/>
          </a:prstGeom>
        </p:spPr>
      </p:pic>
      <p:pic>
        <p:nvPicPr>
          <p:cNvPr id="3" name="Resim 2"/>
          <p:cNvPicPr>
            <a:picLocks noChangeAspect="1"/>
          </p:cNvPicPr>
          <p:nvPr/>
        </p:nvPicPr>
        <p:blipFill>
          <a:blip r:embed="rId3"/>
          <a:stretch>
            <a:fillRect/>
          </a:stretch>
        </p:blipFill>
        <p:spPr>
          <a:xfrm>
            <a:off x="107503" y="947737"/>
            <a:ext cx="8928993" cy="5773738"/>
          </a:xfrm>
          <a:prstGeom prst="rect">
            <a:avLst/>
          </a:prstGeom>
        </p:spPr>
      </p:pic>
    </p:spTree>
    <p:extLst>
      <p:ext uri="{BB962C8B-B14F-4D97-AF65-F5344CB8AC3E}">
        <p14:creationId xmlns:p14="http://schemas.microsoft.com/office/powerpoint/2010/main" val="13930625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683568" y="548680"/>
            <a:ext cx="8136904" cy="584775"/>
          </a:xfrm>
          <a:prstGeom prst="rect">
            <a:avLst/>
          </a:prstGeom>
          <a:noFill/>
        </p:spPr>
        <p:txBody>
          <a:bodyPr wrap="square" rtlCol="0">
            <a:spAutoFit/>
          </a:bodyPr>
          <a:lstStyle/>
          <a:p>
            <a:pPr algn="ctr"/>
            <a:r>
              <a:rPr lang="tr-TR" sz="3200" b="1" dirty="0" smtClean="0">
                <a:solidFill>
                  <a:srgbClr val="FF0000"/>
                </a:solidFill>
                <a:effectLst>
                  <a:outerShdw blurRad="38100" dist="38100" dir="2700000" algn="tl">
                    <a:srgbClr val="000000">
                      <a:alpha val="43137"/>
                    </a:srgbClr>
                  </a:outerShdw>
                </a:effectLst>
              </a:rPr>
              <a:t>MEMNUNİYET ÖLÇÜM SONUÇLARI</a:t>
            </a:r>
            <a:endParaRPr lang="tr-TR" sz="3200" b="1" dirty="0">
              <a:solidFill>
                <a:srgbClr val="FF0000"/>
              </a:solidFill>
              <a:effectLst>
                <a:outerShdw blurRad="38100" dist="38100" dir="2700000" algn="tl">
                  <a:srgbClr val="000000">
                    <a:alpha val="43137"/>
                  </a:srgbClr>
                </a:outerShdw>
              </a:effectLst>
            </a:endParaRPr>
          </a:p>
        </p:txBody>
      </p:sp>
      <p:sp>
        <p:nvSpPr>
          <p:cNvPr id="7" name="Slayt Numarası Yer Tutucusu 6"/>
          <p:cNvSpPr>
            <a:spLocks noGrp="1"/>
          </p:cNvSpPr>
          <p:nvPr>
            <p:ph type="sldNum" sz="quarter" idx="12"/>
          </p:nvPr>
        </p:nvSpPr>
        <p:spPr>
          <a:xfrm>
            <a:off x="6703222" y="6448425"/>
            <a:ext cx="2133600" cy="365125"/>
          </a:xfrm>
        </p:spPr>
        <p:txBody>
          <a:bodyPr/>
          <a:lstStyle/>
          <a:p>
            <a:fld id="{439F893C-C32F-4835-A1E5-850973405C58}" type="slidenum">
              <a:rPr lang="tr-TR" smtClean="0"/>
              <a:t>22</a:t>
            </a:fld>
            <a:endParaRPr lang="tr-TR"/>
          </a:p>
        </p:txBody>
      </p:sp>
      <p:pic>
        <p:nvPicPr>
          <p:cNvPr id="6" name="Resim 5"/>
          <p:cNvPicPr/>
          <p:nvPr/>
        </p:nvPicPr>
        <p:blipFill>
          <a:blip r:embed="rId2"/>
          <a:stretch>
            <a:fillRect/>
          </a:stretch>
        </p:blipFill>
        <p:spPr>
          <a:xfrm>
            <a:off x="107504" y="132560"/>
            <a:ext cx="2736304" cy="576064"/>
          </a:xfrm>
          <a:prstGeom prst="rect">
            <a:avLst/>
          </a:prstGeom>
        </p:spPr>
      </p:pic>
      <p:graphicFrame>
        <p:nvGraphicFramePr>
          <p:cNvPr id="9" name="Chart 8"/>
          <p:cNvGraphicFramePr>
            <a:graphicFrameLocks/>
          </p:cNvGraphicFramePr>
          <p:nvPr>
            <p:extLst>
              <p:ext uri="{D42A27DB-BD31-4B8C-83A1-F6EECF244321}">
                <p14:modId xmlns:p14="http://schemas.microsoft.com/office/powerpoint/2010/main" val="3690352220"/>
              </p:ext>
            </p:extLst>
          </p:nvPr>
        </p:nvGraphicFramePr>
        <p:xfrm>
          <a:off x="1403648" y="2204864"/>
          <a:ext cx="6192688" cy="4392488"/>
        </p:xfrm>
        <a:graphic>
          <a:graphicData uri="http://schemas.openxmlformats.org/drawingml/2006/chart">
            <c:chart xmlns:c="http://schemas.openxmlformats.org/drawingml/2006/chart" xmlns:r="http://schemas.openxmlformats.org/officeDocument/2006/relationships" r:id="rId3"/>
          </a:graphicData>
        </a:graphic>
      </p:graphicFrame>
      <p:sp>
        <p:nvSpPr>
          <p:cNvPr id="2" name="Metin kutusu 1"/>
          <p:cNvSpPr txBox="1"/>
          <p:nvPr/>
        </p:nvSpPr>
        <p:spPr>
          <a:xfrm>
            <a:off x="179512" y="1196752"/>
            <a:ext cx="8424936" cy="830997"/>
          </a:xfrm>
          <a:prstGeom prst="rect">
            <a:avLst/>
          </a:prstGeom>
          <a:noFill/>
        </p:spPr>
        <p:txBody>
          <a:bodyPr wrap="square" rtlCol="0">
            <a:spAutoFit/>
          </a:bodyPr>
          <a:lstStyle/>
          <a:p>
            <a:r>
              <a:rPr lang="tr-TR" sz="2400" b="1" dirty="0" smtClean="0"/>
              <a:t>2019 yılı İK Süreci Memnuniyet Anketi sonucu Süreç Memnuniyet Oranı </a:t>
            </a:r>
            <a:r>
              <a:rPr lang="tr-TR" sz="2400" b="1" dirty="0" smtClean="0">
                <a:solidFill>
                  <a:srgbClr val="FF0000"/>
                </a:solidFill>
              </a:rPr>
              <a:t>%86 </a:t>
            </a:r>
            <a:r>
              <a:rPr lang="tr-TR" sz="2400" b="1" dirty="0" smtClean="0"/>
              <a:t>olup, soru bazında yüzdelik dağılım aşağıdaki gibidir: </a:t>
            </a:r>
            <a:endParaRPr lang="tr-TR" sz="2400" b="1" dirty="0"/>
          </a:p>
        </p:txBody>
      </p:sp>
    </p:spTree>
    <p:extLst>
      <p:ext uri="{BB962C8B-B14F-4D97-AF65-F5344CB8AC3E}">
        <p14:creationId xmlns:p14="http://schemas.microsoft.com/office/powerpoint/2010/main" val="5459970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362187" y="778992"/>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DÜZELTİCİ FAALİYETLER</a:t>
            </a:r>
            <a:endParaRPr lang="tr-TR" sz="3600" b="1" dirty="0">
              <a:solidFill>
                <a:srgbClr val="FF0000"/>
              </a:solidFill>
              <a:effectLst>
                <a:outerShdw blurRad="38100" dist="38100" dir="2700000" algn="tl">
                  <a:srgbClr val="000000">
                    <a:alpha val="43137"/>
                  </a:srgbClr>
                </a:outerShdw>
              </a:effectLst>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488" name="Slayt Numarası Yer Tutucusu 19487"/>
          <p:cNvSpPr>
            <a:spLocks noGrp="1"/>
          </p:cNvSpPr>
          <p:nvPr>
            <p:ph type="sldNum" sz="quarter" idx="12"/>
          </p:nvPr>
        </p:nvSpPr>
        <p:spPr/>
        <p:txBody>
          <a:bodyPr/>
          <a:lstStyle/>
          <a:p>
            <a:fld id="{439F893C-C32F-4835-A1E5-850973405C58}" type="slidenum">
              <a:rPr lang="tr-TR" smtClean="0"/>
              <a:t>23</a:t>
            </a:fld>
            <a:endParaRPr lang="tr-TR"/>
          </a:p>
        </p:txBody>
      </p:sp>
      <p:pic>
        <p:nvPicPr>
          <p:cNvPr id="65" name="Resim 64"/>
          <p:cNvPicPr/>
          <p:nvPr/>
        </p:nvPicPr>
        <p:blipFill>
          <a:blip r:embed="rId3"/>
          <a:stretch>
            <a:fillRect/>
          </a:stretch>
        </p:blipFill>
        <p:spPr>
          <a:xfrm>
            <a:off x="20434" y="188640"/>
            <a:ext cx="2736304" cy="576064"/>
          </a:xfrm>
          <a:prstGeom prst="rect">
            <a:avLst/>
          </a:prstGeom>
        </p:spPr>
      </p:pic>
      <p:pic>
        <p:nvPicPr>
          <p:cNvPr id="2" name="Resim 1"/>
          <p:cNvPicPr>
            <a:picLocks noChangeAspect="1"/>
          </p:cNvPicPr>
          <p:nvPr/>
        </p:nvPicPr>
        <p:blipFill>
          <a:blip r:embed="rId4"/>
          <a:stretch>
            <a:fillRect/>
          </a:stretch>
        </p:blipFill>
        <p:spPr>
          <a:xfrm>
            <a:off x="931723" y="1965401"/>
            <a:ext cx="6712978" cy="4084562"/>
          </a:xfrm>
          <a:prstGeom prst="rect">
            <a:avLst/>
          </a:prstGeom>
        </p:spPr>
      </p:pic>
    </p:spTree>
    <p:extLst>
      <p:ext uri="{BB962C8B-B14F-4D97-AF65-F5344CB8AC3E}">
        <p14:creationId xmlns:p14="http://schemas.microsoft.com/office/powerpoint/2010/main" val="23402444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488" name="Slayt Numarası Yer Tutucusu 19487"/>
          <p:cNvSpPr>
            <a:spLocks noGrp="1"/>
          </p:cNvSpPr>
          <p:nvPr>
            <p:ph type="sldNum" sz="quarter" idx="12"/>
          </p:nvPr>
        </p:nvSpPr>
        <p:spPr/>
        <p:txBody>
          <a:bodyPr/>
          <a:lstStyle/>
          <a:p>
            <a:fld id="{439F893C-C32F-4835-A1E5-850973405C58}" type="slidenum">
              <a:rPr lang="tr-TR" smtClean="0"/>
              <a:t>24</a:t>
            </a:fld>
            <a:endParaRPr lang="tr-TR"/>
          </a:p>
        </p:txBody>
      </p:sp>
      <p:pic>
        <p:nvPicPr>
          <p:cNvPr id="65" name="Resim 64"/>
          <p:cNvPicPr/>
          <p:nvPr/>
        </p:nvPicPr>
        <p:blipFill>
          <a:blip r:embed="rId2"/>
          <a:stretch>
            <a:fillRect/>
          </a:stretch>
        </p:blipFill>
        <p:spPr>
          <a:xfrm>
            <a:off x="20434" y="188640"/>
            <a:ext cx="2736304" cy="576064"/>
          </a:xfrm>
          <a:prstGeom prst="rect">
            <a:avLst/>
          </a:prstGeom>
        </p:spPr>
      </p:pic>
      <p:pic>
        <p:nvPicPr>
          <p:cNvPr id="3" name="Resim 2"/>
          <p:cNvPicPr>
            <a:picLocks noChangeAspect="1"/>
          </p:cNvPicPr>
          <p:nvPr/>
        </p:nvPicPr>
        <p:blipFill>
          <a:blip r:embed="rId3"/>
          <a:stretch>
            <a:fillRect/>
          </a:stretch>
        </p:blipFill>
        <p:spPr>
          <a:xfrm>
            <a:off x="755576" y="1174279"/>
            <a:ext cx="7468046" cy="5029671"/>
          </a:xfrm>
          <a:prstGeom prst="rect">
            <a:avLst/>
          </a:prstGeom>
        </p:spPr>
      </p:pic>
      <p:sp>
        <p:nvSpPr>
          <p:cNvPr id="66" name="Metin kutusu 65"/>
          <p:cNvSpPr txBox="1"/>
          <p:nvPr/>
        </p:nvSpPr>
        <p:spPr>
          <a:xfrm>
            <a:off x="1619672" y="260648"/>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DÜZELTİCİ FAALİYETLER</a:t>
            </a:r>
            <a:endParaRPr lang="tr-TR" sz="3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836583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331640" y="1302166"/>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GELEN ŞİKAYETLER VE SONUÇLARI</a:t>
            </a:r>
            <a:endParaRPr lang="tr-TR" sz="3600" b="1" dirty="0">
              <a:solidFill>
                <a:srgbClr val="FF0000"/>
              </a:solidFill>
              <a:effectLst>
                <a:outerShdw blurRad="38100" dist="38100" dir="2700000" algn="tl">
                  <a:srgbClr val="000000">
                    <a:alpha val="43137"/>
                  </a:srgbClr>
                </a:outerShdw>
              </a:effectLst>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488" name="Slayt Numarası Yer Tutucusu 19487"/>
          <p:cNvSpPr>
            <a:spLocks noGrp="1"/>
          </p:cNvSpPr>
          <p:nvPr>
            <p:ph type="sldNum" sz="quarter" idx="12"/>
          </p:nvPr>
        </p:nvSpPr>
        <p:spPr/>
        <p:txBody>
          <a:bodyPr/>
          <a:lstStyle/>
          <a:p>
            <a:fld id="{439F893C-C32F-4835-A1E5-850973405C58}" type="slidenum">
              <a:rPr lang="tr-TR" smtClean="0"/>
              <a:t>25</a:t>
            </a:fld>
            <a:endParaRPr lang="tr-TR"/>
          </a:p>
        </p:txBody>
      </p:sp>
      <p:sp>
        <p:nvSpPr>
          <p:cNvPr id="3" name="Metin kutusu 2"/>
          <p:cNvSpPr txBox="1"/>
          <p:nvPr/>
        </p:nvSpPr>
        <p:spPr>
          <a:xfrm>
            <a:off x="504056" y="2708920"/>
            <a:ext cx="8316416" cy="1200329"/>
          </a:xfrm>
          <a:prstGeom prst="rect">
            <a:avLst/>
          </a:prstGeom>
          <a:noFill/>
        </p:spPr>
        <p:txBody>
          <a:bodyPr wrap="square" rtlCol="0">
            <a:spAutoFit/>
          </a:bodyPr>
          <a:lstStyle/>
          <a:p>
            <a:r>
              <a:rPr lang="tr-TR" sz="2400" b="1" dirty="0" smtClean="0"/>
              <a:t>Ocak 2019 – Aralık 2019 tarihleri arasında arasında ABÜ Şikayet Yönetim Sistemi modülü üzerinden Müdürlüğümüzle ilgili herhangi bir şikayet alınmamıştır</a:t>
            </a:r>
            <a:r>
              <a:rPr lang="tr-TR" b="1" dirty="0" smtClean="0"/>
              <a:t>. </a:t>
            </a:r>
            <a:endParaRPr lang="tr-TR" b="1" dirty="0"/>
          </a:p>
        </p:txBody>
      </p:sp>
      <p:pic>
        <p:nvPicPr>
          <p:cNvPr id="65" name="Resim 64"/>
          <p:cNvPicPr/>
          <p:nvPr/>
        </p:nvPicPr>
        <p:blipFill>
          <a:blip r:embed="rId2"/>
          <a:stretch>
            <a:fillRect/>
          </a:stretch>
        </p:blipFill>
        <p:spPr>
          <a:xfrm>
            <a:off x="20434" y="188640"/>
            <a:ext cx="2736304" cy="576064"/>
          </a:xfrm>
          <a:prstGeom prst="rect">
            <a:avLst/>
          </a:prstGeom>
        </p:spPr>
      </p:pic>
    </p:spTree>
    <p:extLst>
      <p:ext uri="{BB962C8B-B14F-4D97-AF65-F5344CB8AC3E}">
        <p14:creationId xmlns:p14="http://schemas.microsoft.com/office/powerpoint/2010/main" val="5257533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460612" y="583813"/>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EĞİTİM PLANI</a:t>
            </a:r>
            <a:endParaRPr lang="tr-TR" sz="3600" b="1" dirty="0">
              <a:solidFill>
                <a:srgbClr val="FF0000"/>
              </a:solidFill>
              <a:effectLst>
                <a:outerShdw blurRad="38100" dist="38100" dir="2700000" algn="tl">
                  <a:srgbClr val="000000">
                    <a:alpha val="43137"/>
                  </a:srgbClr>
                </a:outerShdw>
              </a:effectLst>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488" name="Slayt Numarası Yer Tutucusu 19487"/>
          <p:cNvSpPr>
            <a:spLocks noGrp="1"/>
          </p:cNvSpPr>
          <p:nvPr>
            <p:ph type="sldNum" sz="quarter" idx="12"/>
          </p:nvPr>
        </p:nvSpPr>
        <p:spPr/>
        <p:txBody>
          <a:bodyPr/>
          <a:lstStyle/>
          <a:p>
            <a:fld id="{439F893C-C32F-4835-A1E5-850973405C58}" type="slidenum">
              <a:rPr lang="tr-TR" smtClean="0"/>
              <a:t>26</a:t>
            </a:fld>
            <a:endParaRPr lang="tr-TR"/>
          </a:p>
        </p:txBody>
      </p:sp>
      <p:sp>
        <p:nvSpPr>
          <p:cNvPr id="67" name="Metin kutusu 66"/>
          <p:cNvSpPr txBox="1"/>
          <p:nvPr/>
        </p:nvSpPr>
        <p:spPr>
          <a:xfrm>
            <a:off x="0" y="2852936"/>
            <a:ext cx="9180512" cy="5355312"/>
          </a:xfrm>
          <a:prstGeom prst="rect">
            <a:avLst/>
          </a:prstGeom>
          <a:noFill/>
        </p:spPr>
        <p:txBody>
          <a:bodyPr wrap="square" rtlCol="0">
            <a:spAutoFit/>
          </a:bodyPr>
          <a:lstStyle/>
          <a:p>
            <a:endParaRPr lang="tr-TR" b="1" dirty="0" smtClean="0"/>
          </a:p>
          <a:p>
            <a:endParaRPr lang="tr-TR" b="1" dirty="0"/>
          </a:p>
          <a:p>
            <a:endParaRPr lang="tr-TR" b="1" dirty="0" smtClean="0"/>
          </a:p>
          <a:p>
            <a:endParaRPr lang="tr-TR" b="1" dirty="0"/>
          </a:p>
          <a:p>
            <a:endParaRPr lang="tr-TR" b="1" dirty="0" smtClean="0"/>
          </a:p>
          <a:p>
            <a:endParaRPr lang="tr-TR" b="1" dirty="0"/>
          </a:p>
          <a:p>
            <a:endParaRPr lang="tr-TR" b="1" dirty="0" smtClean="0"/>
          </a:p>
          <a:p>
            <a:endParaRPr lang="tr-TR" b="1" dirty="0"/>
          </a:p>
          <a:p>
            <a:endParaRPr lang="tr-TR" b="1" dirty="0" smtClean="0"/>
          </a:p>
          <a:p>
            <a:endParaRPr lang="tr-TR" b="1" dirty="0"/>
          </a:p>
          <a:p>
            <a:endParaRPr lang="tr-TR" b="1" dirty="0" smtClean="0"/>
          </a:p>
          <a:p>
            <a:endParaRPr lang="tr-TR" b="1" dirty="0"/>
          </a:p>
          <a:p>
            <a:endParaRPr lang="tr-TR" b="1" dirty="0" smtClean="0"/>
          </a:p>
          <a:p>
            <a:endParaRPr lang="tr-TR" b="1" dirty="0"/>
          </a:p>
          <a:p>
            <a:endParaRPr lang="tr-TR" b="1" dirty="0" smtClean="0"/>
          </a:p>
          <a:p>
            <a:endParaRPr lang="tr-TR" b="1" dirty="0"/>
          </a:p>
          <a:p>
            <a:endParaRPr lang="tr-TR" b="1" dirty="0" smtClean="0"/>
          </a:p>
          <a:p>
            <a:endParaRPr lang="tr-TR" b="1" dirty="0"/>
          </a:p>
          <a:p>
            <a:r>
              <a:rPr lang="tr-TR" b="1" dirty="0" smtClean="0"/>
              <a:t>Eğitim planının gerçekleşme durumu hakkında bilgi veriniz (sadece İK için)</a:t>
            </a:r>
          </a:p>
        </p:txBody>
      </p:sp>
      <p:pic>
        <p:nvPicPr>
          <p:cNvPr id="65" name="Resim 64"/>
          <p:cNvPicPr/>
          <p:nvPr/>
        </p:nvPicPr>
        <p:blipFill>
          <a:blip r:embed="rId2"/>
          <a:stretch>
            <a:fillRect/>
          </a:stretch>
        </p:blipFill>
        <p:spPr>
          <a:xfrm>
            <a:off x="20434" y="188640"/>
            <a:ext cx="2736304" cy="576064"/>
          </a:xfrm>
          <a:prstGeom prst="rect">
            <a:avLst/>
          </a:prstGeom>
        </p:spPr>
      </p:pic>
      <p:pic>
        <p:nvPicPr>
          <p:cNvPr id="2" name="Resim 1"/>
          <p:cNvPicPr>
            <a:picLocks noChangeAspect="1"/>
          </p:cNvPicPr>
          <p:nvPr/>
        </p:nvPicPr>
        <p:blipFill>
          <a:blip r:embed="rId3"/>
          <a:stretch>
            <a:fillRect/>
          </a:stretch>
        </p:blipFill>
        <p:spPr>
          <a:xfrm>
            <a:off x="39535" y="1230145"/>
            <a:ext cx="8928993" cy="5223192"/>
          </a:xfrm>
          <a:prstGeom prst="rect">
            <a:avLst/>
          </a:prstGeom>
        </p:spPr>
      </p:pic>
    </p:spTree>
    <p:extLst>
      <p:ext uri="{BB962C8B-B14F-4D97-AF65-F5344CB8AC3E}">
        <p14:creationId xmlns:p14="http://schemas.microsoft.com/office/powerpoint/2010/main" val="19535019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460612" y="583813"/>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EĞİTİM PLANI</a:t>
            </a:r>
            <a:endParaRPr lang="tr-TR" sz="3600" b="1" dirty="0">
              <a:solidFill>
                <a:srgbClr val="FF0000"/>
              </a:solidFill>
              <a:effectLst>
                <a:outerShdw blurRad="38100" dist="38100" dir="2700000" algn="tl">
                  <a:srgbClr val="000000">
                    <a:alpha val="43137"/>
                  </a:srgbClr>
                </a:outerShdw>
              </a:effectLst>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488" name="Slayt Numarası Yer Tutucusu 19487"/>
          <p:cNvSpPr>
            <a:spLocks noGrp="1"/>
          </p:cNvSpPr>
          <p:nvPr>
            <p:ph type="sldNum" sz="quarter" idx="12"/>
          </p:nvPr>
        </p:nvSpPr>
        <p:spPr/>
        <p:txBody>
          <a:bodyPr/>
          <a:lstStyle/>
          <a:p>
            <a:fld id="{439F893C-C32F-4835-A1E5-850973405C58}" type="slidenum">
              <a:rPr lang="tr-TR" smtClean="0"/>
              <a:t>27</a:t>
            </a:fld>
            <a:endParaRPr lang="tr-TR"/>
          </a:p>
        </p:txBody>
      </p:sp>
      <p:sp>
        <p:nvSpPr>
          <p:cNvPr id="67" name="Metin kutusu 66"/>
          <p:cNvSpPr txBox="1"/>
          <p:nvPr/>
        </p:nvSpPr>
        <p:spPr>
          <a:xfrm>
            <a:off x="0" y="2852936"/>
            <a:ext cx="9180512" cy="5078313"/>
          </a:xfrm>
          <a:prstGeom prst="rect">
            <a:avLst/>
          </a:prstGeom>
          <a:noFill/>
        </p:spPr>
        <p:txBody>
          <a:bodyPr wrap="square" rtlCol="0">
            <a:spAutoFit/>
          </a:bodyPr>
          <a:lstStyle/>
          <a:p>
            <a:endParaRPr lang="tr-TR" b="1" dirty="0" smtClean="0"/>
          </a:p>
          <a:p>
            <a:endParaRPr lang="tr-TR" b="1" dirty="0"/>
          </a:p>
          <a:p>
            <a:endParaRPr lang="tr-TR" b="1" dirty="0" smtClean="0"/>
          </a:p>
          <a:p>
            <a:endParaRPr lang="tr-TR" b="1" dirty="0"/>
          </a:p>
          <a:p>
            <a:endParaRPr lang="tr-TR" b="1" dirty="0" smtClean="0"/>
          </a:p>
          <a:p>
            <a:endParaRPr lang="tr-TR" b="1" dirty="0"/>
          </a:p>
          <a:p>
            <a:endParaRPr lang="tr-TR" b="1" dirty="0" smtClean="0"/>
          </a:p>
          <a:p>
            <a:endParaRPr lang="tr-TR" b="1" dirty="0"/>
          </a:p>
          <a:p>
            <a:endParaRPr lang="tr-TR" b="1" dirty="0" smtClean="0"/>
          </a:p>
          <a:p>
            <a:endParaRPr lang="tr-TR" b="1" dirty="0"/>
          </a:p>
          <a:p>
            <a:endParaRPr lang="tr-TR" b="1" dirty="0" smtClean="0"/>
          </a:p>
          <a:p>
            <a:endParaRPr lang="tr-TR" b="1" dirty="0"/>
          </a:p>
          <a:p>
            <a:endParaRPr lang="tr-TR" b="1" dirty="0" smtClean="0"/>
          </a:p>
          <a:p>
            <a:endParaRPr lang="tr-TR" b="1" dirty="0"/>
          </a:p>
          <a:p>
            <a:endParaRPr lang="tr-TR" b="1" dirty="0" smtClean="0"/>
          </a:p>
          <a:p>
            <a:endParaRPr lang="tr-TR" b="1" dirty="0"/>
          </a:p>
          <a:p>
            <a:endParaRPr lang="tr-TR" b="1" dirty="0" smtClean="0"/>
          </a:p>
          <a:p>
            <a:endParaRPr lang="tr-TR" b="1" dirty="0"/>
          </a:p>
        </p:txBody>
      </p:sp>
      <p:pic>
        <p:nvPicPr>
          <p:cNvPr id="65" name="Resim 64"/>
          <p:cNvPicPr/>
          <p:nvPr/>
        </p:nvPicPr>
        <p:blipFill>
          <a:blip r:embed="rId2"/>
          <a:stretch>
            <a:fillRect/>
          </a:stretch>
        </p:blipFill>
        <p:spPr>
          <a:xfrm>
            <a:off x="20434" y="188640"/>
            <a:ext cx="2736304" cy="576064"/>
          </a:xfrm>
          <a:prstGeom prst="rect">
            <a:avLst/>
          </a:prstGeom>
        </p:spPr>
      </p:pic>
      <p:pic>
        <p:nvPicPr>
          <p:cNvPr id="3" name="Resim 2"/>
          <p:cNvPicPr>
            <a:picLocks noChangeAspect="1"/>
          </p:cNvPicPr>
          <p:nvPr/>
        </p:nvPicPr>
        <p:blipFill>
          <a:blip r:embed="rId3"/>
          <a:stretch>
            <a:fillRect/>
          </a:stretch>
        </p:blipFill>
        <p:spPr>
          <a:xfrm>
            <a:off x="107504" y="1204912"/>
            <a:ext cx="8928992" cy="4943476"/>
          </a:xfrm>
          <a:prstGeom prst="rect">
            <a:avLst/>
          </a:prstGeom>
        </p:spPr>
      </p:pic>
    </p:spTree>
    <p:extLst>
      <p:ext uri="{BB962C8B-B14F-4D97-AF65-F5344CB8AC3E}">
        <p14:creationId xmlns:p14="http://schemas.microsoft.com/office/powerpoint/2010/main" val="14043034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460612" y="583813"/>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EĞİTİM PLANI</a:t>
            </a:r>
            <a:endParaRPr lang="tr-TR" sz="3600" b="1" dirty="0">
              <a:solidFill>
                <a:srgbClr val="FF0000"/>
              </a:solidFill>
              <a:effectLst>
                <a:outerShdw blurRad="38100" dist="38100" dir="2700000" algn="tl">
                  <a:srgbClr val="000000">
                    <a:alpha val="43137"/>
                  </a:srgbClr>
                </a:outerShdw>
              </a:effectLst>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488" name="Slayt Numarası Yer Tutucusu 19487"/>
          <p:cNvSpPr>
            <a:spLocks noGrp="1"/>
          </p:cNvSpPr>
          <p:nvPr>
            <p:ph type="sldNum" sz="quarter" idx="12"/>
          </p:nvPr>
        </p:nvSpPr>
        <p:spPr/>
        <p:txBody>
          <a:bodyPr/>
          <a:lstStyle/>
          <a:p>
            <a:fld id="{439F893C-C32F-4835-A1E5-850973405C58}" type="slidenum">
              <a:rPr lang="tr-TR" smtClean="0"/>
              <a:t>28</a:t>
            </a:fld>
            <a:endParaRPr lang="tr-TR"/>
          </a:p>
        </p:txBody>
      </p:sp>
      <p:pic>
        <p:nvPicPr>
          <p:cNvPr id="65" name="Resim 64"/>
          <p:cNvPicPr/>
          <p:nvPr/>
        </p:nvPicPr>
        <p:blipFill>
          <a:blip r:embed="rId2"/>
          <a:stretch>
            <a:fillRect/>
          </a:stretch>
        </p:blipFill>
        <p:spPr>
          <a:xfrm>
            <a:off x="20434" y="188640"/>
            <a:ext cx="2736304" cy="576064"/>
          </a:xfrm>
          <a:prstGeom prst="rect">
            <a:avLst/>
          </a:prstGeom>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24529"/>
            <a:ext cx="9144000" cy="2808941"/>
          </a:xfrm>
          <a:prstGeom prst="rect">
            <a:avLst/>
          </a:prstGeom>
        </p:spPr>
      </p:pic>
    </p:spTree>
    <p:extLst>
      <p:ext uri="{BB962C8B-B14F-4D97-AF65-F5344CB8AC3E}">
        <p14:creationId xmlns:p14="http://schemas.microsoft.com/office/powerpoint/2010/main" val="40628866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115616" y="1054313"/>
            <a:ext cx="6984776" cy="707886"/>
          </a:xfrm>
          <a:prstGeom prst="rect">
            <a:avLst/>
          </a:prstGeom>
          <a:noFill/>
        </p:spPr>
        <p:txBody>
          <a:bodyPr wrap="square" rtlCol="0">
            <a:spAutoFit/>
          </a:bodyPr>
          <a:lstStyle/>
          <a:p>
            <a:pPr algn="ctr"/>
            <a:r>
              <a:rPr lang="tr-TR" sz="4000" b="1" dirty="0">
                <a:solidFill>
                  <a:srgbClr val="FF0000"/>
                </a:solidFill>
                <a:effectLst>
                  <a:outerShdw blurRad="38100" dist="38100" dir="2700000" algn="tl">
                    <a:srgbClr val="000000">
                      <a:alpha val="43137"/>
                    </a:srgbClr>
                  </a:outerShdw>
                </a:effectLst>
              </a:rPr>
              <a:t>(</a:t>
            </a:r>
            <a:r>
              <a:rPr lang="tr-TR" sz="3600" b="1" dirty="0">
                <a:solidFill>
                  <a:srgbClr val="FF0000"/>
                </a:solidFill>
                <a:effectLst>
                  <a:outerShdw blurRad="38100" dist="38100" dir="2700000" algn="tl">
                    <a:srgbClr val="000000">
                      <a:alpha val="43137"/>
                    </a:srgbClr>
                  </a:outerShdw>
                </a:effectLst>
              </a:rPr>
              <a:t>Örnekleme Yapılmıştır</a:t>
            </a:r>
            <a:r>
              <a:rPr lang="tr-TR" sz="4000" b="1" dirty="0">
                <a:solidFill>
                  <a:srgbClr val="FF0000"/>
                </a:solidFill>
                <a:effectLst>
                  <a:outerShdw blurRad="38100" dist="38100" dir="2700000" algn="tl">
                    <a:srgbClr val="000000">
                      <a:alpha val="43137"/>
                    </a:srgbClr>
                  </a:outerShdw>
                </a:effectLst>
              </a:rPr>
              <a:t>)</a:t>
            </a: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 name="Slayt Numarası Yer Tutucusu 2"/>
          <p:cNvSpPr>
            <a:spLocks noGrp="1"/>
          </p:cNvSpPr>
          <p:nvPr>
            <p:ph type="sldNum" sz="quarter" idx="12"/>
          </p:nvPr>
        </p:nvSpPr>
        <p:spPr/>
        <p:txBody>
          <a:bodyPr/>
          <a:lstStyle/>
          <a:p>
            <a:fld id="{439F893C-C32F-4835-A1E5-850973405C58}" type="slidenum">
              <a:rPr lang="tr-TR" smtClean="0"/>
              <a:t>29</a:t>
            </a:fld>
            <a:endParaRPr lang="tr-TR"/>
          </a:p>
        </p:txBody>
      </p:sp>
      <p:pic>
        <p:nvPicPr>
          <p:cNvPr id="65" name="Resim 64"/>
          <p:cNvPicPr/>
          <p:nvPr/>
        </p:nvPicPr>
        <p:blipFill>
          <a:blip r:embed="rId2"/>
          <a:stretch>
            <a:fillRect/>
          </a:stretch>
        </p:blipFill>
        <p:spPr>
          <a:xfrm>
            <a:off x="20434" y="188640"/>
            <a:ext cx="2736304" cy="576064"/>
          </a:xfrm>
          <a:prstGeom prst="rect">
            <a:avLst/>
          </a:prstGeom>
        </p:spPr>
      </p:pic>
      <p:pic>
        <p:nvPicPr>
          <p:cNvPr id="2" name="Resim 1"/>
          <p:cNvPicPr>
            <a:picLocks noChangeAspect="1"/>
          </p:cNvPicPr>
          <p:nvPr/>
        </p:nvPicPr>
        <p:blipFill>
          <a:blip r:embed="rId3"/>
          <a:stretch>
            <a:fillRect/>
          </a:stretch>
        </p:blipFill>
        <p:spPr>
          <a:xfrm>
            <a:off x="1085299" y="465067"/>
            <a:ext cx="6986622" cy="1012024"/>
          </a:xfrm>
          <a:prstGeom prst="rect">
            <a:avLst/>
          </a:prstGeom>
        </p:spPr>
      </p:pic>
      <p:pic>
        <p:nvPicPr>
          <p:cNvPr id="66" name="Resim 65"/>
          <p:cNvPicPr>
            <a:picLocks noChangeAspect="1"/>
          </p:cNvPicPr>
          <p:nvPr/>
        </p:nvPicPr>
        <p:blipFill>
          <a:blip r:embed="rId4"/>
          <a:stretch>
            <a:fillRect/>
          </a:stretch>
        </p:blipFill>
        <p:spPr>
          <a:xfrm>
            <a:off x="179512" y="1691404"/>
            <a:ext cx="8784977" cy="4675160"/>
          </a:xfrm>
          <a:prstGeom prst="rect">
            <a:avLst/>
          </a:prstGeom>
        </p:spPr>
      </p:pic>
    </p:spTree>
    <p:extLst>
      <p:ext uri="{BB962C8B-B14F-4D97-AF65-F5344CB8AC3E}">
        <p14:creationId xmlns:p14="http://schemas.microsoft.com/office/powerpoint/2010/main" val="2228832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827584" y="1460856"/>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SWOT ANALİZİ</a:t>
            </a:r>
            <a:endParaRPr lang="tr-TR" sz="3600" b="1" dirty="0">
              <a:solidFill>
                <a:srgbClr val="FF0000"/>
              </a:solidFill>
              <a:effectLst>
                <a:outerShdw blurRad="38100" dist="38100" dir="2700000" algn="tl">
                  <a:srgbClr val="000000">
                    <a:alpha val="43137"/>
                  </a:srgbClr>
                </a:outerShdw>
              </a:effectLst>
            </a:endParaRPr>
          </a:p>
        </p:txBody>
      </p:sp>
      <p:sp>
        <p:nvSpPr>
          <p:cNvPr id="7" name="Slayt Numarası Yer Tutucusu 6"/>
          <p:cNvSpPr>
            <a:spLocks noGrp="1"/>
          </p:cNvSpPr>
          <p:nvPr>
            <p:ph type="sldNum" sz="quarter" idx="12"/>
          </p:nvPr>
        </p:nvSpPr>
        <p:spPr/>
        <p:txBody>
          <a:bodyPr/>
          <a:lstStyle/>
          <a:p>
            <a:fld id="{439F893C-C32F-4835-A1E5-850973405C58}" type="slidenum">
              <a:rPr lang="tr-TR" smtClean="0"/>
              <a:t>3</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1575128639"/>
              </p:ext>
            </p:extLst>
          </p:nvPr>
        </p:nvGraphicFramePr>
        <p:xfrm>
          <a:off x="335726" y="2318688"/>
          <a:ext cx="8412738" cy="396240"/>
        </p:xfrm>
        <a:graphic>
          <a:graphicData uri="http://schemas.openxmlformats.org/drawingml/2006/table">
            <a:tbl>
              <a:tblPr firstRow="1" bandRow="1">
                <a:tableStyleId>{F5AB1C69-6EDB-4FF4-983F-18BD219EF322}</a:tableStyleId>
              </a:tblPr>
              <a:tblGrid>
                <a:gridCol w="5134292">
                  <a:extLst>
                    <a:ext uri="{9D8B030D-6E8A-4147-A177-3AD203B41FA5}">
                      <a16:colId xmlns="" xmlns:a16="http://schemas.microsoft.com/office/drawing/2014/main" val="20000"/>
                    </a:ext>
                  </a:extLst>
                </a:gridCol>
                <a:gridCol w="3278446">
                  <a:extLst>
                    <a:ext uri="{9D8B030D-6E8A-4147-A177-3AD203B41FA5}">
                      <a16:colId xmlns="" xmlns:a16="http://schemas.microsoft.com/office/drawing/2014/main" val="20001"/>
                    </a:ext>
                  </a:extLst>
                </a:gridCol>
              </a:tblGrid>
              <a:tr h="370840">
                <a:tc>
                  <a:txBody>
                    <a:bodyPr/>
                    <a:lstStyle/>
                    <a:p>
                      <a:pPr algn="ctr"/>
                      <a:r>
                        <a:rPr lang="tr-TR" sz="2000" dirty="0" smtClean="0"/>
                        <a:t>Güçlü/Zayıf/Fırsat/Tehdit </a:t>
                      </a:r>
                      <a:r>
                        <a:rPr lang="tr-TR" sz="2000" baseline="0" dirty="0" smtClean="0"/>
                        <a:t>Tanımı</a:t>
                      </a:r>
                      <a:endParaRPr lang="tr-TR" sz="2000" dirty="0"/>
                    </a:p>
                  </a:txBody>
                  <a:tcPr/>
                </a:tc>
                <a:tc>
                  <a:txBody>
                    <a:bodyPr/>
                    <a:lstStyle/>
                    <a:p>
                      <a:pPr algn="ctr"/>
                      <a:r>
                        <a:rPr lang="tr-TR" sz="2000" dirty="0" smtClean="0"/>
                        <a:t>Durumu</a:t>
                      </a:r>
                      <a:endParaRPr lang="tr-TR" sz="2000" dirty="0"/>
                    </a:p>
                  </a:txBody>
                  <a:tcPr/>
                </a:tc>
                <a:extLst>
                  <a:ext uri="{0D108BD9-81ED-4DB2-BD59-A6C34878D82A}">
                    <a16:rowId xmlns="" xmlns:a16="http://schemas.microsoft.com/office/drawing/2014/main" val="10000"/>
                  </a:ext>
                </a:extLst>
              </a:tr>
            </a:tbl>
          </a:graphicData>
        </a:graphic>
      </p:graphicFrame>
      <p:pic>
        <p:nvPicPr>
          <p:cNvPr id="9" name="Resim 8"/>
          <p:cNvPicPr/>
          <p:nvPr/>
        </p:nvPicPr>
        <p:blipFill>
          <a:blip r:embed="rId2"/>
          <a:stretch>
            <a:fillRect/>
          </a:stretch>
        </p:blipFill>
        <p:spPr>
          <a:xfrm>
            <a:off x="127795" y="367048"/>
            <a:ext cx="2736304" cy="576064"/>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2292731559"/>
              </p:ext>
            </p:extLst>
          </p:nvPr>
        </p:nvGraphicFramePr>
        <p:xfrm>
          <a:off x="335726" y="2826128"/>
          <a:ext cx="8424936" cy="554990"/>
        </p:xfrm>
        <a:graphic>
          <a:graphicData uri="http://schemas.openxmlformats.org/drawingml/2006/table">
            <a:tbl>
              <a:tblPr>
                <a:tableStyleId>{5C22544A-7EE6-4342-B048-85BDC9FD1C3A}</a:tableStyleId>
              </a:tblPr>
              <a:tblGrid>
                <a:gridCol w="5460410">
                  <a:extLst>
                    <a:ext uri="{9D8B030D-6E8A-4147-A177-3AD203B41FA5}">
                      <a16:colId xmlns="" xmlns:a16="http://schemas.microsoft.com/office/drawing/2014/main" val="3326091996"/>
                    </a:ext>
                  </a:extLst>
                </a:gridCol>
                <a:gridCol w="2964526">
                  <a:extLst>
                    <a:ext uri="{9D8B030D-6E8A-4147-A177-3AD203B41FA5}">
                      <a16:colId xmlns="" xmlns:a16="http://schemas.microsoft.com/office/drawing/2014/main" val="2234855351"/>
                    </a:ext>
                  </a:extLst>
                </a:gridCol>
              </a:tblGrid>
              <a:tr h="49804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800" b="0" i="0" u="none" strike="noStrike" dirty="0">
                          <a:effectLst/>
                          <a:latin typeface="Calibri" panose="020F0502020204030204" pitchFamily="34" charset="0"/>
                        </a:rPr>
                        <a:t>Z1- </a:t>
                      </a:r>
                      <a:r>
                        <a:rPr lang="tr-TR" sz="1800" b="0" i="0" u="none" strike="noStrike" dirty="0" err="1" smtClean="0">
                          <a:effectLst/>
                          <a:latin typeface="Calibri" panose="020F0502020204030204" pitchFamily="34" charset="0"/>
                        </a:rPr>
                        <a:t>Hizmetiçi</a:t>
                      </a:r>
                      <a:r>
                        <a:rPr lang="tr-TR" sz="1800" b="0" i="0" u="none" strike="noStrike" baseline="0" dirty="0" smtClean="0">
                          <a:effectLst/>
                          <a:latin typeface="Calibri" panose="020F0502020204030204" pitchFamily="34" charset="0"/>
                        </a:rPr>
                        <a:t> Eğitimlerin Yetersizliği</a:t>
                      </a:r>
                      <a:endParaRPr lang="en-US" sz="1800" b="0" i="0" u="none" strike="noStrike" dirty="0" smtClean="0">
                        <a:effectLst/>
                        <a:latin typeface="Calibri" panose="020F0502020204030204" pitchFamily="34" charset="0"/>
                      </a:endParaRPr>
                    </a:p>
                    <a:p>
                      <a:pPr algn="l" fontAlgn="ctr"/>
                      <a:endParaRPr lang="en-US" sz="1800" b="0" i="0" u="none" strike="noStrike" dirty="0">
                        <a:effectLst/>
                        <a:latin typeface="Calibri" panose="020F0502020204030204" pitchFamily="34" charset="0"/>
                      </a:endParaRPr>
                    </a:p>
                  </a:txBody>
                  <a:tcPr marL="6350" marR="6350" marT="6350" marB="0" anchor="ctr">
                    <a:solidFill>
                      <a:schemeClr val="accent3">
                        <a:lumMod val="60000"/>
                        <a:lumOff val="40000"/>
                      </a:schemeClr>
                    </a:solidFill>
                  </a:tcPr>
                </a:tc>
                <a:tc>
                  <a:txBody>
                    <a:bodyPr/>
                    <a:lstStyle/>
                    <a:p>
                      <a:pPr algn="l" fontAlgn="b"/>
                      <a:r>
                        <a:rPr lang="en-US" sz="1800" u="none" strike="noStrike" dirty="0">
                          <a:effectLst/>
                        </a:rPr>
                        <a:t> </a:t>
                      </a:r>
                      <a:r>
                        <a:rPr lang="tr-TR" sz="1800" dirty="0" smtClean="0">
                          <a:latin typeface="Wingdings" panose="05000000000000000000" pitchFamily="2" charset="2"/>
                        </a:rPr>
                        <a:t>L </a:t>
                      </a:r>
                      <a:r>
                        <a:rPr lang="tr-TR" sz="1800" dirty="0" smtClean="0"/>
                        <a:t>Hala Zayıf </a:t>
                      </a:r>
                      <a:endParaRPr lang="en-US" sz="1800" b="0" i="0" u="none" strike="noStrike" dirty="0">
                        <a:effectLst/>
                        <a:latin typeface="Arial Tur" panose="020B0604020202020204" pitchFamily="34" charset="0"/>
                      </a:endParaRPr>
                    </a:p>
                  </a:txBody>
                  <a:tcPr marL="6350" marR="6350" marT="6350" marB="180000" anchor="b">
                    <a:solidFill>
                      <a:schemeClr val="accent3">
                        <a:lumMod val="60000"/>
                        <a:lumOff val="40000"/>
                      </a:schemeClr>
                    </a:solidFill>
                  </a:tcPr>
                </a:tc>
                <a:extLst>
                  <a:ext uri="{0D108BD9-81ED-4DB2-BD59-A6C34878D82A}">
                    <a16:rowId xmlns="" xmlns:a16="http://schemas.microsoft.com/office/drawing/2014/main" val="912658672"/>
                  </a:ext>
                </a:extLst>
              </a:tr>
            </a:tbl>
          </a:graphicData>
        </a:graphic>
      </p:graphicFrame>
      <p:graphicFrame>
        <p:nvGraphicFramePr>
          <p:cNvPr id="8" name="Table 10"/>
          <p:cNvGraphicFramePr>
            <a:graphicFrameLocks noGrp="1"/>
          </p:cNvGraphicFramePr>
          <p:nvPr>
            <p:extLst>
              <p:ext uri="{D42A27DB-BD31-4B8C-83A1-F6EECF244321}">
                <p14:modId xmlns:p14="http://schemas.microsoft.com/office/powerpoint/2010/main" val="2877081689"/>
              </p:ext>
            </p:extLst>
          </p:nvPr>
        </p:nvGraphicFramePr>
        <p:xfrm>
          <a:off x="323529" y="3306058"/>
          <a:ext cx="8437133" cy="554990"/>
        </p:xfrm>
        <a:graphic>
          <a:graphicData uri="http://schemas.openxmlformats.org/drawingml/2006/table">
            <a:tbl>
              <a:tblPr>
                <a:tableStyleId>{5C22544A-7EE6-4342-B048-85BDC9FD1C3A}</a:tableStyleId>
              </a:tblPr>
              <a:tblGrid>
                <a:gridCol w="5466456">
                  <a:extLst>
                    <a:ext uri="{9D8B030D-6E8A-4147-A177-3AD203B41FA5}">
                      <a16:colId xmlns="" xmlns:a16="http://schemas.microsoft.com/office/drawing/2014/main" val="3326091996"/>
                    </a:ext>
                  </a:extLst>
                </a:gridCol>
                <a:gridCol w="2970677">
                  <a:extLst>
                    <a:ext uri="{9D8B030D-6E8A-4147-A177-3AD203B41FA5}">
                      <a16:colId xmlns="" xmlns:a16="http://schemas.microsoft.com/office/drawing/2014/main" val="2234855351"/>
                    </a:ext>
                  </a:extLst>
                </a:gridCol>
              </a:tblGrid>
              <a:tr h="49804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800" b="0" i="0" u="none" strike="noStrike" dirty="0" smtClean="0">
                          <a:effectLst/>
                          <a:latin typeface="Calibri" panose="020F0502020204030204" pitchFamily="34" charset="0"/>
                        </a:rPr>
                        <a:t>Z</a:t>
                      </a:r>
                      <a:r>
                        <a:rPr lang="tr-TR" sz="1800" b="0" i="0" u="none" strike="noStrike" dirty="0" smtClean="0">
                          <a:effectLst/>
                          <a:latin typeface="Calibri" panose="020F0502020204030204" pitchFamily="34" charset="0"/>
                        </a:rPr>
                        <a:t>2</a:t>
                      </a:r>
                      <a:r>
                        <a:rPr lang="en-US" sz="1800" b="0" i="0" u="none" strike="noStrike" dirty="0" smtClean="0">
                          <a:effectLst/>
                          <a:latin typeface="Calibri" panose="020F0502020204030204" pitchFamily="34" charset="0"/>
                        </a:rPr>
                        <a:t>- </a:t>
                      </a:r>
                      <a:r>
                        <a:rPr lang="tr-TR" sz="1800" b="0" i="0" u="none" strike="noStrike" dirty="0" smtClean="0">
                          <a:effectLst/>
                          <a:latin typeface="Calibri" panose="020F0502020204030204" pitchFamily="34" charset="0"/>
                        </a:rPr>
                        <a:t>Geçmişe dönük</a:t>
                      </a:r>
                      <a:r>
                        <a:rPr lang="tr-TR" sz="1800" b="0" i="0" u="none" strike="noStrike" baseline="0" dirty="0" smtClean="0">
                          <a:effectLst/>
                          <a:latin typeface="Calibri" panose="020F0502020204030204" pitchFamily="34" charset="0"/>
                        </a:rPr>
                        <a:t> belgelere kolay erişim sağlanamaması</a:t>
                      </a:r>
                      <a:endParaRPr lang="en-US" sz="1800" b="0" i="0" u="none" strike="noStrike" dirty="0" smtClean="0">
                        <a:effectLst/>
                        <a:latin typeface="Calibri" panose="020F0502020204030204" pitchFamily="34" charset="0"/>
                      </a:endParaRPr>
                    </a:p>
                    <a:p>
                      <a:pPr algn="l" fontAlgn="ctr"/>
                      <a:endParaRPr lang="en-US" sz="1800" b="0" i="0" u="none" strike="noStrike" dirty="0">
                        <a:effectLst/>
                        <a:latin typeface="Calibri" panose="020F0502020204030204" pitchFamily="34" charset="0"/>
                      </a:endParaRPr>
                    </a:p>
                  </a:txBody>
                  <a:tcPr marL="6350" marR="6350" marT="6350" marB="0" anchor="ctr">
                    <a:solidFill>
                      <a:schemeClr val="accent3">
                        <a:lumMod val="60000"/>
                        <a:lumOff val="40000"/>
                      </a:schemeClr>
                    </a:solidFill>
                  </a:tcPr>
                </a:tc>
                <a:tc>
                  <a:txBody>
                    <a:bodyPr/>
                    <a:lstStyle/>
                    <a:p>
                      <a:pPr algn="l" fontAlgn="b"/>
                      <a:r>
                        <a:rPr lang="en-US" sz="1800" u="none" strike="noStrike" dirty="0">
                          <a:effectLst/>
                        </a:rPr>
                        <a:t> </a:t>
                      </a:r>
                      <a:r>
                        <a:rPr lang="tr-TR" sz="1800" dirty="0" smtClean="0">
                          <a:latin typeface="Wingdings" panose="05000000000000000000" pitchFamily="2" charset="2"/>
                        </a:rPr>
                        <a:t>L </a:t>
                      </a:r>
                      <a:r>
                        <a:rPr lang="tr-TR" sz="1800" dirty="0" smtClean="0"/>
                        <a:t>Hala Zayıf </a:t>
                      </a:r>
                      <a:endParaRPr lang="en-US" sz="1800" b="0" i="0" u="none" strike="noStrike" dirty="0">
                        <a:effectLst/>
                        <a:latin typeface="Arial Tur" panose="020B0604020202020204" pitchFamily="34" charset="0"/>
                      </a:endParaRPr>
                    </a:p>
                  </a:txBody>
                  <a:tcPr marL="6350" marR="6350" marT="6350" marB="180000" anchor="b">
                    <a:solidFill>
                      <a:schemeClr val="accent3">
                        <a:lumMod val="60000"/>
                        <a:lumOff val="40000"/>
                      </a:schemeClr>
                    </a:solidFill>
                  </a:tcPr>
                </a:tc>
                <a:extLst>
                  <a:ext uri="{0D108BD9-81ED-4DB2-BD59-A6C34878D82A}">
                    <a16:rowId xmlns="" xmlns:a16="http://schemas.microsoft.com/office/drawing/2014/main" val="912658672"/>
                  </a:ext>
                </a:extLst>
              </a:tr>
            </a:tbl>
          </a:graphicData>
        </a:graphic>
      </p:graphicFrame>
    </p:spTree>
    <p:extLst>
      <p:ext uri="{BB962C8B-B14F-4D97-AF65-F5344CB8AC3E}">
        <p14:creationId xmlns:p14="http://schemas.microsoft.com/office/powerpoint/2010/main" val="13582739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115616" y="1054313"/>
            <a:ext cx="6984776" cy="707886"/>
          </a:xfrm>
          <a:prstGeom prst="rect">
            <a:avLst/>
          </a:prstGeom>
          <a:noFill/>
        </p:spPr>
        <p:txBody>
          <a:bodyPr wrap="square" rtlCol="0">
            <a:spAutoFit/>
          </a:bodyPr>
          <a:lstStyle/>
          <a:p>
            <a:pPr algn="ctr"/>
            <a:r>
              <a:rPr lang="tr-TR" sz="4000" b="1" dirty="0">
                <a:solidFill>
                  <a:srgbClr val="FF0000"/>
                </a:solidFill>
                <a:effectLst>
                  <a:outerShdw blurRad="38100" dist="38100" dir="2700000" algn="tl">
                    <a:srgbClr val="000000">
                      <a:alpha val="43137"/>
                    </a:srgbClr>
                  </a:outerShdw>
                </a:effectLst>
              </a:rPr>
              <a:t>(</a:t>
            </a:r>
            <a:r>
              <a:rPr lang="tr-TR" sz="3600" b="1" dirty="0">
                <a:solidFill>
                  <a:srgbClr val="FF0000"/>
                </a:solidFill>
                <a:effectLst>
                  <a:outerShdw blurRad="38100" dist="38100" dir="2700000" algn="tl">
                    <a:srgbClr val="000000">
                      <a:alpha val="43137"/>
                    </a:srgbClr>
                  </a:outerShdw>
                </a:effectLst>
              </a:rPr>
              <a:t>Örnekleme Yapılmıştır</a:t>
            </a:r>
            <a:r>
              <a:rPr lang="tr-TR" sz="4000" b="1" dirty="0">
                <a:solidFill>
                  <a:srgbClr val="FF0000"/>
                </a:solidFill>
                <a:effectLst>
                  <a:outerShdw blurRad="38100" dist="38100" dir="2700000" algn="tl">
                    <a:srgbClr val="000000">
                      <a:alpha val="43137"/>
                    </a:srgbClr>
                  </a:outerShdw>
                </a:effectLst>
              </a:rPr>
              <a:t>)</a:t>
            </a: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 name="Slayt Numarası Yer Tutucusu 2"/>
          <p:cNvSpPr>
            <a:spLocks noGrp="1"/>
          </p:cNvSpPr>
          <p:nvPr>
            <p:ph type="sldNum" sz="quarter" idx="12"/>
          </p:nvPr>
        </p:nvSpPr>
        <p:spPr/>
        <p:txBody>
          <a:bodyPr/>
          <a:lstStyle/>
          <a:p>
            <a:fld id="{439F893C-C32F-4835-A1E5-850973405C58}" type="slidenum">
              <a:rPr lang="tr-TR" smtClean="0"/>
              <a:t>30</a:t>
            </a:fld>
            <a:endParaRPr lang="tr-TR"/>
          </a:p>
        </p:txBody>
      </p:sp>
      <p:pic>
        <p:nvPicPr>
          <p:cNvPr id="65" name="Resim 64"/>
          <p:cNvPicPr/>
          <p:nvPr/>
        </p:nvPicPr>
        <p:blipFill>
          <a:blip r:embed="rId2"/>
          <a:stretch>
            <a:fillRect/>
          </a:stretch>
        </p:blipFill>
        <p:spPr>
          <a:xfrm>
            <a:off x="20434" y="188640"/>
            <a:ext cx="2736304" cy="576064"/>
          </a:xfrm>
          <a:prstGeom prst="rect">
            <a:avLst/>
          </a:prstGeom>
        </p:spPr>
      </p:pic>
      <p:pic>
        <p:nvPicPr>
          <p:cNvPr id="2" name="Resim 1"/>
          <p:cNvPicPr>
            <a:picLocks noChangeAspect="1"/>
          </p:cNvPicPr>
          <p:nvPr/>
        </p:nvPicPr>
        <p:blipFill>
          <a:blip r:embed="rId3"/>
          <a:stretch>
            <a:fillRect/>
          </a:stretch>
        </p:blipFill>
        <p:spPr>
          <a:xfrm>
            <a:off x="1085299" y="465067"/>
            <a:ext cx="6986622" cy="1012024"/>
          </a:xfrm>
          <a:prstGeom prst="rect">
            <a:avLst/>
          </a:prstGeom>
        </p:spPr>
      </p:pic>
      <p:pic>
        <p:nvPicPr>
          <p:cNvPr id="67" name="Resim 66"/>
          <p:cNvPicPr>
            <a:picLocks noChangeAspect="1"/>
          </p:cNvPicPr>
          <p:nvPr/>
        </p:nvPicPr>
        <p:blipFill>
          <a:blip r:embed="rId4"/>
          <a:stretch>
            <a:fillRect/>
          </a:stretch>
        </p:blipFill>
        <p:spPr>
          <a:xfrm>
            <a:off x="150118" y="1660524"/>
            <a:ext cx="8856984" cy="4694237"/>
          </a:xfrm>
          <a:prstGeom prst="rect">
            <a:avLst/>
          </a:prstGeom>
        </p:spPr>
      </p:pic>
    </p:spTree>
    <p:extLst>
      <p:ext uri="{BB962C8B-B14F-4D97-AF65-F5344CB8AC3E}">
        <p14:creationId xmlns:p14="http://schemas.microsoft.com/office/powerpoint/2010/main" val="38048471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115616" y="1054313"/>
            <a:ext cx="6984776" cy="707886"/>
          </a:xfrm>
          <a:prstGeom prst="rect">
            <a:avLst/>
          </a:prstGeom>
          <a:noFill/>
        </p:spPr>
        <p:txBody>
          <a:bodyPr wrap="square" rtlCol="0">
            <a:spAutoFit/>
          </a:bodyPr>
          <a:lstStyle/>
          <a:p>
            <a:pPr algn="ctr"/>
            <a:r>
              <a:rPr lang="tr-TR" sz="4000" b="1" dirty="0">
                <a:solidFill>
                  <a:srgbClr val="FF0000"/>
                </a:solidFill>
                <a:effectLst>
                  <a:outerShdw blurRad="38100" dist="38100" dir="2700000" algn="tl">
                    <a:srgbClr val="000000">
                      <a:alpha val="43137"/>
                    </a:srgbClr>
                  </a:outerShdw>
                </a:effectLst>
              </a:rPr>
              <a:t>(</a:t>
            </a:r>
            <a:r>
              <a:rPr lang="tr-TR" sz="3600" b="1" dirty="0">
                <a:solidFill>
                  <a:srgbClr val="FF0000"/>
                </a:solidFill>
                <a:effectLst>
                  <a:outerShdw blurRad="38100" dist="38100" dir="2700000" algn="tl">
                    <a:srgbClr val="000000">
                      <a:alpha val="43137"/>
                    </a:srgbClr>
                  </a:outerShdw>
                </a:effectLst>
              </a:rPr>
              <a:t>Örnekleme Yapılmıştır</a:t>
            </a:r>
            <a:r>
              <a:rPr lang="tr-TR" sz="4000" b="1" dirty="0">
                <a:solidFill>
                  <a:srgbClr val="FF0000"/>
                </a:solidFill>
                <a:effectLst>
                  <a:outerShdw blurRad="38100" dist="38100" dir="2700000" algn="tl">
                    <a:srgbClr val="000000">
                      <a:alpha val="43137"/>
                    </a:srgbClr>
                  </a:outerShdw>
                </a:effectLst>
              </a:rPr>
              <a:t>)</a:t>
            </a: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 name="Slayt Numarası Yer Tutucusu 2"/>
          <p:cNvSpPr>
            <a:spLocks noGrp="1"/>
          </p:cNvSpPr>
          <p:nvPr>
            <p:ph type="sldNum" sz="quarter" idx="12"/>
          </p:nvPr>
        </p:nvSpPr>
        <p:spPr/>
        <p:txBody>
          <a:bodyPr/>
          <a:lstStyle/>
          <a:p>
            <a:fld id="{439F893C-C32F-4835-A1E5-850973405C58}" type="slidenum">
              <a:rPr lang="tr-TR" smtClean="0"/>
              <a:t>31</a:t>
            </a:fld>
            <a:endParaRPr lang="tr-TR"/>
          </a:p>
        </p:txBody>
      </p:sp>
      <p:pic>
        <p:nvPicPr>
          <p:cNvPr id="65" name="Resim 64"/>
          <p:cNvPicPr/>
          <p:nvPr/>
        </p:nvPicPr>
        <p:blipFill>
          <a:blip r:embed="rId2"/>
          <a:stretch>
            <a:fillRect/>
          </a:stretch>
        </p:blipFill>
        <p:spPr>
          <a:xfrm>
            <a:off x="20434" y="188640"/>
            <a:ext cx="2736304" cy="576064"/>
          </a:xfrm>
          <a:prstGeom prst="rect">
            <a:avLst/>
          </a:prstGeom>
        </p:spPr>
      </p:pic>
      <p:pic>
        <p:nvPicPr>
          <p:cNvPr id="2" name="Resim 1"/>
          <p:cNvPicPr>
            <a:picLocks noChangeAspect="1"/>
          </p:cNvPicPr>
          <p:nvPr/>
        </p:nvPicPr>
        <p:blipFill>
          <a:blip r:embed="rId3"/>
          <a:stretch>
            <a:fillRect/>
          </a:stretch>
        </p:blipFill>
        <p:spPr>
          <a:xfrm>
            <a:off x="1085299" y="465067"/>
            <a:ext cx="6986622" cy="1012024"/>
          </a:xfrm>
          <a:prstGeom prst="rect">
            <a:avLst/>
          </a:prstGeom>
        </p:spPr>
      </p:pic>
      <p:pic>
        <p:nvPicPr>
          <p:cNvPr id="4" name="Resim 3"/>
          <p:cNvPicPr>
            <a:picLocks noChangeAspect="1"/>
          </p:cNvPicPr>
          <p:nvPr/>
        </p:nvPicPr>
        <p:blipFill>
          <a:blip r:embed="rId4"/>
          <a:stretch>
            <a:fillRect/>
          </a:stretch>
        </p:blipFill>
        <p:spPr>
          <a:xfrm>
            <a:off x="107504" y="1776487"/>
            <a:ext cx="8928992" cy="4578275"/>
          </a:xfrm>
          <a:prstGeom prst="rect">
            <a:avLst/>
          </a:prstGeom>
        </p:spPr>
      </p:pic>
    </p:spTree>
    <p:extLst>
      <p:ext uri="{BB962C8B-B14F-4D97-AF65-F5344CB8AC3E}">
        <p14:creationId xmlns:p14="http://schemas.microsoft.com/office/powerpoint/2010/main" val="27971750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115616" y="1054313"/>
            <a:ext cx="6984776" cy="707886"/>
          </a:xfrm>
          <a:prstGeom prst="rect">
            <a:avLst/>
          </a:prstGeom>
          <a:noFill/>
        </p:spPr>
        <p:txBody>
          <a:bodyPr wrap="square" rtlCol="0">
            <a:spAutoFit/>
          </a:bodyPr>
          <a:lstStyle/>
          <a:p>
            <a:pPr algn="ctr"/>
            <a:r>
              <a:rPr lang="tr-TR" sz="4000" b="1" dirty="0">
                <a:solidFill>
                  <a:srgbClr val="FF0000"/>
                </a:solidFill>
                <a:effectLst>
                  <a:outerShdw blurRad="38100" dist="38100" dir="2700000" algn="tl">
                    <a:srgbClr val="000000">
                      <a:alpha val="43137"/>
                    </a:srgbClr>
                  </a:outerShdw>
                </a:effectLst>
              </a:rPr>
              <a:t>(</a:t>
            </a:r>
            <a:r>
              <a:rPr lang="tr-TR" sz="3600" b="1" dirty="0">
                <a:solidFill>
                  <a:srgbClr val="FF0000"/>
                </a:solidFill>
                <a:effectLst>
                  <a:outerShdw blurRad="38100" dist="38100" dir="2700000" algn="tl">
                    <a:srgbClr val="000000">
                      <a:alpha val="43137"/>
                    </a:srgbClr>
                  </a:outerShdw>
                </a:effectLst>
              </a:rPr>
              <a:t>Örnekleme Yapılmıştır</a:t>
            </a:r>
            <a:r>
              <a:rPr lang="tr-TR" sz="4000" b="1" dirty="0">
                <a:solidFill>
                  <a:srgbClr val="FF0000"/>
                </a:solidFill>
                <a:effectLst>
                  <a:outerShdw blurRad="38100" dist="38100" dir="2700000" algn="tl">
                    <a:srgbClr val="000000">
                      <a:alpha val="43137"/>
                    </a:srgbClr>
                  </a:outerShdw>
                </a:effectLst>
              </a:rPr>
              <a:t>)</a:t>
            </a: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 name="Slayt Numarası Yer Tutucusu 2"/>
          <p:cNvSpPr>
            <a:spLocks noGrp="1"/>
          </p:cNvSpPr>
          <p:nvPr>
            <p:ph type="sldNum" sz="quarter" idx="12"/>
          </p:nvPr>
        </p:nvSpPr>
        <p:spPr/>
        <p:txBody>
          <a:bodyPr/>
          <a:lstStyle/>
          <a:p>
            <a:fld id="{439F893C-C32F-4835-A1E5-850973405C58}" type="slidenum">
              <a:rPr lang="tr-TR" smtClean="0"/>
              <a:t>32</a:t>
            </a:fld>
            <a:endParaRPr lang="tr-TR"/>
          </a:p>
        </p:txBody>
      </p:sp>
      <p:pic>
        <p:nvPicPr>
          <p:cNvPr id="65" name="Resim 64"/>
          <p:cNvPicPr/>
          <p:nvPr/>
        </p:nvPicPr>
        <p:blipFill>
          <a:blip r:embed="rId2"/>
          <a:stretch>
            <a:fillRect/>
          </a:stretch>
        </p:blipFill>
        <p:spPr>
          <a:xfrm>
            <a:off x="20434" y="188640"/>
            <a:ext cx="2736304" cy="576064"/>
          </a:xfrm>
          <a:prstGeom prst="rect">
            <a:avLst/>
          </a:prstGeom>
        </p:spPr>
      </p:pic>
      <p:pic>
        <p:nvPicPr>
          <p:cNvPr id="2" name="Resim 1"/>
          <p:cNvPicPr>
            <a:picLocks noChangeAspect="1"/>
          </p:cNvPicPr>
          <p:nvPr/>
        </p:nvPicPr>
        <p:blipFill>
          <a:blip r:embed="rId3"/>
          <a:stretch>
            <a:fillRect/>
          </a:stretch>
        </p:blipFill>
        <p:spPr>
          <a:xfrm>
            <a:off x="1085299" y="465067"/>
            <a:ext cx="6986622" cy="1012024"/>
          </a:xfrm>
          <a:prstGeom prst="rect">
            <a:avLst/>
          </a:prstGeom>
        </p:spPr>
      </p:pic>
      <p:pic>
        <p:nvPicPr>
          <p:cNvPr id="66" name="Resim 65"/>
          <p:cNvPicPr>
            <a:picLocks noChangeAspect="1"/>
          </p:cNvPicPr>
          <p:nvPr/>
        </p:nvPicPr>
        <p:blipFill>
          <a:blip r:embed="rId4"/>
          <a:stretch>
            <a:fillRect/>
          </a:stretch>
        </p:blipFill>
        <p:spPr>
          <a:xfrm>
            <a:off x="179512" y="1708150"/>
            <a:ext cx="8856984" cy="4568825"/>
          </a:xfrm>
          <a:prstGeom prst="rect">
            <a:avLst/>
          </a:prstGeom>
        </p:spPr>
      </p:pic>
    </p:spTree>
    <p:extLst>
      <p:ext uri="{BB962C8B-B14F-4D97-AF65-F5344CB8AC3E}">
        <p14:creationId xmlns:p14="http://schemas.microsoft.com/office/powerpoint/2010/main" val="40560928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619672" y="694437"/>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EĞİTİM ETKİNLİKLERİ</a:t>
            </a:r>
            <a:endParaRPr lang="tr-TR" sz="3600" b="1" dirty="0">
              <a:solidFill>
                <a:srgbClr val="FF0000"/>
              </a:solidFill>
              <a:effectLst>
                <a:outerShdw blurRad="38100" dist="38100" dir="2700000" algn="tl">
                  <a:srgbClr val="000000">
                    <a:alpha val="43137"/>
                  </a:srgbClr>
                </a:outerShdw>
              </a:effectLst>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 name="Slayt Numarası Yer Tutucusu 2"/>
          <p:cNvSpPr>
            <a:spLocks noGrp="1"/>
          </p:cNvSpPr>
          <p:nvPr>
            <p:ph type="sldNum" sz="quarter" idx="12"/>
          </p:nvPr>
        </p:nvSpPr>
        <p:spPr/>
        <p:txBody>
          <a:bodyPr/>
          <a:lstStyle/>
          <a:p>
            <a:fld id="{439F893C-C32F-4835-A1E5-850973405C58}" type="slidenum">
              <a:rPr lang="tr-TR" smtClean="0"/>
              <a:t>33</a:t>
            </a:fld>
            <a:endParaRPr lang="tr-TR"/>
          </a:p>
        </p:txBody>
      </p:sp>
      <p:graphicFrame>
        <p:nvGraphicFramePr>
          <p:cNvPr id="2" name="Tablo 1"/>
          <p:cNvGraphicFramePr>
            <a:graphicFrameLocks noGrp="1"/>
          </p:cNvGraphicFramePr>
          <p:nvPr>
            <p:extLst>
              <p:ext uri="{D42A27DB-BD31-4B8C-83A1-F6EECF244321}">
                <p14:modId xmlns:p14="http://schemas.microsoft.com/office/powerpoint/2010/main" val="3002356729"/>
              </p:ext>
            </p:extLst>
          </p:nvPr>
        </p:nvGraphicFramePr>
        <p:xfrm>
          <a:off x="0" y="1639602"/>
          <a:ext cx="9144000" cy="1856224"/>
        </p:xfrm>
        <a:graphic>
          <a:graphicData uri="http://schemas.openxmlformats.org/drawingml/2006/table">
            <a:tbl>
              <a:tblPr firstRow="1" bandRow="1">
                <a:tableStyleId>{5C22544A-7EE6-4342-B048-85BDC9FD1C3A}</a:tableStyleId>
              </a:tblPr>
              <a:tblGrid>
                <a:gridCol w="3048000">
                  <a:extLst>
                    <a:ext uri="{9D8B030D-6E8A-4147-A177-3AD203B41FA5}">
                      <a16:colId xmlns="" xmlns:a16="http://schemas.microsoft.com/office/drawing/2014/main" val="20000"/>
                    </a:ext>
                  </a:extLst>
                </a:gridCol>
                <a:gridCol w="3048000">
                  <a:extLst>
                    <a:ext uri="{9D8B030D-6E8A-4147-A177-3AD203B41FA5}">
                      <a16:colId xmlns="" xmlns:a16="http://schemas.microsoft.com/office/drawing/2014/main" val="20001"/>
                    </a:ext>
                  </a:extLst>
                </a:gridCol>
                <a:gridCol w="3048000">
                  <a:extLst>
                    <a:ext uri="{9D8B030D-6E8A-4147-A177-3AD203B41FA5}">
                      <a16:colId xmlns="" xmlns:a16="http://schemas.microsoft.com/office/drawing/2014/main" val="20002"/>
                    </a:ext>
                  </a:extLst>
                </a:gridCol>
              </a:tblGrid>
              <a:tr h="576064">
                <a:tc>
                  <a:txBody>
                    <a:bodyPr/>
                    <a:lstStyle/>
                    <a:p>
                      <a:r>
                        <a:rPr lang="tr-TR" dirty="0" smtClean="0"/>
                        <a:t>Eğitim Adı</a:t>
                      </a:r>
                      <a:endParaRPr lang="tr-TR" dirty="0"/>
                    </a:p>
                  </a:txBody>
                  <a:tcPr/>
                </a:tc>
                <a:tc>
                  <a:txBody>
                    <a:bodyPr/>
                    <a:lstStyle/>
                    <a:p>
                      <a:r>
                        <a:rPr lang="tr-TR" dirty="0" smtClean="0"/>
                        <a:t>Eğitim</a:t>
                      </a:r>
                      <a:r>
                        <a:rPr lang="tr-TR" baseline="0" dirty="0" smtClean="0"/>
                        <a:t> Tarihi</a:t>
                      </a:r>
                      <a:endParaRPr lang="tr-TR" dirty="0"/>
                    </a:p>
                  </a:txBody>
                  <a:tcPr/>
                </a:tc>
                <a:tc>
                  <a:txBody>
                    <a:bodyPr/>
                    <a:lstStyle/>
                    <a:p>
                      <a:r>
                        <a:rPr lang="tr-TR" dirty="0" smtClean="0"/>
                        <a:t>Eğitim</a:t>
                      </a:r>
                      <a:r>
                        <a:rPr lang="tr-TR" baseline="0" dirty="0" smtClean="0"/>
                        <a:t> Etkinlik Puanı (Ortalama)</a:t>
                      </a:r>
                      <a:endParaRPr lang="tr-TR" dirty="0"/>
                    </a:p>
                  </a:txBody>
                  <a:tcPr/>
                </a:tc>
                <a:extLst>
                  <a:ext uri="{0D108BD9-81ED-4DB2-BD59-A6C34878D82A}">
                    <a16:rowId xmlns="" xmlns:a16="http://schemas.microsoft.com/office/drawing/2014/main" val="10000"/>
                  </a:ext>
                </a:extLst>
              </a:tr>
              <a:tr h="576064">
                <a:tc>
                  <a:txBody>
                    <a:bodyPr/>
                    <a:lstStyle/>
                    <a:p>
                      <a:r>
                        <a:rPr lang="tr-TR" dirty="0" smtClean="0"/>
                        <a:t>YÖK Kalite Yönetmeliği</a:t>
                      </a:r>
                      <a:endParaRPr lang="tr-TR" dirty="0"/>
                    </a:p>
                  </a:txBody>
                  <a:tcPr/>
                </a:tc>
                <a:tc>
                  <a:txBody>
                    <a:bodyPr/>
                    <a:lstStyle/>
                    <a:p>
                      <a:r>
                        <a:rPr lang="tr-TR" dirty="0" smtClean="0"/>
                        <a:t>05/07/2018</a:t>
                      </a:r>
                      <a:endParaRPr lang="tr-TR" dirty="0"/>
                    </a:p>
                  </a:txBody>
                  <a:tcPr/>
                </a:tc>
                <a:tc>
                  <a:txBody>
                    <a:bodyPr/>
                    <a:lstStyle/>
                    <a:p>
                      <a:r>
                        <a:rPr lang="tr-TR" dirty="0" smtClean="0"/>
                        <a:t>%87</a:t>
                      </a:r>
                      <a:endParaRPr lang="tr-TR" dirty="0"/>
                    </a:p>
                  </a:txBody>
                  <a:tcPr/>
                </a:tc>
                <a:extLst>
                  <a:ext uri="{0D108BD9-81ED-4DB2-BD59-A6C34878D82A}">
                    <a16:rowId xmlns="" xmlns:a16="http://schemas.microsoft.com/office/drawing/2014/main" val="10001"/>
                  </a:ext>
                </a:extLst>
              </a:tr>
              <a:tr h="576064">
                <a:tc>
                  <a:txBody>
                    <a:bodyPr/>
                    <a:lstStyle/>
                    <a:p>
                      <a:r>
                        <a:rPr lang="tr-TR" dirty="0" smtClean="0"/>
                        <a:t>ISO 9001 2015-10002 KYS ve</a:t>
                      </a:r>
                      <a:r>
                        <a:rPr lang="tr-TR" baseline="0" dirty="0" smtClean="0"/>
                        <a:t> ŞYS Bilgilendirme Eğitimi</a:t>
                      </a:r>
                      <a:endParaRPr lang="tr-TR" dirty="0"/>
                    </a:p>
                  </a:txBody>
                  <a:tcPr/>
                </a:tc>
                <a:tc>
                  <a:txBody>
                    <a:bodyPr/>
                    <a:lstStyle/>
                    <a:p>
                      <a:r>
                        <a:rPr lang="tr-TR" dirty="0" smtClean="0"/>
                        <a:t>19/07/2018 </a:t>
                      </a:r>
                      <a:endParaRPr lang="tr-TR" dirty="0"/>
                    </a:p>
                  </a:txBody>
                  <a:tcPr/>
                </a:tc>
                <a:tc>
                  <a:txBody>
                    <a:bodyPr/>
                    <a:lstStyle/>
                    <a:p>
                      <a:r>
                        <a:rPr lang="tr-TR" dirty="0" smtClean="0"/>
                        <a:t>%95</a:t>
                      </a:r>
                      <a:endParaRPr lang="tr-TR" dirty="0"/>
                    </a:p>
                  </a:txBody>
                  <a:tcPr/>
                </a:tc>
                <a:extLst>
                  <a:ext uri="{0D108BD9-81ED-4DB2-BD59-A6C34878D82A}">
                    <a16:rowId xmlns="" xmlns:a16="http://schemas.microsoft.com/office/drawing/2014/main" val="10002"/>
                  </a:ext>
                </a:extLst>
              </a:tr>
            </a:tbl>
          </a:graphicData>
        </a:graphic>
      </p:graphicFrame>
      <p:pic>
        <p:nvPicPr>
          <p:cNvPr id="65" name="Resim 64"/>
          <p:cNvPicPr/>
          <p:nvPr/>
        </p:nvPicPr>
        <p:blipFill>
          <a:blip r:embed="rId2"/>
          <a:stretch>
            <a:fillRect/>
          </a:stretch>
        </p:blipFill>
        <p:spPr>
          <a:xfrm>
            <a:off x="20434" y="188640"/>
            <a:ext cx="2736304" cy="576064"/>
          </a:xfrm>
          <a:prstGeom prst="rect">
            <a:avLst/>
          </a:prstGeom>
        </p:spPr>
      </p:pic>
      <p:graphicFrame>
        <p:nvGraphicFramePr>
          <p:cNvPr id="4" name="Tablo 3"/>
          <p:cNvGraphicFramePr>
            <a:graphicFrameLocks noGrp="1"/>
          </p:cNvGraphicFramePr>
          <p:nvPr>
            <p:extLst>
              <p:ext uri="{D42A27DB-BD31-4B8C-83A1-F6EECF244321}">
                <p14:modId xmlns:p14="http://schemas.microsoft.com/office/powerpoint/2010/main" val="3759949404"/>
              </p:ext>
            </p:extLst>
          </p:nvPr>
        </p:nvGraphicFramePr>
        <p:xfrm>
          <a:off x="0" y="3501339"/>
          <a:ext cx="9144000" cy="1206510"/>
        </p:xfrm>
        <a:graphic>
          <a:graphicData uri="http://schemas.openxmlformats.org/drawingml/2006/table">
            <a:tbl>
              <a:tblPr firstRow="1" bandRow="1">
                <a:tableStyleId>{5C22544A-7EE6-4342-B048-85BDC9FD1C3A}</a:tableStyleId>
              </a:tblPr>
              <a:tblGrid>
                <a:gridCol w="3048000"/>
                <a:gridCol w="3048000"/>
                <a:gridCol w="3048000"/>
              </a:tblGrid>
              <a:tr h="566430">
                <a:tc>
                  <a:txBody>
                    <a:bodyPr/>
                    <a:lstStyle/>
                    <a:p>
                      <a:pPr marL="0" algn="l" defTabSz="914400" rtl="0" eaLnBrk="1" latinLnBrk="0" hangingPunct="1"/>
                      <a:r>
                        <a:rPr lang="tr-TR" sz="1800" b="0" kern="1200" dirty="0" smtClean="0">
                          <a:solidFill>
                            <a:schemeClr val="dk1"/>
                          </a:solidFill>
                          <a:latin typeface="+mn-lt"/>
                          <a:ea typeface="+mn-ea"/>
                          <a:cs typeface="+mn-cs"/>
                        </a:rPr>
                        <a:t>Personel Hijyen Eğitimi</a:t>
                      </a:r>
                      <a:endParaRPr lang="tr-TR" sz="1800" b="0" kern="1200" dirty="0">
                        <a:solidFill>
                          <a:schemeClr val="dk1"/>
                        </a:solidFill>
                        <a:latin typeface="+mn-lt"/>
                        <a:ea typeface="+mn-ea"/>
                        <a:cs typeface="+mn-cs"/>
                      </a:endParaRPr>
                    </a:p>
                  </a:txBody>
                  <a:tcPr/>
                </a:tc>
                <a:tc>
                  <a:txBody>
                    <a:bodyPr/>
                    <a:lstStyle/>
                    <a:p>
                      <a:pPr marL="0" algn="l" defTabSz="914400" rtl="0" eaLnBrk="1" latinLnBrk="0" hangingPunct="1"/>
                      <a:r>
                        <a:rPr lang="tr-TR" sz="1800" b="0" kern="1200" smtClean="0">
                          <a:solidFill>
                            <a:schemeClr val="dk1"/>
                          </a:solidFill>
                          <a:latin typeface="+mn-lt"/>
                          <a:ea typeface="+mn-ea"/>
                          <a:cs typeface="+mn-cs"/>
                        </a:rPr>
                        <a:t>13/09/2018</a:t>
                      </a:r>
                      <a:endParaRPr lang="tr-TR" sz="1800" b="0" kern="1200" dirty="0">
                        <a:solidFill>
                          <a:schemeClr val="dk1"/>
                        </a:solidFill>
                        <a:latin typeface="+mn-lt"/>
                        <a:ea typeface="+mn-ea"/>
                        <a:cs typeface="+mn-cs"/>
                      </a:endParaRPr>
                    </a:p>
                  </a:txBody>
                  <a:tcPr/>
                </a:tc>
                <a:tc>
                  <a:txBody>
                    <a:bodyPr/>
                    <a:lstStyle/>
                    <a:p>
                      <a:pPr marL="0" algn="l" defTabSz="914400" rtl="0" eaLnBrk="1" latinLnBrk="0" hangingPunct="1"/>
                      <a:r>
                        <a:rPr lang="tr-TR" sz="1800" b="0" kern="1200" smtClean="0">
                          <a:solidFill>
                            <a:schemeClr val="dk1"/>
                          </a:solidFill>
                          <a:latin typeface="+mn-lt"/>
                          <a:ea typeface="+mn-ea"/>
                          <a:cs typeface="+mn-cs"/>
                        </a:rPr>
                        <a:t>%87</a:t>
                      </a:r>
                      <a:endParaRPr lang="tr-TR" sz="1800" b="0" kern="1200" dirty="0">
                        <a:solidFill>
                          <a:schemeClr val="dk1"/>
                        </a:solidFill>
                        <a:latin typeface="+mn-lt"/>
                        <a:ea typeface="+mn-ea"/>
                        <a:cs typeface="+mn-cs"/>
                      </a:endParaRPr>
                    </a:p>
                  </a:txBody>
                  <a:tcPr/>
                </a:tc>
              </a:tr>
              <a:tr h="576064">
                <a:tc>
                  <a:txBody>
                    <a:bodyPr/>
                    <a:lstStyle/>
                    <a:p>
                      <a:r>
                        <a:rPr lang="tr-TR" dirty="0" smtClean="0"/>
                        <a:t>ISO 9001 2015-10002 İÇ DENETÇİ Eğitimi</a:t>
                      </a:r>
                      <a:endParaRPr lang="tr-TR" dirty="0"/>
                    </a:p>
                  </a:txBody>
                  <a:tcPr/>
                </a:tc>
                <a:tc>
                  <a:txBody>
                    <a:bodyPr/>
                    <a:lstStyle/>
                    <a:p>
                      <a:r>
                        <a:rPr lang="tr-TR" dirty="0" smtClean="0"/>
                        <a:t>3-4-5/09/2018 </a:t>
                      </a:r>
                      <a:endParaRPr lang="tr-TR" dirty="0"/>
                    </a:p>
                  </a:txBody>
                  <a:tcPr/>
                </a:tc>
                <a:tc>
                  <a:txBody>
                    <a:bodyPr/>
                    <a:lstStyle/>
                    <a:p>
                      <a:r>
                        <a:rPr lang="tr-TR" dirty="0" smtClean="0"/>
                        <a:t>%97</a:t>
                      </a:r>
                      <a:endParaRPr lang="tr-TR" dirty="0"/>
                    </a:p>
                  </a:txBody>
                  <a:tcPr/>
                </a:tc>
              </a:tr>
            </a:tbl>
          </a:graphicData>
        </a:graphic>
      </p:graphicFrame>
      <p:graphicFrame>
        <p:nvGraphicFramePr>
          <p:cNvPr id="67" name="Tablo 66"/>
          <p:cNvGraphicFramePr>
            <a:graphicFrameLocks noGrp="1"/>
          </p:cNvGraphicFramePr>
          <p:nvPr>
            <p:extLst>
              <p:ext uri="{D42A27DB-BD31-4B8C-83A1-F6EECF244321}">
                <p14:modId xmlns:p14="http://schemas.microsoft.com/office/powerpoint/2010/main" val="2593856502"/>
              </p:ext>
            </p:extLst>
          </p:nvPr>
        </p:nvGraphicFramePr>
        <p:xfrm>
          <a:off x="0" y="4749245"/>
          <a:ext cx="9144000" cy="1280160"/>
        </p:xfrm>
        <a:graphic>
          <a:graphicData uri="http://schemas.openxmlformats.org/drawingml/2006/table">
            <a:tbl>
              <a:tblPr firstRow="1" bandRow="1">
                <a:tableStyleId>{5C22544A-7EE6-4342-B048-85BDC9FD1C3A}</a:tableStyleId>
              </a:tblPr>
              <a:tblGrid>
                <a:gridCol w="3048000"/>
                <a:gridCol w="3048000"/>
                <a:gridCol w="3048000"/>
              </a:tblGrid>
              <a:tr h="576064">
                <a:tc>
                  <a:txBody>
                    <a:bodyPr/>
                    <a:lstStyle/>
                    <a:p>
                      <a:pPr marL="0" algn="l" defTabSz="914400" rtl="0" eaLnBrk="1" latinLnBrk="0" hangingPunct="1"/>
                      <a:r>
                        <a:rPr lang="tr-TR" sz="1800" b="0" kern="1200" dirty="0" err="1" smtClean="0">
                          <a:solidFill>
                            <a:schemeClr val="dk1"/>
                          </a:solidFill>
                          <a:latin typeface="+mn-lt"/>
                          <a:ea typeface="+mn-ea"/>
                          <a:cs typeface="+mn-cs"/>
                        </a:rPr>
                        <a:t>Ecolab</a:t>
                      </a:r>
                      <a:r>
                        <a:rPr lang="tr-TR" sz="1800" b="0" kern="1200" dirty="0" smtClean="0">
                          <a:solidFill>
                            <a:schemeClr val="dk1"/>
                          </a:solidFill>
                          <a:latin typeface="+mn-lt"/>
                          <a:ea typeface="+mn-ea"/>
                          <a:cs typeface="+mn-cs"/>
                        </a:rPr>
                        <a:t> Genel Kimyasal ve  Kişisel Hijyen Eğitim</a:t>
                      </a:r>
                      <a:endParaRPr lang="tr-TR" sz="1800" b="0" kern="1200" dirty="0">
                        <a:solidFill>
                          <a:schemeClr val="dk1"/>
                        </a:solidFill>
                        <a:latin typeface="+mn-lt"/>
                        <a:ea typeface="+mn-ea"/>
                        <a:cs typeface="+mn-cs"/>
                      </a:endParaRPr>
                    </a:p>
                  </a:txBody>
                  <a:tcPr/>
                </a:tc>
                <a:tc>
                  <a:txBody>
                    <a:bodyPr/>
                    <a:lstStyle/>
                    <a:p>
                      <a:pPr marL="0" algn="l" defTabSz="914400" rtl="0" eaLnBrk="1" latinLnBrk="0" hangingPunct="1"/>
                      <a:r>
                        <a:rPr lang="tr-TR" sz="1800" b="0" kern="1200" dirty="0" smtClean="0">
                          <a:solidFill>
                            <a:schemeClr val="dk1"/>
                          </a:solidFill>
                          <a:latin typeface="+mn-lt"/>
                          <a:ea typeface="+mn-ea"/>
                          <a:cs typeface="+mn-cs"/>
                        </a:rPr>
                        <a:t>10/10/2018</a:t>
                      </a:r>
                      <a:endParaRPr lang="tr-TR" sz="1800" b="0" kern="1200" dirty="0">
                        <a:solidFill>
                          <a:schemeClr val="dk1"/>
                        </a:solidFill>
                        <a:latin typeface="+mn-lt"/>
                        <a:ea typeface="+mn-ea"/>
                        <a:cs typeface="+mn-cs"/>
                      </a:endParaRPr>
                    </a:p>
                  </a:txBody>
                  <a:tcPr/>
                </a:tc>
                <a:tc>
                  <a:txBody>
                    <a:bodyPr/>
                    <a:lstStyle/>
                    <a:p>
                      <a:pPr marL="0" algn="l" defTabSz="914400" rtl="0" eaLnBrk="1" latinLnBrk="0" hangingPunct="1"/>
                      <a:r>
                        <a:rPr lang="tr-TR" sz="1800" b="0" kern="1200" dirty="0" smtClean="0">
                          <a:solidFill>
                            <a:schemeClr val="dk1"/>
                          </a:solidFill>
                          <a:latin typeface="+mn-lt"/>
                          <a:ea typeface="+mn-ea"/>
                          <a:cs typeface="+mn-cs"/>
                        </a:rPr>
                        <a:t>88</a:t>
                      </a:r>
                      <a:endParaRPr lang="tr-TR" sz="1800" b="0" kern="1200" dirty="0">
                        <a:solidFill>
                          <a:schemeClr val="dk1"/>
                        </a:solidFill>
                        <a:latin typeface="+mn-lt"/>
                        <a:ea typeface="+mn-ea"/>
                        <a:cs typeface="+mn-cs"/>
                      </a:endParaRPr>
                    </a:p>
                  </a:txBody>
                  <a:tcPr/>
                </a:tc>
              </a:tr>
              <a:tr h="576064">
                <a:tc>
                  <a:txBody>
                    <a:bodyPr/>
                    <a:lstStyle/>
                    <a:p>
                      <a:r>
                        <a:rPr lang="tr-TR" dirty="0" smtClean="0"/>
                        <a:t>Tarım İlacı Kullanma Eğitimi </a:t>
                      </a:r>
                      <a:endParaRPr lang="tr-TR" dirty="0"/>
                    </a:p>
                  </a:txBody>
                  <a:tcPr/>
                </a:tc>
                <a:tc>
                  <a:txBody>
                    <a:bodyPr/>
                    <a:lstStyle/>
                    <a:p>
                      <a:r>
                        <a:rPr lang="tr-TR" dirty="0" smtClean="0"/>
                        <a:t>27/11/2018</a:t>
                      </a:r>
                      <a:endParaRPr lang="tr-T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%90</a:t>
                      </a:r>
                    </a:p>
                    <a:p>
                      <a:endParaRPr lang="tr-TR" dirty="0"/>
                    </a:p>
                  </a:txBody>
                  <a:tcPr/>
                </a:tc>
              </a:tr>
            </a:tbl>
          </a:graphicData>
        </a:graphic>
      </p:graphicFrame>
      <p:graphicFrame>
        <p:nvGraphicFramePr>
          <p:cNvPr id="68" name="Tablo 67"/>
          <p:cNvGraphicFramePr>
            <a:graphicFrameLocks noGrp="1"/>
          </p:cNvGraphicFramePr>
          <p:nvPr>
            <p:extLst>
              <p:ext uri="{D42A27DB-BD31-4B8C-83A1-F6EECF244321}">
                <p14:modId xmlns:p14="http://schemas.microsoft.com/office/powerpoint/2010/main" val="1004897966"/>
              </p:ext>
            </p:extLst>
          </p:nvPr>
        </p:nvGraphicFramePr>
        <p:xfrm>
          <a:off x="0" y="6028372"/>
          <a:ext cx="9144000" cy="640080"/>
        </p:xfrm>
        <a:graphic>
          <a:graphicData uri="http://schemas.openxmlformats.org/drawingml/2006/table">
            <a:tbl>
              <a:tblPr firstRow="1" bandRow="1">
                <a:tableStyleId>{5C22544A-7EE6-4342-B048-85BDC9FD1C3A}</a:tableStyleId>
              </a:tblPr>
              <a:tblGrid>
                <a:gridCol w="3048000"/>
                <a:gridCol w="3048000"/>
                <a:gridCol w="3048000"/>
              </a:tblGrid>
              <a:tr h="576064">
                <a:tc>
                  <a:txBody>
                    <a:bodyPr/>
                    <a:lstStyle/>
                    <a:p>
                      <a:r>
                        <a:rPr lang="tr-TR" b="0" dirty="0" err="1" smtClean="0">
                          <a:solidFill>
                            <a:schemeClr val="tx1"/>
                          </a:solidFill>
                        </a:rPr>
                        <a:t>Öğr</a:t>
                      </a:r>
                      <a:r>
                        <a:rPr lang="tr-TR" b="0" dirty="0" smtClean="0">
                          <a:solidFill>
                            <a:schemeClr val="tx1"/>
                          </a:solidFill>
                        </a:rPr>
                        <a:t>. İşleri</a:t>
                      </a:r>
                      <a:r>
                        <a:rPr lang="tr-TR" b="0" baseline="0" dirty="0" smtClean="0">
                          <a:solidFill>
                            <a:schemeClr val="tx1"/>
                          </a:solidFill>
                        </a:rPr>
                        <a:t> Mevzuat takibi ve Mevzuata Ulaşma eğitimi</a:t>
                      </a:r>
                      <a:endParaRPr lang="tr-TR" b="0" dirty="0">
                        <a:solidFill>
                          <a:schemeClr val="tx1"/>
                        </a:solidFill>
                      </a:endParaRPr>
                    </a:p>
                  </a:txBody>
                  <a:tcPr/>
                </a:tc>
                <a:tc>
                  <a:txBody>
                    <a:bodyPr/>
                    <a:lstStyle/>
                    <a:p>
                      <a:r>
                        <a:rPr lang="tr-TR" b="0" dirty="0" smtClean="0">
                          <a:solidFill>
                            <a:schemeClr val="tx1"/>
                          </a:solidFill>
                        </a:rPr>
                        <a:t>28/11/2018</a:t>
                      </a:r>
                      <a:endParaRPr lang="tr-TR" b="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0" dirty="0" smtClean="0">
                          <a:solidFill>
                            <a:schemeClr val="tx1"/>
                          </a:solidFill>
                        </a:rPr>
                        <a:t>%91</a:t>
                      </a:r>
                    </a:p>
                  </a:txBody>
                  <a:tcPr/>
                </a:tc>
              </a:tr>
            </a:tbl>
          </a:graphicData>
        </a:graphic>
      </p:graphicFrame>
    </p:spTree>
    <p:extLst>
      <p:ext uri="{BB962C8B-B14F-4D97-AF65-F5344CB8AC3E}">
        <p14:creationId xmlns:p14="http://schemas.microsoft.com/office/powerpoint/2010/main" val="2749193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 name="Unvan 3"/>
          <p:cNvSpPr>
            <a:spLocks noGrp="1"/>
          </p:cNvSpPr>
          <p:nvPr>
            <p:ph type="ctrTitle"/>
          </p:nvPr>
        </p:nvSpPr>
        <p:spPr>
          <a:xfrm>
            <a:off x="808274" y="6576906"/>
            <a:ext cx="6356014" cy="223943"/>
          </a:xfrm>
        </p:spPr>
        <p:txBody>
          <a:bodyPr>
            <a:noAutofit/>
          </a:bodyPr>
          <a:lstStyle/>
          <a:p>
            <a:r>
              <a:rPr lang="tr-TR" sz="2500" dirty="0" smtClean="0"/>
              <a:t>KYS İç Denetim Puanı %95</a:t>
            </a:r>
            <a:endParaRPr lang="tr-TR" sz="2500" dirty="0"/>
          </a:p>
        </p:txBody>
      </p:sp>
      <p:sp>
        <p:nvSpPr>
          <p:cNvPr id="3" name="Slayt Numarası Yer Tutucusu 2"/>
          <p:cNvSpPr>
            <a:spLocks noGrp="1"/>
          </p:cNvSpPr>
          <p:nvPr>
            <p:ph type="sldNum" sz="quarter" idx="12"/>
          </p:nvPr>
        </p:nvSpPr>
        <p:spPr/>
        <p:txBody>
          <a:bodyPr/>
          <a:lstStyle/>
          <a:p>
            <a:fld id="{439F893C-C32F-4835-A1E5-850973405C58}" type="slidenum">
              <a:rPr lang="tr-TR" smtClean="0"/>
              <a:t>34</a:t>
            </a:fld>
            <a:endParaRPr lang="tr-TR"/>
          </a:p>
        </p:txBody>
      </p:sp>
      <p:pic>
        <p:nvPicPr>
          <p:cNvPr id="2" name="Resim 1"/>
          <p:cNvPicPr>
            <a:picLocks noChangeAspect="1"/>
          </p:cNvPicPr>
          <p:nvPr/>
        </p:nvPicPr>
        <p:blipFill>
          <a:blip r:embed="rId2"/>
          <a:stretch>
            <a:fillRect/>
          </a:stretch>
        </p:blipFill>
        <p:spPr>
          <a:xfrm>
            <a:off x="1619672" y="127744"/>
            <a:ext cx="5616624" cy="6430112"/>
          </a:xfrm>
          <a:prstGeom prst="rect">
            <a:avLst/>
          </a:prstGeom>
        </p:spPr>
      </p:pic>
    </p:spTree>
    <p:extLst>
      <p:ext uri="{BB962C8B-B14F-4D97-AF65-F5344CB8AC3E}">
        <p14:creationId xmlns:p14="http://schemas.microsoft.com/office/powerpoint/2010/main" val="14834007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683568" y="824919"/>
            <a:ext cx="7720208"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İç Denetim Raporu Gözlem Sonuçları</a:t>
            </a:r>
            <a:endParaRPr lang="tr-TR" sz="3600" b="1" dirty="0">
              <a:solidFill>
                <a:srgbClr val="FF0000"/>
              </a:solidFill>
              <a:effectLst>
                <a:outerShdw blurRad="38100" dist="38100" dir="2700000" algn="tl">
                  <a:srgbClr val="000000">
                    <a:alpha val="43137"/>
                  </a:srgbClr>
                </a:outerShdw>
              </a:effectLst>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 name="Content Placeholder 2"/>
          <p:cNvSpPr>
            <a:spLocks noGrp="1"/>
          </p:cNvSpPr>
          <p:nvPr>
            <p:ph sz="half" idx="1"/>
          </p:nvPr>
        </p:nvSpPr>
        <p:spPr>
          <a:xfrm>
            <a:off x="457200" y="1600200"/>
            <a:ext cx="8435280" cy="5121275"/>
          </a:xfrm>
        </p:spPr>
        <p:txBody>
          <a:bodyPr>
            <a:normAutofit fontScale="77500" lnSpcReduction="20000"/>
          </a:bodyPr>
          <a:lstStyle/>
          <a:p>
            <a:pPr>
              <a:buFont typeface="Wingdings" panose="05000000000000000000" pitchFamily="2" charset="2"/>
              <a:buChar char="Ø"/>
            </a:pPr>
            <a:endParaRPr lang="tr-TR" b="1" dirty="0" smtClean="0"/>
          </a:p>
          <a:p>
            <a:pPr>
              <a:buFont typeface="Wingdings" panose="05000000000000000000" pitchFamily="2" charset="2"/>
              <a:buChar char="Ø"/>
            </a:pPr>
            <a:r>
              <a:rPr lang="tr-TR" b="1" dirty="0"/>
              <a:t>4.2.-5.1.2-5.1.2.-9.1.2.-7.6.  </a:t>
            </a:r>
            <a:r>
              <a:rPr lang="tr-TR" dirty="0"/>
              <a:t>AAP formundaki yorum maddelerinin üst yönetime danışılması  gerekmektedir. Tüm personele verilen eğitimlerin yorumlarına istinaden yapılan aksiyon planları uygun değildir</a:t>
            </a:r>
            <a:r>
              <a:rPr lang="tr-TR" dirty="0" smtClean="0"/>
              <a:t>.</a:t>
            </a:r>
          </a:p>
          <a:p>
            <a:pPr>
              <a:buFont typeface="Wingdings" panose="05000000000000000000" pitchFamily="2" charset="2"/>
              <a:buChar char="Ø"/>
            </a:pPr>
            <a:r>
              <a:rPr lang="tr-TR" dirty="0" smtClean="0"/>
              <a:t> </a:t>
            </a:r>
            <a:r>
              <a:rPr lang="tr-TR" b="1" dirty="0"/>
              <a:t>5.3</a:t>
            </a:r>
            <a:r>
              <a:rPr lang="tr-TR" b="1" dirty="0" smtClean="0"/>
              <a:t>. </a:t>
            </a:r>
            <a:r>
              <a:rPr lang="tr-TR" dirty="0"/>
              <a:t>İK-GT-0001 Müdürün görev tanımı 25. maddesi irdelenmiş "Demirbaş kayıtlarının yönetilmesi" maddesi açıklanamamıştır.  </a:t>
            </a:r>
            <a:endParaRPr lang="tr-TR" dirty="0" smtClean="0"/>
          </a:p>
          <a:p>
            <a:pPr>
              <a:buFont typeface="Wingdings" panose="05000000000000000000" pitchFamily="2" charset="2"/>
              <a:buChar char="Ø"/>
            </a:pPr>
            <a:r>
              <a:rPr lang="tr-TR" b="1" dirty="0" smtClean="0"/>
              <a:t>6.2.1-6.2</a:t>
            </a:r>
            <a:r>
              <a:rPr lang="tr-TR" dirty="0"/>
              <a:t>. SPİK karnesinde bulunan Stratejik Hedef </a:t>
            </a:r>
            <a:r>
              <a:rPr lang="tr-TR" b="1" dirty="0" smtClean="0"/>
              <a:t>1.9.4</a:t>
            </a:r>
            <a:r>
              <a:rPr lang="tr-TR" dirty="0" smtClean="0"/>
              <a:t> </a:t>
            </a:r>
            <a:r>
              <a:rPr lang="tr-TR" dirty="0"/>
              <a:t>Eğitim </a:t>
            </a:r>
            <a:r>
              <a:rPr lang="tr-TR" dirty="0" err="1"/>
              <a:t>Mem.Oranı</a:t>
            </a:r>
            <a:r>
              <a:rPr lang="tr-TR" dirty="0"/>
              <a:t>, Eğitim Katılım Oranı, Eğitim Etkinlik Oranı Stratejik Plandan 2019 yılı </a:t>
            </a:r>
            <a:r>
              <a:rPr lang="tr-TR" dirty="0" smtClean="0"/>
              <a:t>kopyalanmalı</a:t>
            </a:r>
          </a:p>
          <a:p>
            <a:pPr>
              <a:buFont typeface="Wingdings" panose="05000000000000000000" pitchFamily="2" charset="2"/>
              <a:buChar char="Ø"/>
            </a:pPr>
            <a:r>
              <a:rPr lang="tr-TR" dirty="0" smtClean="0"/>
              <a:t> </a:t>
            </a:r>
            <a:r>
              <a:rPr lang="tr-TR" b="1" dirty="0"/>
              <a:t>7.1.1-6.4</a:t>
            </a:r>
            <a:r>
              <a:rPr lang="tr-TR" dirty="0"/>
              <a:t>. Aktif tahsis  edilen bütçesi olmadığı beyan edildi </a:t>
            </a:r>
            <a:endParaRPr lang="tr-TR" dirty="0" smtClean="0"/>
          </a:p>
          <a:p>
            <a:pPr>
              <a:buFont typeface="Wingdings" panose="05000000000000000000" pitchFamily="2" charset="2"/>
              <a:buChar char="Ø"/>
            </a:pPr>
            <a:r>
              <a:rPr lang="tr-TR" b="1" dirty="0" smtClean="0"/>
              <a:t>7.1.4</a:t>
            </a:r>
            <a:r>
              <a:rPr lang="tr-TR" b="1" dirty="0"/>
              <a:t>.-7.5.3.2 </a:t>
            </a:r>
            <a:r>
              <a:rPr lang="tr-TR" dirty="0"/>
              <a:t>Sürecin ayrı depolama arşivi bulunmamaktadır. </a:t>
            </a:r>
            <a:endParaRPr lang="tr-TR" dirty="0" smtClean="0"/>
          </a:p>
          <a:p>
            <a:pPr>
              <a:buFont typeface="Wingdings" panose="05000000000000000000" pitchFamily="2" charset="2"/>
              <a:buChar char="Ø"/>
            </a:pPr>
            <a:r>
              <a:rPr lang="tr-TR" b="1" dirty="0" smtClean="0"/>
              <a:t>4.1</a:t>
            </a:r>
            <a:r>
              <a:rPr lang="tr-TR" b="1" dirty="0"/>
              <a:t>.-4.4.  </a:t>
            </a:r>
            <a:r>
              <a:rPr lang="tr-TR" dirty="0"/>
              <a:t>1.9.2. maddesinin gerçekleştirilmediği tespit edilmiştir</a:t>
            </a:r>
            <a:r>
              <a:rPr lang="tr-TR" dirty="0" smtClean="0"/>
              <a:t>. SPİK </a:t>
            </a:r>
            <a:r>
              <a:rPr lang="tr-TR" dirty="0"/>
              <a:t>de 2019 hedef kısmındaki yüzdelikler yeniden değerlendirilmeli </a:t>
            </a:r>
            <a:r>
              <a:rPr lang="tr-TR" dirty="0" err="1" smtClean="0"/>
              <a:t>Örn</a:t>
            </a:r>
            <a:r>
              <a:rPr lang="tr-TR" dirty="0"/>
              <a:t>. 1.9.4. maddesinin hedef kısmı tutmamakta düzeltilmelidir. </a:t>
            </a:r>
            <a:endParaRPr lang="tr-TR" b="1" dirty="0"/>
          </a:p>
          <a:p>
            <a:pPr marL="0" indent="0">
              <a:buNone/>
            </a:pPr>
            <a:endParaRPr lang="en-US" dirty="0"/>
          </a:p>
        </p:txBody>
      </p:sp>
      <p:sp>
        <p:nvSpPr>
          <p:cNvPr id="65" name="Slayt Numarası Yer Tutucusu 64"/>
          <p:cNvSpPr>
            <a:spLocks noGrp="1"/>
          </p:cNvSpPr>
          <p:nvPr>
            <p:ph type="sldNum" sz="quarter" idx="12"/>
          </p:nvPr>
        </p:nvSpPr>
        <p:spPr/>
        <p:txBody>
          <a:bodyPr/>
          <a:lstStyle/>
          <a:p>
            <a:fld id="{439F893C-C32F-4835-A1E5-850973405C58}" type="slidenum">
              <a:rPr lang="tr-TR" smtClean="0"/>
              <a:t>35</a:t>
            </a:fld>
            <a:endParaRPr lang="tr-TR"/>
          </a:p>
        </p:txBody>
      </p:sp>
      <p:pic>
        <p:nvPicPr>
          <p:cNvPr id="66" name="Resim 65"/>
          <p:cNvPicPr/>
          <p:nvPr/>
        </p:nvPicPr>
        <p:blipFill>
          <a:blip r:embed="rId2"/>
          <a:stretch>
            <a:fillRect/>
          </a:stretch>
        </p:blipFill>
        <p:spPr>
          <a:xfrm>
            <a:off x="20434" y="188640"/>
            <a:ext cx="2736304" cy="576064"/>
          </a:xfrm>
          <a:prstGeom prst="rect">
            <a:avLst/>
          </a:prstGeom>
        </p:spPr>
      </p:pic>
    </p:spTree>
    <p:extLst>
      <p:ext uri="{BB962C8B-B14F-4D97-AF65-F5344CB8AC3E}">
        <p14:creationId xmlns:p14="http://schemas.microsoft.com/office/powerpoint/2010/main" val="20130037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5" name="Slayt Numarası Yer Tutucusu 64"/>
          <p:cNvSpPr>
            <a:spLocks noGrp="1"/>
          </p:cNvSpPr>
          <p:nvPr>
            <p:ph type="sldNum" sz="quarter" idx="12"/>
          </p:nvPr>
        </p:nvSpPr>
        <p:spPr/>
        <p:txBody>
          <a:bodyPr/>
          <a:lstStyle/>
          <a:p>
            <a:fld id="{439F893C-C32F-4835-A1E5-850973405C58}" type="slidenum">
              <a:rPr lang="tr-TR" smtClean="0"/>
              <a:t>36</a:t>
            </a:fld>
            <a:endParaRPr lang="tr-TR"/>
          </a:p>
        </p:txBody>
      </p:sp>
      <p:pic>
        <p:nvPicPr>
          <p:cNvPr id="66" name="Resim 65"/>
          <p:cNvPicPr/>
          <p:nvPr/>
        </p:nvPicPr>
        <p:blipFill>
          <a:blip r:embed="rId2"/>
          <a:stretch>
            <a:fillRect/>
          </a:stretch>
        </p:blipFill>
        <p:spPr>
          <a:xfrm>
            <a:off x="20434" y="188640"/>
            <a:ext cx="2736304" cy="576064"/>
          </a:xfrm>
          <a:prstGeom prst="rect">
            <a:avLst/>
          </a:prstGeom>
        </p:spPr>
      </p:pic>
      <p:sp>
        <p:nvSpPr>
          <p:cNvPr id="67" name="Metin kutusu 66"/>
          <p:cNvSpPr txBox="1"/>
          <p:nvPr/>
        </p:nvSpPr>
        <p:spPr>
          <a:xfrm>
            <a:off x="1092896" y="947507"/>
            <a:ext cx="7720208"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DEĞİŞİKLİKLERİN YÖNETİMİ</a:t>
            </a:r>
            <a:endParaRPr lang="tr-TR" sz="3600" b="1" dirty="0">
              <a:solidFill>
                <a:srgbClr val="FF0000"/>
              </a:solidFill>
              <a:effectLst>
                <a:outerShdw blurRad="38100" dist="38100" dir="2700000" algn="tl">
                  <a:srgbClr val="000000">
                    <a:alpha val="43137"/>
                  </a:srgbClr>
                </a:outerShdw>
              </a:effectLst>
            </a:endParaRP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78540"/>
            <a:ext cx="9144000" cy="4256353"/>
          </a:xfrm>
          <a:prstGeom prst="rect">
            <a:avLst/>
          </a:prstGeom>
        </p:spPr>
      </p:pic>
    </p:spTree>
    <p:extLst>
      <p:ext uri="{BB962C8B-B14F-4D97-AF65-F5344CB8AC3E}">
        <p14:creationId xmlns:p14="http://schemas.microsoft.com/office/powerpoint/2010/main" val="33583342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55576" y="1342509"/>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KAYNAK İHTİYACI</a:t>
            </a:r>
            <a:endParaRPr lang="tr-TR" sz="3600" b="1" dirty="0">
              <a:solidFill>
                <a:srgbClr val="FF0000"/>
              </a:solidFill>
              <a:effectLst>
                <a:outerShdw blurRad="38100" dist="38100" dir="2700000" algn="tl">
                  <a:srgbClr val="000000">
                    <a:alpha val="43137"/>
                  </a:srgbClr>
                </a:outerShdw>
              </a:effectLst>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 name="Slayt Numarası Yer Tutucusu 2"/>
          <p:cNvSpPr>
            <a:spLocks noGrp="1"/>
          </p:cNvSpPr>
          <p:nvPr>
            <p:ph type="sldNum" sz="quarter" idx="12"/>
          </p:nvPr>
        </p:nvSpPr>
        <p:spPr/>
        <p:txBody>
          <a:bodyPr/>
          <a:lstStyle/>
          <a:p>
            <a:fld id="{439F893C-C32F-4835-A1E5-850973405C58}" type="slidenum">
              <a:rPr lang="tr-TR" smtClean="0"/>
              <a:t>37</a:t>
            </a:fld>
            <a:endParaRPr lang="tr-TR"/>
          </a:p>
        </p:txBody>
      </p:sp>
      <p:sp>
        <p:nvSpPr>
          <p:cNvPr id="66" name="Metin kutusu 65"/>
          <p:cNvSpPr txBox="1"/>
          <p:nvPr/>
        </p:nvSpPr>
        <p:spPr>
          <a:xfrm>
            <a:off x="0" y="2996952"/>
            <a:ext cx="9144000" cy="2585323"/>
          </a:xfrm>
          <a:prstGeom prst="rect">
            <a:avLst/>
          </a:prstGeom>
          <a:noFill/>
        </p:spPr>
        <p:txBody>
          <a:bodyPr wrap="square" rtlCol="0">
            <a:spAutoFit/>
          </a:bodyPr>
          <a:lstStyle/>
          <a:p>
            <a:pPr marL="285750" indent="-285750">
              <a:buFont typeface="Arial" panose="020B0604020202020204" pitchFamily="34" charset="0"/>
              <a:buChar char="•"/>
            </a:pPr>
            <a:r>
              <a:rPr lang="tr-TR" b="1" dirty="0" smtClean="0"/>
              <a:t>Üniversitemizde ileri vadede Fakülte, Yüksekokullar, Diş Hekimliği Fakültesi bünyesinde yer alacak pek çok program açılması planlanması nedeniyle  istihdam edilecek personel sayısının artacak olması ve beraberinde gelen İnsan Kaynakları süreci iş yükü artışından kaynaklı</a:t>
            </a:r>
            <a:r>
              <a:rPr lang="tr-TR" b="1" dirty="0"/>
              <a:t> insan kaynakları </a:t>
            </a:r>
            <a:r>
              <a:rPr lang="tr-TR" b="1" dirty="0" err="1"/>
              <a:t>müdürlüğü’nde</a:t>
            </a:r>
            <a:r>
              <a:rPr lang="tr-TR" b="1" dirty="0"/>
              <a:t> çalışacak</a:t>
            </a:r>
            <a:r>
              <a:rPr lang="tr-TR" b="1" dirty="0" smtClean="0"/>
              <a:t> deneyimli bir (1) İK Personeli istihdam edilmesi talebi</a:t>
            </a:r>
          </a:p>
          <a:p>
            <a:pPr marL="285750" indent="-285750">
              <a:buFont typeface="Arial" panose="020B0604020202020204" pitchFamily="34" charset="0"/>
              <a:buChar char="•"/>
            </a:pPr>
            <a:r>
              <a:rPr lang="tr-TR" b="1" dirty="0" smtClean="0"/>
              <a:t>Mevcut IK süreci ofisinde geçmişe dönük evrak muhafaza edecek yerlerin kapasitesinin dolmuş olması ve sürecimize ait ofisimizin fiziki şartlarının yetersiz kalması nedeniyle bir arşiv odası talebi</a:t>
            </a:r>
          </a:p>
          <a:p>
            <a:endParaRPr lang="tr-TR" b="1" dirty="0" smtClean="0"/>
          </a:p>
        </p:txBody>
      </p:sp>
      <p:pic>
        <p:nvPicPr>
          <p:cNvPr id="65" name="Resim 64"/>
          <p:cNvPicPr/>
          <p:nvPr/>
        </p:nvPicPr>
        <p:blipFill>
          <a:blip r:embed="rId2"/>
          <a:stretch>
            <a:fillRect/>
          </a:stretch>
        </p:blipFill>
        <p:spPr>
          <a:xfrm>
            <a:off x="20434" y="188640"/>
            <a:ext cx="2736304" cy="576064"/>
          </a:xfrm>
          <a:prstGeom prst="rect">
            <a:avLst/>
          </a:prstGeom>
        </p:spPr>
      </p:pic>
    </p:spTree>
    <p:extLst>
      <p:ext uri="{BB962C8B-B14F-4D97-AF65-F5344CB8AC3E}">
        <p14:creationId xmlns:p14="http://schemas.microsoft.com/office/powerpoint/2010/main" val="23767101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331640" y="1174279"/>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SÜREKLİ İYİLEŞTİRME ÖNERİLERİ</a:t>
            </a:r>
            <a:endParaRPr lang="tr-TR" sz="3600" b="1" dirty="0">
              <a:solidFill>
                <a:srgbClr val="FF0000"/>
              </a:solidFill>
              <a:effectLst>
                <a:outerShdw blurRad="38100" dist="38100" dir="2700000" algn="tl">
                  <a:srgbClr val="000000">
                    <a:alpha val="43137"/>
                  </a:srgbClr>
                </a:outerShdw>
              </a:effectLst>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 name="Slayt Numarası Yer Tutucusu 2"/>
          <p:cNvSpPr>
            <a:spLocks noGrp="1"/>
          </p:cNvSpPr>
          <p:nvPr>
            <p:ph type="sldNum" sz="quarter" idx="12"/>
          </p:nvPr>
        </p:nvSpPr>
        <p:spPr/>
        <p:txBody>
          <a:bodyPr/>
          <a:lstStyle/>
          <a:p>
            <a:fld id="{439F893C-C32F-4835-A1E5-850973405C58}" type="slidenum">
              <a:rPr lang="tr-TR" smtClean="0"/>
              <a:t>38</a:t>
            </a:fld>
            <a:endParaRPr lang="tr-TR"/>
          </a:p>
        </p:txBody>
      </p:sp>
      <p:sp>
        <p:nvSpPr>
          <p:cNvPr id="66" name="Metin kutusu 65"/>
          <p:cNvSpPr txBox="1"/>
          <p:nvPr/>
        </p:nvSpPr>
        <p:spPr>
          <a:xfrm>
            <a:off x="611560" y="3501008"/>
            <a:ext cx="7560840" cy="646331"/>
          </a:xfrm>
          <a:prstGeom prst="rect">
            <a:avLst/>
          </a:prstGeom>
          <a:noFill/>
        </p:spPr>
        <p:txBody>
          <a:bodyPr wrap="square" rtlCol="0">
            <a:spAutoFit/>
          </a:bodyPr>
          <a:lstStyle/>
          <a:p>
            <a:r>
              <a:rPr lang="tr-TR" b="1" dirty="0" smtClean="0"/>
              <a:t>Zorunlu ve personelin </a:t>
            </a:r>
            <a:r>
              <a:rPr lang="tr-TR" b="1" dirty="0"/>
              <a:t>k</a:t>
            </a:r>
            <a:r>
              <a:rPr lang="tr-TR" b="1" dirty="0" smtClean="0"/>
              <a:t>işisel </a:t>
            </a:r>
            <a:r>
              <a:rPr lang="tr-TR" b="1" dirty="0"/>
              <a:t>g</a:t>
            </a:r>
            <a:r>
              <a:rPr lang="tr-TR" b="1" dirty="0" smtClean="0"/>
              <a:t>elişimine katkı sağlayacak eğitimler ile hem İK Sürecinin hem de diğer Süreçlerin iyileştirilmesi.</a:t>
            </a:r>
          </a:p>
        </p:txBody>
      </p:sp>
      <p:pic>
        <p:nvPicPr>
          <p:cNvPr id="67" name="Resim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843808"/>
            <a:ext cx="2093801"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Resim 64"/>
          <p:cNvPicPr/>
          <p:nvPr/>
        </p:nvPicPr>
        <p:blipFill>
          <a:blip r:embed="rId3"/>
          <a:stretch>
            <a:fillRect/>
          </a:stretch>
        </p:blipFill>
        <p:spPr>
          <a:xfrm>
            <a:off x="20434" y="188640"/>
            <a:ext cx="2736304" cy="576064"/>
          </a:xfrm>
          <a:prstGeom prst="rect">
            <a:avLst/>
          </a:prstGeom>
        </p:spPr>
      </p:pic>
    </p:spTree>
    <p:extLst>
      <p:ext uri="{BB962C8B-B14F-4D97-AF65-F5344CB8AC3E}">
        <p14:creationId xmlns:p14="http://schemas.microsoft.com/office/powerpoint/2010/main" val="1490770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027480" y="1179979"/>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SWOT ANALİZİ</a:t>
            </a:r>
            <a:endParaRPr lang="tr-TR" sz="3600" b="1" dirty="0">
              <a:solidFill>
                <a:srgbClr val="FF0000"/>
              </a:solidFill>
              <a:effectLst>
                <a:outerShdw blurRad="38100" dist="38100" dir="2700000" algn="tl">
                  <a:srgbClr val="000000">
                    <a:alpha val="43137"/>
                  </a:srgbClr>
                </a:outerShdw>
              </a:effectLst>
            </a:endParaRPr>
          </a:p>
        </p:txBody>
      </p:sp>
      <p:sp>
        <p:nvSpPr>
          <p:cNvPr id="7" name="Slayt Numarası Yer Tutucusu 6"/>
          <p:cNvSpPr>
            <a:spLocks noGrp="1"/>
          </p:cNvSpPr>
          <p:nvPr>
            <p:ph type="sldNum" sz="quarter" idx="12"/>
          </p:nvPr>
        </p:nvSpPr>
        <p:spPr/>
        <p:txBody>
          <a:bodyPr/>
          <a:lstStyle/>
          <a:p>
            <a:fld id="{439F893C-C32F-4835-A1E5-850973405C58}" type="slidenum">
              <a:rPr lang="tr-TR" smtClean="0"/>
              <a:t>4</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2130086694"/>
              </p:ext>
            </p:extLst>
          </p:nvPr>
        </p:nvGraphicFramePr>
        <p:xfrm>
          <a:off x="300875" y="1972310"/>
          <a:ext cx="8437987" cy="396240"/>
        </p:xfrm>
        <a:graphic>
          <a:graphicData uri="http://schemas.openxmlformats.org/drawingml/2006/table">
            <a:tbl>
              <a:tblPr firstRow="1" bandRow="1">
                <a:tableStyleId>{F5AB1C69-6EDB-4FF4-983F-18BD219EF322}</a:tableStyleId>
              </a:tblPr>
              <a:tblGrid>
                <a:gridCol w="5149702">
                  <a:extLst>
                    <a:ext uri="{9D8B030D-6E8A-4147-A177-3AD203B41FA5}">
                      <a16:colId xmlns="" xmlns:a16="http://schemas.microsoft.com/office/drawing/2014/main" val="20000"/>
                    </a:ext>
                  </a:extLst>
                </a:gridCol>
                <a:gridCol w="3288285">
                  <a:extLst>
                    <a:ext uri="{9D8B030D-6E8A-4147-A177-3AD203B41FA5}">
                      <a16:colId xmlns="" xmlns:a16="http://schemas.microsoft.com/office/drawing/2014/main" val="20001"/>
                    </a:ext>
                  </a:extLst>
                </a:gridCol>
              </a:tblGrid>
              <a:tr h="370840">
                <a:tc>
                  <a:txBody>
                    <a:bodyPr/>
                    <a:lstStyle/>
                    <a:p>
                      <a:pPr algn="ctr"/>
                      <a:r>
                        <a:rPr lang="tr-TR" sz="2000" dirty="0" smtClean="0"/>
                        <a:t>Güçlü/Zayıf/Fırsat/Tehdit </a:t>
                      </a:r>
                      <a:r>
                        <a:rPr lang="tr-TR" sz="2000" baseline="0" dirty="0" smtClean="0"/>
                        <a:t>Tanımı</a:t>
                      </a:r>
                      <a:endParaRPr lang="tr-TR" sz="2000" dirty="0"/>
                    </a:p>
                  </a:txBody>
                  <a:tcPr/>
                </a:tc>
                <a:tc>
                  <a:txBody>
                    <a:bodyPr/>
                    <a:lstStyle/>
                    <a:p>
                      <a:pPr algn="ctr"/>
                      <a:r>
                        <a:rPr lang="tr-TR" sz="2000" dirty="0" smtClean="0"/>
                        <a:t>Durumu</a:t>
                      </a:r>
                      <a:endParaRPr lang="tr-TR" sz="2000" dirty="0"/>
                    </a:p>
                  </a:txBody>
                  <a:tcPr/>
                </a:tc>
                <a:extLst>
                  <a:ext uri="{0D108BD9-81ED-4DB2-BD59-A6C34878D82A}">
                    <a16:rowId xmlns="" xmlns:a16="http://schemas.microsoft.com/office/drawing/2014/main" val="10000"/>
                  </a:ext>
                </a:extLst>
              </a:tr>
            </a:tbl>
          </a:graphicData>
        </a:graphic>
      </p:graphicFrame>
      <p:pic>
        <p:nvPicPr>
          <p:cNvPr id="9" name="Resim 8"/>
          <p:cNvPicPr/>
          <p:nvPr/>
        </p:nvPicPr>
        <p:blipFill>
          <a:blip r:embed="rId2"/>
          <a:stretch>
            <a:fillRect/>
          </a:stretch>
        </p:blipFill>
        <p:spPr>
          <a:xfrm>
            <a:off x="127795" y="367048"/>
            <a:ext cx="2736304" cy="576064"/>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3653746349"/>
              </p:ext>
            </p:extLst>
          </p:nvPr>
        </p:nvGraphicFramePr>
        <p:xfrm>
          <a:off x="315826" y="2354580"/>
          <a:ext cx="8424936" cy="3591560"/>
        </p:xfrm>
        <a:graphic>
          <a:graphicData uri="http://schemas.openxmlformats.org/drawingml/2006/table">
            <a:tbl>
              <a:tblPr>
                <a:tableStyleId>{5C22544A-7EE6-4342-B048-85BDC9FD1C3A}</a:tableStyleId>
              </a:tblPr>
              <a:tblGrid>
                <a:gridCol w="5149890">
                  <a:extLst>
                    <a:ext uri="{9D8B030D-6E8A-4147-A177-3AD203B41FA5}">
                      <a16:colId xmlns="" xmlns:a16="http://schemas.microsoft.com/office/drawing/2014/main" val="3326091996"/>
                    </a:ext>
                  </a:extLst>
                </a:gridCol>
                <a:gridCol w="3275046">
                  <a:extLst>
                    <a:ext uri="{9D8B030D-6E8A-4147-A177-3AD203B41FA5}">
                      <a16:colId xmlns="" xmlns:a16="http://schemas.microsoft.com/office/drawing/2014/main" val="2234855351"/>
                    </a:ext>
                  </a:extLst>
                </a:gridCol>
              </a:tblGrid>
              <a:tr h="460025">
                <a:tc>
                  <a:txBody>
                    <a:bodyPr/>
                    <a:lstStyle/>
                    <a:p>
                      <a:pPr algn="l" fontAlgn="ctr"/>
                      <a:r>
                        <a:rPr lang="tr-TR" sz="1800" b="0" i="0" u="none" strike="noStrike" dirty="0" smtClean="0">
                          <a:effectLst/>
                          <a:latin typeface="Calibri" panose="020F0502020204030204" pitchFamily="34" charset="0"/>
                        </a:rPr>
                        <a:t>F</a:t>
                      </a:r>
                      <a:r>
                        <a:rPr lang="en-US" sz="1800" b="0" i="0" u="none" strike="noStrike" dirty="0" smtClean="0">
                          <a:effectLst/>
                          <a:latin typeface="Calibri" panose="020F0502020204030204" pitchFamily="34" charset="0"/>
                        </a:rPr>
                        <a:t>1-</a:t>
                      </a:r>
                      <a:r>
                        <a:rPr lang="tr-TR" sz="1800" b="0" i="0" u="none" strike="noStrike" dirty="0" smtClean="0">
                          <a:effectLst/>
                          <a:latin typeface="Calibri" panose="020F0502020204030204" pitchFamily="34" charset="0"/>
                        </a:rPr>
                        <a:t>İnsan Kaynakları sürecine destek veren bir Hukuk departmanının olması</a:t>
                      </a:r>
                      <a:endParaRPr lang="en-US" sz="1800" b="0" i="0" u="none" strike="noStrike" dirty="0">
                        <a:effectLst/>
                        <a:latin typeface="Calibri" panose="020F0502020204030204" pitchFamily="34" charset="0"/>
                      </a:endParaRPr>
                    </a:p>
                  </a:txBody>
                  <a:tcPr marL="6350" marR="6350" marT="6350" marB="0" anchor="ctr">
                    <a:solidFill>
                      <a:schemeClr val="accent3">
                        <a:lumMod val="60000"/>
                        <a:lumOff val="40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800" u="none" strike="noStrike" dirty="0">
                          <a:effectLst/>
                        </a:rPr>
                        <a:t> </a:t>
                      </a:r>
                      <a:r>
                        <a:rPr lang="tr-TR" sz="1800" dirty="0" smtClean="0">
                          <a:latin typeface="Wingdings" panose="05000000000000000000" pitchFamily="2" charset="2"/>
                        </a:rPr>
                        <a:t>J </a:t>
                      </a:r>
                      <a:r>
                        <a:rPr lang="tr-TR" sz="1800" dirty="0" smtClean="0"/>
                        <a:t>Hala Fırsat</a:t>
                      </a:r>
                    </a:p>
                    <a:p>
                      <a:pPr algn="l" fontAlgn="b"/>
                      <a:endParaRPr lang="en-US" sz="1800" b="0" i="0" u="none" strike="noStrike" dirty="0">
                        <a:effectLst/>
                        <a:latin typeface="Arial Tur" panose="020B0604020202020204" pitchFamily="34" charset="0"/>
                      </a:endParaRPr>
                    </a:p>
                  </a:txBody>
                  <a:tcPr marL="6350" marR="6350" marT="6350" marB="0" anchor="b">
                    <a:solidFill>
                      <a:schemeClr val="accent3">
                        <a:lumMod val="60000"/>
                        <a:lumOff val="40000"/>
                      </a:schemeClr>
                    </a:solidFill>
                  </a:tcPr>
                </a:tc>
                <a:extLst>
                  <a:ext uri="{0D108BD9-81ED-4DB2-BD59-A6C34878D82A}">
                    <a16:rowId xmlns="" xmlns:a16="http://schemas.microsoft.com/office/drawing/2014/main" val="912658672"/>
                  </a:ext>
                </a:extLst>
              </a:tr>
              <a:tr h="914786">
                <a:tc>
                  <a:txBody>
                    <a:bodyPr/>
                    <a:lstStyle/>
                    <a:p>
                      <a:pPr algn="l" fontAlgn="ctr"/>
                      <a:r>
                        <a:rPr lang="tr-TR" sz="1800" b="0" i="0" u="none" strike="noStrike" dirty="0" smtClean="0">
                          <a:effectLst/>
                          <a:latin typeface="Calibri" panose="020F0502020204030204" pitchFamily="34" charset="0"/>
                        </a:rPr>
                        <a:t>F</a:t>
                      </a:r>
                      <a:r>
                        <a:rPr lang="en-US" sz="1800" b="0" i="0" u="none" strike="noStrike" dirty="0" smtClean="0">
                          <a:effectLst/>
                          <a:latin typeface="Calibri" panose="020F0502020204030204" pitchFamily="34" charset="0"/>
                        </a:rPr>
                        <a:t>2- </a:t>
                      </a:r>
                      <a:r>
                        <a:rPr lang="en-US" sz="1800" b="0" i="0" u="none" strike="noStrike" dirty="0" err="1" smtClean="0">
                          <a:effectLst/>
                          <a:latin typeface="Calibri" panose="020F0502020204030204" pitchFamily="34" charset="0"/>
                        </a:rPr>
                        <a:t>Üst</a:t>
                      </a:r>
                      <a:r>
                        <a:rPr lang="en-US" sz="1800" b="0" i="0" u="none" strike="noStrike" dirty="0" smtClean="0">
                          <a:effectLst/>
                          <a:latin typeface="Calibri" panose="020F0502020204030204" pitchFamily="34" charset="0"/>
                        </a:rPr>
                        <a:t> </a:t>
                      </a:r>
                      <a:r>
                        <a:rPr lang="en-US" sz="1800" b="0" i="0" u="none" strike="noStrike" dirty="0" err="1" smtClean="0">
                          <a:effectLst/>
                          <a:latin typeface="Calibri" panose="020F0502020204030204" pitchFamily="34" charset="0"/>
                        </a:rPr>
                        <a:t>Yönetime</a:t>
                      </a:r>
                      <a:r>
                        <a:rPr lang="en-US" sz="1800" b="0" i="0" u="none" strike="noStrike" dirty="0" smtClean="0">
                          <a:effectLst/>
                          <a:latin typeface="Calibri" panose="020F0502020204030204" pitchFamily="34" charset="0"/>
                        </a:rPr>
                        <a:t>  (</a:t>
                      </a:r>
                      <a:r>
                        <a:rPr lang="en-US" sz="1800" b="0" i="0" u="none" strike="noStrike" dirty="0" err="1" smtClean="0">
                          <a:effectLst/>
                          <a:latin typeface="Calibri" panose="020F0502020204030204" pitchFamily="34" charset="0"/>
                        </a:rPr>
                        <a:t>Genel</a:t>
                      </a:r>
                      <a:r>
                        <a:rPr lang="en-US" sz="1800" b="0" i="0" u="none" strike="noStrike" dirty="0" smtClean="0">
                          <a:effectLst/>
                          <a:latin typeface="Calibri" panose="020F0502020204030204" pitchFamily="34" charset="0"/>
                        </a:rPr>
                        <a:t> </a:t>
                      </a:r>
                      <a:r>
                        <a:rPr lang="en-US" sz="1800" b="0" i="0" u="none" strike="noStrike" dirty="0" err="1" smtClean="0">
                          <a:effectLst/>
                          <a:latin typeface="Calibri" panose="020F0502020204030204" pitchFamily="34" charset="0"/>
                        </a:rPr>
                        <a:t>Sekreterlik</a:t>
                      </a:r>
                      <a:r>
                        <a:rPr lang="en-US" sz="1800" b="0" i="0" u="none" strike="noStrike" dirty="0" smtClean="0">
                          <a:effectLst/>
                          <a:latin typeface="Calibri" panose="020F0502020204030204" pitchFamily="34" charset="0"/>
                        </a:rPr>
                        <a:t> / </a:t>
                      </a:r>
                      <a:r>
                        <a:rPr lang="en-US" sz="1800" b="0" i="0" u="none" strike="noStrike" dirty="0" err="1" smtClean="0">
                          <a:effectLst/>
                          <a:latin typeface="Calibri" panose="020F0502020204030204" pitchFamily="34" charset="0"/>
                        </a:rPr>
                        <a:t>Rektörlük</a:t>
                      </a:r>
                      <a:r>
                        <a:rPr lang="en-US" sz="1800" b="0" i="0" u="none" strike="noStrike" dirty="0" smtClean="0">
                          <a:effectLst/>
                          <a:latin typeface="Calibri" panose="020F0502020204030204" pitchFamily="34" charset="0"/>
                        </a:rPr>
                        <a:t> ) </a:t>
                      </a:r>
                      <a:r>
                        <a:rPr lang="en-US" sz="1800" b="0" i="0" u="none" strike="noStrike" dirty="0" err="1" smtClean="0">
                          <a:effectLst/>
                          <a:latin typeface="Calibri" panose="020F0502020204030204" pitchFamily="34" charset="0"/>
                        </a:rPr>
                        <a:t>Kolay</a:t>
                      </a:r>
                      <a:r>
                        <a:rPr lang="en-US" sz="1800" b="0" i="0" u="none" strike="noStrike" dirty="0" smtClean="0">
                          <a:effectLst/>
                          <a:latin typeface="Calibri" panose="020F0502020204030204" pitchFamily="34" charset="0"/>
                        </a:rPr>
                        <a:t> </a:t>
                      </a:r>
                      <a:r>
                        <a:rPr lang="en-US" sz="1800" b="0" i="0" u="none" strike="noStrike" dirty="0" err="1" smtClean="0">
                          <a:effectLst/>
                          <a:latin typeface="Calibri" panose="020F0502020204030204" pitchFamily="34" charset="0"/>
                        </a:rPr>
                        <a:t>Ulaşılabilmesi</a:t>
                      </a:r>
                      <a:r>
                        <a:rPr lang="en-US" sz="1800" b="0" i="0" u="none" strike="noStrike" dirty="0" smtClean="0">
                          <a:effectLst/>
                          <a:latin typeface="Calibri" panose="020F0502020204030204" pitchFamily="34" charset="0"/>
                        </a:rPr>
                        <a:t> </a:t>
                      </a:r>
                      <a:r>
                        <a:rPr lang="en-US" sz="1800" b="0" i="0" u="none" strike="noStrike" dirty="0" err="1" smtClean="0">
                          <a:effectLst/>
                          <a:latin typeface="Calibri" panose="020F0502020204030204" pitchFamily="34" charset="0"/>
                        </a:rPr>
                        <a:t>sayesinde</a:t>
                      </a:r>
                      <a:r>
                        <a:rPr lang="en-US" sz="1800" b="0" i="0" u="none" strike="noStrike" dirty="0" smtClean="0">
                          <a:effectLst/>
                          <a:latin typeface="Calibri" panose="020F0502020204030204" pitchFamily="34" charset="0"/>
                        </a:rPr>
                        <a:t> </a:t>
                      </a:r>
                      <a:r>
                        <a:rPr lang="en-US" sz="1800" b="0" i="0" u="none" strike="noStrike" dirty="0" err="1" smtClean="0">
                          <a:effectLst/>
                          <a:latin typeface="Calibri" panose="020F0502020204030204" pitchFamily="34" charset="0"/>
                        </a:rPr>
                        <a:t>iş</a:t>
                      </a:r>
                      <a:r>
                        <a:rPr lang="en-US" sz="1800" b="0" i="0" u="none" strike="noStrike" dirty="0" smtClean="0">
                          <a:effectLst/>
                          <a:latin typeface="Calibri" panose="020F0502020204030204" pitchFamily="34" charset="0"/>
                        </a:rPr>
                        <a:t> </a:t>
                      </a:r>
                      <a:r>
                        <a:rPr lang="en-US" sz="1800" b="0" i="0" u="none" strike="noStrike" dirty="0" err="1" smtClean="0">
                          <a:effectLst/>
                          <a:latin typeface="Calibri" panose="020F0502020204030204" pitchFamily="34" charset="0"/>
                        </a:rPr>
                        <a:t>akışının</a:t>
                      </a:r>
                      <a:r>
                        <a:rPr lang="en-US" sz="1800" b="0" i="0" u="none" strike="noStrike" dirty="0" smtClean="0">
                          <a:effectLst/>
                          <a:latin typeface="Calibri" panose="020F0502020204030204" pitchFamily="34" charset="0"/>
                        </a:rPr>
                        <a:t> </a:t>
                      </a:r>
                      <a:r>
                        <a:rPr lang="en-US" sz="1800" b="0" i="0" u="none" strike="noStrike" dirty="0" err="1" smtClean="0">
                          <a:effectLst/>
                          <a:latin typeface="Calibri" panose="020F0502020204030204" pitchFamily="34" charset="0"/>
                        </a:rPr>
                        <a:t>hızlanması</a:t>
                      </a:r>
                      <a:r>
                        <a:rPr lang="en-US" sz="1800" b="0" i="0" u="none" strike="noStrike" dirty="0" smtClean="0">
                          <a:effectLst/>
                          <a:latin typeface="Calibri" panose="020F0502020204030204" pitchFamily="34" charset="0"/>
                        </a:rPr>
                        <a:t> </a:t>
                      </a:r>
                      <a:r>
                        <a:rPr lang="en-US" sz="1800" b="0" i="0" u="none" strike="noStrike" dirty="0" err="1" smtClean="0">
                          <a:effectLst/>
                          <a:latin typeface="Calibri" panose="020F0502020204030204" pitchFamily="34" charset="0"/>
                        </a:rPr>
                        <a:t>ve</a:t>
                      </a:r>
                      <a:r>
                        <a:rPr lang="en-US" sz="1800" b="0" i="0" u="none" strike="noStrike" dirty="0" smtClean="0">
                          <a:effectLst/>
                          <a:latin typeface="Calibri" panose="020F0502020204030204" pitchFamily="34" charset="0"/>
                        </a:rPr>
                        <a:t> </a:t>
                      </a:r>
                      <a:r>
                        <a:rPr lang="en-US" sz="1800" b="0" i="0" u="none" strike="noStrike" dirty="0" err="1" smtClean="0">
                          <a:effectLst/>
                          <a:latin typeface="Calibri" panose="020F0502020204030204" pitchFamily="34" charset="0"/>
                        </a:rPr>
                        <a:t>Rektörlük</a:t>
                      </a:r>
                      <a:r>
                        <a:rPr lang="en-US" sz="1800" b="0" i="0" u="none" strike="noStrike" dirty="0" smtClean="0">
                          <a:effectLst/>
                          <a:latin typeface="Calibri" panose="020F0502020204030204" pitchFamily="34" charset="0"/>
                        </a:rPr>
                        <a:t> </a:t>
                      </a:r>
                      <a:r>
                        <a:rPr lang="en-US" sz="1800" b="0" i="0" u="none" strike="noStrike" dirty="0" err="1" smtClean="0">
                          <a:effectLst/>
                          <a:latin typeface="Calibri" panose="020F0502020204030204" pitchFamily="34" charset="0"/>
                        </a:rPr>
                        <a:t>Makamının</a:t>
                      </a:r>
                      <a:r>
                        <a:rPr lang="en-US" sz="1800" b="0" i="0" u="none" strike="noStrike" dirty="0" smtClean="0">
                          <a:effectLst/>
                          <a:latin typeface="Calibri" panose="020F0502020204030204" pitchFamily="34" charset="0"/>
                        </a:rPr>
                        <a:t> </a:t>
                      </a:r>
                      <a:r>
                        <a:rPr lang="en-US" sz="1800" b="0" i="0" u="none" strike="noStrike" dirty="0" err="1" smtClean="0">
                          <a:effectLst/>
                          <a:latin typeface="Calibri" panose="020F0502020204030204" pitchFamily="34" charset="0"/>
                        </a:rPr>
                        <a:t>yeniliğe</a:t>
                      </a:r>
                      <a:r>
                        <a:rPr lang="en-US" sz="1800" b="0" i="0" u="none" strike="noStrike" dirty="0" smtClean="0">
                          <a:effectLst/>
                          <a:latin typeface="Calibri" panose="020F0502020204030204" pitchFamily="34" charset="0"/>
                        </a:rPr>
                        <a:t> </a:t>
                      </a:r>
                      <a:r>
                        <a:rPr lang="en-US" sz="1800" b="0" i="0" u="none" strike="noStrike" dirty="0" err="1" smtClean="0">
                          <a:effectLst/>
                          <a:latin typeface="Calibri" panose="020F0502020204030204" pitchFamily="34" charset="0"/>
                        </a:rPr>
                        <a:t>açık</a:t>
                      </a:r>
                      <a:r>
                        <a:rPr lang="en-US" sz="1800" b="0" i="0" u="none" strike="noStrike" dirty="0" smtClean="0">
                          <a:effectLst/>
                          <a:latin typeface="Calibri" panose="020F0502020204030204" pitchFamily="34" charset="0"/>
                        </a:rPr>
                        <a:t> </a:t>
                      </a:r>
                      <a:r>
                        <a:rPr lang="en-US" sz="1800" b="0" i="0" u="none" strike="noStrike" dirty="0" err="1" smtClean="0">
                          <a:effectLst/>
                          <a:latin typeface="Calibri" panose="020F0502020204030204" pitchFamily="34" charset="0"/>
                        </a:rPr>
                        <a:t>olması</a:t>
                      </a:r>
                      <a:r>
                        <a:rPr lang="en-US" sz="1800" b="0" i="0" u="none" strike="noStrike" dirty="0" smtClean="0">
                          <a:effectLst/>
                          <a:latin typeface="Calibri" panose="020F0502020204030204" pitchFamily="34" charset="0"/>
                        </a:rPr>
                        <a:t> </a:t>
                      </a:r>
                      <a:r>
                        <a:rPr lang="en-US" sz="1800" b="0" i="0" u="none" strike="noStrike" dirty="0" err="1" smtClean="0">
                          <a:effectLst/>
                          <a:latin typeface="Calibri" panose="020F0502020204030204" pitchFamily="34" charset="0"/>
                        </a:rPr>
                        <a:t>ve</a:t>
                      </a:r>
                      <a:r>
                        <a:rPr lang="en-US" sz="1800" b="0" i="0" u="none" strike="noStrike" dirty="0" smtClean="0">
                          <a:effectLst/>
                          <a:latin typeface="Calibri" panose="020F0502020204030204" pitchFamily="34" charset="0"/>
                        </a:rPr>
                        <a:t> </a:t>
                      </a:r>
                      <a:r>
                        <a:rPr lang="en-US" sz="1800" b="0" i="0" u="none" strike="noStrike" dirty="0" err="1" smtClean="0">
                          <a:effectLst/>
                          <a:latin typeface="Calibri" panose="020F0502020204030204" pitchFamily="34" charset="0"/>
                        </a:rPr>
                        <a:t>İnsan</a:t>
                      </a:r>
                      <a:r>
                        <a:rPr lang="en-US" sz="1800" b="0" i="0" u="none" strike="noStrike" dirty="0" smtClean="0">
                          <a:effectLst/>
                          <a:latin typeface="Calibri" panose="020F0502020204030204" pitchFamily="34" charset="0"/>
                        </a:rPr>
                        <a:t> </a:t>
                      </a:r>
                      <a:r>
                        <a:rPr lang="en-US" sz="1800" b="0" i="0" u="none" strike="noStrike" dirty="0" err="1" smtClean="0">
                          <a:effectLst/>
                          <a:latin typeface="Calibri" panose="020F0502020204030204" pitchFamily="34" charset="0"/>
                        </a:rPr>
                        <a:t>Kaynakları</a:t>
                      </a:r>
                      <a:r>
                        <a:rPr lang="en-US" sz="1800" b="0" i="0" u="none" strike="noStrike" dirty="0" smtClean="0">
                          <a:effectLst/>
                          <a:latin typeface="Calibri" panose="020F0502020204030204" pitchFamily="34" charset="0"/>
                        </a:rPr>
                        <a:t> </a:t>
                      </a:r>
                      <a:r>
                        <a:rPr lang="en-US" sz="1800" b="0" i="0" u="none" strike="noStrike" dirty="0" err="1" smtClean="0">
                          <a:effectLst/>
                          <a:latin typeface="Calibri" panose="020F0502020204030204" pitchFamily="34" charset="0"/>
                        </a:rPr>
                        <a:t>faaliyetlerini</a:t>
                      </a:r>
                      <a:r>
                        <a:rPr lang="en-US" sz="1800" b="0" i="0" u="none" strike="noStrike" dirty="0" smtClean="0">
                          <a:effectLst/>
                          <a:latin typeface="Calibri" panose="020F0502020204030204" pitchFamily="34" charset="0"/>
                        </a:rPr>
                        <a:t> </a:t>
                      </a:r>
                      <a:r>
                        <a:rPr lang="en-US" sz="1800" b="0" i="0" u="none" strike="noStrike" dirty="0" err="1" smtClean="0">
                          <a:effectLst/>
                          <a:latin typeface="Calibri" panose="020F0502020204030204" pitchFamily="34" charset="0"/>
                        </a:rPr>
                        <a:t>desteklemesi</a:t>
                      </a:r>
                      <a:endParaRPr lang="en-US" sz="1800" b="0" i="0" u="none" strike="noStrike" dirty="0">
                        <a:effectLst/>
                        <a:latin typeface="Calibri" panose="020F0502020204030204" pitchFamily="34" charset="0"/>
                      </a:endParaRPr>
                    </a:p>
                  </a:txBody>
                  <a:tcPr marL="6350" marR="6350" marT="6350" marB="0" anchor="ctr">
                    <a:solidFill>
                      <a:schemeClr val="accent3">
                        <a:lumMod val="60000"/>
                        <a:lumOff val="4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tr-TR" sz="1800" dirty="0" smtClean="0">
                          <a:latin typeface="Wingdings" panose="05000000000000000000" pitchFamily="2" charset="2"/>
                        </a:rPr>
                        <a:t>J </a:t>
                      </a:r>
                      <a:r>
                        <a:rPr lang="tr-TR" sz="1800" dirty="0" smtClean="0"/>
                        <a:t>Hala Fırsat   </a:t>
                      </a:r>
                      <a:r>
                        <a:rPr lang="tr-TR" sz="1800" b="1" dirty="0" smtClean="0"/>
                        <a:t>aynı</a:t>
                      </a:r>
                      <a:r>
                        <a:rPr lang="tr-TR" sz="1800" b="1" baseline="0" dirty="0" smtClean="0"/>
                        <a:t> zamanda</a:t>
                      </a:r>
                      <a:endParaRPr lang="tr-TR" sz="1800" b="1" dirty="0" smtClean="0"/>
                    </a:p>
                    <a:p>
                      <a:pPr marL="0" marR="0" indent="0" algn="l" defTabSz="914400" rtl="0" eaLnBrk="1" fontAlgn="b" latinLnBrk="0" hangingPunct="1">
                        <a:lnSpc>
                          <a:spcPct val="100000"/>
                        </a:lnSpc>
                        <a:spcBef>
                          <a:spcPts val="0"/>
                        </a:spcBef>
                        <a:spcAft>
                          <a:spcPts val="0"/>
                        </a:spcAft>
                        <a:buClrTx/>
                        <a:buSzTx/>
                        <a:buFontTx/>
                        <a:buNone/>
                        <a:tabLst/>
                        <a:defRPr/>
                      </a:pPr>
                      <a:r>
                        <a:rPr lang="tr-TR" sz="1800" dirty="0" smtClean="0">
                          <a:latin typeface="Wingdings" panose="05000000000000000000" pitchFamily="2" charset="2"/>
                        </a:rPr>
                        <a:t>L</a:t>
                      </a:r>
                      <a:r>
                        <a:rPr lang="tr-TR" sz="1800" baseline="0" dirty="0" smtClean="0">
                          <a:latin typeface="Wingdings" panose="05000000000000000000" pitchFamily="2" charset="2"/>
                        </a:rPr>
                        <a:t> </a:t>
                      </a:r>
                      <a:r>
                        <a:rPr lang="tr-TR" sz="1800" dirty="0" smtClean="0"/>
                        <a:t>Tehdit </a:t>
                      </a:r>
                    </a:p>
                    <a:p>
                      <a:pPr algn="l" fontAlgn="b"/>
                      <a:endParaRPr lang="en-US" sz="1800" b="0" i="0" u="none" strike="noStrike" dirty="0">
                        <a:effectLst/>
                        <a:latin typeface="Arial Tur" panose="020B0604020202020204" pitchFamily="34" charset="0"/>
                      </a:endParaRPr>
                    </a:p>
                  </a:txBody>
                  <a:tcPr marL="6350" marR="6350" marT="6350" marB="0" anchor="b">
                    <a:solidFill>
                      <a:schemeClr val="accent3">
                        <a:lumMod val="60000"/>
                        <a:lumOff val="40000"/>
                      </a:schemeClr>
                    </a:solidFill>
                  </a:tcPr>
                </a:tc>
                <a:extLst>
                  <a:ext uri="{0D108BD9-81ED-4DB2-BD59-A6C34878D82A}">
                    <a16:rowId xmlns="" xmlns:a16="http://schemas.microsoft.com/office/drawing/2014/main" val="184015080"/>
                  </a:ext>
                </a:extLst>
              </a:tr>
              <a:tr h="914786">
                <a:tc>
                  <a:txBody>
                    <a:bodyPr/>
                    <a:lstStyle/>
                    <a:p>
                      <a:pPr algn="l" fontAlgn="ctr"/>
                      <a:r>
                        <a:rPr lang="tr-TR" sz="1800" b="0" i="0" u="none" strike="noStrike" dirty="0" smtClean="0">
                          <a:effectLst/>
                          <a:latin typeface="Calibri" panose="020F0502020204030204" pitchFamily="34" charset="0"/>
                        </a:rPr>
                        <a:t>F</a:t>
                      </a:r>
                      <a:r>
                        <a:rPr lang="en-US" sz="1800" b="0" i="0" u="none" strike="noStrike" dirty="0" smtClean="0">
                          <a:effectLst/>
                          <a:latin typeface="Calibri" panose="020F0502020204030204" pitchFamily="34" charset="0"/>
                        </a:rPr>
                        <a:t>3- </a:t>
                      </a:r>
                      <a:r>
                        <a:rPr lang="en-US" sz="1800" b="0" i="0" u="none" strike="noStrike" dirty="0" err="1" smtClean="0">
                          <a:effectLst/>
                          <a:latin typeface="Calibri" panose="020F0502020204030204" pitchFamily="34" charset="0"/>
                        </a:rPr>
                        <a:t>Bulunduğumuz</a:t>
                      </a:r>
                      <a:r>
                        <a:rPr lang="en-US" sz="1800" b="0" i="0" u="none" strike="noStrike" dirty="0" smtClean="0">
                          <a:effectLst/>
                          <a:latin typeface="Calibri" panose="020F0502020204030204" pitchFamily="34" charset="0"/>
                        </a:rPr>
                        <a:t> </a:t>
                      </a:r>
                      <a:r>
                        <a:rPr lang="en-US" sz="1800" b="0" i="0" u="none" strike="noStrike" dirty="0" err="1" smtClean="0">
                          <a:effectLst/>
                          <a:latin typeface="Calibri" panose="020F0502020204030204" pitchFamily="34" charset="0"/>
                        </a:rPr>
                        <a:t>ilde</a:t>
                      </a:r>
                      <a:r>
                        <a:rPr lang="en-US" sz="1800" b="0" i="0" u="none" strike="noStrike" dirty="0" smtClean="0">
                          <a:effectLst/>
                          <a:latin typeface="Calibri" panose="020F0502020204030204" pitchFamily="34" charset="0"/>
                        </a:rPr>
                        <a:t> SGK, İŞKUR </a:t>
                      </a:r>
                      <a:r>
                        <a:rPr lang="en-US" sz="1800" b="0" i="0" u="none" strike="noStrike" dirty="0" err="1" smtClean="0">
                          <a:effectLst/>
                          <a:latin typeface="Calibri" panose="020F0502020204030204" pitchFamily="34" charset="0"/>
                        </a:rPr>
                        <a:t>gibi</a:t>
                      </a:r>
                      <a:r>
                        <a:rPr lang="en-US" sz="1800" b="0" i="0" u="none" strike="noStrike" dirty="0" smtClean="0">
                          <a:effectLst/>
                          <a:latin typeface="Calibri" panose="020F0502020204030204" pitchFamily="34" charset="0"/>
                        </a:rPr>
                        <a:t> </a:t>
                      </a:r>
                      <a:r>
                        <a:rPr lang="en-US" sz="1800" b="0" i="0" u="none" strike="noStrike" dirty="0" err="1" smtClean="0">
                          <a:effectLst/>
                          <a:latin typeface="Calibri" panose="020F0502020204030204" pitchFamily="34" charset="0"/>
                        </a:rPr>
                        <a:t>sık</a:t>
                      </a:r>
                      <a:r>
                        <a:rPr lang="en-US" sz="1800" b="0" i="0" u="none" strike="noStrike" dirty="0" smtClean="0">
                          <a:effectLst/>
                          <a:latin typeface="Calibri" panose="020F0502020204030204" pitchFamily="34" charset="0"/>
                        </a:rPr>
                        <a:t> </a:t>
                      </a:r>
                      <a:r>
                        <a:rPr lang="en-US" sz="1800" b="0" i="0" u="none" strike="noStrike" dirty="0" err="1" smtClean="0">
                          <a:effectLst/>
                          <a:latin typeface="Calibri" panose="020F0502020204030204" pitchFamily="34" charset="0"/>
                        </a:rPr>
                        <a:t>iletişimde</a:t>
                      </a:r>
                      <a:r>
                        <a:rPr lang="en-US" sz="1800" b="0" i="0" u="none" strike="noStrike" dirty="0" smtClean="0">
                          <a:effectLst/>
                          <a:latin typeface="Calibri" panose="020F0502020204030204" pitchFamily="34" charset="0"/>
                        </a:rPr>
                        <a:t> </a:t>
                      </a:r>
                      <a:r>
                        <a:rPr lang="en-US" sz="1800" b="0" i="0" u="none" strike="noStrike" dirty="0" err="1" smtClean="0">
                          <a:effectLst/>
                          <a:latin typeface="Calibri" panose="020F0502020204030204" pitchFamily="34" charset="0"/>
                        </a:rPr>
                        <a:t>olduğumuz</a:t>
                      </a:r>
                      <a:r>
                        <a:rPr lang="en-US" sz="1800" b="0" i="0" u="none" strike="noStrike" dirty="0" smtClean="0">
                          <a:effectLst/>
                          <a:latin typeface="Calibri" panose="020F0502020204030204" pitchFamily="34" charset="0"/>
                        </a:rPr>
                        <a:t> </a:t>
                      </a:r>
                      <a:r>
                        <a:rPr lang="en-US" sz="1800" b="0" i="0" u="none" strike="noStrike" dirty="0" err="1" smtClean="0">
                          <a:effectLst/>
                          <a:latin typeface="Calibri" panose="020F0502020204030204" pitchFamily="34" charset="0"/>
                        </a:rPr>
                        <a:t>resmi</a:t>
                      </a:r>
                      <a:r>
                        <a:rPr lang="en-US" sz="1800" b="0" i="0" u="none" strike="noStrike" dirty="0" smtClean="0">
                          <a:effectLst/>
                          <a:latin typeface="Calibri" panose="020F0502020204030204" pitchFamily="34" charset="0"/>
                        </a:rPr>
                        <a:t> </a:t>
                      </a:r>
                      <a:r>
                        <a:rPr lang="en-US" sz="1800" b="0" i="0" u="none" strike="noStrike" dirty="0" err="1" smtClean="0">
                          <a:effectLst/>
                          <a:latin typeface="Calibri" panose="020F0502020204030204" pitchFamily="34" charset="0"/>
                        </a:rPr>
                        <a:t>kurumlara</a:t>
                      </a:r>
                      <a:r>
                        <a:rPr lang="en-US" sz="1800" b="0" i="0" u="none" strike="noStrike" dirty="0" smtClean="0">
                          <a:effectLst/>
                          <a:latin typeface="Calibri" panose="020F0502020204030204" pitchFamily="34" charset="0"/>
                        </a:rPr>
                        <a:t> </a:t>
                      </a:r>
                      <a:r>
                        <a:rPr lang="en-US" sz="1800" b="0" i="0" u="none" strike="noStrike" dirty="0" err="1" smtClean="0">
                          <a:effectLst/>
                          <a:latin typeface="Calibri" panose="020F0502020204030204" pitchFamily="34" charset="0"/>
                        </a:rPr>
                        <a:t>kolay</a:t>
                      </a:r>
                      <a:r>
                        <a:rPr lang="en-US" sz="1800" b="0" i="0" u="none" strike="noStrike" dirty="0" smtClean="0">
                          <a:effectLst/>
                          <a:latin typeface="Calibri" panose="020F0502020204030204" pitchFamily="34" charset="0"/>
                        </a:rPr>
                        <a:t> </a:t>
                      </a:r>
                      <a:r>
                        <a:rPr lang="en-US" sz="1800" b="0" i="0" u="none" strike="noStrike" dirty="0" err="1" smtClean="0">
                          <a:effectLst/>
                          <a:latin typeface="Calibri" panose="020F0502020204030204" pitchFamily="34" charset="0"/>
                        </a:rPr>
                        <a:t>ulaşım</a:t>
                      </a:r>
                      <a:r>
                        <a:rPr lang="en-US" sz="1800" b="0" i="0" u="none" strike="noStrike" dirty="0" smtClean="0">
                          <a:effectLst/>
                          <a:latin typeface="Calibri" panose="020F0502020204030204" pitchFamily="34" charset="0"/>
                        </a:rPr>
                        <a:t> </a:t>
                      </a:r>
                      <a:r>
                        <a:rPr lang="en-US" sz="1800" b="0" i="0" u="none" strike="noStrike" dirty="0" err="1" smtClean="0">
                          <a:effectLst/>
                          <a:latin typeface="Calibri" panose="020F0502020204030204" pitchFamily="34" charset="0"/>
                        </a:rPr>
                        <a:t>sağlanması</a:t>
                      </a:r>
                      <a:r>
                        <a:rPr lang="tr-TR" sz="1800" b="0" i="0" u="none" strike="noStrike" dirty="0" smtClean="0">
                          <a:effectLst/>
                          <a:latin typeface="Calibri" panose="020F0502020204030204" pitchFamily="34" charset="0"/>
                        </a:rPr>
                        <a:t>.(İl</a:t>
                      </a:r>
                      <a:r>
                        <a:rPr lang="tr-TR" sz="1800" b="0" i="0" u="none" strike="noStrike" baseline="0" dirty="0" smtClean="0">
                          <a:effectLst/>
                          <a:latin typeface="Calibri" panose="020F0502020204030204" pitchFamily="34" charset="0"/>
                        </a:rPr>
                        <a:t> merkezinde bulunmamız ve kurumların birbirine yakınlığı)</a:t>
                      </a:r>
                      <a:endParaRPr lang="en-US" sz="1800" b="0" i="0" u="none" strike="noStrike" dirty="0">
                        <a:effectLst/>
                        <a:latin typeface="Calibri" panose="020F0502020204030204" pitchFamily="34" charset="0"/>
                      </a:endParaRPr>
                    </a:p>
                  </a:txBody>
                  <a:tcPr marL="6350" marR="6350" marT="6350" marB="0" anchor="ctr">
                    <a:solidFill>
                      <a:schemeClr val="accent3">
                        <a:lumMod val="60000"/>
                        <a:lumOff val="40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800" u="none" strike="noStrike" dirty="0">
                          <a:effectLst/>
                        </a:rPr>
                        <a:t> </a:t>
                      </a:r>
                      <a:r>
                        <a:rPr lang="en-US" sz="1800" u="none" strike="noStrike" dirty="0" smtClean="0">
                          <a:effectLst/>
                        </a:rPr>
                        <a:t> </a:t>
                      </a:r>
                      <a:r>
                        <a:rPr lang="tr-TR" sz="1800" dirty="0" smtClean="0">
                          <a:latin typeface="Wingdings" panose="05000000000000000000" pitchFamily="2" charset="2"/>
                        </a:rPr>
                        <a:t>J </a:t>
                      </a:r>
                      <a:r>
                        <a:rPr lang="tr-TR" sz="1800" dirty="0" smtClean="0"/>
                        <a:t>Hala Fırsat</a:t>
                      </a:r>
                    </a:p>
                    <a:p>
                      <a:pPr algn="l" fontAlgn="b"/>
                      <a:endParaRPr lang="en-US" sz="1800" b="0" i="0" u="none" strike="noStrike" dirty="0">
                        <a:effectLst/>
                        <a:latin typeface="Arial Tur" panose="020B0604020202020204" pitchFamily="34" charset="0"/>
                      </a:endParaRPr>
                    </a:p>
                  </a:txBody>
                  <a:tcPr marL="6350" marR="6350" marT="6350" marB="0" anchor="b">
                    <a:solidFill>
                      <a:schemeClr val="accent3">
                        <a:lumMod val="60000"/>
                        <a:lumOff val="40000"/>
                      </a:schemeClr>
                    </a:solidFill>
                  </a:tcPr>
                </a:tc>
                <a:extLst>
                  <a:ext uri="{0D108BD9-81ED-4DB2-BD59-A6C34878D82A}">
                    <a16:rowId xmlns="" xmlns:a16="http://schemas.microsoft.com/office/drawing/2014/main" val="911962272"/>
                  </a:ext>
                </a:extLst>
              </a:tr>
              <a:tr h="687405">
                <a:tc>
                  <a:txBody>
                    <a:bodyPr/>
                    <a:lstStyle/>
                    <a:p>
                      <a:pPr algn="l" fontAlgn="ctr"/>
                      <a:r>
                        <a:rPr lang="tr-TR" sz="1800" b="0" i="0" u="none" strike="noStrike" dirty="0" smtClean="0">
                          <a:effectLst/>
                          <a:latin typeface="Calibri" panose="020F0502020204030204" pitchFamily="34" charset="0"/>
                        </a:rPr>
                        <a:t>F4</a:t>
                      </a:r>
                      <a:r>
                        <a:rPr lang="en-US" sz="1800" b="0" i="0" u="none" strike="noStrike" dirty="0" smtClean="0">
                          <a:effectLst/>
                          <a:latin typeface="Calibri" panose="020F0502020204030204" pitchFamily="34" charset="0"/>
                        </a:rPr>
                        <a:t>- </a:t>
                      </a:r>
                      <a:r>
                        <a:rPr lang="en-US" sz="1800" b="0" i="0" u="none" strike="noStrike" dirty="0" err="1" smtClean="0">
                          <a:effectLst/>
                          <a:latin typeface="Calibri" panose="020F0502020204030204" pitchFamily="34" charset="0"/>
                        </a:rPr>
                        <a:t>Kurumumuzda</a:t>
                      </a:r>
                      <a:r>
                        <a:rPr lang="en-US" sz="1800" b="0" i="0" u="none" strike="noStrike" dirty="0" smtClean="0">
                          <a:effectLst/>
                          <a:latin typeface="Calibri" panose="020F0502020204030204" pitchFamily="34" charset="0"/>
                        </a:rPr>
                        <a:t> </a:t>
                      </a:r>
                      <a:r>
                        <a:rPr lang="en-US" sz="1800" b="0" i="0" u="none" strike="noStrike" dirty="0" err="1" smtClean="0">
                          <a:effectLst/>
                          <a:latin typeface="Calibri" panose="020F0502020204030204" pitchFamily="34" charset="0"/>
                        </a:rPr>
                        <a:t>bir</a:t>
                      </a:r>
                      <a:r>
                        <a:rPr lang="en-US" sz="1800" b="0" i="0" u="none" strike="noStrike" dirty="0" smtClean="0">
                          <a:effectLst/>
                          <a:latin typeface="Calibri" panose="020F0502020204030204" pitchFamily="34" charset="0"/>
                        </a:rPr>
                        <a:t> </a:t>
                      </a:r>
                      <a:r>
                        <a:rPr lang="en-US" sz="1800" b="0" i="0" u="none" strike="noStrike" dirty="0" err="1" smtClean="0">
                          <a:effectLst/>
                          <a:latin typeface="Calibri" panose="020F0502020204030204" pitchFamily="34" charset="0"/>
                        </a:rPr>
                        <a:t>Sürekli</a:t>
                      </a:r>
                      <a:r>
                        <a:rPr lang="en-US" sz="1800" b="0" i="0" u="none" strike="noStrike" dirty="0" smtClean="0">
                          <a:effectLst/>
                          <a:latin typeface="Calibri" panose="020F0502020204030204" pitchFamily="34" charset="0"/>
                        </a:rPr>
                        <a:t> </a:t>
                      </a:r>
                      <a:r>
                        <a:rPr lang="en-US" sz="1800" b="0" i="0" u="none" strike="noStrike" dirty="0" err="1" smtClean="0">
                          <a:effectLst/>
                          <a:latin typeface="Calibri" panose="020F0502020204030204" pitchFamily="34" charset="0"/>
                        </a:rPr>
                        <a:t>Eğitim</a:t>
                      </a:r>
                      <a:r>
                        <a:rPr lang="en-US" sz="1800" b="0" i="0" u="none" strike="noStrike" dirty="0" smtClean="0">
                          <a:effectLst/>
                          <a:latin typeface="Calibri" panose="020F0502020204030204" pitchFamily="34" charset="0"/>
                        </a:rPr>
                        <a:t> </a:t>
                      </a:r>
                      <a:r>
                        <a:rPr lang="en-US" sz="1800" b="0" i="0" u="none" strike="noStrike" dirty="0" err="1" smtClean="0">
                          <a:effectLst/>
                          <a:latin typeface="Calibri" panose="020F0502020204030204" pitchFamily="34" charset="0"/>
                        </a:rPr>
                        <a:t>Merkezi</a:t>
                      </a:r>
                      <a:r>
                        <a:rPr lang="en-US" sz="1800" b="0" i="0" u="none" strike="noStrike" dirty="0" smtClean="0">
                          <a:effectLst/>
                          <a:latin typeface="Calibri" panose="020F0502020204030204" pitchFamily="34" charset="0"/>
                        </a:rPr>
                        <a:t> </a:t>
                      </a:r>
                      <a:r>
                        <a:rPr lang="en-US" sz="1800" b="0" i="0" u="none" strike="noStrike" dirty="0" err="1" smtClean="0">
                          <a:effectLst/>
                          <a:latin typeface="Calibri" panose="020F0502020204030204" pitchFamily="34" charset="0"/>
                        </a:rPr>
                        <a:t>olması</a:t>
                      </a:r>
                      <a:r>
                        <a:rPr lang="en-US" sz="1800" b="0" i="0" u="none" strike="noStrike" dirty="0" smtClean="0">
                          <a:effectLst/>
                          <a:latin typeface="Calibri" panose="020F0502020204030204" pitchFamily="34" charset="0"/>
                        </a:rPr>
                        <a:t> ( İK </a:t>
                      </a:r>
                      <a:r>
                        <a:rPr lang="en-US" sz="1800" b="0" i="0" u="none" strike="noStrike" dirty="0" err="1" smtClean="0">
                          <a:effectLst/>
                          <a:latin typeface="Calibri" panose="020F0502020204030204" pitchFamily="34" charset="0"/>
                        </a:rPr>
                        <a:t>Kariyerine</a:t>
                      </a:r>
                      <a:r>
                        <a:rPr lang="en-US" sz="1800" b="0" i="0" u="none" strike="noStrike" dirty="0" smtClean="0">
                          <a:effectLst/>
                          <a:latin typeface="Calibri" panose="020F0502020204030204" pitchFamily="34" charset="0"/>
                        </a:rPr>
                        <a:t> </a:t>
                      </a:r>
                      <a:r>
                        <a:rPr lang="en-US" sz="1800" b="0" i="0" u="none" strike="noStrike" dirty="0" err="1" smtClean="0">
                          <a:effectLst/>
                          <a:latin typeface="Calibri" panose="020F0502020204030204" pitchFamily="34" charset="0"/>
                        </a:rPr>
                        <a:t>yönelik</a:t>
                      </a:r>
                      <a:r>
                        <a:rPr lang="en-US" sz="1800" b="0" i="0" u="none" strike="noStrike" dirty="0" smtClean="0">
                          <a:effectLst/>
                          <a:latin typeface="Calibri" panose="020F0502020204030204" pitchFamily="34" charset="0"/>
                        </a:rPr>
                        <a:t> </a:t>
                      </a:r>
                      <a:r>
                        <a:rPr lang="en-US" sz="1800" b="0" i="0" u="none" strike="noStrike" dirty="0" err="1" smtClean="0">
                          <a:effectLst/>
                          <a:latin typeface="Calibri" panose="020F0502020204030204" pitchFamily="34" charset="0"/>
                        </a:rPr>
                        <a:t>eğitimlerden</a:t>
                      </a:r>
                      <a:r>
                        <a:rPr lang="en-US" sz="1800" b="0" i="0" u="none" strike="noStrike" dirty="0" smtClean="0">
                          <a:effectLst/>
                          <a:latin typeface="Calibri" panose="020F0502020204030204" pitchFamily="34" charset="0"/>
                        </a:rPr>
                        <a:t> </a:t>
                      </a:r>
                      <a:r>
                        <a:rPr lang="en-US" sz="1800" b="0" i="0" u="none" strike="noStrike" dirty="0" err="1" smtClean="0">
                          <a:effectLst/>
                          <a:latin typeface="Calibri" panose="020F0502020204030204" pitchFamily="34" charset="0"/>
                        </a:rPr>
                        <a:t>haberdar</a:t>
                      </a:r>
                      <a:r>
                        <a:rPr lang="en-US" sz="1800" b="0" i="0" u="none" strike="noStrike" dirty="0" smtClean="0">
                          <a:effectLst/>
                          <a:latin typeface="Calibri" panose="020F0502020204030204" pitchFamily="34" charset="0"/>
                        </a:rPr>
                        <a:t> </a:t>
                      </a:r>
                      <a:r>
                        <a:rPr lang="en-US" sz="1800" b="0" i="0" u="none" strike="noStrike" dirty="0" err="1" smtClean="0">
                          <a:effectLst/>
                          <a:latin typeface="Calibri" panose="020F0502020204030204" pitchFamily="34" charset="0"/>
                        </a:rPr>
                        <a:t>olmak</a:t>
                      </a:r>
                      <a:r>
                        <a:rPr lang="en-US" sz="1800" b="0" i="0" u="none" strike="noStrike" dirty="0" smtClean="0">
                          <a:effectLst/>
                          <a:latin typeface="Calibri" panose="020F0502020204030204" pitchFamily="34" charset="0"/>
                        </a:rPr>
                        <a:t> </a:t>
                      </a:r>
                      <a:r>
                        <a:rPr lang="en-US" sz="1800" b="0" i="0" u="none" strike="noStrike" dirty="0" err="1" smtClean="0">
                          <a:effectLst/>
                          <a:latin typeface="Calibri" panose="020F0502020204030204" pitchFamily="34" charset="0"/>
                        </a:rPr>
                        <a:t>ve</a:t>
                      </a:r>
                      <a:r>
                        <a:rPr lang="en-US" sz="1800" b="0" i="0" u="none" strike="noStrike" dirty="0" smtClean="0">
                          <a:effectLst/>
                          <a:latin typeface="Calibri" panose="020F0502020204030204" pitchFamily="34" charset="0"/>
                        </a:rPr>
                        <a:t> </a:t>
                      </a:r>
                      <a:r>
                        <a:rPr lang="en-US" sz="1800" b="0" i="0" u="none" strike="noStrike" dirty="0" err="1" smtClean="0">
                          <a:effectLst/>
                          <a:latin typeface="Calibri" panose="020F0502020204030204" pitchFamily="34" charset="0"/>
                        </a:rPr>
                        <a:t>katılım</a:t>
                      </a:r>
                      <a:r>
                        <a:rPr lang="en-US" sz="1800" b="0" i="0" u="none" strike="noStrike" dirty="0" smtClean="0">
                          <a:effectLst/>
                          <a:latin typeface="Calibri" panose="020F0502020204030204" pitchFamily="34" charset="0"/>
                        </a:rPr>
                        <a:t> </a:t>
                      </a:r>
                      <a:r>
                        <a:rPr lang="en-US" sz="1800" b="0" i="0" u="none" strike="noStrike" dirty="0" err="1" smtClean="0">
                          <a:effectLst/>
                          <a:latin typeface="Calibri" panose="020F0502020204030204" pitchFamily="34" charset="0"/>
                        </a:rPr>
                        <a:t>sağlanmak</a:t>
                      </a:r>
                      <a:r>
                        <a:rPr lang="en-US" sz="1800" b="0" i="0" u="none" strike="noStrike" dirty="0" smtClean="0">
                          <a:effectLst/>
                          <a:latin typeface="Calibri" panose="020F0502020204030204" pitchFamily="34" charset="0"/>
                        </a:rPr>
                        <a:t>)</a:t>
                      </a:r>
                      <a:endParaRPr lang="en-US" sz="1800" b="0" i="0" u="none" strike="noStrike" dirty="0">
                        <a:effectLst/>
                        <a:latin typeface="Calibri" panose="020F0502020204030204" pitchFamily="34" charset="0"/>
                      </a:endParaRPr>
                    </a:p>
                  </a:txBody>
                  <a:tcPr marL="6350" marR="6350" marT="6350" marB="0" anchor="ctr">
                    <a:solidFill>
                      <a:schemeClr val="accent3">
                        <a:lumMod val="60000"/>
                        <a:lumOff val="40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800" u="none" strike="noStrike" dirty="0">
                          <a:effectLst/>
                        </a:rPr>
                        <a:t> </a:t>
                      </a:r>
                      <a:r>
                        <a:rPr lang="tr-TR" sz="1800" dirty="0" smtClean="0">
                          <a:latin typeface="Wingdings" panose="05000000000000000000" pitchFamily="2" charset="2"/>
                        </a:rPr>
                        <a:t>J </a:t>
                      </a:r>
                      <a:r>
                        <a:rPr lang="tr-TR" sz="1800" dirty="0" smtClean="0"/>
                        <a:t>Hala Fırsat</a:t>
                      </a:r>
                    </a:p>
                    <a:p>
                      <a:pPr algn="l" fontAlgn="b"/>
                      <a:endParaRPr lang="en-US" sz="1800" b="0" i="0" u="none" strike="noStrike" dirty="0">
                        <a:effectLst/>
                        <a:latin typeface="Arial Tur" panose="020B0604020202020204" pitchFamily="34" charset="0"/>
                      </a:endParaRPr>
                    </a:p>
                  </a:txBody>
                  <a:tcPr marL="6350" marR="6350" marT="6350" marB="0" anchor="b">
                    <a:solidFill>
                      <a:schemeClr val="accent3">
                        <a:lumMod val="60000"/>
                        <a:lumOff val="40000"/>
                      </a:schemeClr>
                    </a:solidFill>
                  </a:tcPr>
                </a:tc>
                <a:extLst>
                  <a:ext uri="{0D108BD9-81ED-4DB2-BD59-A6C34878D82A}">
                    <a16:rowId xmlns="" xmlns:a16="http://schemas.microsoft.com/office/drawing/2014/main" val="1565313688"/>
                  </a:ext>
                </a:extLst>
              </a:tr>
            </a:tbl>
          </a:graphicData>
        </a:graphic>
      </p:graphicFrame>
    </p:spTree>
    <p:extLst>
      <p:ext uri="{BB962C8B-B14F-4D97-AF65-F5344CB8AC3E}">
        <p14:creationId xmlns:p14="http://schemas.microsoft.com/office/powerpoint/2010/main" val="3048783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027480" y="1179979"/>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SWOT ANALİZİ</a:t>
            </a:r>
            <a:endParaRPr lang="tr-TR" sz="3600" b="1" dirty="0">
              <a:solidFill>
                <a:srgbClr val="FF0000"/>
              </a:solidFill>
              <a:effectLst>
                <a:outerShdw blurRad="38100" dist="38100" dir="2700000" algn="tl">
                  <a:srgbClr val="000000">
                    <a:alpha val="43137"/>
                  </a:srgbClr>
                </a:outerShdw>
              </a:effectLst>
            </a:endParaRPr>
          </a:p>
        </p:txBody>
      </p:sp>
      <p:sp>
        <p:nvSpPr>
          <p:cNvPr id="7" name="Slayt Numarası Yer Tutucusu 6"/>
          <p:cNvSpPr>
            <a:spLocks noGrp="1"/>
          </p:cNvSpPr>
          <p:nvPr>
            <p:ph type="sldNum" sz="quarter" idx="12"/>
          </p:nvPr>
        </p:nvSpPr>
        <p:spPr/>
        <p:txBody>
          <a:bodyPr/>
          <a:lstStyle/>
          <a:p>
            <a:fld id="{439F893C-C32F-4835-A1E5-850973405C58}" type="slidenum">
              <a:rPr lang="tr-TR" smtClean="0"/>
              <a:t>5</a:t>
            </a:fld>
            <a:endParaRPr lang="tr-TR"/>
          </a:p>
        </p:txBody>
      </p:sp>
      <p:graphicFrame>
        <p:nvGraphicFramePr>
          <p:cNvPr id="3" name="Tablo 2"/>
          <p:cNvGraphicFramePr>
            <a:graphicFrameLocks noGrp="1"/>
          </p:cNvGraphicFramePr>
          <p:nvPr>
            <p:extLst/>
          </p:nvPr>
        </p:nvGraphicFramePr>
        <p:xfrm>
          <a:off x="300875" y="1972310"/>
          <a:ext cx="8437987" cy="396240"/>
        </p:xfrm>
        <a:graphic>
          <a:graphicData uri="http://schemas.openxmlformats.org/drawingml/2006/table">
            <a:tbl>
              <a:tblPr firstRow="1" bandRow="1">
                <a:tableStyleId>{F5AB1C69-6EDB-4FF4-983F-18BD219EF322}</a:tableStyleId>
              </a:tblPr>
              <a:tblGrid>
                <a:gridCol w="5149702">
                  <a:extLst>
                    <a:ext uri="{9D8B030D-6E8A-4147-A177-3AD203B41FA5}">
                      <a16:colId xmlns="" xmlns:a16="http://schemas.microsoft.com/office/drawing/2014/main" val="20000"/>
                    </a:ext>
                  </a:extLst>
                </a:gridCol>
                <a:gridCol w="3288285">
                  <a:extLst>
                    <a:ext uri="{9D8B030D-6E8A-4147-A177-3AD203B41FA5}">
                      <a16:colId xmlns="" xmlns:a16="http://schemas.microsoft.com/office/drawing/2014/main" val="20001"/>
                    </a:ext>
                  </a:extLst>
                </a:gridCol>
              </a:tblGrid>
              <a:tr h="370840">
                <a:tc>
                  <a:txBody>
                    <a:bodyPr/>
                    <a:lstStyle/>
                    <a:p>
                      <a:pPr algn="ctr"/>
                      <a:r>
                        <a:rPr lang="tr-TR" sz="2000" dirty="0" smtClean="0"/>
                        <a:t>Güçlü/Zayıf/Fırsat/Tehdit </a:t>
                      </a:r>
                      <a:r>
                        <a:rPr lang="tr-TR" sz="2000" baseline="0" dirty="0" smtClean="0"/>
                        <a:t>Tanımı</a:t>
                      </a:r>
                      <a:endParaRPr lang="tr-TR" sz="2000" dirty="0"/>
                    </a:p>
                  </a:txBody>
                  <a:tcPr/>
                </a:tc>
                <a:tc>
                  <a:txBody>
                    <a:bodyPr/>
                    <a:lstStyle/>
                    <a:p>
                      <a:pPr algn="ctr"/>
                      <a:r>
                        <a:rPr lang="tr-TR" sz="2000" dirty="0" smtClean="0"/>
                        <a:t>Durumu</a:t>
                      </a:r>
                      <a:endParaRPr lang="tr-TR" sz="2000" dirty="0"/>
                    </a:p>
                  </a:txBody>
                  <a:tcPr/>
                </a:tc>
                <a:extLst>
                  <a:ext uri="{0D108BD9-81ED-4DB2-BD59-A6C34878D82A}">
                    <a16:rowId xmlns="" xmlns:a16="http://schemas.microsoft.com/office/drawing/2014/main" val="10000"/>
                  </a:ext>
                </a:extLst>
              </a:tr>
            </a:tbl>
          </a:graphicData>
        </a:graphic>
      </p:graphicFrame>
      <p:pic>
        <p:nvPicPr>
          <p:cNvPr id="9" name="Resim 8"/>
          <p:cNvPicPr/>
          <p:nvPr/>
        </p:nvPicPr>
        <p:blipFill>
          <a:blip r:embed="rId2"/>
          <a:stretch>
            <a:fillRect/>
          </a:stretch>
        </p:blipFill>
        <p:spPr>
          <a:xfrm>
            <a:off x="127795" y="367048"/>
            <a:ext cx="2736304" cy="576064"/>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1987086757"/>
              </p:ext>
            </p:extLst>
          </p:nvPr>
        </p:nvGraphicFramePr>
        <p:xfrm>
          <a:off x="315826" y="2354580"/>
          <a:ext cx="8424936" cy="1109980"/>
        </p:xfrm>
        <a:graphic>
          <a:graphicData uri="http://schemas.openxmlformats.org/drawingml/2006/table">
            <a:tbl>
              <a:tblPr>
                <a:tableStyleId>{5C22544A-7EE6-4342-B048-85BDC9FD1C3A}</a:tableStyleId>
              </a:tblPr>
              <a:tblGrid>
                <a:gridCol w="5149890">
                  <a:extLst>
                    <a:ext uri="{9D8B030D-6E8A-4147-A177-3AD203B41FA5}">
                      <a16:colId xmlns="" xmlns:a16="http://schemas.microsoft.com/office/drawing/2014/main" val="3326091996"/>
                    </a:ext>
                  </a:extLst>
                </a:gridCol>
                <a:gridCol w="3275046">
                  <a:extLst>
                    <a:ext uri="{9D8B030D-6E8A-4147-A177-3AD203B41FA5}">
                      <a16:colId xmlns="" xmlns:a16="http://schemas.microsoft.com/office/drawing/2014/main" val="2234855351"/>
                    </a:ext>
                  </a:extLst>
                </a:gridCol>
              </a:tblGrid>
              <a:tr h="460025">
                <a:tc>
                  <a:txBody>
                    <a:bodyPr/>
                    <a:lstStyle/>
                    <a:p>
                      <a:pPr algn="l" fontAlgn="ctr"/>
                      <a:r>
                        <a:rPr lang="tr-TR" sz="1800" b="0" i="0" u="none" strike="noStrike" dirty="0" smtClean="0">
                          <a:effectLst/>
                          <a:latin typeface="Calibri" panose="020F0502020204030204" pitchFamily="34" charset="0"/>
                        </a:rPr>
                        <a:t>T</a:t>
                      </a:r>
                      <a:r>
                        <a:rPr lang="en-US" sz="1800" b="0" i="0" u="none" strike="noStrike" dirty="0" smtClean="0">
                          <a:effectLst/>
                          <a:latin typeface="Calibri" panose="020F0502020204030204" pitchFamily="34" charset="0"/>
                        </a:rPr>
                        <a:t>1-</a:t>
                      </a:r>
                      <a:r>
                        <a:rPr lang="tr-TR" sz="1800" b="0" i="0" u="none" strike="noStrike" dirty="0" smtClean="0">
                          <a:effectLst/>
                          <a:latin typeface="Calibri" panose="020F0502020204030204" pitchFamily="34" charset="0"/>
                        </a:rPr>
                        <a:t>İK Müdürlüğüne evrakların eksik , hatalı  veya gecikmeli olarak iletilmesi. </a:t>
                      </a:r>
                      <a:endParaRPr lang="en-US" sz="1800" b="0" i="0" u="none" strike="noStrike" dirty="0">
                        <a:effectLst/>
                        <a:latin typeface="Calibri" panose="020F0502020204030204" pitchFamily="34" charset="0"/>
                      </a:endParaRPr>
                    </a:p>
                  </a:txBody>
                  <a:tcPr marL="6350" marR="6350" marT="6350" marB="0" anchor="ctr">
                    <a:solidFill>
                      <a:schemeClr val="accent3">
                        <a:lumMod val="60000"/>
                        <a:lumOff val="40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800" u="none" strike="noStrike" dirty="0">
                          <a:effectLst/>
                        </a:rPr>
                        <a:t> </a:t>
                      </a:r>
                      <a:r>
                        <a:rPr lang="tr-TR" sz="1800" dirty="0" smtClean="0">
                          <a:latin typeface="Wingdings" panose="05000000000000000000" pitchFamily="2" charset="2"/>
                        </a:rPr>
                        <a:t>L</a:t>
                      </a:r>
                      <a:r>
                        <a:rPr lang="tr-TR" sz="1800" baseline="0" dirty="0" smtClean="0">
                          <a:latin typeface="Wingdings" panose="05000000000000000000" pitchFamily="2" charset="2"/>
                        </a:rPr>
                        <a:t> </a:t>
                      </a:r>
                      <a:r>
                        <a:rPr lang="tr-TR" sz="1800" dirty="0" smtClean="0"/>
                        <a:t>Hala Tehdit </a:t>
                      </a:r>
                    </a:p>
                    <a:p>
                      <a:pPr algn="l" fontAlgn="b"/>
                      <a:endParaRPr lang="en-US" sz="1800" b="0" i="0" u="none" strike="noStrike" dirty="0">
                        <a:effectLst/>
                        <a:latin typeface="Arial Tur" panose="020B0604020202020204" pitchFamily="34" charset="0"/>
                      </a:endParaRPr>
                    </a:p>
                  </a:txBody>
                  <a:tcPr marL="6350" marR="6350" marT="6350" marB="0" anchor="b">
                    <a:solidFill>
                      <a:schemeClr val="accent3">
                        <a:lumMod val="60000"/>
                        <a:lumOff val="40000"/>
                      </a:schemeClr>
                    </a:solidFill>
                  </a:tcPr>
                </a:tc>
                <a:extLst>
                  <a:ext uri="{0D108BD9-81ED-4DB2-BD59-A6C34878D82A}">
                    <a16:rowId xmlns="" xmlns:a16="http://schemas.microsoft.com/office/drawing/2014/main" val="912658672"/>
                  </a:ext>
                </a:extLst>
              </a:tr>
              <a:tr h="519430">
                <a:tc>
                  <a:txBody>
                    <a:bodyPr/>
                    <a:lstStyle/>
                    <a:p>
                      <a:pPr algn="l" fontAlgn="ctr"/>
                      <a:r>
                        <a:rPr lang="tr-TR" sz="1800" b="0" i="0" u="none" strike="noStrike" dirty="0" smtClean="0">
                          <a:effectLst/>
                          <a:latin typeface="Calibri" panose="020F0502020204030204" pitchFamily="34" charset="0"/>
                        </a:rPr>
                        <a:t>T</a:t>
                      </a:r>
                      <a:r>
                        <a:rPr lang="en-US" sz="1800" b="0" i="0" u="none" strike="noStrike" dirty="0" smtClean="0">
                          <a:effectLst/>
                          <a:latin typeface="Calibri" panose="020F0502020204030204" pitchFamily="34" charset="0"/>
                        </a:rPr>
                        <a:t>2- </a:t>
                      </a:r>
                      <a:r>
                        <a:rPr lang="en-US" sz="1800" b="0" i="0" u="none" strike="noStrike" dirty="0" err="1" smtClean="0">
                          <a:effectLst/>
                          <a:latin typeface="Calibri" panose="020F0502020204030204" pitchFamily="34" charset="0"/>
                        </a:rPr>
                        <a:t>Düzenlenen</a:t>
                      </a:r>
                      <a:r>
                        <a:rPr lang="en-US" sz="1800" b="0" i="0" u="none" strike="noStrike" dirty="0" smtClean="0">
                          <a:effectLst/>
                          <a:latin typeface="Calibri" panose="020F0502020204030204" pitchFamily="34" charset="0"/>
                        </a:rPr>
                        <a:t> </a:t>
                      </a:r>
                      <a:r>
                        <a:rPr lang="en-US" sz="1800" b="0" i="0" u="none" strike="noStrike" dirty="0" err="1" smtClean="0">
                          <a:effectLst/>
                          <a:latin typeface="Calibri" panose="020F0502020204030204" pitchFamily="34" charset="0"/>
                        </a:rPr>
                        <a:t>Eğitimlere</a:t>
                      </a:r>
                      <a:r>
                        <a:rPr lang="en-US" sz="1800" b="0" i="0" u="none" strike="noStrike" dirty="0" smtClean="0">
                          <a:effectLst/>
                          <a:latin typeface="Calibri" panose="020F0502020204030204" pitchFamily="34" charset="0"/>
                        </a:rPr>
                        <a:t> </a:t>
                      </a:r>
                      <a:r>
                        <a:rPr lang="en-US" sz="1800" b="0" i="0" u="none" strike="noStrike" dirty="0" err="1" smtClean="0">
                          <a:effectLst/>
                          <a:latin typeface="Calibri" panose="020F0502020204030204" pitchFamily="34" charset="0"/>
                        </a:rPr>
                        <a:t>Yeterli</a:t>
                      </a:r>
                      <a:r>
                        <a:rPr lang="en-US" sz="1800" b="0" i="0" u="none" strike="noStrike" dirty="0" smtClean="0">
                          <a:effectLst/>
                          <a:latin typeface="Calibri" panose="020F0502020204030204" pitchFamily="34" charset="0"/>
                        </a:rPr>
                        <a:t> </a:t>
                      </a:r>
                      <a:r>
                        <a:rPr lang="en-US" sz="1800" b="0" i="0" u="none" strike="noStrike" dirty="0" err="1" smtClean="0">
                          <a:effectLst/>
                          <a:latin typeface="Calibri" panose="020F0502020204030204" pitchFamily="34" charset="0"/>
                        </a:rPr>
                        <a:t>Katılımın</a:t>
                      </a:r>
                      <a:r>
                        <a:rPr lang="en-US" sz="1800" b="0" i="0" u="none" strike="noStrike" dirty="0" smtClean="0">
                          <a:effectLst/>
                          <a:latin typeface="Calibri" panose="020F0502020204030204" pitchFamily="34" charset="0"/>
                        </a:rPr>
                        <a:t> </a:t>
                      </a:r>
                      <a:r>
                        <a:rPr lang="en-US" sz="1800" b="0" i="0" u="none" strike="noStrike" dirty="0" err="1" smtClean="0">
                          <a:effectLst/>
                          <a:latin typeface="Calibri" panose="020F0502020204030204" pitchFamily="34" charset="0"/>
                        </a:rPr>
                        <a:t>Olmayışı</a:t>
                      </a:r>
                      <a:endParaRPr lang="en-US" sz="1800" b="0" i="0" u="none" strike="noStrike" dirty="0">
                        <a:effectLst/>
                        <a:latin typeface="Calibri" panose="020F0502020204030204" pitchFamily="34" charset="0"/>
                      </a:endParaRPr>
                    </a:p>
                  </a:txBody>
                  <a:tcPr marL="6350" marR="6350" marT="6350" marB="0" anchor="ctr">
                    <a:solidFill>
                      <a:schemeClr val="accent3">
                        <a:lumMod val="60000"/>
                        <a:lumOff val="40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800" dirty="0" smtClean="0">
                          <a:latin typeface="Wingdings" panose="05000000000000000000" pitchFamily="2" charset="2"/>
                        </a:rPr>
                        <a:t>L</a:t>
                      </a:r>
                      <a:r>
                        <a:rPr lang="tr-TR" sz="1800" baseline="0" dirty="0" smtClean="0">
                          <a:latin typeface="Wingdings" panose="05000000000000000000" pitchFamily="2" charset="2"/>
                        </a:rPr>
                        <a:t> </a:t>
                      </a:r>
                      <a:r>
                        <a:rPr lang="tr-TR" sz="1800" dirty="0" smtClean="0"/>
                        <a:t>Hala Tehdit </a:t>
                      </a:r>
                    </a:p>
                    <a:p>
                      <a:pPr algn="l" fontAlgn="b"/>
                      <a:endParaRPr lang="en-US" sz="1800" b="0" i="0" u="none" strike="noStrike" dirty="0">
                        <a:effectLst/>
                        <a:latin typeface="Arial Tur" panose="020B0604020202020204" pitchFamily="34" charset="0"/>
                      </a:endParaRPr>
                    </a:p>
                  </a:txBody>
                  <a:tcPr marL="6350" marR="6350" marT="6350" marB="0" anchor="b">
                    <a:solidFill>
                      <a:schemeClr val="accent3">
                        <a:lumMod val="60000"/>
                        <a:lumOff val="40000"/>
                      </a:schemeClr>
                    </a:solidFill>
                  </a:tcPr>
                </a:tc>
                <a:extLst>
                  <a:ext uri="{0D108BD9-81ED-4DB2-BD59-A6C34878D82A}">
                    <a16:rowId xmlns="" xmlns:a16="http://schemas.microsoft.com/office/drawing/2014/main" val="184015080"/>
                  </a:ext>
                </a:extLst>
              </a:tr>
            </a:tbl>
          </a:graphicData>
        </a:graphic>
      </p:graphicFrame>
    </p:spTree>
    <p:extLst>
      <p:ext uri="{BB962C8B-B14F-4D97-AF65-F5344CB8AC3E}">
        <p14:creationId xmlns:p14="http://schemas.microsoft.com/office/powerpoint/2010/main" val="3685380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259632" y="836399"/>
            <a:ext cx="5976664" cy="584775"/>
          </a:xfrm>
          <a:prstGeom prst="rect">
            <a:avLst/>
          </a:prstGeom>
          <a:noFill/>
        </p:spPr>
        <p:txBody>
          <a:bodyPr wrap="square" rtlCol="0">
            <a:spAutoFit/>
          </a:bodyPr>
          <a:lstStyle/>
          <a:p>
            <a:pPr algn="ctr"/>
            <a:r>
              <a:rPr lang="tr-TR" sz="3200" b="1" dirty="0" smtClean="0">
                <a:solidFill>
                  <a:srgbClr val="FF0000"/>
                </a:solidFill>
                <a:effectLst>
                  <a:outerShdw blurRad="38100" dist="38100" dir="2700000" algn="tl">
                    <a:srgbClr val="000000">
                      <a:alpha val="43137"/>
                    </a:srgbClr>
                  </a:outerShdw>
                </a:effectLst>
              </a:rPr>
              <a:t>PAYDAŞ BEKLENTİLERİ</a:t>
            </a:r>
            <a:endParaRPr lang="tr-TR" sz="3200" b="1" dirty="0">
              <a:solidFill>
                <a:srgbClr val="FF0000"/>
              </a:solidFill>
              <a:effectLst>
                <a:outerShdw blurRad="38100" dist="38100" dir="2700000" algn="tl">
                  <a:srgbClr val="000000">
                    <a:alpha val="43137"/>
                  </a:srgbClr>
                </a:outerShdw>
              </a:effectLst>
            </a:endParaRPr>
          </a:p>
        </p:txBody>
      </p:sp>
      <p:sp>
        <p:nvSpPr>
          <p:cNvPr id="7" name="Slayt Numarası Yer Tutucusu 6"/>
          <p:cNvSpPr>
            <a:spLocks noGrp="1"/>
          </p:cNvSpPr>
          <p:nvPr>
            <p:ph type="sldNum" sz="quarter" idx="12"/>
          </p:nvPr>
        </p:nvSpPr>
        <p:spPr/>
        <p:txBody>
          <a:bodyPr/>
          <a:lstStyle/>
          <a:p>
            <a:fld id="{439F893C-C32F-4835-A1E5-850973405C58}" type="slidenum">
              <a:rPr lang="tr-TR" smtClean="0"/>
              <a:t>6</a:t>
            </a:fld>
            <a:endParaRPr lang="tr-TR"/>
          </a:p>
        </p:txBody>
      </p:sp>
      <p:graphicFrame>
        <p:nvGraphicFramePr>
          <p:cNvPr id="4" name="Tablo 3"/>
          <p:cNvGraphicFramePr>
            <a:graphicFrameLocks noGrp="1"/>
          </p:cNvGraphicFramePr>
          <p:nvPr>
            <p:extLst>
              <p:ext uri="{D42A27DB-BD31-4B8C-83A1-F6EECF244321}">
                <p14:modId xmlns:p14="http://schemas.microsoft.com/office/powerpoint/2010/main" val="2694143731"/>
              </p:ext>
            </p:extLst>
          </p:nvPr>
        </p:nvGraphicFramePr>
        <p:xfrm>
          <a:off x="323527" y="1412463"/>
          <a:ext cx="8496945" cy="5736242"/>
        </p:xfrm>
        <a:graphic>
          <a:graphicData uri="http://schemas.openxmlformats.org/drawingml/2006/table">
            <a:tbl>
              <a:tblPr firstRow="1" bandRow="1">
                <a:tableStyleId>{00A15C55-8517-42AA-B614-E9B94910E393}</a:tableStyleId>
              </a:tblPr>
              <a:tblGrid>
                <a:gridCol w="2832315">
                  <a:extLst>
                    <a:ext uri="{9D8B030D-6E8A-4147-A177-3AD203B41FA5}">
                      <a16:colId xmlns="" xmlns:a16="http://schemas.microsoft.com/office/drawing/2014/main" val="20000"/>
                    </a:ext>
                  </a:extLst>
                </a:gridCol>
                <a:gridCol w="2832315">
                  <a:extLst>
                    <a:ext uri="{9D8B030D-6E8A-4147-A177-3AD203B41FA5}">
                      <a16:colId xmlns="" xmlns:a16="http://schemas.microsoft.com/office/drawing/2014/main" val="20001"/>
                    </a:ext>
                  </a:extLst>
                </a:gridCol>
                <a:gridCol w="2832315">
                  <a:extLst>
                    <a:ext uri="{9D8B030D-6E8A-4147-A177-3AD203B41FA5}">
                      <a16:colId xmlns="" xmlns:a16="http://schemas.microsoft.com/office/drawing/2014/main" val="20002"/>
                    </a:ext>
                  </a:extLst>
                </a:gridCol>
              </a:tblGrid>
              <a:tr h="471280">
                <a:tc>
                  <a:txBody>
                    <a:bodyPr/>
                    <a:lstStyle/>
                    <a:p>
                      <a:r>
                        <a:rPr lang="tr-TR" dirty="0" smtClean="0"/>
                        <a:t>Paydaş</a:t>
                      </a:r>
                      <a:r>
                        <a:rPr lang="tr-TR" baseline="0" dirty="0" smtClean="0"/>
                        <a:t> Adı</a:t>
                      </a:r>
                      <a:endParaRPr lang="tr-TR" dirty="0"/>
                    </a:p>
                  </a:txBody>
                  <a:tcPr/>
                </a:tc>
                <a:tc>
                  <a:txBody>
                    <a:bodyPr/>
                    <a:lstStyle/>
                    <a:p>
                      <a:r>
                        <a:rPr lang="tr-TR" dirty="0" smtClean="0"/>
                        <a:t>Paydaş Beklentisi</a:t>
                      </a:r>
                      <a:endParaRPr lang="tr-TR" dirty="0"/>
                    </a:p>
                  </a:txBody>
                  <a:tcPr/>
                </a:tc>
                <a:tc>
                  <a:txBody>
                    <a:bodyPr/>
                    <a:lstStyle/>
                    <a:p>
                      <a:r>
                        <a:rPr lang="tr-TR" dirty="0" smtClean="0"/>
                        <a:t>Karşılanma</a:t>
                      </a:r>
                      <a:r>
                        <a:rPr lang="tr-TR" baseline="0" dirty="0" smtClean="0"/>
                        <a:t> Durumu</a:t>
                      </a:r>
                      <a:endParaRPr lang="tr-TR" dirty="0"/>
                    </a:p>
                  </a:txBody>
                  <a:tcPr/>
                </a:tc>
                <a:extLst>
                  <a:ext uri="{0D108BD9-81ED-4DB2-BD59-A6C34878D82A}">
                    <a16:rowId xmlns="" xmlns:a16="http://schemas.microsoft.com/office/drawing/2014/main" val="10000"/>
                  </a:ext>
                </a:extLst>
              </a:tr>
              <a:tr h="615335">
                <a:tc>
                  <a:txBody>
                    <a:bodyPr/>
                    <a:lstStyle/>
                    <a:p>
                      <a:r>
                        <a:rPr lang="tr-TR" sz="1400" dirty="0" smtClean="0"/>
                        <a:t>İnsan Kaynakları Personeli</a:t>
                      </a:r>
                      <a:endParaRPr lang="tr-TR" sz="1400" dirty="0"/>
                    </a:p>
                  </a:txBody>
                  <a:tcPr/>
                </a:tc>
                <a:tc>
                  <a:txBody>
                    <a:bodyPr/>
                    <a:lstStyle/>
                    <a:p>
                      <a:r>
                        <a:rPr lang="tr-TR" sz="1400" dirty="0" smtClean="0"/>
                        <a:t>Ücret ve Sosyal Haklar</a:t>
                      </a:r>
                      <a:endParaRPr lang="tr-TR" sz="1400" dirty="0"/>
                    </a:p>
                  </a:txBody>
                  <a:tcPr/>
                </a:tc>
                <a:tc>
                  <a:txBody>
                    <a:bodyPr/>
                    <a:lstStyle/>
                    <a:p>
                      <a:r>
                        <a:rPr lang="tr-TR" sz="1400" dirty="0" smtClean="0"/>
                        <a:t>İnsa</a:t>
                      </a:r>
                      <a:r>
                        <a:rPr lang="tr-TR" sz="1400" baseline="0" dirty="0" smtClean="0"/>
                        <a:t>n Kaynakları Müdürlüğü personeli ürettiği hizmet karşılığında maaş, izin gibi  tüm haklarını tam olarak almaktadır. Süreç Memnuniyet anketi </a:t>
                      </a:r>
                      <a:r>
                        <a:rPr lang="tr-TR" sz="1400" baseline="0" dirty="0" smtClean="0">
                          <a:solidFill>
                            <a:srgbClr val="FF0000"/>
                          </a:solidFill>
                        </a:rPr>
                        <a:t>sonucu %86’dır</a:t>
                      </a:r>
                      <a:r>
                        <a:rPr lang="tr-TR" sz="1400" baseline="0" dirty="0" smtClean="0"/>
                        <a:t>. </a:t>
                      </a:r>
                      <a:endParaRPr lang="tr-TR" sz="1400" dirty="0"/>
                    </a:p>
                  </a:txBody>
                  <a:tcPr/>
                </a:tc>
                <a:extLst>
                  <a:ext uri="{0D108BD9-81ED-4DB2-BD59-A6C34878D82A}">
                    <a16:rowId xmlns="" xmlns:a16="http://schemas.microsoft.com/office/drawing/2014/main" val="10001"/>
                  </a:ext>
                </a:extLst>
              </a:tr>
              <a:tr h="936802">
                <a:tc>
                  <a:txBody>
                    <a:bodyPr/>
                    <a:lstStyle/>
                    <a:p>
                      <a:pPr algn="l"/>
                      <a:endParaRPr lang="en-US" sz="1400" dirty="0" smtClean="0"/>
                    </a:p>
                    <a:p>
                      <a:pPr algn="l"/>
                      <a:r>
                        <a:rPr lang="tr-TR" sz="1400" dirty="0" smtClean="0"/>
                        <a:t>İdari Birimler</a:t>
                      </a:r>
                      <a:endParaRPr lang="tr-TR" sz="1400" dirty="0"/>
                    </a:p>
                  </a:txBody>
                  <a:tcPr/>
                </a:tc>
                <a:tc>
                  <a:txBody>
                    <a:bodyPr/>
                    <a:lstStyle/>
                    <a:p>
                      <a:pPr algn="l"/>
                      <a:r>
                        <a:rPr lang="tr-TR" sz="1400" dirty="0" smtClean="0"/>
                        <a:t>Etkili,</a:t>
                      </a:r>
                      <a:r>
                        <a:rPr lang="tr-TR" sz="1400" baseline="0" dirty="0" smtClean="0"/>
                        <a:t> verimli ve zamanında hizmet sunma</a:t>
                      </a:r>
                      <a:endParaRPr lang="en-US" sz="1400" dirty="0" smtClean="0"/>
                    </a:p>
                  </a:txBody>
                  <a:tcPr/>
                </a:tc>
                <a:tc>
                  <a:txBody>
                    <a:bodyPr/>
                    <a:lstStyle/>
                    <a:p>
                      <a:r>
                        <a:rPr lang="tr-TR" sz="1400" dirty="0" smtClean="0"/>
                        <a:t>İdari birimlerin, tüm</a:t>
                      </a:r>
                      <a:r>
                        <a:rPr lang="tr-TR" sz="1400" baseline="0" dirty="0" smtClean="0"/>
                        <a:t> talepleri sürecimiz tarafından eksiksiz karşılanmaktadır.  13 idari personel işten ayrılmıştır. 5 istifa, 3 emeklilik, 2 evlilik, 2 işveren fesih, 1 </a:t>
                      </a:r>
                      <a:r>
                        <a:rPr lang="tr-TR" sz="1400" baseline="0" dirty="0" err="1" smtClean="0"/>
                        <a:t>ikale</a:t>
                      </a:r>
                      <a:r>
                        <a:rPr lang="tr-TR" sz="1400" baseline="0" dirty="0" smtClean="0"/>
                        <a:t> . 31 İdari personel İş başı yapmıştır.</a:t>
                      </a:r>
                      <a:endParaRPr lang="tr-TR" sz="1400" dirty="0"/>
                    </a:p>
                  </a:txBody>
                  <a:tcPr/>
                </a:tc>
                <a:extLst>
                  <a:ext uri="{0D108BD9-81ED-4DB2-BD59-A6C34878D82A}">
                    <a16:rowId xmlns="" xmlns:a16="http://schemas.microsoft.com/office/drawing/2014/main" val="1098901195"/>
                  </a:ext>
                </a:extLst>
              </a:tr>
              <a:tr h="936802">
                <a:tc>
                  <a:txBody>
                    <a:bodyPr/>
                    <a:lstStyle/>
                    <a:p>
                      <a:endParaRPr lang="en-US" sz="1400" dirty="0" smtClean="0"/>
                    </a:p>
                    <a:p>
                      <a:r>
                        <a:rPr lang="tr-TR" sz="1400" dirty="0" smtClean="0"/>
                        <a:t>Akademik</a:t>
                      </a:r>
                      <a:r>
                        <a:rPr lang="tr-TR" sz="1400" baseline="0" dirty="0" smtClean="0"/>
                        <a:t> Birimler</a:t>
                      </a:r>
                      <a:endParaRPr lang="tr-TR" sz="1400" dirty="0"/>
                    </a:p>
                  </a:txBody>
                  <a:tcPr/>
                </a:tc>
                <a:tc>
                  <a:txBody>
                    <a:bodyPr/>
                    <a:lstStyle/>
                    <a:p>
                      <a:r>
                        <a:rPr lang="tr-TR" sz="1400" dirty="0" smtClean="0"/>
                        <a:t>Etkili,</a:t>
                      </a:r>
                      <a:r>
                        <a:rPr lang="tr-TR" sz="1400" baseline="0" dirty="0" smtClean="0"/>
                        <a:t> verimli ve zamanında hizmet sunma</a:t>
                      </a:r>
                      <a:endParaRPr lang="en-US" sz="1400" dirty="0" smtClean="0"/>
                    </a:p>
                  </a:txBody>
                  <a:tcPr/>
                </a:tc>
                <a:tc>
                  <a:txBody>
                    <a:bodyPr/>
                    <a:lstStyle/>
                    <a:p>
                      <a:r>
                        <a:rPr lang="tr-TR" sz="1400" dirty="0" smtClean="0"/>
                        <a:t>Akademik birimlerin, tüm</a:t>
                      </a:r>
                      <a:r>
                        <a:rPr lang="tr-TR" sz="1400" baseline="0" dirty="0" smtClean="0"/>
                        <a:t> talepleri sürecimiz tarafından eksiksiz karşılanmaktadır.24 Akademik Personel işten ayrılmıştır.  13 istifa, 1 ölüm, 2 evlenme, 3 işveren fesih, 1 zorunlu nedenler, 2 sözleşme </a:t>
                      </a:r>
                      <a:r>
                        <a:rPr lang="tr-TR" sz="1400" baseline="0" dirty="0" err="1" smtClean="0"/>
                        <a:t>biimi</a:t>
                      </a:r>
                      <a:r>
                        <a:rPr lang="tr-TR" sz="1400" baseline="0" dirty="0" smtClean="0"/>
                        <a:t>, 1 devamsızlık, 1 </a:t>
                      </a:r>
                      <a:r>
                        <a:rPr lang="tr-TR" sz="1400" baseline="0" dirty="0" err="1" smtClean="0"/>
                        <a:t>İkale</a:t>
                      </a:r>
                      <a:r>
                        <a:rPr lang="tr-TR" sz="1400" baseline="0" dirty="0" smtClean="0"/>
                        <a:t> . 52 Akademik personel İş başı yapmıştır. </a:t>
                      </a:r>
                      <a:endParaRPr lang="tr-TR" sz="1400" dirty="0"/>
                    </a:p>
                  </a:txBody>
                  <a:tcPr/>
                </a:tc>
                <a:extLst>
                  <a:ext uri="{0D108BD9-81ED-4DB2-BD59-A6C34878D82A}">
                    <a16:rowId xmlns="" xmlns:a16="http://schemas.microsoft.com/office/drawing/2014/main" val="1782881341"/>
                  </a:ext>
                </a:extLst>
              </a:tr>
              <a:tr h="9368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err="1" smtClean="0"/>
                        <a:t>Kariyer.Net</a:t>
                      </a:r>
                      <a:endParaRPr lang="tr-TR" sz="1400" dirty="0" smtClean="0"/>
                    </a:p>
                    <a:p>
                      <a:endParaRPr lang="tr-T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t>Ücret</a:t>
                      </a:r>
                      <a:endParaRPr lang="en-US" sz="1400" dirty="0" smtClean="0"/>
                    </a:p>
                    <a:p>
                      <a:endParaRPr lang="en-US"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t>Alınan hizmet karşılığında,</a:t>
                      </a:r>
                      <a:r>
                        <a:rPr lang="tr-TR" sz="1400" baseline="0" dirty="0" smtClean="0"/>
                        <a:t> ücret ödenmiştir.</a:t>
                      </a:r>
                      <a:endParaRPr lang="en-US" sz="1400" dirty="0" smtClean="0"/>
                    </a:p>
                  </a:txBody>
                  <a:tcPr/>
                </a:tc>
                <a:extLst>
                  <a:ext uri="{0D108BD9-81ED-4DB2-BD59-A6C34878D82A}">
                    <a16:rowId xmlns="" xmlns:a16="http://schemas.microsoft.com/office/drawing/2014/main" val="1765943636"/>
                  </a:ext>
                </a:extLst>
              </a:tr>
            </a:tbl>
          </a:graphicData>
        </a:graphic>
      </p:graphicFrame>
      <p:pic>
        <p:nvPicPr>
          <p:cNvPr id="6" name="Resim 5"/>
          <p:cNvPicPr/>
          <p:nvPr/>
        </p:nvPicPr>
        <p:blipFill>
          <a:blip r:embed="rId3"/>
          <a:stretch>
            <a:fillRect/>
          </a:stretch>
        </p:blipFill>
        <p:spPr>
          <a:xfrm>
            <a:off x="107504" y="260648"/>
            <a:ext cx="2736304" cy="576064"/>
          </a:xfrm>
          <a:prstGeom prst="rect">
            <a:avLst/>
          </a:prstGeom>
        </p:spPr>
      </p:pic>
    </p:spTree>
    <p:extLst>
      <p:ext uri="{BB962C8B-B14F-4D97-AF65-F5344CB8AC3E}">
        <p14:creationId xmlns:p14="http://schemas.microsoft.com/office/powerpoint/2010/main" val="3922908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259632" y="836399"/>
            <a:ext cx="5976664" cy="584775"/>
          </a:xfrm>
          <a:prstGeom prst="rect">
            <a:avLst/>
          </a:prstGeom>
          <a:noFill/>
        </p:spPr>
        <p:txBody>
          <a:bodyPr wrap="square" rtlCol="0">
            <a:spAutoFit/>
          </a:bodyPr>
          <a:lstStyle/>
          <a:p>
            <a:pPr algn="ctr"/>
            <a:r>
              <a:rPr lang="tr-TR" sz="3200" b="1" dirty="0" smtClean="0">
                <a:solidFill>
                  <a:srgbClr val="FF0000"/>
                </a:solidFill>
                <a:effectLst>
                  <a:outerShdw blurRad="38100" dist="38100" dir="2700000" algn="tl">
                    <a:srgbClr val="000000">
                      <a:alpha val="43137"/>
                    </a:srgbClr>
                  </a:outerShdw>
                </a:effectLst>
              </a:rPr>
              <a:t>PAYDAŞ BEKLENTİLERİ</a:t>
            </a:r>
            <a:endParaRPr lang="tr-TR" sz="3200" b="1" dirty="0">
              <a:solidFill>
                <a:srgbClr val="FF0000"/>
              </a:solidFill>
              <a:effectLst>
                <a:outerShdw blurRad="38100" dist="38100" dir="2700000" algn="tl">
                  <a:srgbClr val="000000">
                    <a:alpha val="43137"/>
                  </a:srgbClr>
                </a:outerShdw>
              </a:effectLst>
            </a:endParaRPr>
          </a:p>
        </p:txBody>
      </p:sp>
      <p:sp>
        <p:nvSpPr>
          <p:cNvPr id="7" name="Slayt Numarası Yer Tutucusu 6"/>
          <p:cNvSpPr>
            <a:spLocks noGrp="1"/>
          </p:cNvSpPr>
          <p:nvPr>
            <p:ph type="sldNum" sz="quarter" idx="12"/>
          </p:nvPr>
        </p:nvSpPr>
        <p:spPr/>
        <p:txBody>
          <a:bodyPr/>
          <a:lstStyle/>
          <a:p>
            <a:fld id="{439F893C-C32F-4835-A1E5-850973405C58}" type="slidenum">
              <a:rPr lang="tr-TR" smtClean="0"/>
              <a:t>7</a:t>
            </a:fld>
            <a:endParaRPr lang="tr-TR"/>
          </a:p>
        </p:txBody>
      </p:sp>
      <p:graphicFrame>
        <p:nvGraphicFramePr>
          <p:cNvPr id="4" name="Tablo 3"/>
          <p:cNvGraphicFramePr>
            <a:graphicFrameLocks noGrp="1"/>
          </p:cNvGraphicFramePr>
          <p:nvPr>
            <p:extLst>
              <p:ext uri="{D42A27DB-BD31-4B8C-83A1-F6EECF244321}">
                <p14:modId xmlns:p14="http://schemas.microsoft.com/office/powerpoint/2010/main" val="3227561223"/>
              </p:ext>
            </p:extLst>
          </p:nvPr>
        </p:nvGraphicFramePr>
        <p:xfrm>
          <a:off x="323527" y="1412463"/>
          <a:ext cx="8496945" cy="5292855"/>
        </p:xfrm>
        <a:graphic>
          <a:graphicData uri="http://schemas.openxmlformats.org/drawingml/2006/table">
            <a:tbl>
              <a:tblPr firstRow="1" bandRow="1">
                <a:tableStyleId>{00A15C55-8517-42AA-B614-E9B94910E393}</a:tableStyleId>
              </a:tblPr>
              <a:tblGrid>
                <a:gridCol w="2832315">
                  <a:extLst>
                    <a:ext uri="{9D8B030D-6E8A-4147-A177-3AD203B41FA5}">
                      <a16:colId xmlns="" xmlns:a16="http://schemas.microsoft.com/office/drawing/2014/main" val="20000"/>
                    </a:ext>
                  </a:extLst>
                </a:gridCol>
                <a:gridCol w="2832315">
                  <a:extLst>
                    <a:ext uri="{9D8B030D-6E8A-4147-A177-3AD203B41FA5}">
                      <a16:colId xmlns="" xmlns:a16="http://schemas.microsoft.com/office/drawing/2014/main" val="20001"/>
                    </a:ext>
                  </a:extLst>
                </a:gridCol>
                <a:gridCol w="2832315">
                  <a:extLst>
                    <a:ext uri="{9D8B030D-6E8A-4147-A177-3AD203B41FA5}">
                      <a16:colId xmlns="" xmlns:a16="http://schemas.microsoft.com/office/drawing/2014/main" val="20002"/>
                    </a:ext>
                  </a:extLst>
                </a:gridCol>
              </a:tblGrid>
              <a:tr h="471280">
                <a:tc>
                  <a:txBody>
                    <a:bodyPr/>
                    <a:lstStyle/>
                    <a:p>
                      <a:r>
                        <a:rPr lang="tr-TR" dirty="0" smtClean="0"/>
                        <a:t>Paydaş</a:t>
                      </a:r>
                      <a:r>
                        <a:rPr lang="tr-TR" baseline="0" dirty="0" smtClean="0"/>
                        <a:t> Adı</a:t>
                      </a:r>
                      <a:endParaRPr lang="tr-TR" dirty="0"/>
                    </a:p>
                  </a:txBody>
                  <a:tcPr/>
                </a:tc>
                <a:tc>
                  <a:txBody>
                    <a:bodyPr/>
                    <a:lstStyle/>
                    <a:p>
                      <a:r>
                        <a:rPr lang="tr-TR" dirty="0" smtClean="0"/>
                        <a:t>Paydaş Beklentisi</a:t>
                      </a:r>
                      <a:endParaRPr lang="tr-TR" dirty="0"/>
                    </a:p>
                  </a:txBody>
                  <a:tcPr/>
                </a:tc>
                <a:tc>
                  <a:txBody>
                    <a:bodyPr/>
                    <a:lstStyle/>
                    <a:p>
                      <a:r>
                        <a:rPr lang="tr-TR" dirty="0" smtClean="0"/>
                        <a:t>Karşılanma</a:t>
                      </a:r>
                      <a:r>
                        <a:rPr lang="tr-TR" baseline="0" dirty="0" smtClean="0"/>
                        <a:t> Durumu</a:t>
                      </a:r>
                      <a:endParaRPr lang="tr-TR" dirty="0"/>
                    </a:p>
                  </a:txBody>
                  <a:tcPr/>
                </a:tc>
                <a:extLst>
                  <a:ext uri="{0D108BD9-81ED-4DB2-BD59-A6C34878D82A}">
                    <a16:rowId xmlns="" xmlns:a16="http://schemas.microsoft.com/office/drawing/2014/main" val="10000"/>
                  </a:ext>
                </a:extLst>
              </a:tr>
              <a:tr h="615335">
                <a:tc>
                  <a:txBody>
                    <a:bodyPr/>
                    <a:lstStyle/>
                    <a:p>
                      <a:r>
                        <a:rPr lang="tr-TR" sz="1400" dirty="0" smtClean="0"/>
                        <a:t>Rektörlük</a:t>
                      </a:r>
                      <a:endParaRPr lang="tr-TR" sz="1400" dirty="0"/>
                    </a:p>
                  </a:txBody>
                  <a:tcPr/>
                </a:tc>
                <a:tc>
                  <a:txBody>
                    <a:bodyPr/>
                    <a:lstStyle/>
                    <a:p>
                      <a:r>
                        <a:rPr lang="tr-TR" sz="1400" dirty="0" smtClean="0"/>
                        <a:t>Etkili , verimli</a:t>
                      </a:r>
                      <a:r>
                        <a:rPr lang="tr-TR" sz="1400" baseline="0" dirty="0" smtClean="0"/>
                        <a:t> ve zamanında hizmet sunma</a:t>
                      </a:r>
                      <a:endParaRPr lang="tr-TR" sz="1400" dirty="0"/>
                    </a:p>
                  </a:txBody>
                  <a:tcPr/>
                </a:tc>
                <a:tc>
                  <a:txBody>
                    <a:bodyPr/>
                    <a:lstStyle/>
                    <a:p>
                      <a:r>
                        <a:rPr lang="tr-TR" sz="1400" dirty="0" smtClean="0"/>
                        <a:t>ABU Rektörlüğünce</a:t>
                      </a:r>
                      <a:r>
                        <a:rPr lang="tr-TR" sz="1400" baseline="0" dirty="0" smtClean="0"/>
                        <a:t> talep edilen hizmet verilmektedir.</a:t>
                      </a:r>
                      <a:endParaRPr lang="tr-TR" sz="1400" dirty="0"/>
                    </a:p>
                  </a:txBody>
                  <a:tcPr/>
                </a:tc>
                <a:extLst>
                  <a:ext uri="{0D108BD9-81ED-4DB2-BD59-A6C34878D82A}">
                    <a16:rowId xmlns="" xmlns:a16="http://schemas.microsoft.com/office/drawing/2014/main" val="10001"/>
                  </a:ext>
                </a:extLst>
              </a:tr>
              <a:tr h="936802">
                <a:tc>
                  <a:txBody>
                    <a:bodyPr/>
                    <a:lstStyle/>
                    <a:p>
                      <a:pPr algn="l"/>
                      <a:endParaRPr lang="en-US" sz="1400" dirty="0" smtClean="0"/>
                    </a:p>
                    <a:p>
                      <a:pPr algn="l"/>
                      <a:r>
                        <a:rPr lang="tr-TR" sz="1400" dirty="0" smtClean="0"/>
                        <a:t>YÖK</a:t>
                      </a:r>
                      <a:endParaRPr lang="tr-TR" sz="1400" dirty="0"/>
                    </a:p>
                  </a:txBody>
                  <a:tcPr/>
                </a:tc>
                <a:tc>
                  <a:txBody>
                    <a:bodyPr/>
                    <a:lstStyle/>
                    <a:p>
                      <a:pPr algn="l"/>
                      <a:r>
                        <a:rPr lang="tr-TR" sz="1400" dirty="0" smtClean="0"/>
                        <a:t>Mevzuata uygunluk</a:t>
                      </a:r>
                      <a:endParaRPr lang="en-US" sz="1400" dirty="0" smtClean="0"/>
                    </a:p>
                  </a:txBody>
                  <a:tcPr/>
                </a:tc>
                <a:tc>
                  <a:txBody>
                    <a:bodyPr/>
                    <a:lstStyle/>
                    <a:p>
                      <a:r>
                        <a:rPr lang="tr-TR" sz="1400" dirty="0" smtClean="0"/>
                        <a:t>Mevzuata uygun olarak, YÖK tarafından talep edilen her türlü bilgi,</a:t>
                      </a:r>
                      <a:r>
                        <a:rPr lang="tr-TR" sz="1400" baseline="0" dirty="0" smtClean="0"/>
                        <a:t> belge takibi yapılmakta ve zamanında bildirim sağlanmaktadır.</a:t>
                      </a:r>
                      <a:endParaRPr lang="tr-TR" sz="1400" dirty="0"/>
                    </a:p>
                  </a:txBody>
                  <a:tcPr/>
                </a:tc>
                <a:extLst>
                  <a:ext uri="{0D108BD9-81ED-4DB2-BD59-A6C34878D82A}">
                    <a16:rowId xmlns="" xmlns:a16="http://schemas.microsoft.com/office/drawing/2014/main" val="1098901195"/>
                  </a:ext>
                </a:extLst>
              </a:tr>
              <a:tr h="936802">
                <a:tc>
                  <a:txBody>
                    <a:bodyPr/>
                    <a:lstStyle/>
                    <a:p>
                      <a:endParaRPr lang="en-US" sz="1400" dirty="0" smtClean="0"/>
                    </a:p>
                    <a:p>
                      <a:r>
                        <a:rPr lang="tr-TR" sz="1400" dirty="0" smtClean="0"/>
                        <a:t>İŞKUR</a:t>
                      </a:r>
                      <a:endParaRPr lang="tr-TR" sz="1400" dirty="0"/>
                    </a:p>
                  </a:txBody>
                  <a:tcPr/>
                </a:tc>
                <a:tc>
                  <a:txBody>
                    <a:bodyPr/>
                    <a:lstStyle/>
                    <a:p>
                      <a:r>
                        <a:rPr lang="tr-TR" sz="1400" dirty="0" smtClean="0"/>
                        <a:t>Mevzuata uygunluk</a:t>
                      </a:r>
                      <a:endParaRPr lang="en-US"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t>Her Ay</a:t>
                      </a:r>
                      <a:r>
                        <a:rPr lang="tr-TR" sz="1400" baseline="0" dirty="0" smtClean="0"/>
                        <a:t>, ABU Aylık İş gücü Çizelgesi İŞKUR Resmi web sitesi üzerinden mevzuata uygun olarak bildirilmektedir.</a:t>
                      </a:r>
                      <a:endParaRPr lang="tr-TR" sz="1400" dirty="0" smtClean="0"/>
                    </a:p>
                  </a:txBody>
                  <a:tcPr/>
                </a:tc>
                <a:extLst>
                  <a:ext uri="{0D108BD9-81ED-4DB2-BD59-A6C34878D82A}">
                    <a16:rowId xmlns="" xmlns:a16="http://schemas.microsoft.com/office/drawing/2014/main" val="1782881341"/>
                  </a:ext>
                </a:extLst>
              </a:tr>
              <a:tr h="9368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t>SGK </a:t>
                      </a:r>
                    </a:p>
                    <a:p>
                      <a:endParaRPr lang="tr-T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t>Mevzuata</a:t>
                      </a:r>
                      <a:r>
                        <a:rPr lang="tr-TR" sz="1400" baseline="0" dirty="0" smtClean="0"/>
                        <a:t> uygunluk</a:t>
                      </a:r>
                      <a:endParaRPr lang="en-US" sz="1400" dirty="0" smtClean="0"/>
                    </a:p>
                    <a:p>
                      <a:endParaRPr lang="en-US"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t>Departmanda yapılan her türlü çalışma SGK Kanun, Mevzuat ve yönetmeliklerine uygun olarak yürütülmektedir.</a:t>
                      </a:r>
                      <a:endParaRPr lang="en-US" sz="1400" dirty="0" smtClean="0"/>
                    </a:p>
                  </a:txBody>
                  <a:tcPr/>
                </a:tc>
                <a:extLst>
                  <a:ext uri="{0D108BD9-81ED-4DB2-BD59-A6C34878D82A}">
                    <a16:rowId xmlns="" xmlns:a16="http://schemas.microsoft.com/office/drawing/2014/main" val="1765943636"/>
                  </a:ext>
                </a:extLst>
              </a:tr>
              <a:tr h="1359874">
                <a:tc>
                  <a:txBody>
                    <a:bodyPr/>
                    <a:lstStyle/>
                    <a:p>
                      <a:r>
                        <a:rPr lang="tr-TR" sz="1400" dirty="0" smtClean="0"/>
                        <a:t>Kısmi Zamanlı Öğrenciler</a:t>
                      </a:r>
                      <a:endParaRPr lang="en-US" sz="1400" dirty="0" smtClean="0"/>
                    </a:p>
                  </a:txBody>
                  <a:tcPr/>
                </a:tc>
                <a:tc>
                  <a:txBody>
                    <a:bodyPr/>
                    <a:lstStyle/>
                    <a:p>
                      <a:r>
                        <a:rPr lang="tr-TR" sz="1400" dirty="0" smtClean="0"/>
                        <a:t>Ücret , Verimli Çalışma Ortamı ve İş Öğrenme</a:t>
                      </a:r>
                      <a:endParaRPr lang="tr-TR" sz="1400" dirty="0"/>
                    </a:p>
                  </a:txBody>
                  <a:tcPr/>
                </a:tc>
                <a:tc>
                  <a:txBody>
                    <a:bodyPr/>
                    <a:lstStyle/>
                    <a:p>
                      <a:r>
                        <a:rPr lang="tr-TR" sz="1400" dirty="0" smtClean="0"/>
                        <a:t>Her ay kısmi zamanlı öğrencilerin çalışmaları karşılığında hak etmiş oldukları</a:t>
                      </a:r>
                      <a:r>
                        <a:rPr lang="tr-TR" sz="1400" baseline="0" dirty="0" smtClean="0"/>
                        <a:t> ücretler kendilerine ödenmektedir.  Ayrıca iş hayatı konusunda deneyim kazanmaktadırlar.  </a:t>
                      </a:r>
                      <a:endParaRPr lang="tr-TR" sz="1400" dirty="0"/>
                    </a:p>
                  </a:txBody>
                  <a:tcPr/>
                </a:tc>
                <a:extLst>
                  <a:ext uri="{0D108BD9-81ED-4DB2-BD59-A6C34878D82A}">
                    <a16:rowId xmlns="" xmlns:a16="http://schemas.microsoft.com/office/drawing/2014/main" val="1849238370"/>
                  </a:ext>
                </a:extLst>
              </a:tr>
            </a:tbl>
          </a:graphicData>
        </a:graphic>
      </p:graphicFrame>
      <p:pic>
        <p:nvPicPr>
          <p:cNvPr id="6" name="Resim 5"/>
          <p:cNvPicPr/>
          <p:nvPr/>
        </p:nvPicPr>
        <p:blipFill>
          <a:blip r:embed="rId3"/>
          <a:stretch>
            <a:fillRect/>
          </a:stretch>
        </p:blipFill>
        <p:spPr>
          <a:xfrm>
            <a:off x="107504" y="260648"/>
            <a:ext cx="2736304" cy="576064"/>
          </a:xfrm>
          <a:prstGeom prst="rect">
            <a:avLst/>
          </a:prstGeom>
        </p:spPr>
      </p:pic>
    </p:spTree>
    <p:extLst>
      <p:ext uri="{BB962C8B-B14F-4D97-AF65-F5344CB8AC3E}">
        <p14:creationId xmlns:p14="http://schemas.microsoft.com/office/powerpoint/2010/main" val="541790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259632" y="692696"/>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PAYDAŞ BEKLENTİLERİ</a:t>
            </a:r>
            <a:endParaRPr lang="tr-TR" sz="3600" b="1" dirty="0">
              <a:solidFill>
                <a:srgbClr val="FF0000"/>
              </a:solidFill>
              <a:effectLst>
                <a:outerShdw blurRad="38100" dist="38100" dir="2700000" algn="tl">
                  <a:srgbClr val="000000">
                    <a:alpha val="43137"/>
                  </a:srgbClr>
                </a:outerShdw>
              </a:effectLst>
            </a:endParaRPr>
          </a:p>
        </p:txBody>
      </p:sp>
      <p:sp>
        <p:nvSpPr>
          <p:cNvPr id="7" name="Slayt Numarası Yer Tutucusu 6"/>
          <p:cNvSpPr>
            <a:spLocks noGrp="1"/>
          </p:cNvSpPr>
          <p:nvPr>
            <p:ph type="sldNum" sz="quarter" idx="12"/>
          </p:nvPr>
        </p:nvSpPr>
        <p:spPr/>
        <p:txBody>
          <a:bodyPr/>
          <a:lstStyle/>
          <a:p>
            <a:fld id="{439F893C-C32F-4835-A1E5-850973405C58}" type="slidenum">
              <a:rPr lang="tr-TR" smtClean="0"/>
              <a:t>8</a:t>
            </a:fld>
            <a:endParaRPr lang="tr-TR"/>
          </a:p>
        </p:txBody>
      </p:sp>
      <p:graphicFrame>
        <p:nvGraphicFramePr>
          <p:cNvPr id="4" name="Tablo 3"/>
          <p:cNvGraphicFramePr>
            <a:graphicFrameLocks noGrp="1"/>
          </p:cNvGraphicFramePr>
          <p:nvPr>
            <p:extLst>
              <p:ext uri="{D42A27DB-BD31-4B8C-83A1-F6EECF244321}">
                <p14:modId xmlns:p14="http://schemas.microsoft.com/office/powerpoint/2010/main" val="3122616264"/>
              </p:ext>
            </p:extLst>
          </p:nvPr>
        </p:nvGraphicFramePr>
        <p:xfrm>
          <a:off x="323527" y="1268760"/>
          <a:ext cx="8496945" cy="5210785"/>
        </p:xfrm>
        <a:graphic>
          <a:graphicData uri="http://schemas.openxmlformats.org/drawingml/2006/table">
            <a:tbl>
              <a:tblPr firstRow="1" bandRow="1">
                <a:tableStyleId>{00A15C55-8517-42AA-B614-E9B94910E393}</a:tableStyleId>
              </a:tblPr>
              <a:tblGrid>
                <a:gridCol w="2832315">
                  <a:extLst>
                    <a:ext uri="{9D8B030D-6E8A-4147-A177-3AD203B41FA5}">
                      <a16:colId xmlns="" xmlns:a16="http://schemas.microsoft.com/office/drawing/2014/main" val="20000"/>
                    </a:ext>
                  </a:extLst>
                </a:gridCol>
                <a:gridCol w="2832315">
                  <a:extLst>
                    <a:ext uri="{9D8B030D-6E8A-4147-A177-3AD203B41FA5}">
                      <a16:colId xmlns="" xmlns:a16="http://schemas.microsoft.com/office/drawing/2014/main" val="20001"/>
                    </a:ext>
                  </a:extLst>
                </a:gridCol>
                <a:gridCol w="2832315">
                  <a:extLst>
                    <a:ext uri="{9D8B030D-6E8A-4147-A177-3AD203B41FA5}">
                      <a16:colId xmlns="" xmlns:a16="http://schemas.microsoft.com/office/drawing/2014/main" val="20002"/>
                    </a:ext>
                  </a:extLst>
                </a:gridCol>
              </a:tblGrid>
              <a:tr h="475344">
                <a:tc>
                  <a:txBody>
                    <a:bodyPr/>
                    <a:lstStyle/>
                    <a:p>
                      <a:r>
                        <a:rPr lang="tr-TR" dirty="0" smtClean="0"/>
                        <a:t>Paydaş</a:t>
                      </a:r>
                      <a:r>
                        <a:rPr lang="tr-TR" baseline="0" dirty="0" smtClean="0"/>
                        <a:t> Adı</a:t>
                      </a:r>
                      <a:endParaRPr lang="tr-TR" dirty="0"/>
                    </a:p>
                  </a:txBody>
                  <a:tcPr/>
                </a:tc>
                <a:tc>
                  <a:txBody>
                    <a:bodyPr/>
                    <a:lstStyle/>
                    <a:p>
                      <a:r>
                        <a:rPr lang="tr-TR" dirty="0" smtClean="0"/>
                        <a:t>Paydaş Beklentisi</a:t>
                      </a:r>
                      <a:endParaRPr lang="tr-TR" dirty="0"/>
                    </a:p>
                  </a:txBody>
                  <a:tcPr/>
                </a:tc>
                <a:tc>
                  <a:txBody>
                    <a:bodyPr/>
                    <a:lstStyle/>
                    <a:p>
                      <a:r>
                        <a:rPr lang="tr-TR" dirty="0" smtClean="0"/>
                        <a:t>Karşılanma</a:t>
                      </a:r>
                      <a:r>
                        <a:rPr lang="tr-TR" baseline="0" dirty="0" smtClean="0"/>
                        <a:t> Durumu</a:t>
                      </a:r>
                      <a:endParaRPr lang="tr-TR" dirty="0"/>
                    </a:p>
                  </a:txBody>
                  <a:tcPr/>
                </a:tc>
                <a:extLst>
                  <a:ext uri="{0D108BD9-81ED-4DB2-BD59-A6C34878D82A}">
                    <a16:rowId xmlns="" xmlns:a16="http://schemas.microsoft.com/office/drawing/2014/main" val="10000"/>
                  </a:ext>
                </a:extLst>
              </a:tr>
              <a:tr h="620641">
                <a:tc>
                  <a:txBody>
                    <a:bodyPr/>
                    <a:lstStyle/>
                    <a:p>
                      <a:r>
                        <a:rPr lang="tr-TR" sz="1400" dirty="0" smtClean="0"/>
                        <a:t>Stajyer Öğrenciler</a:t>
                      </a:r>
                      <a:endParaRPr lang="tr-TR" sz="1400" dirty="0"/>
                    </a:p>
                  </a:txBody>
                  <a:tcPr/>
                </a:tc>
                <a:tc>
                  <a:txBody>
                    <a:bodyPr/>
                    <a:lstStyle/>
                    <a:p>
                      <a:r>
                        <a:rPr lang="tr-TR" sz="1400" dirty="0" smtClean="0"/>
                        <a:t>Staj evrakının zamanında iletilmesi, sigorta işlemlerinin doğru yapılması</a:t>
                      </a:r>
                      <a:endParaRPr lang="tr-TR" sz="1400" dirty="0"/>
                    </a:p>
                  </a:txBody>
                  <a:tcPr/>
                </a:tc>
                <a:tc>
                  <a:txBody>
                    <a:bodyPr/>
                    <a:lstStyle/>
                    <a:p>
                      <a:r>
                        <a:rPr lang="tr-TR" sz="1400" dirty="0" smtClean="0"/>
                        <a:t>Evrakların zamanında ve tam iletilmesi durumunda Stajyer olarak SGK girişleri</a:t>
                      </a:r>
                      <a:r>
                        <a:rPr lang="tr-TR" sz="1400" baseline="0" dirty="0" smtClean="0"/>
                        <a:t> ve prim bildirimleri yapılmaktadır. Sömestr ve yaz dönemleri için Stajyer girişleri yapılmaktadır. 2019 yılında 652 stajyer girişi-çıkışı ve bordrolama işlemi yapılmıştır.</a:t>
                      </a:r>
                      <a:endParaRPr lang="tr-TR" sz="1400" dirty="0"/>
                    </a:p>
                  </a:txBody>
                  <a:tcPr/>
                </a:tc>
                <a:extLst>
                  <a:ext uri="{0D108BD9-81ED-4DB2-BD59-A6C34878D82A}">
                    <a16:rowId xmlns="" xmlns:a16="http://schemas.microsoft.com/office/drawing/2014/main" val="10001"/>
                  </a:ext>
                </a:extLst>
              </a:tr>
              <a:tr h="620641">
                <a:tc>
                  <a:txBody>
                    <a:bodyPr/>
                    <a:lstStyle/>
                    <a:p>
                      <a:pPr algn="l"/>
                      <a:endParaRPr lang="en-US" sz="1400" dirty="0" smtClean="0"/>
                    </a:p>
                    <a:p>
                      <a:pPr algn="l"/>
                      <a:r>
                        <a:rPr lang="tr-TR" sz="1400" dirty="0" err="1" smtClean="0"/>
                        <a:t>Multinet</a:t>
                      </a:r>
                      <a:r>
                        <a:rPr lang="tr-TR" sz="1400" dirty="0" smtClean="0"/>
                        <a:t> Firması</a:t>
                      </a:r>
                      <a:endParaRPr lang="tr-TR" sz="1400" dirty="0"/>
                    </a:p>
                  </a:txBody>
                  <a:tcPr/>
                </a:tc>
                <a:tc>
                  <a:txBody>
                    <a:bodyPr/>
                    <a:lstStyle/>
                    <a:p>
                      <a:pPr algn="l"/>
                      <a:r>
                        <a:rPr lang="tr-TR" sz="1400" dirty="0" smtClean="0"/>
                        <a:t>Ücret</a:t>
                      </a:r>
                      <a:endParaRPr lang="en-US" sz="1400" dirty="0" smtClean="0"/>
                    </a:p>
                  </a:txBody>
                  <a:tcPr/>
                </a:tc>
                <a:tc>
                  <a:txBody>
                    <a:bodyPr/>
                    <a:lstStyle/>
                    <a:p>
                      <a:r>
                        <a:rPr lang="tr-TR" sz="1400" dirty="0" smtClean="0"/>
                        <a:t>Her ay</a:t>
                      </a:r>
                      <a:r>
                        <a:rPr lang="tr-TR" sz="1400" baseline="0" dirty="0" smtClean="0"/>
                        <a:t> düzenli olarak ödeme yapılmaktadır</a:t>
                      </a:r>
                      <a:endParaRPr lang="tr-TR" sz="1400" dirty="0"/>
                    </a:p>
                  </a:txBody>
                  <a:tcPr/>
                </a:tc>
                <a:extLst>
                  <a:ext uri="{0D108BD9-81ED-4DB2-BD59-A6C34878D82A}">
                    <a16:rowId xmlns="" xmlns:a16="http://schemas.microsoft.com/office/drawing/2014/main" val="1098901195"/>
                  </a:ext>
                </a:extLst>
              </a:tr>
              <a:tr h="620641">
                <a:tc>
                  <a:txBody>
                    <a:bodyPr/>
                    <a:lstStyle/>
                    <a:p>
                      <a:endParaRPr lang="en-US" sz="1400" dirty="0" smtClean="0"/>
                    </a:p>
                    <a:p>
                      <a:r>
                        <a:rPr lang="tr-TR" sz="1400" dirty="0" smtClean="0"/>
                        <a:t>Antalya </a:t>
                      </a:r>
                      <a:r>
                        <a:rPr lang="tr-TR" sz="1400" dirty="0" err="1" smtClean="0"/>
                        <a:t>Döşemealtı</a:t>
                      </a:r>
                      <a:r>
                        <a:rPr lang="tr-TR" sz="1400" dirty="0" smtClean="0"/>
                        <a:t> ve Yenikapı Polis Merkezi</a:t>
                      </a:r>
                      <a:endParaRPr lang="tr-TR" sz="1400" dirty="0"/>
                    </a:p>
                  </a:txBody>
                  <a:tcPr/>
                </a:tc>
                <a:tc>
                  <a:txBody>
                    <a:bodyPr/>
                    <a:lstStyle/>
                    <a:p>
                      <a:r>
                        <a:rPr lang="tr-TR" sz="1400" dirty="0" smtClean="0"/>
                        <a:t>Zamanında hizmet sunma</a:t>
                      </a:r>
                      <a:endParaRPr lang="en-US"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t>İşe yeni başlayan ve İşten ayrılan İdari/Akademik personel 72 saat içerisinde sistem üzerinden bildirilmektedir. (Elektronik</a:t>
                      </a:r>
                      <a:r>
                        <a:rPr lang="tr-TR" sz="1400" baseline="0" dirty="0" smtClean="0"/>
                        <a:t> ve Manuel olarak)</a:t>
                      </a:r>
                      <a:endParaRPr lang="tr-TR" sz="1400" dirty="0" smtClean="0"/>
                    </a:p>
                  </a:txBody>
                  <a:tcPr/>
                </a:tc>
                <a:extLst>
                  <a:ext uri="{0D108BD9-81ED-4DB2-BD59-A6C34878D82A}">
                    <a16:rowId xmlns="" xmlns:a16="http://schemas.microsoft.com/office/drawing/2014/main" val="1782881341"/>
                  </a:ext>
                </a:extLst>
              </a:tr>
              <a:tr h="6206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t>Valilik ve İl Emniyet Müdürlükleri- Güvenlik Soruşturması Birimleri </a:t>
                      </a:r>
                      <a:endParaRPr lang="tr-T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t>Zamanında hizmet sunma</a:t>
                      </a:r>
                      <a:endParaRPr lang="en-US" sz="1400" dirty="0" smtClean="0"/>
                    </a:p>
                    <a:p>
                      <a:endParaRPr lang="en-US"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t>Ataması yapılacak Akademik</a:t>
                      </a:r>
                      <a:r>
                        <a:rPr lang="tr-TR" sz="1400" baseline="0" dirty="0" smtClean="0"/>
                        <a:t> personellerin Güvenlik Soruşturma formları zamanında ilgili Valiliklerin Emniyet müdürlüklerine gönderilmektedir. </a:t>
                      </a:r>
                      <a:endParaRPr lang="en-US" sz="1400" dirty="0" smtClean="0"/>
                    </a:p>
                  </a:txBody>
                  <a:tcPr/>
                </a:tc>
                <a:extLst>
                  <a:ext uri="{0D108BD9-81ED-4DB2-BD59-A6C34878D82A}">
                    <a16:rowId xmlns="" xmlns:a16="http://schemas.microsoft.com/office/drawing/2014/main" val="1765943636"/>
                  </a:ext>
                </a:extLst>
              </a:tr>
            </a:tbl>
          </a:graphicData>
        </a:graphic>
      </p:graphicFrame>
      <p:pic>
        <p:nvPicPr>
          <p:cNvPr id="6" name="Resim 5"/>
          <p:cNvPicPr/>
          <p:nvPr/>
        </p:nvPicPr>
        <p:blipFill>
          <a:blip r:embed="rId2"/>
          <a:stretch>
            <a:fillRect/>
          </a:stretch>
        </p:blipFill>
        <p:spPr>
          <a:xfrm>
            <a:off x="107504" y="260648"/>
            <a:ext cx="2736304" cy="576064"/>
          </a:xfrm>
          <a:prstGeom prst="rect">
            <a:avLst/>
          </a:prstGeom>
        </p:spPr>
      </p:pic>
    </p:spTree>
    <p:extLst>
      <p:ext uri="{BB962C8B-B14F-4D97-AF65-F5344CB8AC3E}">
        <p14:creationId xmlns:p14="http://schemas.microsoft.com/office/powerpoint/2010/main" val="510025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490854" y="232802"/>
            <a:ext cx="6768752" cy="1200329"/>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SÜREÇ PERFORMANS GÖSTERGELERİ (SPİK )</a:t>
            </a:r>
            <a:endParaRPr lang="tr-TR" sz="3600" b="1" dirty="0">
              <a:solidFill>
                <a:srgbClr val="FF0000"/>
              </a:solidFill>
              <a:effectLst>
                <a:outerShdw blurRad="38100" dist="38100" dir="2700000" algn="tl">
                  <a:srgbClr val="000000">
                    <a:alpha val="43137"/>
                  </a:srgbClr>
                </a:outerShdw>
              </a:effectLst>
            </a:endParaRPr>
          </a:p>
        </p:txBody>
      </p:sp>
      <p:sp>
        <p:nvSpPr>
          <p:cNvPr id="7" name="Slayt Numarası Yer Tutucusu 6"/>
          <p:cNvSpPr>
            <a:spLocks noGrp="1"/>
          </p:cNvSpPr>
          <p:nvPr>
            <p:ph type="sldNum" sz="quarter" idx="12"/>
          </p:nvPr>
        </p:nvSpPr>
        <p:spPr/>
        <p:txBody>
          <a:bodyPr/>
          <a:lstStyle/>
          <a:p>
            <a:fld id="{439F893C-C32F-4835-A1E5-850973405C58}" type="slidenum">
              <a:rPr lang="tr-TR" smtClean="0"/>
              <a:t>9</a:t>
            </a:fld>
            <a:endParaRPr lang="tr-TR"/>
          </a:p>
        </p:txBody>
      </p:sp>
      <p:pic>
        <p:nvPicPr>
          <p:cNvPr id="6" name="Resim 5"/>
          <p:cNvPicPr/>
          <p:nvPr/>
        </p:nvPicPr>
        <p:blipFill>
          <a:blip r:embed="rId2"/>
          <a:stretch>
            <a:fillRect/>
          </a:stretch>
        </p:blipFill>
        <p:spPr>
          <a:xfrm>
            <a:off x="107504" y="188640"/>
            <a:ext cx="2736304" cy="576064"/>
          </a:xfrm>
          <a:prstGeom prst="rect">
            <a:avLst/>
          </a:prstGeom>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77293"/>
            <a:ext cx="9144000" cy="4976043"/>
          </a:xfrm>
          <a:prstGeom prst="rect">
            <a:avLst/>
          </a:prstGeom>
        </p:spPr>
      </p:pic>
    </p:spTree>
    <p:extLst>
      <p:ext uri="{BB962C8B-B14F-4D97-AF65-F5344CB8AC3E}">
        <p14:creationId xmlns:p14="http://schemas.microsoft.com/office/powerpoint/2010/main" val="30416541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2881</TotalTime>
  <Words>1039</Words>
  <Application>Microsoft Office PowerPoint</Application>
  <PresentationFormat>Ekran Gösterisi (4:3)</PresentationFormat>
  <Paragraphs>237</Paragraphs>
  <Slides>38</Slides>
  <Notes>4</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38</vt:i4>
      </vt:variant>
    </vt:vector>
  </HeadingPairs>
  <TitlesOfParts>
    <vt:vector size="43" baseType="lpstr">
      <vt:lpstr>Arial</vt:lpstr>
      <vt:lpstr>Arial Tur</vt:lpstr>
      <vt:lpstr>Calibri</vt:lpstr>
      <vt:lpstr>Wingdings</vt:lpstr>
      <vt:lpstr>Ofis Teması</vt:lpstr>
      <vt:lpstr>2019 YILI  OCAK - ARALIK YGG SUNUMU  İNSAN KAYNAKLARI SÜRECİ  20/01/2019</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KYS İç Denetim Puanı %95</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 YILI  YGG SUNUMU    28.05.016</dc:title>
  <dc:creator>Banu Yuksel</dc:creator>
  <cp:lastModifiedBy>Nükhet Eraslan</cp:lastModifiedBy>
  <cp:revision>213</cp:revision>
  <dcterms:created xsi:type="dcterms:W3CDTF">2016-08-26T15:45:58Z</dcterms:created>
  <dcterms:modified xsi:type="dcterms:W3CDTF">2020-01-20T08:05:13Z</dcterms:modified>
</cp:coreProperties>
</file>