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heme/themeOverride3.xml" ContentType="application/vnd.openxmlformats-officedocument.themeOverr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theme/themeOverride4.xml" ContentType="application/vnd.openxmlformats-officedocument.themeOverr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6"/>
  </p:notesMasterIdLst>
  <p:handoutMasterIdLst>
    <p:handoutMasterId r:id="rId117"/>
  </p:handoutMasterIdLst>
  <p:sldIdLst>
    <p:sldId id="256" r:id="rId2"/>
    <p:sldId id="288" r:id="rId3"/>
    <p:sldId id="343" r:id="rId4"/>
    <p:sldId id="304" r:id="rId5"/>
    <p:sldId id="345" r:id="rId6"/>
    <p:sldId id="305" r:id="rId7"/>
    <p:sldId id="297" r:id="rId8"/>
    <p:sldId id="338" r:id="rId9"/>
    <p:sldId id="257" r:id="rId10"/>
    <p:sldId id="337" r:id="rId11"/>
    <p:sldId id="347" r:id="rId12"/>
    <p:sldId id="349" r:id="rId13"/>
    <p:sldId id="284" r:id="rId14"/>
    <p:sldId id="306" r:id="rId15"/>
    <p:sldId id="310" r:id="rId16"/>
    <p:sldId id="311" r:id="rId17"/>
    <p:sldId id="413" r:id="rId18"/>
    <p:sldId id="414" r:id="rId19"/>
    <p:sldId id="415" r:id="rId20"/>
    <p:sldId id="416" r:id="rId21"/>
    <p:sldId id="417" r:id="rId22"/>
    <p:sldId id="285" r:id="rId23"/>
    <p:sldId id="307" r:id="rId24"/>
    <p:sldId id="309" r:id="rId25"/>
    <p:sldId id="312" r:id="rId26"/>
    <p:sldId id="313" r:id="rId27"/>
    <p:sldId id="314" r:id="rId28"/>
    <p:sldId id="315" r:id="rId29"/>
    <p:sldId id="331" r:id="rId30"/>
    <p:sldId id="333" r:id="rId31"/>
    <p:sldId id="332" r:id="rId32"/>
    <p:sldId id="334" r:id="rId33"/>
    <p:sldId id="336" r:id="rId34"/>
    <p:sldId id="353" r:id="rId35"/>
    <p:sldId id="354" r:id="rId36"/>
    <p:sldId id="355" r:id="rId37"/>
    <p:sldId id="356" r:id="rId38"/>
    <p:sldId id="357" r:id="rId39"/>
    <p:sldId id="358" r:id="rId40"/>
    <p:sldId id="359" r:id="rId41"/>
    <p:sldId id="360" r:id="rId42"/>
    <p:sldId id="361" r:id="rId43"/>
    <p:sldId id="362" r:id="rId44"/>
    <p:sldId id="363" r:id="rId45"/>
    <p:sldId id="364" r:id="rId46"/>
    <p:sldId id="365" r:id="rId47"/>
    <p:sldId id="366" r:id="rId48"/>
    <p:sldId id="367" r:id="rId49"/>
    <p:sldId id="368" r:id="rId50"/>
    <p:sldId id="369" r:id="rId51"/>
    <p:sldId id="316" r:id="rId52"/>
    <p:sldId id="320" r:id="rId53"/>
    <p:sldId id="286" r:id="rId54"/>
    <p:sldId id="370" r:id="rId55"/>
    <p:sldId id="372" r:id="rId56"/>
    <p:sldId id="374" r:id="rId57"/>
    <p:sldId id="375" r:id="rId58"/>
    <p:sldId id="317" r:id="rId59"/>
    <p:sldId id="377" r:id="rId60"/>
    <p:sldId id="397" r:id="rId61"/>
    <p:sldId id="398" r:id="rId62"/>
    <p:sldId id="399" r:id="rId63"/>
    <p:sldId id="400" r:id="rId64"/>
    <p:sldId id="318" r:id="rId65"/>
    <p:sldId id="321" r:id="rId66"/>
    <p:sldId id="395" r:id="rId67"/>
    <p:sldId id="396" r:id="rId68"/>
    <p:sldId id="322" r:id="rId69"/>
    <p:sldId id="319" r:id="rId70"/>
    <p:sldId id="391" r:id="rId71"/>
    <p:sldId id="392" r:id="rId72"/>
    <p:sldId id="394" r:id="rId73"/>
    <p:sldId id="393" r:id="rId74"/>
    <p:sldId id="323" r:id="rId75"/>
    <p:sldId id="379" r:id="rId76"/>
    <p:sldId id="387" r:id="rId77"/>
    <p:sldId id="388" r:id="rId78"/>
    <p:sldId id="389" r:id="rId79"/>
    <p:sldId id="390" r:id="rId80"/>
    <p:sldId id="324" r:id="rId81"/>
    <p:sldId id="325" r:id="rId82"/>
    <p:sldId id="380" r:id="rId83"/>
    <p:sldId id="381" r:id="rId84"/>
    <p:sldId id="382" r:id="rId85"/>
    <p:sldId id="383" r:id="rId86"/>
    <p:sldId id="384" r:id="rId87"/>
    <p:sldId id="385" r:id="rId88"/>
    <p:sldId id="278" r:id="rId89"/>
    <p:sldId id="326" r:id="rId90"/>
    <p:sldId id="327" r:id="rId91"/>
    <p:sldId id="328" r:id="rId92"/>
    <p:sldId id="329" r:id="rId93"/>
    <p:sldId id="330" r:id="rId94"/>
    <p:sldId id="404" r:id="rId95"/>
    <p:sldId id="405" r:id="rId96"/>
    <p:sldId id="406" r:id="rId97"/>
    <p:sldId id="407" r:id="rId98"/>
    <p:sldId id="408" r:id="rId99"/>
    <p:sldId id="409" r:id="rId100"/>
    <p:sldId id="410" r:id="rId101"/>
    <p:sldId id="427" r:id="rId102"/>
    <p:sldId id="428" r:id="rId103"/>
    <p:sldId id="429" r:id="rId104"/>
    <p:sldId id="430" r:id="rId105"/>
    <p:sldId id="298" r:id="rId106"/>
    <p:sldId id="402" r:id="rId107"/>
    <p:sldId id="403" r:id="rId108"/>
    <p:sldId id="294" r:id="rId109"/>
    <p:sldId id="341" r:id="rId110"/>
    <p:sldId id="432" r:id="rId111"/>
    <p:sldId id="433" r:id="rId112"/>
    <p:sldId id="339" r:id="rId113"/>
    <p:sldId id="419" r:id="rId114"/>
    <p:sldId id="340" r:id="rId115"/>
  </p:sldIdLst>
  <p:sldSz cx="9144000" cy="6858000" type="screen4x3"/>
  <p:notesSz cx="6669088" cy="9872663"/>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8D3E0"/>
    <a:srgbClr val="FFFF00"/>
    <a:srgbClr val="EDEA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691" autoAdjust="0"/>
    <p:restoredTop sz="91005" autoAdjust="0"/>
  </p:normalViewPr>
  <p:slideViewPr>
    <p:cSldViewPr>
      <p:cViewPr>
        <p:scale>
          <a:sx n="90" d="100"/>
          <a:sy n="90" d="100"/>
        </p:scale>
        <p:origin x="954" y="-120"/>
      </p:cViewPr>
      <p:guideLst>
        <p:guide orient="horz" pos="2160"/>
        <p:guide pos="2880"/>
      </p:guideLst>
    </p:cSldViewPr>
  </p:slideViewPr>
  <p:outlineViewPr>
    <p:cViewPr>
      <p:scale>
        <a:sx n="33" d="100"/>
        <a:sy n="33" d="100"/>
      </p:scale>
      <p:origin x="0" y="-1434"/>
    </p:cViewPr>
  </p:outlineViewPr>
  <p:notesTextViewPr>
    <p:cViewPr>
      <p:scale>
        <a:sx n="1" d="1"/>
        <a:sy n="1" d="1"/>
      </p:scale>
      <p:origin x="0" y="0"/>
    </p:cViewPr>
  </p:notesTextViewPr>
  <p:sorterViewPr>
    <p:cViewPr>
      <p:scale>
        <a:sx n="100" d="100"/>
        <a:sy n="100" d="100"/>
      </p:scale>
      <p:origin x="0" y="-3714"/>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handoutMaster" Target="handoutMasters/handoutMaster1.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presProps" Target="presProps.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viewProps" Target="viewProps.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tableStyles" Target="tableStyles.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D:\Users\emel.colak\Desktop\DETSEK%20kAL&#304;TE%202019\2019%20Anket\Destek%20Hizmetleri%20M&#252;d&#252;rl&#252;&#287;&#252;\Destek%20Hizmetleri%20M&#252;d&#252;rl&#252;&#287;&#252;%20Anket%20Analizi%202019.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D:\Users\emel.colak\Desktop\DETSEK%20kAL&#304;TE%202019\2019%20Anket\Bah&#231;e%20Bak&#305;m%20ve%20Peyzaj\Bah&#231;e%20Bak&#305;m%20ve%20Peyzaj%20Hizmetleri%20Anket%20Analizi%202019.xlsx" TargetMode="Externa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oleObject" Target="file:///D:\Users\emel.colak\Desktop\DETSEK%20kAL&#304;TE%202019\2019%20Anket\G&#252;venlik\G&#252;venlik%20Hizmetleri%20Birimi%20Anket%20Analizi%202019.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D:\Users\emel.colak\Desktop\DETSEK%20kAL&#304;TE%202019\2019%20Anket\Teknik\Teknik%20Hizmetler%20Birimi%20Memnuniyet%20Anket%20Analizi%202019.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embeddings/oleObject1.bin"/></Relationships>
</file>

<file path=ppt/charts/_rels/chart6.xml.rels><?xml version="1.0" encoding="UTF-8" standalone="yes"?>
<Relationships xmlns="http://schemas.openxmlformats.org/package/2006/relationships"><Relationship Id="rId3" Type="http://schemas.openxmlformats.org/officeDocument/2006/relationships/oleObject" Target="file:///D:\Users\emel.colak\Desktop\DETSEK%20kAL&#304;TE%202019\2019%20Anket\Ula&#351;&#305;m\Ula&#351;&#305;m%20Hizmetleri%20Birimi%20Memnuniyet%20Anket%20Analizi%202019.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D:\Users\emel.colak\Desktop\DETSEK%20kAL&#304;TE%202019\2019%20Anket\Yemekhane\Yemekhane%20Anket%20Analizi%202019.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GENEL!$A$5</c:f>
              <c:strCache>
                <c:ptCount val="1"/>
                <c:pt idx="0">
                  <c:v>İDARİ </c:v>
                </c:pt>
              </c:strCache>
            </c:strRef>
          </c:tx>
          <c:spPr>
            <a:solidFill>
              <a:schemeClr val="accent1"/>
            </a:solidFill>
            <a:ln>
              <a:noFill/>
            </a:ln>
            <a:effectLst/>
          </c:spPr>
          <c:invertIfNegative val="0"/>
          <c:cat>
            <c:strRef>
              <c:f>GENEL!$B$1:$F$4</c:f>
              <c:strCache>
                <c:ptCount val="5"/>
                <c:pt idx="0">
                  <c:v>1-Destek Hizmetleri Müdürlüğü çalışanlarına kolay erişim sağlarım</c:v>
                </c:pt>
                <c:pt idx="1">
                  <c:v>2-Yöneltilen soru/sorun ve taleplere karşı  üslup ve yaklaşımlarından memnunum. </c:v>
                </c:pt>
                <c:pt idx="2">
                  <c:v>3-Talep ettiğimiz hizmetler için hızlı ve doğru çözümler üretir/bilgilendirir</c:v>
                </c:pt>
                <c:pt idx="3">
                  <c:v>4-Birimin iş takip seviyesi güçlüdür.</c:v>
                </c:pt>
                <c:pt idx="4">
                  <c:v>5-Genel olarak Destek Hizmetleri Müdürlüğü faaliyetlerinden memnunum. </c:v>
                </c:pt>
              </c:strCache>
            </c:strRef>
          </c:cat>
          <c:val>
            <c:numRef>
              <c:f>GENEL!$B$5:$F$5</c:f>
              <c:numCache>
                <c:formatCode>0.00%</c:formatCode>
                <c:ptCount val="5"/>
                <c:pt idx="0">
                  <c:v>0.93240000000000001</c:v>
                </c:pt>
                <c:pt idx="1">
                  <c:v>0.90290000000000004</c:v>
                </c:pt>
                <c:pt idx="2">
                  <c:v>0.88529999999999998</c:v>
                </c:pt>
                <c:pt idx="3">
                  <c:v>0.9</c:v>
                </c:pt>
                <c:pt idx="4">
                  <c:v>0.92349999999999999</c:v>
                </c:pt>
              </c:numCache>
            </c:numRef>
          </c:val>
          <c:extLst xmlns:c16r2="http://schemas.microsoft.com/office/drawing/2015/06/chart">
            <c:ext xmlns:c16="http://schemas.microsoft.com/office/drawing/2014/chart" uri="{C3380CC4-5D6E-409C-BE32-E72D297353CC}">
              <c16:uniqueId val="{00000000-D19A-4058-AC08-FD90C2C47F40}"/>
            </c:ext>
          </c:extLst>
        </c:ser>
        <c:ser>
          <c:idx val="1"/>
          <c:order val="1"/>
          <c:tx>
            <c:strRef>
              <c:f>GENEL!$A$6</c:f>
              <c:strCache>
                <c:ptCount val="1"/>
                <c:pt idx="0">
                  <c:v>AKADEMİ</c:v>
                </c:pt>
              </c:strCache>
            </c:strRef>
          </c:tx>
          <c:spPr>
            <a:solidFill>
              <a:schemeClr val="accent2"/>
            </a:solidFill>
            <a:ln>
              <a:noFill/>
            </a:ln>
            <a:effectLst/>
          </c:spPr>
          <c:invertIfNegative val="0"/>
          <c:cat>
            <c:strRef>
              <c:f>GENEL!$B$1:$F$4</c:f>
              <c:strCache>
                <c:ptCount val="5"/>
                <c:pt idx="0">
                  <c:v>1-Destek Hizmetleri Müdürlüğü çalışanlarına kolay erişim sağlarım</c:v>
                </c:pt>
                <c:pt idx="1">
                  <c:v>2-Yöneltilen soru/sorun ve taleplere karşı  üslup ve yaklaşımlarından memnunum. </c:v>
                </c:pt>
                <c:pt idx="2">
                  <c:v>3-Talep ettiğimiz hizmetler için hızlı ve doğru çözümler üretir/bilgilendirir</c:v>
                </c:pt>
                <c:pt idx="3">
                  <c:v>4-Birimin iş takip seviyesi güçlüdür.</c:v>
                </c:pt>
                <c:pt idx="4">
                  <c:v>5-Genel olarak Destek Hizmetleri Müdürlüğü faaliyetlerinden memnunum. </c:v>
                </c:pt>
              </c:strCache>
            </c:strRef>
          </c:cat>
          <c:val>
            <c:numRef>
              <c:f>GENEL!$B$6:$F$6</c:f>
              <c:numCache>
                <c:formatCode>0.00%</c:formatCode>
                <c:ptCount val="5"/>
                <c:pt idx="0">
                  <c:v>0.97140000000000004</c:v>
                </c:pt>
                <c:pt idx="1">
                  <c:v>0.94289999999999996</c:v>
                </c:pt>
                <c:pt idx="2">
                  <c:v>0.9143</c:v>
                </c:pt>
                <c:pt idx="3">
                  <c:v>0.94289999999999996</c:v>
                </c:pt>
                <c:pt idx="4">
                  <c:v>0.94289999999999996</c:v>
                </c:pt>
              </c:numCache>
            </c:numRef>
          </c:val>
          <c:extLst xmlns:c16r2="http://schemas.microsoft.com/office/drawing/2015/06/chart">
            <c:ext xmlns:c16="http://schemas.microsoft.com/office/drawing/2014/chart" uri="{C3380CC4-5D6E-409C-BE32-E72D297353CC}">
              <c16:uniqueId val="{00000001-D19A-4058-AC08-FD90C2C47F40}"/>
            </c:ext>
          </c:extLst>
        </c:ser>
        <c:ser>
          <c:idx val="2"/>
          <c:order val="2"/>
          <c:tx>
            <c:strRef>
              <c:f>GENEL!$A$7</c:f>
              <c:strCache>
                <c:ptCount val="1"/>
                <c:pt idx="0">
                  <c:v>ÖĞRENCİ</c:v>
                </c:pt>
              </c:strCache>
            </c:strRef>
          </c:tx>
          <c:spPr>
            <a:solidFill>
              <a:schemeClr val="accent3"/>
            </a:solidFill>
            <a:ln>
              <a:noFill/>
            </a:ln>
            <a:effectLst/>
          </c:spPr>
          <c:invertIfNegative val="0"/>
          <c:cat>
            <c:strRef>
              <c:f>GENEL!$B$1:$F$4</c:f>
              <c:strCache>
                <c:ptCount val="5"/>
                <c:pt idx="0">
                  <c:v>1-Destek Hizmetleri Müdürlüğü çalışanlarına kolay erişim sağlarım</c:v>
                </c:pt>
                <c:pt idx="1">
                  <c:v>2-Yöneltilen soru/sorun ve taleplere karşı  üslup ve yaklaşımlarından memnunum. </c:v>
                </c:pt>
                <c:pt idx="2">
                  <c:v>3-Talep ettiğimiz hizmetler için hızlı ve doğru çözümler üretir/bilgilendirir</c:v>
                </c:pt>
                <c:pt idx="3">
                  <c:v>4-Birimin iş takip seviyesi güçlüdür.</c:v>
                </c:pt>
                <c:pt idx="4">
                  <c:v>5-Genel olarak Destek Hizmetleri Müdürlüğü faaliyetlerinden memnunum. </c:v>
                </c:pt>
              </c:strCache>
            </c:strRef>
          </c:cat>
          <c:val>
            <c:numRef>
              <c:f>GENEL!$B$7:$F$7</c:f>
              <c:numCache>
                <c:formatCode>0.00%</c:formatCode>
                <c:ptCount val="5"/>
                <c:pt idx="0">
                  <c:v>0.84619999999999995</c:v>
                </c:pt>
                <c:pt idx="1">
                  <c:v>0.9</c:v>
                </c:pt>
                <c:pt idx="2">
                  <c:v>0.8538</c:v>
                </c:pt>
                <c:pt idx="3">
                  <c:v>0.88460000000000005</c:v>
                </c:pt>
                <c:pt idx="4">
                  <c:v>0.86919999999999997</c:v>
                </c:pt>
              </c:numCache>
            </c:numRef>
          </c:val>
          <c:extLst xmlns:c16r2="http://schemas.microsoft.com/office/drawing/2015/06/chart">
            <c:ext xmlns:c16="http://schemas.microsoft.com/office/drawing/2014/chart" uri="{C3380CC4-5D6E-409C-BE32-E72D297353CC}">
              <c16:uniqueId val="{00000002-D19A-4058-AC08-FD90C2C47F40}"/>
            </c:ext>
          </c:extLst>
        </c:ser>
        <c:dLbls>
          <c:showLegendKey val="0"/>
          <c:showVal val="0"/>
          <c:showCatName val="0"/>
          <c:showSerName val="0"/>
          <c:showPercent val="0"/>
          <c:showBubbleSize val="0"/>
        </c:dLbls>
        <c:gapWidth val="219"/>
        <c:overlap val="-27"/>
        <c:axId val="182557424"/>
        <c:axId val="367995728"/>
      </c:barChart>
      <c:catAx>
        <c:axId val="182557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7995728"/>
        <c:crosses val="autoZero"/>
        <c:auto val="1"/>
        <c:lblAlgn val="ctr"/>
        <c:lblOffset val="100"/>
        <c:noMultiLvlLbl val="0"/>
      </c:catAx>
      <c:valAx>
        <c:axId val="367995728"/>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182557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GENEL!$A$4</c:f>
              <c:strCache>
                <c:ptCount val="1"/>
                <c:pt idx="0">
                  <c:v>İDARİ</c:v>
                </c:pt>
              </c:strCache>
            </c:strRef>
          </c:tx>
          <c:spPr>
            <a:solidFill>
              <a:schemeClr val="accent1"/>
            </a:solidFill>
            <a:ln>
              <a:noFill/>
            </a:ln>
            <a:effectLst/>
          </c:spPr>
          <c:invertIfNegative val="0"/>
          <c:cat>
            <c:strRef>
              <c:f>GENEL!$B$1:$G$3</c:f>
              <c:strCache>
                <c:ptCount val="6"/>
                <c:pt idx="0">
                  <c:v>1-Bahçe Bakım ve Peyzaj Hizmetleri Birimi çalışanlarına kolay erişim sağlarım.</c:v>
                </c:pt>
                <c:pt idx="1">
                  <c:v>2-Bahçe bakım ve peyzaj faaaliyetlerinden memnunum.</c:v>
                </c:pt>
                <c:pt idx="2">
                  <c:v>3-Kampüs yeşil alanı yeterli buluyorum.</c:v>
                </c:pt>
                <c:pt idx="3">
                  <c:v>4-Bitki-ağaçlandırma çeşitliliği ve miktarı yeterlidir</c:v>
                </c:pt>
                <c:pt idx="4">
                  <c:v>5-Kampüs içi organik tarım ve hayvancılık yapılmasından memnunum.</c:v>
                </c:pt>
                <c:pt idx="5">
                  <c:v>6-Yöneltilen soru/sorun ve taleplere karşı Bahçe Bakım ve Peyzaj Hizmetleri personelinin üslup ve yaklaşımlarından memnunum.</c:v>
                </c:pt>
              </c:strCache>
            </c:strRef>
          </c:cat>
          <c:val>
            <c:numRef>
              <c:f>GENEL!$B$4:$G$4</c:f>
              <c:numCache>
                <c:formatCode>0.00%</c:formatCode>
                <c:ptCount val="6"/>
                <c:pt idx="0">
                  <c:v>0.92379999999999995</c:v>
                </c:pt>
                <c:pt idx="1">
                  <c:v>0.93330000000000002</c:v>
                </c:pt>
                <c:pt idx="2">
                  <c:v>0.8921</c:v>
                </c:pt>
                <c:pt idx="3">
                  <c:v>0.88570000000000004</c:v>
                </c:pt>
                <c:pt idx="4">
                  <c:v>0.90159999999999996</c:v>
                </c:pt>
                <c:pt idx="5">
                  <c:v>0.92059999999999997</c:v>
                </c:pt>
              </c:numCache>
            </c:numRef>
          </c:val>
          <c:extLst xmlns:c16r2="http://schemas.microsoft.com/office/drawing/2015/06/chart">
            <c:ext xmlns:c16="http://schemas.microsoft.com/office/drawing/2014/chart" uri="{C3380CC4-5D6E-409C-BE32-E72D297353CC}">
              <c16:uniqueId val="{00000000-7ED9-4961-A59A-B01BF49D416C}"/>
            </c:ext>
          </c:extLst>
        </c:ser>
        <c:ser>
          <c:idx val="1"/>
          <c:order val="1"/>
          <c:tx>
            <c:strRef>
              <c:f>GENEL!$A$5</c:f>
              <c:strCache>
                <c:ptCount val="1"/>
                <c:pt idx="0">
                  <c:v>AKADEMİ</c:v>
                </c:pt>
              </c:strCache>
            </c:strRef>
          </c:tx>
          <c:spPr>
            <a:solidFill>
              <a:schemeClr val="accent2"/>
            </a:solidFill>
            <a:ln>
              <a:noFill/>
            </a:ln>
            <a:effectLst/>
          </c:spPr>
          <c:invertIfNegative val="0"/>
          <c:cat>
            <c:strRef>
              <c:f>GENEL!$B$1:$G$3</c:f>
              <c:strCache>
                <c:ptCount val="6"/>
                <c:pt idx="0">
                  <c:v>1-Bahçe Bakım ve Peyzaj Hizmetleri Birimi çalışanlarına kolay erişim sağlarım.</c:v>
                </c:pt>
                <c:pt idx="1">
                  <c:v>2-Bahçe bakım ve peyzaj faaaliyetlerinden memnunum.</c:v>
                </c:pt>
                <c:pt idx="2">
                  <c:v>3-Kampüs yeşil alanı yeterli buluyorum.</c:v>
                </c:pt>
                <c:pt idx="3">
                  <c:v>4-Bitki-ağaçlandırma çeşitliliği ve miktarı yeterlidir</c:v>
                </c:pt>
                <c:pt idx="4">
                  <c:v>5-Kampüs içi organik tarım ve hayvancılık yapılmasından memnunum.</c:v>
                </c:pt>
                <c:pt idx="5">
                  <c:v>6-Yöneltilen soru/sorun ve taleplere karşı Bahçe Bakım ve Peyzaj Hizmetleri personelinin üslup ve yaklaşımlarından memnunum.</c:v>
                </c:pt>
              </c:strCache>
            </c:strRef>
          </c:cat>
          <c:val>
            <c:numRef>
              <c:f>GENEL!$B$5:$G$5</c:f>
              <c:numCache>
                <c:formatCode>0.00%</c:formatCode>
                <c:ptCount val="6"/>
                <c:pt idx="0">
                  <c:v>0.9143</c:v>
                </c:pt>
                <c:pt idx="1">
                  <c:v>0.94289999999999996</c:v>
                </c:pt>
                <c:pt idx="2">
                  <c:v>0.88570000000000004</c:v>
                </c:pt>
                <c:pt idx="3">
                  <c:v>0.85709999999999997</c:v>
                </c:pt>
                <c:pt idx="4">
                  <c:v>0.94289999999999996</c:v>
                </c:pt>
                <c:pt idx="5">
                  <c:v>0.94289999999999996</c:v>
                </c:pt>
              </c:numCache>
            </c:numRef>
          </c:val>
          <c:extLst xmlns:c16r2="http://schemas.microsoft.com/office/drawing/2015/06/chart">
            <c:ext xmlns:c16="http://schemas.microsoft.com/office/drawing/2014/chart" uri="{C3380CC4-5D6E-409C-BE32-E72D297353CC}">
              <c16:uniqueId val="{00000001-7ED9-4961-A59A-B01BF49D416C}"/>
            </c:ext>
          </c:extLst>
        </c:ser>
        <c:ser>
          <c:idx val="2"/>
          <c:order val="2"/>
          <c:tx>
            <c:strRef>
              <c:f>GENEL!$A$6</c:f>
              <c:strCache>
                <c:ptCount val="1"/>
                <c:pt idx="0">
                  <c:v>PERSONEL</c:v>
                </c:pt>
              </c:strCache>
            </c:strRef>
          </c:tx>
          <c:spPr>
            <a:solidFill>
              <a:schemeClr val="accent3"/>
            </a:solidFill>
            <a:ln>
              <a:noFill/>
            </a:ln>
            <a:effectLst/>
          </c:spPr>
          <c:invertIfNegative val="0"/>
          <c:cat>
            <c:strRef>
              <c:f>GENEL!$B$1:$G$3</c:f>
              <c:strCache>
                <c:ptCount val="6"/>
                <c:pt idx="0">
                  <c:v>1-Bahçe Bakım ve Peyzaj Hizmetleri Birimi çalışanlarına kolay erişim sağlarım.</c:v>
                </c:pt>
                <c:pt idx="1">
                  <c:v>2-Bahçe bakım ve peyzaj faaaliyetlerinden memnunum.</c:v>
                </c:pt>
                <c:pt idx="2">
                  <c:v>3-Kampüs yeşil alanı yeterli buluyorum.</c:v>
                </c:pt>
                <c:pt idx="3">
                  <c:v>4-Bitki-ağaçlandırma çeşitliliği ve miktarı yeterlidir</c:v>
                </c:pt>
                <c:pt idx="4">
                  <c:v>5-Kampüs içi organik tarım ve hayvancılık yapılmasından memnunum.</c:v>
                </c:pt>
                <c:pt idx="5">
                  <c:v>6-Yöneltilen soru/sorun ve taleplere karşı Bahçe Bakım ve Peyzaj Hizmetleri personelinin üslup ve yaklaşımlarından memnunum.</c:v>
                </c:pt>
              </c:strCache>
            </c:strRef>
          </c:cat>
          <c:val>
            <c:numRef>
              <c:f>GENEL!$B$6:$G$6</c:f>
              <c:numCache>
                <c:formatCode>0.00%</c:formatCode>
                <c:ptCount val="6"/>
                <c:pt idx="0">
                  <c:v>0.86229999999999996</c:v>
                </c:pt>
                <c:pt idx="1">
                  <c:v>0.90490000000000004</c:v>
                </c:pt>
                <c:pt idx="2">
                  <c:v>0.80659999999999998</c:v>
                </c:pt>
                <c:pt idx="3">
                  <c:v>0.81640000000000001</c:v>
                </c:pt>
                <c:pt idx="4">
                  <c:v>0.77380000000000004</c:v>
                </c:pt>
                <c:pt idx="5">
                  <c:v>0.88200000000000001</c:v>
                </c:pt>
              </c:numCache>
            </c:numRef>
          </c:val>
          <c:extLst xmlns:c16r2="http://schemas.microsoft.com/office/drawing/2015/06/chart">
            <c:ext xmlns:c16="http://schemas.microsoft.com/office/drawing/2014/chart" uri="{C3380CC4-5D6E-409C-BE32-E72D297353CC}">
              <c16:uniqueId val="{00000002-7ED9-4961-A59A-B01BF49D416C}"/>
            </c:ext>
          </c:extLst>
        </c:ser>
        <c:dLbls>
          <c:showLegendKey val="0"/>
          <c:showVal val="0"/>
          <c:showCatName val="0"/>
          <c:showSerName val="0"/>
          <c:showPercent val="0"/>
          <c:showBubbleSize val="0"/>
        </c:dLbls>
        <c:gapWidth val="219"/>
        <c:overlap val="-27"/>
        <c:axId val="367999088"/>
        <c:axId val="367999648"/>
      </c:barChart>
      <c:catAx>
        <c:axId val="3679990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7999648"/>
        <c:crosses val="autoZero"/>
        <c:auto val="1"/>
        <c:lblAlgn val="ctr"/>
        <c:lblOffset val="100"/>
        <c:noMultiLvlLbl val="0"/>
      </c:catAx>
      <c:valAx>
        <c:axId val="367999648"/>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79990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GENEL!$A$4</c:f>
              <c:strCache>
                <c:ptCount val="1"/>
                <c:pt idx="0">
                  <c:v>İDARİ</c:v>
                </c:pt>
              </c:strCache>
            </c:strRef>
          </c:tx>
          <c:spPr>
            <a:solidFill>
              <a:schemeClr val="accent1"/>
            </a:solidFill>
            <a:ln>
              <a:noFill/>
            </a:ln>
            <a:effectLst/>
          </c:spPr>
          <c:invertIfNegative val="0"/>
          <c:cat>
            <c:strRef>
              <c:f>GENEL!$B$1:$I$3</c:f>
              <c:strCache>
                <c:ptCount val="8"/>
                <c:pt idx="0">
                  <c:v>1-Güvenlik Hizmetleri Birimi çalışanlarına kolay erişim sağlarım.</c:v>
                </c:pt>
                <c:pt idx="1">
                  <c:v>2-Yöneltilen soru/sorun ve taleplere karşı  üslup ve yaklaşımlarından memnunum. </c:v>
                </c:pt>
                <c:pt idx="2">
                  <c:v>3-Güvenlik Hizmetleri Birimi sayesinde kendimi kampüs içinde güvende hissederim. </c:v>
                </c:pt>
                <c:pt idx="3">
                  <c:v>4-Kampüs içi güvenlik tedbirleri yeterlidir.(Duvar,çit,jiletli tel)</c:v>
                </c:pt>
                <c:pt idx="4">
                  <c:v>5-Güvenliğin gelen misafirlerimi karşılama ve yönlendirme desteğini yeterli buluyorum.</c:v>
                </c:pt>
                <c:pt idx="5">
                  <c:v>6-Genel güvenlik bilgilendirmelerini zamanında ve anlaşılır bir biçimde yapar.</c:v>
                </c:pt>
                <c:pt idx="6">
                  <c:v>7-Herhangi bir olayda güvenliğin etkin çözümler üretebilme yeteneğine inanırım.</c:v>
                </c:pt>
                <c:pt idx="7">
                  <c:v>8-Genel olarak Güvenlik Hizmetleri Birimi faaliyetlerinden memnunum.</c:v>
                </c:pt>
              </c:strCache>
            </c:strRef>
          </c:cat>
          <c:val>
            <c:numRef>
              <c:f>GENEL!$B$4:$I$4</c:f>
              <c:numCache>
                <c:formatCode>0.00%</c:formatCode>
                <c:ptCount val="8"/>
                <c:pt idx="0">
                  <c:v>0.89029999999999998</c:v>
                </c:pt>
                <c:pt idx="1">
                  <c:v>0.88390000000000002</c:v>
                </c:pt>
                <c:pt idx="2">
                  <c:v>0.8548</c:v>
                </c:pt>
                <c:pt idx="3">
                  <c:v>0.8387</c:v>
                </c:pt>
                <c:pt idx="4">
                  <c:v>0.88060000000000005</c:v>
                </c:pt>
                <c:pt idx="5">
                  <c:v>0.86450000000000005</c:v>
                </c:pt>
                <c:pt idx="6">
                  <c:v>0.83230000000000004</c:v>
                </c:pt>
                <c:pt idx="7">
                  <c:v>0.86450000000000005</c:v>
                </c:pt>
              </c:numCache>
            </c:numRef>
          </c:val>
          <c:extLst xmlns:c16r2="http://schemas.microsoft.com/office/drawing/2015/06/chart">
            <c:ext xmlns:c16="http://schemas.microsoft.com/office/drawing/2014/chart" uri="{C3380CC4-5D6E-409C-BE32-E72D297353CC}">
              <c16:uniqueId val="{00000000-A07C-481E-8A90-BE068B8A2B99}"/>
            </c:ext>
          </c:extLst>
        </c:ser>
        <c:ser>
          <c:idx val="1"/>
          <c:order val="1"/>
          <c:tx>
            <c:strRef>
              <c:f>GENEL!$A$5</c:f>
              <c:strCache>
                <c:ptCount val="1"/>
                <c:pt idx="0">
                  <c:v>AKADEMİ</c:v>
                </c:pt>
              </c:strCache>
            </c:strRef>
          </c:tx>
          <c:spPr>
            <a:solidFill>
              <a:schemeClr val="accent2"/>
            </a:solidFill>
            <a:ln>
              <a:noFill/>
            </a:ln>
            <a:effectLst/>
          </c:spPr>
          <c:invertIfNegative val="0"/>
          <c:cat>
            <c:strRef>
              <c:f>GENEL!$B$1:$I$3</c:f>
              <c:strCache>
                <c:ptCount val="8"/>
                <c:pt idx="0">
                  <c:v>1-Güvenlik Hizmetleri Birimi çalışanlarına kolay erişim sağlarım.</c:v>
                </c:pt>
                <c:pt idx="1">
                  <c:v>2-Yöneltilen soru/sorun ve taleplere karşı  üslup ve yaklaşımlarından memnunum. </c:v>
                </c:pt>
                <c:pt idx="2">
                  <c:v>3-Güvenlik Hizmetleri Birimi sayesinde kendimi kampüs içinde güvende hissederim. </c:v>
                </c:pt>
                <c:pt idx="3">
                  <c:v>4-Kampüs içi güvenlik tedbirleri yeterlidir.(Duvar,çit,jiletli tel)</c:v>
                </c:pt>
                <c:pt idx="4">
                  <c:v>5-Güvenliğin gelen misafirlerimi karşılama ve yönlendirme desteğini yeterli buluyorum.</c:v>
                </c:pt>
                <c:pt idx="5">
                  <c:v>6-Genel güvenlik bilgilendirmelerini zamanında ve anlaşılır bir biçimde yapar.</c:v>
                </c:pt>
                <c:pt idx="6">
                  <c:v>7-Herhangi bir olayda güvenliğin etkin çözümler üretebilme yeteneğine inanırım.</c:v>
                </c:pt>
                <c:pt idx="7">
                  <c:v>8-Genel olarak Güvenlik Hizmetleri Birimi faaliyetlerinden memnunum.</c:v>
                </c:pt>
              </c:strCache>
            </c:strRef>
          </c:cat>
          <c:val>
            <c:numRef>
              <c:f>GENEL!$B$5:$I$5</c:f>
              <c:numCache>
                <c:formatCode>0.00%</c:formatCode>
                <c:ptCount val="8"/>
                <c:pt idx="0">
                  <c:v>0.9667</c:v>
                </c:pt>
                <c:pt idx="1">
                  <c:v>0.93330000000000002</c:v>
                </c:pt>
                <c:pt idx="2">
                  <c:v>0.9667</c:v>
                </c:pt>
                <c:pt idx="3">
                  <c:v>0.93330000000000002</c:v>
                </c:pt>
                <c:pt idx="4">
                  <c:v>0.9667</c:v>
                </c:pt>
                <c:pt idx="5">
                  <c:v>0.83330000000000004</c:v>
                </c:pt>
                <c:pt idx="6">
                  <c:v>0.86670000000000003</c:v>
                </c:pt>
                <c:pt idx="7">
                  <c:v>0.9667</c:v>
                </c:pt>
              </c:numCache>
            </c:numRef>
          </c:val>
          <c:extLst xmlns:c16r2="http://schemas.microsoft.com/office/drawing/2015/06/chart">
            <c:ext xmlns:c16="http://schemas.microsoft.com/office/drawing/2014/chart" uri="{C3380CC4-5D6E-409C-BE32-E72D297353CC}">
              <c16:uniqueId val="{00000001-A07C-481E-8A90-BE068B8A2B99}"/>
            </c:ext>
          </c:extLst>
        </c:ser>
        <c:ser>
          <c:idx val="2"/>
          <c:order val="2"/>
          <c:tx>
            <c:strRef>
              <c:f>GENEL!$A$6</c:f>
              <c:strCache>
                <c:ptCount val="1"/>
                <c:pt idx="0">
                  <c:v>ÖĞRENCİ</c:v>
                </c:pt>
              </c:strCache>
            </c:strRef>
          </c:tx>
          <c:spPr>
            <a:solidFill>
              <a:schemeClr val="accent3"/>
            </a:solidFill>
            <a:ln>
              <a:noFill/>
            </a:ln>
            <a:effectLst/>
          </c:spPr>
          <c:invertIfNegative val="0"/>
          <c:cat>
            <c:strRef>
              <c:f>GENEL!$B$1:$I$3</c:f>
              <c:strCache>
                <c:ptCount val="8"/>
                <c:pt idx="0">
                  <c:v>1-Güvenlik Hizmetleri Birimi çalışanlarına kolay erişim sağlarım.</c:v>
                </c:pt>
                <c:pt idx="1">
                  <c:v>2-Yöneltilen soru/sorun ve taleplere karşı  üslup ve yaklaşımlarından memnunum. </c:v>
                </c:pt>
                <c:pt idx="2">
                  <c:v>3-Güvenlik Hizmetleri Birimi sayesinde kendimi kampüs içinde güvende hissederim. </c:v>
                </c:pt>
                <c:pt idx="3">
                  <c:v>4-Kampüs içi güvenlik tedbirleri yeterlidir.(Duvar,çit,jiletli tel)</c:v>
                </c:pt>
                <c:pt idx="4">
                  <c:v>5-Güvenliğin gelen misafirlerimi karşılama ve yönlendirme desteğini yeterli buluyorum.</c:v>
                </c:pt>
                <c:pt idx="5">
                  <c:v>6-Genel güvenlik bilgilendirmelerini zamanında ve anlaşılır bir biçimde yapar.</c:v>
                </c:pt>
                <c:pt idx="6">
                  <c:v>7-Herhangi bir olayda güvenliğin etkin çözümler üretebilme yeteneğine inanırım.</c:v>
                </c:pt>
                <c:pt idx="7">
                  <c:v>8-Genel olarak Güvenlik Hizmetleri Birimi faaliyetlerinden memnunum.</c:v>
                </c:pt>
              </c:strCache>
            </c:strRef>
          </c:cat>
          <c:val>
            <c:numRef>
              <c:f>GENEL!$B$6:$I$6</c:f>
              <c:numCache>
                <c:formatCode>0.00%</c:formatCode>
                <c:ptCount val="8"/>
                <c:pt idx="0">
                  <c:v>0.88519999999999999</c:v>
                </c:pt>
                <c:pt idx="1">
                  <c:v>0.81850000000000001</c:v>
                </c:pt>
                <c:pt idx="2">
                  <c:v>0.81850000000000001</c:v>
                </c:pt>
                <c:pt idx="3">
                  <c:v>0.82220000000000004</c:v>
                </c:pt>
                <c:pt idx="4">
                  <c:v>0.71109999999999995</c:v>
                </c:pt>
                <c:pt idx="5">
                  <c:v>0.78520000000000001</c:v>
                </c:pt>
                <c:pt idx="6">
                  <c:v>0.75190000000000001</c:v>
                </c:pt>
                <c:pt idx="7">
                  <c:v>0.78149999999999997</c:v>
                </c:pt>
              </c:numCache>
            </c:numRef>
          </c:val>
          <c:extLst xmlns:c16r2="http://schemas.microsoft.com/office/drawing/2015/06/chart">
            <c:ext xmlns:c16="http://schemas.microsoft.com/office/drawing/2014/chart" uri="{C3380CC4-5D6E-409C-BE32-E72D297353CC}">
              <c16:uniqueId val="{00000002-A07C-481E-8A90-BE068B8A2B99}"/>
            </c:ext>
          </c:extLst>
        </c:ser>
        <c:dLbls>
          <c:showLegendKey val="0"/>
          <c:showVal val="0"/>
          <c:showCatName val="0"/>
          <c:showSerName val="0"/>
          <c:showPercent val="0"/>
          <c:showBubbleSize val="0"/>
        </c:dLbls>
        <c:gapWidth val="219"/>
        <c:overlap val="-27"/>
        <c:axId val="368003008"/>
        <c:axId val="368615280"/>
      </c:barChart>
      <c:catAx>
        <c:axId val="3680030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8615280"/>
        <c:crosses val="autoZero"/>
        <c:auto val="1"/>
        <c:lblAlgn val="ctr"/>
        <c:lblOffset val="100"/>
        <c:noMultiLvlLbl val="0"/>
      </c:catAx>
      <c:valAx>
        <c:axId val="36861528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80030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GENEL!$A$4</c:f>
              <c:strCache>
                <c:ptCount val="1"/>
                <c:pt idx="0">
                  <c:v>İDARİ</c:v>
                </c:pt>
              </c:strCache>
            </c:strRef>
          </c:tx>
          <c:spPr>
            <a:solidFill>
              <a:schemeClr val="accent1"/>
            </a:solidFill>
            <a:ln>
              <a:noFill/>
            </a:ln>
            <a:effectLst/>
          </c:spPr>
          <c:invertIfNegative val="0"/>
          <c:cat>
            <c:strRef>
              <c:f>GENEL!$B$1:$J$3</c:f>
              <c:strCache>
                <c:ptCount val="9"/>
                <c:pt idx="0">
                  <c:v>1-Teknik Hizmetler Birimi çalışanlarına kolay erişim sağlarım.</c:v>
                </c:pt>
                <c:pt idx="1">
                  <c:v>2-Yöneltilen soru/sorun ve taleplere karşı  üslup ve yaklaşımlarından memnunum.</c:v>
                </c:pt>
                <c:pt idx="2">
                  <c:v>3-Arızalara zamanında müdahale edildiğini düşünüyorum</c:v>
                </c:pt>
                <c:pt idx="3">
                  <c:v>4-Talep ettiğimiz hizmetler için hızlı ve doğru çözümler üretir/bilgilendirir</c:v>
                </c:pt>
                <c:pt idx="4">
                  <c:v>5-Soru/Sorun/Problemin çözümlenmesinden sonra aynı şikayetleri yaşamıyorum.</c:v>
                </c:pt>
                <c:pt idx="5">
                  <c:v>6-Teknik Hizmetler Birimi personelinin mesleki yeterliliği ve iş kabiliyetine güveniyorum.</c:v>
                </c:pt>
                <c:pt idx="6">
                  <c:v>7-Taleplerin zamanında ve imkanlar kapsamında eksiksiz karşılandığını düşünüyorum</c:v>
                </c:pt>
                <c:pt idx="7">
                  <c:v>8-Teknik Hizmetler Birimi personellerinin tutum ve davranışlarından memnunum. </c:v>
                </c:pt>
                <c:pt idx="8">
                  <c:v>9-Genel olarak Teknik Hizmetler Birimi faaliyetlerinden memnunum</c:v>
                </c:pt>
              </c:strCache>
            </c:strRef>
          </c:cat>
          <c:val>
            <c:numRef>
              <c:f>GENEL!$B$4:$J$4</c:f>
              <c:numCache>
                <c:formatCode>0.00%</c:formatCode>
                <c:ptCount val="9"/>
                <c:pt idx="0">
                  <c:v>0.92759999999999998</c:v>
                </c:pt>
                <c:pt idx="1">
                  <c:v>0.90690000000000004</c:v>
                </c:pt>
                <c:pt idx="2">
                  <c:v>0.88280000000000003</c:v>
                </c:pt>
                <c:pt idx="3">
                  <c:v>0.8931</c:v>
                </c:pt>
                <c:pt idx="4">
                  <c:v>0.87239999999999995</c:v>
                </c:pt>
                <c:pt idx="5">
                  <c:v>0.90690000000000004</c:v>
                </c:pt>
                <c:pt idx="6">
                  <c:v>0.88970000000000005</c:v>
                </c:pt>
                <c:pt idx="7">
                  <c:v>0.9103</c:v>
                </c:pt>
                <c:pt idx="8">
                  <c:v>0.92759999999999998</c:v>
                </c:pt>
              </c:numCache>
            </c:numRef>
          </c:val>
          <c:extLst xmlns:c16r2="http://schemas.microsoft.com/office/drawing/2015/06/chart">
            <c:ext xmlns:c16="http://schemas.microsoft.com/office/drawing/2014/chart" uri="{C3380CC4-5D6E-409C-BE32-E72D297353CC}">
              <c16:uniqueId val="{00000000-3811-49EF-932C-984F417EA938}"/>
            </c:ext>
          </c:extLst>
        </c:ser>
        <c:ser>
          <c:idx val="1"/>
          <c:order val="1"/>
          <c:tx>
            <c:strRef>
              <c:f>GENEL!$A$5</c:f>
              <c:strCache>
                <c:ptCount val="1"/>
                <c:pt idx="0">
                  <c:v>AKADEMİ</c:v>
                </c:pt>
              </c:strCache>
            </c:strRef>
          </c:tx>
          <c:spPr>
            <a:solidFill>
              <a:schemeClr val="accent2"/>
            </a:solidFill>
            <a:ln>
              <a:noFill/>
            </a:ln>
            <a:effectLst/>
          </c:spPr>
          <c:invertIfNegative val="0"/>
          <c:cat>
            <c:strRef>
              <c:f>GENEL!$B$1:$J$3</c:f>
              <c:strCache>
                <c:ptCount val="9"/>
                <c:pt idx="0">
                  <c:v>1-Teknik Hizmetler Birimi çalışanlarına kolay erişim sağlarım.</c:v>
                </c:pt>
                <c:pt idx="1">
                  <c:v>2-Yöneltilen soru/sorun ve taleplere karşı  üslup ve yaklaşımlarından memnunum.</c:v>
                </c:pt>
                <c:pt idx="2">
                  <c:v>3-Arızalara zamanında müdahale edildiğini düşünüyorum</c:v>
                </c:pt>
                <c:pt idx="3">
                  <c:v>4-Talep ettiğimiz hizmetler için hızlı ve doğru çözümler üretir/bilgilendirir</c:v>
                </c:pt>
                <c:pt idx="4">
                  <c:v>5-Soru/Sorun/Problemin çözümlenmesinden sonra aynı şikayetleri yaşamıyorum.</c:v>
                </c:pt>
                <c:pt idx="5">
                  <c:v>6-Teknik Hizmetler Birimi personelinin mesleki yeterliliği ve iş kabiliyetine güveniyorum.</c:v>
                </c:pt>
                <c:pt idx="6">
                  <c:v>7-Taleplerin zamanında ve imkanlar kapsamında eksiksiz karşılandığını düşünüyorum</c:v>
                </c:pt>
                <c:pt idx="7">
                  <c:v>8-Teknik Hizmetler Birimi personellerinin tutum ve davranışlarından memnunum. </c:v>
                </c:pt>
                <c:pt idx="8">
                  <c:v>9-Genel olarak Teknik Hizmetler Birimi faaliyetlerinden memnunum</c:v>
                </c:pt>
              </c:strCache>
            </c:strRef>
          </c:cat>
          <c:val>
            <c:numRef>
              <c:f>GENEL!$B$5:$J$5</c:f>
              <c:numCache>
                <c:formatCode>0.00%</c:formatCode>
                <c:ptCount val="9"/>
                <c:pt idx="0">
                  <c:v>0.97140000000000004</c:v>
                </c:pt>
                <c:pt idx="1">
                  <c:v>1</c:v>
                </c:pt>
                <c:pt idx="2">
                  <c:v>0.97140000000000004</c:v>
                </c:pt>
                <c:pt idx="3">
                  <c:v>0.97140000000000004</c:v>
                </c:pt>
                <c:pt idx="4">
                  <c:v>0.81430000000000002</c:v>
                </c:pt>
                <c:pt idx="5">
                  <c:v>0.98570000000000002</c:v>
                </c:pt>
                <c:pt idx="6">
                  <c:v>0.98570000000000002</c:v>
                </c:pt>
                <c:pt idx="7">
                  <c:v>1</c:v>
                </c:pt>
                <c:pt idx="8">
                  <c:v>1</c:v>
                </c:pt>
              </c:numCache>
            </c:numRef>
          </c:val>
          <c:extLst xmlns:c16r2="http://schemas.microsoft.com/office/drawing/2015/06/chart">
            <c:ext xmlns:c16="http://schemas.microsoft.com/office/drawing/2014/chart" uri="{C3380CC4-5D6E-409C-BE32-E72D297353CC}">
              <c16:uniqueId val="{00000001-3811-49EF-932C-984F417EA938}"/>
            </c:ext>
          </c:extLst>
        </c:ser>
        <c:ser>
          <c:idx val="2"/>
          <c:order val="2"/>
          <c:tx>
            <c:strRef>
              <c:f>GENEL!$A$6</c:f>
              <c:strCache>
                <c:ptCount val="1"/>
                <c:pt idx="0">
                  <c:v>ÖĞRENCİ</c:v>
                </c:pt>
              </c:strCache>
            </c:strRef>
          </c:tx>
          <c:spPr>
            <a:solidFill>
              <a:schemeClr val="accent3"/>
            </a:solidFill>
            <a:ln>
              <a:noFill/>
            </a:ln>
            <a:effectLst/>
          </c:spPr>
          <c:invertIfNegative val="0"/>
          <c:cat>
            <c:strRef>
              <c:f>GENEL!$B$1:$J$3</c:f>
              <c:strCache>
                <c:ptCount val="9"/>
                <c:pt idx="0">
                  <c:v>1-Teknik Hizmetler Birimi çalışanlarına kolay erişim sağlarım.</c:v>
                </c:pt>
                <c:pt idx="1">
                  <c:v>2-Yöneltilen soru/sorun ve taleplere karşı  üslup ve yaklaşımlarından memnunum.</c:v>
                </c:pt>
                <c:pt idx="2">
                  <c:v>3-Arızalara zamanında müdahale edildiğini düşünüyorum</c:v>
                </c:pt>
                <c:pt idx="3">
                  <c:v>4-Talep ettiğimiz hizmetler için hızlı ve doğru çözümler üretir/bilgilendirir</c:v>
                </c:pt>
                <c:pt idx="4">
                  <c:v>5-Soru/Sorun/Problemin çözümlenmesinden sonra aynı şikayetleri yaşamıyorum.</c:v>
                </c:pt>
                <c:pt idx="5">
                  <c:v>6-Teknik Hizmetler Birimi personelinin mesleki yeterliliği ve iş kabiliyetine güveniyorum.</c:v>
                </c:pt>
                <c:pt idx="6">
                  <c:v>7-Taleplerin zamanında ve imkanlar kapsamında eksiksiz karşılandığını düşünüyorum</c:v>
                </c:pt>
                <c:pt idx="7">
                  <c:v>8-Teknik Hizmetler Birimi personellerinin tutum ve davranışlarından memnunum. </c:v>
                </c:pt>
                <c:pt idx="8">
                  <c:v>9-Genel olarak Teknik Hizmetler Birimi faaliyetlerinden memnunum</c:v>
                </c:pt>
              </c:strCache>
            </c:strRef>
          </c:cat>
          <c:val>
            <c:numRef>
              <c:f>GENEL!$B$6:$J$6</c:f>
              <c:numCache>
                <c:formatCode>0.00%</c:formatCode>
                <c:ptCount val="9"/>
                <c:pt idx="0">
                  <c:v>0.80669999999999997</c:v>
                </c:pt>
                <c:pt idx="1">
                  <c:v>0.86</c:v>
                </c:pt>
                <c:pt idx="2">
                  <c:v>0.86670000000000003</c:v>
                </c:pt>
                <c:pt idx="3">
                  <c:v>0.84</c:v>
                </c:pt>
                <c:pt idx="4">
                  <c:v>0.82669999999999999</c:v>
                </c:pt>
                <c:pt idx="5">
                  <c:v>0.86</c:v>
                </c:pt>
                <c:pt idx="6">
                  <c:v>0.82669999999999999</c:v>
                </c:pt>
                <c:pt idx="7">
                  <c:v>0.9</c:v>
                </c:pt>
                <c:pt idx="8">
                  <c:v>0.84</c:v>
                </c:pt>
              </c:numCache>
            </c:numRef>
          </c:val>
          <c:extLst xmlns:c16r2="http://schemas.microsoft.com/office/drawing/2015/06/chart">
            <c:ext xmlns:c16="http://schemas.microsoft.com/office/drawing/2014/chart" uri="{C3380CC4-5D6E-409C-BE32-E72D297353CC}">
              <c16:uniqueId val="{00000002-3811-49EF-932C-984F417EA938}"/>
            </c:ext>
          </c:extLst>
        </c:ser>
        <c:dLbls>
          <c:showLegendKey val="0"/>
          <c:showVal val="0"/>
          <c:showCatName val="0"/>
          <c:showSerName val="0"/>
          <c:showPercent val="0"/>
          <c:showBubbleSize val="0"/>
        </c:dLbls>
        <c:gapWidth val="219"/>
        <c:overlap val="-27"/>
        <c:axId val="368618640"/>
        <c:axId val="368619200"/>
      </c:barChart>
      <c:catAx>
        <c:axId val="368618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8619200"/>
        <c:crosses val="autoZero"/>
        <c:auto val="1"/>
        <c:lblAlgn val="ctr"/>
        <c:lblOffset val="100"/>
        <c:noMultiLvlLbl val="0"/>
      </c:catAx>
      <c:valAx>
        <c:axId val="368619200"/>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86186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col"/>
        <c:grouping val="clustered"/>
        <c:varyColors val="0"/>
        <c:ser>
          <c:idx val="0"/>
          <c:order val="0"/>
          <c:tx>
            <c:strRef>
              <c:f>GENEL!$A$4</c:f>
              <c:strCache>
                <c:ptCount val="1"/>
                <c:pt idx="0">
                  <c:v>İDARİ</c:v>
                </c:pt>
              </c:strCache>
            </c:strRef>
          </c:tx>
          <c:spPr>
            <a:solidFill>
              <a:schemeClr val="accent1"/>
            </a:solidFill>
            <a:ln>
              <a:noFill/>
            </a:ln>
            <a:effectLst/>
          </c:spPr>
          <c:invertIfNegative val="0"/>
          <c:cat>
            <c:strRef>
              <c:f>GENEL!$B$1:$J$3</c:f>
              <c:strCache>
                <c:ptCount val="9"/>
                <c:pt idx="0">
                  <c:v>1-Temizlik Hizmetleri Birimi çalışanlarına kolay erişim sağlarım.</c:v>
                </c:pt>
                <c:pt idx="1">
                  <c:v>2-Kampüsün genel temizliğinden memnunum.</c:v>
                </c:pt>
                <c:pt idx="2">
                  <c:v>3-Çalıştığım Fakülte/Bölüm/Ofis temizliğinden memnunum.</c:v>
                </c:pt>
                <c:pt idx="3">
                  <c:v>4-Kullanılan kimyasalların yeterli hijyeni sağladığını düşünüyorum.</c:v>
                </c:pt>
                <c:pt idx="4">
                  <c:v>5-Kampüs içi kargo hizmeti sağlanmasından memnunum.</c:v>
                </c:pt>
                <c:pt idx="5">
                  <c:v>6-Taşıma hizmetlerinden memnunum. </c:v>
                </c:pt>
                <c:pt idx="6">
                  <c:v>7-Temizlik, kargo ve taşıma personeli iletişim ve iş kabiliyetinden memnunum.</c:v>
                </c:pt>
                <c:pt idx="7">
                  <c:v>8-Taleplerin, soru/sorunların kısa sürede karşılanabilirliğinden/cevaplanabilirliğinden memnunum.</c:v>
                </c:pt>
                <c:pt idx="8">
                  <c:v>9-Genel olarak Temizlik Hizmetleri Birimi faaliyetlerinden memnunum.</c:v>
                </c:pt>
              </c:strCache>
            </c:strRef>
          </c:cat>
          <c:val>
            <c:numRef>
              <c:f>GENEL!$B$4:$J$4</c:f>
              <c:numCache>
                <c:formatCode>0.00%</c:formatCode>
                <c:ptCount val="9"/>
                <c:pt idx="0">
                  <c:v>0.92569999999999997</c:v>
                </c:pt>
                <c:pt idx="1">
                  <c:v>0.91139999999999999</c:v>
                </c:pt>
                <c:pt idx="2">
                  <c:v>0.90569999999999995</c:v>
                </c:pt>
                <c:pt idx="3">
                  <c:v>0.87429999999999997</c:v>
                </c:pt>
                <c:pt idx="4">
                  <c:v>0.90569999999999995</c:v>
                </c:pt>
                <c:pt idx="5">
                  <c:v>0.90859999999999996</c:v>
                </c:pt>
                <c:pt idx="6">
                  <c:v>0.89710000000000001</c:v>
                </c:pt>
                <c:pt idx="7">
                  <c:v>0.90859999999999996</c:v>
                </c:pt>
                <c:pt idx="8">
                  <c:v>0.90569999999999995</c:v>
                </c:pt>
              </c:numCache>
            </c:numRef>
          </c:val>
          <c:extLst xmlns:c16r2="http://schemas.microsoft.com/office/drawing/2015/06/chart">
            <c:ext xmlns:c16="http://schemas.microsoft.com/office/drawing/2014/chart" uri="{C3380CC4-5D6E-409C-BE32-E72D297353CC}">
              <c16:uniqueId val="{00000000-EE51-4E3B-A770-1835EF8346EC}"/>
            </c:ext>
          </c:extLst>
        </c:ser>
        <c:ser>
          <c:idx val="1"/>
          <c:order val="1"/>
          <c:tx>
            <c:strRef>
              <c:f>GENEL!$A$5</c:f>
              <c:strCache>
                <c:ptCount val="1"/>
                <c:pt idx="0">
                  <c:v>AKADEMİ</c:v>
                </c:pt>
              </c:strCache>
            </c:strRef>
          </c:tx>
          <c:spPr>
            <a:solidFill>
              <a:schemeClr val="accent2"/>
            </a:solidFill>
            <a:ln>
              <a:noFill/>
            </a:ln>
            <a:effectLst/>
          </c:spPr>
          <c:invertIfNegative val="0"/>
          <c:cat>
            <c:strRef>
              <c:f>GENEL!$B$1:$J$3</c:f>
              <c:strCache>
                <c:ptCount val="9"/>
                <c:pt idx="0">
                  <c:v>1-Temizlik Hizmetleri Birimi çalışanlarına kolay erişim sağlarım.</c:v>
                </c:pt>
                <c:pt idx="1">
                  <c:v>2-Kampüsün genel temizliğinden memnunum.</c:v>
                </c:pt>
                <c:pt idx="2">
                  <c:v>3-Çalıştığım Fakülte/Bölüm/Ofis temizliğinden memnunum.</c:v>
                </c:pt>
                <c:pt idx="3">
                  <c:v>4-Kullanılan kimyasalların yeterli hijyeni sağladığını düşünüyorum.</c:v>
                </c:pt>
                <c:pt idx="4">
                  <c:v>5-Kampüs içi kargo hizmeti sağlanmasından memnunum.</c:v>
                </c:pt>
                <c:pt idx="5">
                  <c:v>6-Taşıma hizmetlerinden memnunum. </c:v>
                </c:pt>
                <c:pt idx="6">
                  <c:v>7-Temizlik, kargo ve taşıma personeli iletişim ve iş kabiliyetinden memnunum.</c:v>
                </c:pt>
                <c:pt idx="7">
                  <c:v>8-Taleplerin, soru/sorunların kısa sürede karşılanabilirliğinden/cevaplanabilirliğinden memnunum.</c:v>
                </c:pt>
                <c:pt idx="8">
                  <c:v>9-Genel olarak Temizlik Hizmetleri Birimi faaliyetlerinden memnunum.</c:v>
                </c:pt>
              </c:strCache>
            </c:strRef>
          </c:cat>
          <c:val>
            <c:numRef>
              <c:f>GENEL!$B$5:$J$5</c:f>
              <c:numCache>
                <c:formatCode>0.00%</c:formatCode>
                <c:ptCount val="9"/>
                <c:pt idx="0">
                  <c:v>0.97140000000000004</c:v>
                </c:pt>
                <c:pt idx="1">
                  <c:v>0.98570000000000002</c:v>
                </c:pt>
                <c:pt idx="2">
                  <c:v>0.98570000000000002</c:v>
                </c:pt>
                <c:pt idx="3">
                  <c:v>0.97140000000000004</c:v>
                </c:pt>
                <c:pt idx="4">
                  <c:v>0.98570000000000002</c:v>
                </c:pt>
                <c:pt idx="5">
                  <c:v>0.98570000000000002</c:v>
                </c:pt>
                <c:pt idx="6">
                  <c:v>0.98570000000000002</c:v>
                </c:pt>
                <c:pt idx="7">
                  <c:v>1</c:v>
                </c:pt>
                <c:pt idx="8">
                  <c:v>0.98570000000000002</c:v>
                </c:pt>
              </c:numCache>
            </c:numRef>
          </c:val>
          <c:extLst xmlns:c16r2="http://schemas.microsoft.com/office/drawing/2015/06/chart">
            <c:ext xmlns:c16="http://schemas.microsoft.com/office/drawing/2014/chart" uri="{C3380CC4-5D6E-409C-BE32-E72D297353CC}">
              <c16:uniqueId val="{00000001-EE51-4E3B-A770-1835EF8346EC}"/>
            </c:ext>
          </c:extLst>
        </c:ser>
        <c:ser>
          <c:idx val="2"/>
          <c:order val="2"/>
          <c:tx>
            <c:strRef>
              <c:f>GENEL!$A$6</c:f>
              <c:strCache>
                <c:ptCount val="1"/>
                <c:pt idx="0">
                  <c:v>ÖĞRENCİ</c:v>
                </c:pt>
              </c:strCache>
            </c:strRef>
          </c:tx>
          <c:spPr>
            <a:solidFill>
              <a:schemeClr val="accent3"/>
            </a:solidFill>
            <a:ln>
              <a:noFill/>
            </a:ln>
            <a:effectLst/>
          </c:spPr>
          <c:invertIfNegative val="0"/>
          <c:cat>
            <c:strRef>
              <c:f>GENEL!$B$1:$J$3</c:f>
              <c:strCache>
                <c:ptCount val="9"/>
                <c:pt idx="0">
                  <c:v>1-Temizlik Hizmetleri Birimi çalışanlarına kolay erişim sağlarım.</c:v>
                </c:pt>
                <c:pt idx="1">
                  <c:v>2-Kampüsün genel temizliğinden memnunum.</c:v>
                </c:pt>
                <c:pt idx="2">
                  <c:v>3-Çalıştığım Fakülte/Bölüm/Ofis temizliğinden memnunum.</c:v>
                </c:pt>
                <c:pt idx="3">
                  <c:v>4-Kullanılan kimyasalların yeterli hijyeni sağladığını düşünüyorum.</c:v>
                </c:pt>
                <c:pt idx="4">
                  <c:v>5-Kampüs içi kargo hizmeti sağlanmasından memnunum.</c:v>
                </c:pt>
                <c:pt idx="5">
                  <c:v>6-Taşıma hizmetlerinden memnunum. </c:v>
                </c:pt>
                <c:pt idx="6">
                  <c:v>7-Temizlik, kargo ve taşıma personeli iletişim ve iş kabiliyetinden memnunum.</c:v>
                </c:pt>
                <c:pt idx="7">
                  <c:v>8-Taleplerin, soru/sorunların kısa sürede karşılanabilirliğinden/cevaplanabilirliğinden memnunum.</c:v>
                </c:pt>
                <c:pt idx="8">
                  <c:v>9-Genel olarak Temizlik Hizmetleri Birimi faaliyetlerinden memnunum.</c:v>
                </c:pt>
              </c:strCache>
            </c:strRef>
          </c:cat>
          <c:val>
            <c:numRef>
              <c:f>GENEL!$B$6:$J$6</c:f>
              <c:numCache>
                <c:formatCode>0.00%</c:formatCode>
                <c:ptCount val="9"/>
                <c:pt idx="0">
                  <c:v>0.91810000000000003</c:v>
                </c:pt>
                <c:pt idx="1">
                  <c:v>0.9325</c:v>
                </c:pt>
                <c:pt idx="2">
                  <c:v>0.92049999999999998</c:v>
                </c:pt>
                <c:pt idx="3">
                  <c:v>0.9012</c:v>
                </c:pt>
                <c:pt idx="4">
                  <c:v>0.91080000000000005</c:v>
                </c:pt>
                <c:pt idx="5">
                  <c:v>0.85060000000000002</c:v>
                </c:pt>
                <c:pt idx="6">
                  <c:v>0.91810000000000003</c:v>
                </c:pt>
                <c:pt idx="7">
                  <c:v>0.92530000000000001</c:v>
                </c:pt>
                <c:pt idx="8">
                  <c:v>0.91080000000000005</c:v>
                </c:pt>
              </c:numCache>
            </c:numRef>
          </c:val>
          <c:extLst xmlns:c16r2="http://schemas.microsoft.com/office/drawing/2015/06/chart">
            <c:ext xmlns:c16="http://schemas.microsoft.com/office/drawing/2014/chart" uri="{C3380CC4-5D6E-409C-BE32-E72D297353CC}">
              <c16:uniqueId val="{00000002-EE51-4E3B-A770-1835EF8346EC}"/>
            </c:ext>
          </c:extLst>
        </c:ser>
        <c:dLbls>
          <c:showLegendKey val="0"/>
          <c:showVal val="0"/>
          <c:showCatName val="0"/>
          <c:showSerName val="0"/>
          <c:showPercent val="0"/>
          <c:showBubbleSize val="0"/>
        </c:dLbls>
        <c:gapWidth val="219"/>
        <c:overlap val="-27"/>
        <c:axId val="456279840"/>
        <c:axId val="456280400"/>
      </c:barChart>
      <c:catAx>
        <c:axId val="4562798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456280400"/>
        <c:crosses val="autoZero"/>
        <c:auto val="1"/>
        <c:lblAlgn val="ctr"/>
        <c:lblOffset val="100"/>
        <c:noMultiLvlLbl val="0"/>
      </c:catAx>
      <c:valAx>
        <c:axId val="456280400"/>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45627984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GENEL!$A$4</c:f>
              <c:strCache>
                <c:ptCount val="1"/>
                <c:pt idx="0">
                  <c:v>İDARİ</c:v>
                </c:pt>
              </c:strCache>
            </c:strRef>
          </c:tx>
          <c:spPr>
            <a:solidFill>
              <a:schemeClr val="accent1"/>
            </a:solidFill>
            <a:ln>
              <a:noFill/>
            </a:ln>
            <a:effectLst/>
          </c:spPr>
          <c:invertIfNegative val="0"/>
          <c:cat>
            <c:strRef>
              <c:f>GENEL!$B$1:$K$3</c:f>
              <c:strCache>
                <c:ptCount val="10"/>
                <c:pt idx="0">
                  <c:v>1-Ulaşım Hizmetleri Birimi çalışanlarına kolay erişim sağlarım. </c:v>
                </c:pt>
                <c:pt idx="1">
                  <c:v>2-Yöneltilen soru/sorun ve taleplere karşı  üslup ve yaklaşımlarından memnunum. </c:v>
                </c:pt>
                <c:pt idx="2">
                  <c:v>3-Görev sebepli araç talebim zamanında ve istenilen niteliğe uygun olarak karşılanır</c:v>
                </c:pt>
                <c:pt idx="3">
                  <c:v>4-Kurum araçlarının iç donanımı konforludur.</c:v>
                </c:pt>
                <c:pt idx="4">
                  <c:v>5-Kurum araçlarının içi temizdir.</c:v>
                </c:pt>
                <c:pt idx="5">
                  <c:v>6-Kurum araç şoförünün üslup ve davranışları uygundur</c:v>
                </c:pt>
                <c:pt idx="6">
                  <c:v>7-Servis şoförlerinin üslup ve davranışları uygundur.</c:v>
                </c:pt>
                <c:pt idx="7">
                  <c:v>8-Servislerin içi temizdir.</c:v>
                </c:pt>
                <c:pt idx="8">
                  <c:v>9-Servis araçlarının iç donanımı konforludur.</c:v>
                </c:pt>
                <c:pt idx="9">
                  <c:v>10-Genel olarak Ulaşım Hizmetleri Birimi faaliyetlerinden memnunum.</c:v>
                </c:pt>
              </c:strCache>
            </c:strRef>
          </c:cat>
          <c:val>
            <c:numRef>
              <c:f>GENEL!$B$4:$K$4</c:f>
              <c:numCache>
                <c:formatCode>0.00%</c:formatCode>
                <c:ptCount val="10"/>
                <c:pt idx="0">
                  <c:v>0.93820000000000003</c:v>
                </c:pt>
                <c:pt idx="1">
                  <c:v>0.8982</c:v>
                </c:pt>
                <c:pt idx="2">
                  <c:v>0.90910000000000002</c:v>
                </c:pt>
                <c:pt idx="3">
                  <c:v>0.92</c:v>
                </c:pt>
                <c:pt idx="4">
                  <c:v>0.93820000000000003</c:v>
                </c:pt>
                <c:pt idx="5">
                  <c:v>0.92730000000000001</c:v>
                </c:pt>
                <c:pt idx="6">
                  <c:v>0.90549999999999997</c:v>
                </c:pt>
                <c:pt idx="7">
                  <c:v>0.92</c:v>
                </c:pt>
                <c:pt idx="8">
                  <c:v>0.88</c:v>
                </c:pt>
                <c:pt idx="9">
                  <c:v>0.90180000000000005</c:v>
                </c:pt>
              </c:numCache>
            </c:numRef>
          </c:val>
          <c:extLst xmlns:c16r2="http://schemas.microsoft.com/office/drawing/2015/06/chart">
            <c:ext xmlns:c16="http://schemas.microsoft.com/office/drawing/2014/chart" uri="{C3380CC4-5D6E-409C-BE32-E72D297353CC}">
              <c16:uniqueId val="{00000000-903B-4FC6-A781-7B8B034601DE}"/>
            </c:ext>
          </c:extLst>
        </c:ser>
        <c:ser>
          <c:idx val="1"/>
          <c:order val="1"/>
          <c:tx>
            <c:strRef>
              <c:f>GENEL!$A$5</c:f>
              <c:strCache>
                <c:ptCount val="1"/>
                <c:pt idx="0">
                  <c:v>AKADEMİ</c:v>
                </c:pt>
              </c:strCache>
            </c:strRef>
          </c:tx>
          <c:spPr>
            <a:solidFill>
              <a:schemeClr val="accent2"/>
            </a:solidFill>
            <a:ln>
              <a:noFill/>
            </a:ln>
            <a:effectLst/>
          </c:spPr>
          <c:invertIfNegative val="0"/>
          <c:cat>
            <c:strRef>
              <c:f>GENEL!$B$1:$K$3</c:f>
              <c:strCache>
                <c:ptCount val="10"/>
                <c:pt idx="0">
                  <c:v>1-Ulaşım Hizmetleri Birimi çalışanlarına kolay erişim sağlarım. </c:v>
                </c:pt>
                <c:pt idx="1">
                  <c:v>2-Yöneltilen soru/sorun ve taleplere karşı  üslup ve yaklaşımlarından memnunum. </c:v>
                </c:pt>
                <c:pt idx="2">
                  <c:v>3-Görev sebepli araç talebim zamanında ve istenilen niteliğe uygun olarak karşılanır</c:v>
                </c:pt>
                <c:pt idx="3">
                  <c:v>4-Kurum araçlarının iç donanımı konforludur.</c:v>
                </c:pt>
                <c:pt idx="4">
                  <c:v>5-Kurum araçlarının içi temizdir.</c:v>
                </c:pt>
                <c:pt idx="5">
                  <c:v>6-Kurum araç şoförünün üslup ve davranışları uygundur</c:v>
                </c:pt>
                <c:pt idx="6">
                  <c:v>7-Servis şoförlerinin üslup ve davranışları uygundur.</c:v>
                </c:pt>
                <c:pt idx="7">
                  <c:v>8-Servislerin içi temizdir.</c:v>
                </c:pt>
                <c:pt idx="8">
                  <c:v>9-Servis araçlarının iç donanımı konforludur.</c:v>
                </c:pt>
                <c:pt idx="9">
                  <c:v>10-Genel olarak Ulaşım Hizmetleri Birimi faaliyetlerinden memnunum.</c:v>
                </c:pt>
              </c:strCache>
            </c:strRef>
          </c:cat>
          <c:val>
            <c:numRef>
              <c:f>GENEL!$B$5:$K$5</c:f>
              <c:numCache>
                <c:formatCode>0.00%</c:formatCode>
                <c:ptCount val="10"/>
                <c:pt idx="0">
                  <c:v>1</c:v>
                </c:pt>
                <c:pt idx="1">
                  <c:v>1</c:v>
                </c:pt>
                <c:pt idx="2">
                  <c:v>1</c:v>
                </c:pt>
                <c:pt idx="3">
                  <c:v>0.95</c:v>
                </c:pt>
                <c:pt idx="4">
                  <c:v>1</c:v>
                </c:pt>
                <c:pt idx="5">
                  <c:v>1</c:v>
                </c:pt>
                <c:pt idx="6">
                  <c:v>1</c:v>
                </c:pt>
                <c:pt idx="7">
                  <c:v>1</c:v>
                </c:pt>
                <c:pt idx="8">
                  <c:v>0.85</c:v>
                </c:pt>
                <c:pt idx="9">
                  <c:v>1</c:v>
                </c:pt>
              </c:numCache>
            </c:numRef>
          </c:val>
          <c:extLst xmlns:c16r2="http://schemas.microsoft.com/office/drawing/2015/06/chart">
            <c:ext xmlns:c16="http://schemas.microsoft.com/office/drawing/2014/chart" uri="{C3380CC4-5D6E-409C-BE32-E72D297353CC}">
              <c16:uniqueId val="{00000001-903B-4FC6-A781-7B8B034601DE}"/>
            </c:ext>
          </c:extLst>
        </c:ser>
        <c:ser>
          <c:idx val="2"/>
          <c:order val="2"/>
          <c:tx>
            <c:strRef>
              <c:f>GENEL!$A$6</c:f>
              <c:strCache>
                <c:ptCount val="1"/>
                <c:pt idx="0">
                  <c:v>ÖĞRENCİ</c:v>
                </c:pt>
              </c:strCache>
            </c:strRef>
          </c:tx>
          <c:spPr>
            <a:solidFill>
              <a:schemeClr val="accent3"/>
            </a:solidFill>
            <a:ln>
              <a:noFill/>
            </a:ln>
            <a:effectLst/>
          </c:spPr>
          <c:invertIfNegative val="0"/>
          <c:cat>
            <c:strRef>
              <c:f>GENEL!$B$1:$K$3</c:f>
              <c:strCache>
                <c:ptCount val="10"/>
                <c:pt idx="0">
                  <c:v>1-Ulaşım Hizmetleri Birimi çalışanlarına kolay erişim sağlarım. </c:v>
                </c:pt>
                <c:pt idx="1">
                  <c:v>2-Yöneltilen soru/sorun ve taleplere karşı  üslup ve yaklaşımlarından memnunum. </c:v>
                </c:pt>
                <c:pt idx="2">
                  <c:v>3-Görev sebepli araç talebim zamanında ve istenilen niteliğe uygun olarak karşılanır</c:v>
                </c:pt>
                <c:pt idx="3">
                  <c:v>4-Kurum araçlarının iç donanımı konforludur.</c:v>
                </c:pt>
                <c:pt idx="4">
                  <c:v>5-Kurum araçlarının içi temizdir.</c:v>
                </c:pt>
                <c:pt idx="5">
                  <c:v>6-Kurum araç şoförünün üslup ve davranışları uygundur</c:v>
                </c:pt>
                <c:pt idx="6">
                  <c:v>7-Servis şoförlerinin üslup ve davranışları uygundur.</c:v>
                </c:pt>
                <c:pt idx="7">
                  <c:v>8-Servislerin içi temizdir.</c:v>
                </c:pt>
                <c:pt idx="8">
                  <c:v>9-Servis araçlarının iç donanımı konforludur.</c:v>
                </c:pt>
                <c:pt idx="9">
                  <c:v>10-Genel olarak Ulaşım Hizmetleri Birimi faaliyetlerinden memnunum.</c:v>
                </c:pt>
              </c:strCache>
            </c:strRef>
          </c:cat>
          <c:val>
            <c:numRef>
              <c:f>GENEL!$B$6:$K$6</c:f>
              <c:numCache>
                <c:formatCode>0.00%</c:formatCode>
                <c:ptCount val="10"/>
                <c:pt idx="0">
                  <c:v>0.69469999999999998</c:v>
                </c:pt>
                <c:pt idx="1">
                  <c:v>0.69469999999999998</c:v>
                </c:pt>
                <c:pt idx="2">
                  <c:v>0.67369999999999997</c:v>
                </c:pt>
                <c:pt idx="3">
                  <c:v>0.72629999999999995</c:v>
                </c:pt>
                <c:pt idx="4">
                  <c:v>0.73680000000000001</c:v>
                </c:pt>
                <c:pt idx="5">
                  <c:v>0.75790000000000002</c:v>
                </c:pt>
                <c:pt idx="6">
                  <c:v>0.78949999999999998</c:v>
                </c:pt>
                <c:pt idx="7">
                  <c:v>0.8</c:v>
                </c:pt>
                <c:pt idx="8">
                  <c:v>0.8</c:v>
                </c:pt>
                <c:pt idx="9">
                  <c:v>0.70530000000000004</c:v>
                </c:pt>
              </c:numCache>
            </c:numRef>
          </c:val>
          <c:extLst xmlns:c16r2="http://schemas.microsoft.com/office/drawing/2015/06/chart">
            <c:ext xmlns:c16="http://schemas.microsoft.com/office/drawing/2014/chart" uri="{C3380CC4-5D6E-409C-BE32-E72D297353CC}">
              <c16:uniqueId val="{00000002-903B-4FC6-A781-7B8B034601DE}"/>
            </c:ext>
          </c:extLst>
        </c:ser>
        <c:dLbls>
          <c:showLegendKey val="0"/>
          <c:showVal val="0"/>
          <c:showCatName val="0"/>
          <c:showSerName val="0"/>
          <c:showPercent val="0"/>
          <c:showBubbleSize val="0"/>
        </c:dLbls>
        <c:gapWidth val="219"/>
        <c:overlap val="-27"/>
        <c:axId val="368622560"/>
        <c:axId val="369222752"/>
      </c:barChart>
      <c:catAx>
        <c:axId val="3686225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9222752"/>
        <c:crosses val="autoZero"/>
        <c:auto val="1"/>
        <c:lblAlgn val="ctr"/>
        <c:lblOffset val="100"/>
        <c:noMultiLvlLbl val="0"/>
      </c:catAx>
      <c:valAx>
        <c:axId val="36922275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862256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GENEL!$A$4</c:f>
              <c:strCache>
                <c:ptCount val="1"/>
                <c:pt idx="0">
                  <c:v>İDARİ</c:v>
                </c:pt>
              </c:strCache>
            </c:strRef>
          </c:tx>
          <c:spPr>
            <a:solidFill>
              <a:schemeClr val="accent1"/>
            </a:solidFill>
            <a:ln>
              <a:noFill/>
            </a:ln>
            <a:effectLst/>
          </c:spPr>
          <c:invertIfNegative val="0"/>
          <c:cat>
            <c:strRef>
              <c:f>GENEL!$B$1:$L$3</c:f>
              <c:strCache>
                <c:ptCount val="11"/>
                <c:pt idx="0">
                  <c:v>1-Yemekhanede sunulan yemeklerin çeşitliliğinden memnunum.</c:v>
                </c:pt>
                <c:pt idx="1">
                  <c:v>2-Yemekhanede sunulan yemeklerin hijyeninden memnunum.</c:v>
                </c:pt>
                <c:pt idx="2">
                  <c:v>3-Yemekhanenin genel hijyeninden memnunum.</c:v>
                </c:pt>
                <c:pt idx="3">
                  <c:v>4-Yemekhanenin kampüs içi konumundan memnunum. </c:v>
                </c:pt>
                <c:pt idx="4">
                  <c:v>5-Yemekhanenin masa,sandalye,masa üstü ekipmanlarını temiz buluyorum. </c:v>
                </c:pt>
                <c:pt idx="5">
                  <c:v>6-Yemekhane personelinin tavır ve davranışlarından memnunum.</c:v>
                </c:pt>
                <c:pt idx="6">
                  <c:v>7-İkram servisi hizmetlerinden memnunum.</c:v>
                </c:pt>
                <c:pt idx="7">
                  <c:v>8-İkram servisinde kullanılan ürünlerin kalitesinden memnunum.</c:v>
                </c:pt>
                <c:pt idx="8">
                  <c:v>9-İkram servisi personelinin tavır ve davranışlarından memnunum. </c:v>
                </c:pt>
                <c:pt idx="9">
                  <c:v>10-Talep ettiğim hizmetlerde organizasyon öncesi bilgilendirme çalışmalarından ve sunulan ikram hizmetinden memnunum. </c:v>
                </c:pt>
                <c:pt idx="10">
                  <c:v>11-Genel olarak Yemekhane Hizmetleri Birimi faaliyetlerinden memnunum.</c:v>
                </c:pt>
              </c:strCache>
            </c:strRef>
          </c:cat>
          <c:val>
            <c:numRef>
              <c:f>GENEL!$B$4:$L$4</c:f>
              <c:numCache>
                <c:formatCode>0.00%</c:formatCode>
                <c:ptCount val="11"/>
                <c:pt idx="0">
                  <c:v>0.86580000000000001</c:v>
                </c:pt>
                <c:pt idx="1">
                  <c:v>0.89039999999999997</c:v>
                </c:pt>
                <c:pt idx="2">
                  <c:v>0.9123</c:v>
                </c:pt>
                <c:pt idx="3">
                  <c:v>0.91510000000000002</c:v>
                </c:pt>
                <c:pt idx="4">
                  <c:v>0.91510000000000002</c:v>
                </c:pt>
                <c:pt idx="5">
                  <c:v>0.92600000000000005</c:v>
                </c:pt>
                <c:pt idx="6">
                  <c:v>0.92879999999999996</c:v>
                </c:pt>
                <c:pt idx="7">
                  <c:v>0.90410000000000001</c:v>
                </c:pt>
                <c:pt idx="8">
                  <c:v>0.95340000000000003</c:v>
                </c:pt>
                <c:pt idx="9">
                  <c:v>0.92879999999999996</c:v>
                </c:pt>
                <c:pt idx="10">
                  <c:v>0.93149999999999999</c:v>
                </c:pt>
              </c:numCache>
            </c:numRef>
          </c:val>
          <c:extLst xmlns:c16r2="http://schemas.microsoft.com/office/drawing/2015/06/chart">
            <c:ext xmlns:c16="http://schemas.microsoft.com/office/drawing/2014/chart" uri="{C3380CC4-5D6E-409C-BE32-E72D297353CC}">
              <c16:uniqueId val="{00000000-7A00-416A-9DE4-50915CD2F114}"/>
            </c:ext>
          </c:extLst>
        </c:ser>
        <c:ser>
          <c:idx val="1"/>
          <c:order val="1"/>
          <c:tx>
            <c:strRef>
              <c:f>GENEL!$A$5</c:f>
              <c:strCache>
                <c:ptCount val="1"/>
                <c:pt idx="0">
                  <c:v>AKADEMİ</c:v>
                </c:pt>
              </c:strCache>
            </c:strRef>
          </c:tx>
          <c:spPr>
            <a:solidFill>
              <a:schemeClr val="accent2"/>
            </a:solidFill>
            <a:ln>
              <a:noFill/>
            </a:ln>
            <a:effectLst/>
          </c:spPr>
          <c:invertIfNegative val="0"/>
          <c:cat>
            <c:strRef>
              <c:f>GENEL!$B$1:$L$3</c:f>
              <c:strCache>
                <c:ptCount val="11"/>
                <c:pt idx="0">
                  <c:v>1-Yemekhanede sunulan yemeklerin çeşitliliğinden memnunum.</c:v>
                </c:pt>
                <c:pt idx="1">
                  <c:v>2-Yemekhanede sunulan yemeklerin hijyeninden memnunum.</c:v>
                </c:pt>
                <c:pt idx="2">
                  <c:v>3-Yemekhanenin genel hijyeninden memnunum.</c:v>
                </c:pt>
                <c:pt idx="3">
                  <c:v>4-Yemekhanenin kampüs içi konumundan memnunum. </c:v>
                </c:pt>
                <c:pt idx="4">
                  <c:v>5-Yemekhanenin masa,sandalye,masa üstü ekipmanlarını temiz buluyorum. </c:v>
                </c:pt>
                <c:pt idx="5">
                  <c:v>6-Yemekhane personelinin tavır ve davranışlarından memnunum.</c:v>
                </c:pt>
                <c:pt idx="6">
                  <c:v>7-İkram servisi hizmetlerinden memnunum.</c:v>
                </c:pt>
                <c:pt idx="7">
                  <c:v>8-İkram servisinde kullanılan ürünlerin kalitesinden memnunum.</c:v>
                </c:pt>
                <c:pt idx="8">
                  <c:v>9-İkram servisi personelinin tavır ve davranışlarından memnunum. </c:v>
                </c:pt>
                <c:pt idx="9">
                  <c:v>10-Talep ettiğim hizmetlerde organizasyon öncesi bilgilendirme çalışmalarından ve sunulan ikram hizmetinden memnunum. </c:v>
                </c:pt>
                <c:pt idx="10">
                  <c:v>11-Genel olarak Yemekhane Hizmetleri Birimi faaliyetlerinden memnunum.</c:v>
                </c:pt>
              </c:strCache>
            </c:strRef>
          </c:cat>
          <c:val>
            <c:numRef>
              <c:f>GENEL!$B$5:$L$5</c:f>
              <c:numCache>
                <c:formatCode>0.00%</c:formatCode>
                <c:ptCount val="11"/>
                <c:pt idx="0">
                  <c:v>0.88600000000000001</c:v>
                </c:pt>
                <c:pt idx="1">
                  <c:v>0.85699999999999998</c:v>
                </c:pt>
                <c:pt idx="2">
                  <c:v>0.94299999999999995</c:v>
                </c:pt>
                <c:pt idx="3">
                  <c:v>0.97099999999999997</c:v>
                </c:pt>
                <c:pt idx="4">
                  <c:v>0.97099999999999997</c:v>
                </c:pt>
                <c:pt idx="5">
                  <c:v>0.97099999999999997</c:v>
                </c:pt>
                <c:pt idx="6">
                  <c:v>0.94299999999999995</c:v>
                </c:pt>
                <c:pt idx="7">
                  <c:v>0.97099999999999997</c:v>
                </c:pt>
                <c:pt idx="8">
                  <c:v>1</c:v>
                </c:pt>
                <c:pt idx="9">
                  <c:v>0.97099999999999997</c:v>
                </c:pt>
                <c:pt idx="10">
                  <c:v>0.94299999999999995</c:v>
                </c:pt>
              </c:numCache>
            </c:numRef>
          </c:val>
          <c:extLst xmlns:c16r2="http://schemas.microsoft.com/office/drawing/2015/06/chart">
            <c:ext xmlns:c16="http://schemas.microsoft.com/office/drawing/2014/chart" uri="{C3380CC4-5D6E-409C-BE32-E72D297353CC}">
              <c16:uniqueId val="{00000001-7A00-416A-9DE4-50915CD2F114}"/>
            </c:ext>
          </c:extLst>
        </c:ser>
        <c:ser>
          <c:idx val="2"/>
          <c:order val="2"/>
          <c:tx>
            <c:strRef>
              <c:f>GENEL!$A$6</c:f>
              <c:strCache>
                <c:ptCount val="1"/>
                <c:pt idx="0">
                  <c:v>ÖĞRENCİ</c:v>
                </c:pt>
              </c:strCache>
            </c:strRef>
          </c:tx>
          <c:spPr>
            <a:solidFill>
              <a:schemeClr val="accent3"/>
            </a:solidFill>
            <a:ln>
              <a:noFill/>
            </a:ln>
            <a:effectLst/>
          </c:spPr>
          <c:invertIfNegative val="0"/>
          <c:cat>
            <c:strRef>
              <c:f>GENEL!$B$1:$L$3</c:f>
              <c:strCache>
                <c:ptCount val="11"/>
                <c:pt idx="0">
                  <c:v>1-Yemekhanede sunulan yemeklerin çeşitliliğinden memnunum.</c:v>
                </c:pt>
                <c:pt idx="1">
                  <c:v>2-Yemekhanede sunulan yemeklerin hijyeninden memnunum.</c:v>
                </c:pt>
                <c:pt idx="2">
                  <c:v>3-Yemekhanenin genel hijyeninden memnunum.</c:v>
                </c:pt>
                <c:pt idx="3">
                  <c:v>4-Yemekhanenin kampüs içi konumundan memnunum. </c:v>
                </c:pt>
                <c:pt idx="4">
                  <c:v>5-Yemekhanenin masa,sandalye,masa üstü ekipmanlarını temiz buluyorum. </c:v>
                </c:pt>
                <c:pt idx="5">
                  <c:v>6-Yemekhane personelinin tavır ve davranışlarından memnunum.</c:v>
                </c:pt>
                <c:pt idx="6">
                  <c:v>7-İkram servisi hizmetlerinden memnunum.</c:v>
                </c:pt>
                <c:pt idx="7">
                  <c:v>8-İkram servisinde kullanılan ürünlerin kalitesinden memnunum.</c:v>
                </c:pt>
                <c:pt idx="8">
                  <c:v>9-İkram servisi personelinin tavır ve davranışlarından memnunum. </c:v>
                </c:pt>
                <c:pt idx="9">
                  <c:v>10-Talep ettiğim hizmetlerde organizasyon öncesi bilgilendirme çalışmalarından ve sunulan ikram hizmetinden memnunum. </c:v>
                </c:pt>
                <c:pt idx="10">
                  <c:v>11-Genel olarak Yemekhane Hizmetleri Birimi faaliyetlerinden memnunum.</c:v>
                </c:pt>
              </c:strCache>
            </c:strRef>
          </c:cat>
          <c:val>
            <c:numRef>
              <c:f>GENEL!$B$6:$L$6</c:f>
              <c:numCache>
                <c:formatCode>0.00%</c:formatCode>
                <c:ptCount val="11"/>
                <c:pt idx="0">
                  <c:v>0.83699999999999997</c:v>
                </c:pt>
                <c:pt idx="1">
                  <c:v>0.86199999999999999</c:v>
                </c:pt>
                <c:pt idx="2">
                  <c:v>0.85899999999999999</c:v>
                </c:pt>
                <c:pt idx="3">
                  <c:v>0.84199999999999997</c:v>
                </c:pt>
                <c:pt idx="4">
                  <c:v>0.84</c:v>
                </c:pt>
                <c:pt idx="5">
                  <c:v>0.91900000000000004</c:v>
                </c:pt>
                <c:pt idx="6">
                  <c:v>0.879</c:v>
                </c:pt>
                <c:pt idx="7">
                  <c:v>0.84399999999999997</c:v>
                </c:pt>
                <c:pt idx="8">
                  <c:v>0.90100000000000002</c:v>
                </c:pt>
                <c:pt idx="9">
                  <c:v>0.84</c:v>
                </c:pt>
                <c:pt idx="10">
                  <c:v>0.82699999999999996</c:v>
                </c:pt>
              </c:numCache>
            </c:numRef>
          </c:val>
          <c:extLst xmlns:c16r2="http://schemas.microsoft.com/office/drawing/2015/06/chart">
            <c:ext xmlns:c16="http://schemas.microsoft.com/office/drawing/2014/chart" uri="{C3380CC4-5D6E-409C-BE32-E72D297353CC}">
              <c16:uniqueId val="{00000002-7A00-416A-9DE4-50915CD2F114}"/>
            </c:ext>
          </c:extLst>
        </c:ser>
        <c:dLbls>
          <c:showLegendKey val="0"/>
          <c:showVal val="0"/>
          <c:showCatName val="0"/>
          <c:showSerName val="0"/>
          <c:showPercent val="0"/>
          <c:showBubbleSize val="0"/>
        </c:dLbls>
        <c:gapWidth val="219"/>
        <c:overlap val="-27"/>
        <c:axId val="369226112"/>
        <c:axId val="369226672"/>
      </c:barChart>
      <c:catAx>
        <c:axId val="369226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9226672"/>
        <c:crosses val="autoZero"/>
        <c:auto val="1"/>
        <c:lblAlgn val="ctr"/>
        <c:lblOffset val="100"/>
        <c:noMultiLvlLbl val="0"/>
      </c:catAx>
      <c:valAx>
        <c:axId val="369226672"/>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crossAx val="36922611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showDLblsOverMax val="0"/>
  </c:chart>
  <c:spPr>
    <a:noFill/>
    <a:ln>
      <a:noFill/>
    </a:ln>
    <a:effectLst/>
  </c:spPr>
  <c:txPr>
    <a:bodyPr/>
    <a:lstStyle/>
    <a:p>
      <a:pPr>
        <a:defRPr/>
      </a:pPr>
      <a:endParaRPr lang="tr-T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534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777607" y="0"/>
            <a:ext cx="2889938" cy="495348"/>
          </a:xfrm>
          <a:prstGeom prst="rect">
            <a:avLst/>
          </a:prstGeom>
        </p:spPr>
        <p:txBody>
          <a:bodyPr vert="horz" lIns="91440" tIns="45720" rIns="91440" bIns="45720" rtlCol="0"/>
          <a:lstStyle>
            <a:lvl1pPr algn="r">
              <a:defRPr sz="1200"/>
            </a:lvl1pPr>
          </a:lstStyle>
          <a:p>
            <a:fld id="{FEFEF86E-60C8-4667-9A2D-5C28F8F9AB17}" type="datetimeFigureOut">
              <a:rPr lang="tr-TR" smtClean="0"/>
              <a:t>20.01.2020</a:t>
            </a:fld>
            <a:endParaRPr lang="tr-TR"/>
          </a:p>
        </p:txBody>
      </p:sp>
      <p:sp>
        <p:nvSpPr>
          <p:cNvPr id="4" name="Footer Placeholder 3"/>
          <p:cNvSpPr>
            <a:spLocks noGrp="1"/>
          </p:cNvSpPr>
          <p:nvPr>
            <p:ph type="ftr" sz="quarter" idx="2"/>
          </p:nvPr>
        </p:nvSpPr>
        <p:spPr>
          <a:xfrm>
            <a:off x="0" y="9377317"/>
            <a:ext cx="2889938" cy="495347"/>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777607" y="9377317"/>
            <a:ext cx="2889938" cy="495347"/>
          </a:xfrm>
          <a:prstGeom prst="rect">
            <a:avLst/>
          </a:prstGeom>
        </p:spPr>
        <p:txBody>
          <a:bodyPr vert="horz" lIns="91440" tIns="45720" rIns="91440" bIns="45720" rtlCol="0" anchor="b"/>
          <a:lstStyle>
            <a:lvl1pPr algn="r">
              <a:defRPr sz="1200"/>
            </a:lvl1pPr>
          </a:lstStyle>
          <a:p>
            <a:fld id="{7F1F2F69-A699-4BEC-BDDD-8A71EA5EEC04}" type="slidenum">
              <a:rPr lang="tr-TR" smtClean="0"/>
              <a:t>‹#›</a:t>
            </a:fld>
            <a:endParaRPr lang="tr-TR"/>
          </a:p>
        </p:txBody>
      </p:sp>
    </p:spTree>
    <p:extLst>
      <p:ext uri="{BB962C8B-B14F-4D97-AF65-F5344CB8AC3E}">
        <p14:creationId xmlns:p14="http://schemas.microsoft.com/office/powerpoint/2010/main" val="15910510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889938" cy="493633"/>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777607" y="0"/>
            <a:ext cx="2889938" cy="493633"/>
          </a:xfrm>
          <a:prstGeom prst="rect">
            <a:avLst/>
          </a:prstGeom>
        </p:spPr>
        <p:txBody>
          <a:bodyPr vert="horz" lIns="91440" tIns="45720" rIns="91440" bIns="45720" rtlCol="0"/>
          <a:lstStyle>
            <a:lvl1pPr algn="r">
              <a:defRPr sz="1200"/>
            </a:lvl1pPr>
          </a:lstStyle>
          <a:p>
            <a:fld id="{389FC953-42AA-4EE9-BF6A-0E981C5F3E5C}" type="datetimeFigureOut">
              <a:rPr lang="tr-TR" smtClean="0"/>
              <a:t>20.01.2020</a:t>
            </a:fld>
            <a:endParaRPr lang="tr-TR"/>
          </a:p>
        </p:txBody>
      </p:sp>
      <p:sp>
        <p:nvSpPr>
          <p:cNvPr id="4" name="Slayt Görüntüsü Yer Tutucusu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377316"/>
            <a:ext cx="2889938" cy="493633"/>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777607" y="9377316"/>
            <a:ext cx="2889938" cy="493633"/>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68F1CBD-092F-46C9-A4DE-6EE6E628FC19}" type="slidenum">
              <a:rPr lang="tr-TR" smtClean="0"/>
              <a:t>1</a:t>
            </a:fld>
            <a:endParaRPr lang="tr-TR"/>
          </a:p>
        </p:txBody>
      </p:sp>
    </p:spTree>
    <p:extLst>
      <p:ext uri="{BB962C8B-B14F-4D97-AF65-F5344CB8AC3E}">
        <p14:creationId xmlns:p14="http://schemas.microsoft.com/office/powerpoint/2010/main" val="1654814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68F1CBD-092F-46C9-A4DE-6EE6E628FC19}" type="slidenum">
              <a:rPr lang="tr-TR" smtClean="0"/>
              <a:t>22</a:t>
            </a:fld>
            <a:endParaRPr lang="tr-TR"/>
          </a:p>
        </p:txBody>
      </p:sp>
    </p:spTree>
    <p:extLst>
      <p:ext uri="{BB962C8B-B14F-4D97-AF65-F5344CB8AC3E}">
        <p14:creationId xmlns:p14="http://schemas.microsoft.com/office/powerpoint/2010/main" val="71651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68F1CBD-092F-46C9-A4DE-6EE6E628FC19}" type="slidenum">
              <a:rPr lang="tr-TR" smtClean="0"/>
              <a:t>25</a:t>
            </a:fld>
            <a:endParaRPr lang="tr-TR"/>
          </a:p>
        </p:txBody>
      </p:sp>
    </p:spTree>
    <p:extLst>
      <p:ext uri="{BB962C8B-B14F-4D97-AF65-F5344CB8AC3E}">
        <p14:creationId xmlns:p14="http://schemas.microsoft.com/office/powerpoint/2010/main" val="3628320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7A42CFF-777B-4533-A440-4C456B6A9FEA}" type="datetime1">
              <a:rPr lang="tr-TR" smtClean="0"/>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059989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FDEF684-7ED6-4E25-99B3-6C7EE6714DA3}" type="datetime1">
              <a:rPr lang="tr-TR" smtClean="0"/>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47278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2D2059A-8985-41A3-9F35-8DC13894A4E0}" type="datetime1">
              <a:rPr lang="tr-TR" smtClean="0"/>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0540003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CF74D3F-D744-42F9-A266-110B14BD4158}" type="datetime1">
              <a:rPr lang="tr-TR" smtClean="0"/>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992546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EC1C8BA-DCDD-4E80-B44D-BB4BDA6BC718}" type="datetime1">
              <a:rPr lang="tr-TR" smtClean="0"/>
              <a:t>20.01.2020</a:t>
            </a:fld>
            <a:endParaRPr lang="tr-TR"/>
          </a:p>
        </p:txBody>
      </p:sp>
      <p:sp>
        <p:nvSpPr>
          <p:cNvPr id="5" name="Altbilgi Yer Tutucusu 4"/>
          <p:cNvSpPr>
            <a:spLocks noGrp="1"/>
          </p:cNvSpPr>
          <p:nvPr>
            <p:ph type="ftr" sz="quarter" idx="11"/>
          </p:nvPr>
        </p:nvSpPr>
        <p:spPr/>
        <p:txBody>
          <a:bodyPr/>
          <a:lstStyle/>
          <a:p>
            <a:r>
              <a:rPr lang="tr-TR" smtClean="0"/>
              <a:t>Kalite bir yaşam tarzıdır.</a:t>
            </a:r>
            <a:endParaRPr lang="tr-TR"/>
          </a:p>
        </p:txBody>
      </p:sp>
      <p:sp>
        <p:nvSpPr>
          <p:cNvPr id="6" name="Slayt Numarası Yer Tutucusu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8850989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6427ED0-D0FE-4A09-AE62-4103EA8D2926}" type="datetime1">
              <a:rPr lang="tr-TR" smtClean="0"/>
              <a:t>20.01.2020</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745253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E782A1D-A539-4378-A6BA-1AA9F3084D39}" type="datetime1">
              <a:rPr lang="tr-TR" smtClean="0"/>
              <a:t>20.01.2020</a:t>
            </a:fld>
            <a:endParaRPr lang="tr-TR"/>
          </a:p>
        </p:txBody>
      </p:sp>
      <p:sp>
        <p:nvSpPr>
          <p:cNvPr id="8" name="Altbilgi Yer Tutucusu 7"/>
          <p:cNvSpPr>
            <a:spLocks noGrp="1"/>
          </p:cNvSpPr>
          <p:nvPr>
            <p:ph type="ftr" sz="quarter" idx="11"/>
          </p:nvPr>
        </p:nvSpPr>
        <p:spPr/>
        <p:txBody>
          <a:bodyPr/>
          <a:lstStyle/>
          <a:p>
            <a:r>
              <a:rPr lang="tr-TR" smtClean="0"/>
              <a:t>Kalite bir yaşam tarzıdır.</a:t>
            </a:r>
            <a:endParaRPr lang="tr-TR"/>
          </a:p>
        </p:txBody>
      </p:sp>
      <p:sp>
        <p:nvSpPr>
          <p:cNvPr id="9" name="Slayt Numarası Yer Tutucusu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74752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62192C6F-6FA5-45C8-ACE4-E5B3D13F24FA}" type="datetime1">
              <a:rPr lang="tr-TR" smtClean="0"/>
              <a:t>20.01.2020</a:t>
            </a:fld>
            <a:endParaRPr lang="tr-TR"/>
          </a:p>
        </p:txBody>
      </p:sp>
      <p:sp>
        <p:nvSpPr>
          <p:cNvPr id="4" name="Altbilgi Yer Tutucusu 3"/>
          <p:cNvSpPr>
            <a:spLocks noGrp="1"/>
          </p:cNvSpPr>
          <p:nvPr>
            <p:ph type="ftr" sz="quarter" idx="11"/>
          </p:nvPr>
        </p:nvSpPr>
        <p:spPr/>
        <p:txBody>
          <a:bodyPr/>
          <a:lstStyle/>
          <a:p>
            <a:r>
              <a:rPr lang="tr-TR" smtClean="0"/>
              <a:t>Kalite bir yaşam tarzıdır.</a:t>
            </a:r>
            <a:endParaRPr lang="tr-TR"/>
          </a:p>
        </p:txBody>
      </p:sp>
      <p:sp>
        <p:nvSpPr>
          <p:cNvPr id="5" name="Slayt Numarası Yer Tutucusu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070613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E20823A-34F6-4D9A-B72C-4420CCCD8E18}" type="datetime1">
              <a:rPr lang="tr-TR" smtClean="0"/>
              <a:t>20.01.2020</a:t>
            </a:fld>
            <a:endParaRPr lang="tr-TR"/>
          </a:p>
        </p:txBody>
      </p:sp>
      <p:sp>
        <p:nvSpPr>
          <p:cNvPr id="3" name="Altbilgi Yer Tutucusu 2"/>
          <p:cNvSpPr>
            <a:spLocks noGrp="1"/>
          </p:cNvSpPr>
          <p:nvPr>
            <p:ph type="ftr" sz="quarter" idx="11"/>
          </p:nvPr>
        </p:nvSpPr>
        <p:spPr/>
        <p:txBody>
          <a:bodyPr/>
          <a:lstStyle/>
          <a:p>
            <a:r>
              <a:rPr lang="tr-TR" smtClean="0"/>
              <a:t>Kalite bir yaşam tarzıdır.</a:t>
            </a:r>
            <a:endParaRPr lang="tr-TR"/>
          </a:p>
        </p:txBody>
      </p:sp>
      <p:sp>
        <p:nvSpPr>
          <p:cNvPr id="4" name="Slayt Numarası Yer Tutucusu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2702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46673C7-9167-4403-8666-44BE39765140}" type="datetime1">
              <a:rPr lang="tr-TR" smtClean="0"/>
              <a:t>20.01.2020</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799338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12AA8A1-43D8-4974-AA28-F99EFBEC3B2D}" type="datetime1">
              <a:rPr lang="tr-TR" smtClean="0"/>
              <a:t>20.01.2020</a:t>
            </a:fld>
            <a:endParaRPr lang="tr-TR"/>
          </a:p>
        </p:txBody>
      </p:sp>
      <p:sp>
        <p:nvSpPr>
          <p:cNvPr id="6" name="Altbilgi Yer Tutucusu 5"/>
          <p:cNvSpPr>
            <a:spLocks noGrp="1"/>
          </p:cNvSpPr>
          <p:nvPr>
            <p:ph type="ftr" sz="quarter" idx="11"/>
          </p:nvPr>
        </p:nvSpPr>
        <p:spPr/>
        <p:txBody>
          <a:bodyPr/>
          <a:lstStyle/>
          <a:p>
            <a:r>
              <a:rPr lang="tr-TR" smtClean="0"/>
              <a:t>Kalite bir yaşam tarzıdır.</a:t>
            </a:r>
            <a:endParaRPr lang="tr-TR"/>
          </a:p>
        </p:txBody>
      </p:sp>
      <p:sp>
        <p:nvSpPr>
          <p:cNvPr id="7" name="Slayt Numarası Yer Tutucusu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718101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C83F0-FC27-43D2-9813-F060C2D9E7A0}" type="datetime1">
              <a:rPr lang="tr-TR" smtClean="0"/>
              <a:t>20.01.2020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Kalite bir yaşam tarzıdır.</a:t>
            </a:r>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31569469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3" Type="http://schemas.openxmlformats.org/officeDocument/2006/relationships/image" Target="../media/image5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3" Type="http://schemas.openxmlformats.org/officeDocument/2006/relationships/image" Target="../media/image58.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3" Type="http://schemas.openxmlformats.org/officeDocument/2006/relationships/image" Target="../media/image59.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3" Type="http://schemas.openxmlformats.org/officeDocument/2006/relationships/image" Target="../media/image60.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3" Type="http://schemas.openxmlformats.org/officeDocument/2006/relationships/image" Target="../media/image61.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3" Type="http://schemas.openxmlformats.org/officeDocument/2006/relationships/image" Target="../media/image6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3" Type="http://schemas.openxmlformats.org/officeDocument/2006/relationships/image" Target="../media/image29.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3" Type="http://schemas.openxmlformats.org/officeDocument/2006/relationships/image" Target="../media/image31.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image" Target="../media/image3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3" Type="http://schemas.openxmlformats.org/officeDocument/2006/relationships/image" Target="../media/image3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3" Type="http://schemas.openxmlformats.org/officeDocument/2006/relationships/image" Target="../media/image3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3" Type="http://schemas.openxmlformats.org/officeDocument/2006/relationships/image" Target="../media/image39.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3" Type="http://schemas.openxmlformats.org/officeDocument/2006/relationships/image" Target="../media/image40.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3" Type="http://schemas.openxmlformats.org/officeDocument/2006/relationships/image" Target="../media/image41.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3" Type="http://schemas.openxmlformats.org/officeDocument/2006/relationships/image" Target="../media/image4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3" Type="http://schemas.openxmlformats.org/officeDocument/2006/relationships/image" Target="../media/image4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3" Type="http://schemas.openxmlformats.org/officeDocument/2006/relationships/image" Target="../media/image4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3" Type="http://schemas.openxmlformats.org/officeDocument/2006/relationships/image" Target="../media/image46.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3" Type="http://schemas.openxmlformats.org/officeDocument/2006/relationships/image" Target="../media/image48.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3" Type="http://schemas.openxmlformats.org/officeDocument/2006/relationships/image" Target="../media/image49.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3" Type="http://schemas.openxmlformats.org/officeDocument/2006/relationships/image" Target="../media/image50.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3" Type="http://schemas.openxmlformats.org/officeDocument/2006/relationships/image" Target="../media/image51.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3" Type="http://schemas.openxmlformats.org/officeDocument/2006/relationships/image" Target="../media/image5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3" Type="http://schemas.openxmlformats.org/officeDocument/2006/relationships/image" Target="../media/image53.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3" Type="http://schemas.openxmlformats.org/officeDocument/2006/relationships/image" Target="../media/image54.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3" Type="http://schemas.openxmlformats.org/officeDocument/2006/relationships/image" Target="../media/image55.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3" Type="http://schemas.openxmlformats.org/officeDocument/2006/relationships/image" Target="../media/image56.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755576" y="3645025"/>
            <a:ext cx="7772400" cy="504055"/>
          </a:xfrm>
        </p:spPr>
        <p:txBody>
          <a:bodyPr>
            <a:noAutofit/>
          </a:bodyPr>
          <a:lstStyle/>
          <a:p>
            <a:r>
              <a:rPr lang="tr-TR" b="1" dirty="0" smtClean="0">
                <a:solidFill>
                  <a:srgbClr val="FF0000"/>
                </a:solidFill>
              </a:rPr>
              <a:t>2019 YILI </a:t>
            </a:r>
            <a:br>
              <a:rPr lang="tr-TR" b="1" dirty="0" smtClean="0">
                <a:solidFill>
                  <a:srgbClr val="FF0000"/>
                </a:solidFill>
              </a:rPr>
            </a:br>
            <a:r>
              <a:rPr lang="tr-TR" b="1" dirty="0" smtClean="0">
                <a:solidFill>
                  <a:srgbClr val="FF0000"/>
                </a:solidFill>
              </a:rPr>
              <a:t>OCAK-ARALIK YGG SUNUMU</a:t>
            </a:r>
            <a:br>
              <a:rPr lang="tr-TR" b="1" dirty="0" smtClean="0">
                <a:solidFill>
                  <a:srgbClr val="FF0000"/>
                </a:solidFill>
              </a:rPr>
            </a:br>
            <a:r>
              <a:rPr lang="tr-TR" b="1" dirty="0" smtClean="0">
                <a:solidFill>
                  <a:srgbClr val="FF0000"/>
                </a:solidFill>
              </a:rPr>
              <a:t/>
            </a:r>
            <a:br>
              <a:rPr lang="tr-TR" b="1" dirty="0" smtClean="0">
                <a:solidFill>
                  <a:srgbClr val="FF0000"/>
                </a:solidFill>
              </a:rPr>
            </a:br>
            <a:r>
              <a:rPr lang="tr-TR" b="1" dirty="0" smtClean="0">
                <a:solidFill>
                  <a:srgbClr val="FF0000"/>
                </a:solidFill>
              </a:rPr>
              <a:t>İDARİ ve DESTEK HİZMETLERİ SÜRECİ</a:t>
            </a:r>
            <a:r>
              <a:rPr lang="tr-TR" b="1" dirty="0">
                <a:solidFill>
                  <a:srgbClr val="FF0000"/>
                </a:solidFill>
              </a:rPr>
              <a:t/>
            </a:r>
            <a:br>
              <a:rPr lang="tr-TR" b="1" dirty="0">
                <a:solidFill>
                  <a:srgbClr val="FF0000"/>
                </a:solidFill>
              </a:rPr>
            </a:br>
            <a:r>
              <a:rPr lang="tr-TR" b="1" dirty="0">
                <a:solidFill>
                  <a:srgbClr val="FF0000"/>
                </a:solidFill>
              </a:rPr>
              <a:t/>
            </a:r>
            <a:br>
              <a:rPr lang="tr-TR" b="1" dirty="0">
                <a:solidFill>
                  <a:srgbClr val="FF0000"/>
                </a:solidFill>
              </a:rPr>
            </a:br>
            <a:r>
              <a:rPr lang="tr-TR" b="1" dirty="0" smtClean="0"/>
              <a:t>20/01/2020</a:t>
            </a:r>
            <a:endParaRPr lang="tr-TR" b="1" dirty="0"/>
          </a:p>
        </p:txBody>
      </p:sp>
      <p:sp>
        <p:nvSpPr>
          <p:cNvPr id="6" name="Slayt Numarası Yer Tutucusu 5"/>
          <p:cNvSpPr>
            <a:spLocks noGrp="1"/>
          </p:cNvSpPr>
          <p:nvPr>
            <p:ph type="sldNum" sz="quarter" idx="12"/>
          </p:nvPr>
        </p:nvSpPr>
        <p:spPr/>
        <p:txBody>
          <a:bodyPr/>
          <a:lstStyle/>
          <a:p>
            <a:fld id="{439F893C-C32F-4835-A1E5-850973405C58}" type="slidenum">
              <a:rPr lang="tr-TR" smtClean="0"/>
              <a:t>1</a:t>
            </a:fld>
            <a:endParaRPr lang="tr-TR"/>
          </a:p>
        </p:txBody>
      </p:sp>
      <p:pic>
        <p:nvPicPr>
          <p:cNvPr id="4" name="Resim 3"/>
          <p:cNvPicPr/>
          <p:nvPr/>
        </p:nvPicPr>
        <p:blipFill>
          <a:blip r:embed="rId3"/>
          <a:stretch>
            <a:fillRect/>
          </a:stretch>
        </p:blipFill>
        <p:spPr>
          <a:xfrm>
            <a:off x="251520" y="404664"/>
            <a:ext cx="2736304" cy="576064"/>
          </a:xfrm>
          <a:prstGeom prst="rect">
            <a:avLst/>
          </a:prstGeom>
        </p:spPr>
      </p:pic>
    </p:spTree>
    <p:extLst>
      <p:ext uri="{BB962C8B-B14F-4D97-AF65-F5344CB8AC3E}">
        <p14:creationId xmlns:p14="http://schemas.microsoft.com/office/powerpoint/2010/main" val="1057669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SÜREÇ PERFORMANS GÖSTERGELERİ (SPİK )</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10</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2016479085"/>
              </p:ext>
            </p:extLst>
          </p:nvPr>
        </p:nvGraphicFramePr>
        <p:xfrm>
          <a:off x="107943" y="1560594"/>
          <a:ext cx="8578858" cy="4676724"/>
        </p:xfrm>
        <a:graphic>
          <a:graphicData uri="http://schemas.openxmlformats.org/drawingml/2006/table">
            <a:tbl>
              <a:tblPr/>
              <a:tblGrid>
                <a:gridCol w="362646"/>
                <a:gridCol w="1375035"/>
                <a:gridCol w="498639"/>
                <a:gridCol w="438198"/>
                <a:gridCol w="506194"/>
                <a:gridCol w="324871"/>
                <a:gridCol w="317315"/>
                <a:gridCol w="322982"/>
                <a:gridCol w="311650"/>
                <a:gridCol w="322982"/>
                <a:gridCol w="379646"/>
                <a:gridCol w="279541"/>
                <a:gridCol w="302205"/>
                <a:gridCol w="322982"/>
                <a:gridCol w="311650"/>
                <a:gridCol w="322982"/>
                <a:gridCol w="419310"/>
                <a:gridCol w="445753"/>
                <a:gridCol w="611966"/>
                <a:gridCol w="402311"/>
              </a:tblGrid>
              <a:tr h="149517">
                <a:tc rowSpan="2" gridSpan="3">
                  <a:txBody>
                    <a:bodyPr/>
                    <a:lstStyle/>
                    <a:p>
                      <a:pPr algn="l" fontAlgn="ctr"/>
                      <a:r>
                        <a:rPr lang="tr-TR" sz="500" b="1" i="0" u="none" strike="noStrike">
                          <a:solidFill>
                            <a:srgbClr val="FFFFFF"/>
                          </a:solidFill>
                          <a:effectLst/>
                          <a:latin typeface="Tahoma" panose="020B0604030504040204" pitchFamily="34" charset="0"/>
                        </a:rPr>
                        <a:t>SÜREÇ ADI: DESTEK HİZMETLERİ SÜRECİ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rowSpan="2" hMerge="1">
                  <a:txBody>
                    <a:bodyPr/>
                    <a:lstStyle/>
                    <a:p>
                      <a:endParaRPr lang="tr-TR"/>
                    </a:p>
                  </a:txBody>
                  <a:tcPr/>
                </a:tc>
                <a:tc rowSpan="2" hMerge="1">
                  <a:txBody>
                    <a:bodyPr/>
                    <a:lstStyle/>
                    <a:p>
                      <a:endParaRPr lang="tr-TR"/>
                    </a:p>
                  </a:txBody>
                  <a:tcPr/>
                </a:tc>
                <a:tc gridSpan="2">
                  <a:txBody>
                    <a:bodyPr/>
                    <a:lstStyle/>
                    <a:p>
                      <a:pPr algn="ctr" fontAlgn="b"/>
                      <a:r>
                        <a:rPr lang="tr-TR" sz="500" b="1" i="0" u="none" strike="noStrike">
                          <a:solidFill>
                            <a:srgbClr val="FFFFFF"/>
                          </a:solidFill>
                          <a:effectLst/>
                          <a:latin typeface="Tahoma" panose="020B0604030504040204" pitchFamily="34" charset="0"/>
                        </a:rPr>
                        <a:t>Süreç No</a:t>
                      </a:r>
                    </a:p>
                  </a:txBody>
                  <a:tcPr marL="0" marR="0" marT="0" marB="0" anchor="b">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tr-TR"/>
                    </a:p>
                  </a:txBody>
                  <a:tcPr/>
                </a:tc>
                <a:tc rowSpan="2" gridSpan="12">
                  <a:txBody>
                    <a:bodyPr/>
                    <a:lstStyle/>
                    <a:p>
                      <a:pPr algn="ctr" fontAlgn="ctr"/>
                      <a:r>
                        <a:rPr lang="tr-TR" sz="600" b="1" i="0" u="none" strike="noStrike">
                          <a:solidFill>
                            <a:srgbClr val="000000"/>
                          </a:solidFill>
                          <a:effectLst/>
                          <a:latin typeface="Tahoma" panose="020B0604030504040204" pitchFamily="34" charset="0"/>
                        </a:rPr>
                        <a:t>2019 GERÇEKLEŞEN GÖSTERGELERİ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3">
                  <a:txBody>
                    <a:bodyPr/>
                    <a:lstStyle/>
                    <a:p>
                      <a:pPr algn="ctr" fontAlgn="ctr"/>
                      <a:r>
                        <a:rPr lang="tr-TR" sz="500" b="1" i="0" u="none" strike="noStrike">
                          <a:solidFill>
                            <a:srgbClr val="000000"/>
                          </a:solidFill>
                          <a:effectLst/>
                          <a:latin typeface="Tahoma" panose="020B0604030504040204" pitchFamily="34" charset="0"/>
                        </a:rPr>
                        <a:t>Toplam/           Ortalama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tr-TR" sz="500" b="1" i="0" u="none" strike="noStrike">
                          <a:solidFill>
                            <a:srgbClr val="000000"/>
                          </a:solidFill>
                          <a:effectLst/>
                          <a:latin typeface="Tahoma" panose="020B0604030504040204" pitchFamily="34" charset="0"/>
                        </a:rPr>
                        <a:t> Başarı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tr-TR" sz="500" b="1" i="0" u="none" strike="noStrike">
                          <a:solidFill>
                            <a:srgbClr val="000000"/>
                          </a:solidFill>
                          <a:effectLst/>
                          <a:latin typeface="Tahoma" panose="020B0604030504040204" pitchFamily="34" charset="0"/>
                        </a:rPr>
                        <a:t>DF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r>
              <a:tr h="149517">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ctr" fontAlgn="ctr"/>
                      <a:r>
                        <a:rPr lang="tr-TR" sz="500" b="1" i="0" u="none" strike="noStrike">
                          <a:solidFill>
                            <a:srgbClr val="FFFFFF"/>
                          </a:solidFill>
                          <a:effectLst/>
                          <a:latin typeface="Tahoma" panose="020B0604030504040204" pitchFamily="34" charset="0"/>
                        </a:rPr>
                        <a:t> </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tr-TR"/>
                    </a:p>
                  </a:txBody>
                  <a:tcPr/>
                </a:tc>
                <a:tc gridSpan="1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409734">
                <a:tc>
                  <a:txBody>
                    <a:bodyPr/>
                    <a:lstStyle/>
                    <a:p>
                      <a:pPr algn="ctr" fontAlgn="ctr"/>
                      <a:r>
                        <a:rPr lang="tr-TR" sz="500" b="1" i="0" u="none" strike="noStrike">
                          <a:solidFill>
                            <a:srgbClr val="FFFFFF"/>
                          </a:solidFill>
                          <a:effectLst/>
                          <a:latin typeface="Tahoma" panose="020B0604030504040204" pitchFamily="34" charset="0"/>
                        </a:rPr>
                        <a:t>Sıra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Performans Kriteri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İlgili Olduğu Stratejik Faaliyet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2018 Gerçekleşen</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2019 Hedef</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600" b="0" i="0" u="none" strike="noStrike">
                          <a:solidFill>
                            <a:srgbClr val="000000"/>
                          </a:solidFill>
                          <a:effectLst/>
                          <a:latin typeface="Tahoma" panose="020B0604030504040204" pitchFamily="34" charset="0"/>
                        </a:rPr>
                        <a:t>Ocak</a:t>
                      </a:r>
                    </a:p>
                  </a:txBody>
                  <a:tcPr marL="0" marR="0" marT="0" marB="0" vert="vert27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Şubat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Mart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Nisan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Mayıs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Haziran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Temmuz</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Ağustos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Eylül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Ekim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Kasım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Aralık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vMerge="1">
                  <a:txBody>
                    <a:bodyPr/>
                    <a:lstStyle/>
                    <a:p>
                      <a:endParaRPr lang="tr-TR"/>
                    </a:p>
                  </a:txBody>
                  <a:tcPr/>
                </a:tc>
                <a:tc vMerge="1">
                  <a:txBody>
                    <a:bodyPr/>
                    <a:lstStyle/>
                    <a:p>
                      <a:endParaRPr lang="tr-TR"/>
                    </a:p>
                  </a:txBody>
                  <a:tcPr/>
                </a:tc>
                <a:tc vMerge="1">
                  <a:txBody>
                    <a:bodyPr/>
                    <a:lstStyle/>
                    <a:p>
                      <a:endParaRPr lang="tr-TR"/>
                    </a:p>
                  </a:txBody>
                  <a:tcPr/>
                </a:tc>
              </a:tr>
              <a:tr h="330663">
                <a:tc>
                  <a:txBody>
                    <a:bodyPr/>
                    <a:lstStyle/>
                    <a:p>
                      <a:pPr algn="ctr" fontAlgn="ctr"/>
                      <a:r>
                        <a:rPr lang="tr-TR" sz="600" b="0" i="0" u="none" strike="noStrike">
                          <a:solidFill>
                            <a:srgbClr val="000000"/>
                          </a:solidFill>
                          <a:effectLst/>
                          <a:latin typeface="Tahoma" panose="020B0604030504040204" pitchFamily="34" charset="0"/>
                        </a:rPr>
                        <a:t>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Teknik Bakım Planına Uyum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0663">
                <a:tc>
                  <a:txBody>
                    <a:bodyPr/>
                    <a:lstStyle/>
                    <a:p>
                      <a:pPr algn="ctr" fontAlgn="ctr"/>
                      <a:r>
                        <a:rPr lang="tr-TR" sz="600" b="0" i="0" u="none" strike="noStrike">
                          <a:solidFill>
                            <a:srgbClr val="000000"/>
                          </a:solidFill>
                          <a:effectLst/>
                          <a:latin typeface="Tahoma" panose="020B060403050404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Bahçe Bakım Planına Uyum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0663">
                <a:tc>
                  <a:txBody>
                    <a:bodyPr/>
                    <a:lstStyle/>
                    <a:p>
                      <a:pPr algn="ctr" fontAlgn="ctr"/>
                      <a:r>
                        <a:rPr lang="tr-TR" sz="600" b="0" i="0" u="none" strike="noStrike">
                          <a:solidFill>
                            <a:srgbClr val="000000"/>
                          </a:solidFill>
                          <a:effectLst/>
                          <a:latin typeface="Tahoma" panose="020B0604030504040204" pitchFamily="34" charset="0"/>
                        </a:rPr>
                        <a:t>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Kalibrasyon Planına Uyum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0663">
                <a:tc>
                  <a:txBody>
                    <a:bodyPr/>
                    <a:lstStyle/>
                    <a:p>
                      <a:pPr algn="ctr" fontAlgn="ctr"/>
                      <a:r>
                        <a:rPr lang="tr-TR" sz="600" b="0" i="0" u="none" strike="noStrike">
                          <a:solidFill>
                            <a:srgbClr val="000000"/>
                          </a:solidFill>
                          <a:effectLst/>
                          <a:latin typeface="Tahoma" panose="020B0604030504040204" pitchFamily="34" charset="0"/>
                        </a:rPr>
                        <a:t>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Calibri" panose="020F0502020204030204" pitchFamily="34" charset="0"/>
                        </a:rPr>
                        <a:t>Kullanıcı Memnuniyet Oranı (Kampüs İçi AVM)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1.7.15.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663">
                <a:tc>
                  <a:txBody>
                    <a:bodyPr/>
                    <a:lstStyle/>
                    <a:p>
                      <a:pPr algn="ctr" fontAlgn="ctr"/>
                      <a:r>
                        <a:rPr lang="tr-TR" sz="600" b="0" i="0" u="none" strike="noStrike">
                          <a:solidFill>
                            <a:srgbClr val="000000"/>
                          </a:solidFill>
                          <a:effectLst/>
                          <a:latin typeface="Tahoma" panose="020B0604030504040204" pitchFamily="34" charset="0"/>
                        </a:rPr>
                        <a:t>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Calibri" panose="020F0502020204030204" pitchFamily="34" charset="0"/>
                        </a:rPr>
                        <a:t>Öğrenci Memnuniyet Oranı (Derslik)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1.7.20.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663">
                <a:tc>
                  <a:txBody>
                    <a:bodyPr/>
                    <a:lstStyle/>
                    <a:p>
                      <a:pPr algn="ctr" fontAlgn="ctr"/>
                      <a:r>
                        <a:rPr lang="tr-TR" sz="600" b="0" i="0" u="none" strike="noStrike">
                          <a:solidFill>
                            <a:srgbClr val="000000"/>
                          </a:solidFill>
                          <a:effectLst/>
                          <a:latin typeface="Tahoma" panose="020B0604030504040204" pitchFamily="34" charset="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Calibri" panose="020F0502020204030204" pitchFamily="34" charset="0"/>
                        </a:rPr>
                        <a:t>Akademisyen Memnuniyet Oranı (Derslik)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1.7.20.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dirty="0">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0663">
                <a:tc>
                  <a:txBody>
                    <a:bodyPr/>
                    <a:lstStyle/>
                    <a:p>
                      <a:pPr algn="ctr" fontAlgn="ctr"/>
                      <a:r>
                        <a:rPr lang="tr-TR" sz="600" b="0" i="0" u="none" strike="noStrike">
                          <a:solidFill>
                            <a:srgbClr val="000000"/>
                          </a:solidFill>
                          <a:effectLst/>
                          <a:latin typeface="Tahoma" panose="020B0604030504040204" pitchFamily="34" charset="0"/>
                        </a:rPr>
                        <a:t>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Calibri" panose="020F0502020204030204" pitchFamily="34" charset="0"/>
                        </a:rPr>
                        <a:t>Butik Kullanım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1.12.9.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0663">
                <a:tc>
                  <a:txBody>
                    <a:bodyPr/>
                    <a:lstStyle/>
                    <a:p>
                      <a:pPr algn="ctr" fontAlgn="ctr"/>
                      <a:r>
                        <a:rPr lang="tr-TR" sz="600" b="0" i="0" u="none" strike="noStrike">
                          <a:solidFill>
                            <a:srgbClr val="000000"/>
                          </a:solidFill>
                          <a:effectLst/>
                          <a:latin typeface="Tahoma" panose="020B0604030504040204" pitchFamily="34" charset="0"/>
                        </a:rPr>
                        <a:t>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Major Hata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Calibri" panose="020F0502020204030204" pitchFamily="34" charset="0"/>
                        </a:rPr>
                        <a:t>1.3.1.-1.3.3.-1.3.4.-1.3.5.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0663">
                <a:tc>
                  <a:txBody>
                    <a:bodyPr/>
                    <a:lstStyle/>
                    <a:p>
                      <a:pPr algn="ctr" fontAlgn="ctr"/>
                      <a:r>
                        <a:rPr lang="tr-TR" sz="600" b="0" i="0" u="none" strike="noStrike">
                          <a:solidFill>
                            <a:srgbClr val="000000"/>
                          </a:solidFill>
                          <a:effectLst/>
                          <a:latin typeface="Tahoma" panose="020B0604030504040204" pitchFamily="34" charset="0"/>
                        </a:rPr>
                        <a: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Düzeltici Faaliyet Kapanma Hızı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Calibri" panose="020F0502020204030204" pitchFamily="34" charset="0"/>
                        </a:rPr>
                        <a:t>1.3.1.-1.3.3.-1.3.5.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30663">
                <a:tc>
                  <a:txBody>
                    <a:bodyPr/>
                    <a:lstStyle/>
                    <a:p>
                      <a:pPr algn="ctr" fontAlgn="ctr"/>
                      <a:r>
                        <a:rPr lang="tr-TR" sz="600" b="0" i="0" u="none" strike="noStrike">
                          <a:solidFill>
                            <a:srgbClr val="000000"/>
                          </a:solidFill>
                          <a:effectLst/>
                          <a:latin typeface="Tahoma" panose="020B0604030504040204" pitchFamily="34" charset="0"/>
                        </a:rPr>
                        <a:t>22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Risk Azaltma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&gt;=%21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0663">
                <a:tc>
                  <a:txBody>
                    <a:bodyPr/>
                    <a:lstStyle/>
                    <a:p>
                      <a:pPr algn="ctr" fontAlgn="ctr"/>
                      <a:r>
                        <a:rPr lang="tr-TR" sz="600" b="0" i="0" u="none" strike="noStrike">
                          <a:solidFill>
                            <a:srgbClr val="000000"/>
                          </a:solidFill>
                          <a:effectLst/>
                          <a:latin typeface="Tahoma" panose="020B0604030504040204" pitchFamily="34" charset="0"/>
                        </a:rPr>
                        <a:t>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Kalite Hedefleri Gerçekleşme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30663">
                <a:tc>
                  <a:txBody>
                    <a:bodyPr/>
                    <a:lstStyle/>
                    <a:p>
                      <a:pPr algn="ctr" fontAlgn="ctr"/>
                      <a:r>
                        <a:rPr lang="tr-TR" sz="600" b="0" i="0" u="none" strike="noStrike">
                          <a:solidFill>
                            <a:srgbClr val="000000"/>
                          </a:solidFill>
                          <a:effectLst/>
                          <a:latin typeface="Tahoma" panose="020B0604030504040204" pitchFamily="34" charset="0"/>
                        </a:rPr>
                        <a:t>24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KYS İç Denetim Puanı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97%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111,6%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4136395279"/>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100</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1052737"/>
            <a:ext cx="8856984" cy="5112567"/>
          </a:xfrm>
          <a:prstGeom prst="rect">
            <a:avLst/>
          </a:prstGeom>
        </p:spPr>
      </p:pic>
    </p:spTree>
    <p:extLst>
      <p:ext uri="{BB962C8B-B14F-4D97-AF65-F5344CB8AC3E}">
        <p14:creationId xmlns:p14="http://schemas.microsoft.com/office/powerpoint/2010/main" val="3004815393"/>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101</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1860" y="1003828"/>
            <a:ext cx="8856984" cy="5196473"/>
          </a:xfrm>
          <a:prstGeom prst="rect">
            <a:avLst/>
          </a:prstGeom>
        </p:spPr>
      </p:pic>
    </p:spTree>
    <p:extLst>
      <p:ext uri="{BB962C8B-B14F-4D97-AF65-F5344CB8AC3E}">
        <p14:creationId xmlns:p14="http://schemas.microsoft.com/office/powerpoint/2010/main" val="137180637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102</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952156"/>
            <a:ext cx="8928992" cy="5404193"/>
          </a:xfrm>
          <a:prstGeom prst="rect">
            <a:avLst/>
          </a:prstGeom>
        </p:spPr>
      </p:pic>
    </p:spTree>
    <p:extLst>
      <p:ext uri="{BB962C8B-B14F-4D97-AF65-F5344CB8AC3E}">
        <p14:creationId xmlns:p14="http://schemas.microsoft.com/office/powerpoint/2010/main" val="20308248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103</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915525"/>
            <a:ext cx="8928992" cy="5440825"/>
          </a:xfrm>
          <a:prstGeom prst="rect">
            <a:avLst/>
          </a:prstGeom>
        </p:spPr>
      </p:pic>
    </p:spTree>
    <p:extLst>
      <p:ext uri="{BB962C8B-B14F-4D97-AF65-F5344CB8AC3E}">
        <p14:creationId xmlns:p14="http://schemas.microsoft.com/office/powerpoint/2010/main" val="2641467563"/>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104</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907228"/>
            <a:ext cx="8856984" cy="5413990"/>
          </a:xfrm>
          <a:prstGeom prst="rect">
            <a:avLst/>
          </a:prstGeom>
        </p:spPr>
      </p:pic>
    </p:spTree>
    <p:extLst>
      <p:ext uri="{BB962C8B-B14F-4D97-AF65-F5344CB8AC3E}">
        <p14:creationId xmlns:p14="http://schemas.microsoft.com/office/powerpoint/2010/main" val="2840348662"/>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6933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GELEN ŞİKAYETLER VE SONUÇLARI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105</a:t>
            </a:fld>
            <a:endParaRPr lang="tr-TR"/>
          </a:p>
        </p:txBody>
      </p:sp>
      <p:graphicFrame>
        <p:nvGraphicFramePr>
          <p:cNvPr id="2" name="Tablo 1"/>
          <p:cNvGraphicFramePr>
            <a:graphicFrameLocks noGrp="1"/>
          </p:cNvGraphicFramePr>
          <p:nvPr>
            <p:extLst>
              <p:ext uri="{D42A27DB-BD31-4B8C-83A1-F6EECF244321}">
                <p14:modId xmlns:p14="http://schemas.microsoft.com/office/powerpoint/2010/main" val="580238243"/>
              </p:ext>
            </p:extLst>
          </p:nvPr>
        </p:nvGraphicFramePr>
        <p:xfrm>
          <a:off x="0" y="2012555"/>
          <a:ext cx="9144000" cy="4302760"/>
        </p:xfrm>
        <a:graphic>
          <a:graphicData uri="http://schemas.openxmlformats.org/drawingml/2006/table">
            <a:tbl>
              <a:tblPr firstRow="1" bandRow="1">
                <a:tableStyleId>{00A15C55-8517-42AA-B614-E9B94910E393}</a:tableStyleId>
              </a:tblPr>
              <a:tblGrid>
                <a:gridCol w="3048000"/>
                <a:gridCol w="3048000"/>
                <a:gridCol w="3048000"/>
              </a:tblGrid>
              <a:tr h="370840">
                <a:tc>
                  <a:txBody>
                    <a:bodyPr/>
                    <a:lstStyle/>
                    <a:p>
                      <a:pPr algn="ctr"/>
                      <a:r>
                        <a:rPr lang="tr-TR" dirty="0" smtClean="0"/>
                        <a:t>Şikayet</a:t>
                      </a:r>
                      <a:r>
                        <a:rPr lang="tr-TR" baseline="0" dirty="0" smtClean="0"/>
                        <a:t> Tarihi</a:t>
                      </a:r>
                      <a:endParaRPr lang="tr-TR" dirty="0"/>
                    </a:p>
                  </a:txBody>
                  <a:tcPr/>
                </a:tc>
                <a:tc>
                  <a:txBody>
                    <a:bodyPr/>
                    <a:lstStyle/>
                    <a:p>
                      <a:pPr algn="ctr"/>
                      <a:r>
                        <a:rPr lang="tr-TR" dirty="0" smtClean="0"/>
                        <a:t>Şikayet Konusu</a:t>
                      </a:r>
                      <a:endParaRPr lang="tr-TR" dirty="0"/>
                    </a:p>
                  </a:txBody>
                  <a:tcPr/>
                </a:tc>
                <a:tc>
                  <a:txBody>
                    <a:bodyPr/>
                    <a:lstStyle/>
                    <a:p>
                      <a:pPr algn="ctr"/>
                      <a:r>
                        <a:rPr lang="tr-TR" dirty="0" smtClean="0"/>
                        <a:t>Sonuç</a:t>
                      </a:r>
                      <a:endParaRPr lang="tr-TR" dirty="0"/>
                    </a:p>
                  </a:txBody>
                  <a:tcPr/>
                </a:tc>
              </a:tr>
              <a:tr h="370840">
                <a:tc>
                  <a:txBody>
                    <a:bodyPr/>
                    <a:lstStyle/>
                    <a:p>
                      <a:pPr algn="ctr"/>
                      <a:endParaRPr lang="tr-TR" dirty="0" smtClean="0"/>
                    </a:p>
                    <a:p>
                      <a:pPr algn="ctr"/>
                      <a:r>
                        <a:rPr lang="tr-TR" dirty="0" smtClean="0"/>
                        <a:t>04.01.2019</a:t>
                      </a:r>
                      <a:endParaRPr lang="tr-TR" dirty="0"/>
                    </a:p>
                  </a:txBody>
                  <a:tcPr/>
                </a:tc>
                <a:tc>
                  <a:txBody>
                    <a:bodyPr/>
                    <a:lstStyle/>
                    <a:p>
                      <a:pPr algn="ctr"/>
                      <a:endParaRPr lang="tr-TR" dirty="0" smtClean="0"/>
                    </a:p>
                    <a:p>
                      <a:pPr algn="ctr"/>
                      <a:r>
                        <a:rPr lang="tr-TR" dirty="0" smtClean="0"/>
                        <a:t>Yemekler</a:t>
                      </a:r>
                      <a:endParaRPr lang="tr-TR" dirty="0"/>
                    </a:p>
                  </a:txBody>
                  <a:tcPr/>
                </a:tc>
                <a:tc>
                  <a:txBody>
                    <a:bodyPr/>
                    <a:lstStyle/>
                    <a:p>
                      <a:pPr algn="l"/>
                      <a:r>
                        <a:rPr lang="tr-TR" dirty="0" smtClean="0"/>
                        <a:t>Sıcak yemeklerde kullanılmakta olan zeytinyağı ve tereyağı karışımı azaltılmıştır.</a:t>
                      </a:r>
                      <a:endParaRPr lang="tr-TR" dirty="0"/>
                    </a:p>
                  </a:txBody>
                  <a:tcPr/>
                </a:tc>
              </a:tr>
              <a:tr h="314725">
                <a:tc>
                  <a:txBody>
                    <a:bodyPr/>
                    <a:lstStyle/>
                    <a:p>
                      <a:pPr algn="ctr"/>
                      <a:endParaRPr lang="tr-TR" dirty="0" smtClean="0"/>
                    </a:p>
                    <a:p>
                      <a:pPr algn="ctr"/>
                      <a:r>
                        <a:rPr lang="tr-TR" dirty="0" smtClean="0"/>
                        <a:t>04.01.2019</a:t>
                      </a:r>
                      <a:endParaRPr lang="tr-TR" dirty="0"/>
                    </a:p>
                  </a:txBody>
                  <a:tcPr/>
                </a:tc>
                <a:tc>
                  <a:txBody>
                    <a:bodyPr/>
                    <a:lstStyle/>
                    <a:p>
                      <a:pPr algn="ctr"/>
                      <a:endParaRPr lang="tr-TR" dirty="0" smtClean="0"/>
                    </a:p>
                    <a:p>
                      <a:pPr algn="ctr"/>
                      <a:r>
                        <a:rPr lang="tr-TR" dirty="0" smtClean="0"/>
                        <a:t>Yemekler</a:t>
                      </a:r>
                      <a:endParaRPr lang="tr-TR" dirty="0"/>
                    </a:p>
                  </a:txBody>
                  <a:tcPr/>
                </a:tc>
                <a:tc>
                  <a:txBody>
                    <a:bodyPr/>
                    <a:lstStyle/>
                    <a:p>
                      <a:pPr algn="l"/>
                      <a:r>
                        <a:rPr lang="tr-TR" dirty="0" smtClean="0"/>
                        <a:t>Yılın belirli günlerinde başka ülke yemeklerinin de personel yemekhanesinde sunulması</a:t>
                      </a:r>
                      <a:endParaRPr lang="tr-TR" dirty="0"/>
                    </a:p>
                  </a:txBody>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tr-TR"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tr-TR" dirty="0" smtClean="0"/>
                        <a:t>03.02.2019</a:t>
                      </a:r>
                    </a:p>
                    <a:p>
                      <a:pPr algn="ctr"/>
                      <a:endParaRPr lang="tr-TR" dirty="0"/>
                    </a:p>
                  </a:txBody>
                  <a:tcPr/>
                </a:tc>
                <a:tc>
                  <a:txBody>
                    <a:bodyPr/>
                    <a:lstStyle/>
                    <a:p>
                      <a:pPr algn="ctr"/>
                      <a:endParaRPr lang="tr-TR" dirty="0" smtClean="0"/>
                    </a:p>
                    <a:p>
                      <a:pPr algn="ctr"/>
                      <a:r>
                        <a:rPr lang="tr-TR" dirty="0" smtClean="0"/>
                        <a:t>Kahve Makinası</a:t>
                      </a:r>
                      <a:endParaRPr lang="tr-TR" dirty="0"/>
                    </a:p>
                  </a:txBody>
                  <a:tcPr/>
                </a:tc>
                <a:tc>
                  <a:txBody>
                    <a:bodyPr/>
                    <a:lstStyle/>
                    <a:p>
                      <a:pPr algn="l"/>
                      <a:r>
                        <a:rPr lang="tr-TR" dirty="0" smtClean="0"/>
                        <a:t>Kahve makinası taşınmayacak, eğitim binasında </a:t>
                      </a:r>
                      <a:r>
                        <a:rPr lang="tr-TR" dirty="0" err="1" smtClean="0"/>
                        <a:t>Coffe</a:t>
                      </a:r>
                      <a:r>
                        <a:rPr lang="tr-TR" dirty="0" smtClean="0"/>
                        <a:t> </a:t>
                      </a:r>
                      <a:r>
                        <a:rPr lang="tr-TR" dirty="0" err="1" smtClean="0"/>
                        <a:t>shop</a:t>
                      </a:r>
                      <a:r>
                        <a:rPr lang="tr-TR" dirty="0" smtClean="0"/>
                        <a:t> kullanımı devam edecektir.</a:t>
                      </a:r>
                      <a:endParaRPr lang="tr-TR" dirty="0"/>
                    </a:p>
                  </a:txBody>
                  <a:tcPr/>
                </a:tc>
              </a:tr>
              <a:tr h="370840">
                <a:tc>
                  <a:txBody>
                    <a:bodyPr/>
                    <a:lstStyle/>
                    <a:p>
                      <a:pPr algn="ctr"/>
                      <a:endParaRPr lang="tr-TR" dirty="0" smtClean="0"/>
                    </a:p>
                    <a:p>
                      <a:pPr algn="ctr"/>
                      <a:r>
                        <a:rPr lang="tr-TR" dirty="0" smtClean="0"/>
                        <a:t>05.02.2019</a:t>
                      </a:r>
                      <a:endParaRPr lang="tr-TR" dirty="0"/>
                    </a:p>
                  </a:txBody>
                  <a:tcPr/>
                </a:tc>
                <a:tc>
                  <a:txBody>
                    <a:bodyPr/>
                    <a:lstStyle/>
                    <a:p>
                      <a:pPr algn="ctr"/>
                      <a:endParaRPr lang="tr-TR" dirty="0" smtClean="0"/>
                    </a:p>
                    <a:p>
                      <a:pPr algn="ctr"/>
                      <a:r>
                        <a:rPr lang="tr-TR" dirty="0" smtClean="0"/>
                        <a:t>Hayvanların Korunması</a:t>
                      </a:r>
                      <a:endParaRPr lang="tr-TR" dirty="0"/>
                    </a:p>
                  </a:txBody>
                  <a:tcPr/>
                </a:tc>
                <a:tc>
                  <a:txBody>
                    <a:bodyPr/>
                    <a:lstStyle/>
                    <a:p>
                      <a:pPr algn="l"/>
                      <a:r>
                        <a:rPr lang="tr-TR" dirty="0" smtClean="0"/>
                        <a:t>Tavukların </a:t>
                      </a:r>
                      <a:r>
                        <a:rPr lang="tr-TR" dirty="0" err="1" smtClean="0"/>
                        <a:t>haftaiçi</a:t>
                      </a:r>
                      <a:r>
                        <a:rPr lang="tr-TR" dirty="0" smtClean="0"/>
                        <a:t> kümesinde tutulup, hafta sonları alana bırakılması</a:t>
                      </a:r>
                      <a:endParaRPr lang="tr-TR" dirty="0"/>
                    </a:p>
                  </a:txBody>
                  <a:tcPr/>
                </a:tc>
              </a:tr>
            </a:tbl>
          </a:graphicData>
        </a:graphic>
      </p:graphicFrame>
      <p:pic>
        <p:nvPicPr>
          <p:cNvPr id="65" name="Resim 64"/>
          <p:cNvPicPr/>
          <p:nvPr/>
        </p:nvPicPr>
        <p:blipFill>
          <a:blip r:embed="rId2"/>
          <a:stretch>
            <a:fillRect/>
          </a:stretch>
        </p:blipFill>
        <p:spPr>
          <a:xfrm>
            <a:off x="20434" y="188640"/>
            <a:ext cx="2736304" cy="576064"/>
          </a:xfrm>
          <a:prstGeom prst="rect">
            <a:avLst/>
          </a:prstGeom>
        </p:spPr>
      </p:pic>
    </p:spTree>
    <p:extLst>
      <p:ext uri="{BB962C8B-B14F-4D97-AF65-F5344CB8AC3E}">
        <p14:creationId xmlns:p14="http://schemas.microsoft.com/office/powerpoint/2010/main" val="3543987547"/>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6933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GELEN ŞİKAYETLER VE SONUÇLARI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106</a:t>
            </a:fld>
            <a:endParaRPr lang="tr-TR"/>
          </a:p>
        </p:txBody>
      </p:sp>
      <p:graphicFrame>
        <p:nvGraphicFramePr>
          <p:cNvPr id="2" name="Tablo 1"/>
          <p:cNvGraphicFramePr>
            <a:graphicFrameLocks noGrp="1"/>
          </p:cNvGraphicFramePr>
          <p:nvPr>
            <p:extLst>
              <p:ext uri="{D42A27DB-BD31-4B8C-83A1-F6EECF244321}">
                <p14:modId xmlns:p14="http://schemas.microsoft.com/office/powerpoint/2010/main" val="3728351054"/>
              </p:ext>
            </p:extLst>
          </p:nvPr>
        </p:nvGraphicFramePr>
        <p:xfrm>
          <a:off x="0" y="2012555"/>
          <a:ext cx="9144000" cy="4028440"/>
        </p:xfrm>
        <a:graphic>
          <a:graphicData uri="http://schemas.openxmlformats.org/drawingml/2006/table">
            <a:tbl>
              <a:tblPr firstRow="1" bandRow="1">
                <a:tableStyleId>{00A15C55-8517-42AA-B614-E9B94910E393}</a:tableStyleId>
              </a:tblPr>
              <a:tblGrid>
                <a:gridCol w="3048000"/>
                <a:gridCol w="3048000"/>
                <a:gridCol w="3048000"/>
              </a:tblGrid>
              <a:tr h="370840">
                <a:tc>
                  <a:txBody>
                    <a:bodyPr/>
                    <a:lstStyle/>
                    <a:p>
                      <a:pPr algn="ctr"/>
                      <a:r>
                        <a:rPr lang="tr-TR" dirty="0" smtClean="0"/>
                        <a:t>Şikayet</a:t>
                      </a:r>
                      <a:r>
                        <a:rPr lang="tr-TR" baseline="0" dirty="0" smtClean="0"/>
                        <a:t> Tarihi</a:t>
                      </a:r>
                      <a:endParaRPr lang="tr-TR" dirty="0"/>
                    </a:p>
                  </a:txBody>
                  <a:tcPr/>
                </a:tc>
                <a:tc>
                  <a:txBody>
                    <a:bodyPr/>
                    <a:lstStyle/>
                    <a:p>
                      <a:pPr algn="ctr"/>
                      <a:r>
                        <a:rPr lang="tr-TR" dirty="0" smtClean="0"/>
                        <a:t>Şikayet Konusu</a:t>
                      </a:r>
                      <a:endParaRPr lang="tr-TR" dirty="0"/>
                    </a:p>
                  </a:txBody>
                  <a:tcPr/>
                </a:tc>
                <a:tc>
                  <a:txBody>
                    <a:bodyPr/>
                    <a:lstStyle/>
                    <a:p>
                      <a:pPr algn="ctr"/>
                      <a:r>
                        <a:rPr lang="tr-TR" dirty="0" smtClean="0"/>
                        <a:t>Sonuç</a:t>
                      </a:r>
                      <a:endParaRPr lang="tr-TR" dirty="0"/>
                    </a:p>
                  </a:txBody>
                  <a:tcPr/>
                </a:tc>
              </a:tr>
              <a:tr h="370840">
                <a:tc>
                  <a:txBody>
                    <a:bodyPr/>
                    <a:lstStyle/>
                    <a:p>
                      <a:pPr algn="ctr"/>
                      <a:endParaRPr lang="tr-TR" dirty="0" smtClean="0"/>
                    </a:p>
                    <a:p>
                      <a:pPr algn="ctr"/>
                      <a:r>
                        <a:rPr lang="tr-TR" dirty="0" smtClean="0"/>
                        <a:t>21.02.2019</a:t>
                      </a:r>
                      <a:endParaRPr lang="tr-TR" dirty="0"/>
                    </a:p>
                  </a:txBody>
                  <a:tcPr/>
                </a:tc>
                <a:tc>
                  <a:txBody>
                    <a:bodyPr/>
                    <a:lstStyle/>
                    <a:p>
                      <a:pPr algn="ctr"/>
                      <a:endParaRPr lang="tr-TR" dirty="0" smtClean="0"/>
                    </a:p>
                    <a:p>
                      <a:pPr algn="ctr"/>
                      <a:r>
                        <a:rPr lang="tr-TR" dirty="0" smtClean="0"/>
                        <a:t>Bisiklet Tamiratı</a:t>
                      </a:r>
                      <a:endParaRPr lang="tr-TR" dirty="0"/>
                    </a:p>
                  </a:txBody>
                  <a:tcPr/>
                </a:tc>
                <a:tc>
                  <a:txBody>
                    <a:bodyPr/>
                    <a:lstStyle/>
                    <a:p>
                      <a:pPr algn="l"/>
                      <a:r>
                        <a:rPr lang="tr-TR" dirty="0" smtClean="0"/>
                        <a:t>Bisikletlerin onarımı yapılacaktır</a:t>
                      </a:r>
                      <a:r>
                        <a:rPr lang="tr-TR" baseline="0" dirty="0" smtClean="0"/>
                        <a:t>. Bisiklet Kullanım Talimatı oluşturulmuştur.</a:t>
                      </a:r>
                      <a:endParaRPr lang="tr-TR" dirty="0"/>
                    </a:p>
                  </a:txBody>
                  <a:tcPr/>
                </a:tc>
              </a:tr>
              <a:tr h="314725">
                <a:tc>
                  <a:txBody>
                    <a:bodyPr/>
                    <a:lstStyle/>
                    <a:p>
                      <a:pPr algn="ctr"/>
                      <a:r>
                        <a:rPr lang="tr-TR" dirty="0" smtClean="0"/>
                        <a:t> 12.03.2019</a:t>
                      </a:r>
                      <a:endParaRPr lang="tr-TR" dirty="0"/>
                    </a:p>
                  </a:txBody>
                  <a:tcPr/>
                </a:tc>
                <a:tc>
                  <a:txBody>
                    <a:bodyPr/>
                    <a:lstStyle/>
                    <a:p>
                      <a:pPr algn="ctr"/>
                      <a:r>
                        <a:rPr lang="tr-TR" dirty="0" smtClean="0"/>
                        <a:t>Servis Şoförünün Fan/Klima Saplantısı</a:t>
                      </a:r>
                      <a:endParaRPr lang="tr-TR" dirty="0"/>
                    </a:p>
                  </a:txBody>
                  <a:tcPr/>
                </a:tc>
                <a:tc>
                  <a:txBody>
                    <a:bodyPr/>
                    <a:lstStyle/>
                    <a:p>
                      <a:pPr algn="l"/>
                      <a:r>
                        <a:rPr lang="tr-TR" dirty="0" smtClean="0"/>
                        <a:t>Servis şoförü ile görüşülmüş, gerekli uyarı yapılmıştır.</a:t>
                      </a:r>
                      <a:endParaRPr lang="tr-TR" dirty="0"/>
                    </a:p>
                  </a:txBody>
                  <a:tcPr/>
                </a:tc>
              </a:tr>
              <a:tr h="370840">
                <a:tc>
                  <a:txBody>
                    <a:bodyPr/>
                    <a:lstStyle/>
                    <a:p>
                      <a:pPr algn="ctr"/>
                      <a:endParaRPr lang="tr-TR" dirty="0" smtClean="0"/>
                    </a:p>
                    <a:p>
                      <a:pPr algn="ctr"/>
                      <a:r>
                        <a:rPr lang="tr-TR" dirty="0" smtClean="0"/>
                        <a:t>02.04.2019</a:t>
                      </a:r>
                      <a:endParaRPr lang="tr-TR" dirty="0"/>
                    </a:p>
                  </a:txBody>
                  <a:tcPr/>
                </a:tc>
                <a:tc>
                  <a:txBody>
                    <a:bodyPr/>
                    <a:lstStyle/>
                    <a:p>
                      <a:pPr algn="ctr"/>
                      <a:endParaRPr lang="tr-TR" dirty="0" smtClean="0"/>
                    </a:p>
                    <a:p>
                      <a:pPr algn="ctr"/>
                      <a:r>
                        <a:rPr lang="tr-TR" dirty="0" smtClean="0"/>
                        <a:t>WC Peçete Eksikliği</a:t>
                      </a:r>
                      <a:endParaRPr lang="tr-TR" dirty="0"/>
                    </a:p>
                  </a:txBody>
                  <a:tcPr/>
                </a:tc>
                <a:tc>
                  <a:txBody>
                    <a:bodyPr/>
                    <a:lstStyle/>
                    <a:p>
                      <a:pPr algn="l"/>
                      <a:r>
                        <a:rPr lang="tr-TR" dirty="0" smtClean="0"/>
                        <a:t>Tedarikçi firma ile görüşülüşmüş, ürünler tedarik edilmiştir.</a:t>
                      </a:r>
                      <a:endParaRPr lang="tr-TR" dirty="0"/>
                    </a:p>
                  </a:txBody>
                  <a:tcPr/>
                </a:tc>
              </a:tr>
              <a:tr h="370840">
                <a:tc>
                  <a:txBody>
                    <a:bodyPr/>
                    <a:lstStyle/>
                    <a:p>
                      <a:pPr algn="ctr"/>
                      <a:endParaRPr lang="tr-TR" dirty="0" smtClean="0"/>
                    </a:p>
                    <a:p>
                      <a:pPr algn="ctr"/>
                      <a:r>
                        <a:rPr lang="tr-TR" dirty="0" smtClean="0"/>
                        <a:t>11.10.2019</a:t>
                      </a:r>
                      <a:endParaRPr lang="tr-TR" dirty="0"/>
                    </a:p>
                  </a:txBody>
                  <a:tcPr/>
                </a:tc>
                <a:tc>
                  <a:txBody>
                    <a:bodyPr/>
                    <a:lstStyle/>
                    <a:p>
                      <a:pPr algn="ctr"/>
                      <a:endParaRPr lang="tr-TR" dirty="0" smtClean="0"/>
                    </a:p>
                    <a:p>
                      <a:pPr algn="ctr"/>
                      <a:r>
                        <a:rPr lang="tr-TR" dirty="0" smtClean="0"/>
                        <a:t>Otopark Yeri</a:t>
                      </a:r>
                      <a:endParaRPr lang="tr-TR" dirty="0"/>
                    </a:p>
                  </a:txBody>
                  <a:tcPr/>
                </a:tc>
                <a:tc>
                  <a:txBody>
                    <a:bodyPr/>
                    <a:lstStyle/>
                    <a:p>
                      <a:pPr algn="l"/>
                      <a:r>
                        <a:rPr lang="tr-TR" dirty="0" smtClean="0"/>
                        <a:t>Kampüs ana giriş kapısı dışı  da otopark alanı olarak kullanıma açılmıştır.</a:t>
                      </a:r>
                      <a:r>
                        <a:rPr lang="tr-TR" baseline="0" dirty="0" smtClean="0"/>
                        <a:t> Otopark Kullanım Talimatı oluşturulmuştur.</a:t>
                      </a:r>
                      <a:endParaRPr lang="tr-TR" dirty="0"/>
                    </a:p>
                  </a:txBody>
                  <a:tcPr/>
                </a:tc>
              </a:tr>
            </a:tbl>
          </a:graphicData>
        </a:graphic>
      </p:graphicFrame>
      <p:pic>
        <p:nvPicPr>
          <p:cNvPr id="65" name="Resim 64"/>
          <p:cNvPicPr/>
          <p:nvPr/>
        </p:nvPicPr>
        <p:blipFill>
          <a:blip r:embed="rId2"/>
          <a:stretch>
            <a:fillRect/>
          </a:stretch>
        </p:blipFill>
        <p:spPr>
          <a:xfrm>
            <a:off x="20434" y="188640"/>
            <a:ext cx="2736304" cy="576064"/>
          </a:xfrm>
          <a:prstGeom prst="rect">
            <a:avLst/>
          </a:prstGeom>
        </p:spPr>
      </p:pic>
    </p:spTree>
    <p:extLst>
      <p:ext uri="{BB962C8B-B14F-4D97-AF65-F5344CB8AC3E}">
        <p14:creationId xmlns:p14="http://schemas.microsoft.com/office/powerpoint/2010/main" val="3213585868"/>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6933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GELEN ŞİKAYETLER VE SONUÇLARI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107</a:t>
            </a:fld>
            <a:endParaRPr lang="tr-TR"/>
          </a:p>
        </p:txBody>
      </p:sp>
      <p:graphicFrame>
        <p:nvGraphicFramePr>
          <p:cNvPr id="2" name="Tablo 1"/>
          <p:cNvGraphicFramePr>
            <a:graphicFrameLocks noGrp="1"/>
          </p:cNvGraphicFramePr>
          <p:nvPr>
            <p:extLst>
              <p:ext uri="{D42A27DB-BD31-4B8C-83A1-F6EECF244321}">
                <p14:modId xmlns:p14="http://schemas.microsoft.com/office/powerpoint/2010/main" val="2208882226"/>
              </p:ext>
            </p:extLst>
          </p:nvPr>
        </p:nvGraphicFramePr>
        <p:xfrm>
          <a:off x="-19339" y="1668046"/>
          <a:ext cx="9144000" cy="4709160"/>
        </p:xfrm>
        <a:graphic>
          <a:graphicData uri="http://schemas.openxmlformats.org/drawingml/2006/table">
            <a:tbl>
              <a:tblPr firstRow="1" bandRow="1">
                <a:tableStyleId>{00A15C55-8517-42AA-B614-E9B94910E393}</a:tableStyleId>
              </a:tblPr>
              <a:tblGrid>
                <a:gridCol w="3048000"/>
                <a:gridCol w="3048000"/>
                <a:gridCol w="3048000"/>
              </a:tblGrid>
              <a:tr h="365648">
                <a:tc>
                  <a:txBody>
                    <a:bodyPr/>
                    <a:lstStyle/>
                    <a:p>
                      <a:pPr algn="ctr"/>
                      <a:r>
                        <a:rPr lang="tr-TR" dirty="0" smtClean="0"/>
                        <a:t>Şikayet</a:t>
                      </a:r>
                      <a:r>
                        <a:rPr lang="tr-TR" baseline="0" dirty="0" smtClean="0"/>
                        <a:t> Tarihi</a:t>
                      </a:r>
                      <a:endParaRPr lang="tr-TR" dirty="0"/>
                    </a:p>
                  </a:txBody>
                  <a:tcPr/>
                </a:tc>
                <a:tc>
                  <a:txBody>
                    <a:bodyPr/>
                    <a:lstStyle/>
                    <a:p>
                      <a:pPr algn="ctr"/>
                      <a:r>
                        <a:rPr lang="tr-TR" dirty="0" smtClean="0"/>
                        <a:t>Şikayet Konusu</a:t>
                      </a:r>
                      <a:endParaRPr lang="tr-TR" dirty="0"/>
                    </a:p>
                  </a:txBody>
                  <a:tcPr/>
                </a:tc>
                <a:tc>
                  <a:txBody>
                    <a:bodyPr/>
                    <a:lstStyle/>
                    <a:p>
                      <a:pPr algn="ctr"/>
                      <a:r>
                        <a:rPr lang="tr-TR" dirty="0" smtClean="0"/>
                        <a:t>Sonuç</a:t>
                      </a:r>
                      <a:endParaRPr lang="tr-TR" dirty="0"/>
                    </a:p>
                  </a:txBody>
                  <a:tcPr/>
                </a:tc>
              </a:tr>
              <a:tr h="868414">
                <a:tc>
                  <a:txBody>
                    <a:bodyPr/>
                    <a:lstStyle/>
                    <a:p>
                      <a:pPr algn="ctr"/>
                      <a:endParaRPr lang="tr-TR" sz="1700" dirty="0" smtClean="0"/>
                    </a:p>
                    <a:p>
                      <a:pPr algn="ctr"/>
                      <a:r>
                        <a:rPr lang="tr-TR" sz="1700" dirty="0" smtClean="0"/>
                        <a:t>12.10.2019</a:t>
                      </a:r>
                      <a:endParaRPr lang="tr-TR" sz="1700" dirty="0"/>
                    </a:p>
                  </a:txBody>
                  <a:tcPr/>
                </a:tc>
                <a:tc>
                  <a:txBody>
                    <a:bodyPr/>
                    <a:lstStyle/>
                    <a:p>
                      <a:pPr algn="ctr"/>
                      <a:endParaRPr lang="tr-TR" sz="1700" dirty="0" smtClean="0"/>
                    </a:p>
                    <a:p>
                      <a:pPr algn="ctr"/>
                      <a:r>
                        <a:rPr lang="tr-TR" sz="1700" dirty="0" smtClean="0"/>
                        <a:t>Sosyal Alan ve Yeni Bina </a:t>
                      </a:r>
                      <a:endParaRPr lang="tr-TR" sz="1700" dirty="0"/>
                    </a:p>
                  </a:txBody>
                  <a:tcPr/>
                </a:tc>
                <a:tc>
                  <a:txBody>
                    <a:bodyPr/>
                    <a:lstStyle/>
                    <a:p>
                      <a:pPr algn="l"/>
                      <a:r>
                        <a:rPr lang="tr-TR" sz="1700" dirty="0" smtClean="0"/>
                        <a:t>Sosyal Alan işletmesi ile görüşülmüş, uyarı yapılmıştır. Yeni bina</a:t>
                      </a:r>
                      <a:r>
                        <a:rPr lang="tr-TR" sz="1700" baseline="0" dirty="0" smtClean="0"/>
                        <a:t> kullanıma açılmıştır.</a:t>
                      </a:r>
                      <a:endParaRPr lang="tr-TR" sz="1700" dirty="0"/>
                    </a:p>
                  </a:txBody>
                  <a:tcPr/>
                </a:tc>
              </a:tr>
              <a:tr h="1645417">
                <a:tc>
                  <a:txBody>
                    <a:bodyPr/>
                    <a:lstStyle/>
                    <a:p>
                      <a:pPr algn="ctr"/>
                      <a:r>
                        <a:rPr lang="tr-TR" sz="1700" dirty="0" smtClean="0"/>
                        <a:t>05.12.2019</a:t>
                      </a:r>
                      <a:endParaRPr lang="tr-TR" sz="1700" dirty="0"/>
                    </a:p>
                  </a:txBody>
                  <a:tcPr/>
                </a:tc>
                <a:tc>
                  <a:txBody>
                    <a:bodyPr/>
                    <a:lstStyle/>
                    <a:p>
                      <a:pPr algn="ctr"/>
                      <a:r>
                        <a:rPr lang="tr-TR" sz="1700" dirty="0" smtClean="0"/>
                        <a:t>Yeni Bina Priz Sorunu</a:t>
                      </a:r>
                      <a:endParaRPr lang="tr-TR" sz="1700" dirty="0"/>
                    </a:p>
                  </a:txBody>
                  <a:tcPr/>
                </a:tc>
                <a:tc>
                  <a:txBody>
                    <a:bodyPr/>
                    <a:lstStyle/>
                    <a:p>
                      <a:pPr algn="l"/>
                      <a:r>
                        <a:rPr lang="tr-TR" sz="1700" b="0" i="0" kern="1200" dirty="0" smtClean="0">
                          <a:solidFill>
                            <a:schemeClr val="dk1"/>
                          </a:solidFill>
                          <a:effectLst/>
                          <a:latin typeface="+mn-lt"/>
                          <a:ea typeface="+mn-ea"/>
                          <a:cs typeface="+mn-cs"/>
                        </a:rPr>
                        <a:t>Yeni fakülte binasında inşaat çalışması devam etmesi dolayısıyla enerjinin sınıflara tam verilememektedir. Ocak ayı sonuna kadar düzen sağlanacaktır.</a:t>
                      </a:r>
                      <a:endParaRPr lang="tr-TR" sz="1700" dirty="0"/>
                    </a:p>
                  </a:txBody>
                  <a:tcPr>
                    <a:solidFill>
                      <a:srgbClr val="EDEAF0"/>
                    </a:solidFill>
                  </a:tcPr>
                </a:tc>
              </a:tr>
              <a:tr h="86841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1700" dirty="0" smtClean="0"/>
                        <a:t>09.12.2019</a:t>
                      </a:r>
                    </a:p>
                    <a:p>
                      <a:pPr algn="ctr"/>
                      <a:endParaRPr lang="tr-TR" sz="1700" dirty="0"/>
                    </a:p>
                  </a:txBody>
                  <a:tcPr/>
                </a:tc>
                <a:tc>
                  <a:txBody>
                    <a:bodyPr/>
                    <a:lstStyle/>
                    <a:p>
                      <a:pPr algn="ctr"/>
                      <a:r>
                        <a:rPr lang="tr-TR" sz="1700" dirty="0" err="1" smtClean="0"/>
                        <a:t>Coffee</a:t>
                      </a:r>
                      <a:r>
                        <a:rPr lang="tr-TR" sz="1700" dirty="0" smtClean="0"/>
                        <a:t> Shop İşletmecisi</a:t>
                      </a:r>
                      <a:endParaRPr lang="tr-TR" sz="1700" dirty="0"/>
                    </a:p>
                  </a:txBody>
                  <a:tcPr/>
                </a:tc>
                <a:tc>
                  <a:txBody>
                    <a:bodyPr/>
                    <a:lstStyle/>
                    <a:p>
                      <a:pPr algn="l"/>
                      <a:r>
                        <a:rPr lang="tr-TR" sz="1700" dirty="0" smtClean="0"/>
                        <a:t>İşletmeci ile görüşülerek</a:t>
                      </a:r>
                      <a:r>
                        <a:rPr lang="tr-TR" sz="1700" baseline="0" dirty="0" smtClean="0"/>
                        <a:t> içecek tatlarında iyileştirmeye gidileceği bilgisi alınmıştır.</a:t>
                      </a:r>
                      <a:endParaRPr lang="tr-TR" sz="1700" dirty="0"/>
                    </a:p>
                  </a:txBody>
                  <a:tcPr>
                    <a:solidFill>
                      <a:srgbClr val="D8D3E0"/>
                    </a:solidFill>
                  </a:tcPr>
                </a:tc>
              </a:tr>
              <a:tr h="350413">
                <a:tc>
                  <a:txBody>
                    <a:bodyPr/>
                    <a:lstStyle/>
                    <a:p>
                      <a:pPr algn="ctr"/>
                      <a:r>
                        <a:rPr lang="tr-TR" sz="1700" dirty="0" smtClean="0"/>
                        <a:t>13.12.2019</a:t>
                      </a:r>
                      <a:endParaRPr lang="tr-TR" sz="1700" dirty="0"/>
                    </a:p>
                  </a:txBody>
                  <a:tcPr/>
                </a:tc>
                <a:tc>
                  <a:txBody>
                    <a:bodyPr/>
                    <a:lstStyle/>
                    <a:p>
                      <a:pPr algn="ctr"/>
                      <a:r>
                        <a:rPr lang="tr-TR" sz="1700" dirty="0" smtClean="0"/>
                        <a:t>Yemek Porsiyonları</a:t>
                      </a:r>
                      <a:endParaRPr lang="tr-TR" sz="1700" dirty="0"/>
                    </a:p>
                  </a:txBody>
                  <a:tcPr/>
                </a:tc>
                <a:tc>
                  <a:txBody>
                    <a:bodyPr/>
                    <a:lstStyle/>
                    <a:p>
                      <a:pPr algn="l"/>
                      <a:r>
                        <a:rPr lang="tr-TR" sz="1700" dirty="0" smtClean="0"/>
                        <a:t>Porsiyon kontrolü sağlanmıştır.</a:t>
                      </a:r>
                      <a:endParaRPr lang="tr-TR" sz="1700" dirty="0"/>
                    </a:p>
                  </a:txBody>
                  <a:tcPr>
                    <a:solidFill>
                      <a:schemeClr val="accent4">
                        <a:lumMod val="20000"/>
                        <a:lumOff val="80000"/>
                      </a:schemeClr>
                    </a:solidFill>
                  </a:tcPr>
                </a:tc>
              </a:tr>
              <a:tr h="588410">
                <a:tc>
                  <a:txBody>
                    <a:bodyPr/>
                    <a:lstStyle/>
                    <a:p>
                      <a:pPr algn="ctr"/>
                      <a:r>
                        <a:rPr lang="tr-TR" sz="1700" dirty="0" smtClean="0"/>
                        <a:t>24.12.2019</a:t>
                      </a:r>
                      <a:endParaRPr lang="tr-TR" sz="1700" dirty="0"/>
                    </a:p>
                  </a:txBody>
                  <a:tcPr/>
                </a:tc>
                <a:tc>
                  <a:txBody>
                    <a:bodyPr/>
                    <a:lstStyle/>
                    <a:p>
                      <a:pPr algn="ctr"/>
                      <a:r>
                        <a:rPr lang="tr-TR" sz="1700" dirty="0" smtClean="0"/>
                        <a:t>Otopark Yetersizliği</a:t>
                      </a:r>
                      <a:endParaRPr lang="tr-TR" sz="1700" dirty="0"/>
                    </a:p>
                  </a:txBody>
                  <a:tcPr/>
                </a:tc>
                <a:tc>
                  <a:txBody>
                    <a:bodyPr/>
                    <a:lstStyle/>
                    <a:p>
                      <a:pPr algn="l"/>
                      <a:r>
                        <a:rPr lang="tr-TR" sz="1700" dirty="0" smtClean="0"/>
                        <a:t>Dış otopark alanı kullanımı ile ilgili bilgilendirme</a:t>
                      </a:r>
                      <a:r>
                        <a:rPr lang="tr-TR" sz="1700" baseline="0" dirty="0" smtClean="0"/>
                        <a:t> yapılmıştır.</a:t>
                      </a:r>
                      <a:endParaRPr lang="tr-TR" sz="1700" dirty="0"/>
                    </a:p>
                  </a:txBody>
                  <a:tcPr>
                    <a:solidFill>
                      <a:srgbClr val="D8D3E0"/>
                    </a:solidFill>
                  </a:tcPr>
                </a:tc>
              </a:tr>
            </a:tbl>
          </a:graphicData>
        </a:graphic>
      </p:graphicFrame>
      <p:pic>
        <p:nvPicPr>
          <p:cNvPr id="65" name="Resim 64"/>
          <p:cNvPicPr/>
          <p:nvPr/>
        </p:nvPicPr>
        <p:blipFill>
          <a:blip r:embed="rId2"/>
          <a:stretch>
            <a:fillRect/>
          </a:stretch>
        </p:blipFill>
        <p:spPr>
          <a:xfrm>
            <a:off x="20434" y="188640"/>
            <a:ext cx="2736304" cy="576064"/>
          </a:xfrm>
          <a:prstGeom prst="rect">
            <a:avLst/>
          </a:prstGeom>
        </p:spPr>
      </p:pic>
    </p:spTree>
    <p:extLst>
      <p:ext uri="{BB962C8B-B14F-4D97-AF65-F5344CB8AC3E}">
        <p14:creationId xmlns:p14="http://schemas.microsoft.com/office/powerpoint/2010/main" val="3290117128"/>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43936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İÇ DENETİMLER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108</a:t>
            </a:fld>
            <a:endParaRPr lang="tr-TR"/>
          </a:p>
        </p:txBody>
      </p:sp>
      <p:pic>
        <p:nvPicPr>
          <p:cNvPr id="65" name="Resim 64"/>
          <p:cNvPicPr/>
          <p:nvPr/>
        </p:nvPicPr>
        <p:blipFill>
          <a:blip r:embed="rId2"/>
          <a:stretch>
            <a:fillRect/>
          </a:stretch>
        </p:blipFill>
        <p:spPr>
          <a:xfrm>
            <a:off x="107504" y="188640"/>
            <a:ext cx="2736304" cy="576064"/>
          </a:xfrm>
          <a:prstGeom prst="rect">
            <a:avLst/>
          </a:prstGeom>
        </p:spPr>
      </p:pic>
      <p:sp>
        <p:nvSpPr>
          <p:cNvPr id="4" name="TextBox 3"/>
          <p:cNvSpPr txBox="1"/>
          <p:nvPr/>
        </p:nvSpPr>
        <p:spPr>
          <a:xfrm>
            <a:off x="884736" y="1258213"/>
            <a:ext cx="3901032" cy="369332"/>
          </a:xfrm>
          <a:prstGeom prst="rect">
            <a:avLst/>
          </a:prstGeom>
          <a:noFill/>
        </p:spPr>
        <p:txBody>
          <a:bodyPr wrap="square" rtlCol="0">
            <a:spAutoFit/>
          </a:bodyPr>
          <a:lstStyle/>
          <a:p>
            <a:r>
              <a:rPr lang="tr-TR" dirty="0" smtClean="0"/>
              <a:t>İç Denetim Puanı: %96</a:t>
            </a:r>
            <a:endParaRPr lang="tr-TR" dirty="0"/>
          </a:p>
        </p:txBody>
      </p:sp>
      <p:pic>
        <p:nvPicPr>
          <p:cNvPr id="67" name="Picture 66"/>
          <p:cNvPicPr>
            <a:picLocks noChangeAspect="1"/>
          </p:cNvPicPr>
          <p:nvPr/>
        </p:nvPicPr>
        <p:blipFill>
          <a:blip r:embed="rId3"/>
          <a:stretch>
            <a:fillRect/>
          </a:stretch>
        </p:blipFill>
        <p:spPr>
          <a:xfrm>
            <a:off x="137787" y="1614635"/>
            <a:ext cx="8898709" cy="4740127"/>
          </a:xfrm>
          <a:prstGeom prst="rect">
            <a:avLst/>
          </a:prstGeom>
        </p:spPr>
      </p:pic>
    </p:spTree>
    <p:extLst>
      <p:ext uri="{BB962C8B-B14F-4D97-AF65-F5344CB8AC3E}">
        <p14:creationId xmlns:p14="http://schemas.microsoft.com/office/powerpoint/2010/main" val="351199972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092896" y="947507"/>
            <a:ext cx="7720208"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DEĞİŞİKLİKLERİN YÖNETİMİ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5" name="Slayt Numarası Yer Tutucusu 64"/>
          <p:cNvSpPr>
            <a:spLocks noGrp="1"/>
          </p:cNvSpPr>
          <p:nvPr>
            <p:ph type="sldNum" sz="quarter" idx="12"/>
          </p:nvPr>
        </p:nvSpPr>
        <p:spPr/>
        <p:txBody>
          <a:bodyPr/>
          <a:lstStyle/>
          <a:p>
            <a:fld id="{439F893C-C32F-4835-A1E5-850973405C58}" type="slidenum">
              <a:rPr lang="tr-TR" smtClean="0"/>
              <a:t>109</a:t>
            </a:fld>
            <a:endParaRPr lang="tr-TR"/>
          </a:p>
        </p:txBody>
      </p:sp>
      <p:pic>
        <p:nvPicPr>
          <p:cNvPr id="66" name="Resim 65"/>
          <p:cNvPicPr/>
          <p:nvPr/>
        </p:nvPicPr>
        <p:blipFill>
          <a:blip r:embed="rId2"/>
          <a:stretch>
            <a:fillRect/>
          </a:stretch>
        </p:blipFill>
        <p:spPr>
          <a:xfrm>
            <a:off x="20434" y="188640"/>
            <a:ext cx="2736304" cy="576064"/>
          </a:xfrm>
          <a:prstGeom prst="rect">
            <a:avLst/>
          </a:prstGeom>
        </p:spPr>
      </p:pic>
      <p:graphicFrame>
        <p:nvGraphicFramePr>
          <p:cNvPr id="3" name="Table 2"/>
          <p:cNvGraphicFramePr>
            <a:graphicFrameLocks noGrp="1"/>
          </p:cNvGraphicFramePr>
          <p:nvPr>
            <p:extLst>
              <p:ext uri="{D42A27DB-BD31-4B8C-83A1-F6EECF244321}">
                <p14:modId xmlns:p14="http://schemas.microsoft.com/office/powerpoint/2010/main" val="772389115"/>
              </p:ext>
            </p:extLst>
          </p:nvPr>
        </p:nvGraphicFramePr>
        <p:xfrm>
          <a:off x="20435" y="1600187"/>
          <a:ext cx="9016061" cy="4676787"/>
        </p:xfrm>
        <a:graphic>
          <a:graphicData uri="http://schemas.openxmlformats.org/drawingml/2006/table">
            <a:tbl>
              <a:tblPr>
                <a:tableStyleId>{5C22544A-7EE6-4342-B048-85BDC9FD1C3A}</a:tableStyleId>
              </a:tblPr>
              <a:tblGrid>
                <a:gridCol w="717623"/>
                <a:gridCol w="2343261"/>
                <a:gridCol w="3873703"/>
                <a:gridCol w="2081474"/>
              </a:tblGrid>
              <a:tr h="595410">
                <a:tc>
                  <a:txBody>
                    <a:bodyPr/>
                    <a:lstStyle/>
                    <a:p>
                      <a:pPr algn="ctr" fontAlgn="ctr"/>
                      <a:r>
                        <a:rPr lang="tr-TR" sz="900" b="1" u="none" strike="noStrike" dirty="0">
                          <a:effectLst/>
                        </a:rPr>
                        <a:t>Değişiklik No</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c>
                  <a:txBody>
                    <a:bodyPr/>
                    <a:lstStyle/>
                    <a:p>
                      <a:pPr algn="ctr" fontAlgn="ctr"/>
                      <a:r>
                        <a:rPr lang="tr-TR" sz="900" b="1" u="none" strike="noStrike" dirty="0">
                          <a:effectLst/>
                        </a:rPr>
                        <a:t>Değişiklik Tanımı</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c>
                  <a:txBody>
                    <a:bodyPr/>
                    <a:lstStyle/>
                    <a:p>
                      <a:pPr algn="ctr" fontAlgn="ctr"/>
                      <a:r>
                        <a:rPr lang="tr-TR" sz="900" b="1" u="none" strike="noStrike" dirty="0">
                          <a:effectLst/>
                        </a:rPr>
                        <a:t>Değişiklik Amacı</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c>
                  <a:txBody>
                    <a:bodyPr/>
                    <a:lstStyle/>
                    <a:p>
                      <a:pPr algn="ctr" fontAlgn="ctr"/>
                      <a:r>
                        <a:rPr lang="tr-TR" sz="900" b="1" u="none" strike="noStrike" dirty="0">
                          <a:effectLst/>
                        </a:rPr>
                        <a:t>Değişiklik Adımı</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r>
              <a:tr h="549046">
                <a:tc>
                  <a:txBody>
                    <a:bodyPr/>
                    <a:lstStyle/>
                    <a:p>
                      <a:pPr algn="ctr" fontAlgn="ctr"/>
                      <a:r>
                        <a:rPr lang="tr-TR" sz="800" u="none" strike="noStrike">
                          <a:effectLst/>
                        </a:rPr>
                        <a:t>2019-0192</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Kaplumbağa Şeması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2019 yılında Şikayet Yönetim Sistemi kapsamında 3 madde Kaplumbağa şemasına eklenmiştir. </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dirty="0">
                          <a:effectLst/>
                        </a:rPr>
                        <a:t>Kaplumbağa şemasında "Hangi Performans Göstergeleri" kısmına 3 madde eklenmiştir.</a:t>
                      </a:r>
                      <a:endParaRPr lang="tr-TR" sz="800" b="0" i="0" u="none" strike="noStrike" dirty="0">
                        <a:solidFill>
                          <a:srgbClr val="000000"/>
                        </a:solidFill>
                        <a:effectLst/>
                        <a:latin typeface="Tahoma" panose="020B0604030504040204" pitchFamily="34" charset="0"/>
                      </a:endParaRPr>
                    </a:p>
                  </a:txBody>
                  <a:tcPr marL="5014" marR="5014" marT="5014" marB="0" anchor="ctr"/>
                </a:tc>
              </a:tr>
              <a:tr h="549046">
                <a:tc>
                  <a:txBody>
                    <a:bodyPr/>
                    <a:lstStyle/>
                    <a:p>
                      <a:pPr algn="ctr" fontAlgn="ctr"/>
                      <a:r>
                        <a:rPr lang="tr-TR" sz="800" u="none" strike="noStrike">
                          <a:effectLst/>
                        </a:rPr>
                        <a:t>2019-0244</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Kaplumbağa Şeması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2018 yılı Dış Denetim 2. Aşama Raporu Madde 13.Bakım Planına Uyum Maddesi çıkarılarak yerine Bahçe Bakım Planı ve Teknik Bakım Planı olarak iki madde eklenmesi  Birim bazlı analiz yapılmasının sağlanması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DH-GT-0040 Peyzaj Şef Yardımcısı "Kim İle" kısmına eklenmiştir.</a:t>
                      </a:r>
                      <a:endParaRPr lang="tr-TR" sz="800" b="0" i="0" u="none" strike="noStrike">
                        <a:solidFill>
                          <a:srgbClr val="000000"/>
                        </a:solidFill>
                        <a:effectLst/>
                        <a:latin typeface="Tahoma" panose="020B0604030504040204" pitchFamily="34" charset="0"/>
                      </a:endParaRPr>
                    </a:p>
                  </a:txBody>
                  <a:tcPr marL="5014" marR="5014" marT="5014" marB="0" anchor="ctr"/>
                </a:tc>
              </a:tr>
              <a:tr h="656415">
                <a:tc>
                  <a:txBody>
                    <a:bodyPr/>
                    <a:lstStyle/>
                    <a:p>
                      <a:pPr algn="ctr" fontAlgn="ctr"/>
                      <a:r>
                        <a:rPr lang="tr-TR" sz="800" u="none" strike="noStrike">
                          <a:effectLst/>
                        </a:rPr>
                        <a:t>2019-0244</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Kaplumbağa Şeması</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2018 yılı Dış Denetim 2. Aşama Raporu Madde 13.Bakım Planına Uyum Maddesi çıkarılarak yerine Bahçe Bakım Planı ve Teknik Bakım Planı olarak iki madde eklenmesi  Birim bazlı analiz yapılmasının sağlanması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Bakım Planına Uyum Maddesi çıkarılarak yerine Bahçe Bakım Planı ve Teknik Bakım Planı olarak iki madde eklenmesi </a:t>
                      </a:r>
                      <a:endParaRPr lang="tr-TR" sz="800" b="0" i="0" u="none" strike="noStrike">
                        <a:solidFill>
                          <a:srgbClr val="000000"/>
                        </a:solidFill>
                        <a:effectLst/>
                        <a:latin typeface="Tahoma" panose="020B0604030504040204" pitchFamily="34" charset="0"/>
                      </a:endParaRPr>
                    </a:p>
                  </a:txBody>
                  <a:tcPr marL="5014" marR="5014" marT="5014" marB="0" anchor="ctr"/>
                </a:tc>
              </a:tr>
              <a:tr h="679732">
                <a:tc>
                  <a:txBody>
                    <a:bodyPr/>
                    <a:lstStyle/>
                    <a:p>
                      <a:pPr algn="ctr" fontAlgn="ctr"/>
                      <a:r>
                        <a:rPr lang="tr-TR" sz="800" u="none" strike="noStrike">
                          <a:effectLst/>
                        </a:rPr>
                        <a:t>2019-0244</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Kaplumbağa Şeması</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2018 yılı Dış Denetim 2. Aşama Raporu Madde 13.Bakım Planına Uyum Maddesi çıkarılarak yerine Bahçe Bakım Planı ve Teknik Bakım Planı olarak iki madde eklenmesi  Birim bazlı analiz yapılmasının sağlanması</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Destek Hizmetleri Müdürlüğü'ne bağlı birimlerin ŞYS'den gelen şikayetleri birim bazlı incelemesi adına performans göstergelerine ekleme yapılmıştır.</a:t>
                      </a:r>
                      <a:endParaRPr lang="tr-TR" sz="800" b="0" i="0" u="none" strike="noStrike">
                        <a:solidFill>
                          <a:srgbClr val="000000"/>
                        </a:solidFill>
                        <a:effectLst/>
                        <a:latin typeface="Tahoma" panose="020B0604030504040204" pitchFamily="34" charset="0"/>
                      </a:endParaRPr>
                    </a:p>
                  </a:txBody>
                  <a:tcPr marL="5014" marR="5014" marT="5014" marB="0" anchor="ctr"/>
                </a:tc>
              </a:tr>
              <a:tr h="549046">
                <a:tc>
                  <a:txBody>
                    <a:bodyPr/>
                    <a:lstStyle/>
                    <a:p>
                      <a:pPr algn="ctr" fontAlgn="ctr"/>
                      <a:r>
                        <a:rPr lang="tr-TR" sz="800" u="none" strike="noStrike">
                          <a:effectLst/>
                        </a:rPr>
                        <a:t>2019-0245</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SPİK Karnesi Madde eklenmesi </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İlgili süreç takiplerinin yapılması.</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İlgili maddelerin SPİK Karnesine eklenmesi</a:t>
                      </a:r>
                      <a:endParaRPr lang="tr-TR" sz="800" b="0" i="0" u="none" strike="noStrike">
                        <a:solidFill>
                          <a:srgbClr val="000000"/>
                        </a:solidFill>
                        <a:effectLst/>
                        <a:latin typeface="Tahoma" panose="020B0604030504040204" pitchFamily="34" charset="0"/>
                      </a:endParaRPr>
                    </a:p>
                  </a:txBody>
                  <a:tcPr marL="5014" marR="5014" marT="5014" marB="0" anchor="ctr"/>
                </a:tc>
              </a:tr>
              <a:tr h="549046">
                <a:tc>
                  <a:txBody>
                    <a:bodyPr/>
                    <a:lstStyle/>
                    <a:p>
                      <a:pPr algn="ctr" fontAlgn="ctr"/>
                      <a:r>
                        <a:rPr lang="tr-TR" sz="800" u="none" strike="noStrike">
                          <a:effectLst/>
                        </a:rPr>
                        <a:t>2019-0246</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SPİK Karnesi Madde eklenmesi </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İlgili süreç takiplerinin yapılması.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Bakım Planına Uyum" Maddesinin SPİK Karnesinden çıkarılması</a:t>
                      </a:r>
                      <a:endParaRPr lang="tr-TR" sz="800" b="0" i="0" u="none" strike="noStrike">
                        <a:solidFill>
                          <a:srgbClr val="000000"/>
                        </a:solidFill>
                        <a:effectLst/>
                        <a:latin typeface="Tahoma" panose="020B0604030504040204" pitchFamily="34" charset="0"/>
                      </a:endParaRPr>
                    </a:p>
                  </a:txBody>
                  <a:tcPr marL="5014" marR="5014" marT="5014" marB="0" anchor="ctr"/>
                </a:tc>
              </a:tr>
              <a:tr h="549046">
                <a:tc>
                  <a:txBody>
                    <a:bodyPr/>
                    <a:lstStyle/>
                    <a:p>
                      <a:pPr algn="ctr" fontAlgn="ctr"/>
                      <a:r>
                        <a:rPr lang="tr-TR" sz="800" u="none" strike="noStrike">
                          <a:effectLst/>
                        </a:rPr>
                        <a:t>2019-0246</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SPİK Karnesi Madde eklenmesi </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İlgili süreç takiplerinin yapılması.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dirty="0">
                          <a:effectLst/>
                        </a:rPr>
                        <a:t>Teknik Bakım Planına Uyum Oranı Maddesinin eklenmesi</a:t>
                      </a:r>
                      <a:endParaRPr lang="tr-TR" sz="800" b="0" i="0" u="none" strike="noStrike" dirty="0">
                        <a:solidFill>
                          <a:srgbClr val="000000"/>
                        </a:solidFill>
                        <a:effectLst/>
                        <a:latin typeface="Tahoma" panose="020B0604030504040204" pitchFamily="34" charset="0"/>
                      </a:endParaRPr>
                    </a:p>
                  </a:txBody>
                  <a:tcPr marL="5014" marR="5014" marT="5014" marB="0" anchor="ctr"/>
                </a:tc>
              </a:tr>
            </a:tbl>
          </a:graphicData>
        </a:graphic>
      </p:graphicFrame>
    </p:spTree>
    <p:extLst>
      <p:ext uri="{BB962C8B-B14F-4D97-AF65-F5344CB8AC3E}">
        <p14:creationId xmlns:p14="http://schemas.microsoft.com/office/powerpoint/2010/main" val="3473250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SÜREÇ PERFORMANS GÖSTERGELERİ (SPİK )</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11</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3279012914"/>
              </p:ext>
            </p:extLst>
          </p:nvPr>
        </p:nvGraphicFramePr>
        <p:xfrm>
          <a:off x="158823" y="1677001"/>
          <a:ext cx="8527976" cy="4560310"/>
        </p:xfrm>
        <a:graphic>
          <a:graphicData uri="http://schemas.openxmlformats.org/drawingml/2006/table">
            <a:tbl>
              <a:tblPr/>
              <a:tblGrid>
                <a:gridCol w="360020"/>
                <a:gridCol w="1365076"/>
                <a:gridCol w="495028"/>
                <a:gridCol w="435025"/>
                <a:gridCol w="502528"/>
                <a:gridCol w="322518"/>
                <a:gridCol w="315018"/>
                <a:gridCol w="322518"/>
                <a:gridCol w="309392"/>
                <a:gridCol w="322518"/>
                <a:gridCol w="376896"/>
                <a:gridCol w="277516"/>
                <a:gridCol w="300017"/>
                <a:gridCol w="322518"/>
                <a:gridCol w="309392"/>
                <a:gridCol w="322518"/>
                <a:gridCol w="420023"/>
                <a:gridCol w="442525"/>
                <a:gridCol w="607533"/>
                <a:gridCol w="399397"/>
              </a:tblGrid>
              <a:tr h="149707">
                <a:tc rowSpan="2" gridSpan="3">
                  <a:txBody>
                    <a:bodyPr/>
                    <a:lstStyle/>
                    <a:p>
                      <a:pPr algn="l" fontAlgn="ctr"/>
                      <a:r>
                        <a:rPr lang="tr-TR" sz="500" b="1" i="0" u="none" strike="noStrike">
                          <a:solidFill>
                            <a:srgbClr val="FFFFFF"/>
                          </a:solidFill>
                          <a:effectLst/>
                          <a:latin typeface="Tahoma" panose="020B0604030504040204" pitchFamily="34" charset="0"/>
                        </a:rPr>
                        <a:t>SÜREÇ ADI: DESTEK HİZMETLERİ SÜRECİ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rowSpan="2" hMerge="1">
                  <a:txBody>
                    <a:bodyPr/>
                    <a:lstStyle/>
                    <a:p>
                      <a:endParaRPr lang="tr-TR"/>
                    </a:p>
                  </a:txBody>
                  <a:tcPr/>
                </a:tc>
                <a:tc rowSpan="2" hMerge="1">
                  <a:txBody>
                    <a:bodyPr/>
                    <a:lstStyle/>
                    <a:p>
                      <a:endParaRPr lang="tr-TR"/>
                    </a:p>
                  </a:txBody>
                  <a:tcPr/>
                </a:tc>
                <a:tc gridSpan="2">
                  <a:txBody>
                    <a:bodyPr/>
                    <a:lstStyle/>
                    <a:p>
                      <a:pPr algn="ctr" fontAlgn="b"/>
                      <a:r>
                        <a:rPr lang="tr-TR" sz="500" b="1" i="0" u="none" strike="noStrike">
                          <a:solidFill>
                            <a:srgbClr val="FFFFFF"/>
                          </a:solidFill>
                          <a:effectLst/>
                          <a:latin typeface="Tahoma" panose="020B0604030504040204" pitchFamily="34" charset="0"/>
                        </a:rPr>
                        <a:t>Süreç No</a:t>
                      </a:r>
                    </a:p>
                  </a:txBody>
                  <a:tcPr marL="0" marR="0" marT="0" marB="0" anchor="b">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tr-TR"/>
                    </a:p>
                  </a:txBody>
                  <a:tcPr/>
                </a:tc>
                <a:tc rowSpan="2" gridSpan="12">
                  <a:txBody>
                    <a:bodyPr/>
                    <a:lstStyle/>
                    <a:p>
                      <a:pPr algn="ctr" fontAlgn="ctr"/>
                      <a:r>
                        <a:rPr lang="tr-TR" sz="600" b="1" i="0" u="none" strike="noStrike">
                          <a:solidFill>
                            <a:srgbClr val="000000"/>
                          </a:solidFill>
                          <a:effectLst/>
                          <a:latin typeface="Tahoma" panose="020B0604030504040204" pitchFamily="34" charset="0"/>
                        </a:rPr>
                        <a:t>2019 GERÇEKLEŞEN GÖSTERGELERİ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3">
                  <a:txBody>
                    <a:bodyPr/>
                    <a:lstStyle/>
                    <a:p>
                      <a:pPr algn="ctr" fontAlgn="ctr"/>
                      <a:r>
                        <a:rPr lang="tr-TR" sz="500" b="1" i="0" u="none" strike="noStrike">
                          <a:solidFill>
                            <a:srgbClr val="000000"/>
                          </a:solidFill>
                          <a:effectLst/>
                          <a:latin typeface="Tahoma" panose="020B0604030504040204" pitchFamily="34" charset="0"/>
                        </a:rPr>
                        <a:t>Toplam/           Ortalama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tr-TR" sz="500" b="1" i="0" u="none" strike="noStrike">
                          <a:solidFill>
                            <a:srgbClr val="000000"/>
                          </a:solidFill>
                          <a:effectLst/>
                          <a:latin typeface="Tahoma" panose="020B0604030504040204" pitchFamily="34" charset="0"/>
                        </a:rPr>
                        <a:t> Başarı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tr-TR" sz="500" b="1" i="0" u="none" strike="noStrike">
                          <a:solidFill>
                            <a:srgbClr val="000000"/>
                          </a:solidFill>
                          <a:effectLst/>
                          <a:latin typeface="Tahoma" panose="020B0604030504040204" pitchFamily="34" charset="0"/>
                        </a:rPr>
                        <a:t>DF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r>
              <a:tr h="149707">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ctr" fontAlgn="ctr"/>
                      <a:r>
                        <a:rPr lang="tr-TR" sz="500" b="1" i="0" u="none" strike="noStrike">
                          <a:solidFill>
                            <a:srgbClr val="FFFFFF"/>
                          </a:solidFill>
                          <a:effectLst/>
                          <a:latin typeface="Tahoma" panose="020B0604030504040204" pitchFamily="34" charset="0"/>
                        </a:rPr>
                        <a:t> </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tr-TR"/>
                    </a:p>
                  </a:txBody>
                  <a:tcPr/>
                </a:tc>
                <a:tc gridSpan="1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410255">
                <a:tc>
                  <a:txBody>
                    <a:bodyPr/>
                    <a:lstStyle/>
                    <a:p>
                      <a:pPr algn="ctr" fontAlgn="ctr"/>
                      <a:r>
                        <a:rPr lang="tr-TR" sz="500" b="1" i="0" u="none" strike="noStrike">
                          <a:solidFill>
                            <a:srgbClr val="FFFFFF"/>
                          </a:solidFill>
                          <a:effectLst/>
                          <a:latin typeface="Tahoma" panose="020B0604030504040204" pitchFamily="34" charset="0"/>
                        </a:rPr>
                        <a:t>Sıra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Performans Kriteri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İlgili Olduğu Stratejik Faaliyet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2018 Gerçekleşen</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2019 Hedef</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600" b="0" i="0" u="none" strike="noStrike">
                          <a:solidFill>
                            <a:srgbClr val="000000"/>
                          </a:solidFill>
                          <a:effectLst/>
                          <a:latin typeface="Tahoma" panose="020B0604030504040204" pitchFamily="34" charset="0"/>
                        </a:rPr>
                        <a:t>Ocak</a:t>
                      </a:r>
                    </a:p>
                  </a:txBody>
                  <a:tcPr marL="0" marR="0" marT="0" marB="0" vert="vert27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Şubat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Mart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Nisan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Mayıs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Haziran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Temmuz</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Ağustos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Eylül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Ekim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Kasım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Aralık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vMerge="1">
                  <a:txBody>
                    <a:bodyPr/>
                    <a:lstStyle/>
                    <a:p>
                      <a:endParaRPr lang="tr-TR"/>
                    </a:p>
                  </a:txBody>
                  <a:tcPr/>
                </a:tc>
                <a:tc vMerge="1">
                  <a:txBody>
                    <a:bodyPr/>
                    <a:lstStyle/>
                    <a:p>
                      <a:endParaRPr lang="tr-TR"/>
                    </a:p>
                  </a:txBody>
                  <a:tcPr/>
                </a:tc>
                <a:tc vMerge="1">
                  <a:txBody>
                    <a:bodyPr/>
                    <a:lstStyle/>
                    <a:p>
                      <a:endParaRPr lang="tr-TR"/>
                    </a:p>
                  </a:txBody>
                  <a:tcPr/>
                </a:tc>
              </a:tr>
              <a:tr h="331083">
                <a:tc>
                  <a:txBody>
                    <a:bodyPr/>
                    <a:lstStyle/>
                    <a:p>
                      <a:pPr algn="ctr" fontAlgn="ctr"/>
                      <a:r>
                        <a:rPr lang="tr-TR" sz="600" b="0" i="0" u="none" strike="noStrike">
                          <a:solidFill>
                            <a:srgbClr val="000000"/>
                          </a:solidFill>
                          <a:effectLst/>
                          <a:latin typeface="Tahoma" panose="020B0604030504040204"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Destek Hizmetleri Müdürlüğü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rowSpan="7">
                  <a:txBody>
                    <a:bodyPr/>
                    <a:lstStyle/>
                    <a:p>
                      <a:pPr algn="ctr" fontAlgn="ctr"/>
                      <a:r>
                        <a:rPr lang="tr-TR" sz="700" b="0" i="0" u="none" strike="noStrike">
                          <a:solidFill>
                            <a:srgbClr val="000000"/>
                          </a:solidFill>
                          <a:effectLst/>
                          <a:latin typeface="Calibri" panose="020F0502020204030204" pitchFamily="34" charset="0"/>
                        </a:rPr>
                        <a:t>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7">
                  <a:txBody>
                    <a:bodyPr/>
                    <a:lstStyle/>
                    <a:p>
                      <a:pPr algn="ctr" fontAlgn="ctr"/>
                      <a:r>
                        <a:rPr lang="tr-TR" sz="600" b="1" i="0" u="none" strike="noStrike">
                          <a:solidFill>
                            <a:srgbClr val="000000"/>
                          </a:solidFill>
                          <a:effectLst/>
                          <a:latin typeface="Tahoma" panose="020B0604030504040204" pitchFamily="34" charset="0"/>
                        </a:rPr>
                        <a:t>18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1083">
                <a:tc>
                  <a:txBody>
                    <a:bodyPr/>
                    <a:lstStyle/>
                    <a:p>
                      <a:pPr algn="ctr" fontAlgn="ctr"/>
                      <a:r>
                        <a:rPr lang="tr-TR" sz="600" b="0" i="0" u="none" strike="noStrike">
                          <a:solidFill>
                            <a:srgbClr val="000000"/>
                          </a:solidFill>
                          <a:effectLst/>
                          <a:latin typeface="Tahoma" panose="020B0604030504040204" pitchFamily="34" charset="0"/>
                        </a:rPr>
                        <a:t>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Temizlik Hizmetleri Birimi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tr-TR"/>
                    </a:p>
                  </a:txBody>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138,8%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1083">
                <a:tc>
                  <a:txBody>
                    <a:bodyPr/>
                    <a:lstStyle/>
                    <a:p>
                      <a:pPr algn="ctr" fontAlgn="ctr"/>
                      <a:r>
                        <a:rPr lang="tr-TR" sz="600" b="0" i="0" u="none" strike="noStrike">
                          <a:solidFill>
                            <a:srgbClr val="000000"/>
                          </a:solidFill>
                          <a:effectLst/>
                          <a:latin typeface="Tahoma" panose="020B0604030504040204" pitchFamily="34" charset="0"/>
                        </a:rPr>
                        <a:t>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Bahçe Bakım ve Peyzaj Hizmetleri Birimi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tr-TR"/>
                    </a:p>
                  </a:txBody>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138,8%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1083">
                <a:tc>
                  <a:txBody>
                    <a:bodyPr/>
                    <a:lstStyle/>
                    <a:p>
                      <a:pPr algn="ctr" fontAlgn="ctr"/>
                      <a:r>
                        <a:rPr lang="tr-TR" sz="600" b="0" i="0" u="none" strike="noStrike">
                          <a:solidFill>
                            <a:srgbClr val="000000"/>
                          </a:solidFill>
                          <a:effectLst/>
                          <a:latin typeface="Tahoma" panose="020B0604030504040204" pitchFamily="34" charset="0"/>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Güvenlik Hizmetleri Birimi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tr-TR"/>
                    </a:p>
                  </a:txBody>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138,8%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1083">
                <a:tc>
                  <a:txBody>
                    <a:bodyPr/>
                    <a:lstStyle/>
                    <a:p>
                      <a:pPr algn="ctr" fontAlgn="ctr"/>
                      <a:r>
                        <a:rPr lang="tr-TR" sz="600" b="0" i="0" u="none" strike="noStrike">
                          <a:solidFill>
                            <a:srgbClr val="000000"/>
                          </a:solidFill>
                          <a:effectLst/>
                          <a:latin typeface="Tahoma" panose="020B0604030504040204" pitchFamily="34" charset="0"/>
                        </a:rPr>
                        <a:t>29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Ulaşım Hizmetleri Birimi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tr-TR"/>
                    </a:p>
                  </a:txBody>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138,8%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1083">
                <a:tc>
                  <a:txBody>
                    <a:bodyPr/>
                    <a:lstStyle/>
                    <a:p>
                      <a:pPr algn="ctr" fontAlgn="ctr"/>
                      <a:r>
                        <a:rPr lang="tr-TR" sz="600" b="0" i="0" u="none" strike="noStrike">
                          <a:solidFill>
                            <a:srgbClr val="000000"/>
                          </a:solidFill>
                          <a:effectLst/>
                          <a:latin typeface="Tahoma" panose="020B0604030504040204" pitchFamily="34" charset="0"/>
                        </a:rPr>
                        <a:t>30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Teknik Hizmetler Birimi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tr-TR"/>
                    </a:p>
                  </a:txBody>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138,8%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1083">
                <a:tc>
                  <a:txBody>
                    <a:bodyPr/>
                    <a:lstStyle/>
                    <a:p>
                      <a:pPr algn="ctr" fontAlgn="ctr"/>
                      <a:r>
                        <a:rPr lang="tr-TR" sz="600" b="0" i="0" u="none" strike="noStrike">
                          <a:solidFill>
                            <a:srgbClr val="000000"/>
                          </a:solidFill>
                          <a:effectLst/>
                          <a:latin typeface="Tahoma" panose="020B0604030504040204" pitchFamily="34" charset="0"/>
                        </a:rPr>
                        <a:t>31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Yemekhane Hizmetleri Birimi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tr-TR"/>
                    </a:p>
                  </a:txBody>
                  <a:tcPr/>
                </a:tc>
                <a:tc>
                  <a:txBody>
                    <a:bodyPr/>
                    <a:lstStyle/>
                    <a:p>
                      <a:pPr algn="ctr" fontAlgn="ctr"/>
                      <a:r>
                        <a:rPr lang="tr-TR" sz="700" b="0"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138,8%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31083">
                <a:tc>
                  <a:txBody>
                    <a:bodyPr/>
                    <a:lstStyle/>
                    <a:p>
                      <a:pPr algn="ctr" fontAlgn="ctr"/>
                      <a:r>
                        <a:rPr lang="tr-TR" sz="600" b="0" i="0" u="none" strike="noStrike">
                          <a:solidFill>
                            <a:srgbClr val="000000"/>
                          </a:solidFill>
                          <a:effectLst/>
                          <a:latin typeface="Tahoma" panose="020B0604030504040204" pitchFamily="34" charset="0"/>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Şikayet Çözüm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02294">
                <a:tc>
                  <a:txBody>
                    <a:bodyPr/>
                    <a:lstStyle/>
                    <a:p>
                      <a:pPr algn="ctr" fontAlgn="ctr"/>
                      <a:r>
                        <a:rPr lang="tr-TR" sz="600" b="0" i="0" u="none" strike="noStrike">
                          <a:solidFill>
                            <a:srgbClr val="000000"/>
                          </a:solidFill>
                          <a:effectLst/>
                          <a:latin typeface="Tahoma" panose="020B0604030504040204" pitchFamily="34" charset="0"/>
                        </a:rPr>
                        <a:t>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Şikayete Geri Dönüş/Cevap Verme Süresi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600" b="0" i="0" u="none" strike="noStrike">
                          <a:solidFill>
                            <a:srgbClr val="000000"/>
                          </a:solidFill>
                          <a:effectLst/>
                          <a:latin typeface="Calibri" panose="020F0502020204030204" pitchFamily="34" charset="0"/>
                        </a:rPr>
                        <a:t>&lt;=3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72,3%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800" b="1" i="0" u="none" strike="noStrike">
                          <a:solidFill>
                            <a:srgbClr val="000000"/>
                          </a:solidFill>
                          <a:effectLst/>
                          <a:latin typeface="Calibri" panose="020F0502020204030204" pitchFamily="34" charset="0"/>
                        </a:rPr>
                        <a:t>21,4%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02294">
                <a:tc>
                  <a:txBody>
                    <a:bodyPr/>
                    <a:lstStyle/>
                    <a:p>
                      <a:pPr algn="ctr" fontAlgn="ctr"/>
                      <a:r>
                        <a:rPr lang="tr-TR" sz="600" b="0" i="0" u="none" strike="noStrike">
                          <a:solidFill>
                            <a:srgbClr val="000000"/>
                          </a:solidFill>
                          <a:effectLst/>
                          <a:latin typeface="Tahoma" panose="020B0604030504040204" pitchFamily="34" charset="0"/>
                        </a:rPr>
                        <a:t>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Şikayetin Çözümü İçin Öngörülen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600" b="0" i="0" u="none" strike="noStrike">
                          <a:solidFill>
                            <a:srgbClr val="000000"/>
                          </a:solidFill>
                          <a:effectLst/>
                          <a:latin typeface="Calibri" panose="020F0502020204030204" pitchFamily="34" charset="0"/>
                        </a:rPr>
                        <a:t>&lt;=14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66306">
                <a:tc>
                  <a:txBody>
                    <a:bodyPr/>
                    <a:lstStyle/>
                    <a:p>
                      <a:pPr algn="ctr" fontAlgn="ctr"/>
                      <a:r>
                        <a:rPr lang="tr-TR" sz="600" b="0" i="0" u="none" strike="noStrike">
                          <a:solidFill>
                            <a:srgbClr val="000000"/>
                          </a:solidFill>
                          <a:effectLst/>
                          <a:latin typeface="Tahoma" panose="020B0604030504040204" pitchFamily="34" charset="0"/>
                        </a:rPr>
                        <a:t>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Çözümün Gerçekleştirildiği Süre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600" b="0" i="0" u="none" strike="noStrike">
                          <a:solidFill>
                            <a:srgbClr val="000000"/>
                          </a:solidFill>
                          <a:effectLst/>
                          <a:latin typeface="Calibri" panose="020F0502020204030204" pitchFamily="34" charset="0"/>
                        </a:rPr>
                        <a:t>&lt;=14 gün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Agency FB" panose="020B050302020202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91,3%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91,3%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31083">
                <a:tc>
                  <a:txBody>
                    <a:bodyPr/>
                    <a:lstStyle/>
                    <a:p>
                      <a:pPr algn="ctr" fontAlgn="ctr"/>
                      <a:r>
                        <a:rPr lang="tr-TR" sz="600" b="0" i="0" u="none" strike="noStrike">
                          <a:solidFill>
                            <a:srgbClr val="00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Tekrarlayan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FF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bl>
          </a:graphicData>
        </a:graphic>
      </p:graphicFrame>
    </p:spTree>
    <p:extLst>
      <p:ext uri="{BB962C8B-B14F-4D97-AF65-F5344CB8AC3E}">
        <p14:creationId xmlns:p14="http://schemas.microsoft.com/office/powerpoint/2010/main" val="389886273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092896" y="947507"/>
            <a:ext cx="7720208"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DEĞİŞİKLİKLERİN YÖNETİMİ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5" name="Slayt Numarası Yer Tutucusu 64"/>
          <p:cNvSpPr>
            <a:spLocks noGrp="1"/>
          </p:cNvSpPr>
          <p:nvPr>
            <p:ph type="sldNum" sz="quarter" idx="12"/>
          </p:nvPr>
        </p:nvSpPr>
        <p:spPr/>
        <p:txBody>
          <a:bodyPr/>
          <a:lstStyle/>
          <a:p>
            <a:fld id="{439F893C-C32F-4835-A1E5-850973405C58}" type="slidenum">
              <a:rPr lang="tr-TR" smtClean="0"/>
              <a:t>110</a:t>
            </a:fld>
            <a:endParaRPr lang="tr-TR"/>
          </a:p>
        </p:txBody>
      </p:sp>
      <p:pic>
        <p:nvPicPr>
          <p:cNvPr id="66" name="Resim 65"/>
          <p:cNvPicPr/>
          <p:nvPr/>
        </p:nvPicPr>
        <p:blipFill>
          <a:blip r:embed="rId2"/>
          <a:stretch>
            <a:fillRect/>
          </a:stretch>
        </p:blipFill>
        <p:spPr>
          <a:xfrm>
            <a:off x="20434" y="188640"/>
            <a:ext cx="2736304" cy="576064"/>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382776446"/>
              </p:ext>
            </p:extLst>
          </p:nvPr>
        </p:nvGraphicFramePr>
        <p:xfrm>
          <a:off x="20435" y="1600188"/>
          <a:ext cx="9016063" cy="4676786"/>
        </p:xfrm>
        <a:graphic>
          <a:graphicData uri="http://schemas.openxmlformats.org/drawingml/2006/table">
            <a:tbl>
              <a:tblPr>
                <a:tableStyleId>{5C22544A-7EE6-4342-B048-85BDC9FD1C3A}</a:tableStyleId>
              </a:tblPr>
              <a:tblGrid>
                <a:gridCol w="717624"/>
                <a:gridCol w="2343261"/>
                <a:gridCol w="3873703"/>
                <a:gridCol w="2081475"/>
              </a:tblGrid>
              <a:tr h="464044">
                <a:tc>
                  <a:txBody>
                    <a:bodyPr/>
                    <a:lstStyle/>
                    <a:p>
                      <a:pPr algn="ctr" fontAlgn="ctr"/>
                      <a:r>
                        <a:rPr lang="tr-TR" sz="900" b="1" u="none" strike="noStrike" dirty="0">
                          <a:effectLst/>
                        </a:rPr>
                        <a:t>Değişiklik No</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c>
                  <a:txBody>
                    <a:bodyPr/>
                    <a:lstStyle/>
                    <a:p>
                      <a:pPr algn="ctr" fontAlgn="ctr"/>
                      <a:r>
                        <a:rPr lang="tr-TR" sz="900" b="1" u="none" strike="noStrike" dirty="0">
                          <a:effectLst/>
                        </a:rPr>
                        <a:t>Değişiklik Tanımı</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c>
                  <a:txBody>
                    <a:bodyPr/>
                    <a:lstStyle/>
                    <a:p>
                      <a:pPr algn="ctr" fontAlgn="ctr"/>
                      <a:r>
                        <a:rPr lang="tr-TR" sz="900" b="1" u="none" strike="noStrike" dirty="0">
                          <a:effectLst/>
                        </a:rPr>
                        <a:t>Değişiklik Amacı</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c>
                  <a:txBody>
                    <a:bodyPr/>
                    <a:lstStyle/>
                    <a:p>
                      <a:pPr algn="ctr" fontAlgn="ctr"/>
                      <a:r>
                        <a:rPr lang="tr-TR" sz="900" b="1" u="none" strike="noStrike" dirty="0">
                          <a:effectLst/>
                        </a:rPr>
                        <a:t>Değişiklik Adımı</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r>
              <a:tr h="427910">
                <a:tc>
                  <a:txBody>
                    <a:bodyPr/>
                    <a:lstStyle/>
                    <a:p>
                      <a:pPr algn="ctr" fontAlgn="ctr"/>
                      <a:r>
                        <a:rPr lang="tr-TR" sz="800" u="none" strike="noStrike">
                          <a:effectLst/>
                        </a:rPr>
                        <a:t>2019-0246</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SPİK Karnesi Madde eklenmesi </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İlgili süreç takiplerinin yapılması.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Bahçe Bakım Planına Uyum Oranı Maddesinin eklenmesi</a:t>
                      </a:r>
                      <a:endParaRPr lang="tr-TR" sz="800" b="0" i="0" u="none" strike="noStrike">
                        <a:solidFill>
                          <a:srgbClr val="000000"/>
                        </a:solidFill>
                        <a:effectLst/>
                        <a:latin typeface="Tahoma" panose="020B0604030504040204" pitchFamily="34" charset="0"/>
                      </a:endParaRPr>
                    </a:p>
                  </a:txBody>
                  <a:tcPr marL="5014" marR="5014" marT="5014" marB="0" anchor="ctr"/>
                </a:tc>
              </a:tr>
              <a:tr h="529762">
                <a:tc>
                  <a:txBody>
                    <a:bodyPr/>
                    <a:lstStyle/>
                    <a:p>
                      <a:pPr algn="ctr" fontAlgn="ctr"/>
                      <a:r>
                        <a:rPr lang="tr-TR" sz="800" u="none" strike="noStrike">
                          <a:effectLst/>
                        </a:rPr>
                        <a:t>2019-0246</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SPİK Karnesi Madde eklenmesi </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İlgili süreç takiplerinin yapılması.</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irimlere gelen şikayet sayısı takibinin ayrı ayrı yapılması için maddelerin eklenmesi (Teknik Hiz. Bir. Şikayet Sayısı, Yemekhane Hiz. Bir. Şikayet Sayısı gibi)</a:t>
                      </a:r>
                      <a:endParaRPr lang="tr-TR" sz="800" b="0" i="0" u="none" strike="noStrike">
                        <a:solidFill>
                          <a:srgbClr val="000000"/>
                        </a:solidFill>
                        <a:effectLst/>
                        <a:latin typeface="Tahoma" panose="020B0604030504040204" pitchFamily="34" charset="0"/>
                      </a:endParaRPr>
                    </a:p>
                  </a:txBody>
                  <a:tcPr marL="5014" marR="5014" marT="5014" marB="0" anchor="ctr"/>
                </a:tc>
              </a:tr>
              <a:tr h="427910">
                <a:tc>
                  <a:txBody>
                    <a:bodyPr/>
                    <a:lstStyle/>
                    <a:p>
                      <a:pPr algn="ctr" fontAlgn="ctr"/>
                      <a:r>
                        <a:rPr lang="tr-TR" sz="800" u="none" strike="noStrike">
                          <a:effectLst/>
                        </a:rPr>
                        <a:t>2019-0247</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Kalite Faaliyet Planı Madde Eklenmesi </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İlgili süreç takiplerinin yapılması.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İlgili maddelerin Kalite Faaliyet Planına eklenmesi</a:t>
                      </a:r>
                      <a:endParaRPr lang="tr-TR" sz="800" b="0" i="0" u="none" strike="noStrike">
                        <a:solidFill>
                          <a:srgbClr val="000000"/>
                        </a:solidFill>
                        <a:effectLst/>
                        <a:latin typeface="Tahoma" panose="020B0604030504040204" pitchFamily="34" charset="0"/>
                      </a:endParaRPr>
                    </a:p>
                  </a:txBody>
                  <a:tcPr marL="5014" marR="5014" marT="5014" marB="0" anchor="ctr"/>
                </a:tc>
              </a:tr>
              <a:tr h="427910">
                <a:tc>
                  <a:txBody>
                    <a:bodyPr/>
                    <a:lstStyle/>
                    <a:p>
                      <a:pPr algn="ctr" fontAlgn="ctr"/>
                      <a:r>
                        <a:rPr lang="tr-TR" sz="800" u="none" strike="noStrike">
                          <a:effectLst/>
                        </a:rPr>
                        <a:t>2019-0248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Kalite Faaliyet Planına Madde eklenmesi </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İlgili süreç takiplerinin yapılması.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Bakım Planına Uyum" Maddesinin Kalite Faaliyet Planından Çıkarılması</a:t>
                      </a:r>
                      <a:endParaRPr lang="tr-TR" sz="800" b="0" i="0" u="none" strike="noStrike">
                        <a:solidFill>
                          <a:srgbClr val="000000"/>
                        </a:solidFill>
                        <a:effectLst/>
                        <a:latin typeface="Tahoma" panose="020B0604030504040204" pitchFamily="34" charset="0"/>
                      </a:endParaRPr>
                    </a:p>
                  </a:txBody>
                  <a:tcPr marL="5014" marR="5014" marT="5014" marB="0" anchor="ctr"/>
                </a:tc>
              </a:tr>
              <a:tr h="427910">
                <a:tc>
                  <a:txBody>
                    <a:bodyPr/>
                    <a:lstStyle/>
                    <a:p>
                      <a:pPr algn="ctr" fontAlgn="ctr"/>
                      <a:r>
                        <a:rPr lang="tr-TR" sz="800" u="none" strike="noStrike">
                          <a:effectLst/>
                        </a:rPr>
                        <a:t>2019-0248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Kalite Faaliyet Planına Madde eklenmesi </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İlgili süreç takiplerinin yapılması.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Teknik Bakım Planına Uyum Oranı Maddesinin eklenmesi</a:t>
                      </a:r>
                      <a:endParaRPr lang="tr-TR" sz="800" b="0" i="0" u="none" strike="noStrike">
                        <a:solidFill>
                          <a:srgbClr val="000000"/>
                        </a:solidFill>
                        <a:effectLst/>
                        <a:latin typeface="Tahoma" panose="020B0604030504040204" pitchFamily="34" charset="0"/>
                      </a:endParaRPr>
                    </a:p>
                  </a:txBody>
                  <a:tcPr marL="5014" marR="5014" marT="5014" marB="0" anchor="ctr"/>
                </a:tc>
              </a:tr>
              <a:tr h="427910">
                <a:tc>
                  <a:txBody>
                    <a:bodyPr/>
                    <a:lstStyle/>
                    <a:p>
                      <a:pPr algn="ctr" fontAlgn="ctr"/>
                      <a:r>
                        <a:rPr lang="tr-TR" sz="800" u="none" strike="noStrike">
                          <a:effectLst/>
                        </a:rPr>
                        <a:t>2019-0248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Kalite Faaliyet Planına Madde eklenmesi </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İlgili süreç takiplerinin yapılması.</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Bahçe Bakım Planına Uyum Oranı Maddesinin eklenmesi</a:t>
                      </a:r>
                      <a:endParaRPr lang="tr-TR" sz="800" b="0" i="0" u="none" strike="noStrike">
                        <a:solidFill>
                          <a:srgbClr val="000000"/>
                        </a:solidFill>
                        <a:effectLst/>
                        <a:latin typeface="Tahoma" panose="020B0604030504040204" pitchFamily="34" charset="0"/>
                      </a:endParaRPr>
                    </a:p>
                  </a:txBody>
                  <a:tcPr marL="5014" marR="5014" marT="5014" marB="0" anchor="ctr"/>
                </a:tc>
              </a:tr>
              <a:tr h="529762">
                <a:tc>
                  <a:txBody>
                    <a:bodyPr/>
                    <a:lstStyle/>
                    <a:p>
                      <a:pPr algn="ctr" fontAlgn="ctr"/>
                      <a:r>
                        <a:rPr lang="tr-TR" sz="800" u="none" strike="noStrike">
                          <a:effectLst/>
                        </a:rPr>
                        <a:t>2019-0248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Kalite Faaliyet Planına Madde eklenmesi </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İlgili süreç takiplerinin yapılması.</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Birimlere gelen şikayet sayısı takibinin ayrı ayrı yapılması için maddelerin eklenmesi (Teknik Hiz. Bir. Şikayet Sayısı, Yemekhane Hiz. Bir. Şikayet Sayısı gibi)</a:t>
                      </a:r>
                      <a:endParaRPr lang="tr-TR" sz="800" b="0" i="0" u="none" strike="noStrike">
                        <a:solidFill>
                          <a:srgbClr val="000000"/>
                        </a:solidFill>
                        <a:effectLst/>
                        <a:latin typeface="Tahoma" panose="020B0604030504040204" pitchFamily="34" charset="0"/>
                      </a:endParaRPr>
                    </a:p>
                  </a:txBody>
                  <a:tcPr marL="5014" marR="5014" marT="5014" marB="0" anchor="ctr"/>
                </a:tc>
              </a:tr>
              <a:tr h="1013668">
                <a:tc>
                  <a:txBody>
                    <a:bodyPr/>
                    <a:lstStyle/>
                    <a:p>
                      <a:pPr algn="ctr" fontAlgn="ctr"/>
                      <a:r>
                        <a:rPr lang="tr-TR" sz="800" u="none" strike="noStrike">
                          <a:effectLst/>
                        </a:rPr>
                        <a:t>2019-0277</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2019 Risk Analizi Formunda Olasılık değerlerinin değiştirilmesi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Teknik Birim Personelinin Kontroller yada Acil Müdahaleler Sırasında Yaralanması maddesinin, varolan kontrol ve önlem başlığı açıklamasının 'İSG Koruyucu Malzemelerin Kullanımı"  olarak değiştirilmesi, olasılık değerinin 6 olarak değiştirilmesi Bahçıvaların Çalışma Alanlarında Yemek Yemesi maddesinin, varolan kontrol ve önlem başlığı açıklamasının 'Personelin Uyarılması"olarak değiştirilmesi, olasılık değerinin 5 olarak değiştirilmesi Trafik Kazası maddesinin, varolan kontrol ve önlem başlığı açıklamasının "Trafik Kurallarına Uyum" olarak değiştirilmesi, olasılık değerinin 6 olarak değiştirilmesi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dirty="0">
                          <a:effectLst/>
                        </a:rPr>
                        <a:t>Teknik Birim Personelinin Kontroller yada Acil Müdahaleler Sırasında Yaralanması maddesinin, </a:t>
                      </a:r>
                      <a:r>
                        <a:rPr lang="tr-TR" sz="800" u="none" strike="noStrike" dirty="0" err="1">
                          <a:effectLst/>
                        </a:rPr>
                        <a:t>varolan</a:t>
                      </a:r>
                      <a:r>
                        <a:rPr lang="tr-TR" sz="800" u="none" strike="noStrike" dirty="0">
                          <a:effectLst/>
                        </a:rPr>
                        <a:t> kontrol ve önlem başlığı açıklamasının 'İSG Koruyucu Malzemelerin Kullanımı"  olarak değiştirilmesi, olasılık değerinin 6 olarak değiştirilmesi</a:t>
                      </a:r>
                      <a:endParaRPr lang="tr-TR" sz="800" b="0" i="0" u="none" strike="noStrike" dirty="0">
                        <a:solidFill>
                          <a:srgbClr val="000000"/>
                        </a:solidFill>
                        <a:effectLst/>
                        <a:latin typeface="Tahoma" panose="020B0604030504040204" pitchFamily="34" charset="0"/>
                      </a:endParaRPr>
                    </a:p>
                  </a:txBody>
                  <a:tcPr marL="5014" marR="5014" marT="5014" marB="0" anchor="ctr"/>
                </a:tc>
              </a:tr>
            </a:tbl>
          </a:graphicData>
        </a:graphic>
      </p:graphicFrame>
    </p:spTree>
    <p:extLst>
      <p:ext uri="{BB962C8B-B14F-4D97-AF65-F5344CB8AC3E}">
        <p14:creationId xmlns:p14="http://schemas.microsoft.com/office/powerpoint/2010/main" val="65973011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092896" y="947507"/>
            <a:ext cx="7720208"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DEĞİŞİKLİKLERİN YÖNETİMİ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5" name="Slayt Numarası Yer Tutucusu 64"/>
          <p:cNvSpPr>
            <a:spLocks noGrp="1"/>
          </p:cNvSpPr>
          <p:nvPr>
            <p:ph type="sldNum" sz="quarter" idx="12"/>
          </p:nvPr>
        </p:nvSpPr>
        <p:spPr/>
        <p:txBody>
          <a:bodyPr/>
          <a:lstStyle/>
          <a:p>
            <a:fld id="{439F893C-C32F-4835-A1E5-850973405C58}" type="slidenum">
              <a:rPr lang="tr-TR" smtClean="0"/>
              <a:t>111</a:t>
            </a:fld>
            <a:endParaRPr lang="tr-TR"/>
          </a:p>
        </p:txBody>
      </p:sp>
      <p:pic>
        <p:nvPicPr>
          <p:cNvPr id="66" name="Resim 65"/>
          <p:cNvPicPr/>
          <p:nvPr/>
        </p:nvPicPr>
        <p:blipFill>
          <a:blip r:embed="rId2"/>
          <a:stretch>
            <a:fillRect/>
          </a:stretch>
        </p:blipFill>
        <p:spPr>
          <a:xfrm>
            <a:off x="20434" y="188640"/>
            <a:ext cx="2736304" cy="576064"/>
          </a:xfrm>
          <a:prstGeom prst="rect">
            <a:avLst/>
          </a:prstGeom>
        </p:spPr>
      </p:pic>
      <p:graphicFrame>
        <p:nvGraphicFramePr>
          <p:cNvPr id="2" name="Table 1"/>
          <p:cNvGraphicFramePr>
            <a:graphicFrameLocks noGrp="1"/>
          </p:cNvGraphicFramePr>
          <p:nvPr>
            <p:extLst>
              <p:ext uri="{D42A27DB-BD31-4B8C-83A1-F6EECF244321}">
                <p14:modId xmlns:p14="http://schemas.microsoft.com/office/powerpoint/2010/main" val="4243650353"/>
              </p:ext>
            </p:extLst>
          </p:nvPr>
        </p:nvGraphicFramePr>
        <p:xfrm>
          <a:off x="56227" y="1593838"/>
          <a:ext cx="8980268" cy="4732100"/>
        </p:xfrm>
        <a:graphic>
          <a:graphicData uri="http://schemas.openxmlformats.org/drawingml/2006/table">
            <a:tbl>
              <a:tblPr>
                <a:tableStyleId>{5C22544A-7EE6-4342-B048-85BDC9FD1C3A}</a:tableStyleId>
              </a:tblPr>
              <a:tblGrid>
                <a:gridCol w="714775"/>
                <a:gridCol w="2333958"/>
                <a:gridCol w="3858324"/>
                <a:gridCol w="2073211"/>
              </a:tblGrid>
              <a:tr h="352350">
                <a:tc>
                  <a:txBody>
                    <a:bodyPr/>
                    <a:lstStyle/>
                    <a:p>
                      <a:pPr algn="ctr" fontAlgn="ctr"/>
                      <a:r>
                        <a:rPr lang="tr-TR" sz="900" b="1" u="none" strike="noStrike" dirty="0">
                          <a:effectLst/>
                        </a:rPr>
                        <a:t>Değişiklik No</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c>
                  <a:txBody>
                    <a:bodyPr/>
                    <a:lstStyle/>
                    <a:p>
                      <a:pPr algn="ctr" fontAlgn="ctr"/>
                      <a:r>
                        <a:rPr lang="tr-TR" sz="900" b="1" u="none" strike="noStrike" dirty="0">
                          <a:effectLst/>
                        </a:rPr>
                        <a:t>Değişiklik Tanımı</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c>
                  <a:txBody>
                    <a:bodyPr/>
                    <a:lstStyle/>
                    <a:p>
                      <a:pPr algn="ctr" fontAlgn="ctr"/>
                      <a:r>
                        <a:rPr lang="tr-TR" sz="900" b="1" u="none" strike="noStrike" dirty="0">
                          <a:effectLst/>
                        </a:rPr>
                        <a:t>Değişiklik Amacı</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c>
                  <a:txBody>
                    <a:bodyPr/>
                    <a:lstStyle/>
                    <a:p>
                      <a:pPr algn="ctr" fontAlgn="ctr"/>
                      <a:r>
                        <a:rPr lang="tr-TR" sz="900" b="1" u="none" strike="noStrike" dirty="0">
                          <a:effectLst/>
                        </a:rPr>
                        <a:t>Değişiklik Adımı</a:t>
                      </a:r>
                      <a:endParaRPr lang="tr-TR" sz="900" b="1" i="0" u="none" strike="noStrike" dirty="0">
                        <a:solidFill>
                          <a:srgbClr val="000000"/>
                        </a:solidFill>
                        <a:effectLst/>
                        <a:latin typeface="Tahoma" panose="020B0604030504040204" pitchFamily="34" charset="0"/>
                      </a:endParaRPr>
                    </a:p>
                  </a:txBody>
                  <a:tcPr marL="5014" marR="5014" marT="5014" marB="0" anchor="ctr">
                    <a:solidFill>
                      <a:schemeClr val="accent1">
                        <a:lumMod val="60000"/>
                        <a:lumOff val="40000"/>
                      </a:schemeClr>
                    </a:solidFill>
                  </a:tcPr>
                </a:tc>
              </a:tr>
              <a:tr h="769680">
                <a:tc>
                  <a:txBody>
                    <a:bodyPr/>
                    <a:lstStyle/>
                    <a:p>
                      <a:pPr algn="ctr" fontAlgn="ctr"/>
                      <a:r>
                        <a:rPr lang="tr-TR" sz="800" u="none" strike="noStrike">
                          <a:effectLst/>
                        </a:rPr>
                        <a:t>2019-0277</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2019 Risk Analizi Formunda Olasılık değerlerinin değiştirilmesi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Teknik Birim Personelinin Kontroller yada Acil Müdahaleler Sırasında Yaralanması maddesinin, varolan kontrol ve önlem başlığı açıklamasının 'İSG Koruyucu Malzemelerin Kullanımı"  olarak değiştirilmesi, olasılık değerinin 6 olarak değiştirilmesi Bahçıvaların Çalışma Alanlarında Yemek Yemesi maddesinin, varolan kontrol ve önlem başlığı açıklamasının 'Personelin Uyarılması"olarak değiştirilmesi, olasılık değerinin 5 olarak değiştirilmesi Trafik Kazası maddesinin, varolan kontrol ve önlem başlığı açıklamasının "Trafik Kurallarına Uyum" olarak değiştirilmesi, olasılık değerinin 6 olarak değiştirilmesi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Bahçıvaların Çalışma Alanlarında Yemek Yemesi maddesinin, varolan kontrol ve önlem başlığı açıklamasının 'Personelin Uyarılması"olarak değiştirilmesi, olasılık değerinin 5 olarak değiştirilmesi</a:t>
                      </a:r>
                      <a:endParaRPr lang="tr-TR" sz="800" b="0" i="0" u="none" strike="noStrike">
                        <a:solidFill>
                          <a:srgbClr val="000000"/>
                        </a:solidFill>
                        <a:effectLst/>
                        <a:latin typeface="Tahoma" panose="020B0604030504040204" pitchFamily="34" charset="0"/>
                      </a:endParaRPr>
                    </a:p>
                  </a:txBody>
                  <a:tcPr marL="5014" marR="5014" marT="5014" marB="0" anchor="ctr"/>
                </a:tc>
              </a:tr>
              <a:tr h="769680">
                <a:tc>
                  <a:txBody>
                    <a:bodyPr/>
                    <a:lstStyle/>
                    <a:p>
                      <a:pPr algn="ctr" fontAlgn="ctr"/>
                      <a:r>
                        <a:rPr lang="tr-TR" sz="800" u="none" strike="noStrike">
                          <a:effectLst/>
                        </a:rPr>
                        <a:t>2019-0277</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2019 Risk Analizi Formunda Olasılık değerlerinin değiştirilmesi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Teknik Birim Personelinin Kontroller yada Acil Müdahaleler Sırasında Yaralanması maddesinin, </a:t>
                      </a:r>
                      <a:r>
                        <a:rPr lang="tr-TR" sz="800" u="none" strike="noStrike" dirty="0" err="1">
                          <a:effectLst/>
                        </a:rPr>
                        <a:t>varolan</a:t>
                      </a:r>
                      <a:r>
                        <a:rPr lang="tr-TR" sz="800" u="none" strike="noStrike" dirty="0">
                          <a:effectLst/>
                        </a:rPr>
                        <a:t> kontrol ve önlem başlığı açıklamasının 'İSG Koruyucu Malzemelerin Kullanımı"  olarak değiştirilmesi, olasılık değerinin 6 olarak değiştirilmesi </a:t>
                      </a:r>
                      <a:r>
                        <a:rPr lang="tr-TR" sz="800" u="none" strike="noStrike" dirty="0" err="1">
                          <a:effectLst/>
                        </a:rPr>
                        <a:t>Bahçıvaların</a:t>
                      </a:r>
                      <a:r>
                        <a:rPr lang="tr-TR" sz="800" u="none" strike="noStrike" dirty="0">
                          <a:effectLst/>
                        </a:rPr>
                        <a:t> Çalışma Alanlarında Yemek Yemesi maddesinin, </a:t>
                      </a:r>
                      <a:r>
                        <a:rPr lang="tr-TR" sz="800" u="none" strike="noStrike" dirty="0" err="1">
                          <a:effectLst/>
                        </a:rPr>
                        <a:t>varolan</a:t>
                      </a:r>
                      <a:r>
                        <a:rPr lang="tr-TR" sz="800" u="none" strike="noStrike" dirty="0">
                          <a:effectLst/>
                        </a:rPr>
                        <a:t> kontrol ve önlem başlığı açıklamasının 'Personelin </a:t>
                      </a:r>
                      <a:r>
                        <a:rPr lang="tr-TR" sz="800" u="none" strike="noStrike" dirty="0" err="1">
                          <a:effectLst/>
                        </a:rPr>
                        <a:t>Uyarılması"olarak</a:t>
                      </a:r>
                      <a:r>
                        <a:rPr lang="tr-TR" sz="800" u="none" strike="noStrike" dirty="0">
                          <a:effectLst/>
                        </a:rPr>
                        <a:t> değiştirilmesi, olasılık değerinin 5 olarak değiştirilmesi Trafik Kazası maddesinin, </a:t>
                      </a:r>
                      <a:r>
                        <a:rPr lang="tr-TR" sz="800" u="none" strike="noStrike" dirty="0" err="1">
                          <a:effectLst/>
                        </a:rPr>
                        <a:t>varolan</a:t>
                      </a:r>
                      <a:r>
                        <a:rPr lang="tr-TR" sz="800" u="none" strike="noStrike" dirty="0">
                          <a:effectLst/>
                        </a:rPr>
                        <a:t> kontrol ve önlem başlığı açıklamasının "Trafik Kurallarına Uyum" olarak değiştirilmesi, olasılık değerinin 6 olarak değiştirilmesi</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Trafik Kazası maddesinin, varolan kontrol ve önlem başlığı açıklamasının "Trafik Kurallarına Uyum" olarak değiştirilmesi, olasılık değerinin 6 olarak değiştirilmesi</a:t>
                      </a:r>
                      <a:endParaRPr lang="tr-TR" sz="800" b="0" i="0" u="none" strike="noStrike">
                        <a:solidFill>
                          <a:srgbClr val="000000"/>
                        </a:solidFill>
                        <a:effectLst/>
                        <a:latin typeface="Tahoma" panose="020B0604030504040204" pitchFamily="34" charset="0"/>
                      </a:endParaRPr>
                    </a:p>
                  </a:txBody>
                  <a:tcPr marL="5014" marR="5014" marT="5014" marB="0" anchor="ctr"/>
                </a:tc>
              </a:tr>
              <a:tr h="324913">
                <a:tc>
                  <a:txBody>
                    <a:bodyPr/>
                    <a:lstStyle/>
                    <a:p>
                      <a:pPr algn="ctr" fontAlgn="ctr"/>
                      <a:r>
                        <a:rPr lang="tr-TR" sz="800" u="none" strike="noStrike">
                          <a:effectLst/>
                        </a:rPr>
                        <a:t>2019-0278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de-DE" sz="800" u="none" strike="noStrike">
                          <a:effectLst/>
                        </a:rPr>
                        <a:t>SWOT Analizinin 2019 Yılı Güncellemesi</a:t>
                      </a:r>
                      <a:endParaRPr lang="de-DE"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2019 Yılında Müdürlüğün şartlarının değişmesi (Personel alımı, personelin işten ayrılması, Destek Hizmetleri Müdürünün değişmesi)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G2-Teknik Hizmetler Biriminde yetkinliğe ve yeterliliğe sahip personel varlığı</a:t>
                      </a:r>
                      <a:endParaRPr lang="tr-TR" sz="800" b="0" i="0" u="none" strike="noStrike">
                        <a:solidFill>
                          <a:srgbClr val="000000"/>
                        </a:solidFill>
                        <a:effectLst/>
                        <a:latin typeface="Tahoma" panose="020B0604030504040204" pitchFamily="34" charset="0"/>
                      </a:endParaRPr>
                    </a:p>
                  </a:txBody>
                  <a:tcPr marL="5014" marR="5014" marT="5014" marB="0" anchor="ctr"/>
                </a:tc>
              </a:tr>
              <a:tr h="324913">
                <a:tc>
                  <a:txBody>
                    <a:bodyPr/>
                    <a:lstStyle/>
                    <a:p>
                      <a:pPr algn="ctr" fontAlgn="ctr"/>
                      <a:r>
                        <a:rPr lang="tr-TR" sz="800" u="none" strike="noStrike">
                          <a:effectLst/>
                        </a:rPr>
                        <a:t>2019-0278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de-DE" sz="800" u="none" strike="noStrike">
                          <a:effectLst/>
                        </a:rPr>
                        <a:t>SWOT Analizinin 2019 Yılı Güncellemesi</a:t>
                      </a:r>
                      <a:endParaRPr lang="de-DE"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2019 Yılında Müdürlüğün şartlarının değişmesi (Personel alımı, personelin işten ayrılması, Destek Hizmetleri Müdürünün değişmesi)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G7-Tüm durumlarda hızlı aksiyon alabilen, etkin çözümler üretilen birim olması</a:t>
                      </a:r>
                      <a:endParaRPr lang="tr-TR" sz="800" b="0" i="0" u="none" strike="noStrike">
                        <a:solidFill>
                          <a:srgbClr val="000000"/>
                        </a:solidFill>
                        <a:effectLst/>
                        <a:latin typeface="Tahoma" panose="020B0604030504040204" pitchFamily="34" charset="0"/>
                      </a:endParaRPr>
                    </a:p>
                  </a:txBody>
                  <a:tcPr marL="5014" marR="5014" marT="5014" marB="0" anchor="ctr"/>
                </a:tc>
              </a:tr>
              <a:tr h="324913">
                <a:tc>
                  <a:txBody>
                    <a:bodyPr/>
                    <a:lstStyle/>
                    <a:p>
                      <a:pPr algn="ctr" fontAlgn="ctr"/>
                      <a:r>
                        <a:rPr lang="tr-TR" sz="800" u="none" strike="noStrike">
                          <a:effectLst/>
                        </a:rPr>
                        <a:t>2019-0278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de-DE" sz="800" u="none" strike="noStrike">
                          <a:effectLst/>
                        </a:rPr>
                        <a:t>SWOT Analizinin 2019 Yılı Güncellemesi</a:t>
                      </a:r>
                      <a:endParaRPr lang="de-DE"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2019 Yılında Müdürlüğün şartlarının değişmesi (Personel alımı, personelin işten ayrılması, Destek Hizmetleri Müdürünün değişmesi)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nb-NO" sz="800" u="none" strike="noStrike">
                          <a:effectLst/>
                        </a:rPr>
                        <a:t>Z1-Güvenlik kameralarının nitelik ve nicelik olarak yetersiz olması</a:t>
                      </a:r>
                      <a:endParaRPr lang="nb-NO" sz="800" b="0" i="0" u="none" strike="noStrike">
                        <a:solidFill>
                          <a:srgbClr val="000000"/>
                        </a:solidFill>
                        <a:effectLst/>
                        <a:latin typeface="Tahoma" panose="020B0604030504040204" pitchFamily="34" charset="0"/>
                      </a:endParaRPr>
                    </a:p>
                  </a:txBody>
                  <a:tcPr marL="5014" marR="5014" marT="5014" marB="0" anchor="ctr"/>
                </a:tc>
              </a:tr>
              <a:tr h="324913">
                <a:tc>
                  <a:txBody>
                    <a:bodyPr/>
                    <a:lstStyle/>
                    <a:p>
                      <a:pPr algn="ctr" fontAlgn="ctr"/>
                      <a:r>
                        <a:rPr lang="tr-TR" sz="800" u="none" strike="noStrike">
                          <a:effectLst/>
                        </a:rPr>
                        <a:t>2019-0278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de-DE" sz="800" u="none" strike="noStrike">
                          <a:effectLst/>
                        </a:rPr>
                        <a:t>SWOT Analizinin 2019 Yılı Güncellemesi</a:t>
                      </a:r>
                      <a:endParaRPr lang="de-DE"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2019 Yılında Müdürlüğün şartlarının değişmesi (Personel alımı, personelin işten ayrılması, Destek Hizmetleri Müdürünün değişmesi)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Z8-Ulaşım Birimi araç sayısının yetersiz olması</a:t>
                      </a:r>
                      <a:endParaRPr lang="tr-TR" sz="800" b="0" i="0" u="none" strike="noStrike">
                        <a:solidFill>
                          <a:srgbClr val="000000"/>
                        </a:solidFill>
                        <a:effectLst/>
                        <a:latin typeface="Tahoma" panose="020B0604030504040204" pitchFamily="34" charset="0"/>
                      </a:endParaRPr>
                    </a:p>
                  </a:txBody>
                  <a:tcPr marL="5014" marR="5014" marT="5014" marB="0" anchor="ctr"/>
                </a:tc>
              </a:tr>
              <a:tr h="324913">
                <a:tc>
                  <a:txBody>
                    <a:bodyPr/>
                    <a:lstStyle/>
                    <a:p>
                      <a:pPr algn="ctr" fontAlgn="ctr"/>
                      <a:r>
                        <a:rPr lang="tr-TR" sz="800" u="none" strike="noStrike">
                          <a:effectLst/>
                        </a:rPr>
                        <a:t>2019-0278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de-DE" sz="800" u="none" strike="noStrike">
                          <a:effectLst/>
                        </a:rPr>
                        <a:t>SWOT Analizinin 2019 Yılı Güncellemesi</a:t>
                      </a:r>
                      <a:endParaRPr lang="de-DE"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dirty="0">
                          <a:effectLst/>
                        </a:rPr>
                        <a:t>2019 Yılında Müdürlüğün şartlarının değişmesi (Personel alımı, personelin işten ayrılması, Destek Hizmetleri Müdürünün değişmesi)</a:t>
                      </a:r>
                      <a:endParaRPr lang="tr-TR" sz="800" b="0" i="0" u="none" strike="noStrike" dirty="0">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G15-Güvenli ve huzurlu bir ortamın etkin şekilde sağlanması</a:t>
                      </a:r>
                      <a:endParaRPr lang="tr-TR" sz="800" b="0" i="0" u="none" strike="noStrike">
                        <a:solidFill>
                          <a:srgbClr val="000000"/>
                        </a:solidFill>
                        <a:effectLst/>
                        <a:latin typeface="Tahoma" panose="020B0604030504040204" pitchFamily="34" charset="0"/>
                      </a:endParaRPr>
                    </a:p>
                  </a:txBody>
                  <a:tcPr marL="5014" marR="5014" marT="5014" marB="0" anchor="ctr"/>
                </a:tc>
              </a:tr>
              <a:tr h="324913">
                <a:tc>
                  <a:txBody>
                    <a:bodyPr/>
                    <a:lstStyle/>
                    <a:p>
                      <a:pPr algn="ctr" fontAlgn="ctr"/>
                      <a:r>
                        <a:rPr lang="tr-TR" sz="800" u="none" strike="noStrike">
                          <a:effectLst/>
                        </a:rPr>
                        <a:t>2019-0278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de-DE" sz="800" u="none" strike="noStrike">
                          <a:effectLst/>
                        </a:rPr>
                        <a:t>SWOT Analizinin 2019 Yılı Güncellemesi</a:t>
                      </a:r>
                      <a:endParaRPr lang="de-DE"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2019 Yılında Müdürlüğün şartlarının değişmesi (Personel alımı, personelin işten ayrılması, Destek Hizmetleri Müdürünün değişmesi)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Z9-Departmanların işleyiş amaçlı kullanması gereken ekipmanları olmaması</a:t>
                      </a:r>
                      <a:endParaRPr lang="tr-TR" sz="800" b="0" i="0" u="none" strike="noStrike">
                        <a:solidFill>
                          <a:srgbClr val="000000"/>
                        </a:solidFill>
                        <a:effectLst/>
                        <a:latin typeface="Tahoma" panose="020B0604030504040204" pitchFamily="34" charset="0"/>
                      </a:endParaRPr>
                    </a:p>
                  </a:txBody>
                  <a:tcPr marL="5014" marR="5014" marT="5014" marB="0" anchor="ctr"/>
                </a:tc>
              </a:tr>
              <a:tr h="324913">
                <a:tc>
                  <a:txBody>
                    <a:bodyPr/>
                    <a:lstStyle/>
                    <a:p>
                      <a:pPr algn="ctr" fontAlgn="ctr"/>
                      <a:r>
                        <a:rPr lang="tr-TR" sz="800" u="none" strike="noStrike">
                          <a:effectLst/>
                        </a:rPr>
                        <a:t>2019-0278</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de-DE" sz="800" u="none" strike="noStrike">
                          <a:effectLst/>
                        </a:rPr>
                        <a:t>SWOT Analizinin 2019 Yılı Güncellemesi</a:t>
                      </a:r>
                      <a:endParaRPr lang="de-DE"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2019 Yılında Müdürlüğün şartlarının değişmesi (Personel alımı, personelin işten ayrılması, Destek Hizmetleri Müdürünün değişmesi)</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a:effectLst/>
                        </a:rPr>
                        <a:t>G16-Personel ve öğrenci yemek çeşitliliğinin fazla olması</a:t>
                      </a:r>
                      <a:endParaRPr lang="tr-TR" sz="800" b="0" i="0" u="none" strike="noStrike">
                        <a:solidFill>
                          <a:srgbClr val="000000"/>
                        </a:solidFill>
                        <a:effectLst/>
                        <a:latin typeface="Tahoma" panose="020B0604030504040204" pitchFamily="34" charset="0"/>
                      </a:endParaRPr>
                    </a:p>
                  </a:txBody>
                  <a:tcPr marL="5014" marR="5014" marT="5014" marB="0" anchor="ctr"/>
                </a:tc>
              </a:tr>
              <a:tr h="388451">
                <a:tc>
                  <a:txBody>
                    <a:bodyPr/>
                    <a:lstStyle/>
                    <a:p>
                      <a:pPr algn="ctr" fontAlgn="ctr"/>
                      <a:r>
                        <a:rPr lang="tr-TR" sz="800" u="none" strike="noStrike">
                          <a:effectLst/>
                        </a:rPr>
                        <a:t>2019-0279</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Yukarıda belirtilen 19 madde Risk Analizine eklenecektir.</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l" fontAlgn="ctr"/>
                      <a:r>
                        <a:rPr lang="tr-TR" sz="800" u="none" strike="noStrike">
                          <a:effectLst/>
                        </a:rPr>
                        <a:t>2018 Risk analizinde uyumlu maddeler ile birlikte incelenen zayıf yönlerin ve tehdirlerin yer aldığı maddeler 2019 risk analizinde ayrı birer madde olarak incelenmiştir. İlgili değişiklik SWOT maddelerindeki iyileştirilme takibini kolaylaştıracaktır.</a:t>
                      </a:r>
                      <a:endParaRPr lang="tr-TR" sz="800" b="0" i="0" u="none" strike="noStrike">
                        <a:solidFill>
                          <a:srgbClr val="000000"/>
                        </a:solidFill>
                        <a:effectLst/>
                        <a:latin typeface="Tahoma" panose="020B0604030504040204" pitchFamily="34" charset="0"/>
                      </a:endParaRPr>
                    </a:p>
                  </a:txBody>
                  <a:tcPr marL="5014" marR="5014" marT="5014" marB="0" anchor="ctr"/>
                </a:tc>
                <a:tc>
                  <a:txBody>
                    <a:bodyPr/>
                    <a:lstStyle/>
                    <a:p>
                      <a:pPr algn="ctr" fontAlgn="ctr"/>
                      <a:r>
                        <a:rPr lang="tr-TR" sz="800" u="none" strike="noStrike" dirty="0">
                          <a:effectLst/>
                        </a:rPr>
                        <a:t>Yukarıda belirtilen 19 madde Risk Analizine eklenecektir.</a:t>
                      </a:r>
                      <a:endParaRPr lang="tr-TR" sz="800" b="0" i="0" u="none" strike="noStrike" dirty="0">
                        <a:solidFill>
                          <a:srgbClr val="000000"/>
                        </a:solidFill>
                        <a:effectLst/>
                        <a:latin typeface="Tahoma" panose="020B0604030504040204" pitchFamily="34" charset="0"/>
                      </a:endParaRPr>
                    </a:p>
                  </a:txBody>
                  <a:tcPr marL="5014" marR="5014" marT="5014" marB="0" anchor="ctr"/>
                </a:tc>
              </a:tr>
            </a:tbl>
          </a:graphicData>
        </a:graphic>
      </p:graphicFrame>
    </p:spTree>
    <p:extLst>
      <p:ext uri="{BB962C8B-B14F-4D97-AF65-F5344CB8AC3E}">
        <p14:creationId xmlns:p14="http://schemas.microsoft.com/office/powerpoint/2010/main" val="4153863380"/>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88586" y="65902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KAYNAK İHTİYACI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112</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6" name="TextBox 65"/>
          <p:cNvSpPr txBox="1"/>
          <p:nvPr/>
        </p:nvSpPr>
        <p:spPr>
          <a:xfrm>
            <a:off x="251520" y="1329602"/>
            <a:ext cx="8435280" cy="5447645"/>
          </a:xfrm>
          <a:prstGeom prst="rect">
            <a:avLst/>
          </a:prstGeom>
          <a:noFill/>
        </p:spPr>
        <p:txBody>
          <a:bodyPr wrap="square" rtlCol="0">
            <a:spAutoFit/>
          </a:bodyPr>
          <a:lstStyle/>
          <a:p>
            <a:pPr marL="285750" lvl="0" indent="-285750" algn="just">
              <a:buFont typeface="Arial" panose="020B0604020202020204" pitchFamily="34" charset="0"/>
              <a:buChar char="•"/>
            </a:pPr>
            <a:r>
              <a:rPr lang="tr-TR" sz="2400" dirty="0"/>
              <a:t>Bahçe Bakım ve Peyzaj Hizmetleri Birimi için bahçe sulamasında kullanılan suyun ihtiyaç fazlasının depolanabilmesi amacıyla su deposu ihtiyacı bulunmaktadır.</a:t>
            </a:r>
          </a:p>
          <a:p>
            <a:pPr marL="285750" lvl="0" indent="-285750" algn="just">
              <a:buFont typeface="Arial" panose="020B0604020202020204" pitchFamily="34" charset="0"/>
              <a:buChar char="•"/>
            </a:pPr>
            <a:r>
              <a:rPr lang="tr-TR" sz="2400" dirty="0"/>
              <a:t>Yemekhane alanlarında kapasitenin artırılabilmesi için yeni yemekhane alanı ihtiyacı bulunmaktadır.</a:t>
            </a:r>
          </a:p>
          <a:p>
            <a:pPr marL="285750" lvl="0" indent="-285750" algn="just">
              <a:buFont typeface="Arial" panose="020B0604020202020204" pitchFamily="34" charset="0"/>
              <a:buChar char="•"/>
            </a:pPr>
            <a:r>
              <a:rPr lang="tr-TR" sz="2400" dirty="0"/>
              <a:t>Sıfır Atık Yönetmeliği gereğince ayrıştırmalı atık istasyonu, atık ayrıştırma ekipmanları ve işlemlerin sorunsuz yürümesi için 1 adet çevre danışmanına ihtiyacımız bulunmaktadır.</a:t>
            </a:r>
          </a:p>
          <a:p>
            <a:pPr marL="285750" lvl="0" indent="-285750" algn="just">
              <a:buFont typeface="Arial" panose="020B0604020202020204" pitchFamily="34" charset="0"/>
              <a:buChar char="•"/>
            </a:pPr>
            <a:r>
              <a:rPr lang="tr-TR" sz="2400" dirty="0"/>
              <a:t>Temizlik Hizmetleri Birimi kullanımı için 1 adet </a:t>
            </a:r>
            <a:r>
              <a:rPr lang="tr-TR" sz="2400" dirty="0" err="1"/>
              <a:t>bagi</a:t>
            </a:r>
            <a:r>
              <a:rPr lang="tr-TR" sz="2400" dirty="0"/>
              <a:t> ihtiyacı bulunmaktadır</a:t>
            </a:r>
            <a:r>
              <a:rPr lang="tr-TR" sz="2400" dirty="0" smtClean="0"/>
              <a:t>.</a:t>
            </a:r>
          </a:p>
          <a:p>
            <a:pPr marL="285750" lvl="0" indent="-285750" algn="just">
              <a:buFont typeface="Arial" panose="020B0604020202020204" pitchFamily="34" charset="0"/>
              <a:buChar char="•"/>
            </a:pPr>
            <a:r>
              <a:rPr lang="tr-TR" sz="2400" dirty="0"/>
              <a:t>Temizlik Hizmetleri Birimi kullanımı için 1 adet binicili yer yıkama makinası, 1 adet normal yer yıkama makinası ve 1 adet yaprak toplama makinasına ihtiyaç bulunmaktadır.</a:t>
            </a:r>
          </a:p>
          <a:p>
            <a:pPr marL="285750" lvl="0" indent="-285750">
              <a:buFont typeface="Arial" panose="020B0604020202020204" pitchFamily="34" charset="0"/>
              <a:buChar char="•"/>
            </a:pPr>
            <a:endParaRPr lang="tr-TR" dirty="0"/>
          </a:p>
          <a:p>
            <a:pPr algn="just"/>
            <a:endParaRPr lang="tr-TR" dirty="0" smtClean="0"/>
          </a:p>
        </p:txBody>
      </p:sp>
    </p:spTree>
    <p:extLst>
      <p:ext uri="{BB962C8B-B14F-4D97-AF65-F5344CB8AC3E}">
        <p14:creationId xmlns:p14="http://schemas.microsoft.com/office/powerpoint/2010/main" val="429145034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88586" y="65902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KAYNAK İHTİYACI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113</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sp>
        <p:nvSpPr>
          <p:cNvPr id="66" name="TextBox 65"/>
          <p:cNvSpPr txBox="1"/>
          <p:nvPr/>
        </p:nvSpPr>
        <p:spPr>
          <a:xfrm>
            <a:off x="251520" y="1916832"/>
            <a:ext cx="7992888" cy="646331"/>
          </a:xfrm>
          <a:prstGeom prst="rect">
            <a:avLst/>
          </a:prstGeom>
          <a:noFill/>
        </p:spPr>
        <p:txBody>
          <a:bodyPr wrap="square" rtlCol="0">
            <a:spAutoFit/>
          </a:bodyPr>
          <a:lstStyle/>
          <a:p>
            <a:pPr marL="285750" lvl="0" indent="-285750">
              <a:buFont typeface="Arial" panose="020B0604020202020204" pitchFamily="34" charset="0"/>
              <a:buChar char="•"/>
            </a:pPr>
            <a:endParaRPr lang="tr-TR" dirty="0"/>
          </a:p>
          <a:p>
            <a:pPr algn="just"/>
            <a:endParaRPr lang="tr-TR" dirty="0" smtClean="0"/>
          </a:p>
        </p:txBody>
      </p:sp>
      <p:sp>
        <p:nvSpPr>
          <p:cNvPr id="2" name="Rectangle 1"/>
          <p:cNvSpPr/>
          <p:nvPr/>
        </p:nvSpPr>
        <p:spPr>
          <a:xfrm>
            <a:off x="247700" y="1392379"/>
            <a:ext cx="8439100" cy="4747005"/>
          </a:xfrm>
          <a:prstGeom prst="rect">
            <a:avLst/>
          </a:prstGeom>
        </p:spPr>
        <p:txBody>
          <a:bodyPr wrap="square">
            <a:spAutoFit/>
          </a:bodyPr>
          <a:lstStyle/>
          <a:p>
            <a:pPr marL="342900" lvl="0" indent="-342900" algn="just">
              <a:lnSpc>
                <a:spcPct val="107000"/>
              </a:lnSpc>
              <a:spcAft>
                <a:spcPts val="800"/>
              </a:spcAft>
              <a:buFont typeface="Arial" panose="020B0604020202020204" pitchFamily="34" charset="0"/>
              <a:buChar char="•"/>
              <a:tabLst>
                <a:tab pos="457200" algn="l"/>
              </a:tabLst>
            </a:pPr>
            <a:r>
              <a:rPr lang="tr-TR" sz="2400" dirty="0">
                <a:ea typeface="Calibri" panose="020F0502020204030204" pitchFamily="34" charset="0"/>
                <a:cs typeface="Times New Roman" panose="02020603050405020304" pitchFamily="18" charset="0"/>
              </a:rPr>
              <a:t>Teknik Hizmetler Birimi için 1 kişi Mekanik Teknisyeni, 1 kişi İnşaat Teknisyeni, 1 kişi Elektronik (Ses-ışık bilgisine sahip) personel ihtiyacı bulunmaktadır.</a:t>
            </a:r>
          </a:p>
          <a:p>
            <a:pPr marL="342900" lvl="0" indent="-342900" algn="just">
              <a:lnSpc>
                <a:spcPct val="107000"/>
              </a:lnSpc>
              <a:spcAft>
                <a:spcPts val="800"/>
              </a:spcAft>
              <a:buFont typeface="Arial" panose="020B0604020202020204" pitchFamily="34" charset="0"/>
              <a:buChar char="•"/>
              <a:tabLst>
                <a:tab pos="457200" algn="l"/>
              </a:tabLst>
            </a:pPr>
            <a:r>
              <a:rPr lang="tr-TR" sz="2400" dirty="0">
                <a:ea typeface="Calibri" panose="020F0502020204030204" pitchFamily="34" charset="0"/>
                <a:cs typeface="Times New Roman" panose="02020603050405020304" pitchFamily="18" charset="0"/>
              </a:rPr>
              <a:t>Teknik Hizmetler Birimi marangoz iş ve işlemleri için yatar daire testeresi, iklimlendirme iş ve işlemleri için azot tüpü ve regülatör, mekanik iş ve işlemleri için metal kesme testeresi, elektrik iş ve işlemlerinde kullanılması için </a:t>
            </a:r>
            <a:r>
              <a:rPr lang="tr-TR" sz="2400" dirty="0" err="1">
                <a:ea typeface="Calibri" panose="020F0502020204030204" pitchFamily="34" charset="0"/>
                <a:cs typeface="Times New Roman" panose="02020603050405020304" pitchFamily="18" charset="0"/>
              </a:rPr>
              <a:t>megger</a:t>
            </a:r>
            <a:r>
              <a:rPr lang="tr-TR" sz="2400" dirty="0">
                <a:ea typeface="Calibri" panose="020F0502020204030204" pitchFamily="34" charset="0"/>
                <a:cs typeface="Times New Roman" panose="02020603050405020304" pitchFamily="18" charset="0"/>
              </a:rPr>
              <a:t> aleti (</a:t>
            </a:r>
            <a:r>
              <a:rPr lang="tr-TR" sz="2400" dirty="0" err="1">
                <a:ea typeface="Calibri" panose="020F0502020204030204" pitchFamily="34" charset="0"/>
                <a:cs typeface="Times New Roman" panose="02020603050405020304" pitchFamily="18" charset="0"/>
              </a:rPr>
              <a:t>yalıtkanlık</a:t>
            </a:r>
            <a:r>
              <a:rPr lang="tr-TR" sz="2400" dirty="0">
                <a:ea typeface="Calibri" panose="020F0502020204030204" pitchFamily="34" charset="0"/>
                <a:cs typeface="Times New Roman" panose="02020603050405020304" pitchFamily="18" charset="0"/>
              </a:rPr>
              <a:t> direnci ölçüm cihazı), ses-ışık iş ve işlemleri için seyyar kompresör ihtiyacı bulunmaktadır.</a:t>
            </a:r>
          </a:p>
          <a:p>
            <a:pPr marL="342900" lvl="0" indent="-342900" algn="just">
              <a:lnSpc>
                <a:spcPct val="107000"/>
              </a:lnSpc>
              <a:spcAft>
                <a:spcPts val="800"/>
              </a:spcAft>
              <a:buFont typeface="Arial" panose="020B0604020202020204" pitchFamily="34" charset="0"/>
              <a:buChar char="•"/>
              <a:tabLst>
                <a:tab pos="457200" algn="l"/>
              </a:tabLst>
            </a:pPr>
            <a:r>
              <a:rPr lang="tr-TR" sz="2400" dirty="0">
                <a:ea typeface="Calibri" panose="020F0502020204030204" pitchFamily="34" charset="0"/>
                <a:cs typeface="Times New Roman" panose="02020603050405020304" pitchFamily="18" charset="0"/>
              </a:rPr>
              <a:t>Güvenlik personeli ihtiyacı bulunmaktadır.</a:t>
            </a:r>
          </a:p>
          <a:p>
            <a:pPr marL="342900" lvl="0" indent="-342900" algn="just">
              <a:lnSpc>
                <a:spcPct val="107000"/>
              </a:lnSpc>
              <a:spcAft>
                <a:spcPts val="800"/>
              </a:spcAft>
              <a:buFont typeface="Arial" panose="020B0604020202020204" pitchFamily="34" charset="0"/>
              <a:buChar char="•"/>
              <a:tabLst>
                <a:tab pos="457200" algn="l"/>
              </a:tabLst>
            </a:pPr>
            <a:r>
              <a:rPr lang="tr-TR" sz="2400" dirty="0">
                <a:ea typeface="Calibri" panose="020F0502020204030204" pitchFamily="34" charset="0"/>
                <a:cs typeface="Times New Roman" panose="02020603050405020304" pitchFamily="18" charset="0"/>
              </a:rPr>
              <a:t>Güvenlik kameralarının eksiklikleri bulunmaktadır. </a:t>
            </a:r>
            <a:endParaRPr lang="tr-TR" sz="2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4767036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62187" y="987639"/>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SÜREKLİ İYİLEŞTİRME ÖNERİLERİ</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 name="Slayt Numarası Yer Tutucusu 2"/>
          <p:cNvSpPr>
            <a:spLocks noGrp="1"/>
          </p:cNvSpPr>
          <p:nvPr>
            <p:ph type="sldNum" sz="quarter" idx="12"/>
          </p:nvPr>
        </p:nvSpPr>
        <p:spPr/>
        <p:txBody>
          <a:bodyPr/>
          <a:lstStyle/>
          <a:p>
            <a:fld id="{439F893C-C32F-4835-A1E5-850973405C58}" type="slidenum">
              <a:rPr lang="tr-TR" smtClean="0"/>
              <a:t>114</a:t>
            </a:fld>
            <a:endParaRPr lang="tr-TR"/>
          </a:p>
        </p:txBody>
      </p:sp>
      <p:pic>
        <p:nvPicPr>
          <p:cNvPr id="67" name="Resim 6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843808"/>
            <a:ext cx="2093801" cy="93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5" name="Resim 64"/>
          <p:cNvPicPr/>
          <p:nvPr/>
        </p:nvPicPr>
        <p:blipFill>
          <a:blip r:embed="rId3"/>
          <a:stretch>
            <a:fillRect/>
          </a:stretch>
        </p:blipFill>
        <p:spPr>
          <a:xfrm>
            <a:off x="107504" y="188640"/>
            <a:ext cx="2736304" cy="576064"/>
          </a:xfrm>
          <a:prstGeom prst="rect">
            <a:avLst/>
          </a:prstGeom>
        </p:spPr>
      </p:pic>
      <p:sp>
        <p:nvSpPr>
          <p:cNvPr id="2" name="Rectangle 1"/>
          <p:cNvSpPr/>
          <p:nvPr/>
        </p:nvSpPr>
        <p:spPr>
          <a:xfrm>
            <a:off x="323528" y="1744073"/>
            <a:ext cx="8363272" cy="3046988"/>
          </a:xfrm>
          <a:prstGeom prst="rect">
            <a:avLst/>
          </a:prstGeom>
        </p:spPr>
        <p:txBody>
          <a:bodyPr wrap="square">
            <a:spAutoFit/>
          </a:bodyPr>
          <a:lstStyle/>
          <a:p>
            <a:pPr algn="just"/>
            <a:endParaRPr lang="tr-TR" sz="2400" dirty="0" smtClean="0"/>
          </a:p>
          <a:p>
            <a:pPr marL="285750" indent="-285750" algn="just">
              <a:buFont typeface="Arial" panose="020B0604020202020204" pitchFamily="34" charset="0"/>
              <a:buChar char="•"/>
            </a:pPr>
            <a:r>
              <a:rPr lang="tr-TR" sz="2400" dirty="0" smtClean="0"/>
              <a:t>Destek Hizmetleri  Müdürlüğü’nün tüm personelinin ve ailelerinin de katılımı ile yılda bir defa yemek, piknik vb. etkinliklerin düzenlenmesi,</a:t>
            </a:r>
          </a:p>
          <a:p>
            <a:pPr algn="just"/>
            <a:endParaRPr lang="tr-TR" sz="2400" dirty="0" smtClean="0"/>
          </a:p>
          <a:p>
            <a:pPr marL="285750" indent="-285750" algn="just">
              <a:buFont typeface="Arial" panose="020B0604020202020204" pitchFamily="34" charset="0"/>
              <a:buChar char="•"/>
            </a:pPr>
            <a:r>
              <a:rPr lang="tr-TR" sz="2400" dirty="0" smtClean="0"/>
              <a:t>Destek Hizmetleri Müdürlüğü işleyişinin anlatıldığı bir kitapçık veya broşürün profesyonel şekilde hazırlanması ve yayınlanması önerilerimizdir.</a:t>
            </a:r>
            <a:endParaRPr lang="tr-TR" sz="2400" dirty="0"/>
          </a:p>
        </p:txBody>
      </p:sp>
    </p:spTree>
    <p:extLst>
      <p:ext uri="{BB962C8B-B14F-4D97-AF65-F5344CB8AC3E}">
        <p14:creationId xmlns:p14="http://schemas.microsoft.com/office/powerpoint/2010/main" val="218169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SÜREÇ PERFORMANS GÖSTERGELERİ (SPİK )</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12</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pic>
        <p:nvPicPr>
          <p:cNvPr id="13" name="Resim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92925" y="4929682"/>
            <a:ext cx="616746" cy="536921"/>
          </a:xfrm>
          <a:prstGeom prst="rect">
            <a:avLst/>
          </a:prstGeom>
          <a:noFill/>
          <a:extLst>
            <a:ext uri="{909E8E84-426E-40DD-AFC4-6F175D3DCCD1}">
              <a14:hiddenFill xmlns:a14="http://schemas.microsoft.com/office/drawing/2010/main">
                <a:solidFill>
                  <a:srgbClr val="FFFFFF"/>
                </a:solidFill>
              </a14:hiddenFill>
            </a:ext>
          </a:extLst>
        </p:spPr>
      </p:pic>
      <p:pic>
        <p:nvPicPr>
          <p:cNvPr id="14" name="Resim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56758" y="5700389"/>
            <a:ext cx="525042" cy="495676"/>
          </a:xfrm>
          <a:prstGeom prst="rect">
            <a:avLst/>
          </a:prstGeom>
          <a:noFill/>
          <a:extLst>
            <a:ext uri="{909E8E84-426E-40DD-AFC4-6F175D3DCCD1}">
              <a14:hiddenFill xmlns:a14="http://schemas.microsoft.com/office/drawing/2010/main">
                <a:solidFill>
                  <a:srgbClr val="FFFFFF"/>
                </a:solidFill>
              </a14:hiddenFill>
            </a:ext>
          </a:extLst>
        </p:spPr>
      </p:pic>
      <p:pic>
        <p:nvPicPr>
          <p:cNvPr id="15" name="Resim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64088" y="5013176"/>
            <a:ext cx="407989" cy="432273"/>
          </a:xfrm>
          <a:prstGeom prst="rect">
            <a:avLst/>
          </a:prstGeom>
          <a:noFill/>
          <a:extLst>
            <a:ext uri="{909E8E84-426E-40DD-AFC4-6F175D3DCCD1}">
              <a14:hiddenFill xmlns:a14="http://schemas.microsoft.com/office/drawing/2010/main">
                <a:solidFill>
                  <a:srgbClr val="FFFFFF"/>
                </a:solidFill>
              </a14:hiddenFill>
            </a:ext>
          </a:extLst>
        </p:spPr>
      </p:pic>
      <p:pic>
        <p:nvPicPr>
          <p:cNvPr id="16" name="Resim 7"/>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401101" y="5780552"/>
            <a:ext cx="407989" cy="3677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194319704"/>
              </p:ext>
            </p:extLst>
          </p:nvPr>
        </p:nvGraphicFramePr>
        <p:xfrm>
          <a:off x="103329" y="1547103"/>
          <a:ext cx="8892768" cy="4601248"/>
        </p:xfrm>
        <a:graphic>
          <a:graphicData uri="http://schemas.openxmlformats.org/drawingml/2006/table">
            <a:tbl>
              <a:tblPr/>
              <a:tblGrid>
                <a:gridCol w="375421"/>
                <a:gridCol w="1423469"/>
                <a:gridCol w="516203"/>
                <a:gridCol w="453633"/>
                <a:gridCol w="524025"/>
                <a:gridCol w="336314"/>
                <a:gridCol w="328493"/>
                <a:gridCol w="336314"/>
                <a:gridCol w="322626"/>
                <a:gridCol w="336314"/>
                <a:gridCol w="393018"/>
                <a:gridCol w="289387"/>
                <a:gridCol w="312850"/>
                <a:gridCol w="336314"/>
                <a:gridCol w="322626"/>
                <a:gridCol w="336314"/>
                <a:gridCol w="437990"/>
                <a:gridCol w="461454"/>
                <a:gridCol w="633521"/>
                <a:gridCol w="416482"/>
              </a:tblGrid>
              <a:tr h="143213">
                <a:tc rowSpan="2" gridSpan="3">
                  <a:txBody>
                    <a:bodyPr/>
                    <a:lstStyle/>
                    <a:p>
                      <a:pPr algn="l" fontAlgn="ctr"/>
                      <a:r>
                        <a:rPr lang="tr-TR" sz="500" b="1" i="0" u="none" strike="noStrike" dirty="0">
                          <a:solidFill>
                            <a:srgbClr val="FFFFFF"/>
                          </a:solidFill>
                          <a:effectLst/>
                          <a:latin typeface="Tahoma" panose="020B0604030504040204" pitchFamily="34" charset="0"/>
                        </a:rPr>
                        <a:t>SÜREÇ ADI: DESTEK HİZMETLERİ SÜRECİ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rowSpan="2" hMerge="1">
                  <a:txBody>
                    <a:bodyPr/>
                    <a:lstStyle/>
                    <a:p>
                      <a:endParaRPr lang="tr-TR"/>
                    </a:p>
                  </a:txBody>
                  <a:tcPr/>
                </a:tc>
                <a:tc rowSpan="2" hMerge="1">
                  <a:txBody>
                    <a:bodyPr/>
                    <a:lstStyle/>
                    <a:p>
                      <a:endParaRPr lang="tr-TR"/>
                    </a:p>
                  </a:txBody>
                  <a:tcPr/>
                </a:tc>
                <a:tc gridSpan="2">
                  <a:txBody>
                    <a:bodyPr/>
                    <a:lstStyle/>
                    <a:p>
                      <a:pPr algn="ctr" fontAlgn="b"/>
                      <a:r>
                        <a:rPr lang="tr-TR" sz="500" b="1" i="0" u="none" strike="noStrike">
                          <a:solidFill>
                            <a:srgbClr val="FFFFFF"/>
                          </a:solidFill>
                          <a:effectLst/>
                          <a:latin typeface="Tahoma" panose="020B0604030504040204" pitchFamily="34" charset="0"/>
                        </a:rPr>
                        <a:t>Süreç No</a:t>
                      </a:r>
                    </a:p>
                  </a:txBody>
                  <a:tcPr marL="0" marR="0" marT="0" marB="0" anchor="b">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tr-TR"/>
                    </a:p>
                  </a:txBody>
                  <a:tcPr/>
                </a:tc>
                <a:tc rowSpan="2" gridSpan="12">
                  <a:txBody>
                    <a:bodyPr/>
                    <a:lstStyle/>
                    <a:p>
                      <a:pPr algn="ctr" fontAlgn="ctr"/>
                      <a:r>
                        <a:rPr lang="tr-TR" sz="600" b="1" i="0" u="none" strike="noStrike" dirty="0">
                          <a:solidFill>
                            <a:srgbClr val="000000"/>
                          </a:solidFill>
                          <a:effectLst/>
                          <a:latin typeface="Tahoma" panose="020B0604030504040204" pitchFamily="34" charset="0"/>
                        </a:rPr>
                        <a:t>2019 GERÇEKLEŞEN GÖSTERGELERİ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3">
                  <a:txBody>
                    <a:bodyPr/>
                    <a:lstStyle/>
                    <a:p>
                      <a:pPr algn="ctr" fontAlgn="ctr"/>
                      <a:r>
                        <a:rPr lang="tr-TR" sz="500" b="1" i="0" u="none" strike="noStrike">
                          <a:solidFill>
                            <a:srgbClr val="000000"/>
                          </a:solidFill>
                          <a:effectLst/>
                          <a:latin typeface="Tahoma" panose="020B0604030504040204" pitchFamily="34" charset="0"/>
                        </a:rPr>
                        <a:t>Toplam/           Ortalama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tr-TR" sz="500" b="1" i="0" u="none" strike="noStrike">
                          <a:solidFill>
                            <a:srgbClr val="000000"/>
                          </a:solidFill>
                          <a:effectLst/>
                          <a:latin typeface="Tahoma" panose="020B0604030504040204" pitchFamily="34" charset="0"/>
                        </a:rPr>
                        <a:t> Başarı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tr-TR" sz="500" b="1" i="0" u="none" strike="noStrike">
                          <a:solidFill>
                            <a:srgbClr val="000000"/>
                          </a:solidFill>
                          <a:effectLst/>
                          <a:latin typeface="Tahoma" panose="020B0604030504040204" pitchFamily="34" charset="0"/>
                        </a:rPr>
                        <a:t>DF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r>
              <a:tr h="143213">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ctr" fontAlgn="ctr"/>
                      <a:r>
                        <a:rPr lang="tr-TR" sz="500" b="1" i="0" u="none" strike="noStrike">
                          <a:solidFill>
                            <a:srgbClr val="FFFFFF"/>
                          </a:solidFill>
                          <a:effectLst/>
                          <a:latin typeface="Tahoma" panose="020B0604030504040204" pitchFamily="34" charset="0"/>
                        </a:rPr>
                        <a:t> </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tr-TR"/>
                    </a:p>
                  </a:txBody>
                  <a:tcPr/>
                </a:tc>
                <a:tc gridSpan="1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392460">
                <a:tc>
                  <a:txBody>
                    <a:bodyPr/>
                    <a:lstStyle/>
                    <a:p>
                      <a:pPr algn="ctr" fontAlgn="ctr"/>
                      <a:r>
                        <a:rPr lang="tr-TR" sz="500" b="1" i="0" u="none" strike="noStrike">
                          <a:solidFill>
                            <a:srgbClr val="FFFFFF"/>
                          </a:solidFill>
                          <a:effectLst/>
                          <a:latin typeface="Tahoma" panose="020B0604030504040204" pitchFamily="34" charset="0"/>
                        </a:rPr>
                        <a:t>Sıra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Performans Kriteri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İlgili Olduğu Stratejik Faaliyet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2018 Gerçekleşen</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2019 Hedef</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a:noFill/>
                    </a:lnB>
                    <a:solidFill>
                      <a:srgbClr val="002060"/>
                    </a:solidFill>
                  </a:tcPr>
                </a:tc>
                <a:tc>
                  <a:txBody>
                    <a:bodyPr/>
                    <a:lstStyle/>
                    <a:p>
                      <a:pPr algn="ctr" fontAlgn="ctr"/>
                      <a:r>
                        <a:rPr lang="tr-TR" sz="600" b="0" i="0" u="none" strike="noStrike">
                          <a:solidFill>
                            <a:srgbClr val="000000"/>
                          </a:solidFill>
                          <a:effectLst/>
                          <a:latin typeface="Tahoma" panose="020B0604030504040204" pitchFamily="34" charset="0"/>
                        </a:rPr>
                        <a:t>Ocak</a:t>
                      </a:r>
                    </a:p>
                  </a:txBody>
                  <a:tcPr marL="0" marR="0" marT="0" marB="0" vert="vert27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Şubat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Mart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Nisan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Mayıs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Haziran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Temmuz</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Ağustos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Eylül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Ekim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Kasım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Aralık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vMerge="1">
                  <a:txBody>
                    <a:bodyPr/>
                    <a:lstStyle/>
                    <a:p>
                      <a:endParaRPr lang="tr-TR"/>
                    </a:p>
                  </a:txBody>
                  <a:tcPr/>
                </a:tc>
                <a:tc vMerge="1">
                  <a:txBody>
                    <a:bodyPr/>
                    <a:lstStyle/>
                    <a:p>
                      <a:endParaRPr lang="tr-TR"/>
                    </a:p>
                  </a:txBody>
                  <a:tcPr/>
                </a:tc>
                <a:tc vMerge="1">
                  <a:txBody>
                    <a:bodyPr/>
                    <a:lstStyle/>
                    <a:p>
                      <a:endParaRPr lang="tr-TR"/>
                    </a:p>
                  </a:txBody>
                  <a:tcPr/>
                </a:tc>
              </a:tr>
              <a:tr h="316723">
                <a:tc>
                  <a:txBody>
                    <a:bodyPr/>
                    <a:lstStyle/>
                    <a:p>
                      <a:pPr algn="ctr" fontAlgn="ctr"/>
                      <a:r>
                        <a:rPr lang="tr-TR" sz="600" b="0" i="0" u="none" strike="noStrike">
                          <a:solidFill>
                            <a:srgbClr val="000000"/>
                          </a:solidFill>
                          <a:effectLst/>
                          <a:latin typeface="Tahoma" panose="020B0604030504040204" pitchFamily="34" charset="0"/>
                        </a:rPr>
                        <a:t>37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dirty="0">
                          <a:solidFill>
                            <a:srgbClr val="FF0000"/>
                          </a:solidFill>
                          <a:effectLst/>
                          <a:latin typeface="Calibri" panose="020F0502020204030204" pitchFamily="34" charset="0"/>
                        </a:rPr>
                        <a:t>Çevre Kazası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FF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16723">
                <a:tc>
                  <a:txBody>
                    <a:bodyPr/>
                    <a:lstStyle/>
                    <a:p>
                      <a:pPr algn="ctr" fontAlgn="ctr"/>
                      <a:r>
                        <a:rPr lang="tr-TR" sz="600" b="0" i="0" u="none" strike="noStrike">
                          <a:solidFill>
                            <a:srgbClr val="000000"/>
                          </a:solidFill>
                          <a:effectLst/>
                          <a:latin typeface="Tahoma" panose="020B0604030504040204" pitchFamily="34" charset="0"/>
                        </a:rPr>
                        <a:t>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İş Kazası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FF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16723">
                <a:tc>
                  <a:txBody>
                    <a:bodyPr/>
                    <a:lstStyle/>
                    <a:p>
                      <a:pPr algn="ctr" fontAlgn="ctr"/>
                      <a:r>
                        <a:rPr lang="tr-TR" sz="600" b="0" i="0" u="none" strike="noStrike">
                          <a:solidFill>
                            <a:srgbClr val="000000"/>
                          </a:solidFill>
                          <a:effectLst/>
                          <a:latin typeface="Tahoma" panose="020B0604030504040204" pitchFamily="34" charset="0"/>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İş Kazası Ağırlık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FF0000"/>
                          </a:solidFill>
                          <a:effectLst/>
                          <a:latin typeface="Tahoma" panose="020B0604030504040204" pitchFamily="34" charset="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Agency FB" panose="020B050302020202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1" i="0" u="none" strike="noStrike">
                          <a:solidFill>
                            <a:srgbClr val="000000"/>
                          </a:solidFill>
                          <a:effectLst/>
                          <a:latin typeface="Calibri" panose="020F050202020403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16723">
                <a:tc>
                  <a:txBody>
                    <a:bodyPr/>
                    <a:lstStyle/>
                    <a:p>
                      <a:pPr algn="ctr" fontAlgn="ctr"/>
                      <a:r>
                        <a:rPr lang="tr-TR" sz="600" b="0"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Öneri Sayısı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FF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39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FF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16723">
                <a:tc>
                  <a:txBody>
                    <a:bodyPr/>
                    <a:lstStyle/>
                    <a:p>
                      <a:pPr algn="ctr" fontAlgn="ctr"/>
                      <a:r>
                        <a:rPr lang="tr-TR" sz="600" b="0" i="0" u="none" strike="noStrike">
                          <a:solidFill>
                            <a:srgbClr val="000000"/>
                          </a:solidFill>
                          <a:effectLst/>
                          <a:latin typeface="Tahoma" panose="020B0604030504040204" pitchFamily="34" charset="0"/>
                        </a:rPr>
                        <a:t>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Önerilerin Hayata Geçirilme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&gt;=%86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75,00%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66,60%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71,41%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71,41%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FF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316723">
                <a:tc>
                  <a:txBody>
                    <a:bodyPr/>
                    <a:lstStyle/>
                    <a:p>
                      <a:pPr algn="ctr" fontAlgn="ctr"/>
                      <a:r>
                        <a:rPr lang="tr-TR" sz="600" b="0" i="0" u="none" strike="noStrike">
                          <a:solidFill>
                            <a:srgbClr val="000000"/>
                          </a:solidFill>
                          <a:effectLst/>
                          <a:latin typeface="Tahoma" panose="020B0604030504040204"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FF0000"/>
                          </a:solidFill>
                          <a:effectLst/>
                          <a:latin typeface="Calibri" panose="020F0502020204030204" pitchFamily="34" charset="0"/>
                        </a:rPr>
                        <a:t>Personel Performans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1.8.3.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DD</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6592">
                <a:tc>
                  <a:txBody>
                    <a:bodyPr/>
                    <a:lstStyle/>
                    <a:p>
                      <a:pPr algn="ctr" fontAlgn="ctr"/>
                      <a:r>
                        <a:rPr lang="tr-TR" sz="600" b="0" i="0" u="none" strike="noStrike">
                          <a:solidFill>
                            <a:srgbClr val="000000"/>
                          </a:solidFill>
                          <a:effectLst/>
                          <a:latin typeface="Tahoma" panose="020B0604030504040204" pitchFamily="34" charset="0"/>
                        </a:rPr>
                        <a:t>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Tahoma" panose="020B0604030504040204" pitchFamily="34" charset="0"/>
                        </a:rPr>
                        <a:t>Süreç  Memnuniyet Oranı (İç Müşteri)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Calibri" panose="020F0502020204030204" pitchFamily="34" charset="0"/>
                        </a:rPr>
                        <a:t>1.14.1.-1.4.2.-1.7.2.-1.7.3.-1.7.8.-1.7.10.-1.7.17.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86,80%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90,57%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dirty="0">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90,57%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120,6%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137705">
                <a:tc gridSpan="10">
                  <a:txBody>
                    <a:bodyPr/>
                    <a:lstStyle/>
                    <a:p>
                      <a:pPr algn="ctr" fontAlgn="b"/>
                      <a:r>
                        <a:rPr lang="tr-TR" sz="600" b="1" i="0" u="none" strike="noStrike">
                          <a:solidFill>
                            <a:srgbClr val="FFFFFF"/>
                          </a:solidFill>
                          <a:effectLst/>
                          <a:latin typeface="Tahoma" panose="020B0604030504040204" pitchFamily="34" charset="0"/>
                        </a:rPr>
                        <a:t>2019  GENEL 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gridSpan="10">
                  <a:txBody>
                    <a:bodyPr/>
                    <a:lstStyle/>
                    <a:p>
                      <a:pPr algn="ctr" fontAlgn="b"/>
                      <a:r>
                        <a:rPr lang="tr-TR" sz="600" b="1" i="0" u="none" strike="noStrike">
                          <a:solidFill>
                            <a:srgbClr val="FFFFFF"/>
                          </a:solidFill>
                          <a:effectLst/>
                          <a:latin typeface="Tahoma" panose="020B0604030504040204" pitchFamily="34" charset="0"/>
                        </a:rPr>
                        <a:t>SEMBOLLERİN ANLAMLARI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289691">
                <a:tc>
                  <a:txBody>
                    <a:bodyPr/>
                    <a:lstStyle/>
                    <a:p>
                      <a:pPr algn="l" fontAlgn="b"/>
                      <a:r>
                        <a:rPr lang="tr-TR" sz="500" b="1" i="0" u="none" strike="noStrike">
                          <a:solidFill>
                            <a:srgbClr val="000000"/>
                          </a:solidFill>
                          <a:effectLst/>
                          <a:latin typeface="Tahoma" panose="020B0604030504040204" pitchFamily="34" charset="0"/>
                        </a:rPr>
                        <a:t>TOPLAM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43</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tr-TR" sz="6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hMerge="1">
                  <a:txBody>
                    <a:bodyPr/>
                    <a:lstStyle/>
                    <a:p>
                      <a:endParaRPr lang="tr-TR"/>
                    </a:p>
                  </a:txBody>
                  <a:tcPr/>
                </a:tc>
                <a:tc h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40985">
                <a:tc gridSpan="2">
                  <a:txBody>
                    <a:bodyPr/>
                    <a:lstStyle/>
                    <a:p>
                      <a:pPr algn="l" fontAlgn="b"/>
                      <a:r>
                        <a:rPr lang="tr-TR" sz="500" b="1" i="0" u="none" strike="noStrike">
                          <a:solidFill>
                            <a:srgbClr val="000000"/>
                          </a:solidFill>
                          <a:effectLst/>
                          <a:latin typeface="Tahoma" panose="020B0604030504040204" pitchFamily="34" charset="0"/>
                        </a:rPr>
                        <a:t>TUTAN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r>
                        <a:rPr lang="tr-TR" sz="500" b="1" i="0" u="none" strike="noStrike">
                          <a:solidFill>
                            <a:srgbClr val="000000"/>
                          </a:solidFill>
                          <a:effectLst/>
                          <a:latin typeface="Tahoma" panose="020B0604030504040204" pitchFamily="34" charset="0"/>
                        </a:rPr>
                        <a:t>29</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b"/>
                      <a:r>
                        <a:rPr lang="tr-TR" sz="600" b="1" i="0" u="none" strike="noStrike">
                          <a:solidFill>
                            <a:srgbClr val="000000"/>
                          </a:solidFill>
                          <a:effectLst/>
                          <a:latin typeface="Tahoma" panose="020B0604030504040204" pitchFamily="34" charset="0"/>
                        </a:rPr>
                        <a:t> </a:t>
                      </a:r>
                      <a:endParaRPr lang="tr-TR" sz="6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gridSpan="3">
                  <a:txBody>
                    <a:bodyPr/>
                    <a:lstStyle/>
                    <a:p>
                      <a:pPr algn="ctr" fontAlgn="b"/>
                      <a:r>
                        <a:rPr lang="tr-TR" sz="600" b="1" i="0" u="none" strike="noStrike">
                          <a:solidFill>
                            <a:srgbClr val="000000"/>
                          </a:solidFill>
                          <a:effectLst/>
                          <a:latin typeface="Tahoma" panose="020B0604030504040204" pitchFamily="34" charset="0"/>
                        </a:rPr>
                        <a:t>Mükemmel</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endParaRPr lang="tr-TR" sz="6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b"/>
                      <a:endParaRPr lang="tr-TR" sz="6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ctr" fontAlgn="b"/>
                      <a:endParaRPr lang="tr-TR" sz="6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gridSpan="2">
                  <a:txBody>
                    <a:bodyPr/>
                    <a:lstStyle/>
                    <a:p>
                      <a:pPr algn="ctr" fontAlgn="b"/>
                      <a:r>
                        <a:rPr lang="tr-TR" sz="600" b="1" i="0" u="none" strike="noStrike">
                          <a:solidFill>
                            <a:srgbClr val="000000"/>
                          </a:solidFill>
                          <a:effectLst/>
                          <a:latin typeface="Tahoma" panose="020B0604030504040204" pitchFamily="34" charset="0"/>
                        </a:rPr>
                        <a:t>İyileştirilmeli</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r>
              <a:tr h="261639">
                <a:tc gridSpan="2">
                  <a:txBody>
                    <a:bodyPr/>
                    <a:lstStyle/>
                    <a:p>
                      <a:pPr algn="l" fontAlgn="b"/>
                      <a:r>
                        <a:rPr lang="tr-TR" sz="500" b="1" i="0" u="none" strike="noStrike">
                          <a:solidFill>
                            <a:srgbClr val="000000"/>
                          </a:solidFill>
                          <a:effectLst/>
                          <a:latin typeface="Tahoma" panose="020B0604030504040204" pitchFamily="34" charset="0"/>
                        </a:rPr>
                        <a:t>TUTMAYAN HEDEF SAYISI</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r>
                        <a:rPr lang="tr-TR" sz="500" b="1" i="0" u="none" strike="noStrike">
                          <a:solidFill>
                            <a:srgbClr val="000000"/>
                          </a:solidFill>
                          <a:effectLst/>
                          <a:latin typeface="Tahoma" panose="020B0604030504040204" pitchFamily="34" charset="0"/>
                        </a:rPr>
                        <a:t>10</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600" b="1" i="0" u="none" strike="noStrike" dirty="0">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600" b="1" i="0" u="none" strike="noStrike">
                          <a:solidFill>
                            <a:srgbClr val="000000"/>
                          </a:solidFill>
                          <a:effectLst/>
                          <a:latin typeface="Tahoma" panose="020B0604030504040204" pitchFamily="34" charset="0"/>
                        </a:rPr>
                        <a:t>100-90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gridSpan="2">
                  <a:txBody>
                    <a:bodyPr/>
                    <a:lstStyle/>
                    <a:p>
                      <a:pPr algn="ctr" fontAlgn="b"/>
                      <a:r>
                        <a:rPr lang="tr-TR" sz="600" b="1" i="0" u="none" strike="noStrike">
                          <a:solidFill>
                            <a:srgbClr val="000000"/>
                          </a:solidFill>
                          <a:effectLst/>
                          <a:latin typeface="Tahoma" panose="020B0604030504040204" pitchFamily="34" charset="0"/>
                        </a:rPr>
                        <a:t>   79-60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r>
              <a:tr h="247870">
                <a:tc gridSpan="2">
                  <a:txBody>
                    <a:bodyPr/>
                    <a:lstStyle/>
                    <a:p>
                      <a:pPr algn="l" fontAlgn="b"/>
                      <a:r>
                        <a:rPr lang="tr-TR" sz="500" b="1" i="0" u="none" strike="noStrike">
                          <a:solidFill>
                            <a:srgbClr val="000000"/>
                          </a:solidFill>
                          <a:effectLst/>
                          <a:latin typeface="Tahoma" panose="020B0604030504040204" pitchFamily="34" charset="0"/>
                        </a:rPr>
                        <a:t>ORTALAMA PERFORMANS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r>
                        <a:rPr lang="tr-TR" sz="500" b="1" i="0" u="none" strike="noStrike">
                          <a:solidFill>
                            <a:srgbClr val="000000"/>
                          </a:solidFill>
                          <a:effectLst/>
                          <a:latin typeface="Tahoma" panose="020B0604030504040204" pitchFamily="34" charset="0"/>
                        </a:rPr>
                        <a:t>77%</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6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l" fontAlgn="b"/>
                      <a:r>
                        <a:rPr lang="tr-TR" sz="6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tr-TR" sz="600" b="0"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92788">
                <a:tc gridSpan="2">
                  <a:txBody>
                    <a:bodyPr/>
                    <a:lstStyle/>
                    <a:p>
                      <a:pPr algn="l" fontAlgn="b"/>
                      <a:r>
                        <a:rPr lang="tr-TR" sz="500" b="1" i="0" u="none" strike="noStrike">
                          <a:solidFill>
                            <a:srgbClr val="000000"/>
                          </a:solidFill>
                          <a:effectLst/>
                          <a:latin typeface="Tahoma" panose="020B0604030504040204" pitchFamily="34" charset="0"/>
                        </a:rPr>
                        <a:t>SONUÇ</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r>
                        <a:rPr lang="tr-TR" sz="500" b="1" i="0" u="none" strike="noStrike">
                          <a:solidFill>
                            <a:srgbClr val="000000"/>
                          </a:solidFill>
                          <a:effectLst/>
                          <a:latin typeface="Tahoma" panose="020B0604030504040204" pitchFamily="34" charset="0"/>
                        </a:rPr>
                        <a:t>İYİLEŞTİRMELİ</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l" fontAlgn="b"/>
                      <a:r>
                        <a:rPr lang="tr-TR" sz="600" b="1" i="0" u="none" strike="noStrike" dirty="0">
                          <a:solidFill>
                            <a:srgbClr val="000000"/>
                          </a:solidFill>
                          <a:effectLst/>
                          <a:latin typeface="Tahoma" panose="020B0604030504040204" pitchFamily="34" charset="0"/>
                        </a:rPr>
                        <a:t> </a:t>
                      </a:r>
                      <a:endParaRPr lang="tr-TR" sz="600" b="0" i="0" u="none" strike="noStrike" dirty="0">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tr-TR"/>
                    </a:p>
                  </a:txBody>
                  <a:tcPr/>
                </a:tc>
                <a:tc gridSpan="3">
                  <a:txBody>
                    <a:bodyPr/>
                    <a:lstStyle/>
                    <a:p>
                      <a:pPr algn="ctr" fontAlgn="b"/>
                      <a:r>
                        <a:rPr lang="tr-TR" sz="600" b="1" i="0" u="none" strike="noStrike">
                          <a:solidFill>
                            <a:srgbClr val="000000"/>
                          </a:solidFill>
                          <a:effectLst/>
                          <a:latin typeface="Tahoma" panose="020B0604030504040204" pitchFamily="34" charset="0"/>
                        </a:rPr>
                        <a:t>Başarılı</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c hMerge="1">
                  <a:txBody>
                    <a:bodyPr/>
                    <a:lstStyle/>
                    <a:p>
                      <a:endParaRPr lang="tr-TR"/>
                    </a:p>
                  </a:txBody>
                  <a:tcPr/>
                </a:tc>
                <a:tc>
                  <a:txBody>
                    <a:bodyPr/>
                    <a:lstStyle/>
                    <a:p>
                      <a:pPr algn="l" fontAlgn="b"/>
                      <a:r>
                        <a:rPr lang="tr-TR" sz="600" b="1" i="0" u="none" strike="noStrike">
                          <a:solidFill>
                            <a:srgbClr val="000000"/>
                          </a:solidFill>
                          <a:effectLst/>
                          <a:latin typeface="Tahoma" panose="020B0604030504040204" pitchFamily="34" charset="0"/>
                        </a:rPr>
                        <a:t> </a:t>
                      </a:r>
                      <a:endParaRPr lang="tr-TR" sz="600" b="0" i="0" u="none" strike="noStrike">
                        <a:solidFill>
                          <a:srgbClr val="000000"/>
                        </a:solidFill>
                        <a:effectLst/>
                        <a:latin typeface="Calibri" panose="020F0502020204030204" pitchFamily="34" charset="0"/>
                      </a:endParaRPr>
                    </a:p>
                  </a:txBody>
                  <a:tcPr marL="0" marR="0" marT="0" marB="0">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ctr" fontAlgn="b"/>
                      <a:endParaRPr lang="tr-TR" sz="600" b="1" i="0" u="none" strike="noStrike">
                        <a:solidFill>
                          <a:srgbClr val="000000"/>
                        </a:solidFill>
                        <a:effectLst/>
                        <a:latin typeface="Tahoma" panose="020B0604030504040204" pitchFamily="34" charset="0"/>
                      </a:endParaRPr>
                    </a:p>
                  </a:txBody>
                  <a:tcPr marL="0" marR="0" marT="0" marB="0" anchor="b">
                    <a:lnL>
                      <a:noFill/>
                    </a:lnL>
                    <a:lnR>
                      <a:noFill/>
                    </a:lnR>
                    <a:lnT>
                      <a:noFill/>
                    </a:lnT>
                    <a:lnB>
                      <a:noFill/>
                    </a:lnB>
                  </a:tcPr>
                </a:tc>
                <a:tc>
                  <a:txBody>
                    <a:bodyPr/>
                    <a:lstStyle/>
                    <a:p>
                      <a:pPr algn="l" fontAlgn="b"/>
                      <a:r>
                        <a:rPr lang="tr-TR" sz="600" b="0" i="0" u="none" strike="noStrike">
                          <a:solidFill>
                            <a:srgbClr val="000000"/>
                          </a:solidFill>
                          <a:effectLst/>
                          <a:latin typeface="Tahoma" panose="020B0604030504040204" pitchFamily="34" charset="0"/>
                        </a:rPr>
                        <a:t> </a:t>
                      </a:r>
                    </a:p>
                  </a:txBody>
                  <a:tcPr marL="0" marR="0" marT="0" marB="0" anchor="b">
                    <a:lnL>
                      <a:noFill/>
                    </a:lnL>
                    <a:lnR>
                      <a:noFill/>
                    </a:lnR>
                    <a:lnT>
                      <a:noFill/>
                    </a:lnT>
                    <a:lnB>
                      <a:noFill/>
                    </a:lnB>
                    <a:solidFill>
                      <a:srgbClr val="FFFFFF"/>
                    </a:solidFill>
                  </a:tcPr>
                </a:tc>
                <a:tc gridSpan="2">
                  <a:txBody>
                    <a:bodyPr/>
                    <a:lstStyle/>
                    <a:p>
                      <a:pPr algn="ctr" fontAlgn="b"/>
                      <a:r>
                        <a:rPr lang="tr-TR" sz="600" b="1" i="0" u="none" strike="noStrike">
                          <a:solidFill>
                            <a:srgbClr val="000000"/>
                          </a:solidFill>
                          <a:effectLst/>
                          <a:latin typeface="Tahoma" panose="020B0604030504040204" pitchFamily="34" charset="0"/>
                        </a:rPr>
                        <a:t>  Başarısız</a:t>
                      </a:r>
                    </a:p>
                  </a:txBody>
                  <a:tcPr marL="0" marR="0" marT="0"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tr-TR"/>
                    </a:p>
                  </a:txBody>
                  <a:tcPr/>
                </a:tc>
              </a:tr>
              <a:tr h="254754">
                <a:tc gridSpan="2">
                  <a:txBody>
                    <a:bodyPr/>
                    <a:lstStyle/>
                    <a:p>
                      <a:pPr algn="l" fontAlgn="b"/>
                      <a:r>
                        <a:rPr lang="tr-TR" sz="500" b="1" i="0" u="none" strike="noStrike">
                          <a:solidFill>
                            <a:srgbClr val="000000"/>
                          </a:solidFill>
                          <a:effectLst/>
                          <a:latin typeface="Tahoma" panose="020B0604030504040204" pitchFamily="34" charset="0"/>
                        </a:rPr>
                        <a:t>SEMBOL</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tr-TR"/>
                    </a:p>
                  </a:txBody>
                  <a:tcPr/>
                </a:tc>
                <a:tc>
                  <a:txBody>
                    <a:bodyPr/>
                    <a:lstStyle/>
                    <a:p>
                      <a:pPr algn="l" fontAlgn="b"/>
                      <a:endParaRPr lang="tr-TR" sz="500" b="1" i="0" u="none" strike="noStrike">
                        <a:solidFill>
                          <a:srgbClr val="000000"/>
                        </a:solidFill>
                        <a:effectLst/>
                        <a:latin typeface="Tahoma" panose="020B0604030504040204" pitchFamily="34" charset="0"/>
                      </a:endParaRP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dirty="0">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5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600" b="1" i="0" u="none" strike="noStrike" dirty="0">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gridSpan="3">
                  <a:txBody>
                    <a:bodyPr/>
                    <a:lstStyle/>
                    <a:p>
                      <a:pPr algn="ctr" fontAlgn="b"/>
                      <a:r>
                        <a:rPr lang="tr-TR" sz="600" b="1" i="0" u="none" strike="noStrike">
                          <a:solidFill>
                            <a:srgbClr val="000000"/>
                          </a:solidFill>
                          <a:effectLst/>
                          <a:latin typeface="Tahoma" panose="020B0604030504040204" pitchFamily="34" charset="0"/>
                        </a:rPr>
                        <a:t>  89-80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a:txBody>
                    <a:bodyPr/>
                    <a:lstStyle/>
                    <a:p>
                      <a:pPr algn="ctr" fontAlgn="b"/>
                      <a:r>
                        <a:rPr lang="tr-TR" sz="600" b="1" i="0" u="none" strike="noStrike">
                          <a:solidFill>
                            <a:srgbClr val="000000"/>
                          </a:solidFill>
                          <a:effectLst/>
                          <a:latin typeface="Tahoma" panose="020B0604030504040204" pitchFamily="34" charset="0"/>
                        </a:rPr>
                        <a:t> </a:t>
                      </a:r>
                    </a:p>
                  </a:txBody>
                  <a:tcPr marL="0" marR="0" marT="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tr-TR" sz="600" b="1"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tr-TR" sz="600" b="0" i="0" u="none" strike="noStrike">
                          <a:solidFill>
                            <a:srgbClr val="000000"/>
                          </a:solidFill>
                          <a:effectLst/>
                          <a:latin typeface="Tahoma" panose="020B0604030504040204" pitchFamily="34" charset="0"/>
                        </a:rPr>
                        <a:t> </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gridSpan="2">
                  <a:txBody>
                    <a:bodyPr/>
                    <a:lstStyle/>
                    <a:p>
                      <a:pPr algn="ctr" fontAlgn="b"/>
                      <a:r>
                        <a:rPr lang="tr-TR" sz="600" b="1" i="0" u="none" strike="noStrike" dirty="0">
                          <a:solidFill>
                            <a:srgbClr val="000000"/>
                          </a:solidFill>
                          <a:effectLst/>
                          <a:latin typeface="Tahoma" panose="020B0604030504040204" pitchFamily="34" charset="0"/>
                        </a:rPr>
                        <a:t>59-0</a:t>
                      </a:r>
                    </a:p>
                  </a:txBody>
                  <a:tcPr marL="0" marR="0" marT="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tr-TR"/>
                    </a:p>
                  </a:txBody>
                  <a:tcPr/>
                </a:tc>
              </a:tr>
            </a:tbl>
          </a:graphicData>
        </a:graphic>
      </p:graphicFrame>
    </p:spTree>
    <p:extLst>
      <p:ext uri="{BB962C8B-B14F-4D97-AF65-F5344CB8AC3E}">
        <p14:creationId xmlns:p14="http://schemas.microsoft.com/office/powerpoint/2010/main" val="32870476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13</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1573470"/>
            <a:ext cx="8856984" cy="4729291"/>
          </a:xfrm>
          <a:prstGeom prst="rect">
            <a:avLst/>
          </a:prstGeom>
        </p:spPr>
      </p:pic>
    </p:spTree>
    <p:extLst>
      <p:ext uri="{BB962C8B-B14F-4D97-AF65-F5344CB8AC3E}">
        <p14:creationId xmlns:p14="http://schemas.microsoft.com/office/powerpoint/2010/main" val="27309538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14</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5" y="1590601"/>
            <a:ext cx="8856984" cy="4765749"/>
          </a:xfrm>
          <a:prstGeom prst="rect">
            <a:avLst/>
          </a:prstGeom>
        </p:spPr>
      </p:pic>
    </p:spTree>
    <p:extLst>
      <p:ext uri="{BB962C8B-B14F-4D97-AF65-F5344CB8AC3E}">
        <p14:creationId xmlns:p14="http://schemas.microsoft.com/office/powerpoint/2010/main" val="1950907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15</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3" name="Picture 2"/>
          <p:cNvPicPr>
            <a:picLocks noChangeAspect="1"/>
          </p:cNvPicPr>
          <p:nvPr/>
        </p:nvPicPr>
        <p:blipFill>
          <a:blip r:embed="rId3"/>
          <a:stretch>
            <a:fillRect/>
          </a:stretch>
        </p:blipFill>
        <p:spPr>
          <a:xfrm>
            <a:off x="107504" y="1541023"/>
            <a:ext cx="8856984" cy="4815327"/>
          </a:xfrm>
          <a:prstGeom prst="rect">
            <a:avLst/>
          </a:prstGeom>
        </p:spPr>
      </p:pic>
    </p:spTree>
    <p:extLst>
      <p:ext uri="{BB962C8B-B14F-4D97-AF65-F5344CB8AC3E}">
        <p14:creationId xmlns:p14="http://schemas.microsoft.com/office/powerpoint/2010/main" val="21569078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16</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3" name="Picture 2"/>
          <p:cNvPicPr>
            <a:picLocks noChangeAspect="1"/>
          </p:cNvPicPr>
          <p:nvPr/>
        </p:nvPicPr>
        <p:blipFill>
          <a:blip r:embed="rId3"/>
          <a:stretch>
            <a:fillRect/>
          </a:stretch>
        </p:blipFill>
        <p:spPr>
          <a:xfrm>
            <a:off x="107504" y="1555051"/>
            <a:ext cx="8856984" cy="4801299"/>
          </a:xfrm>
          <a:prstGeom prst="rect">
            <a:avLst/>
          </a:prstGeom>
        </p:spPr>
      </p:pic>
    </p:spTree>
    <p:extLst>
      <p:ext uri="{BB962C8B-B14F-4D97-AF65-F5344CB8AC3E}">
        <p14:creationId xmlns:p14="http://schemas.microsoft.com/office/powerpoint/2010/main" val="8330373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17</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16682" y="1540192"/>
            <a:ext cx="8847806" cy="4816157"/>
          </a:xfrm>
          <a:prstGeom prst="rect">
            <a:avLst/>
          </a:prstGeom>
        </p:spPr>
      </p:pic>
    </p:spTree>
    <p:extLst>
      <p:ext uri="{BB962C8B-B14F-4D97-AF65-F5344CB8AC3E}">
        <p14:creationId xmlns:p14="http://schemas.microsoft.com/office/powerpoint/2010/main" val="36220364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18</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3" name="Picture 2"/>
          <p:cNvPicPr>
            <a:picLocks noChangeAspect="1"/>
          </p:cNvPicPr>
          <p:nvPr/>
        </p:nvPicPr>
        <p:blipFill>
          <a:blip r:embed="rId3"/>
          <a:stretch>
            <a:fillRect/>
          </a:stretch>
        </p:blipFill>
        <p:spPr>
          <a:xfrm>
            <a:off x="107504" y="1480321"/>
            <a:ext cx="8865046" cy="4876029"/>
          </a:xfrm>
          <a:prstGeom prst="rect">
            <a:avLst/>
          </a:prstGeom>
        </p:spPr>
      </p:pic>
    </p:spTree>
    <p:extLst>
      <p:ext uri="{BB962C8B-B14F-4D97-AF65-F5344CB8AC3E}">
        <p14:creationId xmlns:p14="http://schemas.microsoft.com/office/powerpoint/2010/main" val="13180996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19</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1555050"/>
            <a:ext cx="8856984" cy="4801299"/>
          </a:xfrm>
          <a:prstGeom prst="rect">
            <a:avLst/>
          </a:prstGeom>
        </p:spPr>
      </p:pic>
    </p:spTree>
    <p:extLst>
      <p:ext uri="{BB962C8B-B14F-4D97-AF65-F5344CB8AC3E}">
        <p14:creationId xmlns:p14="http://schemas.microsoft.com/office/powerpoint/2010/main" val="711671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a:t>
            </a:fld>
            <a:endParaRPr lang="tr-TR"/>
          </a:p>
        </p:txBody>
      </p:sp>
      <p:graphicFrame>
        <p:nvGraphicFramePr>
          <p:cNvPr id="3" name="Tablo 2"/>
          <p:cNvGraphicFramePr>
            <a:graphicFrameLocks noGrp="1"/>
          </p:cNvGraphicFramePr>
          <p:nvPr>
            <p:extLst>
              <p:ext uri="{D42A27DB-BD31-4B8C-83A1-F6EECF244321}">
                <p14:modId xmlns:p14="http://schemas.microsoft.com/office/powerpoint/2010/main" val="3812029401"/>
              </p:ext>
            </p:extLst>
          </p:nvPr>
        </p:nvGraphicFramePr>
        <p:xfrm>
          <a:off x="127793" y="1340768"/>
          <a:ext cx="8044606" cy="5394960"/>
        </p:xfrm>
        <a:graphic>
          <a:graphicData uri="http://schemas.openxmlformats.org/drawingml/2006/table">
            <a:tbl>
              <a:tblPr firstRow="1" bandRow="1">
                <a:tableStyleId>{F5AB1C69-6EDB-4FF4-983F-18BD219EF322}</a:tableStyleId>
              </a:tblPr>
              <a:tblGrid>
                <a:gridCol w="5380311"/>
                <a:gridCol w="2664295"/>
              </a:tblGrid>
              <a:tr h="370840">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tr>
              <a:tr h="370840">
                <a:tc>
                  <a:txBody>
                    <a:bodyPr/>
                    <a:lstStyle/>
                    <a:p>
                      <a:pPr algn="l"/>
                      <a:r>
                        <a:rPr lang="tr-TR" sz="2000" dirty="0" smtClean="0"/>
                        <a:t>G1-Birim Şefleri arasındaki iletişimin iyi olması</a:t>
                      </a:r>
                      <a:endParaRPr lang="tr-TR" sz="2000" dirty="0"/>
                    </a:p>
                  </a:txBody>
                  <a:tcPr/>
                </a:tc>
                <a:tc>
                  <a:txBody>
                    <a:bodyPr/>
                    <a:lstStyle/>
                    <a:p>
                      <a:pPr algn="ctr"/>
                      <a:r>
                        <a:rPr lang="tr-TR" sz="2000" dirty="0" smtClean="0">
                          <a:latin typeface="Wingdings" panose="05000000000000000000" pitchFamily="2" charset="2"/>
                        </a:rPr>
                        <a:t>J </a:t>
                      </a:r>
                      <a:r>
                        <a:rPr lang="tr-TR" sz="2000" dirty="0" smtClean="0"/>
                        <a:t>Hala Güçlü </a:t>
                      </a:r>
                      <a:endParaRPr lang="tr-TR" sz="2000" dirty="0"/>
                    </a:p>
                  </a:txBody>
                  <a:tcPr/>
                </a:tc>
              </a:tr>
              <a:tr h="370840">
                <a:tc>
                  <a:txBody>
                    <a:bodyPr/>
                    <a:lstStyle/>
                    <a:p>
                      <a:pPr algn="l"/>
                      <a:r>
                        <a:rPr lang="tr-TR" sz="2000" dirty="0" smtClean="0"/>
                        <a:t>G2-Teknik Hizmetler Biriminde yetkinliğe ve yeterliliğe sahip personel varlığı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r h="370840">
                <a:tc>
                  <a:txBody>
                    <a:bodyPr/>
                    <a:lstStyle/>
                    <a:p>
                      <a:pPr algn="l"/>
                      <a:r>
                        <a:rPr lang="tr-TR" sz="2000" dirty="0" smtClean="0"/>
                        <a:t>G3-Bilgi birikiminin oluşması ve artırılması konusunda destek sağlanması (Eğitim, Kurs)</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a:t>
                      </a:r>
                      <a:r>
                        <a:rPr lang="tr-TR" sz="2000" baseline="0" dirty="0" smtClean="0">
                          <a:latin typeface="Wingdings" panose="05000000000000000000" pitchFamily="2" charset="2"/>
                        </a:rPr>
                        <a:t> </a:t>
                      </a:r>
                      <a:r>
                        <a:rPr lang="tr-TR" sz="2000" dirty="0" smtClean="0"/>
                        <a:t>Hala Güçlü </a:t>
                      </a:r>
                    </a:p>
                    <a:p>
                      <a:pPr algn="ctr"/>
                      <a:endParaRPr lang="tr-TR" sz="2000" dirty="0"/>
                    </a:p>
                  </a:txBody>
                  <a:tcPr/>
                </a:tc>
              </a:tr>
              <a:tr h="370840">
                <a:tc>
                  <a:txBody>
                    <a:bodyPr/>
                    <a:lstStyle/>
                    <a:p>
                      <a:pPr algn="l"/>
                      <a:r>
                        <a:rPr lang="tr-TR" sz="2000" dirty="0" smtClean="0"/>
                        <a:t>G4-Dış paydaşlarla iletişimin iyi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txBody>
                  <a:tcPr/>
                </a:tc>
              </a:tr>
              <a:tr h="370840">
                <a:tc>
                  <a:txBody>
                    <a:bodyPr/>
                    <a:lstStyle/>
                    <a:p>
                      <a:pPr algn="l"/>
                      <a:r>
                        <a:rPr lang="tr-TR" sz="2000" dirty="0" smtClean="0"/>
                        <a:t>G5-Taleplerin anında cevaplanması ve karşılanması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r h="370840">
                <a:tc>
                  <a:txBody>
                    <a:bodyPr/>
                    <a:lstStyle/>
                    <a:p>
                      <a:pPr algn="l"/>
                      <a:r>
                        <a:rPr lang="tr-TR" sz="2000" dirty="0" smtClean="0"/>
                        <a:t>G6-Denetimlerde örnek teşkil edilen birimlere sahip olunması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r h="370840">
                <a:tc>
                  <a:txBody>
                    <a:bodyPr/>
                    <a:lstStyle/>
                    <a:p>
                      <a:pPr algn="l"/>
                      <a:r>
                        <a:rPr lang="sv-SE" sz="2000" dirty="0" smtClean="0"/>
                        <a:t>G7-Tüm durumlarda hızlı aksiyon alabilen, etkin çözümler üretilen birim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txBody>
                  <a:tcPr/>
                </a:tc>
              </a:tr>
              <a:tr h="370840">
                <a:tc>
                  <a:txBody>
                    <a:bodyPr/>
                    <a:lstStyle/>
                    <a:p>
                      <a:pPr algn="l"/>
                      <a:r>
                        <a:rPr lang="tr-TR" sz="2000" dirty="0" smtClean="0"/>
                        <a:t>G8-Kampüs yeşil alanında bitki çeşitliliğinin fazla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p14="http://schemas.microsoft.com/office/powerpoint/2010/main" val="1938822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20</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3" name="Picture 2"/>
          <p:cNvPicPr>
            <a:picLocks noChangeAspect="1"/>
          </p:cNvPicPr>
          <p:nvPr/>
        </p:nvPicPr>
        <p:blipFill>
          <a:blip r:embed="rId3"/>
          <a:stretch>
            <a:fillRect/>
          </a:stretch>
        </p:blipFill>
        <p:spPr>
          <a:xfrm>
            <a:off x="107504" y="1555050"/>
            <a:ext cx="8856984" cy="4801299"/>
          </a:xfrm>
          <a:prstGeom prst="rect">
            <a:avLst/>
          </a:prstGeom>
        </p:spPr>
      </p:pic>
    </p:spTree>
    <p:extLst>
      <p:ext uri="{BB962C8B-B14F-4D97-AF65-F5344CB8AC3E}">
        <p14:creationId xmlns:p14="http://schemas.microsoft.com/office/powerpoint/2010/main" val="30083468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187624" y="908720"/>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KALİTE FAALİYET PLANLARI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21</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1652955"/>
            <a:ext cx="8856984" cy="4584357"/>
          </a:xfrm>
          <a:prstGeom prst="rect">
            <a:avLst/>
          </a:prstGeom>
        </p:spPr>
      </p:pic>
    </p:spTree>
    <p:extLst>
      <p:ext uri="{BB962C8B-B14F-4D97-AF65-F5344CB8AC3E}">
        <p14:creationId xmlns:p14="http://schemas.microsoft.com/office/powerpoint/2010/main" val="265717556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22</a:t>
            </a:fld>
            <a:endParaRPr lang="tr-TR"/>
          </a:p>
        </p:txBody>
      </p:sp>
      <p:pic>
        <p:nvPicPr>
          <p:cNvPr id="6" name="Resim 5"/>
          <p:cNvPicPr/>
          <p:nvPr/>
        </p:nvPicPr>
        <p:blipFill>
          <a:blip r:embed="rId3"/>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7504" y="1653589"/>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7504" y="1815514"/>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0" y="1636318"/>
            <a:ext cx="293862" cy="55623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0" y="1798242"/>
            <a:ext cx="293862" cy="54322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34008" y="1574416"/>
            <a:ext cx="295231" cy="57186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34008" y="1736342"/>
            <a:ext cx="295231" cy="55849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1300591495"/>
              </p:ext>
            </p:extLst>
          </p:nvPr>
        </p:nvGraphicFramePr>
        <p:xfrm>
          <a:off x="107504" y="1204677"/>
          <a:ext cx="8856985" cy="5009399"/>
        </p:xfrm>
        <a:graphic>
          <a:graphicData uri="http://schemas.openxmlformats.org/drawingml/2006/table">
            <a:tbl>
              <a:tblPr/>
              <a:tblGrid>
                <a:gridCol w="1416427"/>
                <a:gridCol w="1392675"/>
                <a:gridCol w="224555"/>
                <a:gridCol w="1407790"/>
                <a:gridCol w="224555"/>
                <a:gridCol w="725487"/>
                <a:gridCol w="190008"/>
                <a:gridCol w="259103"/>
                <a:gridCol w="719009"/>
                <a:gridCol w="725487"/>
                <a:gridCol w="639119"/>
                <a:gridCol w="215919"/>
                <a:gridCol w="215919"/>
                <a:gridCol w="250466"/>
                <a:gridCol w="250466"/>
              </a:tblGrid>
              <a:tr h="149946">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9169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62203">
                <a:tc>
                  <a:txBody>
                    <a:bodyPr/>
                    <a:lstStyle/>
                    <a:p>
                      <a:pPr algn="l" fontAlgn="ctr"/>
                      <a:r>
                        <a:rPr lang="tr-TR" sz="700" b="0" i="0" u="none" strike="noStrike">
                          <a:solidFill>
                            <a:srgbClr val="000000"/>
                          </a:solidFill>
                          <a:effectLst/>
                          <a:latin typeface="Calibri" panose="020F0502020204030204" pitchFamily="34" charset="0"/>
                        </a:rPr>
                        <a:t>(Z1)Güvenlik kameralerının nitelik ve nicelik olarak yetersiz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Gece kameralardan net görüntü alınamaması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Kullanımda olan kameraların gece görüşü için uygun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Gece devriyerinin sıklaştırılması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2020-2021 Bütçe planlamasında kamera için bütçe istenmesi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Müdürlüğü 01.07.2020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40886">
                <a:tc>
                  <a:txBody>
                    <a:bodyPr/>
                    <a:lstStyle/>
                    <a:p>
                      <a:pPr algn="l" fontAlgn="ctr"/>
                      <a:r>
                        <a:rPr lang="tr-TR" sz="700" b="0" i="0" u="none" strike="noStrike">
                          <a:solidFill>
                            <a:srgbClr val="000000"/>
                          </a:solidFill>
                          <a:effectLst/>
                          <a:latin typeface="Calibri" panose="020F0502020204030204" pitchFamily="34" charset="0"/>
                        </a:rPr>
                        <a:t>(Z2)Kullanımda olan teknolojik donanımların günümüz şartlarına entegre edilememesi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Derslerin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Projesiyon cihazlarında bazı dersler için görüntü kalitesinin yetersiz gelmesi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Mercek değişimleri ve Teknik Bakımların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Yeni eğitim binası ve Güllük yerleşkesi projesiyon cihazlarının taleplere göre temin edilmesinin sağlanması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Müdürlüğü 16.10.2019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Yeni eğitim binası ve Güllük yerleşkesi projesiyon cihazlarının taleplere göre temin edilmesi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62203">
                <a:tc>
                  <a:txBody>
                    <a:bodyPr/>
                    <a:lstStyle/>
                    <a:p>
                      <a:pPr algn="l" fontAlgn="ctr"/>
                      <a:r>
                        <a:rPr lang="tr-TR" sz="700" b="0" i="0" u="none" strike="noStrike">
                          <a:solidFill>
                            <a:srgbClr val="000000"/>
                          </a:solidFill>
                          <a:effectLst/>
                          <a:latin typeface="Calibri" panose="020F0502020204030204" pitchFamily="34" charset="0"/>
                        </a:rPr>
                        <a:t>(Z3)Birimin varolan bütçesinin ana bütçe kullanım kısıtlaması sebebiyle kullanılamıyor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Malzeme taleplerinin temininde uzun süre beklenmesi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İş ve işleyişin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Stoklu malzeme ile çalışılması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Bütçenin etkin kullanımının sağlanması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Müdürü 07.09.2020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90452">
                <a:tc>
                  <a:txBody>
                    <a:bodyPr/>
                    <a:lstStyle/>
                    <a:p>
                      <a:pPr algn="l" fontAlgn="ctr"/>
                      <a:r>
                        <a:rPr lang="tr-TR" sz="700" b="0" i="0" u="none" strike="noStrike">
                          <a:solidFill>
                            <a:srgbClr val="000000"/>
                          </a:solidFill>
                          <a:effectLst/>
                          <a:latin typeface="Calibri" panose="020F0502020204030204" pitchFamily="34" charset="0"/>
                        </a:rPr>
                        <a:t>(Z4)Yemekhane alanının yetersiz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alanında kuyruk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Her yıl Üniversitenin öğrenci sayısının artması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Yeni masa ve sandalye ile yemekhane kapasitesinin arttırılması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Yeni binanın tamamlanması ve yemekhane katında bulunan Mimarlık Stüdyosunu Yemekhane alanına dönüştürülmesi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Müdürlüğü 01.07.2020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12015">
                <a:tc>
                  <a:txBody>
                    <a:bodyPr/>
                    <a:lstStyle/>
                    <a:p>
                      <a:pPr algn="l" fontAlgn="ctr"/>
                      <a:r>
                        <a:rPr lang="tr-TR" sz="700" b="0" i="0" u="none" strike="noStrike">
                          <a:solidFill>
                            <a:srgbClr val="000000"/>
                          </a:solidFill>
                          <a:effectLst/>
                          <a:latin typeface="Calibri" panose="020F0502020204030204" pitchFamily="34" charset="0"/>
                        </a:rPr>
                        <a:t>(Z5)Yemekhane havalandırmasının yetersiz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Yemekhanenin yoğun şekilde havasız olması ve yemek kokması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Havalandırmanın etkin şekilde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pencere üstlerinin açılır kapanabilir hale dönüştürülmesi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Fizibilite ve teknik çalışma yapılarak yeni havalandırma sistemi belirlenmesi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Müdürü- Teknik Hizmetler Birimi 07.09.2020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2" name="143 Metin kutusu"/>
          <p:cNvSpPr txBox="1"/>
          <p:nvPr/>
        </p:nvSpPr>
        <p:spPr>
          <a:xfrm>
            <a:off x="107503" y="2137569"/>
            <a:ext cx="278033" cy="44515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07503" y="2299494"/>
            <a:ext cx="278033" cy="43474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238730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23</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34008" y="1653677"/>
            <a:ext cx="295231"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34008" y="1815602"/>
            <a:ext cx="295231"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 y="1545782"/>
            <a:ext cx="296333" cy="68292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 y="1707708"/>
            <a:ext cx="296333" cy="66694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3" name="Table 2"/>
          <p:cNvGraphicFramePr>
            <a:graphicFrameLocks noGrp="1"/>
          </p:cNvGraphicFramePr>
          <p:nvPr>
            <p:extLst>
              <p:ext uri="{D42A27DB-BD31-4B8C-83A1-F6EECF244321}">
                <p14:modId xmlns:p14="http://schemas.microsoft.com/office/powerpoint/2010/main" val="3543241554"/>
              </p:ext>
            </p:extLst>
          </p:nvPr>
        </p:nvGraphicFramePr>
        <p:xfrm>
          <a:off x="123502" y="1116901"/>
          <a:ext cx="8840987" cy="5097173"/>
        </p:xfrm>
        <a:graphic>
          <a:graphicData uri="http://schemas.openxmlformats.org/drawingml/2006/table">
            <a:tbl>
              <a:tblPr/>
              <a:tblGrid>
                <a:gridCol w="1413868"/>
                <a:gridCol w="1390160"/>
                <a:gridCol w="224149"/>
                <a:gridCol w="1405246"/>
                <a:gridCol w="224149"/>
                <a:gridCol w="724177"/>
                <a:gridCol w="189665"/>
                <a:gridCol w="258634"/>
                <a:gridCol w="717711"/>
                <a:gridCol w="724177"/>
                <a:gridCol w="637965"/>
                <a:gridCol w="215529"/>
                <a:gridCol w="215529"/>
                <a:gridCol w="250014"/>
                <a:gridCol w="250014"/>
              </a:tblGrid>
              <a:tr h="154779">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0754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83545">
                <a:tc>
                  <a:txBody>
                    <a:bodyPr/>
                    <a:lstStyle/>
                    <a:p>
                      <a:pPr algn="l" fontAlgn="ctr"/>
                      <a:r>
                        <a:rPr lang="tr-TR" sz="700" b="0" i="0" u="none" strike="noStrike">
                          <a:solidFill>
                            <a:srgbClr val="000000"/>
                          </a:solidFill>
                          <a:effectLst/>
                          <a:latin typeface="Calibri" panose="020F0502020204030204" pitchFamily="34" charset="0"/>
                        </a:rPr>
                        <a:t>(Z6)Peyzaj biriminde tarım makinalarının olmayışı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Peyzaj İş ve İşlemlerinde Aksamaların Meydana Gelmesi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Bütçe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Ekipmanların ödünç alınması- Belediye desteği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2020-2021 Bütçe planlamasında ekipmanlar için bütçe istenmesi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Müdürlüğü 01.07.2020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3545">
                <a:tc>
                  <a:txBody>
                    <a:bodyPr/>
                    <a:lstStyle/>
                    <a:p>
                      <a:pPr algn="l" fontAlgn="ctr"/>
                      <a:r>
                        <a:rPr lang="tr-TR" sz="700" b="0" i="0" u="none" strike="noStrike">
                          <a:solidFill>
                            <a:srgbClr val="000000"/>
                          </a:solidFill>
                          <a:effectLst/>
                          <a:latin typeface="Calibri" panose="020F0502020204030204" pitchFamily="34" charset="0"/>
                        </a:rPr>
                        <a:t>(Z7)Bahçe sulaması için sondaj kuyusunun bulunmaması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Su tedarik edilmesinin gerekmesi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Üniversitenin konumu itibariyle sondaj kuyusununun açılamaması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0245">
                <a:tc>
                  <a:txBody>
                    <a:bodyPr/>
                    <a:lstStyle/>
                    <a:p>
                      <a:pPr algn="l" fontAlgn="ctr"/>
                      <a:r>
                        <a:rPr lang="tr-TR" sz="700" b="0" i="0" u="none" strike="noStrike">
                          <a:solidFill>
                            <a:srgbClr val="000000"/>
                          </a:solidFill>
                          <a:effectLst/>
                          <a:latin typeface="Calibri" panose="020F0502020204030204" pitchFamily="34" charset="0"/>
                        </a:rPr>
                        <a:t>(Z8)Ulaşım birimi araç sayısının yetersiz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İş ve İşlemlerin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Bütçe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Taleplerin Karşılanmasında Yoğun Çalışma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2020-2021 Bütçe planlamasında araç satınalınması/kiralanması için bütçe istenmesi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Müdürlüğü 01.07.2020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3545">
                <a:tc>
                  <a:txBody>
                    <a:bodyPr/>
                    <a:lstStyle/>
                    <a:p>
                      <a:pPr algn="l" fontAlgn="ctr"/>
                      <a:r>
                        <a:rPr lang="tr-TR" sz="700" b="0" i="0" u="none" strike="noStrike">
                          <a:solidFill>
                            <a:srgbClr val="000000"/>
                          </a:solidFill>
                          <a:effectLst/>
                          <a:latin typeface="Calibri" panose="020F0502020204030204" pitchFamily="34" charset="0"/>
                        </a:rPr>
                        <a:t>(Z9)Departmanların işleyiş amaçlı kullanması gereken ekipmanları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İş ve İşlemlerin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Bütçe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nb-NO" sz="600" b="0" i="0" u="none" strike="noStrike">
                          <a:solidFill>
                            <a:srgbClr val="000000"/>
                          </a:solidFill>
                          <a:effectLst/>
                          <a:latin typeface="Tahoma" panose="020B0604030504040204" pitchFamily="34" charset="0"/>
                        </a:rPr>
                        <a:t>Belediye ve tedarikçi firma  desteği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2020-2021 Bütçe planlamasında ekipmanlar için bütçe istenmesi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Müdürlüğü 01.07.2020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493973">
                <a:tc>
                  <a:txBody>
                    <a:bodyPr/>
                    <a:lstStyle/>
                    <a:p>
                      <a:pPr algn="l" fontAlgn="ctr"/>
                      <a:r>
                        <a:rPr lang="tr-TR" sz="700" b="0" i="0" u="none" strike="noStrike">
                          <a:solidFill>
                            <a:srgbClr val="000000"/>
                          </a:solidFill>
                          <a:effectLst/>
                          <a:latin typeface="Calibri" panose="020F0502020204030204" pitchFamily="34" charset="0"/>
                        </a:rPr>
                        <a:t>(T1)Toplu taşıma araçlarının kampüse az seferli ve uzun sürede gelmesi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Ulaşım için destek talep edilmesi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Üniversitenin şehir yerleşkesinden uzak mesafede bulunması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Döşemealtı Turizm Ring Servisleri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Konu ile ilgili Döşemealtı Turizm ile toplantı yapılacaktır.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Ulaşım Hiz. Ve Destek Hiz. Müdürlüğü- Döşemealtı Turizm 23.09.2019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Döşemealtı Turizm ile toplantı yapılmış, ring servislerinde bir sonraki yıl için ortak çalışılarak yeni bir düzenleme getirilebileceği görüşülmüştür.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3" name="143 Metin kutusu"/>
          <p:cNvSpPr txBox="1"/>
          <p:nvPr/>
        </p:nvSpPr>
        <p:spPr>
          <a:xfrm>
            <a:off x="123502" y="2050256"/>
            <a:ext cx="277514" cy="45949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23502" y="2212181"/>
            <a:ext cx="277514" cy="44875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4031729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24</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 y="1459027"/>
            <a:ext cx="296333" cy="72181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 y="1620951"/>
            <a:ext cx="296333" cy="70493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3" name="Table 2"/>
          <p:cNvGraphicFramePr>
            <a:graphicFrameLocks noGrp="1"/>
          </p:cNvGraphicFramePr>
          <p:nvPr>
            <p:extLst>
              <p:ext uri="{D42A27DB-BD31-4B8C-83A1-F6EECF244321}">
                <p14:modId xmlns:p14="http://schemas.microsoft.com/office/powerpoint/2010/main" val="1224622884"/>
              </p:ext>
            </p:extLst>
          </p:nvPr>
        </p:nvGraphicFramePr>
        <p:xfrm>
          <a:off x="110722" y="1124760"/>
          <a:ext cx="8853767" cy="5089315"/>
        </p:xfrm>
        <a:graphic>
          <a:graphicData uri="http://schemas.openxmlformats.org/drawingml/2006/table">
            <a:tbl>
              <a:tblPr/>
              <a:tblGrid>
                <a:gridCol w="1415912"/>
                <a:gridCol w="1392169"/>
                <a:gridCol w="224473"/>
                <a:gridCol w="1407278"/>
                <a:gridCol w="224473"/>
                <a:gridCol w="725224"/>
                <a:gridCol w="189939"/>
                <a:gridCol w="259008"/>
                <a:gridCol w="718748"/>
                <a:gridCol w="725224"/>
                <a:gridCol w="638887"/>
                <a:gridCol w="215841"/>
                <a:gridCol w="215841"/>
                <a:gridCol w="250375"/>
                <a:gridCol w="250375"/>
              </a:tblGrid>
              <a:tr h="155351">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0941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86072">
                <a:tc>
                  <a:txBody>
                    <a:bodyPr/>
                    <a:lstStyle/>
                    <a:p>
                      <a:pPr algn="l" fontAlgn="ctr"/>
                      <a:r>
                        <a:rPr lang="tr-TR" sz="700" b="0" i="0" u="none" strike="noStrike">
                          <a:solidFill>
                            <a:srgbClr val="000000"/>
                          </a:solidFill>
                          <a:effectLst/>
                          <a:latin typeface="Calibri" panose="020F0502020204030204" pitchFamily="34" charset="0"/>
                        </a:rPr>
                        <a:t>(T2)Yetişmiş personelin işten ayrılması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İş ve İşlemlerin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Kişinin isteklerinin değişmesi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6072">
                <a:tc>
                  <a:txBody>
                    <a:bodyPr/>
                    <a:lstStyle/>
                    <a:p>
                      <a:pPr algn="l" fontAlgn="ctr"/>
                      <a:r>
                        <a:rPr lang="tr-TR" sz="700" b="0" i="0" u="none" strike="noStrike">
                          <a:solidFill>
                            <a:srgbClr val="000000"/>
                          </a:solidFill>
                          <a:effectLst/>
                          <a:latin typeface="Calibri" panose="020F0502020204030204" pitchFamily="34" charset="0"/>
                        </a:rPr>
                        <a:t>(T3)Ana yerleşkenin arka ve yan duvarından sonrasının ıssız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n-NO" sz="600" b="0" i="0" u="none" strike="noStrike">
                          <a:solidFill>
                            <a:srgbClr val="000000"/>
                          </a:solidFill>
                          <a:effectLst/>
                          <a:latin typeface="Tahoma" panose="020B0604030504040204" pitchFamily="34" charset="0"/>
                        </a:rPr>
                        <a:t>Gece kontrollerinin zor şartlarda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Işıklandırma bulunmaması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El feneri ile devriyeler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Işıklandırma çalışması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Hizmetler Birimi 03.02.2020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3165">
                <a:tc>
                  <a:txBody>
                    <a:bodyPr/>
                    <a:lstStyle/>
                    <a:p>
                      <a:pPr algn="l" fontAlgn="ctr"/>
                      <a:r>
                        <a:rPr lang="tr-TR" sz="700" b="0" i="0" u="none" strike="noStrike">
                          <a:solidFill>
                            <a:srgbClr val="000000"/>
                          </a:solidFill>
                          <a:effectLst/>
                          <a:latin typeface="Calibri" panose="020F0502020204030204" pitchFamily="34" charset="0"/>
                        </a:rPr>
                        <a:t>(T4)Kurumlara evrak gönderilmesinin ve malzeme alınmasının belirli günlerde yapılmamasından dolayı işlerin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İşleyişin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Araç talebinde bulunan birimlerin planlı hareket etmemesi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Taleplerin Karşılanmasında Yoğun Çalışma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Atılacaktır.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 11.11.2019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Destek Hizmetleri Müdür Yardımcısı tarafından kişilere gönderilmiştir.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6072">
                <a:tc>
                  <a:txBody>
                    <a:bodyPr/>
                    <a:lstStyle/>
                    <a:p>
                      <a:pPr algn="l" fontAlgn="ctr"/>
                      <a:r>
                        <a:rPr lang="tr-TR" sz="700" b="0" i="0" u="none" strike="noStrike">
                          <a:solidFill>
                            <a:srgbClr val="000000"/>
                          </a:solidFill>
                          <a:effectLst/>
                          <a:latin typeface="Calibri" panose="020F0502020204030204" pitchFamily="34" charset="0"/>
                        </a:rPr>
                        <a:t>(T5)Ekonomik Kriz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İhtiyaç olunan malzemelerin tedarik edilememesi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Döviz Kuru Dalgalanmaları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83165">
                <a:tc>
                  <a:txBody>
                    <a:bodyPr/>
                    <a:lstStyle/>
                    <a:p>
                      <a:pPr algn="l" fontAlgn="ctr"/>
                      <a:r>
                        <a:rPr lang="tr-TR" sz="700" b="0" i="0" u="none" strike="noStrike">
                          <a:solidFill>
                            <a:srgbClr val="000000"/>
                          </a:solidFill>
                          <a:effectLst/>
                          <a:latin typeface="Calibri" panose="020F0502020204030204" pitchFamily="34" charset="0"/>
                        </a:rPr>
                        <a:t>(T6)İdari ve Akademik personelin Destek Hiz. İşleyişini bilmemesi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Telefon ile talep/arıza iletilmesi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Yazılı metin olmaması durumunda talep edilen işlerinin sıralamasının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Telefon ile gelen talep/şikayetlerin sisteme yönlendirilmesi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Atılacaktır.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 11.11.2019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Destek Hizmetleri Müdür Yardımcısı tarafından kişilere gönderilmiştir.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7" name="143 Metin kutusu"/>
          <p:cNvSpPr txBox="1"/>
          <p:nvPr/>
        </p:nvSpPr>
        <p:spPr>
          <a:xfrm>
            <a:off x="110722" y="2058193"/>
            <a:ext cx="277928" cy="46120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110722" y="2220118"/>
            <a:ext cx="277928" cy="4504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00239697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25</a:t>
            </a:fld>
            <a:endParaRPr lang="tr-TR"/>
          </a:p>
        </p:txBody>
      </p:sp>
      <p:pic>
        <p:nvPicPr>
          <p:cNvPr id="6" name="Resim 5"/>
          <p:cNvPicPr/>
          <p:nvPr/>
        </p:nvPicPr>
        <p:blipFill>
          <a:blip r:embed="rId3"/>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8042" y="1658969"/>
            <a:ext cx="296073"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8042" y="1820894"/>
            <a:ext cx="296073"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640818"/>
            <a:ext cx="295231" cy="69722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802742"/>
            <a:ext cx="295231" cy="6809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4" name="Table 3"/>
          <p:cNvGraphicFramePr>
            <a:graphicFrameLocks noGrp="1"/>
          </p:cNvGraphicFramePr>
          <p:nvPr>
            <p:extLst>
              <p:ext uri="{D42A27DB-BD31-4B8C-83A1-F6EECF244321}">
                <p14:modId xmlns:p14="http://schemas.microsoft.com/office/powerpoint/2010/main" val="3147123670"/>
              </p:ext>
            </p:extLst>
          </p:nvPr>
        </p:nvGraphicFramePr>
        <p:xfrm>
          <a:off x="125645" y="1097357"/>
          <a:ext cx="8838844" cy="5116717"/>
        </p:xfrm>
        <a:graphic>
          <a:graphicData uri="http://schemas.openxmlformats.org/drawingml/2006/table">
            <a:tbl>
              <a:tblPr/>
              <a:tblGrid>
                <a:gridCol w="1413525"/>
                <a:gridCol w="1389823"/>
                <a:gridCol w="224095"/>
                <a:gridCol w="1404907"/>
                <a:gridCol w="224095"/>
                <a:gridCol w="724001"/>
                <a:gridCol w="189619"/>
                <a:gridCol w="258571"/>
                <a:gridCol w="717537"/>
                <a:gridCol w="724001"/>
                <a:gridCol w="637810"/>
                <a:gridCol w="215477"/>
                <a:gridCol w="215477"/>
                <a:gridCol w="249953"/>
                <a:gridCol w="249953"/>
              </a:tblGrid>
              <a:tr h="137634">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51319">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1048228">
                <a:tc>
                  <a:txBody>
                    <a:bodyPr/>
                    <a:lstStyle/>
                    <a:p>
                      <a:pPr algn="l" fontAlgn="ctr"/>
                      <a:r>
                        <a:rPr lang="tr-TR" sz="700" b="0" i="0" u="none" strike="noStrike">
                          <a:solidFill>
                            <a:srgbClr val="000000"/>
                          </a:solidFill>
                          <a:effectLst/>
                          <a:latin typeface="Calibri" panose="020F0502020204030204" pitchFamily="34" charset="0"/>
                        </a:rPr>
                        <a:t>(T7)Talep yapan birimlerin işlerini takip etmemesi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n-NO" sz="600" b="0" i="0" u="none" strike="noStrike">
                          <a:solidFill>
                            <a:srgbClr val="000000"/>
                          </a:solidFill>
                          <a:effectLst/>
                          <a:latin typeface="Tahoma" panose="020B0604030504040204" pitchFamily="34" charset="0"/>
                        </a:rPr>
                        <a:t>İdari ve Akademik personelin Destek Hiz. İşleyişini bilmemesi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Fazladan iş yoğunluğu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Kişilere bilgilendirme yapılarak hangi iş ve işlemlerin karşılanacağı bilgisinin verilmesi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Atılacaktır.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 11.11.2019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Destek Hizmetleri Müdür Yardımcısı tarafından kişilere gönderilmiştir.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48228">
                <a:tc>
                  <a:txBody>
                    <a:bodyPr/>
                    <a:lstStyle/>
                    <a:p>
                      <a:pPr algn="l" fontAlgn="ctr"/>
                      <a:r>
                        <a:rPr lang="tr-TR" sz="700" b="0" i="0" u="none" strike="noStrike">
                          <a:solidFill>
                            <a:srgbClr val="000000"/>
                          </a:solidFill>
                          <a:effectLst/>
                          <a:latin typeface="Calibri" panose="020F0502020204030204" pitchFamily="34" charset="0"/>
                        </a:rPr>
                        <a:t>(T8)Birimlere taleplerin telefon ile iletilmesi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Kişilerin talep sistemi kullanma alışkanlığı edinememeleri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Kişilerin işleyişi ciddiye almamaları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Telefon ile gelen talep/şikayetlerin sisteme yönlendirilmesi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Atılacaktır.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 11.11.2019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Destek Hizmetleri Müdür Yardımcısı tarafından kişilere gönderilmiştir.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827">
                <a:tc>
                  <a:txBody>
                    <a:bodyPr/>
                    <a:lstStyle/>
                    <a:p>
                      <a:pPr algn="l" fontAlgn="ctr"/>
                      <a:r>
                        <a:rPr lang="tr-TR" sz="700" b="0" i="0" u="none" strike="noStrike">
                          <a:solidFill>
                            <a:srgbClr val="000000"/>
                          </a:solidFill>
                          <a:effectLst/>
                          <a:latin typeface="Calibri" panose="020F0502020204030204" pitchFamily="34" charset="0"/>
                        </a:rPr>
                        <a:t>(F2)Organik tarım ve hayvancılık yapılabilmesi için yeterli alan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Bazı kişilerin hayvancılıktan hoşlanmaması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Tavukların haftaiçi kümese kapatılması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827">
                <a:tc>
                  <a:txBody>
                    <a:bodyPr/>
                    <a:lstStyle/>
                    <a:p>
                      <a:pPr algn="l" fontAlgn="ctr"/>
                      <a:r>
                        <a:rPr lang="tr-TR" sz="700" b="0" i="0" u="none" strike="noStrike">
                          <a:solidFill>
                            <a:srgbClr val="000000"/>
                          </a:solidFill>
                          <a:effectLst/>
                          <a:latin typeface="Calibri" panose="020F0502020204030204" pitchFamily="34" charset="0"/>
                        </a:rPr>
                        <a:t>(G6)Denetimlerde örnek teşkil edilen birimlere sahip olunması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Her daim etkin ve yoğun tempoda çalışma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Hizmet kalitesinin şuanki standartların altına düşmemesinin sağlanması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Mevzuata uygun çalışma, denetimler, toplantılar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827">
                <a:tc>
                  <a:txBody>
                    <a:bodyPr/>
                    <a:lstStyle/>
                    <a:p>
                      <a:pPr algn="l" fontAlgn="ctr"/>
                      <a:r>
                        <a:rPr lang="tr-TR" sz="700" b="0" i="0" u="none" strike="noStrike">
                          <a:solidFill>
                            <a:srgbClr val="000000"/>
                          </a:solidFill>
                          <a:effectLst/>
                          <a:latin typeface="Calibri" panose="020F0502020204030204" pitchFamily="34" charset="0"/>
                        </a:rPr>
                        <a:t>Projeksiyon Cihazı Arızalanması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Derslerin-Konferansların-Sunumların Aksaması/Yapılamaması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Cihaz Lamba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Tarafından Haftalık Kontroller-Lamba Değişimleri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7827">
                <a:tc>
                  <a:txBody>
                    <a:bodyPr/>
                    <a:lstStyle/>
                    <a:p>
                      <a:pPr algn="l" fontAlgn="ctr"/>
                      <a:r>
                        <a:rPr lang="tr-TR" sz="700" b="0" i="0" u="none" strike="noStrike">
                          <a:solidFill>
                            <a:srgbClr val="000000"/>
                          </a:solidFill>
                          <a:effectLst/>
                          <a:latin typeface="Calibri" panose="020F0502020204030204" pitchFamily="34" charset="0"/>
                        </a:rPr>
                        <a:t>Projeksiyon Cihazı Arızalanması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Derslerin-Konferansların-Sunumların Aksaması/Yapılamaması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Bağlantı Kablolarının Arızalı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a-DK" sz="600" b="0" i="0" u="none" strike="noStrike">
                          <a:solidFill>
                            <a:srgbClr val="000000"/>
                          </a:solidFill>
                          <a:effectLst/>
                          <a:latin typeface="Tahoma" panose="020B0604030504040204" pitchFamily="34" charset="0"/>
                        </a:rPr>
                        <a:t>Teknik Birim Tarafından Haftalık Kontroller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 name="143 Metin kutusu"/>
          <p:cNvSpPr txBox="1"/>
          <p:nvPr/>
        </p:nvSpPr>
        <p:spPr>
          <a:xfrm>
            <a:off x="125645" y="2031093"/>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5645" y="2193018"/>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17798135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26</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61752" y="1631826"/>
            <a:ext cx="29433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61752" y="1793751"/>
            <a:ext cx="29433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47063" y="1519937"/>
            <a:ext cx="294808" cy="69432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47063" y="1681862"/>
            <a:ext cx="294808" cy="67808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3" name="Table 2"/>
          <p:cNvGraphicFramePr>
            <a:graphicFrameLocks noGrp="1"/>
          </p:cNvGraphicFramePr>
          <p:nvPr>
            <p:extLst>
              <p:ext uri="{D42A27DB-BD31-4B8C-83A1-F6EECF244321}">
                <p14:modId xmlns:p14="http://schemas.microsoft.com/office/powerpoint/2010/main" val="1964309125"/>
              </p:ext>
            </p:extLst>
          </p:nvPr>
        </p:nvGraphicFramePr>
        <p:xfrm>
          <a:off x="125289" y="1203889"/>
          <a:ext cx="8839200" cy="5010185"/>
        </p:xfrm>
        <a:graphic>
          <a:graphicData uri="http://schemas.openxmlformats.org/drawingml/2006/table">
            <a:tbl>
              <a:tblPr/>
              <a:tblGrid>
                <a:gridCol w="1413583"/>
                <a:gridCol w="1389879"/>
                <a:gridCol w="224104"/>
                <a:gridCol w="1404963"/>
                <a:gridCol w="224104"/>
                <a:gridCol w="724030"/>
                <a:gridCol w="189626"/>
                <a:gridCol w="258583"/>
                <a:gridCol w="717566"/>
                <a:gridCol w="724030"/>
                <a:gridCol w="637836"/>
                <a:gridCol w="215485"/>
                <a:gridCol w="215485"/>
                <a:gridCol w="249963"/>
                <a:gridCol w="249963"/>
              </a:tblGrid>
              <a:tr h="185947">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0974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929734">
                <a:tc>
                  <a:txBody>
                    <a:bodyPr/>
                    <a:lstStyle/>
                    <a:p>
                      <a:pPr algn="l" fontAlgn="ctr"/>
                      <a:r>
                        <a:rPr lang="tr-TR" sz="700" b="0" i="0" u="none" strike="noStrike">
                          <a:solidFill>
                            <a:srgbClr val="000000"/>
                          </a:solidFill>
                          <a:effectLst/>
                          <a:latin typeface="Calibri" panose="020F0502020204030204" pitchFamily="34" charset="0"/>
                        </a:rPr>
                        <a:t>Projeksiyon Cihazı Arızalanması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Derslerin-Konferansların-Sunumların Aksaması/Yapılamaması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Kişilerin Projeksiyon Cihazı Kullanımını Bilmemeleri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Müdahalesi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Sınıflara Projeksiyon Cihazı Kullanım Talimatı Asılması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Hizmetler Birimi 30.10.2019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Sınıflara Projeksiyon Makinası Cihazı Kullanım Talimatı Asılması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63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1190">
                <a:tc>
                  <a:txBody>
                    <a:bodyPr/>
                    <a:lstStyle/>
                    <a:p>
                      <a:pPr algn="l" fontAlgn="ctr"/>
                      <a:r>
                        <a:rPr lang="tr-TR" sz="600" b="0" i="0" u="none" strike="noStrike">
                          <a:solidFill>
                            <a:srgbClr val="000000"/>
                          </a:solidFill>
                          <a:effectLst/>
                          <a:latin typeface="Tahoma" panose="020B0604030504040204" pitchFamily="34" charset="0"/>
                        </a:rPr>
                        <a:t>Elektrik Kesintisinde Jeneratörün Devreye Girmemesi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UPS ile Beslenen Sistemler Hariç Elektrik ile İlgili Tüm Faaliyetlerin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Mevcut Jeneratör Yükünden Fazla Enerji Gereksinimi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a-DK" sz="600" b="0" i="0" u="none" strike="noStrike">
                          <a:solidFill>
                            <a:srgbClr val="000000"/>
                          </a:solidFill>
                          <a:effectLst/>
                          <a:latin typeface="Tahoma" panose="020B0604030504040204" pitchFamily="34" charset="0"/>
                        </a:rPr>
                        <a:t>Teknik Birim Tarafından Haftalık Kontroller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1190">
                <a:tc>
                  <a:txBody>
                    <a:bodyPr/>
                    <a:lstStyle/>
                    <a:p>
                      <a:pPr algn="l" fontAlgn="ctr"/>
                      <a:r>
                        <a:rPr lang="tr-TR" sz="600" b="0" i="0" u="none" strike="noStrike">
                          <a:solidFill>
                            <a:srgbClr val="000000"/>
                          </a:solidFill>
                          <a:effectLst/>
                          <a:latin typeface="Tahoma" panose="020B0604030504040204" pitchFamily="34" charset="0"/>
                        </a:rPr>
                        <a:t>Elektrik Kesintisinde Jeneratörün Devreye Girmemesi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UPS ile Beslenen Sistemler Hariç Elektrik ile İlgili Tüm Faaliyetlerin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Akülerin Bozuk veye Bitmiş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Birim Tarafından Haftalık Kontroller-Yetkili Servis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1190">
                <a:tc>
                  <a:txBody>
                    <a:bodyPr/>
                    <a:lstStyle/>
                    <a:p>
                      <a:pPr algn="l" fontAlgn="ctr"/>
                      <a:r>
                        <a:rPr lang="tr-TR" sz="600" b="0" i="0" u="none" strike="noStrike">
                          <a:solidFill>
                            <a:srgbClr val="000000"/>
                          </a:solidFill>
                          <a:effectLst/>
                          <a:latin typeface="Tahoma" panose="020B0604030504040204" pitchFamily="34" charset="0"/>
                        </a:rPr>
                        <a:t>Elektrik Kesintisinde Jeneratörün Devreye Girmemesi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UPS ile Beslenen Sistemler Hariç Elektrik ile İlgili Tüm Faaliyetlerin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Elektrik Kablo Bağlantılarının Deforme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Birim Tarafından Haftalık Kontroller-Yetkili Servis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1190">
                <a:tc>
                  <a:txBody>
                    <a:bodyPr/>
                    <a:lstStyle/>
                    <a:p>
                      <a:pPr algn="l" fontAlgn="ctr"/>
                      <a:r>
                        <a:rPr lang="tr-TR" sz="600" b="0" i="0" u="none" strike="noStrike">
                          <a:solidFill>
                            <a:srgbClr val="000000"/>
                          </a:solidFill>
                          <a:effectLst/>
                          <a:latin typeface="Tahoma" panose="020B0604030504040204" pitchFamily="34" charset="0"/>
                        </a:rPr>
                        <a:t>Ana Trafonun Devre Dışı Kalması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Üniversiteye Elektrik Verilememesi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Isınmadan Kaynaklı Termostat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Kontrolleri-Yetkili Servis Yıllık Bakımı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Yetkili Servis Yıllık Bakım Anlaşması Yapılmalı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Satın Alma Müdürlüğü 23.08.2019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METEKS Firma Sözleşmesi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29" name="143 Metin kutusu"/>
          <p:cNvSpPr txBox="1"/>
          <p:nvPr/>
        </p:nvSpPr>
        <p:spPr>
          <a:xfrm>
            <a:off x="125289" y="2138124"/>
            <a:ext cx="277456" cy="5520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125289" y="2300049"/>
            <a:ext cx="277456" cy="53911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2679853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27</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457200" y="2838450"/>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457200" y="3000375"/>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3" name="Table 2"/>
          <p:cNvGraphicFramePr>
            <a:graphicFrameLocks noGrp="1"/>
          </p:cNvGraphicFramePr>
          <p:nvPr>
            <p:extLst>
              <p:ext uri="{D42A27DB-BD31-4B8C-83A1-F6EECF244321}">
                <p14:modId xmlns:p14="http://schemas.microsoft.com/office/powerpoint/2010/main" val="1825974552"/>
              </p:ext>
            </p:extLst>
          </p:nvPr>
        </p:nvGraphicFramePr>
        <p:xfrm>
          <a:off x="106556" y="1123065"/>
          <a:ext cx="8857933" cy="5091011"/>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44660">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74359">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38856">
                <a:tc>
                  <a:txBody>
                    <a:bodyPr/>
                    <a:lstStyle/>
                    <a:p>
                      <a:pPr algn="l" fontAlgn="ctr"/>
                      <a:r>
                        <a:rPr lang="tr-TR" sz="600" b="0" i="0" u="none" strike="noStrike">
                          <a:solidFill>
                            <a:srgbClr val="000000"/>
                          </a:solidFill>
                          <a:effectLst/>
                          <a:latin typeface="Tahoma" panose="020B0604030504040204" pitchFamily="34" charset="0"/>
                        </a:rPr>
                        <a:t>Topraklamanın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Kampüs Elektriği Kesilmesi-Kampüs içi Elektrik ile İlgili Faaliyetler Yürütülemez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Kablo Geçişlerinden Su 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Kat Panolarındaki Kaçak Akım Rölelerinin Kontrollerinin Teknik Birim Tarafından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8856">
                <a:tc>
                  <a:txBody>
                    <a:bodyPr/>
                    <a:lstStyle/>
                    <a:p>
                      <a:pPr algn="l" fontAlgn="ctr"/>
                      <a:r>
                        <a:rPr lang="tr-TR" sz="600" b="0" i="0" u="none" strike="noStrike">
                          <a:solidFill>
                            <a:srgbClr val="000000"/>
                          </a:solidFill>
                          <a:effectLst/>
                          <a:latin typeface="Tahoma" panose="020B0604030504040204" pitchFamily="34" charset="0"/>
                        </a:rPr>
                        <a:t>Topraklamanın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Kampüs Elektriği Kesilmesi-Kampüs içi Elektrik ile İlgili Faaliyetler Yürütülemez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Elektrik İle Çalışan Aletlerin Su ile Temas Etmesi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Kat Panolarındaki Kaçak Akım Rölelerinin Kontrollerinin Teknik Birim Tarafından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8856">
                <a:tc>
                  <a:txBody>
                    <a:bodyPr/>
                    <a:lstStyle/>
                    <a:p>
                      <a:pPr algn="l" fontAlgn="ctr"/>
                      <a:r>
                        <a:rPr lang="tr-TR" sz="600" b="0" i="0" u="none" strike="noStrike">
                          <a:solidFill>
                            <a:srgbClr val="000000"/>
                          </a:solidFill>
                          <a:effectLst/>
                          <a:latin typeface="Tahoma" panose="020B0604030504040204" pitchFamily="34" charset="0"/>
                        </a:rPr>
                        <a:t>Topraklamanın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Kampüs Elektriği Kesilmesi-Kampüs içi Elektrik ile İlgili Faaliyetler Yürütülemez</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Kabloların Nem 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Kat Panolarındaki Kaçak Akım Rölelerinin Kontrollerinin Teknik Birim Tarafından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8856">
                <a:tc>
                  <a:txBody>
                    <a:bodyPr/>
                    <a:lstStyle/>
                    <a:p>
                      <a:pPr algn="l" fontAlgn="ctr"/>
                      <a:r>
                        <a:rPr lang="tr-TR" sz="600" b="0" i="0" u="none" strike="noStrike">
                          <a:solidFill>
                            <a:srgbClr val="000000"/>
                          </a:solidFill>
                          <a:effectLst/>
                          <a:latin typeface="Tahoma" panose="020B0604030504040204" pitchFamily="34" charset="0"/>
                        </a:rPr>
                        <a:t>Yangın Alarm Sistemini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Can ve Mal Kayıpları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Duman Dedektörlerinin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Birim Tarafından Yıllık Dedektör Temizliği-Yetkili Servis Bakımları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Yetkili Servis Bakımları Yaptırılmalı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Satın Alma Müdürlüğü 08.11.2019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TEKSİS Firması Sözleşme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8856">
                <a:tc>
                  <a:txBody>
                    <a:bodyPr/>
                    <a:lstStyle/>
                    <a:p>
                      <a:pPr algn="l" fontAlgn="ctr"/>
                      <a:r>
                        <a:rPr lang="tr-TR" sz="600" b="0" i="0" u="none" strike="noStrike">
                          <a:solidFill>
                            <a:srgbClr val="000000"/>
                          </a:solidFill>
                          <a:effectLst/>
                          <a:latin typeface="Tahoma" panose="020B0604030504040204" pitchFamily="34" charset="0"/>
                        </a:rPr>
                        <a:t>Yangın Alarm Sistemini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Can ve Mal Kayıpları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Basınçlı Su Fıskiyelerinin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ve Yetkili Firma Tarafından Bakım ve Servis Kontrolleri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Yetkili Servis Bakımları Yaptırılmalı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Satın Alma Müdürlüğü 08.11.2019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TEKSİS Firması Sözleşme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8856">
                <a:tc>
                  <a:txBody>
                    <a:bodyPr/>
                    <a:lstStyle/>
                    <a:p>
                      <a:pPr algn="l" fontAlgn="ctr"/>
                      <a:r>
                        <a:rPr lang="tr-TR" sz="600" b="0" i="0" u="none" strike="noStrike">
                          <a:solidFill>
                            <a:srgbClr val="000000"/>
                          </a:solidFill>
                          <a:effectLst/>
                          <a:latin typeface="Tahoma" panose="020B0604030504040204" pitchFamily="34" charset="0"/>
                        </a:rPr>
                        <a:t>Kat Panolarında Elektrik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Beslediği Bölgeye(kata) Elektrik Verilememesinden Kaynaklı Derslerin Aksaması,Ofislerde İş Yapılamaması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Sigortaların Atması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a-DK" sz="600" b="0" i="0" u="none" strike="noStrike">
                          <a:solidFill>
                            <a:srgbClr val="000000"/>
                          </a:solidFill>
                          <a:effectLst/>
                          <a:latin typeface="Tahoma" panose="020B0604030504040204" pitchFamily="34" charset="0"/>
                        </a:rPr>
                        <a:t>Teknik Birim Tarafından Haftalık Kontroller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8856">
                <a:tc>
                  <a:txBody>
                    <a:bodyPr/>
                    <a:lstStyle/>
                    <a:p>
                      <a:pPr algn="l" fontAlgn="ctr"/>
                      <a:r>
                        <a:rPr lang="tr-TR" sz="600" b="0" i="0" u="none" strike="noStrike">
                          <a:solidFill>
                            <a:srgbClr val="000000"/>
                          </a:solidFill>
                          <a:effectLst/>
                          <a:latin typeface="Tahoma" panose="020B0604030504040204" pitchFamily="34" charset="0"/>
                        </a:rPr>
                        <a:t>Kat Panolarında Elektrik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Beslediği Bölgeye(kata) Elektrik Verilememesinden Kaynaklı Derslerin Aksaması,Ofislerde İş Yapılamaması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Pano Armatürlerinde Arıza Oluşması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da-DK" sz="600" b="0" i="0" u="none" strike="noStrike">
                          <a:solidFill>
                            <a:srgbClr val="000000"/>
                          </a:solidFill>
                          <a:effectLst/>
                          <a:latin typeface="Tahoma" panose="020B0604030504040204" pitchFamily="34" charset="0"/>
                        </a:rPr>
                        <a:t>Teknik Birim Tarafından Haftalık Kontroller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 name="143 Metin kutusu"/>
          <p:cNvSpPr txBox="1"/>
          <p:nvPr/>
        </p:nvSpPr>
        <p:spPr>
          <a:xfrm>
            <a:off x="106555" y="2056606"/>
            <a:ext cx="278063" cy="42946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06555" y="2218531"/>
            <a:ext cx="278063" cy="4194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48603310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28</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1" y="1540892"/>
            <a:ext cx="295125"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1" y="1702817"/>
            <a:ext cx="295125"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457200" y="2851150"/>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457200" y="3013075"/>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3" name="Table 2"/>
          <p:cNvGraphicFramePr>
            <a:graphicFrameLocks noGrp="1"/>
          </p:cNvGraphicFramePr>
          <p:nvPr>
            <p:extLst>
              <p:ext uri="{D42A27DB-BD31-4B8C-83A1-F6EECF244321}">
                <p14:modId xmlns:p14="http://schemas.microsoft.com/office/powerpoint/2010/main" val="3210817943"/>
              </p:ext>
            </p:extLst>
          </p:nvPr>
        </p:nvGraphicFramePr>
        <p:xfrm>
          <a:off x="158823" y="1061739"/>
          <a:ext cx="8805664" cy="5152336"/>
        </p:xfrm>
        <a:graphic>
          <a:graphicData uri="http://schemas.openxmlformats.org/drawingml/2006/table">
            <a:tbl>
              <a:tblPr/>
              <a:tblGrid>
                <a:gridCol w="1408219"/>
                <a:gridCol w="1384606"/>
                <a:gridCol w="223254"/>
                <a:gridCol w="1399632"/>
                <a:gridCol w="223254"/>
                <a:gridCol w="721283"/>
                <a:gridCol w="188907"/>
                <a:gridCol w="257601"/>
                <a:gridCol w="714843"/>
                <a:gridCol w="721283"/>
                <a:gridCol w="635416"/>
                <a:gridCol w="214668"/>
                <a:gridCol w="214668"/>
                <a:gridCol w="249015"/>
                <a:gridCol w="249015"/>
              </a:tblGrid>
              <a:tr h="127550">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18253">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563293">
                <a:tc>
                  <a:txBody>
                    <a:bodyPr/>
                    <a:lstStyle/>
                    <a:p>
                      <a:pPr algn="l" fontAlgn="ctr"/>
                      <a:r>
                        <a:rPr lang="tr-TR" sz="600" b="0" i="0" u="none" strike="noStrike">
                          <a:solidFill>
                            <a:srgbClr val="000000"/>
                          </a:solidFill>
                          <a:effectLst/>
                          <a:latin typeface="Tahoma" panose="020B0604030504040204" pitchFamily="34" charset="0"/>
                        </a:rPr>
                        <a:t>Kompanzasyon Panosu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Elektrik Faturasının Yüksek Gelmesi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Kontaktörler-Kondansatörler ve Röleler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Tarafından Günlük  Kontroller-Sayaç Değeri Takibi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4602">
                <a:tc>
                  <a:txBody>
                    <a:bodyPr/>
                    <a:lstStyle/>
                    <a:p>
                      <a:pPr algn="l" fontAlgn="ctr"/>
                      <a:r>
                        <a:rPr lang="tr-TR" sz="600" b="0" i="0" u="none" strike="noStrike">
                          <a:solidFill>
                            <a:srgbClr val="000000"/>
                          </a:solidFill>
                          <a:effectLst/>
                          <a:latin typeface="Tahoma" panose="020B0604030504040204" pitchFamily="34" charset="0"/>
                        </a:rPr>
                        <a:t>Paratoner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Topraklama Hattının Etkilenmesi Sonucu Kampüse Elektrik Verilememesi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Paratoner ile Topraklama Bağlantısı Arası Kopukluk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Tarafından Aylık Kontrol ve Bakımların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4602">
                <a:tc>
                  <a:txBody>
                    <a:bodyPr/>
                    <a:lstStyle/>
                    <a:p>
                      <a:pPr algn="l" fontAlgn="ctr"/>
                      <a:r>
                        <a:rPr lang="tr-TR" sz="600" b="0" i="0" u="none" strike="noStrike">
                          <a:solidFill>
                            <a:srgbClr val="000000"/>
                          </a:solidFill>
                          <a:effectLst/>
                          <a:latin typeface="Tahoma" panose="020B0604030504040204" pitchFamily="34" charset="0"/>
                        </a:rPr>
                        <a:t>Paratoner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Topraklama Hattının Etkilenmesi Sonucu Kampüse Elektrik Verilememesi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Paratoner Gücünün Yetersiz Kalması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Tarafından Aylık Kontrol ve Bakımların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3293">
                <a:tc>
                  <a:txBody>
                    <a:bodyPr/>
                    <a:lstStyle/>
                    <a:p>
                      <a:pPr algn="l" fontAlgn="ctr"/>
                      <a:r>
                        <a:rPr lang="tr-TR" sz="600" b="0" i="0" u="none" strike="noStrike">
                          <a:solidFill>
                            <a:srgbClr val="000000"/>
                          </a:solidFill>
                          <a:effectLst/>
                          <a:latin typeface="Tahoma" panose="020B0604030504040204" pitchFamily="34" charset="0"/>
                        </a:rPr>
                        <a:t>Kampüs Çevre Aydınlatma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Aydınlatmaların Çalışmaması-Güvenliğin Sağlamaması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Elektrik Besleme Hattınında Arıza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Fıskiyeler Çalıştırıldığında Baınç Seviyeleri Kontrol Edilmektedir.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Fıskiyelerin Su Basınç Seviyelerinin Ayarlanması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Birimi      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Fıskiyeler Her Çalıştırıldığında Baınç Seviyeleri Kontrol Edilmektedir.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2848">
                <a:tc>
                  <a:txBody>
                    <a:bodyPr/>
                    <a:lstStyle/>
                    <a:p>
                      <a:pPr algn="l" fontAlgn="ctr"/>
                      <a:r>
                        <a:rPr lang="tr-TR" sz="600" b="0" i="0" u="none" strike="noStrike">
                          <a:solidFill>
                            <a:srgbClr val="000000"/>
                          </a:solidFill>
                          <a:effectLst/>
                          <a:latin typeface="Tahoma" panose="020B0604030504040204" pitchFamily="34" charset="0"/>
                        </a:rPr>
                        <a:t>Kampüs Çevre Aydınlatma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Aydınlatmaların Çalışmaması-Güvenliğin Sağlamaması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es-ES" sz="600" b="0" i="0" u="none" strike="noStrike">
                          <a:solidFill>
                            <a:srgbClr val="000000"/>
                          </a:solidFill>
                          <a:effectLst/>
                          <a:latin typeface="Tahoma" panose="020B0604030504040204" pitchFamily="34" charset="0"/>
                        </a:rPr>
                        <a:t>Lamba ve Armatürlerin Su ile Temas Etmesi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Güvenlik Birimi Kontrolleri, Peyzaj Birimi Fıskiyeler Çalıştırıldığında Baınç Seviye Kontrolü,Arıza Bildirimleri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Fıskiyelerin Su Basınç Seviyelerinin Ayarlanması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Birimi      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Fıskiyeler Her Çalıştırıldığında Baınç Seviyeleri Kontrol Edilmektedir.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4602">
                <a:tc>
                  <a:txBody>
                    <a:bodyPr/>
                    <a:lstStyle/>
                    <a:p>
                      <a:pPr algn="l" fontAlgn="ctr"/>
                      <a:r>
                        <a:rPr lang="tr-TR" sz="600" b="0" i="0" u="none" strike="noStrike">
                          <a:solidFill>
                            <a:srgbClr val="000000"/>
                          </a:solidFill>
                          <a:effectLst/>
                          <a:latin typeface="Tahoma" panose="020B0604030504040204" pitchFamily="34" charset="0"/>
                        </a:rPr>
                        <a:t>Endüstriyel Tip Makinaların Arızası (Bulaşık-Çamaşır Makinası gibi)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İşleyişinin Aksaması-Çamaşırhane İşleyişinin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Mekanik  ve Elektrik Aksamdan Kaynaklı Problemler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Kontrolleri-Çalışanların Arıza Bildirimleri-Servis Bakımları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3293">
                <a:tc>
                  <a:txBody>
                    <a:bodyPr/>
                    <a:lstStyle/>
                    <a:p>
                      <a:pPr algn="l" fontAlgn="ctr"/>
                      <a:r>
                        <a:rPr lang="tr-TR" sz="600" b="0" i="0" u="none" strike="noStrike">
                          <a:solidFill>
                            <a:srgbClr val="000000"/>
                          </a:solidFill>
                          <a:effectLst/>
                          <a:latin typeface="Tahoma" panose="020B0604030504040204" pitchFamily="34" charset="0"/>
                        </a:rPr>
                        <a:t>Endüstriyel Tip Makinaların Arızası (Bulaşık-Çamaşır Makinası gibi)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İşleyişinin Aksaması-Çamaşırhane İşleyişinin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Kullanıcı Hataları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Endüstriyel Makine Kullanan Personele Yönelik Eğitim Verilmesi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3" name="143 Metin kutusu"/>
          <p:cNvSpPr txBox="1"/>
          <p:nvPr/>
        </p:nvSpPr>
        <p:spPr>
          <a:xfrm>
            <a:off x="158825" y="1994979"/>
            <a:ext cx="276370" cy="37866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58825" y="2156904"/>
            <a:ext cx="276370" cy="36980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11298933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29</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457200" y="2792413"/>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457200" y="2954338"/>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3" name="Table 2"/>
          <p:cNvGraphicFramePr>
            <a:graphicFrameLocks noGrp="1"/>
          </p:cNvGraphicFramePr>
          <p:nvPr>
            <p:extLst>
              <p:ext uri="{D42A27DB-BD31-4B8C-83A1-F6EECF244321}">
                <p14:modId xmlns:p14="http://schemas.microsoft.com/office/powerpoint/2010/main" val="2017667277"/>
              </p:ext>
            </p:extLst>
          </p:nvPr>
        </p:nvGraphicFramePr>
        <p:xfrm>
          <a:off x="106556" y="1062147"/>
          <a:ext cx="8857932" cy="5151926"/>
        </p:xfrm>
        <a:graphic>
          <a:graphicData uri="http://schemas.openxmlformats.org/drawingml/2006/table">
            <a:tbl>
              <a:tblPr/>
              <a:tblGrid>
                <a:gridCol w="1310215"/>
                <a:gridCol w="1288245"/>
                <a:gridCol w="207717"/>
                <a:gridCol w="1302225"/>
                <a:gridCol w="207717"/>
                <a:gridCol w="671086"/>
                <a:gridCol w="175761"/>
                <a:gridCol w="239675"/>
                <a:gridCol w="665094"/>
                <a:gridCol w="671086"/>
                <a:gridCol w="591195"/>
                <a:gridCol w="199727"/>
                <a:gridCol w="199727"/>
                <a:gridCol w="231684"/>
                <a:gridCol w="231684"/>
                <a:gridCol w="665094"/>
              </a:tblGrid>
              <a:tr h="148292">
                <a:tc rowSpan="2">
                  <a:txBody>
                    <a:bodyPr/>
                    <a:lstStyle/>
                    <a:p>
                      <a:pPr algn="l" fontAlgn="b"/>
                      <a:r>
                        <a:rPr lang="sv-SE" sz="500" b="1" i="0" u="none" strike="noStrike" dirty="0">
                          <a:solidFill>
                            <a:srgbClr val="000000"/>
                          </a:solidFill>
                          <a:effectLst/>
                          <a:latin typeface="Tahoma" panose="020B0604030504040204" pitchFamily="34" charset="0"/>
                        </a:rPr>
                        <a:t>Olası Risk Türü (Potential Risk Mode)</a:t>
                      </a:r>
                      <a:endParaRPr lang="sv-SE" sz="6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5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5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5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5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5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algn="ctr" fontAlgn="ctr"/>
                      <a:r>
                        <a:rPr lang="en-US" sz="5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55350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5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5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5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5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5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vMerge="1">
                  <a:txBody>
                    <a:bodyPr/>
                    <a:lstStyle/>
                    <a:p>
                      <a:endParaRPr lang="tr-TR"/>
                    </a:p>
                  </a:txBody>
                  <a:tcPr/>
                </a:tc>
              </a:tr>
              <a:tr h="687910">
                <a:tc>
                  <a:txBody>
                    <a:bodyPr/>
                    <a:lstStyle/>
                    <a:p>
                      <a:pPr algn="l" fontAlgn="ctr"/>
                      <a:r>
                        <a:rPr lang="tr-TR" sz="600" b="0" i="0" u="none" strike="noStrike">
                          <a:solidFill>
                            <a:srgbClr val="000000"/>
                          </a:solidFill>
                          <a:effectLst/>
                          <a:latin typeface="Tahoma" panose="020B0604030504040204" pitchFamily="34" charset="0"/>
                        </a:rPr>
                        <a:t>Endüstriyel Tip Makinaların Arızası (Bulaşık-Çamaşır Makinası gibi)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İşleyişinin Aksaması-Çamaşırhane İşleyişinin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Cihaz Ömrünün Dolması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Kontrolleri-Çalışanların Arıza Bildirimleri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7910">
                <a:tc>
                  <a:txBody>
                    <a:bodyPr/>
                    <a:lstStyle/>
                    <a:p>
                      <a:pPr algn="l" fontAlgn="ctr"/>
                      <a:r>
                        <a:rPr lang="tr-TR" sz="600" b="0" i="0" u="none" strike="noStrike">
                          <a:solidFill>
                            <a:srgbClr val="000000"/>
                          </a:solidFill>
                          <a:effectLst/>
                          <a:latin typeface="Tahoma" panose="020B0604030504040204" pitchFamily="34" charset="0"/>
                        </a:rPr>
                        <a:t>Hidraforun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Kampüste Su Kesintisi Yaşanması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Pompaların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Tarafından Günlük  Kontroller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7910">
                <a:tc>
                  <a:txBody>
                    <a:bodyPr/>
                    <a:lstStyle/>
                    <a:p>
                      <a:pPr algn="l" fontAlgn="ctr"/>
                      <a:r>
                        <a:rPr lang="tr-TR" sz="600" b="0" i="0" u="none" strike="noStrike">
                          <a:solidFill>
                            <a:srgbClr val="000000"/>
                          </a:solidFill>
                          <a:effectLst/>
                          <a:latin typeface="Tahoma" panose="020B0604030504040204" pitchFamily="34" charset="0"/>
                        </a:rPr>
                        <a:t>Hidraforun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Kampüste Su Kesintisi Yaşanması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Motor ve Pano Kaynaklı Elektrik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Tarafından Günlük  Kontroller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7910">
                <a:tc>
                  <a:txBody>
                    <a:bodyPr/>
                    <a:lstStyle/>
                    <a:p>
                      <a:pPr algn="l" fontAlgn="ctr"/>
                      <a:r>
                        <a:rPr lang="tr-TR" sz="600" b="0" i="0" u="none" strike="noStrike">
                          <a:solidFill>
                            <a:srgbClr val="000000"/>
                          </a:solidFill>
                          <a:effectLst/>
                          <a:latin typeface="Tahoma" panose="020B0604030504040204" pitchFamily="34" charset="0"/>
                        </a:rPr>
                        <a:t>LNG ve Gaz Tankının Arızalanması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İşleyişinin Aksaması-Yemeklerin Pişirilememesi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Boru Hattında Kaçak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Birim Tarafından Günlük  Kontroller-Sayaç Değeri Takibi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7910">
                <a:tc>
                  <a:txBody>
                    <a:bodyPr/>
                    <a:lstStyle/>
                    <a:p>
                      <a:pPr algn="l" fontAlgn="ctr"/>
                      <a:r>
                        <a:rPr lang="tr-TR" sz="600" b="0" i="0" u="none" strike="noStrike">
                          <a:solidFill>
                            <a:srgbClr val="000000"/>
                          </a:solidFill>
                          <a:effectLst/>
                          <a:latin typeface="Tahoma" panose="020B0604030504040204" pitchFamily="34" charset="0"/>
                        </a:rPr>
                        <a:t>LNG ve Gaz Tankının Arızalanması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İşleyişinin Aksaması-Yemeklerin Pişirilememesi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Gaz Tank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Tarafından Günlük  Kontroller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0583">
                <a:tc>
                  <a:txBody>
                    <a:bodyPr/>
                    <a:lstStyle/>
                    <a:p>
                      <a:pPr algn="l" fontAlgn="ctr"/>
                      <a:r>
                        <a:rPr lang="tr-TR" sz="600" b="0" i="0" u="none" strike="noStrike">
                          <a:solidFill>
                            <a:srgbClr val="000000"/>
                          </a:solidFill>
                          <a:effectLst/>
                          <a:latin typeface="Tahoma" panose="020B0604030504040204" pitchFamily="34" charset="0"/>
                        </a:rPr>
                        <a:t>LNG ve Gaz Tankının Arızalanması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İşleyişinin Aksaması-Yemeklerin Pişirilememesi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Basınç Kontrollerinin Yapılmaması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Birim Kontroller-Yetkili Servis Tarafından Basınç Seviye Kontrollerinin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FF0000"/>
                          </a:solidFill>
                          <a:effectLst/>
                          <a:latin typeface="Tahoma" panose="020B0604030504040204" pitchFamily="34" charset="0"/>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 name="143 Metin kutusu"/>
          <p:cNvSpPr txBox="1"/>
          <p:nvPr/>
        </p:nvSpPr>
        <p:spPr>
          <a:xfrm>
            <a:off x="106555" y="1996280"/>
            <a:ext cx="278063" cy="50002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06555" y="2158206"/>
            <a:ext cx="278063" cy="48833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42871117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a:t>
            </a:fld>
            <a:endParaRPr lang="tr-TR"/>
          </a:p>
        </p:txBody>
      </p:sp>
      <p:graphicFrame>
        <p:nvGraphicFramePr>
          <p:cNvPr id="3" name="Tablo 2"/>
          <p:cNvGraphicFramePr>
            <a:graphicFrameLocks noGrp="1"/>
          </p:cNvGraphicFramePr>
          <p:nvPr>
            <p:extLst>
              <p:ext uri="{D42A27DB-BD31-4B8C-83A1-F6EECF244321}">
                <p14:modId xmlns:p14="http://schemas.microsoft.com/office/powerpoint/2010/main" val="3911146629"/>
              </p:ext>
            </p:extLst>
          </p:nvPr>
        </p:nvGraphicFramePr>
        <p:xfrm>
          <a:off x="251520" y="1082034"/>
          <a:ext cx="8044606" cy="5638800"/>
        </p:xfrm>
        <a:graphic>
          <a:graphicData uri="http://schemas.openxmlformats.org/drawingml/2006/table">
            <a:tbl>
              <a:tblPr firstRow="1" bandRow="1">
                <a:tableStyleId>{F5AB1C69-6EDB-4FF4-983F-18BD219EF322}</a:tableStyleId>
              </a:tblPr>
              <a:tblGrid>
                <a:gridCol w="5380311"/>
                <a:gridCol w="2664295"/>
              </a:tblGrid>
              <a:tr h="370840">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tr>
              <a:tr h="370840">
                <a:tc>
                  <a:txBody>
                    <a:bodyPr/>
                    <a:lstStyle/>
                    <a:p>
                      <a:pPr algn="l"/>
                      <a:r>
                        <a:rPr lang="tr-TR" sz="2000" dirty="0" smtClean="0"/>
                        <a:t>G9-Sadece çalışanlar ve öğrenciler için organik tarım ve hayvancılık yapılması </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r h="630013">
                <a:tc>
                  <a:txBody>
                    <a:bodyPr/>
                    <a:lstStyle/>
                    <a:p>
                      <a:pPr algn="l"/>
                      <a:r>
                        <a:rPr lang="tr-TR" sz="2000" dirty="0" smtClean="0"/>
                        <a:t>G10-Güvenlik Personelinin yeterli olması ve iyi yönlendirilmesi</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r h="370840">
                <a:tc>
                  <a:txBody>
                    <a:bodyPr/>
                    <a:lstStyle/>
                    <a:p>
                      <a:pPr algn="l"/>
                      <a:r>
                        <a:rPr lang="tr-TR" sz="2000" dirty="0" smtClean="0"/>
                        <a:t>G11-İdari ve Akademik personellere ücretsiz içecek ve ikram hizmeti verilmesi</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r h="370840">
                <a:tc>
                  <a:txBody>
                    <a:bodyPr/>
                    <a:lstStyle/>
                    <a:p>
                      <a:pPr algn="l"/>
                      <a:r>
                        <a:rPr lang="tr-TR" sz="2000" dirty="0" smtClean="0"/>
                        <a:t>G12-Gıda Mühendisi denetiminde hijyenik şartlarda yerinde üretim yapılması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r h="630277">
                <a:tc>
                  <a:txBody>
                    <a:bodyPr/>
                    <a:lstStyle/>
                    <a:p>
                      <a:pPr algn="l"/>
                      <a:r>
                        <a:rPr lang="tr-TR" sz="2000" dirty="0" smtClean="0"/>
                        <a:t>G13-Birim Şefleri ve alt ekibin genç ve dinamik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r h="370840">
                <a:tc>
                  <a:txBody>
                    <a:bodyPr/>
                    <a:lstStyle/>
                    <a:p>
                      <a:pPr algn="l"/>
                      <a:r>
                        <a:rPr lang="tr-TR" sz="2000" dirty="0" smtClean="0"/>
                        <a:t>G14-Alanında uzman ve deneyimli personel varlığı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txBody>
                  <a:tcPr/>
                </a:tc>
              </a:tr>
              <a:tr h="370840">
                <a:tc>
                  <a:txBody>
                    <a:bodyPr/>
                    <a:lstStyle/>
                    <a:p>
                      <a:r>
                        <a:rPr lang="tr-TR" dirty="0" smtClean="0"/>
                        <a:t>G15-Güvenli ve huzurlu bir ortamın etkin şekilde sağlanması</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txBody>
                  <a:tcPr/>
                </a:tc>
              </a:tr>
              <a:tr h="477093">
                <a:tc>
                  <a:txBody>
                    <a:bodyPr/>
                    <a:lstStyle/>
                    <a:p>
                      <a:r>
                        <a:rPr lang="tr-TR" dirty="0" smtClean="0"/>
                        <a:t>G16-Personel ve öğrenci yemek çeşitliliğinin fazla olması</a:t>
                      </a: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J </a:t>
                      </a:r>
                      <a:r>
                        <a:rPr lang="tr-TR" sz="2000" dirty="0" smtClean="0"/>
                        <a:t>Hala Güçlü </a:t>
                      </a:r>
                    </a:p>
                    <a:p>
                      <a:pPr algn="ctr"/>
                      <a:endParaRPr lang="tr-TR" sz="2000" dirty="0"/>
                    </a:p>
                  </a:txBody>
                  <a:tcPr/>
                </a:tc>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p14="http://schemas.microsoft.com/office/powerpoint/2010/main" val="28992881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30</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4006" y="1703960"/>
            <a:ext cx="291747" cy="66822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4006" y="1865884"/>
            <a:ext cx="291747" cy="65259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4" name="Table 3"/>
          <p:cNvGraphicFramePr>
            <a:graphicFrameLocks noGrp="1"/>
          </p:cNvGraphicFramePr>
          <p:nvPr>
            <p:extLst>
              <p:ext uri="{D42A27DB-BD31-4B8C-83A1-F6EECF244321}">
                <p14:modId xmlns:p14="http://schemas.microsoft.com/office/powerpoint/2010/main" val="3416626554"/>
              </p:ext>
            </p:extLst>
          </p:nvPr>
        </p:nvGraphicFramePr>
        <p:xfrm>
          <a:off x="106556" y="1235120"/>
          <a:ext cx="8857933" cy="4858176"/>
        </p:xfrm>
        <a:graphic>
          <a:graphicData uri="http://schemas.openxmlformats.org/drawingml/2006/table">
            <a:tbl>
              <a:tblPr/>
              <a:tblGrid>
                <a:gridCol w="1023209"/>
                <a:gridCol w="1006052"/>
                <a:gridCol w="162215"/>
                <a:gridCol w="1016971"/>
                <a:gridCol w="162215"/>
                <a:gridCol w="524083"/>
                <a:gridCol w="137259"/>
                <a:gridCol w="187172"/>
                <a:gridCol w="519404"/>
                <a:gridCol w="524083"/>
                <a:gridCol w="461692"/>
                <a:gridCol w="155977"/>
                <a:gridCol w="155977"/>
                <a:gridCol w="180933"/>
                <a:gridCol w="461692"/>
                <a:gridCol w="519404"/>
                <a:gridCol w="524083"/>
                <a:gridCol w="461692"/>
                <a:gridCol w="155977"/>
                <a:gridCol w="155977"/>
                <a:gridCol w="180933"/>
                <a:gridCol w="180933"/>
              </a:tblGrid>
              <a:tr h="138999">
                <a:tc rowSpan="2">
                  <a:txBody>
                    <a:bodyPr/>
                    <a:lstStyle/>
                    <a:p>
                      <a:pPr algn="l" fontAlgn="b"/>
                      <a:r>
                        <a:rPr lang="sv-SE" sz="400" b="1" i="0" u="none" strike="noStrike" dirty="0">
                          <a:solidFill>
                            <a:srgbClr val="000000"/>
                          </a:solidFill>
                          <a:effectLst/>
                          <a:latin typeface="Tahoma" panose="020B0604030504040204" pitchFamily="34" charset="0"/>
                        </a:rPr>
                        <a:t>Olası Risk Türü (Potential Risk Mode)</a:t>
                      </a:r>
                      <a:endParaRPr lang="sv-SE" sz="5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4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4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4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4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4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algn="ctr" fontAlgn="ctr"/>
                      <a:r>
                        <a:rPr lang="en-US" sz="4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4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12139">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4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vMerge="1">
                  <a:txBody>
                    <a:bodyPr/>
                    <a:lstStyle/>
                    <a:p>
                      <a:endParaRPr lang="tr-TR"/>
                    </a:p>
                  </a:txBody>
                  <a:tcPr/>
                </a:tc>
                <a:tc vMerge="1">
                  <a:txBody>
                    <a:bodyPr/>
                    <a:lstStyle/>
                    <a:p>
                      <a:endParaRPr lang="tr-TR"/>
                    </a:p>
                  </a:txBody>
                  <a:tcPr/>
                </a:tc>
                <a:tc>
                  <a:txBody>
                    <a:bodyPr/>
                    <a:lstStyle/>
                    <a:p>
                      <a:pPr algn="ctr" fontAlgn="ctr"/>
                      <a:r>
                        <a:rPr lang="tr-TR" sz="4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44798">
                <a:tc>
                  <a:txBody>
                    <a:bodyPr/>
                    <a:lstStyle/>
                    <a:p>
                      <a:pPr algn="l" fontAlgn="ctr"/>
                      <a:r>
                        <a:rPr lang="tr-TR" sz="500" b="0" i="0" u="none" strike="noStrike">
                          <a:solidFill>
                            <a:srgbClr val="000000"/>
                          </a:solidFill>
                          <a:effectLst/>
                          <a:latin typeface="Tahoma" panose="020B0604030504040204" pitchFamily="34" charset="0"/>
                        </a:rPr>
                        <a:t>Isıtma Soğutma Sistemi Arızalanması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Kampüs Hizmet Binalarının Klimalarının Çalışmaması-Soğuk Depoların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Klima Dış Ünite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Teknik Birim Tarafından Günlük  Kontroller-Gaz Basınç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923">
                <a:tc>
                  <a:txBody>
                    <a:bodyPr/>
                    <a:lstStyle/>
                    <a:p>
                      <a:pPr algn="l" fontAlgn="ctr"/>
                      <a:r>
                        <a:rPr lang="tr-TR" sz="500" b="0" i="0" u="none" strike="noStrike">
                          <a:solidFill>
                            <a:srgbClr val="000000"/>
                          </a:solidFill>
                          <a:effectLst/>
                          <a:latin typeface="Tahoma" panose="020B0604030504040204" pitchFamily="34" charset="0"/>
                        </a:rPr>
                        <a:t>Basınçlı Kaplar Boyler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Kampüse, Misafirhanelere, Mutfağa ve Bulaşıkhaneye Sıcak Su Verilememesi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Rezistans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Birim Tarafından Günlük  Kontroller-Arıza Bildirimleri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3923">
                <a:tc>
                  <a:txBody>
                    <a:bodyPr/>
                    <a:lstStyle/>
                    <a:p>
                      <a:pPr algn="l" fontAlgn="ctr"/>
                      <a:r>
                        <a:rPr lang="tr-TR" sz="500" b="0" i="0" u="none" strike="noStrike">
                          <a:solidFill>
                            <a:srgbClr val="000000"/>
                          </a:solidFill>
                          <a:effectLst/>
                          <a:latin typeface="Tahoma" panose="020B0604030504040204" pitchFamily="34" charset="0"/>
                        </a:rPr>
                        <a:t>Pis Su Toplama Sistemi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Kampüs WC'lerinden Su Tepmesi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Pompaların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Birim Tarafından Günlük  Kontroller-Arıza Bildirimleri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4798">
                <a:tc>
                  <a:txBody>
                    <a:bodyPr/>
                    <a:lstStyle/>
                    <a:p>
                      <a:pPr algn="l" fontAlgn="ctr"/>
                      <a:r>
                        <a:rPr lang="tr-TR" sz="500" b="0" i="0" u="none" strike="noStrike">
                          <a:solidFill>
                            <a:srgbClr val="000000"/>
                          </a:solidFill>
                          <a:effectLst/>
                          <a:latin typeface="Tahoma" panose="020B0604030504040204" pitchFamily="34" charset="0"/>
                        </a:rPr>
                        <a:t>Süs Havuzu Kimyasallarının Yanlış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Zehirlenme Yaşanması-Can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Farklı Kimyasalların Karıştırılmasından Ötürü Patlama Olması (Asit+Klor)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Kimyasalların Kullanım Talimatlarına Uyulması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Teknik Hizmetler Birim Şefi kontrolleri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Teknik Hizmetler Birimi 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Kimyasal kullanım talimatlarına uyum-Teknik Şef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4798">
                <a:tc>
                  <a:txBody>
                    <a:bodyPr/>
                    <a:lstStyle/>
                    <a:p>
                      <a:pPr algn="l" fontAlgn="ctr"/>
                      <a:r>
                        <a:rPr lang="tr-TR" sz="500" b="0" i="0" u="none" strike="noStrike">
                          <a:solidFill>
                            <a:srgbClr val="000000"/>
                          </a:solidFill>
                          <a:effectLst/>
                          <a:latin typeface="Tahoma" panose="020B0604030504040204" pitchFamily="34" charset="0"/>
                        </a:rPr>
                        <a:t>Asansörlerin Arızalanması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Personelin-Öğrencinin Asansörde Mahsur Kalması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Mekanik ve Elektrik Sorunlar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Yetkili Servis Tarafından Aylık-Yıllık Bakım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4798">
                <a:tc>
                  <a:txBody>
                    <a:bodyPr/>
                    <a:lstStyle/>
                    <a:p>
                      <a:pPr algn="l" fontAlgn="ctr"/>
                      <a:r>
                        <a:rPr lang="tr-TR" sz="500" b="0" i="0" u="none" strike="noStrike">
                          <a:solidFill>
                            <a:srgbClr val="000000"/>
                          </a:solidFill>
                          <a:effectLst/>
                          <a:latin typeface="Tahoma" panose="020B0604030504040204" pitchFamily="34" charset="0"/>
                        </a:rPr>
                        <a:t>Teknik Birim Personelinin Kontroller yada Acil Müdahaleler Sırasında Yaralanması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Can Kaybı-Uzuv Kaybı-Yaralanma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Personelin Dikkatsiz Çalışması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İSG Koruyucu Malzemelerin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İSG Koruyucu Malzeme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Teknik Hizmetler Birimi 04.01.2019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İSG Koruyucu Malzeme Kullanımının teşvik Edilmesi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135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pt-BR" sz="400" b="0" i="0" u="none" strike="noStrike">
                          <a:solidFill>
                            <a:srgbClr val="000000"/>
                          </a:solidFill>
                          <a:effectLst/>
                          <a:latin typeface="Tahoma" panose="020B0604030504040204" pitchFamily="34" charset="0"/>
                        </a:rPr>
                        <a:t>İSG Eğitiminin Tekrar Edilmesi Talep Edilecektir.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İnsan Kaynakları Müdürlüğü 20.11.2019/27.11.2019/04.12.2019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İSG Eğitimleri belirtilen tarihlerde tekrarlanmıştır.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dirty="0">
                          <a:solidFill>
                            <a:srgbClr val="000000"/>
                          </a:solidFill>
                          <a:effectLst/>
                          <a:latin typeface="Tahoma" panose="020B0604030504040204" pitchFamily="34" charset="0"/>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3" name="143 Metin kutusu"/>
          <p:cNvSpPr txBox="1"/>
          <p:nvPr/>
        </p:nvSpPr>
        <p:spPr>
          <a:xfrm>
            <a:off x="106555" y="2168190"/>
            <a:ext cx="278063" cy="57991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06555" y="2330116"/>
            <a:ext cx="278063" cy="56635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4576925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31</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4006" y="1626898"/>
            <a:ext cx="291747" cy="58382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4006" y="1788823"/>
            <a:ext cx="291747" cy="57016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06556" y="1626897"/>
            <a:ext cx="292880" cy="60035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06556" y="1788823"/>
            <a:ext cx="292880" cy="58630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2582234649"/>
              </p:ext>
            </p:extLst>
          </p:nvPr>
        </p:nvGraphicFramePr>
        <p:xfrm>
          <a:off x="106556" y="1050657"/>
          <a:ext cx="8857933" cy="5163416"/>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40399">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60388">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20039">
                <a:tc>
                  <a:txBody>
                    <a:bodyPr/>
                    <a:lstStyle/>
                    <a:p>
                      <a:pPr algn="l" fontAlgn="ctr"/>
                      <a:r>
                        <a:rPr lang="tr-TR" sz="600" b="0" i="0" u="none" strike="noStrike">
                          <a:solidFill>
                            <a:srgbClr val="000000"/>
                          </a:solidFill>
                          <a:effectLst/>
                          <a:latin typeface="Tahoma" panose="020B0604030504040204" pitchFamily="34" charset="0"/>
                        </a:rPr>
                        <a:t>Teknik Birim Personelinin Kontroller yada Acil Müdahaleler Sırasında Yaralanması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Can Kaybı-Uzuv Kaybı-Yaralanma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İSG Koruyucu Malzemelerin Kullanılmaması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İSG Koruyucu Malzemelerin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İSG Koruyucu Malzeme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Hizmetler Birimi 04.01.2019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İSG Koruyucu Malzeme Kullanımının teşvik Edilmesi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0039">
                <a:tc>
                  <a:txBody>
                    <a:bodyPr/>
                    <a:lstStyle/>
                    <a:p>
                      <a:pPr algn="l" fontAlgn="ctr"/>
                      <a:r>
                        <a:rPr lang="tr-TR" sz="700" b="0" i="0" u="none" strike="noStrike">
                          <a:solidFill>
                            <a:srgbClr val="000000"/>
                          </a:solidFill>
                          <a:effectLst/>
                          <a:latin typeface="Calibri" panose="020F0502020204030204" pitchFamily="34" charset="0"/>
                        </a:rPr>
                        <a:t>Tarım Alet ve Makinaların Bozulması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Düzensiz Bahçe Alanı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Kullanılan Makinaların Eski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Makine Bakımlarının Zamanında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0039">
                <a:tc>
                  <a:txBody>
                    <a:bodyPr/>
                    <a:lstStyle/>
                    <a:p>
                      <a:pPr algn="l" fontAlgn="ctr"/>
                      <a:r>
                        <a:rPr lang="tr-TR" sz="700" b="0" i="0" u="none" strike="noStrike">
                          <a:solidFill>
                            <a:srgbClr val="000000"/>
                          </a:solidFill>
                          <a:effectLst/>
                          <a:latin typeface="Calibri" panose="020F0502020204030204" pitchFamily="34" charset="0"/>
                        </a:rPr>
                        <a:t>Tarım Alet ve Makinaların Bozulması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Düzensiz Bahçe Alanı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Tarım Makinalarının Tamir Süresinin Uzaması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0039">
                <a:tc>
                  <a:txBody>
                    <a:bodyPr/>
                    <a:lstStyle/>
                    <a:p>
                      <a:pPr algn="l" fontAlgn="ctr"/>
                      <a:r>
                        <a:rPr lang="tr-TR" sz="700" b="0" i="0" u="none" strike="noStrike">
                          <a:solidFill>
                            <a:srgbClr val="000000"/>
                          </a:solidFill>
                          <a:effectLst/>
                          <a:latin typeface="Calibri" panose="020F0502020204030204" pitchFamily="34" charset="0"/>
                        </a:rPr>
                        <a:t>Tarım İlaçları Kaynaklı Zehirlenme Yaşanması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 ve Öğrencilerin Akut yada Kronik Zehirlenmesi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Kimyasala Deri yada Ağız Yoluyla Temas Edilmesi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Dozunda İlaç Kullanımı-Uyarılar-Tarım İlacı Kullanım Eğitimi Verilmesi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İSG Ekipmanlarının Kullanımı-Tarım İlaç Kullanım Eğitimi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Birimi  31.12.2019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Bahçe Bakım ve Peyzaj Hizmetleri Birimi  18.12.2019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dirty="0">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0039">
                <a:tc>
                  <a:txBody>
                    <a:bodyPr/>
                    <a:lstStyle/>
                    <a:p>
                      <a:pPr algn="l" fontAlgn="ctr"/>
                      <a:r>
                        <a:rPr lang="tr-TR" sz="700" b="0" i="0" u="none" strike="noStrike">
                          <a:solidFill>
                            <a:srgbClr val="000000"/>
                          </a:solidFill>
                          <a:effectLst/>
                          <a:latin typeface="Calibri" panose="020F0502020204030204" pitchFamily="34" charset="0"/>
                        </a:rPr>
                        <a:t>Bitkilerin Ölmesi, Bahçenin Kuruması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Yeşil Alanın Yok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Bahçe Sulama Suyunun Kesilmesi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20039">
                <a:tc>
                  <a:txBody>
                    <a:bodyPr/>
                    <a:lstStyle/>
                    <a:p>
                      <a:pPr algn="l" fontAlgn="ctr"/>
                      <a:r>
                        <a:rPr lang="tr-TR" sz="700" b="0" i="0" u="none" strike="noStrike">
                          <a:solidFill>
                            <a:srgbClr val="000000"/>
                          </a:solidFill>
                          <a:effectLst/>
                          <a:latin typeface="Calibri" panose="020F0502020204030204" pitchFamily="34" charset="0"/>
                        </a:rPr>
                        <a:t>Yakıt Bidonları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Ciltte Tahriş, Yutulması Durumunda Zehirlenme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Yakıt Bidonlarda Etiketleme Yapılmaması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Etiket Kontrolü-Depo Muhafazası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Yakıt Bidonları Etiketleme Kontrolünün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Birimi  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İsimlendirme Çalışması Yapılmıştır.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2395">
                <a:tc>
                  <a:txBody>
                    <a:bodyPr/>
                    <a:lstStyle/>
                    <a:p>
                      <a:pPr algn="l" fontAlgn="ctr"/>
                      <a:r>
                        <a:rPr lang="tr-TR" sz="700" b="0" i="0" u="none" strike="noStrike">
                          <a:solidFill>
                            <a:srgbClr val="000000"/>
                          </a:solidFill>
                          <a:effectLst/>
                          <a:latin typeface="Calibri" panose="020F0502020204030204" pitchFamily="34" charset="0"/>
                        </a:rPr>
                        <a:t>Kesici Alet ve Ekipmanların Ortada Bırakılması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Yaralanma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Kesici Alet ve Ekipmaların Ortada Bırakılmasından Kaynaklı Kazalar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İş Bitiminde Malzemelerin Toplanması-Bahçe Bakım ve Peyzaj Birim Şefi tarafından Kontrol</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Peyzaj Şefi Tarafından Kontrol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Birimi 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Peyzaj Şefi Tarafından Kontrol Yapılmaktadır.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3" name="143 Metin kutusu"/>
          <p:cNvSpPr txBox="1"/>
          <p:nvPr/>
        </p:nvSpPr>
        <p:spPr>
          <a:xfrm>
            <a:off x="106555" y="1983582"/>
            <a:ext cx="278063" cy="41681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06555" y="2145507"/>
            <a:ext cx="278063" cy="40706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41452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32</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4007" y="1604742"/>
            <a:ext cx="289414" cy="52692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4007" y="1766667"/>
            <a:ext cx="289414" cy="51459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4" name="Table 3"/>
          <p:cNvGraphicFramePr>
            <a:graphicFrameLocks noGrp="1"/>
          </p:cNvGraphicFramePr>
          <p:nvPr>
            <p:extLst>
              <p:ext uri="{D42A27DB-BD31-4B8C-83A1-F6EECF244321}">
                <p14:modId xmlns:p14="http://schemas.microsoft.com/office/powerpoint/2010/main" val="1843655992"/>
              </p:ext>
            </p:extLst>
          </p:nvPr>
        </p:nvGraphicFramePr>
        <p:xfrm>
          <a:off x="140388" y="977050"/>
          <a:ext cx="8824099" cy="5237025"/>
        </p:xfrm>
        <a:graphic>
          <a:graphicData uri="http://schemas.openxmlformats.org/drawingml/2006/table">
            <a:tbl>
              <a:tblPr/>
              <a:tblGrid>
                <a:gridCol w="1411168"/>
                <a:gridCol w="1387504"/>
                <a:gridCol w="223721"/>
                <a:gridCol w="1402563"/>
                <a:gridCol w="223721"/>
                <a:gridCol w="722793"/>
                <a:gridCol w="189303"/>
                <a:gridCol w="258141"/>
                <a:gridCol w="716340"/>
                <a:gridCol w="722793"/>
                <a:gridCol w="636746"/>
                <a:gridCol w="215117"/>
                <a:gridCol w="215117"/>
                <a:gridCol w="249536"/>
                <a:gridCol w="249536"/>
              </a:tblGrid>
              <a:tr h="139334">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5689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15334">
                <a:tc>
                  <a:txBody>
                    <a:bodyPr/>
                    <a:lstStyle/>
                    <a:p>
                      <a:pPr algn="l" fontAlgn="ctr"/>
                      <a:r>
                        <a:rPr lang="tr-TR" sz="700" b="0" i="0" u="none" strike="noStrike">
                          <a:solidFill>
                            <a:srgbClr val="000000"/>
                          </a:solidFill>
                          <a:effectLst/>
                          <a:latin typeface="Calibri" panose="020F0502020204030204" pitchFamily="34" charset="0"/>
                        </a:rPr>
                        <a:t>Kanatlı Hayvanlarda Salgın Hastalık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Beslenen Kanatlı Hayvanların Telef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Salgın Hastalıklar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Hayvan Sağlığı Kontrolü, İlaç Tedavisi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334">
                <a:tc>
                  <a:txBody>
                    <a:bodyPr/>
                    <a:lstStyle/>
                    <a:p>
                      <a:pPr algn="l" fontAlgn="ctr"/>
                      <a:r>
                        <a:rPr lang="tr-TR" sz="700" b="0" i="0" u="none" strike="noStrike">
                          <a:solidFill>
                            <a:srgbClr val="000000"/>
                          </a:solidFill>
                          <a:effectLst/>
                          <a:latin typeface="Calibri" panose="020F0502020204030204" pitchFamily="34" charset="0"/>
                        </a:rPr>
                        <a:t>Bahçıvanların Güneçte Fazla Çalışması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Sıcak Çarpması, Baş Dönmesi, 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Sıcakta fazla çalışma sonucu personelin etkilenmesi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Güneşten Koruyucu Kıyafetler Giydirilmesi- Çalışma Saatlerinin Planlanması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Güneşten Koruyucu Kıyafetler Giydirilmesi- Çalışma Saatlerinin Planlanması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Birimi      03.06.2019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Şapka, Peyzaj Birimi Kıyafetleri Yaptırıldı- Çalışma Planı Haftalık Oluşturuldu.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48793">
                <a:tc>
                  <a:txBody>
                    <a:bodyPr/>
                    <a:lstStyle/>
                    <a:p>
                      <a:pPr algn="l" fontAlgn="ctr"/>
                      <a:r>
                        <a:rPr lang="tr-TR" sz="700" b="0" i="0" u="none" strike="noStrike">
                          <a:solidFill>
                            <a:srgbClr val="000000"/>
                          </a:solidFill>
                          <a:effectLst/>
                          <a:latin typeface="Calibri" panose="020F0502020204030204" pitchFamily="34" charset="0"/>
                        </a:rPr>
                        <a:t>Çalışır Durumdaki Makina Temizliğinin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Yaralanma, Uzuv Kaybı, 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Çalışır Durumdaki Makina Temizliğinin ve Bakımının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Uyarılarda Bulunulması-Kullanım Talimatlarına Uyulması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Uyarılarda Bulunulması-Kullanım Talimatlarına Uyulması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Birimi  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Talimatlara uyulmaktadır. Kullanım sonra temizleyip kaldırımı yapılmaktadır.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334">
                <a:tc>
                  <a:txBody>
                    <a:bodyPr/>
                    <a:lstStyle/>
                    <a:p>
                      <a:pPr algn="l" fontAlgn="ctr"/>
                      <a:r>
                        <a:rPr lang="tr-TR" sz="700" b="0" i="0" u="none" strike="noStrike">
                          <a:solidFill>
                            <a:srgbClr val="000000"/>
                          </a:solidFill>
                          <a:effectLst/>
                          <a:latin typeface="Calibri" panose="020F0502020204030204" pitchFamily="34" charset="0"/>
                        </a:rPr>
                        <a:t>Bahçıvaların Çalışma Alanlarında Yemek Yemesi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Zehirlenme, Hastalık Kapma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 Dikkatsizliği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Personelin Uyarılması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Uyarılarda Bulunulması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Birimi  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dirty="0">
                          <a:solidFill>
                            <a:srgbClr val="000000"/>
                          </a:solidFill>
                          <a:effectLst/>
                          <a:latin typeface="Tahoma" panose="020B0604030504040204" pitchFamily="34" charset="0"/>
                        </a:rPr>
                        <a:t>Gerekli uyarılarda bulunulmuştur.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36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334">
                <a:tc>
                  <a:txBody>
                    <a:bodyPr/>
                    <a:lstStyle/>
                    <a:p>
                      <a:pPr algn="l" fontAlgn="ctr"/>
                      <a:r>
                        <a:rPr lang="tr-TR" sz="700" b="0" i="0" u="none" strike="noStrike">
                          <a:solidFill>
                            <a:srgbClr val="000000"/>
                          </a:solidFill>
                          <a:effectLst/>
                          <a:latin typeface="Calibri" panose="020F0502020204030204" pitchFamily="34" charset="0"/>
                        </a:rPr>
                        <a:t>Z1-Kampüs Vaka (Kavga ,Tartışma)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Tahoma" panose="020B0604030504040204" pitchFamily="34" charset="0"/>
                        </a:rPr>
                        <a:t>Yaralanma, Maddi Hasar, 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Öğrenci Kişisel (Ruhsal) Problem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334">
                <a:tc>
                  <a:txBody>
                    <a:bodyPr/>
                    <a:lstStyle/>
                    <a:p>
                      <a:pPr algn="l" fontAlgn="ctr"/>
                      <a:r>
                        <a:rPr lang="tr-TR" sz="700" b="0" i="0" u="none" strike="noStrike">
                          <a:solidFill>
                            <a:srgbClr val="000000"/>
                          </a:solidFill>
                          <a:effectLst/>
                          <a:latin typeface="Calibri" panose="020F0502020204030204" pitchFamily="34" charset="0"/>
                        </a:rPr>
                        <a:t>Z1-Kampüs Vaka (Kavga ,Tartışma)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600" b="0" i="0" u="none" strike="noStrike">
                          <a:solidFill>
                            <a:srgbClr val="000000"/>
                          </a:solidFill>
                          <a:effectLst/>
                          <a:latin typeface="Tahoma" panose="020B0604030504040204" pitchFamily="34" charset="0"/>
                        </a:rPr>
                        <a:t>Yaralanma, Maddi Hasar, 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 Kişisel (Ruhsal)  Problem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15334">
                <a:tc>
                  <a:txBody>
                    <a:bodyPr/>
                    <a:lstStyle/>
                    <a:p>
                      <a:pPr algn="l" fontAlgn="ctr"/>
                      <a:r>
                        <a:rPr lang="tr-TR" sz="600" b="0" i="0" u="none" strike="noStrike">
                          <a:solidFill>
                            <a:srgbClr val="000000"/>
                          </a:solidFill>
                          <a:effectLst/>
                          <a:latin typeface="Tahoma" panose="020B0604030504040204" pitchFamily="34" charset="0"/>
                        </a:rPr>
                        <a:t>T3-Dışarıdan Kampüse Kontrolsüz Girilmesi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Hırsızlık, Dışardan İçeriye Yabancı Madde Sokulması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Üniversite İstinat Duvarının Alçak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Güvenlik Kamera Kontrolleri, Devriyeler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Güvenlik Kameralarının Çoğaltılması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Genel Sekreterlik, Satın Alma Müdürlüğü, Güvenlik Birimi 30.11.2020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3" name="143 Metin kutusu"/>
          <p:cNvSpPr txBox="1"/>
          <p:nvPr/>
        </p:nvSpPr>
        <p:spPr>
          <a:xfrm>
            <a:off x="140390" y="1910473"/>
            <a:ext cx="276967" cy="41364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40390" y="2072398"/>
            <a:ext cx="276967" cy="40397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212756439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33</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4" name="Table 3"/>
          <p:cNvGraphicFramePr>
            <a:graphicFrameLocks noGrp="1"/>
          </p:cNvGraphicFramePr>
          <p:nvPr>
            <p:extLst>
              <p:ext uri="{D42A27DB-BD31-4B8C-83A1-F6EECF244321}">
                <p14:modId xmlns:p14="http://schemas.microsoft.com/office/powerpoint/2010/main" val="2286703781"/>
              </p:ext>
            </p:extLst>
          </p:nvPr>
        </p:nvGraphicFramePr>
        <p:xfrm>
          <a:off x="120888" y="1098567"/>
          <a:ext cx="8843601" cy="5115508"/>
        </p:xfrm>
        <a:graphic>
          <a:graphicData uri="http://schemas.openxmlformats.org/drawingml/2006/table">
            <a:tbl>
              <a:tblPr/>
              <a:tblGrid>
                <a:gridCol w="1414286"/>
                <a:gridCol w="1390570"/>
                <a:gridCol w="224216"/>
                <a:gridCol w="1405662"/>
                <a:gridCol w="224216"/>
                <a:gridCol w="724391"/>
                <a:gridCol w="189721"/>
                <a:gridCol w="258711"/>
                <a:gridCol w="717922"/>
                <a:gridCol w="724391"/>
                <a:gridCol w="638153"/>
                <a:gridCol w="215593"/>
                <a:gridCol w="215593"/>
                <a:gridCol w="250088"/>
                <a:gridCol w="250088"/>
              </a:tblGrid>
              <a:tr h="121862">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39960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538173">
                <a:tc>
                  <a:txBody>
                    <a:bodyPr/>
                    <a:lstStyle/>
                    <a:p>
                      <a:pPr algn="l" fontAlgn="ctr"/>
                      <a:r>
                        <a:rPr lang="tr-TR" sz="600" b="0" i="0" u="none" strike="noStrike">
                          <a:solidFill>
                            <a:srgbClr val="000000"/>
                          </a:solidFill>
                          <a:effectLst/>
                          <a:latin typeface="Tahoma" panose="020B0604030504040204" pitchFamily="34" charset="0"/>
                        </a:rPr>
                        <a:t>Personel ve Öğrencilerin Girişte Detaylı Aranmaması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Uyuşturucu Madde Kullanımının Yaygınlaşması, Organizasyonlarda Patlayıcı ve Kesici Madde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Patlayıcı, Kesici Alet ve Maddelerin Kampüse Getirilmesi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Giriş Kontrollerinin Sık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320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Öğrenci Araçlarının Okula Alınmaması, X-Ray Cihazı Temini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sv-SE" sz="600" b="0" i="0" u="none" strike="noStrike">
                          <a:solidFill>
                            <a:srgbClr val="000000"/>
                          </a:solidFill>
                          <a:effectLst/>
                          <a:latin typeface="Tahoma" panose="020B0604030504040204" pitchFamily="34" charset="0"/>
                        </a:rPr>
                        <a:t>Genel Sekreterlik, Rektörlük, Satın Alma Müdürlüğü 30.11.2020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09309">
                <a:tc>
                  <a:txBody>
                    <a:bodyPr/>
                    <a:lstStyle/>
                    <a:p>
                      <a:pPr algn="l" fontAlgn="ctr"/>
                      <a:r>
                        <a:rPr lang="tr-TR" sz="600" b="0" i="0" u="none" strike="noStrike">
                          <a:solidFill>
                            <a:srgbClr val="000000"/>
                          </a:solidFill>
                          <a:effectLst/>
                          <a:latin typeface="Tahoma" panose="020B0604030504040204" pitchFamily="34" charset="0"/>
                        </a:rPr>
                        <a:t>Gece Karanlığı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Sabotaj Ve Hırsızlık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Karanlıkdan Faydanılarak İçeri Girilmesi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Devriler Ve Duvar Üzerindeki Mevcut Aydınlatmalar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Gece Görüşü Kamera Takılması,Aydınlatmaların Çoğatılması, Devriyelerin Daha Sık Atılması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Bilgi İşlem Müdürlüğü, Teknik Birimi, Satın Alma Müdürlüğü 30.11.2020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9785">
                <a:tc>
                  <a:txBody>
                    <a:bodyPr/>
                    <a:lstStyle/>
                    <a:p>
                      <a:pPr algn="l" fontAlgn="ctr"/>
                      <a:r>
                        <a:rPr lang="tr-TR" sz="600" b="0" i="0" u="none" strike="noStrike">
                          <a:solidFill>
                            <a:srgbClr val="000000"/>
                          </a:solidFill>
                          <a:effectLst/>
                          <a:latin typeface="Tahoma" panose="020B0604030504040204" pitchFamily="34" charset="0"/>
                        </a:rPr>
                        <a:t>Giriş Ve Çıkışlarda Kasis, Otomatik Bariyer ve Kapan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Kontrolsüz Geçiş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Dışarıdan İçeriye Şüpheli Araçların Hız Kesmeden Giriş Yapma İhtimali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Güvenlik Personeli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2857">
                <a:tc>
                  <a:txBody>
                    <a:bodyPr/>
                    <a:lstStyle/>
                    <a:p>
                      <a:pPr algn="l" fontAlgn="ctr"/>
                      <a:r>
                        <a:rPr lang="tr-TR" sz="600" b="0" i="0" u="none" strike="noStrike">
                          <a:solidFill>
                            <a:srgbClr val="000000"/>
                          </a:solidFill>
                          <a:effectLst/>
                          <a:latin typeface="Tahoma" panose="020B0604030504040204" pitchFamily="34" charset="0"/>
                        </a:rPr>
                        <a:t>Trafik Kazası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Can ve Mal Kaybı-Yaralanma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Şoför Dikkatsizlikleri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Trafik Kurallarına Uyum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Trafik Kurullarına uyum konusunda toplantı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Ulaşım Hizmetleri Birimi 28.10.2019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Ulaşım Hizmetleri Birim Şefi personel ile toplantı yapmış, dikkat edilmesi gereken hususları belirtmiştir.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15615">
                <a:tc>
                  <a:txBody>
                    <a:bodyPr/>
                    <a:lstStyle/>
                    <a:p>
                      <a:pPr algn="l" fontAlgn="ctr"/>
                      <a:r>
                        <a:rPr lang="tr-TR" sz="600" b="0" i="0" u="none" strike="noStrike">
                          <a:solidFill>
                            <a:srgbClr val="000000"/>
                          </a:solidFill>
                          <a:effectLst/>
                          <a:latin typeface="Tahoma" panose="020B0604030504040204" pitchFamily="34" charset="0"/>
                        </a:rPr>
                        <a:t>Transfer Aracının Az Sayıda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Hocaların derse geç kalmaları, organizasyon ve etkinliklere katılamamaları, iş yoğunluğu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Bütçe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60133">
                <a:tc>
                  <a:txBody>
                    <a:bodyPr/>
                    <a:lstStyle/>
                    <a:p>
                      <a:pPr algn="l" fontAlgn="ctr"/>
                      <a:r>
                        <a:rPr lang="tr-TR" sz="700" b="0" i="0" u="none" strike="noStrike">
                          <a:solidFill>
                            <a:srgbClr val="000000"/>
                          </a:solidFill>
                          <a:effectLst/>
                          <a:latin typeface="Calibri" panose="020F0502020204030204" pitchFamily="34" charset="0"/>
                        </a:rPr>
                        <a:t>Transfer Aracı Arızası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Hocaların derse geç kalmaları, organizasyon ve etkinliklere katılamamaları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Mekanik Sebepler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Düzenli Yetkili Servis Bakımları-Firma sözleşmesinde araçların yeni modelleri ile peyderpey değiştirilmesi maddesi eklenmesi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38173">
                <a:tc>
                  <a:txBody>
                    <a:bodyPr/>
                    <a:lstStyle/>
                    <a:p>
                      <a:pPr algn="l" fontAlgn="ctr"/>
                      <a:r>
                        <a:rPr lang="tr-TR" sz="700" b="0" i="0" u="none" strike="noStrike">
                          <a:solidFill>
                            <a:srgbClr val="000000"/>
                          </a:solidFill>
                          <a:effectLst/>
                          <a:latin typeface="Calibri" panose="020F0502020204030204" pitchFamily="34" charset="0"/>
                        </a:rPr>
                        <a:t>Doğal Gaz Zehirlenmesi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Personellin Zehirlenmesi-Can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Doğal Gaz Kaçakları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Gaz Dedantörleri-Teknik Servis Kontrrolleri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Servis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Hizmetler Birimi 31.12.2019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Servis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423556858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34</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2350868658"/>
              </p:ext>
            </p:extLst>
          </p:nvPr>
        </p:nvGraphicFramePr>
        <p:xfrm>
          <a:off x="113494" y="1132619"/>
          <a:ext cx="8850996" cy="5081458"/>
        </p:xfrm>
        <a:graphic>
          <a:graphicData uri="http://schemas.openxmlformats.org/drawingml/2006/table">
            <a:tbl>
              <a:tblPr/>
              <a:tblGrid>
                <a:gridCol w="1415468"/>
                <a:gridCol w="1391734"/>
                <a:gridCol w="224403"/>
                <a:gridCol w="1406838"/>
                <a:gridCol w="224403"/>
                <a:gridCol w="724996"/>
                <a:gridCol w="189880"/>
                <a:gridCol w="258928"/>
                <a:gridCol w="718523"/>
                <a:gridCol w="724996"/>
                <a:gridCol w="638687"/>
                <a:gridCol w="215773"/>
                <a:gridCol w="215773"/>
                <a:gridCol w="250297"/>
                <a:gridCol w="250297"/>
              </a:tblGrid>
              <a:tr h="155930">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1131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88626">
                <a:tc>
                  <a:txBody>
                    <a:bodyPr/>
                    <a:lstStyle/>
                    <a:p>
                      <a:pPr algn="l" fontAlgn="ctr"/>
                      <a:r>
                        <a:rPr lang="tr-TR" sz="700" b="0" i="0" u="none" strike="noStrike">
                          <a:solidFill>
                            <a:srgbClr val="000000"/>
                          </a:solidFill>
                          <a:effectLst/>
                          <a:latin typeface="Calibri" panose="020F0502020204030204" pitchFamily="34" charset="0"/>
                        </a:rPr>
                        <a:t>Islak Zemin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Personelin Düşmesi-Yaralanması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Mutfak Zeminin Islak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Islak Zemin Uyarı Levhaları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Islak zemin uyarı levhasının yerleştirilmesi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Hizmetleri Birimi 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Mutfak yıkanacağı zaman uyarı levhaları yerleştiriliyor.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54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8626">
                <a:tc>
                  <a:txBody>
                    <a:bodyPr/>
                    <a:lstStyle/>
                    <a:p>
                      <a:pPr algn="l" fontAlgn="ctr"/>
                      <a:r>
                        <a:rPr lang="tr-TR" sz="600" b="0" i="0" u="none" strike="noStrike">
                          <a:solidFill>
                            <a:srgbClr val="000000"/>
                          </a:solidFill>
                          <a:effectLst/>
                          <a:latin typeface="Tahoma" panose="020B0604030504040204" pitchFamily="34" charset="0"/>
                        </a:rPr>
                        <a:t>Çapraz Bulaşma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 ve Öğrenci Mide Bağırsak Rahatsızlıkları-Gıda Zehirlenmeleri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Pişirilmiş Yemekler ile Çiğ Kırmızı ve Beyaz Etin Aynı Ortamda İşlenmesi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Sıcak Bölüm ve Kasap Bölümünün Ayrılması-Personel Eğitimleri-Gıda Mühendisi Denetimleri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Personel Hijyen Eğitimi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Gıda Mühendisi 23.07.2019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Personel Gıda Zehirlenmeleri ile ilgili Eğitimi Verildi.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8626">
                <a:tc>
                  <a:txBody>
                    <a:bodyPr/>
                    <a:lstStyle/>
                    <a:p>
                      <a:pPr algn="l" fontAlgn="ctr"/>
                      <a:r>
                        <a:rPr lang="tr-TR" sz="600" b="0" i="0" u="none" strike="noStrike">
                          <a:solidFill>
                            <a:srgbClr val="000000"/>
                          </a:solidFill>
                          <a:effectLst/>
                          <a:latin typeface="Tahoma" panose="020B0604030504040204" pitchFamily="34" charset="0"/>
                        </a:rPr>
                        <a:t>Çiğ Meyve ve Sebzelerden Kaynaklı Bulaşmalar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 ve Öğrenci Mide Bağırsak Rahatsızlıkları-Gıda Zehirlenmeleri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Meyve ve Sebzelerin Yeterince Yıkanmaması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Gıda Mühendisi Denetimleri-Personel Eğitimleri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Meyve-Sebze Dezenfeksiyon Takip Formu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Hizmetleri Birimi 31.12.2019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Meyve-Sebze Dezenfeksiyon Takip Formu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69023">
                <a:tc>
                  <a:txBody>
                    <a:bodyPr/>
                    <a:lstStyle/>
                    <a:p>
                      <a:pPr algn="l" fontAlgn="ctr"/>
                      <a:r>
                        <a:rPr lang="tr-TR" sz="600" b="0" i="0" u="none" strike="noStrike">
                          <a:solidFill>
                            <a:srgbClr val="000000"/>
                          </a:solidFill>
                          <a:effectLst/>
                          <a:latin typeface="Tahoma" panose="020B0604030504040204" pitchFamily="34" charset="0"/>
                        </a:rPr>
                        <a:t>Haşere Varlığı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Bulaşıcı Hastalık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Haşerelerin Mutfak Ekipmanları ile Teması Sonucu Bulaşıcı Hastalık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Aylık İlaçlama Yapılması-Günlük Temizlik Planı-Atık Yönetimi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Pest Kontrolü</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Temizlik Hizmetleri Birimi-Yemekhane Hizmetleri Birimi-Satın Alma Müdürlüğü 01.02.2019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İlaçlama Firması ile senelik sözleşme imzalandı. Ayda bir kez ilaçlamma için kampüse gelinmektedir.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8626">
                <a:tc>
                  <a:txBody>
                    <a:bodyPr/>
                    <a:lstStyle/>
                    <a:p>
                      <a:pPr algn="l" fontAlgn="ctr"/>
                      <a:r>
                        <a:rPr lang="tr-TR" sz="600" b="0" i="0" u="none" strike="noStrike">
                          <a:solidFill>
                            <a:srgbClr val="000000"/>
                          </a:solidFill>
                          <a:effectLst/>
                          <a:latin typeface="Tahoma" panose="020B0604030504040204" pitchFamily="34" charset="0"/>
                        </a:rPr>
                        <a:t>Elektrik Kaçağı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Yaralanma-Can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Endüstriyel Mutfak Ekipmanları Kullanımı Sırasında Elektrik Çarpması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b-NO" sz="500" b="0" i="0" u="none" strike="noStrike">
                          <a:solidFill>
                            <a:srgbClr val="000000"/>
                          </a:solidFill>
                          <a:effectLst/>
                          <a:latin typeface="Tahoma" panose="020B0604030504040204" pitchFamily="34" charset="0"/>
                        </a:rPr>
                        <a:t>Arıza Olması Durumunda Teknik Birime Bildirilmesi-Rutin Servis Bakımları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nb-NO" sz="500" b="0" i="0" u="none" strike="noStrike">
                          <a:solidFill>
                            <a:srgbClr val="000000"/>
                          </a:solidFill>
                          <a:effectLst/>
                          <a:latin typeface="Tahoma" panose="020B0604030504040204" pitchFamily="34" charset="0"/>
                        </a:rPr>
                        <a:t>Arıza Olması Durumunda Teknik Birime Bildirilmesi-Rutin Servis Bakımları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Hizmetler Birimi 31.12.2019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Ekip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0687">
                <a:tc>
                  <a:txBody>
                    <a:bodyPr/>
                    <a:lstStyle/>
                    <a:p>
                      <a:pPr algn="l" fontAlgn="ctr"/>
                      <a:r>
                        <a:rPr lang="tr-TR" sz="600" b="0" i="0" u="none" strike="noStrike">
                          <a:solidFill>
                            <a:srgbClr val="000000"/>
                          </a:solidFill>
                          <a:effectLst/>
                          <a:latin typeface="Tahoma" panose="020B0604030504040204" pitchFamily="34" charset="0"/>
                        </a:rPr>
                        <a:t>Gıda Zehirlenmesi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 ve Öğrenci Mide Bağırsak Rahatsızlıkları-Gıda Zehirlenmeleri-Can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Tedarikçilerin Ürünleri Getirirken Soğuk Zincirin Kırılması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Ürün Kontrolleri-Araç ve Ürün Sıcaklık Ölçümleri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Ürün Kontrolleri-Girdi Kontrol Formlar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Yemekehane Hizmetleri Birimi-Depo Şefi 31.12.2019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Ürün Kontrolleri-Girdi Kontrol Formlar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 name="143 Metin kutusu"/>
          <p:cNvSpPr txBox="1"/>
          <p:nvPr/>
        </p:nvSpPr>
        <p:spPr>
          <a:xfrm>
            <a:off x="113493" y="2066130"/>
            <a:ext cx="277839" cy="46291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13493" y="2228055"/>
            <a:ext cx="277839" cy="45208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77575991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35</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3791128865"/>
              </p:ext>
            </p:extLst>
          </p:nvPr>
        </p:nvGraphicFramePr>
        <p:xfrm>
          <a:off x="106556" y="1188355"/>
          <a:ext cx="8857933" cy="5025722"/>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48844">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88081">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59304">
                <a:tc>
                  <a:txBody>
                    <a:bodyPr/>
                    <a:lstStyle/>
                    <a:p>
                      <a:pPr algn="l" fontAlgn="ctr"/>
                      <a:r>
                        <a:rPr lang="tr-TR" sz="600" b="0" i="0" u="none" strike="noStrike">
                          <a:solidFill>
                            <a:srgbClr val="000000"/>
                          </a:solidFill>
                          <a:effectLst/>
                          <a:latin typeface="Tahoma" panose="020B0604030504040204" pitchFamily="34" charset="0"/>
                        </a:rPr>
                        <a:t>Gıda Zehirlenmesi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 ve Öğrenci Mide Bağırsak Rahatsızlıkları-Gıda Zehirlenmeleri-Can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Son Kullanma Tarihi Geçmiş Ürün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Gıda Mühendisi Denetimleri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Ürün Kontrolleri-Etiketleme Sistemi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Hizmetleri Birimi-04.01.2019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Ürün Kontrolleri-Etiketleme Sistemi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9304">
                <a:tc>
                  <a:txBody>
                    <a:bodyPr/>
                    <a:lstStyle/>
                    <a:p>
                      <a:pPr algn="l" fontAlgn="ctr"/>
                      <a:r>
                        <a:rPr lang="tr-TR" sz="600" b="0" i="0" u="none" strike="noStrike">
                          <a:solidFill>
                            <a:srgbClr val="000000"/>
                          </a:solidFill>
                          <a:effectLst/>
                          <a:latin typeface="Tahoma" panose="020B0604030504040204" pitchFamily="34" charset="0"/>
                        </a:rPr>
                        <a:t>Sularda Mikrobiyal Kirlilik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 ve Öğrenci Mide Bağırsak Rahatsızlıkları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Personelin Hijyene Dikkat Etmemesi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 Hijyen Eğitimleri-Günlük Temizlik Planı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Personel Hijyen Eğitimleri Verilmesi-Gıda Mühendisi Denetim ve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Gıda Mühendisi 24.07.2019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Personel Hijyen Eğitimi Verildi.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9304">
                <a:tc>
                  <a:txBody>
                    <a:bodyPr/>
                    <a:lstStyle/>
                    <a:p>
                      <a:pPr algn="l" fontAlgn="ctr"/>
                      <a:r>
                        <a:rPr lang="tr-TR" sz="600" b="0" i="0" u="none" strike="noStrike">
                          <a:solidFill>
                            <a:srgbClr val="000000"/>
                          </a:solidFill>
                          <a:effectLst/>
                          <a:latin typeface="Tahoma" panose="020B0604030504040204" pitchFamily="34" charset="0"/>
                        </a:rPr>
                        <a:t>Sularda Mikrobiyal Kirlilik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 ve Öğrenci Mide Bağırsak Rahatsızlıkları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Su Arıtma Filtrelerinin Değiştirilme Zaman Aşımı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Su Analizleri-Filtre Değişim Takibi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Su Analiz Firması Tarafından Aylık Su Numunesi Aldırılması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Yemekhane Hizmetleri Birimi 04.01.2019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dirty="0">
                          <a:solidFill>
                            <a:srgbClr val="000000"/>
                          </a:solidFill>
                          <a:effectLst/>
                          <a:latin typeface="Tahoma" panose="020B0604030504040204" pitchFamily="34" charset="0"/>
                        </a:rPr>
                        <a:t>Su Analiz Firması Tarafından Aylık Su Numunesi Aldırılmaktadır.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02119">
                <a:tc>
                  <a:txBody>
                    <a:bodyPr/>
                    <a:lstStyle/>
                    <a:p>
                      <a:pPr algn="l" fontAlgn="ctr"/>
                      <a:r>
                        <a:rPr lang="tr-TR" sz="600" b="0" i="0" u="none" strike="noStrike">
                          <a:solidFill>
                            <a:srgbClr val="000000"/>
                          </a:solidFill>
                          <a:effectLst/>
                          <a:latin typeface="Tahoma" panose="020B0604030504040204" pitchFamily="34" charset="0"/>
                        </a:rPr>
                        <a:t>Fiziksel Bulaşmalar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Personel ve Öğrenci Mide Bağırsak Rahatsızlıkları-Gıda Zehirlenmeleri-Can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Personelin Çalışırken Hijyen Kurallarına Dikkat Etmemesi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Çalışılırken Eldiven-Bone Kullanılması-Mutfak Hijyen Talimatları-Personel Hijyen Eğitimi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Personel Çalışma Hijyeni Eğitimi Verilmesi-Gıda Mühendisi Denetim ve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Gıda Mühendisi 23.07.2019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Personel Gıda Zehirlenmeleri ile ilgili Eğitimi Verildi.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9462">
                <a:tc>
                  <a:txBody>
                    <a:bodyPr/>
                    <a:lstStyle/>
                    <a:p>
                      <a:pPr algn="l" fontAlgn="ctr"/>
                      <a:r>
                        <a:rPr lang="tr-TR" sz="600" b="0" i="0" u="none" strike="noStrike">
                          <a:solidFill>
                            <a:srgbClr val="000000"/>
                          </a:solidFill>
                          <a:effectLst/>
                          <a:latin typeface="Tahoma" panose="020B0604030504040204" pitchFamily="34" charset="0"/>
                        </a:rPr>
                        <a:t>Soğuk Depoların Arızalanması/Çalışmaması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Depodaki Ürünlerin Mikrobiyal Bozulmaya Uğraması Sonucu Öğrenci ve Personel Rahatsızlıkları-Ürün Kayıpları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Elektriksel Sebepler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Depo Sıcaklık Ölçümleri-Depo Şefi,Gıda Mühendisi ve Teknik Şef Denetimi-Servis Bakımları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Depo Sıcaklık Kontrol Formları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Yemekehane Hizmetleri Birimi-Depo Şefi 31.12.2019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Depo Sıcaklık Kontrol Formları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59304">
                <a:tc>
                  <a:txBody>
                    <a:bodyPr/>
                    <a:lstStyle/>
                    <a:p>
                      <a:pPr algn="l" fontAlgn="ctr"/>
                      <a:r>
                        <a:rPr lang="tr-TR" sz="600" b="0" i="0" u="none" strike="noStrike">
                          <a:solidFill>
                            <a:srgbClr val="000000"/>
                          </a:solidFill>
                          <a:effectLst/>
                          <a:latin typeface="Tahoma" panose="020B0604030504040204" pitchFamily="34" charset="0"/>
                        </a:rPr>
                        <a:t>Havalandırma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 Sırasında Öğrencilerin, İdari ve Akademik Personelin Yemek Kokusundan-Hava Sirkülasyonu Olmamasından Rahatsız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Yemekhanelerinin Havalandırmasının Yetersiz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Personel yemekhanesi pencerelerinin üst kısmlarının açılabilir şekilde düzenlenmesi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 name="143 Metin kutusu"/>
          <p:cNvSpPr txBox="1"/>
          <p:nvPr/>
        </p:nvSpPr>
        <p:spPr>
          <a:xfrm>
            <a:off x="106555" y="2121694"/>
            <a:ext cx="278063" cy="441881"/>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06555" y="2283620"/>
            <a:ext cx="278063" cy="4315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43718911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36</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529862325"/>
              </p:ext>
            </p:extLst>
          </p:nvPr>
        </p:nvGraphicFramePr>
        <p:xfrm>
          <a:off x="106556" y="1137257"/>
          <a:ext cx="8857933" cy="5076820"/>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64532">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395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728794">
                <a:tc>
                  <a:txBody>
                    <a:bodyPr/>
                    <a:lstStyle/>
                    <a:p>
                      <a:pPr algn="l" fontAlgn="ctr"/>
                      <a:r>
                        <a:rPr lang="tr-TR" sz="600" b="0" i="0" u="none" strike="noStrike">
                          <a:solidFill>
                            <a:srgbClr val="000000"/>
                          </a:solidFill>
                          <a:effectLst/>
                          <a:latin typeface="Tahoma" panose="020B0604030504040204" pitchFamily="34" charset="0"/>
                        </a:rPr>
                        <a:t>Yemekhane Alanının Yetersiz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Yemek alanında kişilerin birbirleri beklemeleri-kalabalık olması kaynaklı yemekhanede yemek yememeleri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Alanın ihtiyacı karşılayabilecek kapasitede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Öğrenci yemekhanesine ek ekstra alan oluşturulması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tr-TR" sz="600" b="0" i="0" u="none" strike="noStrike">
                          <a:solidFill>
                            <a:srgbClr val="000000"/>
                          </a:solidFill>
                          <a:effectLst/>
                          <a:latin typeface="Tahoma" panose="020B0604030504040204" pitchFamily="34" charset="0"/>
                        </a:rPr>
                        <a:t>İşleyişin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İşlerin Yapılamaması,yetiştirilememesi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Yetişmiş Personelin İşten Ayrılması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240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tr-TR" sz="600" b="0" i="0" u="none" strike="noStrike">
                          <a:solidFill>
                            <a:srgbClr val="000000"/>
                          </a:solidFill>
                          <a:effectLst/>
                          <a:latin typeface="Tahoma" panose="020B0604030504040204" pitchFamily="34" charset="0"/>
                        </a:rPr>
                        <a:t>İşleyişin Aksaması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İşlerin Yapılamaması,yetiştirilememesi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Talep Yapan Birimlerin İşlerini Takip Etmemesi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Kişilere Destek Hizmetleri Müdürlüğü işlerinin mail yoluyla bildirilmesi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tr-TR" sz="600" b="0" i="0" u="none" strike="noStrike">
                          <a:solidFill>
                            <a:srgbClr val="000000"/>
                          </a:solidFill>
                          <a:effectLst/>
                          <a:latin typeface="Tahoma" panose="020B0604030504040204" pitchFamily="34" charset="0"/>
                        </a:rPr>
                        <a:t>Ş-181- Yemeklerde kullanılan yağın beğenilmemesi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Kişilerin yeme alışkanlıklarından ötürü sıcak yemeklerde kullanılan zeytinyağı ve tereyağı karışımının koku ve tat bakımından ağır gelmesi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Reçetelerdeki yağ oranlarının güncellenmesi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tr-TR" sz="600" b="0" i="0" u="none" strike="noStrike">
                          <a:solidFill>
                            <a:srgbClr val="000000"/>
                          </a:solidFill>
                          <a:effectLst/>
                          <a:latin typeface="Tahoma" panose="020B0604030504040204" pitchFamily="34" charset="0"/>
                        </a:rPr>
                        <a:t>Ş-182- Yemeklerin kötü olduğunun düşünülmesi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Yabancı uyruklu hocaların damak tadı farklılığı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Menülerde başka ülke yemeklerine de yer verilmesi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tr-TR" sz="600" b="0" i="0" u="none" strike="noStrike">
                          <a:solidFill>
                            <a:srgbClr val="000000"/>
                          </a:solidFill>
                          <a:effectLst/>
                          <a:latin typeface="Tahoma" panose="020B0604030504040204" pitchFamily="34" charset="0"/>
                        </a:rPr>
                        <a:t>Ş-195- Kahve makinası yerinin beğenilmemesi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Eğitim binasında kahve makinası bulunmaması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Eğitim binası girişinde Coffe Shop bulunması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 name="143 Metin kutusu"/>
          <p:cNvSpPr txBox="1"/>
          <p:nvPr/>
        </p:nvSpPr>
        <p:spPr>
          <a:xfrm>
            <a:off x="106555" y="2070951"/>
            <a:ext cx="278063" cy="48845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06555" y="2232876"/>
            <a:ext cx="278063" cy="4770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056861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37</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2458281632"/>
              </p:ext>
            </p:extLst>
          </p:nvPr>
        </p:nvGraphicFramePr>
        <p:xfrm>
          <a:off x="106556" y="1117987"/>
          <a:ext cx="8857933" cy="5096089"/>
        </p:xfrm>
        <a:graphic>
          <a:graphicData uri="http://schemas.openxmlformats.org/drawingml/2006/table">
            <a:tbl>
              <a:tblPr/>
              <a:tblGrid>
                <a:gridCol w="1023209"/>
                <a:gridCol w="1006052"/>
                <a:gridCol w="162215"/>
                <a:gridCol w="1016971"/>
                <a:gridCol w="162215"/>
                <a:gridCol w="524083"/>
                <a:gridCol w="137259"/>
                <a:gridCol w="187172"/>
                <a:gridCol w="519404"/>
                <a:gridCol w="524083"/>
                <a:gridCol w="461692"/>
                <a:gridCol w="155977"/>
                <a:gridCol w="155977"/>
                <a:gridCol w="180933"/>
                <a:gridCol w="461692"/>
                <a:gridCol w="519404"/>
                <a:gridCol w="524083"/>
                <a:gridCol w="461692"/>
                <a:gridCol w="155977"/>
                <a:gridCol w="155977"/>
                <a:gridCol w="180933"/>
                <a:gridCol w="180933"/>
              </a:tblGrid>
              <a:tr h="166232">
                <a:tc rowSpan="2">
                  <a:txBody>
                    <a:bodyPr/>
                    <a:lstStyle/>
                    <a:p>
                      <a:pPr algn="l" fontAlgn="b"/>
                      <a:r>
                        <a:rPr lang="sv-SE" sz="400" b="1" i="0" u="none" strike="noStrike">
                          <a:solidFill>
                            <a:srgbClr val="000000"/>
                          </a:solidFill>
                          <a:effectLst/>
                          <a:latin typeface="Tahoma" panose="020B0604030504040204" pitchFamily="34" charset="0"/>
                        </a:rPr>
                        <a:t>Olası Risk Türü (Potential Risk Mode)</a:t>
                      </a:r>
                      <a:endParaRPr lang="sv-SE" sz="5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4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4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4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4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4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rowSpan="2">
                  <a:txBody>
                    <a:bodyPr/>
                    <a:lstStyle/>
                    <a:p>
                      <a:pPr algn="ctr" fontAlgn="ctr"/>
                      <a:r>
                        <a:rPr lang="en-US" sz="4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4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4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612476">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4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vMerge="1">
                  <a:txBody>
                    <a:bodyPr/>
                    <a:lstStyle/>
                    <a:p>
                      <a:endParaRPr lang="tr-TR"/>
                    </a:p>
                  </a:txBody>
                  <a:tcPr/>
                </a:tc>
                <a:tc vMerge="1">
                  <a:txBody>
                    <a:bodyPr/>
                    <a:lstStyle/>
                    <a:p>
                      <a:endParaRPr lang="tr-TR"/>
                    </a:p>
                  </a:txBody>
                  <a:tcPr/>
                </a:tc>
                <a:tc>
                  <a:txBody>
                    <a:bodyPr/>
                    <a:lstStyle/>
                    <a:p>
                      <a:pPr algn="ctr" fontAlgn="ctr"/>
                      <a:r>
                        <a:rPr lang="tr-TR" sz="4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4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1038941">
                <a:tc>
                  <a:txBody>
                    <a:bodyPr/>
                    <a:lstStyle/>
                    <a:p>
                      <a:pPr algn="l" fontAlgn="ctr"/>
                      <a:r>
                        <a:rPr lang="tr-TR" sz="400" b="0" i="0" u="none" strike="noStrike">
                          <a:solidFill>
                            <a:srgbClr val="000000"/>
                          </a:solidFill>
                          <a:effectLst/>
                          <a:latin typeface="Tahoma" panose="020B0604030504040204" pitchFamily="34" charset="0"/>
                        </a:rPr>
                        <a:t>Ş-196- Tavukların kedi mamaları yiyerek aç kalması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Akrep, kene gibi zararlılar için ilaçlı mücadele yasağı olması ve tavuklarında bu canlıları yemesi sebebiyle kampüs alınında beslenmesi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Tavukların haftaiçi kümese kapatılması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FF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Tavukların haftaiçi kümese kapatılması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Bahçe Bakım ve Peyzaj Şefi 07.02.2019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Tavuklar haftaiçi kümese kapatılmakta, haftasonu serbest bırakılmaktadır.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73435">
                <a:tc>
                  <a:txBody>
                    <a:bodyPr/>
                    <a:lstStyle/>
                    <a:p>
                      <a:pPr algn="l" fontAlgn="ctr"/>
                      <a:r>
                        <a:rPr lang="tr-TR" sz="400" b="0" i="0" u="none" strike="noStrike">
                          <a:solidFill>
                            <a:srgbClr val="000000"/>
                          </a:solidFill>
                          <a:effectLst/>
                          <a:latin typeface="Tahoma" panose="020B0604030504040204" pitchFamily="34" charset="0"/>
                        </a:rPr>
                        <a:t>Ş-197/198/199/200- Bisiklet Tamiri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Kullanıcıların hassasiyet göstermemeleri ve bisikletleri özensiz kullanmaları sebebiyle bisikletler bozulup, kullanılamaması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Teknik Hizmetler Birimi tarafından haftalık kontrol edilmektedir.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FF0000"/>
                          </a:solidFill>
                          <a:effectLst/>
                          <a:latin typeface="Tahoma" panose="020B060403050404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Bisikletlerin onarımı yapılacaktır.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Teknik Hizmetler Birimi 06.03.2019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Bisikletler onarılmıştır.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Bisiklet Kullanım Talimatı Oluşturulacaktır.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Teknik Hizmetler Birimi 11.11.2019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Bisiklet Kullanım Talimatı Oluşturulmuştur.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8135">
                <a:tc>
                  <a:txBody>
                    <a:bodyPr/>
                    <a:lstStyle/>
                    <a:p>
                      <a:pPr algn="l" fontAlgn="ctr"/>
                      <a:r>
                        <a:rPr lang="tr-TR" sz="400" b="0" i="0" u="none" strike="noStrike">
                          <a:solidFill>
                            <a:srgbClr val="000000"/>
                          </a:solidFill>
                          <a:effectLst/>
                          <a:latin typeface="Tahoma" panose="020B0604030504040204" pitchFamily="34" charset="0"/>
                        </a:rPr>
                        <a:t>Ş-207- Konyaaltı servis şoförünün klima ayarlayamaması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Konyaaltı servisinin büyük olması sebebiyle kişi sayısı fazladır ve kişilerin vücut ısıları ve istekleri farklı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Servis sıcaklıklarının bellirli bir derecede sabit kalması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73435">
                <a:tc>
                  <a:txBody>
                    <a:bodyPr/>
                    <a:lstStyle/>
                    <a:p>
                      <a:pPr algn="l" fontAlgn="ctr"/>
                      <a:r>
                        <a:rPr lang="tr-TR" sz="400" b="0" i="0" u="none" strike="noStrike">
                          <a:solidFill>
                            <a:srgbClr val="000000"/>
                          </a:solidFill>
                          <a:effectLst/>
                          <a:latin typeface="Tahoma" panose="020B0604030504040204" pitchFamily="34" charset="0"/>
                        </a:rPr>
                        <a:t>Ş-212/216- WC Peçete eksikliği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Firmanın stoklarında talep edilen ürünlerin bulunamamasında kaynaklı tedarikçi firma ürünleri zamanında getirememesi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Depoda ürünlerin stoklu çalışılması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FF0000"/>
                          </a:solidFill>
                          <a:effectLst/>
                          <a:latin typeface="Tahoma" panose="020B0604030504040204" pitchFamily="34" charset="0"/>
                        </a:rPr>
                        <a:t>120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Ürünler tedarik edilecektir.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Temizlik Hizmetleri Birimi Şefi 12.05.2019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Ürünler tedarik edilmiştir.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73435">
                <a:tc>
                  <a:txBody>
                    <a:bodyPr/>
                    <a:lstStyle/>
                    <a:p>
                      <a:pPr algn="l" fontAlgn="ctr"/>
                      <a:r>
                        <a:rPr lang="tr-TR" sz="400" b="0" i="0" u="none" strike="noStrike">
                          <a:solidFill>
                            <a:srgbClr val="000000"/>
                          </a:solidFill>
                          <a:effectLst/>
                          <a:latin typeface="Tahoma" panose="020B0604030504040204" pitchFamily="34" charset="0"/>
                        </a:rPr>
                        <a:t>Dış oturma alanlarının az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Yeterli bank bulunmaması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Etkinlik zamanları havalar güzel olduğunda çimlere minder atılması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1" i="0" u="none" strike="noStrike">
                          <a:solidFill>
                            <a:srgbClr val="FF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Yeni oturma alanları oluşturulacaktır.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Bahçe Bakım ve Peyzaj Hizmetleri 25.10.2019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400" b="0" i="0" u="none" strike="noStrike">
                          <a:solidFill>
                            <a:srgbClr val="000000"/>
                          </a:solidFill>
                          <a:effectLst/>
                          <a:latin typeface="Tahoma" panose="020B0604030504040204" pitchFamily="34" charset="0"/>
                        </a:rPr>
                        <a:t>Yeni banklar yerleştirilmiştir.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4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 name="143 Metin kutusu"/>
          <p:cNvSpPr txBox="1"/>
          <p:nvPr/>
        </p:nvSpPr>
        <p:spPr>
          <a:xfrm>
            <a:off x="106555" y="2051042"/>
            <a:ext cx="278063" cy="69353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06555" y="2212968"/>
            <a:ext cx="278063" cy="6773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43005380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38</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1612513915"/>
              </p:ext>
            </p:extLst>
          </p:nvPr>
        </p:nvGraphicFramePr>
        <p:xfrm>
          <a:off x="106556" y="1077091"/>
          <a:ext cx="8857933" cy="5136985"/>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69756">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56652">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751931">
                <a:tc>
                  <a:txBody>
                    <a:bodyPr/>
                    <a:lstStyle/>
                    <a:p>
                      <a:pPr algn="l" fontAlgn="ctr"/>
                      <a:r>
                        <a:rPr lang="tr-TR" sz="600" b="0" i="0" u="none" strike="noStrike">
                          <a:solidFill>
                            <a:srgbClr val="000000"/>
                          </a:solidFill>
                          <a:effectLst/>
                          <a:latin typeface="Tahoma" panose="020B0604030504040204" pitchFamily="34" charset="0"/>
                        </a:rPr>
                        <a:t>Yeşil alanlarınların öğrenci kullanımına tahsis edilmemesi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Yeşil alanların öğrenci kullanıma tamamen açılmamış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Eğitim binası önü yeşil alanın kullanımı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Çarşı içerisinde yeşil alan oluşturulacaktır.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25.09.2019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Çarşı içerisinde yeşil alan oluşturulmuştur.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09050">
                <a:tc>
                  <a:txBody>
                    <a:bodyPr/>
                    <a:lstStyle/>
                    <a:p>
                      <a:pPr algn="l" fontAlgn="ctr"/>
                      <a:r>
                        <a:rPr lang="tr-TR" sz="600" b="0" i="0" u="none" strike="noStrike">
                          <a:solidFill>
                            <a:srgbClr val="000000"/>
                          </a:solidFill>
                          <a:effectLst/>
                          <a:latin typeface="Tahoma" panose="020B0604030504040204" pitchFamily="34" charset="0"/>
                        </a:rPr>
                        <a:t>Meyve ağaçlarının az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Arazinin geniş olması sebebiyle meyve ağaçlarının yetersiz sayıda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İklim şartlarına uygun olarak ağaçlandırma çalışmasının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Kapalı spor salonu ve kız yurdu arasında bulunan boşluk araziye meyve ağaçları dikilecektir.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Bahçe Bakım ve Peyzaj Hizmetleri 29.11.2019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Ağaçlandırma çalışması yapılmıştır.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45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51931">
                <a:tc>
                  <a:txBody>
                    <a:bodyPr/>
                    <a:lstStyle/>
                    <a:p>
                      <a:pPr algn="l" fontAlgn="ctr"/>
                      <a:r>
                        <a:rPr lang="tr-TR" sz="600" b="0" i="0" u="none" strike="noStrike">
                          <a:solidFill>
                            <a:srgbClr val="000000"/>
                          </a:solidFill>
                          <a:effectLst/>
                          <a:latin typeface="Tahoma" panose="020B0604030504040204" pitchFamily="34" charset="0"/>
                        </a:rPr>
                        <a:t>Tavukların kampüste serbest dolaşması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Akrep, kene gibi zararlılar için ilaçlı mücadele yasağı olması ve tavuklarında bu canlıları yemesi sebebiyle kampüs alınında beslenmesi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2019-2020 Güz Dönemi başlangıcı itibariyle tavuklar kümese kapatılmıştır.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53941">
                <a:tc>
                  <a:txBody>
                    <a:bodyPr/>
                    <a:lstStyle/>
                    <a:p>
                      <a:pPr algn="l" fontAlgn="ctr"/>
                      <a:r>
                        <a:rPr lang="tr-TR" sz="600" b="0" i="0" u="none" strike="noStrike">
                          <a:solidFill>
                            <a:srgbClr val="000000"/>
                          </a:solidFill>
                          <a:effectLst/>
                          <a:latin typeface="Tahoma" panose="020B0604030504040204" pitchFamily="34" charset="0"/>
                        </a:rPr>
                        <a:t>Kampüste tavuk ve kedi dışında hayvan olmaması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Kampüste bulunan hayvan sayısının ve çeşitliliğinin yeterli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Kedilerin ve tavukların beslenmesi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43724">
                <a:tc>
                  <a:txBody>
                    <a:bodyPr/>
                    <a:lstStyle/>
                    <a:p>
                      <a:pPr algn="l" fontAlgn="ctr"/>
                      <a:r>
                        <a:rPr lang="tr-TR" sz="600" b="0" i="0" u="none" strike="noStrike">
                          <a:solidFill>
                            <a:srgbClr val="000000"/>
                          </a:solidFill>
                          <a:effectLst/>
                          <a:latin typeface="Tahoma" panose="020B0604030504040204" pitchFamily="34" charset="0"/>
                        </a:rPr>
                        <a:t>Destek Hizmetleri Müdürlüğü personeline ulaşamama sorunu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Yoğunluk ve hizmet alanının geniş olması sebebiyle saha denetimleri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Müdürlükteki diğer yetkili personelin de bilgilerinin paylaşılarak ulaşabilirliğin sağlanması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 name="143 Metin kutusu"/>
          <p:cNvSpPr txBox="1"/>
          <p:nvPr/>
        </p:nvSpPr>
        <p:spPr>
          <a:xfrm>
            <a:off x="106555" y="2010568"/>
            <a:ext cx="278063" cy="50396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06555" y="2172493"/>
            <a:ext cx="278063" cy="49217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73559689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39</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2114950911"/>
              </p:ext>
            </p:extLst>
          </p:nvPr>
        </p:nvGraphicFramePr>
        <p:xfrm>
          <a:off x="120887" y="1097674"/>
          <a:ext cx="8843602" cy="5116400"/>
        </p:xfrm>
        <a:graphic>
          <a:graphicData uri="http://schemas.openxmlformats.org/drawingml/2006/table">
            <a:tbl>
              <a:tblPr/>
              <a:tblGrid>
                <a:gridCol w="1414286"/>
                <a:gridCol w="1390570"/>
                <a:gridCol w="224216"/>
                <a:gridCol w="1405662"/>
                <a:gridCol w="224216"/>
                <a:gridCol w="724391"/>
                <a:gridCol w="189721"/>
                <a:gridCol w="258711"/>
                <a:gridCol w="717923"/>
                <a:gridCol w="724391"/>
                <a:gridCol w="638153"/>
                <a:gridCol w="215593"/>
                <a:gridCol w="215593"/>
                <a:gridCol w="250088"/>
                <a:gridCol w="250088"/>
              </a:tblGrid>
              <a:tr h="143123">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69319">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879974">
                <a:tc>
                  <a:txBody>
                    <a:bodyPr/>
                    <a:lstStyle/>
                    <a:p>
                      <a:pPr algn="l" fontAlgn="ctr"/>
                      <a:r>
                        <a:rPr lang="tr-TR" sz="600" b="0" i="0" u="none" strike="noStrike">
                          <a:solidFill>
                            <a:srgbClr val="000000"/>
                          </a:solidFill>
                          <a:effectLst/>
                          <a:latin typeface="Tahoma" panose="020B0604030504040204" pitchFamily="34" charset="0"/>
                        </a:rPr>
                        <a:t>Şeflerin personeline karşı üslubü çok aşağılayıcı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Yanlış anlaşılması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Kişilerin belirli bir uslup ile personeline yaklaşması ve davranması- Üst amir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İletişim Eğitimi aldırılması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s-ES" sz="600" b="0" i="0" u="none" strike="noStrike">
                          <a:solidFill>
                            <a:srgbClr val="000000"/>
                          </a:solidFill>
                          <a:effectLst/>
                          <a:latin typeface="Tahoma" panose="020B0604030504040204" pitchFamily="34" charset="0"/>
                        </a:rPr>
                        <a:t>İdari ve Destek Hiz. Müd.20.02.2020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6747">
                <a:tc>
                  <a:txBody>
                    <a:bodyPr/>
                    <a:lstStyle/>
                    <a:p>
                      <a:pPr algn="l" fontAlgn="ctr"/>
                      <a:r>
                        <a:rPr lang="tr-TR" sz="600" b="0" i="0" u="none" strike="noStrike">
                          <a:solidFill>
                            <a:srgbClr val="000000"/>
                          </a:solidFill>
                          <a:effectLst/>
                          <a:latin typeface="Tahoma" panose="020B0604030504040204" pitchFamily="34" charset="0"/>
                        </a:rPr>
                        <a:t>Rektörlük binası tuvaletlerinde askı ve dolap yetersizliği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Rektörlük giriş kat tuvaletini personel ile birlikte öğrencininde kullanımından dolayı yoğunluk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Tuvaletlerde askı mevcuttur ancak yeterli yer olmaması sebebiyle ilave askı takılamamaktadır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961">
                <a:tc>
                  <a:txBody>
                    <a:bodyPr/>
                    <a:lstStyle/>
                    <a:p>
                      <a:pPr algn="l" fontAlgn="ctr"/>
                      <a:r>
                        <a:rPr lang="tr-TR" sz="600" b="0" i="0" u="none" strike="noStrike">
                          <a:solidFill>
                            <a:srgbClr val="000000"/>
                          </a:solidFill>
                          <a:effectLst/>
                          <a:latin typeface="Tahoma" panose="020B0604030504040204" pitchFamily="34" charset="0"/>
                        </a:rPr>
                        <a:t>Tuvaletlerde boy aynası olmaması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Tuvaletlerdeki aynaların uzun ve geniş olması sebebiyle yeterli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Tuvaletlerde uzun ve geniş ayna bulunmaktadır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961">
                <a:tc>
                  <a:txBody>
                    <a:bodyPr/>
                    <a:lstStyle/>
                    <a:p>
                      <a:pPr algn="l" fontAlgn="ctr"/>
                      <a:r>
                        <a:rPr lang="tr-TR" sz="600" b="0" i="0" u="none" strike="noStrike">
                          <a:solidFill>
                            <a:srgbClr val="000000"/>
                          </a:solidFill>
                          <a:effectLst/>
                          <a:latin typeface="Tahoma" panose="020B0604030504040204" pitchFamily="34" charset="0"/>
                        </a:rPr>
                        <a:t>Kısmi zamanlı öğrencilerin servis ve yemek haklarının olmaması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Kısmi Zamanlı Öğrenci Çalışması  Yönergesi gereği hak tanınmamış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Öğrenci servisleri, Öğrenci yemekhanesi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85354">
                <a:tc>
                  <a:txBody>
                    <a:bodyPr/>
                    <a:lstStyle/>
                    <a:p>
                      <a:pPr algn="l" fontAlgn="ctr"/>
                      <a:r>
                        <a:rPr lang="tr-TR" sz="600" b="0" i="0" u="none" strike="noStrike">
                          <a:solidFill>
                            <a:srgbClr val="000000"/>
                          </a:solidFill>
                          <a:effectLst/>
                          <a:latin typeface="Tahoma" panose="020B0604030504040204" pitchFamily="34" charset="0"/>
                        </a:rPr>
                        <a:t>Güvenlik Hizmetleri Birimindeki personel sirkülasyonunun fazlalığı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Hizmet alımı ile dışardan firma ile çalışılmaktadır. Firma ile personel anlaşmazlıkları olmaktadır.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Güvenlik Hizmetleri Birim Şefi, Vardiya Sorumlusu ve Amiri sabittir. İşleyiş etkilenmemektedir.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961">
                <a:tc>
                  <a:txBody>
                    <a:bodyPr/>
                    <a:lstStyle/>
                    <a:p>
                      <a:pPr algn="l" fontAlgn="ctr"/>
                      <a:r>
                        <a:rPr lang="tr-TR" sz="600" b="0" i="0" u="none" strike="noStrike">
                          <a:solidFill>
                            <a:srgbClr val="000000"/>
                          </a:solidFill>
                          <a:effectLst/>
                          <a:latin typeface="Tahoma" panose="020B0604030504040204" pitchFamily="34" charset="0"/>
                        </a:rPr>
                        <a:t>Kampüste araç kontrollerinde sadece ayna ile bakılması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Sticker bulunan araçlar güvenli araç statüsünde sayılmakta ve detaylı kontrol edilmemektedir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1037731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a:t>
            </a:fld>
            <a:endParaRPr lang="tr-TR"/>
          </a:p>
        </p:txBody>
      </p:sp>
      <p:graphicFrame>
        <p:nvGraphicFramePr>
          <p:cNvPr id="3" name="Tablo 2"/>
          <p:cNvGraphicFramePr>
            <a:graphicFrameLocks noGrp="1"/>
          </p:cNvGraphicFramePr>
          <p:nvPr>
            <p:extLst>
              <p:ext uri="{D42A27DB-BD31-4B8C-83A1-F6EECF244321}">
                <p14:modId xmlns:p14="http://schemas.microsoft.com/office/powerpoint/2010/main" val="1278323417"/>
              </p:ext>
            </p:extLst>
          </p:nvPr>
        </p:nvGraphicFramePr>
        <p:xfrm>
          <a:off x="127795" y="1196751"/>
          <a:ext cx="8044606" cy="5486400"/>
        </p:xfrm>
        <a:graphic>
          <a:graphicData uri="http://schemas.openxmlformats.org/drawingml/2006/table">
            <a:tbl>
              <a:tblPr firstRow="1" bandRow="1">
                <a:tableStyleId>{F5AB1C69-6EDB-4FF4-983F-18BD219EF322}</a:tableStyleId>
              </a:tblPr>
              <a:tblGrid>
                <a:gridCol w="5380311"/>
                <a:gridCol w="2664295"/>
              </a:tblGrid>
              <a:tr h="346583">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tr>
              <a:tr h="370840">
                <a:tc>
                  <a:txBody>
                    <a:bodyPr/>
                    <a:lstStyle/>
                    <a:p>
                      <a:pPr algn="l"/>
                      <a:r>
                        <a:rPr lang="nb-NO" sz="2000" dirty="0" smtClean="0"/>
                        <a:t>Z1-Güvenlik kameralarının nitelik ve nicelik olarak yetersiz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Zayıf </a:t>
                      </a:r>
                    </a:p>
                  </a:txBody>
                  <a:tcPr/>
                </a:tc>
              </a:tr>
              <a:tr h="370840">
                <a:tc>
                  <a:txBody>
                    <a:bodyPr/>
                    <a:lstStyle/>
                    <a:p>
                      <a:pPr algn="l"/>
                      <a:r>
                        <a:rPr lang="tr-TR" sz="2000" dirty="0" smtClean="0"/>
                        <a:t>Z2-Kullanımda olan teknolojik donanımların günümüz şartlarına entegre edilememesi</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Zayıf </a:t>
                      </a:r>
                    </a:p>
                  </a:txBody>
                  <a:tcPr/>
                </a:tc>
              </a:tr>
              <a:tr h="370840">
                <a:tc>
                  <a:txBody>
                    <a:bodyPr/>
                    <a:lstStyle/>
                    <a:p>
                      <a:pPr algn="l"/>
                      <a:r>
                        <a:rPr lang="tr-TR" sz="2000" dirty="0" smtClean="0"/>
                        <a:t>Z3-Birimin var olan bütçesinin ana bütçe kullanım kısıtlaması sebebiyle kullanılamıyor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Zayıf </a:t>
                      </a:r>
                    </a:p>
                  </a:txBody>
                  <a:tcPr/>
                </a:tc>
              </a:tr>
              <a:tr h="370840">
                <a:tc>
                  <a:txBody>
                    <a:bodyPr/>
                    <a:lstStyle/>
                    <a:p>
                      <a:pPr algn="l"/>
                      <a:r>
                        <a:rPr lang="tr-TR" sz="2000" dirty="0" smtClean="0"/>
                        <a:t>Z4-Yemekhane alanının yetersiz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Zayıf </a:t>
                      </a:r>
                    </a:p>
                  </a:txBody>
                  <a:tcPr/>
                </a:tc>
              </a:tr>
              <a:tr h="370840">
                <a:tc>
                  <a:txBody>
                    <a:bodyPr/>
                    <a:lstStyle/>
                    <a:p>
                      <a:pPr algn="l"/>
                      <a:r>
                        <a:rPr lang="tr-TR" sz="2000" dirty="0" smtClean="0"/>
                        <a:t>Z5-Yemekhane havalandırmasının yetersiz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Zayıf </a:t>
                      </a:r>
                    </a:p>
                  </a:txBody>
                  <a:tcPr/>
                </a:tc>
              </a:tr>
              <a:tr h="370840">
                <a:tc>
                  <a:txBody>
                    <a:bodyPr/>
                    <a:lstStyle/>
                    <a:p>
                      <a:pPr algn="l"/>
                      <a:r>
                        <a:rPr lang="tr-TR" sz="2000" dirty="0" smtClean="0"/>
                        <a:t>Z6-Peyzaj Biriminde tarım makinalarının olmayışı</a:t>
                      </a:r>
                      <a:endParaRPr lang="tr-TR" sz="2000" dirty="0"/>
                    </a:p>
                  </a:txBody>
                  <a:tcPr/>
                </a:tc>
                <a:tc>
                  <a:txBody>
                    <a:bodyPr/>
                    <a:lstStyle/>
                    <a:p>
                      <a:pPr algn="ctr"/>
                      <a:r>
                        <a:rPr lang="tr-TR" sz="2000" dirty="0" smtClean="0">
                          <a:latin typeface="Wingdings" panose="05000000000000000000" pitchFamily="2" charset="2"/>
                        </a:rPr>
                        <a:t>L </a:t>
                      </a:r>
                      <a:r>
                        <a:rPr lang="tr-TR" sz="2000" dirty="0" smtClean="0"/>
                        <a:t>Hala Zayıf </a:t>
                      </a:r>
                      <a:endParaRPr lang="tr-TR" sz="2000" dirty="0"/>
                    </a:p>
                  </a:txBody>
                  <a:tcPr/>
                </a:tc>
              </a:tr>
              <a:tr h="370840">
                <a:tc>
                  <a:txBody>
                    <a:bodyPr/>
                    <a:lstStyle/>
                    <a:p>
                      <a:pPr algn="l"/>
                      <a:r>
                        <a:rPr lang="tr-TR" sz="2000" dirty="0" smtClean="0"/>
                        <a:t>Z7-Bahçe sulaması için Sondaj Kuyusunun bulunmaması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Zayıf </a:t>
                      </a:r>
                    </a:p>
                  </a:txBody>
                  <a:tcPr/>
                </a:tc>
              </a:tr>
              <a:tr h="370840">
                <a:tc>
                  <a:txBody>
                    <a:bodyPr/>
                    <a:lstStyle/>
                    <a:p>
                      <a:pPr algn="l"/>
                      <a:r>
                        <a:rPr lang="tr-TR" sz="2000" dirty="0" smtClean="0"/>
                        <a:t>Z8-Ulaşım Birimi personeli yetersiz olması</a:t>
                      </a:r>
                      <a:endParaRPr lang="tr-TR" sz="2000" dirty="0"/>
                    </a:p>
                  </a:txBody>
                  <a:tcPr/>
                </a:tc>
                <a:tc>
                  <a:txBody>
                    <a:bodyPr/>
                    <a:lstStyle/>
                    <a:p>
                      <a:pPr algn="ctr"/>
                      <a:r>
                        <a:rPr lang="tr-TR" sz="2000" dirty="0" smtClean="0">
                          <a:latin typeface="Wingdings" panose="05000000000000000000" pitchFamily="2" charset="2"/>
                        </a:rPr>
                        <a:t>L </a:t>
                      </a:r>
                      <a:r>
                        <a:rPr lang="tr-TR" sz="2000" dirty="0" smtClean="0"/>
                        <a:t>Hala Zayıf </a:t>
                      </a:r>
                      <a:endParaRPr lang="tr-TR" sz="2000" dirty="0"/>
                    </a:p>
                  </a:txBody>
                  <a:tcPr/>
                </a:tc>
              </a:tr>
              <a:tr h="370840">
                <a:tc>
                  <a:txBody>
                    <a:bodyPr/>
                    <a:lstStyle/>
                    <a:p>
                      <a:pPr algn="l"/>
                      <a:r>
                        <a:rPr lang="tr-TR" sz="2000" dirty="0" smtClean="0"/>
                        <a:t>Z9-Departmanların işleyiş amaçlı kullanması gereken ekipmanları olmaması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Zayıf </a:t>
                      </a:r>
                    </a:p>
                    <a:p>
                      <a:pPr algn="ctr"/>
                      <a:endParaRPr lang="tr-TR" sz="2000" dirty="0"/>
                    </a:p>
                  </a:txBody>
                  <a:tcPr/>
                </a:tc>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p14="http://schemas.microsoft.com/office/powerpoint/2010/main" val="276539732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40</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3" name="Table 2"/>
          <p:cNvGraphicFramePr>
            <a:graphicFrameLocks noGrp="1"/>
          </p:cNvGraphicFramePr>
          <p:nvPr>
            <p:extLst>
              <p:ext uri="{D42A27DB-BD31-4B8C-83A1-F6EECF244321}">
                <p14:modId xmlns:p14="http://schemas.microsoft.com/office/powerpoint/2010/main" val="3827658361"/>
              </p:ext>
            </p:extLst>
          </p:nvPr>
        </p:nvGraphicFramePr>
        <p:xfrm>
          <a:off x="106556" y="1137257"/>
          <a:ext cx="8857933" cy="5076820"/>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64532">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3952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728794">
                <a:tc>
                  <a:txBody>
                    <a:bodyPr/>
                    <a:lstStyle/>
                    <a:p>
                      <a:pPr algn="l" fontAlgn="ctr"/>
                      <a:r>
                        <a:rPr lang="tr-TR" sz="600" b="0" i="0" u="none" strike="noStrike">
                          <a:solidFill>
                            <a:srgbClr val="000000"/>
                          </a:solidFill>
                          <a:effectLst/>
                          <a:latin typeface="Tahoma" panose="020B0604030504040204" pitchFamily="34" charset="0"/>
                        </a:rPr>
                        <a:t>Üniversiteye gelen misafirlerin ilgili kişi olmadığı durumlarda başka birine yönlendirilmemesi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İlgili kişi olmadığı durumlarda kiminle iletişime geçileceğinin bilinmemesi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Birim Amirleri ve Sekreterler ile iletişime geçilmesi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tr-TR" sz="600" b="0" i="0" u="none" strike="noStrike">
                          <a:solidFill>
                            <a:srgbClr val="000000"/>
                          </a:solidFill>
                          <a:effectLst/>
                          <a:latin typeface="Tahoma" panose="020B0604030504040204" pitchFamily="34" charset="0"/>
                        </a:rPr>
                        <a:t>Güvenlik Hizmetleri Birimi personelin uslüp sorunu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İletişimde yetersiz kalınması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Hizmetleri Birim Şedi ve Vardiye Amiri tarafından uyarılar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İletişim Eğitimi aldırılması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Güvenlik Hizmetleri Birimi 01.11.2019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İletişim Eğitimi aldırılmıştır.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tr-TR" sz="600" b="0" i="0" u="none" strike="noStrike">
                          <a:solidFill>
                            <a:srgbClr val="000000"/>
                          </a:solidFill>
                          <a:effectLst/>
                          <a:latin typeface="Tahoma" panose="020B0604030504040204" pitchFamily="34" charset="0"/>
                        </a:rPr>
                        <a:t>Öğrenci misafirlerinin okula alınmaması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Öğrencilerimizin güvenliği açısından tedbirli davranılması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Hizmetleri Birim Şefi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tr-TR" sz="600" b="0" i="0" u="none" strike="noStrike">
                          <a:solidFill>
                            <a:srgbClr val="000000"/>
                          </a:solidFill>
                          <a:effectLst/>
                          <a:latin typeface="Tahoma" panose="020B0604030504040204" pitchFamily="34" charset="0"/>
                        </a:rPr>
                        <a:t>Personel ve öğrenci araba sticker işleyişi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Sticker bulunan araçlar güvenli araç statüsünde sayılmakta ve detaylı kontrol edilmemektedir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tr-TR" sz="600" b="0" i="0" u="none" strike="noStrike">
                          <a:solidFill>
                            <a:srgbClr val="000000"/>
                          </a:solidFill>
                          <a:effectLst/>
                          <a:latin typeface="Tahoma" panose="020B0604030504040204" pitchFamily="34" charset="0"/>
                        </a:rPr>
                        <a:t>Otopark kamera kayıtlarının öğrenciye gösterilmemesi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Güvenlik sebebiyle kaydın sadece güvenlik personelleri tarafından izlenmesi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Hizmetleri Birim Şedi ve Vardiye Amiri tarafından uyarılar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28794">
                <a:tc>
                  <a:txBody>
                    <a:bodyPr/>
                    <a:lstStyle/>
                    <a:p>
                      <a:pPr algn="l" fontAlgn="ctr"/>
                      <a:r>
                        <a:rPr lang="nb-NO" sz="600" b="0" i="0" u="none" strike="noStrike">
                          <a:solidFill>
                            <a:srgbClr val="000000"/>
                          </a:solidFill>
                          <a:effectLst/>
                          <a:latin typeface="Tahoma" panose="020B0604030504040204" pitchFamily="34" charset="0"/>
                        </a:rPr>
                        <a:t>Güvenlik hizmetleri personelinin bilgisinin yetersiz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İletişimde yetersiz kalınması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Hizmetleri Birim Şedi ve Vardiye Amiri tarafından uyarılar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İletişim Eğitimi aldırılması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Güvenlik Hizmetleri Birimi 01.11.2019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İletişim Eğitimi aldırılmıştır.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06555" y="2070951"/>
            <a:ext cx="278063" cy="48845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06555" y="2232876"/>
            <a:ext cx="278063" cy="4770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127707380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41</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2975173955"/>
              </p:ext>
            </p:extLst>
          </p:nvPr>
        </p:nvGraphicFramePr>
        <p:xfrm>
          <a:off x="106555" y="1121252"/>
          <a:ext cx="8857932" cy="5092823"/>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7"/>
                <a:gridCol w="215942"/>
                <a:gridCol w="215942"/>
                <a:gridCol w="250493"/>
                <a:gridCol w="250493"/>
              </a:tblGrid>
              <a:tr h="144549">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7399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40275">
                <a:tc>
                  <a:txBody>
                    <a:bodyPr/>
                    <a:lstStyle/>
                    <a:p>
                      <a:pPr algn="l" fontAlgn="ctr"/>
                      <a:r>
                        <a:rPr lang="tr-TR" sz="600" b="0" i="0" u="none" strike="noStrike">
                          <a:solidFill>
                            <a:srgbClr val="000000"/>
                          </a:solidFill>
                          <a:effectLst/>
                          <a:latin typeface="Tahoma" panose="020B0604030504040204" pitchFamily="34" charset="0"/>
                        </a:rPr>
                        <a:t>Güvenlik hizmetleri biriminin sabit vardıyası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Öğrencilerimizin güvenliği açısından tedbirli davranılması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Hizmetleri Birim Şefi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0275">
                <a:tc>
                  <a:txBody>
                    <a:bodyPr/>
                    <a:lstStyle/>
                    <a:p>
                      <a:pPr algn="l" fontAlgn="ctr"/>
                      <a:r>
                        <a:rPr lang="tr-TR" sz="600" b="0" i="0" u="none" strike="noStrike">
                          <a:solidFill>
                            <a:srgbClr val="000000"/>
                          </a:solidFill>
                          <a:effectLst/>
                          <a:latin typeface="Tahoma" panose="020B0604030504040204" pitchFamily="34" charset="0"/>
                        </a:rPr>
                        <a:t>Kartı olmayan öğrencilere yönelik davranışlar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Öğrencilerimizin güvenliği açısından tedbirli davranılması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Hizmetleri Birim Şefi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12289">
                <a:tc>
                  <a:txBody>
                    <a:bodyPr/>
                    <a:lstStyle/>
                    <a:p>
                      <a:pPr algn="l" fontAlgn="ctr"/>
                      <a:r>
                        <a:rPr lang="tr-TR" sz="600" b="0" i="0" u="none" strike="noStrike">
                          <a:solidFill>
                            <a:srgbClr val="000000"/>
                          </a:solidFill>
                          <a:effectLst/>
                          <a:latin typeface="Tahoma" panose="020B0604030504040204" pitchFamily="34" charset="0"/>
                        </a:rPr>
                        <a:t>Kampüs dışı güvenlik önlemlerinin yetersizliği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Kampüs dışının Güvenlik Hizmetleri Birimi sorumluluk alanı dışında kalması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Olağanüstü durumlarda müdahale edilmesi Güvenlik Hizmetleri Birimi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0275">
                <a:tc>
                  <a:txBody>
                    <a:bodyPr/>
                    <a:lstStyle/>
                    <a:p>
                      <a:pPr algn="l" fontAlgn="ctr"/>
                      <a:r>
                        <a:rPr lang="tr-TR" sz="600" b="0" i="0" u="none" strike="noStrike">
                          <a:solidFill>
                            <a:srgbClr val="000000"/>
                          </a:solidFill>
                          <a:effectLst/>
                          <a:latin typeface="Tahoma" panose="020B0604030504040204" pitchFamily="34" charset="0"/>
                        </a:rPr>
                        <a:t>Öğrenci misafirlerine katı davranılması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Öğrencilerimizin güvenliği açısından tedbirli davranılması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Hizmetleri Birim Şefi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0275">
                <a:tc>
                  <a:txBody>
                    <a:bodyPr/>
                    <a:lstStyle/>
                    <a:p>
                      <a:pPr algn="l" fontAlgn="ctr"/>
                      <a:r>
                        <a:rPr lang="tr-TR" sz="600" b="0" i="0" u="none" strike="noStrike">
                          <a:solidFill>
                            <a:srgbClr val="000000"/>
                          </a:solidFill>
                          <a:effectLst/>
                          <a:latin typeface="Tahoma" panose="020B0604030504040204" pitchFamily="34" charset="0"/>
                        </a:rPr>
                        <a:t>Klima bakımlarının yeterli sıklıkta yapılmaması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Klima bakımlarının mesai saatleri dışında yada haftasonu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Hizmetler Birimi- Teknik Bakım Planı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00891">
                <a:tc>
                  <a:txBody>
                    <a:bodyPr/>
                    <a:lstStyle/>
                    <a:p>
                      <a:pPr algn="l" fontAlgn="ctr"/>
                      <a:r>
                        <a:rPr lang="tr-TR" sz="600" b="0" i="0" u="none" strike="noStrike">
                          <a:solidFill>
                            <a:srgbClr val="000000"/>
                          </a:solidFill>
                          <a:effectLst/>
                          <a:latin typeface="Tahoma" panose="020B0604030504040204" pitchFamily="34" charset="0"/>
                        </a:rPr>
                        <a:t>Teknik Hizmetler Birimi personelinin  olumsuz davranışı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Taleplerin talep sistemi üzerinden iletilmeyip telefon ile iş yaptırılmak istenmesi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Talep Sistemine kişilerin yöndendirilmesi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Atılacaktır.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 11.11.2019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Destek Hizmetleri Müdür Yardımcısı tarafından kişilere gönderilmiştir.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06556" y="2055019"/>
            <a:ext cx="278064" cy="42912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06556" y="2216944"/>
            <a:ext cx="278064" cy="419090"/>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24907395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42</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656462071"/>
              </p:ext>
            </p:extLst>
          </p:nvPr>
        </p:nvGraphicFramePr>
        <p:xfrm>
          <a:off x="96191" y="1133343"/>
          <a:ext cx="8868298" cy="5080733"/>
        </p:xfrm>
        <a:graphic>
          <a:graphicData uri="http://schemas.openxmlformats.org/drawingml/2006/table">
            <a:tbl>
              <a:tblPr/>
              <a:tblGrid>
                <a:gridCol w="1418235"/>
                <a:gridCol w="1394454"/>
                <a:gridCol w="224842"/>
                <a:gridCol w="1409588"/>
                <a:gridCol w="224842"/>
                <a:gridCol w="726414"/>
                <a:gridCol w="190251"/>
                <a:gridCol w="259433"/>
                <a:gridCol w="719928"/>
                <a:gridCol w="726414"/>
                <a:gridCol w="639935"/>
                <a:gridCol w="216195"/>
                <a:gridCol w="216195"/>
                <a:gridCol w="250786"/>
                <a:gridCol w="250786"/>
              </a:tblGrid>
              <a:tr h="145296">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7644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43586">
                <a:tc>
                  <a:txBody>
                    <a:bodyPr/>
                    <a:lstStyle/>
                    <a:p>
                      <a:pPr algn="l" fontAlgn="ctr"/>
                      <a:r>
                        <a:rPr lang="tr-TR" sz="600" b="0" i="0" u="none" strike="noStrike">
                          <a:solidFill>
                            <a:srgbClr val="000000"/>
                          </a:solidFill>
                          <a:effectLst/>
                          <a:latin typeface="Tahoma" panose="020B0604030504040204" pitchFamily="34" charset="0"/>
                        </a:rPr>
                        <a:t>Projeksiyon Cihaz Kullanım Hataları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Kullanıcıların bilgisizliği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Ses-Işık Teknisyeninin destek vermesi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Projeksiyon Kullanma Talimatı Oluşturulacaktır.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Teknik Hizmetler Birim Şefi 11.11.2019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DH-TL-0065 Projeksiyon Cihazı Kullanma talimatı oluşturulmuştur.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06583">
                <a:tc>
                  <a:txBody>
                    <a:bodyPr/>
                    <a:lstStyle/>
                    <a:p>
                      <a:pPr algn="l" fontAlgn="ctr"/>
                      <a:r>
                        <a:rPr lang="tr-TR" sz="600" b="0" i="0" u="none" strike="noStrike">
                          <a:solidFill>
                            <a:srgbClr val="000000"/>
                          </a:solidFill>
                          <a:effectLst/>
                          <a:latin typeface="Tahoma" panose="020B0604030504040204" pitchFamily="34" charset="0"/>
                        </a:rPr>
                        <a:t>Teknik Hizmetler Birimi personelinin  iletişim eksikliği(AAP)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Taleplerin talep sistemi üzerinden iletilmeyip telefon ile iş yaptırılmak istenmesi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Talep Sistemine kişilerin yöndendirilmesi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Atılacaktır.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 11.11.2019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Hizmetleri Müdürlüğü ve İlgili Birimlerin İşleyiş Bilgilendirme Maili Tekrar Destek Hizmetleri Müdür Yardımcısı tarafından kişilere gönderilmiştir.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96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3586">
                <a:tc>
                  <a:txBody>
                    <a:bodyPr/>
                    <a:lstStyle/>
                    <a:p>
                      <a:pPr algn="l" fontAlgn="ctr"/>
                      <a:r>
                        <a:rPr lang="tr-TR" sz="600" b="0" i="0" u="none" strike="noStrike">
                          <a:solidFill>
                            <a:srgbClr val="000000"/>
                          </a:solidFill>
                          <a:effectLst/>
                          <a:latin typeface="Tahoma" panose="020B0604030504040204" pitchFamily="34" charset="0"/>
                        </a:rPr>
                        <a:t>Prizlerin çalışmaması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Kullanıcı kaynaklı prizlerin arızalanması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Teknik Hizmetler Birimi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778065">
                <a:tc>
                  <a:txBody>
                    <a:bodyPr/>
                    <a:lstStyle/>
                    <a:p>
                      <a:pPr algn="l" fontAlgn="ctr"/>
                      <a:r>
                        <a:rPr lang="tr-TR" sz="600" b="0" i="0" u="none" strike="noStrike">
                          <a:solidFill>
                            <a:srgbClr val="000000"/>
                          </a:solidFill>
                          <a:effectLst/>
                          <a:latin typeface="Tahoma" panose="020B0604030504040204" pitchFamily="34" charset="0"/>
                        </a:rPr>
                        <a:t>Konferans salonu öğrenci kullanımının kısıtlı olması (Ses-Işık Bakımından)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Elektronik cihazların arızalanma riskinin yüksek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Teknik Hizmetler Birimi ve SKS Müdürlüğü izni ile kullanıma izin verilmesi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3586">
                <a:tc>
                  <a:txBody>
                    <a:bodyPr/>
                    <a:lstStyle/>
                    <a:p>
                      <a:pPr algn="l" fontAlgn="ctr"/>
                      <a:r>
                        <a:rPr lang="tr-TR" sz="600" b="0" i="0" u="none" strike="noStrike">
                          <a:solidFill>
                            <a:srgbClr val="000000"/>
                          </a:solidFill>
                          <a:effectLst/>
                          <a:latin typeface="Tahoma" panose="020B0604030504040204" pitchFamily="34" charset="0"/>
                        </a:rPr>
                        <a:t>Konferans salonunda ses- sahne eksiklikleri(AAP)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Bütçe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43586">
                <a:tc>
                  <a:txBody>
                    <a:bodyPr/>
                    <a:lstStyle/>
                    <a:p>
                      <a:pPr algn="l" fontAlgn="ctr"/>
                      <a:r>
                        <a:rPr lang="tr-TR" sz="600" b="0" i="0" u="none" strike="noStrike">
                          <a:solidFill>
                            <a:srgbClr val="000000"/>
                          </a:solidFill>
                          <a:effectLst/>
                          <a:latin typeface="Tahoma" panose="020B0604030504040204" pitchFamily="34" charset="0"/>
                        </a:rPr>
                        <a:t>Tuvaletleri genel temizlik yetersizliği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Sınav dönemlerinde öğrencileri geceleri okulda vakit geçirmesi ve personelin o saatlerde mesai dışında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Temizlik Hizmetleri Birimi- WC Kontrol Formu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96190" y="2066132"/>
            <a:ext cx="278399" cy="43134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96190" y="2228057"/>
            <a:ext cx="278399" cy="4212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1530126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43</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3621143329"/>
              </p:ext>
            </p:extLst>
          </p:nvPr>
        </p:nvGraphicFramePr>
        <p:xfrm>
          <a:off x="106556" y="1142292"/>
          <a:ext cx="8857933" cy="5071782"/>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56650">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1367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93877">
                <a:tc>
                  <a:txBody>
                    <a:bodyPr/>
                    <a:lstStyle/>
                    <a:p>
                      <a:pPr algn="l" fontAlgn="ctr"/>
                      <a:r>
                        <a:rPr lang="tr-TR" sz="600" b="0" i="0" u="none" strike="noStrike">
                          <a:solidFill>
                            <a:srgbClr val="000000"/>
                          </a:solidFill>
                          <a:effectLst/>
                          <a:latin typeface="Tahoma" panose="020B0604030504040204" pitchFamily="34" charset="0"/>
                        </a:rPr>
                        <a:t>Tuvaletlerin kötü kullanımı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Kişilerin dikkat etmemesi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Temizlik Hizmetleri Birimi- WC Kontrol Formu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3877">
                <a:tc>
                  <a:txBody>
                    <a:bodyPr/>
                    <a:lstStyle/>
                    <a:p>
                      <a:pPr algn="l" fontAlgn="ctr"/>
                      <a:r>
                        <a:rPr lang="tr-TR" sz="600" b="0" i="0" u="none" strike="noStrike">
                          <a:solidFill>
                            <a:srgbClr val="000000"/>
                          </a:solidFill>
                          <a:effectLst/>
                          <a:latin typeface="Tahoma" panose="020B0604030504040204" pitchFamily="34" charset="0"/>
                        </a:rPr>
                        <a:t>Personel WC'lerini öğrencilerin kullanması(AAP)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Alternatif Rektörlük giriş katta başka bir tuvalet bulunmaması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300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2072">
                <a:tc>
                  <a:txBody>
                    <a:bodyPr/>
                    <a:lstStyle/>
                    <a:p>
                      <a:pPr algn="l" fontAlgn="ctr"/>
                      <a:r>
                        <a:rPr lang="tr-TR" sz="600" b="0" i="0" u="none" strike="noStrike">
                          <a:solidFill>
                            <a:srgbClr val="000000"/>
                          </a:solidFill>
                          <a:effectLst/>
                          <a:latin typeface="Tahoma" panose="020B0604030504040204" pitchFamily="34" charset="0"/>
                        </a:rPr>
                        <a:t>Tuvaletlerde peçete ve havlu kağıt eksikliği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Tedarikçi stoklarında kullanılan ürünlerin olmaması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Ürün tedariklerinin Temizlik Hizmetleri Birim Şefi ve Satın Alma Müdürlüğü  tarafından temin edilmesi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3877">
                <a:tc>
                  <a:txBody>
                    <a:bodyPr/>
                    <a:lstStyle/>
                    <a:p>
                      <a:pPr algn="l" fontAlgn="ctr"/>
                      <a:r>
                        <a:rPr lang="tr-TR" sz="600" b="0" i="0" u="none" strike="noStrike">
                          <a:solidFill>
                            <a:srgbClr val="000000"/>
                          </a:solidFill>
                          <a:effectLst/>
                          <a:latin typeface="Tahoma" panose="020B0604030504040204" pitchFamily="34" charset="0"/>
                        </a:rPr>
                        <a:t>Kedilerin sınıflara tuvaletlerini yapmaları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Kişilerin kedileri bina içerisine 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Temizlik Hizmetler Birimi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3877">
                <a:tc>
                  <a:txBody>
                    <a:bodyPr/>
                    <a:lstStyle/>
                    <a:p>
                      <a:pPr algn="l" fontAlgn="ctr"/>
                      <a:r>
                        <a:rPr lang="tr-TR" sz="600" b="0" i="0" u="none" strike="noStrike">
                          <a:solidFill>
                            <a:srgbClr val="000000"/>
                          </a:solidFill>
                          <a:effectLst/>
                          <a:latin typeface="Tahoma" panose="020B0604030504040204" pitchFamily="34" charset="0"/>
                        </a:rPr>
                        <a:t>Tuvaletlerin aynı anda temizlenmesi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Operasyonel olarak yanlış planlama yapılması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Temizlik Hizmetler Birimi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Toplantı yapılarak personel uyarılacaktır.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Temizlik Hizmetleri Birimi Şefi 01.07.2019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Toplantı yapılarak personel uyarılmıştır.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3877">
                <a:tc>
                  <a:txBody>
                    <a:bodyPr/>
                    <a:lstStyle/>
                    <a:p>
                      <a:pPr algn="l" fontAlgn="ctr"/>
                      <a:r>
                        <a:rPr lang="tr-TR" sz="600" b="0" i="0" u="none" strike="noStrike">
                          <a:solidFill>
                            <a:srgbClr val="000000"/>
                          </a:solidFill>
                          <a:effectLst/>
                          <a:latin typeface="Tahoma" panose="020B0604030504040204" pitchFamily="34" charset="0"/>
                        </a:rPr>
                        <a:t>Sınıflarda der çalışılmasına izin verilmemesi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Sınav dönemlerinde güvenlik sebebiyle bazı sınıflarda ders çalışılmasına izin verilmektedir.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Hizmetleri Birimi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06555" y="2075656"/>
            <a:ext cx="278063" cy="46505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06555" y="2237582"/>
            <a:ext cx="278063" cy="45417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232398063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44</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365028357"/>
              </p:ext>
            </p:extLst>
          </p:nvPr>
        </p:nvGraphicFramePr>
        <p:xfrm>
          <a:off x="102095" y="1242759"/>
          <a:ext cx="8862394" cy="4971315"/>
        </p:xfrm>
        <a:graphic>
          <a:graphicData uri="http://schemas.openxmlformats.org/drawingml/2006/table">
            <a:tbl>
              <a:tblPr/>
              <a:tblGrid>
                <a:gridCol w="1417292"/>
                <a:gridCol w="1393526"/>
                <a:gridCol w="224692"/>
                <a:gridCol w="1408650"/>
                <a:gridCol w="224692"/>
                <a:gridCol w="725930"/>
                <a:gridCol w="190124"/>
                <a:gridCol w="259261"/>
                <a:gridCol w="719448"/>
                <a:gridCol w="725930"/>
                <a:gridCol w="639509"/>
                <a:gridCol w="216051"/>
                <a:gridCol w="216051"/>
                <a:gridCol w="250619"/>
                <a:gridCol w="250619"/>
              </a:tblGrid>
              <a:tr h="152612">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00434">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75991">
                <a:tc>
                  <a:txBody>
                    <a:bodyPr/>
                    <a:lstStyle/>
                    <a:p>
                      <a:pPr algn="l" fontAlgn="ctr"/>
                      <a:r>
                        <a:rPr lang="tr-TR" sz="600" b="0" i="0" u="none" strike="noStrike">
                          <a:solidFill>
                            <a:srgbClr val="000000"/>
                          </a:solidFill>
                          <a:effectLst/>
                          <a:latin typeface="Tahoma" panose="020B0604030504040204" pitchFamily="34" charset="0"/>
                        </a:rPr>
                        <a:t>Ulaşım araç sayısı eksikliği(AAP)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Bütçe Yetersizliği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5991">
                <a:tc>
                  <a:txBody>
                    <a:bodyPr/>
                    <a:lstStyle/>
                    <a:p>
                      <a:pPr algn="l" fontAlgn="ctr"/>
                      <a:r>
                        <a:rPr lang="tr-TR" sz="600" b="0" i="0" u="none" strike="noStrike">
                          <a:solidFill>
                            <a:srgbClr val="000000"/>
                          </a:solidFill>
                          <a:effectLst/>
                          <a:latin typeface="Tahoma" panose="020B0604030504040204" pitchFamily="34" charset="0"/>
                        </a:rPr>
                        <a:t>Servis temizliğinin yetersiz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Dış hizmet alınmasından kaynaklı bire bir kontrol edilememesi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Ulaşım Hiz. Ve Destek Hiz. Müdürlüğü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Döşemealtı Turizm ile toplantı yapılarak firma uyarılacaktır.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Ulaşım Hiz. Ve Destek Hiz. Müdürlüğü- Döşemealtı Turizm 23.09.2019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Döşemealtı Turizm ile toplantı yapılmış, firma uyarılılmıştır.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5991">
                <a:tc>
                  <a:txBody>
                    <a:bodyPr/>
                    <a:lstStyle/>
                    <a:p>
                      <a:pPr algn="l" fontAlgn="ctr"/>
                      <a:r>
                        <a:rPr lang="tr-TR" sz="600" b="0" i="0" u="none" strike="noStrike">
                          <a:solidFill>
                            <a:srgbClr val="000000"/>
                          </a:solidFill>
                          <a:effectLst/>
                          <a:latin typeface="Tahoma" panose="020B0604030504040204" pitchFamily="34" charset="0"/>
                        </a:rPr>
                        <a:t>Araç temizliğinin yetersiz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Yoğun çalışılması kaynaklı tek seferlik aksama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Ulaşım Hizmetleri Birim Şefi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Toplantı yapılarak personele gerekli uyarılarda bulunulacaktır.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Ulaşım Hiz 04.11.2019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Toplantı yapılmış, personele gerekli uyarılarda bulunulmuştur.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dirty="0">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75991">
                <a:tc>
                  <a:txBody>
                    <a:bodyPr/>
                    <a:lstStyle/>
                    <a:p>
                      <a:pPr algn="l" fontAlgn="ctr"/>
                      <a:r>
                        <a:rPr lang="tr-TR" sz="600" b="0" i="0" u="none" strike="noStrike">
                          <a:solidFill>
                            <a:srgbClr val="000000"/>
                          </a:solidFill>
                          <a:effectLst/>
                          <a:latin typeface="Tahoma" panose="020B0604030504040204" pitchFamily="34" charset="0"/>
                        </a:rPr>
                        <a:t>Şoförlerin kişilere karşı uslübü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Dış hizmet alınmasından kaynaklı bire bir kontrol edilememesi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Sorun olması takdirde Ulaşım Hiz. Birimi müdahalesi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Döşemealtı Turizm personellerine İletişim Eğitimi düzenlenecektir.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Ulaşım Hiz. Ve Destek Hiz. Müdürlüğü- Döşemealtı Turizm 20.02.2020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614305">
                <a:tc>
                  <a:txBody>
                    <a:bodyPr/>
                    <a:lstStyle/>
                    <a:p>
                      <a:pPr algn="l" fontAlgn="ctr"/>
                      <a:r>
                        <a:rPr lang="tr-TR" sz="600" b="0" i="0" u="none" strike="noStrike">
                          <a:solidFill>
                            <a:srgbClr val="000000"/>
                          </a:solidFill>
                          <a:effectLst/>
                          <a:latin typeface="Tahoma" panose="020B0604030504040204" pitchFamily="34" charset="0"/>
                        </a:rPr>
                        <a:t>Okul ulaşımının yetersiz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Şehir merkezine ana kampüsün uzak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Döşemealtı Turizm Ring Servisleri ve Toplu Taşıma Araçları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Konu ile ilgili Döşemealtı Turizm ile toplantı yapılacaktır.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Ulaşım Hiz. Ve Destek Hiz. Müdürlüğü- Döşemealtı Turizm 23.09.2019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Döşemealtı Turizm ile toplantı yapılmış, ring servislerinde bir sonraki yıl için ortak çalışılarak yeni bir düzenleme getirilebileceği görüşülmüştür.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02095" y="2175669"/>
            <a:ext cx="278208" cy="45306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02095" y="2337594"/>
            <a:ext cx="278208" cy="44246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14794211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45</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2660158715"/>
              </p:ext>
            </p:extLst>
          </p:nvPr>
        </p:nvGraphicFramePr>
        <p:xfrm>
          <a:off x="120887" y="1093444"/>
          <a:ext cx="8843602" cy="5120631"/>
        </p:xfrm>
        <a:graphic>
          <a:graphicData uri="http://schemas.openxmlformats.org/drawingml/2006/table">
            <a:tbl>
              <a:tblPr/>
              <a:tblGrid>
                <a:gridCol w="1414286"/>
                <a:gridCol w="1390570"/>
                <a:gridCol w="224216"/>
                <a:gridCol w="1405662"/>
                <a:gridCol w="224216"/>
                <a:gridCol w="724391"/>
                <a:gridCol w="189721"/>
                <a:gridCol w="258711"/>
                <a:gridCol w="717923"/>
                <a:gridCol w="724391"/>
                <a:gridCol w="638153"/>
                <a:gridCol w="215593"/>
                <a:gridCol w="215593"/>
                <a:gridCol w="250088"/>
                <a:gridCol w="250088"/>
              </a:tblGrid>
              <a:tr h="142871">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68495">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967216">
                <a:tc>
                  <a:txBody>
                    <a:bodyPr/>
                    <a:lstStyle/>
                    <a:p>
                      <a:pPr algn="l" fontAlgn="ctr"/>
                      <a:r>
                        <a:rPr lang="tr-TR" sz="600" b="0" i="0" u="none" strike="noStrike">
                          <a:solidFill>
                            <a:srgbClr val="000000"/>
                          </a:solidFill>
                          <a:effectLst/>
                          <a:latin typeface="Tahoma" panose="020B0604030504040204" pitchFamily="34" charset="0"/>
                        </a:rPr>
                        <a:t>Ring servislerinden tüm öğrencilerin faydalanamaması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Sadece kayıtlı öğrencilerin servis hizmetinden faydanabilmesi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Döşemealtı Turizm Ring Servisleri ve Toplu Taşıma Araçları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Konu ile ilgili Döşemealtı Turizm ile toplantı yapılacaktır.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Ulaşım Hiz. Ve Destek Hiz. Müdürlüğü- Döşemealtı Turizm 23.09.2019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Döşemealtı Turizm ile toplantı yapılmış, ring servislerinde bir sonraki yıl için ortak çalışılarak yeni bir düzenleme getirilebileceği görüşülmüştür.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2846">
                <a:tc>
                  <a:txBody>
                    <a:bodyPr/>
                    <a:lstStyle/>
                    <a:p>
                      <a:pPr algn="l" fontAlgn="ctr"/>
                      <a:r>
                        <a:rPr lang="tr-TR" sz="600" b="0" i="0" u="none" strike="noStrike">
                          <a:solidFill>
                            <a:srgbClr val="000000"/>
                          </a:solidFill>
                          <a:effectLst/>
                          <a:latin typeface="Tahoma" panose="020B0604030504040204" pitchFamily="34" charset="0"/>
                        </a:rPr>
                        <a:t>Servis ücretlerinin yüksek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Şehir merkezine ana kampüsün uzak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En iyi hizmeti en uygun ücret ile verebilecek firma seçimi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0665">
                <a:tc>
                  <a:txBody>
                    <a:bodyPr/>
                    <a:lstStyle/>
                    <a:p>
                      <a:pPr algn="l" fontAlgn="ctr"/>
                      <a:r>
                        <a:rPr lang="tr-TR" sz="600" b="0" i="0" u="none" strike="noStrike">
                          <a:solidFill>
                            <a:srgbClr val="000000"/>
                          </a:solidFill>
                          <a:effectLst/>
                          <a:latin typeface="Tahoma" panose="020B0604030504040204" pitchFamily="34" charset="0"/>
                        </a:rPr>
                        <a:t>Etkinliklerde servis kullandırılmaması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Üst yönetim onaylı etkinliklerde servis hizmetinden yararlanılması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Destek Hiz. Müd. Ve SKS Müdürlüğü organizasyonlarında Üst yönetim onayı olması takdirde servis hizmeti sağlanmaktadır.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2846">
                <a:tc>
                  <a:txBody>
                    <a:bodyPr/>
                    <a:lstStyle/>
                    <a:p>
                      <a:pPr algn="l" fontAlgn="ctr"/>
                      <a:r>
                        <a:rPr lang="tr-TR" sz="600" b="0" i="0" u="none" strike="noStrike">
                          <a:solidFill>
                            <a:srgbClr val="000000"/>
                          </a:solidFill>
                          <a:effectLst/>
                          <a:latin typeface="Tahoma" panose="020B0604030504040204" pitchFamily="34" charset="0"/>
                        </a:rPr>
                        <a:t>Ulaşım Hizmetleri Birimine kolay ulaşım sağlanamaması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Döşemealtı Turizm Yetkilisi olarak Üniversitede 1 kişinin görev yapması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Servislerde irtibat numaralarının bulunması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2846">
                <a:tc>
                  <a:txBody>
                    <a:bodyPr/>
                    <a:lstStyle/>
                    <a:p>
                      <a:pPr algn="l" fontAlgn="ctr"/>
                      <a:r>
                        <a:rPr lang="tr-TR" sz="600" b="0" i="0" u="none" strike="noStrike">
                          <a:solidFill>
                            <a:srgbClr val="000000"/>
                          </a:solidFill>
                          <a:effectLst/>
                          <a:latin typeface="Tahoma" panose="020B0604030504040204" pitchFamily="34" charset="0"/>
                        </a:rPr>
                        <a:t>Ulaşım Hizmetleri birim faaliyetlerinden memnuniyetsizlik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Kişilerin beklentilerinin farklı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Ulaşım Hiz. Birimi ve Döşemealtı Turizm</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2846">
                <a:tc>
                  <a:txBody>
                    <a:bodyPr/>
                    <a:lstStyle/>
                    <a:p>
                      <a:pPr algn="l" fontAlgn="ctr"/>
                      <a:r>
                        <a:rPr lang="tr-TR" sz="600" b="0" i="0" u="none" strike="noStrike">
                          <a:solidFill>
                            <a:srgbClr val="000000"/>
                          </a:solidFill>
                          <a:effectLst/>
                          <a:latin typeface="Tahoma" panose="020B0604030504040204" pitchFamily="34" charset="0"/>
                        </a:rPr>
                        <a:t>Yemeklerin yağ ve tuz oranının fazlalığı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Kişilerin yemek tercihlerinin farklı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Yemek Reçetelerine Uyum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20885" y="2026445"/>
            <a:ext cx="277599" cy="41414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20885" y="2188369"/>
            <a:ext cx="277599" cy="40445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42484442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46</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4193336563"/>
              </p:ext>
            </p:extLst>
          </p:nvPr>
        </p:nvGraphicFramePr>
        <p:xfrm>
          <a:off x="106556" y="1139922"/>
          <a:ext cx="8857933" cy="5074151"/>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58013">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1814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99918">
                <a:tc>
                  <a:txBody>
                    <a:bodyPr/>
                    <a:lstStyle/>
                    <a:p>
                      <a:pPr algn="l" fontAlgn="ctr"/>
                      <a:r>
                        <a:rPr lang="tr-TR" sz="600" b="0" i="0" u="none" strike="noStrike">
                          <a:solidFill>
                            <a:srgbClr val="000000"/>
                          </a:solidFill>
                          <a:effectLst/>
                          <a:latin typeface="Tahoma" panose="020B0604030504040204" pitchFamily="34" charset="0"/>
                        </a:rPr>
                        <a:t>Yemek lezzetinin yetersiz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Kişilerin damak tadlarının farklı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Aşçıbaşı ve Gıda Mühendisi Tad-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918">
                <a:tc>
                  <a:txBody>
                    <a:bodyPr/>
                    <a:lstStyle/>
                    <a:p>
                      <a:pPr algn="l" fontAlgn="ctr"/>
                      <a:r>
                        <a:rPr lang="tr-TR" sz="600" b="0" i="0" u="none" strike="noStrike">
                          <a:solidFill>
                            <a:srgbClr val="000000"/>
                          </a:solidFill>
                          <a:effectLst/>
                          <a:latin typeface="Tahoma" panose="020B0604030504040204" pitchFamily="34" charset="0"/>
                        </a:rPr>
                        <a:t>İkram hizmetmetinin yavaş işlemesi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İkram servis istasyonlarının yetersiz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Personel desteği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918">
                <a:tc>
                  <a:txBody>
                    <a:bodyPr/>
                    <a:lstStyle/>
                    <a:p>
                      <a:pPr algn="l" fontAlgn="ctr"/>
                      <a:r>
                        <a:rPr lang="tr-TR" sz="600" b="0" i="0" u="none" strike="noStrike">
                          <a:solidFill>
                            <a:srgbClr val="000000"/>
                          </a:solidFill>
                          <a:effectLst/>
                          <a:latin typeface="Tahoma" panose="020B0604030504040204" pitchFamily="34" charset="0"/>
                        </a:rPr>
                        <a:t>Yemek çeşitlerinin aynı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Günlük kullanım olmayıp kişilerin ara ara gelmesi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Haftalık Menü Düzenlemesi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98401">
                <a:tc>
                  <a:txBody>
                    <a:bodyPr/>
                    <a:lstStyle/>
                    <a:p>
                      <a:pPr algn="l" fontAlgn="ctr"/>
                      <a:r>
                        <a:rPr lang="tr-TR" sz="600" b="0" i="0" u="none" strike="noStrike">
                          <a:solidFill>
                            <a:srgbClr val="000000"/>
                          </a:solidFill>
                          <a:effectLst/>
                          <a:latin typeface="Tahoma" panose="020B0604030504040204" pitchFamily="34" charset="0"/>
                        </a:rPr>
                        <a:t>Yemekhane ve mutfak hijyenin yetersiz olması(AAP)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Sağlık açısından tehlike arz etmesi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Kedilerin yemekhane içerisine girmesi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Güvenlik kontrolleri- Gün sonu mutfak kapılarının kilitlenmesi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Mesai bitinde güvenlik görevlilerinin mutfak ve yemekhane denetimi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Güvenlik Hizmetleri Birimi 02.09.2019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Mesai sonu mutfağın kilitlenmesi- Güvenlik Birimi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918">
                <a:tc>
                  <a:txBody>
                    <a:bodyPr/>
                    <a:lstStyle/>
                    <a:p>
                      <a:pPr algn="l" fontAlgn="ctr"/>
                      <a:r>
                        <a:rPr lang="tr-TR" sz="600" b="0" i="0" u="none" strike="noStrike">
                          <a:solidFill>
                            <a:srgbClr val="000000"/>
                          </a:solidFill>
                          <a:effectLst/>
                          <a:latin typeface="Tahoma" panose="020B0604030504040204" pitchFamily="34" charset="0"/>
                        </a:rPr>
                        <a:t>Yemeklerde krema kullanımın fazlalığı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Memnunieytsizlik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Krema oranının kişilere fazla gelmesi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Yemek Reçetelerinin müşteri kitlesine göre düzenlenerek uygulanması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48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918">
                <a:tc>
                  <a:txBody>
                    <a:bodyPr/>
                    <a:lstStyle/>
                    <a:p>
                      <a:pPr algn="l" fontAlgn="ctr"/>
                      <a:r>
                        <a:rPr lang="tr-TR" sz="600" b="0" i="0" u="none" strike="noStrike">
                          <a:solidFill>
                            <a:srgbClr val="000000"/>
                          </a:solidFill>
                          <a:effectLst/>
                          <a:latin typeface="Tahoma" panose="020B0604030504040204" pitchFamily="34" charset="0"/>
                        </a:rPr>
                        <a:t>Masalara tuzluk konulmaması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Sağlık Bakanlığı tarafından yasaklanması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Salata büfesi baharatlık bölümünde tuzun yer 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06555" y="2073896"/>
            <a:ext cx="278063" cy="46910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06555" y="2235820"/>
            <a:ext cx="278063" cy="4581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258183878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47</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1509686492"/>
              </p:ext>
            </p:extLst>
          </p:nvPr>
        </p:nvGraphicFramePr>
        <p:xfrm>
          <a:off x="106556" y="1112789"/>
          <a:ext cx="8857933" cy="5101285"/>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44032">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72300">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637987">
                <a:tc>
                  <a:txBody>
                    <a:bodyPr/>
                    <a:lstStyle/>
                    <a:p>
                      <a:pPr algn="l" fontAlgn="ctr"/>
                      <a:r>
                        <a:rPr lang="tr-TR" sz="600" b="0" i="0" u="none" strike="noStrike">
                          <a:solidFill>
                            <a:srgbClr val="000000"/>
                          </a:solidFill>
                          <a:effectLst/>
                          <a:latin typeface="Tahoma" panose="020B0604030504040204" pitchFamily="34" charset="0"/>
                        </a:rPr>
                        <a:t>Yemekhane fiyatlarının pahalı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Memnuniyetsizlik-Müşteri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Hammadde faaliyetlerindeki beklenmekdik artışlar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Tedarikçi sözleşmeleri ile fiyat dengeisinin sağlanması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7987">
                <a:tc>
                  <a:txBody>
                    <a:bodyPr/>
                    <a:lstStyle/>
                    <a:p>
                      <a:pPr algn="l" fontAlgn="ctr"/>
                      <a:r>
                        <a:rPr lang="tr-TR" sz="600" b="0" i="0" u="none" strike="noStrike">
                          <a:solidFill>
                            <a:srgbClr val="000000"/>
                          </a:solidFill>
                          <a:effectLst/>
                          <a:latin typeface="Tahoma" panose="020B0604030504040204" pitchFamily="34" charset="0"/>
                        </a:rPr>
                        <a:t>Yemek porsiyonlarında dengesizlik olması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Yemekhanelerde çalışan personellerin değişmesi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Reçetede yer alan yemek porsiyonlarının personele bildirilmesi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7987">
                <a:tc>
                  <a:txBody>
                    <a:bodyPr/>
                    <a:lstStyle/>
                    <a:p>
                      <a:pPr algn="l" fontAlgn="ctr"/>
                      <a:r>
                        <a:rPr lang="tr-TR" sz="600" b="0" i="0" u="none" strike="noStrike">
                          <a:solidFill>
                            <a:srgbClr val="000000"/>
                          </a:solidFill>
                          <a:effectLst/>
                          <a:latin typeface="Tahoma" panose="020B0604030504040204" pitchFamily="34" charset="0"/>
                        </a:rPr>
                        <a:t>Yemeklerde kullanılan etin beğenilmemesi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Memnuniyetsizlik-Müşteri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Etlerin sinirli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da-DK" sz="500" b="0" i="0" u="none" strike="noStrike">
                          <a:solidFill>
                            <a:srgbClr val="000000"/>
                          </a:solidFill>
                          <a:effectLst/>
                          <a:latin typeface="Tahoma" panose="020B0604030504040204" pitchFamily="34" charset="0"/>
                        </a:rPr>
                        <a:t>Doğranmış et yerine 5'li set alınması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Tedarik edilen firmaya denetime gidilmesi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Gıda Müh. 26.09.2019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Firma Denetlenmiş herhangi bir sorun gözlemlenmemiştir.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7987">
                <a:tc>
                  <a:txBody>
                    <a:bodyPr/>
                    <a:lstStyle/>
                    <a:p>
                      <a:pPr algn="l" fontAlgn="ctr"/>
                      <a:r>
                        <a:rPr lang="tr-TR" sz="600" b="0" i="0" u="none" strike="noStrike">
                          <a:solidFill>
                            <a:srgbClr val="000000"/>
                          </a:solidFill>
                          <a:effectLst/>
                          <a:latin typeface="Tahoma" panose="020B0604030504040204" pitchFamily="34" charset="0"/>
                        </a:rPr>
                        <a:t>Yemekhane saatleri(AAP)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Memnuniyetsizlik-Müşteri kaybı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Yönerge gereği en fazla yemeğin 3 saat büfede tutulabilmesi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Katlanılması Zorunlu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7987">
                <a:tc>
                  <a:txBody>
                    <a:bodyPr/>
                    <a:lstStyle/>
                    <a:p>
                      <a:pPr algn="l" fontAlgn="ctr"/>
                      <a:r>
                        <a:rPr lang="tr-TR" sz="600" b="0" i="0" u="none" strike="noStrike">
                          <a:solidFill>
                            <a:srgbClr val="000000"/>
                          </a:solidFill>
                          <a:effectLst/>
                          <a:latin typeface="Tahoma" panose="020B0604030504040204" pitchFamily="34" charset="0"/>
                        </a:rPr>
                        <a:t>İkram hizmetlerinin yetersiz olması (Anket)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Öğrencinin ikram hizmetlerden organizasyonlar haricinde yararlanmaması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Organizasyonlardaki ikram çeşitliliğinin artışı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95018">
                <a:tc>
                  <a:txBody>
                    <a:bodyPr/>
                    <a:lstStyle/>
                    <a:p>
                      <a:pPr algn="l" fontAlgn="ctr"/>
                      <a:r>
                        <a:rPr lang="tr-TR" sz="600" b="0" i="0" u="none" strike="noStrike">
                          <a:solidFill>
                            <a:srgbClr val="000000"/>
                          </a:solidFill>
                          <a:effectLst/>
                          <a:latin typeface="Tahoma" panose="020B0604030504040204" pitchFamily="34" charset="0"/>
                        </a:rPr>
                        <a:t>Yemekhanede kedilerin dolaşması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Hijyen Sorunları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Kişilerin kedileri bina içerisine alması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Mutfağın mesai sonu kilitlenmesi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144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Mesai bitinde güvenlik görevlilerinin mutfak ve yemekhane denetimi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Güvenlik Hizmetleri Birimi 16.10.2019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500" b="0" i="0" u="none" strike="noStrike">
                          <a:solidFill>
                            <a:srgbClr val="000000"/>
                          </a:solidFill>
                          <a:effectLst/>
                          <a:latin typeface="Tahoma" panose="020B0604030504040204" pitchFamily="34" charset="0"/>
                        </a:rPr>
                        <a:t>Mutfak mesai bitiminde gün sonu kontrolleri ile kilitlenmektedir. Güvenlik Hizmetleri mesai sonrasında gece kontrol etmektedir.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06555" y="2045495"/>
            <a:ext cx="278063" cy="42759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06555" y="2207420"/>
            <a:ext cx="278063" cy="41759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4413687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48</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2437566645"/>
              </p:ext>
            </p:extLst>
          </p:nvPr>
        </p:nvGraphicFramePr>
        <p:xfrm>
          <a:off x="106556" y="1077939"/>
          <a:ext cx="8857933" cy="5136136"/>
        </p:xfrm>
        <a:graphic>
          <a:graphicData uri="http://schemas.openxmlformats.org/drawingml/2006/table">
            <a:tbl>
              <a:tblPr/>
              <a:tblGrid>
                <a:gridCol w="1416578"/>
                <a:gridCol w="1392825"/>
                <a:gridCol w="224579"/>
                <a:gridCol w="1407940"/>
                <a:gridCol w="224579"/>
                <a:gridCol w="725565"/>
                <a:gridCol w="190028"/>
                <a:gridCol w="259130"/>
                <a:gridCol w="719086"/>
                <a:gridCol w="725565"/>
                <a:gridCol w="639188"/>
                <a:gridCol w="215942"/>
                <a:gridCol w="215942"/>
                <a:gridCol w="250493"/>
                <a:gridCol w="250493"/>
              </a:tblGrid>
              <a:tr h="129757">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25490">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574756">
                <a:tc>
                  <a:txBody>
                    <a:bodyPr/>
                    <a:lstStyle/>
                    <a:p>
                      <a:pPr algn="l" fontAlgn="ctr"/>
                      <a:r>
                        <a:rPr lang="tr-TR" sz="600" b="0" i="0" u="none" strike="noStrike">
                          <a:solidFill>
                            <a:srgbClr val="000000"/>
                          </a:solidFill>
                          <a:effectLst/>
                          <a:latin typeface="Tahoma" panose="020B0604030504040204" pitchFamily="34" charset="0"/>
                        </a:rPr>
                        <a:t>Yemekhane personelinin olumsuz tutum ve davranışları (AAP)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Yoğun Çalışma Temposu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Motivasyon Toplantıları- Ara Mola Zamanları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FF0000"/>
                          </a:solidFill>
                          <a:effectLst/>
                          <a:latin typeface="Tahoma" panose="020B0604030504040204" pitchFamily="34" charset="0"/>
                        </a:rPr>
                        <a:t>64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98041">
                <a:tc>
                  <a:txBody>
                    <a:bodyPr/>
                    <a:lstStyle/>
                    <a:p>
                      <a:pPr algn="l" fontAlgn="t"/>
                      <a:r>
                        <a:rPr lang="tr-TR" sz="600" b="0" i="0" u="none" strike="noStrike">
                          <a:solidFill>
                            <a:srgbClr val="000000"/>
                          </a:solidFill>
                          <a:effectLst/>
                          <a:latin typeface="Tahoma" panose="020B0604030504040204" pitchFamily="34" charset="0"/>
                        </a:rPr>
                        <a:t>(Dış Denetim DF) Birimlerde bazı dokümanların kullanımı ile ilgili farkındalıklarının yeterli seviyede olmadığı tespit edilmiştir. Örneğin; spiklerin ilgili alanların doldurulmaması veya yanlış doldurulması vb.</a:t>
                      </a:r>
                      <a:br>
                        <a:rPr lang="tr-TR" sz="600" b="0" i="0" u="none" strike="noStrike">
                          <a:solidFill>
                            <a:srgbClr val="000000"/>
                          </a:solidFill>
                          <a:effectLst/>
                          <a:latin typeface="Tahoma" panose="020B0604030504040204" pitchFamily="34" charset="0"/>
                        </a:rPr>
                      </a:br>
                      <a:endParaRPr lang="tr-TR" sz="600" b="0" i="0" u="none" strike="noStrike">
                        <a:solidFill>
                          <a:srgbClr val="000000"/>
                        </a:solidFill>
                        <a:effectLst/>
                        <a:latin typeface="Tahoma" panose="020B0604030504040204" pitchFamily="34" charset="0"/>
                      </a:endParaRPr>
                    </a:p>
                  </a:txBody>
                  <a:tcPr marL="0" marR="0" marT="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İş yoğunluğu ve iş çeşitliliği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Aylık SPİK Karnesi doldurulması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Aylık SPİK Karnesi doldurulması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 01.04.2019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Aylık SPİK Karnesi doldurulması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509806">
                <a:tc>
                  <a:txBody>
                    <a:bodyPr/>
                    <a:lstStyle/>
                    <a:p>
                      <a:pPr algn="l" fontAlgn="ctr"/>
                      <a:r>
                        <a:rPr lang="tr-TR" sz="600" b="0" i="0" u="none" strike="noStrike">
                          <a:solidFill>
                            <a:srgbClr val="000000"/>
                          </a:solidFill>
                          <a:effectLst/>
                          <a:latin typeface="Tahoma" panose="020B0604030504040204" pitchFamily="34" charset="0"/>
                        </a:rPr>
                        <a:t>(Dış Denetim DF) Risk değerlendirme sisteminde yapılan önleyici faaliyetlerden sonra hesaplanan RÖF değerinin hala limit üzerinde olması durumunda nasıl bir faaliyet izleneceğine dair belirli bir metodun oluşturulmadığı tespit edilmiştir. Örneğin; Bilgi işlem süreci riskleri, Mezunlar ve Kariyer süreci, SKS birimi (Aksiyon sonunda RÖF değeri)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Risk Analizi tablosundan uygunsuzluk  alınması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sv-SE" sz="600" b="0" i="0" u="none" strike="noStrike">
                          <a:solidFill>
                            <a:srgbClr val="000000"/>
                          </a:solidFill>
                          <a:effectLst/>
                          <a:latin typeface="Tahoma" panose="020B0604030504040204" pitchFamily="34" charset="0"/>
                        </a:rPr>
                        <a:t>Risk Analizi eğitiminin anlaşılmamış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Drive K da bulunan Banu hanımın video eğitiminin izlenmesi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23530">
                <a:tc>
                  <a:txBody>
                    <a:bodyPr/>
                    <a:lstStyle/>
                    <a:p>
                      <a:pPr algn="l" fontAlgn="ctr"/>
                      <a:r>
                        <a:rPr lang="tr-TR" sz="600" b="0" i="0" u="none" strike="noStrike">
                          <a:solidFill>
                            <a:srgbClr val="000000"/>
                          </a:solidFill>
                          <a:effectLst/>
                          <a:latin typeface="Tahoma" panose="020B0604030504040204" pitchFamily="34" charset="0"/>
                        </a:rPr>
                        <a:t>(Dış Denetim DF) Birimlerde kalite hedeflerine ulaşmayı sağlayacak bütçe ile uyumlu plan ve stratejilerin belirlendiğine dair bulgular görülememiştir. Örneğin; Sepam süreci, Karşılaştırmalı Hukuk süreci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KFP den uygunsuzluk alınması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İş yoğunluğu ve iş çeşitliliği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Haftalık Kalite Faaliyet Planı doldurulması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126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Haftalık Kalite Faaliyet Planı doldurulması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 01.04.2019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Haftalık Kalite Faaliyet Planı doldurulması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56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4756">
                <a:tc>
                  <a:txBody>
                    <a:bodyPr/>
                    <a:lstStyle/>
                    <a:p>
                      <a:pPr algn="l" fontAlgn="ctr"/>
                      <a:r>
                        <a:rPr lang="tr-TR" sz="600" b="0" i="0" u="none" strike="noStrike">
                          <a:solidFill>
                            <a:srgbClr val="000000"/>
                          </a:solidFill>
                          <a:effectLst/>
                          <a:latin typeface="Tahoma" panose="020B0604030504040204" pitchFamily="34" charset="0"/>
                        </a:rPr>
                        <a:t>(2018 SPİK Kapama DF) Trafik Ceza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Şoför Dikkatsizlikleri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Ulaşım Hizmetleri Birim Şefi Uyarıları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06555" y="2012157"/>
            <a:ext cx="278063" cy="38521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06555" y="2174082"/>
            <a:ext cx="278063" cy="37620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201141308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49</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2277746321"/>
              </p:ext>
            </p:extLst>
          </p:nvPr>
        </p:nvGraphicFramePr>
        <p:xfrm>
          <a:off x="139500" y="1050995"/>
          <a:ext cx="8824990" cy="5163079"/>
        </p:xfrm>
        <a:graphic>
          <a:graphicData uri="http://schemas.openxmlformats.org/drawingml/2006/table">
            <a:tbl>
              <a:tblPr/>
              <a:tblGrid>
                <a:gridCol w="1411310"/>
                <a:gridCol w="1387644"/>
                <a:gridCol w="223744"/>
                <a:gridCol w="1402705"/>
                <a:gridCol w="223744"/>
                <a:gridCol w="722866"/>
                <a:gridCol w="189322"/>
                <a:gridCol w="258167"/>
                <a:gridCol w="716412"/>
                <a:gridCol w="722866"/>
                <a:gridCol w="636810"/>
                <a:gridCol w="215139"/>
                <a:gridCol w="215139"/>
                <a:gridCol w="249561"/>
                <a:gridCol w="249561"/>
              </a:tblGrid>
              <a:tr h="150554">
                <a:tc rowSpan="2">
                  <a:txBody>
                    <a:bodyPr/>
                    <a:lstStyle/>
                    <a:p>
                      <a:pPr algn="l" fontAlgn="b"/>
                      <a:r>
                        <a:rPr lang="sv-SE" sz="600" b="1" i="0" u="none" strike="noStrike" dirty="0">
                          <a:solidFill>
                            <a:srgbClr val="000000"/>
                          </a:solidFill>
                          <a:effectLst/>
                          <a:latin typeface="Tahoma" panose="020B0604030504040204" pitchFamily="34" charset="0"/>
                        </a:rPr>
                        <a:t>Olası Risk Türü (Potential Risk Mode)</a:t>
                      </a:r>
                      <a:endParaRPr lang="sv-SE" sz="700" b="0" i="0" u="none" strike="noStrike" dirty="0">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49368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1313847">
                <a:tc>
                  <a:txBody>
                    <a:bodyPr/>
                    <a:lstStyle/>
                    <a:p>
                      <a:pPr algn="l" fontAlgn="ctr"/>
                      <a:r>
                        <a:rPr lang="tr-TR" sz="600" b="0" i="0" u="none" strike="noStrike">
                          <a:solidFill>
                            <a:srgbClr val="000000"/>
                          </a:solidFill>
                          <a:effectLst/>
                          <a:latin typeface="Tahoma" panose="020B0604030504040204" pitchFamily="34" charset="0"/>
                        </a:rPr>
                        <a:t>(2018 SPİK Kapama DF) Düzeltici Faaliyet Kapanma Hızı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Kapatılmamış olan düzeltici faaliyetin termin süresinin henüz gelmemiş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DF'lerin takip edilmesi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104827">
                <a:tc>
                  <a:txBody>
                    <a:bodyPr/>
                    <a:lstStyle/>
                    <a:p>
                      <a:pPr algn="l" fontAlgn="ctr"/>
                      <a:r>
                        <a:rPr lang="tr-TR" sz="600" b="0" i="0" u="none" strike="noStrike">
                          <a:solidFill>
                            <a:srgbClr val="000000"/>
                          </a:solidFill>
                          <a:effectLst/>
                          <a:latin typeface="Tahoma" panose="020B0604030504040204" pitchFamily="34" charset="0"/>
                        </a:rPr>
                        <a:t>(2018 SPİK Kapama DF) Şikayet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Hedeflenen sayının az olması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Şikayet sayısının Destek Hiz. Müd. İçin ayrıca belirlenmesi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Kalite ofisi ile görüşülerek hedef şikayet sayısının arttırılması talep edilmiştir.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Müdürlüğü- Kalite Ofisi 15/05/2019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Şikayet sayısı 25 olarak belirlenmiştir.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dirty="0">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84919">
                <a:tc>
                  <a:txBody>
                    <a:bodyPr/>
                    <a:lstStyle/>
                    <a:p>
                      <a:pPr algn="l" fontAlgn="ctr"/>
                      <a:r>
                        <a:rPr lang="tr-TR" sz="600" b="0" i="0" u="none" strike="noStrike">
                          <a:solidFill>
                            <a:srgbClr val="000000"/>
                          </a:solidFill>
                          <a:effectLst/>
                          <a:latin typeface="Tahoma" panose="020B0604030504040204" pitchFamily="34" charset="0"/>
                        </a:rPr>
                        <a:t>(2018 SPİK Kapama DF) İş Kazası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Personelin Dikkatsiz Çalışması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Birim Şefi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Personeller çalışırken azami dikkat göstermeleri konusunda uyarılacaktır.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Müdürlüğü Birim Şefleri 01.10.2019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Personeller çalışırken azami dikkat göstermeleri konusunda uyarılmıştır.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15245">
                <a:tc>
                  <a:txBody>
                    <a:bodyPr/>
                    <a:lstStyle/>
                    <a:p>
                      <a:pPr algn="l" fontAlgn="ctr"/>
                      <a:r>
                        <a:rPr lang="tr-TR" sz="600" b="0" i="0" u="none" strike="noStrike">
                          <a:solidFill>
                            <a:srgbClr val="000000"/>
                          </a:solidFill>
                          <a:effectLst/>
                          <a:latin typeface="Tahoma" panose="020B0604030504040204" pitchFamily="34" charset="0"/>
                        </a:rPr>
                        <a:t>(2018 SPİK Kapama DF) İş Kazası Ağırlık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Kalite Hedeflerinin tutturulamaması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Personelin Dikkatsiz Çalışması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Birim Şefi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Personeller çalışırken azami dikkat göstermeleri konusunda uyarılacaktır.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Müdürlüğü Birim Şefleri 01.10.2019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Personeller çalışırken azami dikkat göstermeleri konusunda uyarılmıştır.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84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39500" y="1984702"/>
            <a:ext cx="276996" cy="44695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39500" y="2146627"/>
            <a:ext cx="276996" cy="43650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34782886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a:t>
            </a:fld>
            <a:endParaRPr lang="tr-TR"/>
          </a:p>
        </p:txBody>
      </p:sp>
      <p:graphicFrame>
        <p:nvGraphicFramePr>
          <p:cNvPr id="3" name="Tablo 2"/>
          <p:cNvGraphicFramePr>
            <a:graphicFrameLocks noGrp="1"/>
          </p:cNvGraphicFramePr>
          <p:nvPr>
            <p:extLst>
              <p:ext uri="{D42A27DB-BD31-4B8C-83A1-F6EECF244321}">
                <p14:modId xmlns:p14="http://schemas.microsoft.com/office/powerpoint/2010/main" val="2223599237"/>
              </p:ext>
            </p:extLst>
          </p:nvPr>
        </p:nvGraphicFramePr>
        <p:xfrm>
          <a:off x="156930" y="1215476"/>
          <a:ext cx="8044606" cy="5410701"/>
        </p:xfrm>
        <a:graphic>
          <a:graphicData uri="http://schemas.openxmlformats.org/drawingml/2006/table">
            <a:tbl>
              <a:tblPr firstRow="1" bandRow="1">
                <a:tableStyleId>{F5AB1C69-6EDB-4FF4-983F-18BD219EF322}</a:tableStyleId>
              </a:tblPr>
              <a:tblGrid>
                <a:gridCol w="5380311"/>
                <a:gridCol w="2664295"/>
              </a:tblGrid>
              <a:tr h="370840">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tr>
              <a:tr h="370840">
                <a:tc>
                  <a:txBody>
                    <a:bodyPr/>
                    <a:lstStyle/>
                    <a:p>
                      <a:pPr algn="l"/>
                      <a:r>
                        <a:rPr lang="tr-TR" sz="2000" dirty="0" smtClean="0"/>
                        <a:t>F1-Üst yönetimin güçlü ve anlayışlı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Fırsat</a:t>
                      </a:r>
                    </a:p>
                  </a:txBody>
                  <a:tcPr/>
                </a:tc>
              </a:tr>
              <a:tr h="370840">
                <a:tc>
                  <a:txBody>
                    <a:bodyPr/>
                    <a:lstStyle/>
                    <a:p>
                      <a:pPr algn="l"/>
                      <a:r>
                        <a:rPr lang="tr-TR" sz="2000" dirty="0" smtClean="0"/>
                        <a:t>F2-Organik tarım ve hayvancılık yapılabilmesi için yeterli alan olması</a:t>
                      </a:r>
                      <a:endParaRPr lang="tr-TR" sz="2000" dirty="0"/>
                    </a:p>
                  </a:txBody>
                  <a:tcPr/>
                </a:tc>
                <a:tc>
                  <a:txBody>
                    <a:bodyPr/>
                    <a:lstStyle/>
                    <a:p>
                      <a:pPr algn="ctr"/>
                      <a:r>
                        <a:rPr lang="tr-TR" sz="2000" dirty="0" smtClean="0">
                          <a:latin typeface="Wingdings" panose="05000000000000000000" pitchFamily="2" charset="2"/>
                        </a:rPr>
                        <a:t>L </a:t>
                      </a:r>
                      <a:r>
                        <a:rPr lang="tr-TR" sz="2000" dirty="0" smtClean="0"/>
                        <a:t>Hala Fırsat</a:t>
                      </a:r>
                      <a:endParaRPr lang="tr-TR" sz="2000" dirty="0"/>
                    </a:p>
                  </a:txBody>
                  <a:tcPr/>
                </a:tc>
              </a:tr>
              <a:tr h="370840">
                <a:tc>
                  <a:txBody>
                    <a:bodyPr/>
                    <a:lstStyle/>
                    <a:p>
                      <a:pPr algn="l"/>
                      <a:r>
                        <a:rPr lang="tr-TR" sz="2000" dirty="0" smtClean="0"/>
                        <a:t>T1-Toplu taşıma araçlarının kampüse az seferli ve uzun sürede gelmesi</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Tehdit </a:t>
                      </a:r>
                    </a:p>
                    <a:p>
                      <a:pPr marL="0" marR="0" indent="0" algn="ctr" defTabSz="914400" rtl="0" eaLnBrk="1" fontAlgn="auto" latinLnBrk="0" hangingPunct="1">
                        <a:lnSpc>
                          <a:spcPct val="100000"/>
                        </a:lnSpc>
                        <a:spcBef>
                          <a:spcPts val="0"/>
                        </a:spcBef>
                        <a:spcAft>
                          <a:spcPts val="0"/>
                        </a:spcAft>
                        <a:buClrTx/>
                        <a:buSzTx/>
                        <a:buFontTx/>
                        <a:buNone/>
                        <a:tabLst/>
                        <a:defRPr/>
                      </a:pPr>
                      <a:endParaRPr lang="tr-TR" sz="2000" dirty="0" smtClean="0"/>
                    </a:p>
                  </a:txBody>
                  <a:tcPr/>
                </a:tc>
              </a:tr>
              <a:tr h="411981">
                <a:tc>
                  <a:txBody>
                    <a:bodyPr/>
                    <a:lstStyle/>
                    <a:p>
                      <a:pPr algn="l"/>
                      <a:r>
                        <a:rPr lang="tr-TR" sz="2000" dirty="0" smtClean="0"/>
                        <a:t>T2-Yetişmiş personelin işten ayrılması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Tehdit </a:t>
                      </a:r>
                    </a:p>
                  </a:txBody>
                  <a:tcPr/>
                </a:tc>
              </a:tr>
              <a:tr h="648072">
                <a:tc>
                  <a:txBody>
                    <a:bodyPr/>
                    <a:lstStyle/>
                    <a:p>
                      <a:pPr algn="l"/>
                      <a:r>
                        <a:rPr lang="tr-TR" sz="2000" dirty="0" smtClean="0"/>
                        <a:t>T3-Ana yerleşkenin arka ve yan duvarından sonrasının ıssız olması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Tehdit </a:t>
                      </a:r>
                    </a:p>
                  </a:txBody>
                  <a:tcPr/>
                </a:tc>
              </a:tr>
              <a:tr h="370840">
                <a:tc>
                  <a:txBody>
                    <a:bodyPr/>
                    <a:lstStyle/>
                    <a:p>
                      <a:pPr algn="l"/>
                      <a:r>
                        <a:rPr lang="tr-TR" sz="2000" dirty="0" smtClean="0"/>
                        <a:t>T4-Kurumlara evrak gönderilmesinin ve malzeme alınmasının belirli günlerde yapılmamasından dolayı işlerin aksaması</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Tehdit </a:t>
                      </a:r>
                    </a:p>
                    <a:p>
                      <a:pPr algn="ctr"/>
                      <a:endParaRPr lang="tr-TR" sz="2000" dirty="0"/>
                    </a:p>
                  </a:txBody>
                  <a:tcPr/>
                </a:tc>
              </a:tr>
              <a:tr h="370840">
                <a:tc>
                  <a:txBody>
                    <a:bodyPr/>
                    <a:lstStyle/>
                    <a:p>
                      <a:pPr algn="l"/>
                      <a:r>
                        <a:rPr lang="tr-TR" sz="2000" dirty="0" smtClean="0"/>
                        <a:t>T5-Ekonomik Kriz</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Tehdit </a:t>
                      </a:r>
                    </a:p>
                  </a:txBody>
                  <a:tcPr/>
                </a:tc>
              </a:tr>
              <a:tr h="370840">
                <a:tc>
                  <a:txBody>
                    <a:bodyPr/>
                    <a:lstStyle/>
                    <a:p>
                      <a:pPr algn="l"/>
                      <a:r>
                        <a:rPr lang="tr-TR" sz="2000" dirty="0" smtClean="0"/>
                        <a:t>T6-İdari ve Akademik personelin Destek </a:t>
                      </a:r>
                      <a:r>
                        <a:rPr lang="tr-TR" sz="2000" dirty="0" err="1" smtClean="0"/>
                        <a:t>Hiz</a:t>
                      </a:r>
                      <a:r>
                        <a:rPr lang="tr-TR" sz="2000" dirty="0" smtClean="0"/>
                        <a:t>. İşleyişini bilmemesi</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Tehdit </a:t>
                      </a:r>
                    </a:p>
                  </a:txBody>
                  <a:tcPr/>
                </a:tc>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p14="http://schemas.microsoft.com/office/powerpoint/2010/main" val="25391459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RİSK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50</a:t>
            </a:fld>
            <a:endParaRPr lang="tr-TR"/>
          </a:p>
        </p:txBody>
      </p:sp>
      <p:pic>
        <p:nvPicPr>
          <p:cNvPr id="6" name="Resim 5"/>
          <p:cNvPicPr/>
          <p:nvPr/>
        </p:nvPicPr>
        <p:blipFill>
          <a:blip r:embed="rId2"/>
          <a:stretch>
            <a:fillRect/>
          </a:stretch>
        </p:blipFill>
        <p:spPr>
          <a:xfrm>
            <a:off x="107504" y="260648"/>
            <a:ext cx="2736304" cy="576064"/>
          </a:xfrm>
          <a:prstGeom prst="rect">
            <a:avLst/>
          </a:prstGeom>
        </p:spPr>
      </p:pic>
      <p:sp>
        <p:nvSpPr>
          <p:cNvPr id="8" name="143 Metin kutusu"/>
          <p:cNvSpPr txBox="1"/>
          <p:nvPr/>
        </p:nvSpPr>
        <p:spPr>
          <a:xfrm>
            <a:off x="34009" y="177891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9" name="143 Metin kutusu"/>
          <p:cNvSpPr txBox="1"/>
          <p:nvPr/>
        </p:nvSpPr>
        <p:spPr>
          <a:xfrm>
            <a:off x="34009" y="194084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2" name="143 Metin kutusu"/>
          <p:cNvSpPr txBox="1"/>
          <p:nvPr/>
        </p:nvSpPr>
        <p:spPr>
          <a:xfrm>
            <a:off x="457200" y="2460625"/>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457200" y="2622550"/>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107504" y="1540683"/>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6" name="143 Metin kutusu"/>
          <p:cNvSpPr txBox="1"/>
          <p:nvPr/>
        </p:nvSpPr>
        <p:spPr>
          <a:xfrm>
            <a:off x="107504" y="1702608"/>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7" name="143 Metin kutusu"/>
          <p:cNvSpPr txBox="1"/>
          <p:nvPr/>
        </p:nvSpPr>
        <p:spPr>
          <a:xfrm>
            <a:off x="106556" y="1489145"/>
            <a:ext cx="288297"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8" name="143 Metin kutusu"/>
          <p:cNvSpPr txBox="1"/>
          <p:nvPr/>
        </p:nvSpPr>
        <p:spPr>
          <a:xfrm>
            <a:off x="106556" y="1651070"/>
            <a:ext cx="288297"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9" name="143 Metin kutusu"/>
          <p:cNvSpPr txBox="1"/>
          <p:nvPr/>
        </p:nvSpPr>
        <p:spPr>
          <a:xfrm>
            <a:off x="109126" y="1522003"/>
            <a:ext cx="296092"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0" name="143 Metin kutusu"/>
          <p:cNvSpPr txBox="1"/>
          <p:nvPr/>
        </p:nvSpPr>
        <p:spPr>
          <a:xfrm>
            <a:off x="109126" y="1683928"/>
            <a:ext cx="296092"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1" name="143 Metin kutusu"/>
          <p:cNvSpPr txBox="1"/>
          <p:nvPr/>
        </p:nvSpPr>
        <p:spPr>
          <a:xfrm>
            <a:off x="106556" y="1557558"/>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2" name="143 Metin kutusu"/>
          <p:cNvSpPr txBox="1"/>
          <p:nvPr/>
        </p:nvSpPr>
        <p:spPr>
          <a:xfrm>
            <a:off x="106556" y="1719483"/>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3" name="143 Metin kutusu"/>
          <p:cNvSpPr txBox="1"/>
          <p:nvPr/>
        </p:nvSpPr>
        <p:spPr>
          <a:xfrm>
            <a:off x="-1" y="155314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4" name="143 Metin kutusu"/>
          <p:cNvSpPr txBox="1"/>
          <p:nvPr/>
        </p:nvSpPr>
        <p:spPr>
          <a:xfrm>
            <a:off x="-1" y="171506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5" name="143 Metin kutusu"/>
          <p:cNvSpPr txBox="1"/>
          <p:nvPr/>
        </p:nvSpPr>
        <p:spPr>
          <a:xfrm>
            <a:off x="106556" y="1843875"/>
            <a:ext cx="266700"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6" name="143 Metin kutusu"/>
          <p:cNvSpPr txBox="1"/>
          <p:nvPr/>
        </p:nvSpPr>
        <p:spPr>
          <a:xfrm>
            <a:off x="106556" y="2005800"/>
            <a:ext cx="266700"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7" name="143 Metin kutusu"/>
          <p:cNvSpPr txBox="1"/>
          <p:nvPr/>
        </p:nvSpPr>
        <p:spPr>
          <a:xfrm>
            <a:off x="34008" y="1578762"/>
            <a:ext cx="295231" cy="27146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8" name="143 Metin kutusu"/>
          <p:cNvSpPr txBox="1"/>
          <p:nvPr/>
        </p:nvSpPr>
        <p:spPr>
          <a:xfrm>
            <a:off x="34008" y="1740687"/>
            <a:ext cx="295231" cy="265112"/>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29" name="143 Metin kutusu"/>
          <p:cNvSpPr txBox="1"/>
          <p:nvPr/>
        </p:nvSpPr>
        <p:spPr>
          <a:xfrm>
            <a:off x="30182" y="1664012"/>
            <a:ext cx="291871" cy="42882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0" name="143 Metin kutusu"/>
          <p:cNvSpPr txBox="1"/>
          <p:nvPr/>
        </p:nvSpPr>
        <p:spPr>
          <a:xfrm>
            <a:off x="30182" y="1825937"/>
            <a:ext cx="291871" cy="41879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3" name="143 Metin kutusu"/>
          <p:cNvSpPr txBox="1"/>
          <p:nvPr/>
        </p:nvSpPr>
        <p:spPr>
          <a:xfrm>
            <a:off x="120887" y="2032756"/>
            <a:ext cx="277599" cy="361776"/>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4" name="143 Metin kutusu"/>
          <p:cNvSpPr txBox="1"/>
          <p:nvPr/>
        </p:nvSpPr>
        <p:spPr>
          <a:xfrm>
            <a:off x="120887" y="2194681"/>
            <a:ext cx="277599" cy="353314"/>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1" name="143 Metin kutusu"/>
          <p:cNvSpPr txBox="1"/>
          <p:nvPr/>
        </p:nvSpPr>
        <p:spPr>
          <a:xfrm>
            <a:off x="120886" y="2031207"/>
            <a:ext cx="277599" cy="424897"/>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2" name="143 Metin kutusu"/>
          <p:cNvSpPr txBox="1"/>
          <p:nvPr/>
        </p:nvSpPr>
        <p:spPr>
          <a:xfrm>
            <a:off x="120886" y="2193132"/>
            <a:ext cx="277599" cy="414958"/>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graphicFrame>
        <p:nvGraphicFramePr>
          <p:cNvPr id="2" name="Table 1"/>
          <p:cNvGraphicFramePr>
            <a:graphicFrameLocks noGrp="1"/>
          </p:cNvGraphicFramePr>
          <p:nvPr>
            <p:extLst>
              <p:ext uri="{D42A27DB-BD31-4B8C-83A1-F6EECF244321}">
                <p14:modId xmlns:p14="http://schemas.microsoft.com/office/powerpoint/2010/main" val="659460228"/>
              </p:ext>
            </p:extLst>
          </p:nvPr>
        </p:nvGraphicFramePr>
        <p:xfrm>
          <a:off x="120883" y="1160427"/>
          <a:ext cx="8843604" cy="5053649"/>
        </p:xfrm>
        <a:graphic>
          <a:graphicData uri="http://schemas.openxmlformats.org/drawingml/2006/table">
            <a:tbl>
              <a:tblPr/>
              <a:tblGrid>
                <a:gridCol w="1414286"/>
                <a:gridCol w="1390571"/>
                <a:gridCol w="224216"/>
                <a:gridCol w="1405662"/>
                <a:gridCol w="224216"/>
                <a:gridCol w="724391"/>
                <a:gridCol w="189721"/>
                <a:gridCol w="258711"/>
                <a:gridCol w="717923"/>
                <a:gridCol w="724391"/>
                <a:gridCol w="638154"/>
                <a:gridCol w="215593"/>
                <a:gridCol w="215593"/>
                <a:gridCol w="250088"/>
                <a:gridCol w="250088"/>
              </a:tblGrid>
              <a:tr h="158026">
                <a:tc rowSpan="2">
                  <a:txBody>
                    <a:bodyPr/>
                    <a:lstStyle/>
                    <a:p>
                      <a:pPr algn="l" fontAlgn="b"/>
                      <a:r>
                        <a:rPr lang="sv-SE" sz="600" b="1" i="0" u="none" strike="noStrike">
                          <a:solidFill>
                            <a:srgbClr val="000000"/>
                          </a:solidFill>
                          <a:effectLst/>
                          <a:latin typeface="Tahoma" panose="020B0604030504040204" pitchFamily="34" charset="0"/>
                        </a:rPr>
                        <a:t>Olası Risk Türü (Potential Risk Mode)</a:t>
                      </a:r>
                      <a:endParaRPr lang="sv-SE" sz="700" b="0" i="0" u="none" strike="noStrike">
                        <a:solidFill>
                          <a:srgbClr val="000000"/>
                        </a:solidFill>
                        <a:effectLst/>
                        <a:latin typeface="Calibri" panose="020F0502020204030204" pitchFamily="34" charset="0"/>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Olası Etkileri/Potential Effect(s)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Riskin Sebebi/Potential Cause (s) Of Risk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sv-SE" sz="600" b="1" i="0" u="none" strike="noStrike">
                          <a:solidFill>
                            <a:srgbClr val="000000"/>
                          </a:solidFill>
                          <a:effectLst/>
                          <a:latin typeface="Tahoma" panose="020B0604030504040204" pitchFamily="34" charset="0"/>
                        </a:rPr>
                        <a:t>Varolan  Kontroller (Önlemler)  / Current Controls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600" b="1" i="0" u="none" strike="noStrike">
                          <a:solidFill>
                            <a:srgbClr val="000000"/>
                          </a:solidFill>
                          <a:effectLst/>
                          <a:latin typeface="Tahoma" panose="020B0604030504040204" pitchFamily="34" charset="0"/>
                        </a:rPr>
                        <a:t>R.Ö.F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en-US" sz="600" b="1" i="0" u="none" strike="noStrike">
                          <a:solidFill>
                            <a:srgbClr val="000000"/>
                          </a:solidFill>
                          <a:effectLst/>
                          <a:latin typeface="Tahoma" panose="020B0604030504040204" pitchFamily="34" charset="0"/>
                        </a:rPr>
                        <a:t>Önerilen Faaliyetler (Recomended Action (s)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rowSpan="2">
                  <a:txBody>
                    <a:bodyPr/>
                    <a:lstStyle/>
                    <a:p>
                      <a:pPr algn="ctr" fontAlgn="ctr"/>
                      <a:r>
                        <a:rPr lang="tr-TR" sz="500" b="1" i="0" u="none" strike="noStrike">
                          <a:solidFill>
                            <a:srgbClr val="000000"/>
                          </a:solidFill>
                          <a:effectLst/>
                          <a:latin typeface="Tahoma" panose="020B0604030504040204" pitchFamily="34" charset="0"/>
                        </a:rPr>
                        <a:t>Sorumlu ve Hedef Tamamlama Tarihi (Responibility Target Completion Date)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gridSpan="5">
                  <a:txBody>
                    <a:bodyPr/>
                    <a:lstStyle/>
                    <a:p>
                      <a:pPr algn="ctr" fontAlgn="ctr"/>
                      <a:r>
                        <a:rPr lang="tr-TR" sz="600" b="1" i="0" u="none" strike="noStrike">
                          <a:solidFill>
                            <a:srgbClr val="000000"/>
                          </a:solidFill>
                          <a:effectLst/>
                          <a:latin typeface="Tahoma" panose="020B0604030504040204" pitchFamily="34" charset="0"/>
                        </a:rPr>
                        <a:t>Faaliyetleri Sonuçları/Action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r>
              <a:tr h="518187">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c>
                  <a:txBody>
                    <a:bodyPr/>
                    <a:lstStyle/>
                    <a:p>
                      <a:pPr algn="ctr" fontAlgn="ctr"/>
                      <a:r>
                        <a:rPr lang="tr-TR" sz="600" b="1" i="0" u="none" strike="noStrike">
                          <a:solidFill>
                            <a:srgbClr val="000000"/>
                          </a:solidFill>
                          <a:effectLst/>
                          <a:latin typeface="Tahoma" panose="020B0604030504040204" pitchFamily="34" charset="0"/>
                        </a:rPr>
                        <a:t>Gerçekleşen Faliyetler/                           Action Taken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Şiddet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Olasılık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Keşif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c>
                  <a:txBody>
                    <a:bodyPr/>
                    <a:lstStyle/>
                    <a:p>
                      <a:pPr algn="ctr" fontAlgn="ctr"/>
                      <a:r>
                        <a:rPr lang="tr-TR" sz="600" b="1" i="0" u="none" strike="noStrike">
                          <a:solidFill>
                            <a:srgbClr val="000000"/>
                          </a:solidFill>
                          <a:effectLst/>
                          <a:latin typeface="Tahoma" panose="020B0604030504040204" pitchFamily="34" charset="0"/>
                        </a:rPr>
                        <a:t>R.Ö.F</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0CECE"/>
                    </a:solidFill>
                  </a:tcPr>
                </a:tc>
              </a:tr>
              <a:tr h="877576">
                <a:tc>
                  <a:txBody>
                    <a:bodyPr/>
                    <a:lstStyle/>
                    <a:p>
                      <a:pPr algn="l" fontAlgn="ctr"/>
                      <a:r>
                        <a:rPr lang="tr-TR" sz="600" b="0" i="0" u="none" strike="noStrike">
                          <a:solidFill>
                            <a:srgbClr val="000000"/>
                          </a:solidFill>
                          <a:effectLst/>
                          <a:latin typeface="Tahoma" panose="020B0604030504040204" pitchFamily="34" charset="0"/>
                        </a:rPr>
                        <a:t>Ş-233/Otopark Yeri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Otopark alanlarının yanlış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000000"/>
                          </a:solidFill>
                          <a:effectLst/>
                          <a:latin typeface="Tahoma" panose="020B0604030504040204" pitchFamily="34" charset="0"/>
                        </a:rPr>
                        <a:t>Üniversite giriş kapısı dış bölgeye araç çizgileri çizilerek kullanıma açılması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Otopark Kullanma Talimatı oluşturulacaktır.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Müdürlüğü 11.11.2019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DH-TL-00064  Otopark Kullanım Talimatı oluşturulmuştur.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972">
                <a:tc>
                  <a:txBody>
                    <a:bodyPr/>
                    <a:lstStyle/>
                    <a:p>
                      <a:pPr algn="l" fontAlgn="ctr"/>
                      <a:r>
                        <a:rPr lang="tr-TR" sz="600" b="0" i="0" u="none" strike="noStrike">
                          <a:solidFill>
                            <a:srgbClr val="000000"/>
                          </a:solidFill>
                          <a:effectLst/>
                          <a:latin typeface="Tahoma" panose="020B0604030504040204" pitchFamily="34" charset="0"/>
                        </a:rPr>
                        <a:t>Ş-236/Sosyal alan ve Yeni Bina</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Binanın tam anlamıyla kullanıma açılmamış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Rektörlük ve diğer eğitim binası WC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125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Binanın tamamlarak WC'ler kullanılabilir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 Müdürlüğü 02.12.2019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WC'ler kullanılabilir durumdadır.</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80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972">
                <a:tc>
                  <a:txBody>
                    <a:bodyPr/>
                    <a:lstStyle/>
                    <a:p>
                      <a:pPr algn="l" fontAlgn="ctr"/>
                      <a:r>
                        <a:rPr lang="tr-TR" sz="600" b="0" i="0" u="none" strike="noStrike">
                          <a:solidFill>
                            <a:srgbClr val="000000"/>
                          </a:solidFill>
                          <a:effectLst/>
                          <a:latin typeface="Tahoma" panose="020B0604030504040204" pitchFamily="34" charset="0"/>
                        </a:rPr>
                        <a:t>Ş-244/ Yeni bina priz sorunu</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Binanın tam anlamıyla kullanıma açılmamış olması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Tüm Prizlerin aktif halde çalışmaması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Yeni eğitim binasının eksiklerinin giderilmesi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Destek Hizmetleri Müd. /Teknik Hizmetler Birimi 20.02.2020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972">
                <a:tc>
                  <a:txBody>
                    <a:bodyPr/>
                    <a:lstStyle/>
                    <a:p>
                      <a:pPr algn="l" fontAlgn="ctr"/>
                      <a:r>
                        <a:rPr lang="tr-TR" sz="600" b="0" i="0" u="none" strike="noStrike">
                          <a:solidFill>
                            <a:srgbClr val="000000"/>
                          </a:solidFill>
                          <a:effectLst/>
                          <a:latin typeface="Tahoma" panose="020B0604030504040204" pitchFamily="34" charset="0"/>
                        </a:rPr>
                        <a:t>Ş-245/Coffee Shop</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İşletmecinin değişmesi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Yeni çarşı kullanımı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972">
                <a:tc>
                  <a:txBody>
                    <a:bodyPr/>
                    <a:lstStyle/>
                    <a:p>
                      <a:pPr algn="l" fontAlgn="ctr"/>
                      <a:r>
                        <a:rPr lang="tr-TR" sz="600" b="0" i="0" u="none" strike="noStrike">
                          <a:solidFill>
                            <a:srgbClr val="000000"/>
                          </a:solidFill>
                          <a:effectLst/>
                          <a:latin typeface="Tahoma" panose="020B0604030504040204" pitchFamily="34" charset="0"/>
                        </a:rPr>
                        <a:t>Ş-246/Yemek Porsiyonları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Yeni ürün markalarına geçiş</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Aşçıbaşı ve Gıda Müh. Kontrolleri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99972">
                <a:tc>
                  <a:txBody>
                    <a:bodyPr/>
                    <a:lstStyle/>
                    <a:p>
                      <a:pPr algn="l" fontAlgn="ctr"/>
                      <a:r>
                        <a:rPr lang="tr-TR" sz="600" b="0" i="0" u="none" strike="noStrike">
                          <a:solidFill>
                            <a:srgbClr val="000000"/>
                          </a:solidFill>
                          <a:effectLst/>
                          <a:latin typeface="Tahoma" panose="020B0604030504040204" pitchFamily="34" charset="0"/>
                        </a:rPr>
                        <a:t>Ş-247/Otopark Yeri Eksikliği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Memnuniyetsizlik</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Kişilerin otopark alanlarını verimsiz kullanması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Otopark Kullanım Talimatı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800" b="1" i="0" u="none" strike="noStrike">
                          <a:solidFill>
                            <a:srgbClr val="FF0000"/>
                          </a:solidFill>
                          <a:effectLst/>
                          <a:latin typeface="Tahoma" panose="020B0604030504040204" pitchFamily="34" charset="0"/>
                        </a:rPr>
                        <a:t>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5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1"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35" name="143 Metin kutusu"/>
          <p:cNvSpPr txBox="1"/>
          <p:nvPr/>
        </p:nvSpPr>
        <p:spPr>
          <a:xfrm>
            <a:off x="120884" y="2093118"/>
            <a:ext cx="286598" cy="469139"/>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36" name="143 Metin kutusu"/>
          <p:cNvSpPr txBox="1"/>
          <p:nvPr/>
        </p:nvSpPr>
        <p:spPr>
          <a:xfrm>
            <a:off x="120884" y="2255043"/>
            <a:ext cx="286598" cy="458165"/>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Tree>
    <p:extLst>
      <p:ext uri="{BB962C8B-B14F-4D97-AF65-F5344CB8AC3E}">
        <p14:creationId xmlns:p14="http://schemas.microsoft.com/office/powerpoint/2010/main" val="247660344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51</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2" name="TextBox 1"/>
          <p:cNvSpPr txBox="1"/>
          <p:nvPr/>
        </p:nvSpPr>
        <p:spPr>
          <a:xfrm>
            <a:off x="277090" y="1484784"/>
            <a:ext cx="8409710" cy="369332"/>
          </a:xfrm>
          <a:prstGeom prst="rect">
            <a:avLst/>
          </a:prstGeom>
          <a:noFill/>
        </p:spPr>
        <p:txBody>
          <a:bodyPr wrap="square" rtlCol="0">
            <a:spAutoFit/>
          </a:bodyPr>
          <a:lstStyle/>
          <a:p>
            <a:r>
              <a:rPr lang="tr-TR" dirty="0"/>
              <a:t>İdari ve Destek Hizmetleri Müdürlüğü Genel Memnuniyet Ortalaması : % 90,58</a:t>
            </a:r>
          </a:p>
        </p:txBody>
      </p:sp>
      <p:graphicFrame>
        <p:nvGraphicFramePr>
          <p:cNvPr id="8" name="Chart 7"/>
          <p:cNvGraphicFramePr/>
          <p:nvPr>
            <p:extLst>
              <p:ext uri="{D42A27DB-BD31-4B8C-83A1-F6EECF244321}">
                <p14:modId xmlns:p14="http://schemas.microsoft.com/office/powerpoint/2010/main" val="1690375491"/>
              </p:ext>
            </p:extLst>
          </p:nvPr>
        </p:nvGraphicFramePr>
        <p:xfrm>
          <a:off x="263414" y="2032826"/>
          <a:ext cx="8629066" cy="43235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40633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52</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4" name="Picture 3"/>
          <p:cNvPicPr>
            <a:picLocks noChangeAspect="1"/>
          </p:cNvPicPr>
          <p:nvPr/>
        </p:nvPicPr>
        <p:blipFill>
          <a:blip r:embed="rId3"/>
          <a:stretch>
            <a:fillRect/>
          </a:stretch>
        </p:blipFill>
        <p:spPr>
          <a:xfrm>
            <a:off x="107504" y="1277471"/>
            <a:ext cx="8856984" cy="5078879"/>
          </a:xfrm>
          <a:prstGeom prst="rect">
            <a:avLst/>
          </a:prstGeom>
        </p:spPr>
      </p:pic>
    </p:spTree>
    <p:extLst>
      <p:ext uri="{BB962C8B-B14F-4D97-AF65-F5344CB8AC3E}">
        <p14:creationId xmlns:p14="http://schemas.microsoft.com/office/powerpoint/2010/main" val="27356726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53</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9" name="TextBox 8"/>
          <p:cNvSpPr txBox="1"/>
          <p:nvPr/>
        </p:nvSpPr>
        <p:spPr>
          <a:xfrm>
            <a:off x="233318" y="1372872"/>
            <a:ext cx="8731170" cy="369332"/>
          </a:xfrm>
          <a:prstGeom prst="rect">
            <a:avLst/>
          </a:prstGeom>
          <a:noFill/>
        </p:spPr>
        <p:txBody>
          <a:bodyPr wrap="square" rtlCol="0">
            <a:spAutoFit/>
          </a:bodyPr>
          <a:lstStyle/>
          <a:p>
            <a:r>
              <a:rPr lang="tr-TR" dirty="0" smtClean="0"/>
              <a:t>Bahçe Bakım ve Peyzaj Hizmetleri Birimi Genel Memnuniyet Ortalaması : </a:t>
            </a:r>
            <a:r>
              <a:rPr lang="tr-TR" dirty="0"/>
              <a:t>%88,83</a:t>
            </a:r>
          </a:p>
        </p:txBody>
      </p:sp>
      <p:graphicFrame>
        <p:nvGraphicFramePr>
          <p:cNvPr id="8" name="Chart 7"/>
          <p:cNvGraphicFramePr/>
          <p:nvPr>
            <p:extLst>
              <p:ext uri="{D42A27DB-BD31-4B8C-83A1-F6EECF244321}">
                <p14:modId xmlns:p14="http://schemas.microsoft.com/office/powerpoint/2010/main" val="3164751099"/>
              </p:ext>
            </p:extLst>
          </p:nvPr>
        </p:nvGraphicFramePr>
        <p:xfrm>
          <a:off x="107504" y="1837604"/>
          <a:ext cx="9036496" cy="45187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45997023"/>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54</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43554"/>
            <a:ext cx="8887617" cy="5112796"/>
          </a:xfrm>
          <a:prstGeom prst="rect">
            <a:avLst/>
          </a:prstGeom>
        </p:spPr>
      </p:pic>
    </p:spTree>
    <p:extLst>
      <p:ext uri="{BB962C8B-B14F-4D97-AF65-F5344CB8AC3E}">
        <p14:creationId xmlns:p14="http://schemas.microsoft.com/office/powerpoint/2010/main" val="283077121"/>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55</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3" name="Picture 2"/>
          <p:cNvPicPr>
            <a:picLocks noChangeAspect="1"/>
          </p:cNvPicPr>
          <p:nvPr/>
        </p:nvPicPr>
        <p:blipFill>
          <a:blip r:embed="rId3"/>
          <a:stretch>
            <a:fillRect/>
          </a:stretch>
        </p:blipFill>
        <p:spPr>
          <a:xfrm>
            <a:off x="107504" y="1268760"/>
            <a:ext cx="8928992" cy="5087590"/>
          </a:xfrm>
          <a:prstGeom prst="rect">
            <a:avLst/>
          </a:prstGeom>
        </p:spPr>
      </p:pic>
    </p:spTree>
    <p:extLst>
      <p:ext uri="{BB962C8B-B14F-4D97-AF65-F5344CB8AC3E}">
        <p14:creationId xmlns:p14="http://schemas.microsoft.com/office/powerpoint/2010/main" val="27037947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56</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77471"/>
            <a:ext cx="8928991" cy="5078879"/>
          </a:xfrm>
          <a:prstGeom prst="rect">
            <a:avLst/>
          </a:prstGeom>
        </p:spPr>
      </p:pic>
    </p:spTree>
    <p:extLst>
      <p:ext uri="{BB962C8B-B14F-4D97-AF65-F5344CB8AC3E}">
        <p14:creationId xmlns:p14="http://schemas.microsoft.com/office/powerpoint/2010/main" val="365679367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57</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3" name="Picture 2"/>
          <p:cNvPicPr>
            <a:picLocks noChangeAspect="1"/>
          </p:cNvPicPr>
          <p:nvPr/>
        </p:nvPicPr>
        <p:blipFill>
          <a:blip r:embed="rId3"/>
          <a:stretch>
            <a:fillRect/>
          </a:stretch>
        </p:blipFill>
        <p:spPr>
          <a:xfrm>
            <a:off x="107504" y="1284566"/>
            <a:ext cx="8928991" cy="5071783"/>
          </a:xfrm>
          <a:prstGeom prst="rect">
            <a:avLst/>
          </a:prstGeom>
        </p:spPr>
      </p:pic>
    </p:spTree>
    <p:extLst>
      <p:ext uri="{BB962C8B-B14F-4D97-AF65-F5344CB8AC3E}">
        <p14:creationId xmlns:p14="http://schemas.microsoft.com/office/powerpoint/2010/main" val="262825159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58</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9" name="TextBox 8"/>
          <p:cNvSpPr txBox="1"/>
          <p:nvPr/>
        </p:nvSpPr>
        <p:spPr>
          <a:xfrm>
            <a:off x="107504" y="1340583"/>
            <a:ext cx="8712968" cy="369332"/>
          </a:xfrm>
          <a:prstGeom prst="rect">
            <a:avLst/>
          </a:prstGeom>
          <a:noFill/>
        </p:spPr>
        <p:txBody>
          <a:bodyPr wrap="square" rtlCol="0">
            <a:spAutoFit/>
          </a:bodyPr>
          <a:lstStyle/>
          <a:p>
            <a:r>
              <a:rPr lang="tr-TR" dirty="0" smtClean="0"/>
              <a:t>Güvenlik Hizmetleri Birimi Genel Memnuniyet Ortalaması</a:t>
            </a:r>
            <a:r>
              <a:rPr lang="tr-TR" dirty="0"/>
              <a:t>: %86,32</a:t>
            </a:r>
          </a:p>
        </p:txBody>
      </p:sp>
      <p:graphicFrame>
        <p:nvGraphicFramePr>
          <p:cNvPr id="8" name="Chart 7"/>
          <p:cNvGraphicFramePr/>
          <p:nvPr>
            <p:extLst>
              <p:ext uri="{D42A27DB-BD31-4B8C-83A1-F6EECF244321}">
                <p14:modId xmlns:p14="http://schemas.microsoft.com/office/powerpoint/2010/main" val="976711664"/>
              </p:ext>
            </p:extLst>
          </p:nvPr>
        </p:nvGraphicFramePr>
        <p:xfrm>
          <a:off x="112294" y="1782478"/>
          <a:ext cx="8924201" cy="457387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48327543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59</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5" y="1277471"/>
            <a:ext cx="8856984" cy="5078879"/>
          </a:xfrm>
          <a:prstGeom prst="rect">
            <a:avLst/>
          </a:prstGeom>
        </p:spPr>
      </p:pic>
    </p:spTree>
    <p:extLst>
      <p:ext uri="{BB962C8B-B14F-4D97-AF65-F5344CB8AC3E}">
        <p14:creationId xmlns:p14="http://schemas.microsoft.com/office/powerpoint/2010/main" val="23255760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75656" y="47757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SWOT ANALİZİ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a:t>
            </a:fld>
            <a:endParaRPr lang="tr-TR"/>
          </a:p>
        </p:txBody>
      </p:sp>
      <p:graphicFrame>
        <p:nvGraphicFramePr>
          <p:cNvPr id="3" name="Tablo 2"/>
          <p:cNvGraphicFramePr>
            <a:graphicFrameLocks noGrp="1"/>
          </p:cNvGraphicFramePr>
          <p:nvPr>
            <p:extLst>
              <p:ext uri="{D42A27DB-BD31-4B8C-83A1-F6EECF244321}">
                <p14:modId xmlns:p14="http://schemas.microsoft.com/office/powerpoint/2010/main" val="3744603591"/>
              </p:ext>
            </p:extLst>
          </p:nvPr>
        </p:nvGraphicFramePr>
        <p:xfrm>
          <a:off x="108826" y="1412776"/>
          <a:ext cx="8044606" cy="1439768"/>
        </p:xfrm>
        <a:graphic>
          <a:graphicData uri="http://schemas.openxmlformats.org/drawingml/2006/table">
            <a:tbl>
              <a:tblPr firstRow="1" bandRow="1">
                <a:tableStyleId>{F5AB1C69-6EDB-4FF4-983F-18BD219EF322}</a:tableStyleId>
              </a:tblPr>
              <a:tblGrid>
                <a:gridCol w="5380311"/>
                <a:gridCol w="2664295"/>
              </a:tblGrid>
              <a:tr h="370840">
                <a:tc>
                  <a:txBody>
                    <a:bodyPr/>
                    <a:lstStyle/>
                    <a:p>
                      <a:pPr algn="ctr"/>
                      <a:r>
                        <a:rPr lang="tr-TR" sz="2000" dirty="0" smtClean="0"/>
                        <a:t>Güçlü/Zayıf/Fırsat/Tehdit </a:t>
                      </a:r>
                      <a:r>
                        <a:rPr lang="tr-TR" sz="2000" baseline="0" dirty="0" smtClean="0"/>
                        <a:t>Tanımı</a:t>
                      </a:r>
                      <a:endParaRPr lang="tr-TR" sz="2000" dirty="0"/>
                    </a:p>
                  </a:txBody>
                  <a:tcPr/>
                </a:tc>
                <a:tc>
                  <a:txBody>
                    <a:bodyPr/>
                    <a:lstStyle/>
                    <a:p>
                      <a:pPr algn="ctr"/>
                      <a:r>
                        <a:rPr lang="tr-TR" sz="2000" dirty="0" smtClean="0"/>
                        <a:t>Durumu</a:t>
                      </a:r>
                      <a:endParaRPr lang="tr-TR" sz="2000" dirty="0"/>
                    </a:p>
                  </a:txBody>
                  <a:tcPr/>
                </a:tc>
              </a:tr>
              <a:tr h="539864">
                <a:tc>
                  <a:txBody>
                    <a:bodyPr/>
                    <a:lstStyle/>
                    <a:p>
                      <a:pPr algn="l"/>
                      <a:r>
                        <a:rPr lang="tr-TR" sz="2000" dirty="0" smtClean="0"/>
                        <a:t>T7-Talep yapan birimlerin işlerini takip etmemesi</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Tehdit </a:t>
                      </a:r>
                    </a:p>
                  </a:txBody>
                  <a:tcPr/>
                </a:tc>
              </a:tr>
              <a:tr h="503664">
                <a:tc>
                  <a:txBody>
                    <a:bodyPr/>
                    <a:lstStyle/>
                    <a:p>
                      <a:pPr algn="l"/>
                      <a:r>
                        <a:rPr lang="tr-TR" sz="2000" dirty="0" smtClean="0"/>
                        <a:t>T8-Birimlere taleplerin telefon ile iletilmesi</a:t>
                      </a:r>
                      <a:endParaRPr lang="tr-TR"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000" dirty="0" smtClean="0">
                          <a:latin typeface="Wingdings" panose="05000000000000000000" pitchFamily="2" charset="2"/>
                        </a:rPr>
                        <a:t>L </a:t>
                      </a:r>
                      <a:r>
                        <a:rPr lang="tr-TR" sz="2000" dirty="0" smtClean="0"/>
                        <a:t>Hala Tehdit </a:t>
                      </a:r>
                    </a:p>
                  </a:txBody>
                  <a:tcPr/>
                </a:tc>
              </a:tr>
            </a:tbl>
          </a:graphicData>
        </a:graphic>
      </p:graphicFrame>
      <p:pic>
        <p:nvPicPr>
          <p:cNvPr id="9" name="Resim 8"/>
          <p:cNvPicPr/>
          <p:nvPr/>
        </p:nvPicPr>
        <p:blipFill>
          <a:blip r:embed="rId2"/>
          <a:stretch>
            <a:fillRect/>
          </a:stretch>
        </p:blipFill>
        <p:spPr>
          <a:xfrm>
            <a:off x="127795" y="367048"/>
            <a:ext cx="2736304" cy="576064"/>
          </a:xfrm>
          <a:prstGeom prst="rect">
            <a:avLst/>
          </a:prstGeom>
        </p:spPr>
      </p:pic>
    </p:spTree>
    <p:extLst>
      <p:ext uri="{BB962C8B-B14F-4D97-AF65-F5344CB8AC3E}">
        <p14:creationId xmlns:p14="http://schemas.microsoft.com/office/powerpoint/2010/main" val="183980728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60</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97705"/>
            <a:ext cx="8928992" cy="5058645"/>
          </a:xfrm>
          <a:prstGeom prst="rect">
            <a:avLst/>
          </a:prstGeom>
        </p:spPr>
      </p:pic>
    </p:spTree>
    <p:extLst>
      <p:ext uri="{BB962C8B-B14F-4D97-AF65-F5344CB8AC3E}">
        <p14:creationId xmlns:p14="http://schemas.microsoft.com/office/powerpoint/2010/main" val="403020984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61</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68760"/>
            <a:ext cx="8928992" cy="5087590"/>
          </a:xfrm>
          <a:prstGeom prst="rect">
            <a:avLst/>
          </a:prstGeom>
        </p:spPr>
      </p:pic>
    </p:spTree>
    <p:extLst>
      <p:ext uri="{BB962C8B-B14F-4D97-AF65-F5344CB8AC3E}">
        <p14:creationId xmlns:p14="http://schemas.microsoft.com/office/powerpoint/2010/main" val="243766432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62</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77471"/>
            <a:ext cx="8856984" cy="4959841"/>
          </a:xfrm>
          <a:prstGeom prst="rect">
            <a:avLst/>
          </a:prstGeom>
        </p:spPr>
      </p:pic>
    </p:spTree>
    <p:extLst>
      <p:ext uri="{BB962C8B-B14F-4D97-AF65-F5344CB8AC3E}">
        <p14:creationId xmlns:p14="http://schemas.microsoft.com/office/powerpoint/2010/main" val="110020136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63</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5" y="1250522"/>
            <a:ext cx="8928992" cy="5105828"/>
          </a:xfrm>
          <a:prstGeom prst="rect">
            <a:avLst/>
          </a:prstGeom>
        </p:spPr>
      </p:pic>
    </p:spTree>
    <p:extLst>
      <p:ext uri="{BB962C8B-B14F-4D97-AF65-F5344CB8AC3E}">
        <p14:creationId xmlns:p14="http://schemas.microsoft.com/office/powerpoint/2010/main" val="45669096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64</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9" name="TextBox 8"/>
          <p:cNvSpPr txBox="1"/>
          <p:nvPr/>
        </p:nvSpPr>
        <p:spPr>
          <a:xfrm>
            <a:off x="107504" y="1372872"/>
            <a:ext cx="6276111" cy="369332"/>
          </a:xfrm>
          <a:prstGeom prst="rect">
            <a:avLst/>
          </a:prstGeom>
          <a:noFill/>
        </p:spPr>
        <p:txBody>
          <a:bodyPr wrap="square" rtlCol="0">
            <a:spAutoFit/>
          </a:bodyPr>
          <a:lstStyle/>
          <a:p>
            <a:r>
              <a:rPr lang="tr-TR" dirty="0" smtClean="0"/>
              <a:t>Teknik Hizmetler Birimi Genel Memnuniyet Ortalaması </a:t>
            </a:r>
            <a:r>
              <a:rPr lang="tr-TR" dirty="0"/>
              <a:t>: %91,28</a:t>
            </a:r>
          </a:p>
        </p:txBody>
      </p:sp>
      <p:graphicFrame>
        <p:nvGraphicFramePr>
          <p:cNvPr id="11" name="Chart 10"/>
          <p:cNvGraphicFramePr/>
          <p:nvPr>
            <p:extLst>
              <p:ext uri="{D42A27DB-BD31-4B8C-83A1-F6EECF244321}">
                <p14:modId xmlns:p14="http://schemas.microsoft.com/office/powerpoint/2010/main" val="1827312173"/>
              </p:ext>
            </p:extLst>
          </p:nvPr>
        </p:nvGraphicFramePr>
        <p:xfrm>
          <a:off x="107504" y="1742204"/>
          <a:ext cx="8856984" cy="461414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063825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65</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3" name="Picture 2"/>
          <p:cNvPicPr>
            <a:picLocks noChangeAspect="1"/>
          </p:cNvPicPr>
          <p:nvPr/>
        </p:nvPicPr>
        <p:blipFill>
          <a:blip r:embed="rId3"/>
          <a:stretch>
            <a:fillRect/>
          </a:stretch>
        </p:blipFill>
        <p:spPr>
          <a:xfrm>
            <a:off x="107505" y="1304964"/>
            <a:ext cx="8928992" cy="5051386"/>
          </a:xfrm>
          <a:prstGeom prst="rect">
            <a:avLst/>
          </a:prstGeom>
        </p:spPr>
      </p:pic>
    </p:spTree>
    <p:extLst>
      <p:ext uri="{BB962C8B-B14F-4D97-AF65-F5344CB8AC3E}">
        <p14:creationId xmlns:p14="http://schemas.microsoft.com/office/powerpoint/2010/main" val="267890460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66</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51176"/>
            <a:ext cx="8928992" cy="5105174"/>
          </a:xfrm>
          <a:prstGeom prst="rect">
            <a:avLst/>
          </a:prstGeom>
        </p:spPr>
      </p:pic>
    </p:spTree>
    <p:extLst>
      <p:ext uri="{BB962C8B-B14F-4D97-AF65-F5344CB8AC3E}">
        <p14:creationId xmlns:p14="http://schemas.microsoft.com/office/powerpoint/2010/main" val="1424496678"/>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67</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308448"/>
            <a:ext cx="8856984" cy="3200672"/>
          </a:xfrm>
          <a:prstGeom prst="rect">
            <a:avLst/>
          </a:prstGeom>
        </p:spPr>
      </p:pic>
    </p:spTree>
    <p:extLst>
      <p:ext uri="{BB962C8B-B14F-4D97-AF65-F5344CB8AC3E}">
        <p14:creationId xmlns:p14="http://schemas.microsoft.com/office/powerpoint/2010/main" val="334142718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68</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9" name="TextBox 8"/>
          <p:cNvSpPr txBox="1"/>
          <p:nvPr/>
        </p:nvSpPr>
        <p:spPr>
          <a:xfrm>
            <a:off x="107504" y="1275368"/>
            <a:ext cx="7640887" cy="369332"/>
          </a:xfrm>
          <a:prstGeom prst="rect">
            <a:avLst/>
          </a:prstGeom>
          <a:noFill/>
        </p:spPr>
        <p:txBody>
          <a:bodyPr wrap="square" rtlCol="0">
            <a:spAutoFit/>
          </a:bodyPr>
          <a:lstStyle/>
          <a:p>
            <a:r>
              <a:rPr lang="tr-TR" dirty="0" smtClean="0"/>
              <a:t>Temizlik Hizmetleri Birimi Genel Memnuniyet Ortalaması </a:t>
            </a:r>
            <a:r>
              <a:rPr lang="tr-TR" dirty="0"/>
              <a:t>: %93,29</a:t>
            </a:r>
          </a:p>
        </p:txBody>
      </p:sp>
      <p:graphicFrame>
        <p:nvGraphicFramePr>
          <p:cNvPr id="8" name="Chart 7"/>
          <p:cNvGraphicFramePr/>
          <p:nvPr>
            <p:extLst>
              <p:ext uri="{D42A27DB-BD31-4B8C-83A1-F6EECF244321}">
                <p14:modId xmlns:p14="http://schemas.microsoft.com/office/powerpoint/2010/main" val="2867525671"/>
              </p:ext>
            </p:extLst>
          </p:nvPr>
        </p:nvGraphicFramePr>
        <p:xfrm>
          <a:off x="107504" y="1701633"/>
          <a:ext cx="8856984" cy="465471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5168489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69</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3" name="Picture 2"/>
          <p:cNvPicPr>
            <a:picLocks noChangeAspect="1"/>
          </p:cNvPicPr>
          <p:nvPr/>
        </p:nvPicPr>
        <p:blipFill>
          <a:blip r:embed="rId3"/>
          <a:stretch>
            <a:fillRect/>
          </a:stretch>
        </p:blipFill>
        <p:spPr>
          <a:xfrm>
            <a:off x="107505" y="1268760"/>
            <a:ext cx="8856984" cy="5087590"/>
          </a:xfrm>
          <a:prstGeom prst="rect">
            <a:avLst/>
          </a:prstGeom>
        </p:spPr>
      </p:pic>
    </p:spTree>
    <p:extLst>
      <p:ext uri="{BB962C8B-B14F-4D97-AF65-F5344CB8AC3E}">
        <p14:creationId xmlns:p14="http://schemas.microsoft.com/office/powerpoint/2010/main" val="3139882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836399"/>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a:t>
            </a:fld>
            <a:endParaRPr lang="tr-TR"/>
          </a:p>
        </p:txBody>
      </p:sp>
      <p:graphicFrame>
        <p:nvGraphicFramePr>
          <p:cNvPr id="4" name="Tablo 3"/>
          <p:cNvGraphicFramePr>
            <a:graphicFrameLocks noGrp="1"/>
          </p:cNvGraphicFramePr>
          <p:nvPr>
            <p:extLst>
              <p:ext uri="{D42A27DB-BD31-4B8C-83A1-F6EECF244321}">
                <p14:modId xmlns:p14="http://schemas.microsoft.com/office/powerpoint/2010/main" val="4211635185"/>
              </p:ext>
            </p:extLst>
          </p:nvPr>
        </p:nvGraphicFramePr>
        <p:xfrm>
          <a:off x="107505" y="1482730"/>
          <a:ext cx="8856983" cy="4873620"/>
        </p:xfrm>
        <a:graphic>
          <a:graphicData uri="http://schemas.openxmlformats.org/drawingml/2006/table">
            <a:tbl>
              <a:tblPr firstRow="1" bandRow="1">
                <a:tableStyleId>{00A15C55-8517-42AA-B614-E9B94910E393}</a:tableStyleId>
              </a:tblPr>
              <a:tblGrid>
                <a:gridCol w="3054132"/>
                <a:gridCol w="2952328"/>
                <a:gridCol w="2850523"/>
              </a:tblGrid>
              <a:tr h="562890">
                <a:tc>
                  <a:txBody>
                    <a:bodyPr/>
                    <a:lstStyle/>
                    <a:p>
                      <a:r>
                        <a:rPr lang="tr-TR" dirty="0" smtClean="0"/>
                        <a:t>Paydaş</a:t>
                      </a:r>
                      <a:r>
                        <a:rPr lang="tr-TR" baseline="0" dirty="0" smtClean="0"/>
                        <a:t> Adı</a:t>
                      </a:r>
                      <a:endParaRPr lang="tr-TR" dirty="0"/>
                    </a:p>
                  </a:txBody>
                  <a:tcPr/>
                </a:tc>
                <a:tc>
                  <a:txBody>
                    <a:bodyPr/>
                    <a:lstStyle/>
                    <a:p>
                      <a:r>
                        <a:rPr lang="tr-TR" dirty="0" smtClean="0"/>
                        <a:t>Paydaş Beklentisi</a:t>
                      </a:r>
                      <a:endParaRPr lang="tr-TR" dirty="0"/>
                    </a:p>
                  </a:txBody>
                  <a:tcPr/>
                </a:tc>
                <a:tc>
                  <a:txBody>
                    <a:bodyPr/>
                    <a:lstStyle/>
                    <a:p>
                      <a:r>
                        <a:rPr lang="tr-TR" dirty="0" smtClean="0"/>
                        <a:t>Karşılanma</a:t>
                      </a:r>
                      <a:r>
                        <a:rPr lang="tr-TR" baseline="0" dirty="0" smtClean="0"/>
                        <a:t> Durumu</a:t>
                      </a:r>
                      <a:endParaRPr lang="tr-TR" dirty="0"/>
                    </a:p>
                  </a:txBody>
                  <a:tcPr/>
                </a:tc>
              </a:tr>
              <a:tr h="1463620">
                <a:tc>
                  <a:txBody>
                    <a:bodyPr/>
                    <a:lstStyle/>
                    <a:p>
                      <a:r>
                        <a:rPr lang="tr-TR" sz="1600" dirty="0" smtClean="0"/>
                        <a:t>Destek Hizmetleri Personeli</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Yemek, İkram, </a:t>
                      </a:r>
                      <a:r>
                        <a:rPr lang="tr-TR" sz="1600" b="0" i="0" u="none" strike="noStrike" dirty="0" err="1" smtClean="0">
                          <a:solidFill>
                            <a:srgbClr val="000000"/>
                          </a:solidFill>
                          <a:effectLst/>
                          <a:latin typeface="Calibri" panose="020F0502020204030204" pitchFamily="34" charset="0"/>
                        </a:rPr>
                        <a:t>Güvenlik,Peyzaj,Ulaşım,Temizlik</a:t>
                      </a:r>
                      <a:r>
                        <a:rPr lang="tr-TR" sz="1600" b="0" i="0" u="none" strike="noStrike" dirty="0" smtClean="0">
                          <a:solidFill>
                            <a:srgbClr val="000000"/>
                          </a:solidFill>
                          <a:effectLst/>
                          <a:latin typeface="Calibri" panose="020F0502020204030204" pitchFamily="34" charset="0"/>
                        </a:rPr>
                        <a:t>, Kargo, </a:t>
                      </a:r>
                      <a:r>
                        <a:rPr lang="tr-TR" sz="1600" b="0" i="0" u="none" strike="noStrike" dirty="0" err="1" smtClean="0">
                          <a:solidFill>
                            <a:srgbClr val="000000"/>
                          </a:solidFill>
                          <a:effectLst/>
                          <a:latin typeface="Calibri" panose="020F0502020204030204" pitchFamily="34" charset="0"/>
                        </a:rPr>
                        <a:t>Taşıma,Teknik</a:t>
                      </a:r>
                      <a:r>
                        <a:rPr lang="tr-TR" sz="1600" b="0" i="0" u="none" strike="noStrike" dirty="0" smtClean="0">
                          <a:solidFill>
                            <a:srgbClr val="000000"/>
                          </a:solidFill>
                          <a:effectLst/>
                          <a:latin typeface="Calibri" panose="020F0502020204030204" pitchFamily="34" charset="0"/>
                        </a:rPr>
                        <a:t> Hizmet Alımı-Etkili İletişim Uyumlu Çalışma</a:t>
                      </a:r>
                    </a:p>
                  </a:txBody>
                  <a:tcPr/>
                </a:tc>
                <a:tc>
                  <a:txBody>
                    <a:bodyPr/>
                    <a:lstStyle/>
                    <a:p>
                      <a:r>
                        <a:rPr lang="tr-TR" sz="1600" dirty="0" smtClean="0"/>
                        <a:t>1 adet iş kazası oldu.</a:t>
                      </a:r>
                      <a:endParaRPr lang="tr-TR" sz="1600" dirty="0"/>
                    </a:p>
                  </a:txBody>
                  <a:tcPr/>
                </a:tc>
              </a:tr>
              <a:tr h="827541">
                <a:tc>
                  <a:txBody>
                    <a:bodyPr/>
                    <a:lstStyle/>
                    <a:p>
                      <a:r>
                        <a:rPr lang="tr-TR" sz="1600" dirty="0" smtClean="0"/>
                        <a:t>Üniversite İdari ve Akademik Personeli</a:t>
                      </a:r>
                      <a:endParaRPr lang="tr-TR" sz="1600" dirty="0"/>
                    </a:p>
                  </a:txBody>
                  <a:tcPr/>
                </a:tc>
                <a:tc>
                  <a:txBody>
                    <a:bodyPr/>
                    <a:lstStyle/>
                    <a:p>
                      <a:pPr algn="l" fontAlgn="ctr"/>
                      <a:r>
                        <a:rPr lang="tr-TR" sz="1600" b="0" i="0" u="none" strike="noStrike" dirty="0">
                          <a:solidFill>
                            <a:srgbClr val="000000"/>
                          </a:solidFill>
                          <a:effectLst/>
                          <a:latin typeface="Calibri" panose="020F0502020204030204" pitchFamily="34" charset="0"/>
                        </a:rPr>
                        <a:t>Yemek, İkram, Güvenlik</a:t>
                      </a:r>
                      <a:r>
                        <a:rPr lang="tr-TR" sz="1600" b="0" i="0" u="none" strike="noStrike" dirty="0" smtClean="0">
                          <a:solidFill>
                            <a:srgbClr val="000000"/>
                          </a:solidFill>
                          <a:effectLst/>
                          <a:latin typeface="Calibri" panose="020F0502020204030204" pitchFamily="34" charset="0"/>
                        </a:rPr>
                        <a:t>, Peyzaj, Ulaşım, Temizlik</a:t>
                      </a:r>
                      <a:r>
                        <a:rPr lang="tr-TR" sz="1600" b="0" i="0" u="none" strike="noStrike" dirty="0">
                          <a:solidFill>
                            <a:srgbClr val="000000"/>
                          </a:solidFill>
                          <a:effectLst/>
                          <a:latin typeface="Calibri" panose="020F0502020204030204" pitchFamily="34" charset="0"/>
                        </a:rPr>
                        <a:t>, Kargo, Taşıma</a:t>
                      </a:r>
                      <a:r>
                        <a:rPr lang="tr-TR" sz="1600" b="0" i="0" u="none" strike="noStrike" dirty="0" smtClean="0">
                          <a:solidFill>
                            <a:srgbClr val="000000"/>
                          </a:solidFill>
                          <a:effectLst/>
                          <a:latin typeface="Calibri" panose="020F0502020204030204" pitchFamily="34" charset="0"/>
                        </a:rPr>
                        <a:t>, Teknik </a:t>
                      </a:r>
                      <a:r>
                        <a:rPr lang="tr-TR" sz="1600" b="0" i="0" u="none" strike="noStrike" dirty="0">
                          <a:solidFill>
                            <a:srgbClr val="000000"/>
                          </a:solidFill>
                          <a:effectLst/>
                          <a:latin typeface="Calibri" panose="020F0502020204030204" pitchFamily="34" charset="0"/>
                        </a:rPr>
                        <a:t>Hizmet Alımı</a:t>
                      </a:r>
                    </a:p>
                  </a:txBody>
                  <a:tcPr marL="9525" marR="9525" marT="9525" marB="0" anchor="ctr"/>
                </a:tc>
                <a:tc>
                  <a:txBody>
                    <a:bodyPr/>
                    <a:lstStyle/>
                    <a:p>
                      <a:r>
                        <a:rPr lang="tr-TR" sz="1600" dirty="0" smtClean="0"/>
                        <a:t>Destek Hizmetleri</a:t>
                      </a:r>
                      <a:r>
                        <a:rPr lang="tr-TR" sz="1600" baseline="0" dirty="0" smtClean="0"/>
                        <a:t> Müdürlüğü </a:t>
                      </a:r>
                      <a:r>
                        <a:rPr lang="tr-TR" sz="1600" baseline="0" dirty="0" smtClean="0"/>
                        <a:t>İdari ve Akademik memnuniyet anket </a:t>
                      </a:r>
                      <a:r>
                        <a:rPr lang="tr-TR" sz="1600" baseline="0" dirty="0" smtClean="0"/>
                        <a:t>oranı </a:t>
                      </a:r>
                      <a:r>
                        <a:rPr lang="tr-TR" sz="1600" kern="1200" dirty="0" smtClean="0">
                          <a:solidFill>
                            <a:schemeClr val="dk1"/>
                          </a:solidFill>
                          <a:effectLst/>
                          <a:latin typeface="+mn-lt"/>
                          <a:ea typeface="+mn-ea"/>
                          <a:cs typeface="+mn-cs"/>
                        </a:rPr>
                        <a:t>% 92,58</a:t>
                      </a:r>
                      <a:endParaRPr lang="tr-TR" sz="1400" dirty="0"/>
                    </a:p>
                  </a:txBody>
                  <a:tcPr/>
                </a:tc>
              </a:tr>
              <a:tr h="1191319">
                <a:tc>
                  <a:txBody>
                    <a:bodyPr/>
                    <a:lstStyle/>
                    <a:p>
                      <a:r>
                        <a:rPr lang="tr-TR" sz="1600" dirty="0" smtClean="0"/>
                        <a:t>Öğrenci</a:t>
                      </a:r>
                      <a:endParaRPr lang="tr-TR"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600" b="0" i="0" u="none" strike="noStrike" dirty="0" smtClean="0">
                          <a:solidFill>
                            <a:srgbClr val="000000"/>
                          </a:solidFill>
                          <a:effectLst/>
                          <a:latin typeface="Calibri" panose="020F0502020204030204" pitchFamily="34" charset="0"/>
                        </a:rPr>
                        <a:t>Yemek, İkram, </a:t>
                      </a:r>
                      <a:r>
                        <a:rPr lang="tr-TR" sz="1600" b="0" i="0" u="none" strike="noStrike" dirty="0" err="1" smtClean="0">
                          <a:solidFill>
                            <a:srgbClr val="000000"/>
                          </a:solidFill>
                          <a:effectLst/>
                          <a:latin typeface="Calibri" panose="020F0502020204030204" pitchFamily="34" charset="0"/>
                        </a:rPr>
                        <a:t>Güvenlik,Peyzaj,Ulaşım,Temizlik</a:t>
                      </a:r>
                      <a:r>
                        <a:rPr lang="tr-TR" sz="1600" b="0" i="0" u="none" strike="noStrike" dirty="0" smtClean="0">
                          <a:solidFill>
                            <a:srgbClr val="000000"/>
                          </a:solidFill>
                          <a:effectLst/>
                          <a:latin typeface="Calibri" panose="020F0502020204030204" pitchFamily="34" charset="0"/>
                        </a:rPr>
                        <a:t>, Kargo, </a:t>
                      </a:r>
                      <a:r>
                        <a:rPr lang="tr-TR" sz="1600" b="0" i="0" u="none" strike="noStrike" dirty="0" err="1" smtClean="0">
                          <a:solidFill>
                            <a:srgbClr val="000000"/>
                          </a:solidFill>
                          <a:effectLst/>
                          <a:latin typeface="Calibri" panose="020F0502020204030204" pitchFamily="34" charset="0"/>
                        </a:rPr>
                        <a:t>Taşıma,Teknik</a:t>
                      </a:r>
                      <a:r>
                        <a:rPr lang="tr-TR" sz="1600" b="0" i="0" u="none" strike="noStrike" dirty="0" smtClean="0">
                          <a:solidFill>
                            <a:srgbClr val="000000"/>
                          </a:solidFill>
                          <a:effectLst/>
                          <a:latin typeface="Calibri" panose="020F0502020204030204" pitchFamily="34" charset="0"/>
                        </a:rPr>
                        <a:t> Hizmet Alımı</a:t>
                      </a:r>
                    </a:p>
                  </a:txBody>
                  <a:tcPr/>
                </a:tc>
                <a:tc>
                  <a:txBody>
                    <a:bodyPr/>
                    <a:lstStyle/>
                    <a:p>
                      <a:r>
                        <a:rPr lang="tr-TR" sz="1600" dirty="0" smtClean="0"/>
                        <a:t>Destek Hizmetleri Müdürlüğü </a:t>
                      </a:r>
                      <a:r>
                        <a:rPr lang="tr-TR" sz="1600" dirty="0" smtClean="0"/>
                        <a:t>öğrenci memnuniyet anket oranı </a:t>
                      </a:r>
                      <a:r>
                        <a:rPr lang="tr-TR" sz="1600" dirty="0" smtClean="0"/>
                        <a:t>%86,56</a:t>
                      </a:r>
                      <a:endParaRPr lang="tr-TR" sz="1600" dirty="0"/>
                    </a:p>
                  </a:txBody>
                  <a:tcPr/>
                </a:tc>
              </a:tr>
              <a:tr h="414125">
                <a:tc>
                  <a:txBody>
                    <a:bodyPr/>
                    <a:lstStyle/>
                    <a:p>
                      <a:r>
                        <a:rPr lang="tr-TR" dirty="0" smtClean="0"/>
                        <a:t>Rektörlük</a:t>
                      </a:r>
                      <a:endParaRPr lang="tr-TR" dirty="0"/>
                    </a:p>
                  </a:txBody>
                  <a:tcPr/>
                </a:tc>
                <a:tc>
                  <a:txBody>
                    <a:bodyPr/>
                    <a:lstStyle/>
                    <a:p>
                      <a:r>
                        <a:rPr lang="tr-TR" sz="1600" b="0" dirty="0" smtClean="0"/>
                        <a:t>Zamanında ve Doğru İş</a:t>
                      </a:r>
                      <a:endParaRPr lang="tr-TR" sz="1600" b="0" dirty="0"/>
                    </a:p>
                  </a:txBody>
                  <a:tcPr/>
                </a:tc>
                <a:tc>
                  <a:txBody>
                    <a:bodyPr/>
                    <a:lstStyle/>
                    <a:p>
                      <a:endParaRPr lang="tr-TR" dirty="0"/>
                    </a:p>
                  </a:txBody>
                  <a:tcPr/>
                </a:tc>
              </a:tr>
              <a:tr h="414125">
                <a:tc>
                  <a:txBody>
                    <a:bodyPr/>
                    <a:lstStyle/>
                    <a:p>
                      <a:r>
                        <a:rPr lang="tr-TR" dirty="0" smtClean="0"/>
                        <a:t>Genel Sekreterlik</a:t>
                      </a:r>
                      <a:endParaRPr lang="tr-TR" dirty="0"/>
                    </a:p>
                  </a:txBody>
                  <a:tcPr/>
                </a:tc>
                <a:tc>
                  <a:txBody>
                    <a:bodyPr/>
                    <a:lstStyle/>
                    <a:p>
                      <a:r>
                        <a:rPr lang="tr-TR" sz="1600" b="0" dirty="0" smtClean="0"/>
                        <a:t>Zamanında ve Doğru İş</a:t>
                      </a:r>
                      <a:endParaRPr lang="tr-TR" sz="1600" b="0" dirty="0"/>
                    </a:p>
                  </a:txBody>
                  <a:tcPr/>
                </a:tc>
                <a:tc>
                  <a:txBody>
                    <a:bodyPr/>
                    <a:lstStyle/>
                    <a:p>
                      <a:endParaRPr lang="tr-TR" dirty="0"/>
                    </a:p>
                  </a:txBody>
                  <a:tcPr/>
                </a:tc>
              </a:tr>
            </a:tbl>
          </a:graphicData>
        </a:graphic>
      </p:graphicFrame>
      <p:pic>
        <p:nvPicPr>
          <p:cNvPr id="6" name="Resim 5"/>
          <p:cNvPicPr/>
          <p:nvPr/>
        </p:nvPicPr>
        <p:blipFill>
          <a:blip r:embed="rId2"/>
          <a:stretch>
            <a:fillRect/>
          </a:stretch>
        </p:blipFill>
        <p:spPr>
          <a:xfrm>
            <a:off x="107504" y="260648"/>
            <a:ext cx="2736304" cy="576064"/>
          </a:xfrm>
          <a:prstGeom prst="rect">
            <a:avLst/>
          </a:prstGeom>
        </p:spPr>
      </p:pic>
    </p:spTree>
    <p:extLst>
      <p:ext uri="{BB962C8B-B14F-4D97-AF65-F5344CB8AC3E}">
        <p14:creationId xmlns:p14="http://schemas.microsoft.com/office/powerpoint/2010/main" val="3922908987"/>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70</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32837" y="1307722"/>
            <a:ext cx="8831651" cy="5048628"/>
          </a:xfrm>
          <a:prstGeom prst="rect">
            <a:avLst/>
          </a:prstGeom>
        </p:spPr>
      </p:pic>
    </p:spTree>
    <p:extLst>
      <p:ext uri="{BB962C8B-B14F-4D97-AF65-F5344CB8AC3E}">
        <p14:creationId xmlns:p14="http://schemas.microsoft.com/office/powerpoint/2010/main" val="1162159879"/>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71</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77470"/>
            <a:ext cx="8856984" cy="5078879"/>
          </a:xfrm>
          <a:prstGeom prst="rect">
            <a:avLst/>
          </a:prstGeom>
        </p:spPr>
      </p:pic>
    </p:spTree>
    <p:extLst>
      <p:ext uri="{BB962C8B-B14F-4D97-AF65-F5344CB8AC3E}">
        <p14:creationId xmlns:p14="http://schemas.microsoft.com/office/powerpoint/2010/main" val="263149497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72</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307722"/>
            <a:ext cx="8928992" cy="5048628"/>
          </a:xfrm>
          <a:prstGeom prst="rect">
            <a:avLst/>
          </a:prstGeom>
        </p:spPr>
      </p:pic>
    </p:spTree>
    <p:extLst>
      <p:ext uri="{BB962C8B-B14F-4D97-AF65-F5344CB8AC3E}">
        <p14:creationId xmlns:p14="http://schemas.microsoft.com/office/powerpoint/2010/main" val="321865347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73</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5" y="1286018"/>
            <a:ext cx="8856984" cy="5070332"/>
          </a:xfrm>
          <a:prstGeom prst="rect">
            <a:avLst/>
          </a:prstGeom>
        </p:spPr>
      </p:pic>
    </p:spTree>
    <p:extLst>
      <p:ext uri="{BB962C8B-B14F-4D97-AF65-F5344CB8AC3E}">
        <p14:creationId xmlns:p14="http://schemas.microsoft.com/office/powerpoint/2010/main" val="3155459478"/>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74</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9" name="TextBox 8"/>
          <p:cNvSpPr txBox="1"/>
          <p:nvPr/>
        </p:nvSpPr>
        <p:spPr>
          <a:xfrm>
            <a:off x="99691" y="1344851"/>
            <a:ext cx="6276111" cy="369332"/>
          </a:xfrm>
          <a:prstGeom prst="rect">
            <a:avLst/>
          </a:prstGeom>
          <a:noFill/>
        </p:spPr>
        <p:txBody>
          <a:bodyPr wrap="square" rtlCol="0">
            <a:spAutoFit/>
          </a:bodyPr>
          <a:lstStyle/>
          <a:p>
            <a:r>
              <a:rPr lang="tr-TR" dirty="0" smtClean="0"/>
              <a:t>Ulaşım Hizmetleri Birimi Genel Memnuniyet Ortalaması : </a:t>
            </a:r>
            <a:r>
              <a:rPr lang="tr-TR" dirty="0"/>
              <a:t>%87,72</a:t>
            </a:r>
          </a:p>
        </p:txBody>
      </p:sp>
      <p:graphicFrame>
        <p:nvGraphicFramePr>
          <p:cNvPr id="8" name="Chart 7"/>
          <p:cNvGraphicFramePr/>
          <p:nvPr>
            <p:extLst>
              <p:ext uri="{D42A27DB-BD31-4B8C-83A1-F6EECF244321}">
                <p14:modId xmlns:p14="http://schemas.microsoft.com/office/powerpoint/2010/main" val="2375161501"/>
              </p:ext>
            </p:extLst>
          </p:nvPr>
        </p:nvGraphicFramePr>
        <p:xfrm>
          <a:off x="99690" y="1838496"/>
          <a:ext cx="8864797" cy="43988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2687160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75</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94947"/>
            <a:ext cx="8928992" cy="5061403"/>
          </a:xfrm>
          <a:prstGeom prst="rect">
            <a:avLst/>
          </a:prstGeom>
        </p:spPr>
      </p:pic>
    </p:spTree>
    <p:extLst>
      <p:ext uri="{BB962C8B-B14F-4D97-AF65-F5344CB8AC3E}">
        <p14:creationId xmlns:p14="http://schemas.microsoft.com/office/powerpoint/2010/main" val="114798961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76</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3" y="1277471"/>
            <a:ext cx="8856985" cy="5078879"/>
          </a:xfrm>
          <a:prstGeom prst="rect">
            <a:avLst/>
          </a:prstGeom>
        </p:spPr>
      </p:pic>
    </p:spTree>
    <p:extLst>
      <p:ext uri="{BB962C8B-B14F-4D97-AF65-F5344CB8AC3E}">
        <p14:creationId xmlns:p14="http://schemas.microsoft.com/office/powerpoint/2010/main" val="211299810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77</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77470"/>
            <a:ext cx="8928992" cy="5078879"/>
          </a:xfrm>
          <a:prstGeom prst="rect">
            <a:avLst/>
          </a:prstGeom>
        </p:spPr>
      </p:pic>
    </p:spTree>
    <p:extLst>
      <p:ext uri="{BB962C8B-B14F-4D97-AF65-F5344CB8AC3E}">
        <p14:creationId xmlns:p14="http://schemas.microsoft.com/office/powerpoint/2010/main" val="122621985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78</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32192"/>
            <a:ext cx="8856984" cy="5124158"/>
          </a:xfrm>
          <a:prstGeom prst="rect">
            <a:avLst/>
          </a:prstGeom>
        </p:spPr>
      </p:pic>
    </p:spTree>
    <p:extLst>
      <p:ext uri="{BB962C8B-B14F-4D97-AF65-F5344CB8AC3E}">
        <p14:creationId xmlns:p14="http://schemas.microsoft.com/office/powerpoint/2010/main" val="1832400934"/>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79</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64533"/>
            <a:ext cx="8856984" cy="5091818"/>
          </a:xfrm>
          <a:prstGeom prst="rect">
            <a:avLst/>
          </a:prstGeom>
        </p:spPr>
      </p:pic>
    </p:spTree>
    <p:extLst>
      <p:ext uri="{BB962C8B-B14F-4D97-AF65-F5344CB8AC3E}">
        <p14:creationId xmlns:p14="http://schemas.microsoft.com/office/powerpoint/2010/main" val="380627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331640" y="836399"/>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PAYDAŞ BEKLENTİLERİ</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a:t>
            </a:fld>
            <a:endParaRPr lang="tr-TR"/>
          </a:p>
        </p:txBody>
      </p:sp>
      <p:graphicFrame>
        <p:nvGraphicFramePr>
          <p:cNvPr id="4" name="Tablo 3"/>
          <p:cNvGraphicFramePr>
            <a:graphicFrameLocks noGrp="1"/>
          </p:cNvGraphicFramePr>
          <p:nvPr>
            <p:extLst>
              <p:ext uri="{D42A27DB-BD31-4B8C-83A1-F6EECF244321}">
                <p14:modId xmlns:p14="http://schemas.microsoft.com/office/powerpoint/2010/main" val="3380279370"/>
              </p:ext>
            </p:extLst>
          </p:nvPr>
        </p:nvGraphicFramePr>
        <p:xfrm>
          <a:off x="107503" y="1482730"/>
          <a:ext cx="9036495" cy="4880979"/>
        </p:xfrm>
        <a:graphic>
          <a:graphicData uri="http://schemas.openxmlformats.org/drawingml/2006/table">
            <a:tbl>
              <a:tblPr firstRow="1" bandRow="1">
                <a:tableStyleId>{00A15C55-8517-42AA-B614-E9B94910E393}</a:tableStyleId>
              </a:tblPr>
              <a:tblGrid>
                <a:gridCol w="3012165"/>
                <a:gridCol w="3012165"/>
                <a:gridCol w="3012165"/>
              </a:tblGrid>
              <a:tr h="518836">
                <a:tc>
                  <a:txBody>
                    <a:bodyPr/>
                    <a:lstStyle/>
                    <a:p>
                      <a:r>
                        <a:rPr lang="tr-TR" dirty="0" smtClean="0"/>
                        <a:t>Paydaş</a:t>
                      </a:r>
                      <a:r>
                        <a:rPr lang="tr-TR" baseline="0" dirty="0" smtClean="0"/>
                        <a:t> Adı</a:t>
                      </a:r>
                      <a:endParaRPr lang="tr-TR" dirty="0"/>
                    </a:p>
                  </a:txBody>
                  <a:tcPr/>
                </a:tc>
                <a:tc>
                  <a:txBody>
                    <a:bodyPr/>
                    <a:lstStyle/>
                    <a:p>
                      <a:r>
                        <a:rPr lang="tr-TR" dirty="0" smtClean="0"/>
                        <a:t>Paydaş Beklentisi</a:t>
                      </a:r>
                      <a:endParaRPr lang="tr-TR" dirty="0"/>
                    </a:p>
                  </a:txBody>
                  <a:tcPr/>
                </a:tc>
                <a:tc>
                  <a:txBody>
                    <a:bodyPr/>
                    <a:lstStyle/>
                    <a:p>
                      <a:r>
                        <a:rPr lang="tr-TR" dirty="0" smtClean="0"/>
                        <a:t>Karşılanma</a:t>
                      </a:r>
                      <a:r>
                        <a:rPr lang="tr-TR" baseline="0" dirty="0" smtClean="0"/>
                        <a:t> Durumu</a:t>
                      </a:r>
                      <a:endParaRPr lang="tr-TR" dirty="0"/>
                    </a:p>
                  </a:txBody>
                  <a:tcPr/>
                </a:tc>
              </a:tr>
              <a:tr h="640297">
                <a:tc>
                  <a:txBody>
                    <a:bodyPr/>
                    <a:lstStyle/>
                    <a:p>
                      <a:r>
                        <a:rPr lang="tr-TR" dirty="0" smtClean="0"/>
                        <a:t>Büyükşehir Belediyesi</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800" b="0" i="0" u="none" strike="noStrike" dirty="0" smtClean="0">
                          <a:solidFill>
                            <a:srgbClr val="000000"/>
                          </a:solidFill>
                          <a:effectLst/>
                          <a:latin typeface="Calibri" panose="020F0502020204030204" pitchFamily="34" charset="0"/>
                        </a:rPr>
                        <a:t>Destekler-Mevzuata Uygunluk</a:t>
                      </a:r>
                    </a:p>
                  </a:txBody>
                  <a:tcPr/>
                </a:tc>
                <a:tc>
                  <a:txBody>
                    <a:bodyPr/>
                    <a:lstStyle/>
                    <a:p>
                      <a:r>
                        <a:rPr lang="tr-TR" dirty="0" smtClean="0"/>
                        <a:t>Dış denetimler sırasında olumsuzluk yaşanmamıştır.</a:t>
                      </a:r>
                      <a:endParaRPr lang="tr-TR" dirty="0"/>
                    </a:p>
                  </a:txBody>
                  <a:tcPr/>
                </a:tc>
              </a:tr>
              <a:tr h="640297">
                <a:tc>
                  <a:txBody>
                    <a:bodyPr/>
                    <a:lstStyle/>
                    <a:p>
                      <a:pPr algn="l"/>
                      <a:r>
                        <a:rPr lang="tr-TR" dirty="0" err="1" smtClean="0"/>
                        <a:t>Döşemealtı</a:t>
                      </a:r>
                      <a:r>
                        <a:rPr lang="tr-TR" dirty="0" smtClean="0"/>
                        <a:t> Belediyesi</a:t>
                      </a:r>
                      <a:endParaRPr lang="tr-TR" dirty="0"/>
                    </a:p>
                  </a:txBody>
                  <a:tcPr/>
                </a:tc>
                <a:tc>
                  <a:txBody>
                    <a:bodyPr/>
                    <a:lstStyle/>
                    <a:p>
                      <a:pPr algn="l" fontAlgn="ctr"/>
                      <a:r>
                        <a:rPr lang="tr-TR" sz="1800" b="0" i="0" u="none" strike="noStrike" dirty="0" smtClean="0">
                          <a:solidFill>
                            <a:srgbClr val="000000"/>
                          </a:solidFill>
                          <a:effectLst/>
                          <a:latin typeface="Calibri" panose="020F0502020204030204" pitchFamily="34" charset="0"/>
                        </a:rPr>
                        <a:t>Destekler-Mevzuata Uygunluk</a:t>
                      </a:r>
                      <a:endParaRPr lang="tr-TR" sz="18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Dış denetimler sırasında olumsuzluk yaşanmamıştır.</a:t>
                      </a:r>
                    </a:p>
                  </a:txBody>
                  <a:tcPr/>
                </a:tc>
              </a:tr>
              <a:tr h="381713">
                <a:tc>
                  <a:txBody>
                    <a:bodyPr/>
                    <a:lstStyle/>
                    <a:p>
                      <a:r>
                        <a:rPr lang="tr-TR" dirty="0" smtClean="0"/>
                        <a:t>Antalya Valiliği</a:t>
                      </a:r>
                      <a:endParaRPr lang="tr-TR" dirty="0"/>
                    </a:p>
                  </a:txBody>
                  <a:tcPr/>
                </a:tc>
                <a:tc>
                  <a:txBody>
                    <a:bodyPr/>
                    <a:lstStyle/>
                    <a:p>
                      <a:r>
                        <a:rPr lang="tr-TR" dirty="0" smtClean="0"/>
                        <a:t>Bilgi paylaşımı ve Destekler</a:t>
                      </a:r>
                      <a:endParaRPr lang="tr-TR" dirty="0"/>
                    </a:p>
                  </a:txBody>
                  <a:tcPr/>
                </a:tc>
                <a:tc>
                  <a:txBody>
                    <a:bodyPr/>
                    <a:lstStyle/>
                    <a:p>
                      <a:endParaRPr lang="tr-TR" dirty="0"/>
                    </a:p>
                  </a:txBody>
                  <a:tcPr/>
                </a:tc>
              </a:tr>
              <a:tr h="381713">
                <a:tc>
                  <a:txBody>
                    <a:bodyPr/>
                    <a:lstStyle/>
                    <a:p>
                      <a:r>
                        <a:rPr lang="tr-TR" dirty="0" err="1" smtClean="0"/>
                        <a:t>Döşemealtı</a:t>
                      </a:r>
                      <a:r>
                        <a:rPr lang="tr-TR" baseline="0" dirty="0" smtClean="0"/>
                        <a:t> Kaymakamlığı</a:t>
                      </a:r>
                      <a:endParaRPr lang="tr-TR" dirty="0"/>
                    </a:p>
                  </a:txBody>
                  <a:tcPr/>
                </a:tc>
                <a:tc>
                  <a:txBody>
                    <a:bodyPr/>
                    <a:lstStyle/>
                    <a:p>
                      <a:r>
                        <a:rPr lang="tr-TR" dirty="0" smtClean="0"/>
                        <a:t>Destekler</a:t>
                      </a:r>
                      <a:endParaRPr lang="tr-TR" dirty="0"/>
                    </a:p>
                  </a:txBody>
                  <a:tcPr/>
                </a:tc>
                <a:tc>
                  <a:txBody>
                    <a:bodyPr/>
                    <a:lstStyle/>
                    <a:p>
                      <a:endParaRPr lang="tr-TR" dirty="0"/>
                    </a:p>
                  </a:txBody>
                  <a:tcPr/>
                </a:tc>
              </a:tr>
              <a:tr h="907043">
                <a:tc>
                  <a:txBody>
                    <a:bodyPr/>
                    <a:lstStyle/>
                    <a:p>
                      <a:r>
                        <a:rPr lang="tr-TR" dirty="0" smtClean="0"/>
                        <a:t>Kamu Kuruluşlarının İl Müdürlükleri</a:t>
                      </a:r>
                      <a:endParaRPr lang="tr-TR" dirty="0"/>
                    </a:p>
                  </a:txBody>
                  <a:tcPr/>
                </a:tc>
                <a:tc>
                  <a:txBody>
                    <a:bodyPr/>
                    <a:lstStyle/>
                    <a:p>
                      <a:r>
                        <a:rPr lang="tr-TR" dirty="0" smtClean="0"/>
                        <a:t>Bilgi paylaşımı-Destekler ve Mevzuata Uygunluk</a:t>
                      </a:r>
                      <a:endParaRPr lang="tr-TR"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Dış denetimler sırasında olumsuzluk yaşanmamıştır.</a:t>
                      </a:r>
                    </a:p>
                    <a:p>
                      <a:endParaRPr lang="tr-TR" dirty="0"/>
                    </a:p>
                  </a:txBody>
                  <a:tcPr/>
                </a:tc>
              </a:tr>
              <a:tr h="381713">
                <a:tc>
                  <a:txBody>
                    <a:bodyPr/>
                    <a:lstStyle/>
                    <a:p>
                      <a:r>
                        <a:rPr lang="tr-TR" dirty="0" smtClean="0"/>
                        <a:t>Halk Eğitim Merkezi</a:t>
                      </a:r>
                      <a:endParaRPr lang="tr-TR" dirty="0"/>
                    </a:p>
                  </a:txBody>
                  <a:tcPr/>
                </a:tc>
                <a:tc>
                  <a:txBody>
                    <a:bodyPr/>
                    <a:lstStyle/>
                    <a:p>
                      <a:r>
                        <a:rPr lang="tr-TR" dirty="0" smtClean="0"/>
                        <a:t>Destekler</a:t>
                      </a:r>
                      <a:endParaRPr lang="tr-TR" dirty="0"/>
                    </a:p>
                  </a:txBody>
                  <a:tcPr/>
                </a:tc>
                <a:tc>
                  <a:txBody>
                    <a:bodyPr/>
                    <a:lstStyle/>
                    <a:p>
                      <a:endParaRPr lang="tr-TR" dirty="0"/>
                    </a:p>
                  </a:txBody>
                  <a:tcPr/>
                </a:tc>
              </a:tr>
              <a:tr h="640297">
                <a:tc>
                  <a:txBody>
                    <a:bodyPr/>
                    <a:lstStyle/>
                    <a:p>
                      <a:r>
                        <a:rPr lang="tr-TR" dirty="0" smtClean="0"/>
                        <a:t>Antalya Emniyet Müdürlüğü</a:t>
                      </a:r>
                      <a:endParaRPr lang="tr-TR" dirty="0"/>
                    </a:p>
                  </a:txBody>
                  <a:tcPr/>
                </a:tc>
                <a:tc>
                  <a:txBody>
                    <a:bodyPr/>
                    <a:lstStyle/>
                    <a:p>
                      <a:r>
                        <a:rPr lang="tr-TR" dirty="0" smtClean="0"/>
                        <a:t>Emniyet Bildirimleri</a:t>
                      </a:r>
                      <a:endParaRPr lang="tr-TR" dirty="0"/>
                    </a:p>
                  </a:txBody>
                  <a:tcPr/>
                </a:tc>
                <a:tc>
                  <a:txBody>
                    <a:bodyPr/>
                    <a:lstStyle/>
                    <a:p>
                      <a:r>
                        <a:rPr lang="tr-TR" dirty="0" smtClean="0"/>
                        <a:t>Bildirimler ve ortak çalışma</a:t>
                      </a:r>
                      <a:endParaRPr lang="tr-TR" dirty="0"/>
                    </a:p>
                  </a:txBody>
                  <a:tcPr/>
                </a:tc>
              </a:tr>
              <a:tr h="381713">
                <a:tc>
                  <a:txBody>
                    <a:bodyPr/>
                    <a:lstStyle/>
                    <a:p>
                      <a:r>
                        <a:rPr lang="tr-TR" dirty="0" smtClean="0"/>
                        <a:t>Tedarikçi Firmalar</a:t>
                      </a:r>
                      <a:endParaRPr lang="tr-TR" dirty="0"/>
                    </a:p>
                  </a:txBody>
                  <a:tcPr/>
                </a:tc>
                <a:tc>
                  <a:txBody>
                    <a:bodyPr/>
                    <a:lstStyle/>
                    <a:p>
                      <a:r>
                        <a:rPr lang="tr-TR" dirty="0" smtClean="0"/>
                        <a:t>İşbirliği içinde çalışılması</a:t>
                      </a:r>
                      <a:endParaRPr lang="tr-TR" dirty="0"/>
                    </a:p>
                  </a:txBody>
                  <a:tcPr/>
                </a:tc>
                <a:tc>
                  <a:txBody>
                    <a:bodyPr/>
                    <a:lstStyle/>
                    <a:p>
                      <a:endParaRPr lang="tr-TR" dirty="0"/>
                    </a:p>
                  </a:txBody>
                  <a:tcPr/>
                </a:tc>
              </a:tr>
            </a:tbl>
          </a:graphicData>
        </a:graphic>
      </p:graphicFrame>
      <p:pic>
        <p:nvPicPr>
          <p:cNvPr id="6" name="Resim 5"/>
          <p:cNvPicPr/>
          <p:nvPr/>
        </p:nvPicPr>
        <p:blipFill>
          <a:blip r:embed="rId2"/>
          <a:stretch>
            <a:fillRect/>
          </a:stretch>
        </p:blipFill>
        <p:spPr>
          <a:xfrm>
            <a:off x="107504" y="260648"/>
            <a:ext cx="2736304" cy="576064"/>
          </a:xfrm>
          <a:prstGeom prst="rect">
            <a:avLst/>
          </a:prstGeom>
        </p:spPr>
      </p:pic>
    </p:spTree>
    <p:extLst>
      <p:ext uri="{BB962C8B-B14F-4D97-AF65-F5344CB8AC3E}">
        <p14:creationId xmlns:p14="http://schemas.microsoft.com/office/powerpoint/2010/main" val="172901045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80</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sp>
        <p:nvSpPr>
          <p:cNvPr id="9" name="TextBox 8"/>
          <p:cNvSpPr txBox="1"/>
          <p:nvPr/>
        </p:nvSpPr>
        <p:spPr>
          <a:xfrm>
            <a:off x="0" y="1331476"/>
            <a:ext cx="8820472" cy="369332"/>
          </a:xfrm>
          <a:prstGeom prst="rect">
            <a:avLst/>
          </a:prstGeom>
          <a:noFill/>
        </p:spPr>
        <p:txBody>
          <a:bodyPr wrap="square" rtlCol="0">
            <a:spAutoFit/>
          </a:bodyPr>
          <a:lstStyle/>
          <a:p>
            <a:r>
              <a:rPr lang="tr-TR" dirty="0" smtClean="0"/>
              <a:t>Yemekhane Hizmetleri Birimi Genel Memnuniyet Ortalaması : </a:t>
            </a:r>
            <a:r>
              <a:rPr lang="tr-TR" dirty="0"/>
              <a:t>%90,77</a:t>
            </a:r>
          </a:p>
        </p:txBody>
      </p:sp>
      <p:graphicFrame>
        <p:nvGraphicFramePr>
          <p:cNvPr id="8" name="Chart 7"/>
          <p:cNvGraphicFramePr/>
          <p:nvPr>
            <p:extLst>
              <p:ext uri="{D42A27DB-BD31-4B8C-83A1-F6EECF244321}">
                <p14:modId xmlns:p14="http://schemas.microsoft.com/office/powerpoint/2010/main" val="2206564804"/>
              </p:ext>
            </p:extLst>
          </p:nvPr>
        </p:nvGraphicFramePr>
        <p:xfrm>
          <a:off x="107504" y="1700808"/>
          <a:ext cx="8856984" cy="453650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8193004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81</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3" name="Picture 2"/>
          <p:cNvPicPr>
            <a:picLocks noChangeAspect="1"/>
          </p:cNvPicPr>
          <p:nvPr/>
        </p:nvPicPr>
        <p:blipFill>
          <a:blip r:embed="rId3"/>
          <a:stretch>
            <a:fillRect/>
          </a:stretch>
        </p:blipFill>
        <p:spPr>
          <a:xfrm>
            <a:off x="107504" y="1268760"/>
            <a:ext cx="8856984" cy="5087590"/>
          </a:xfrm>
          <a:prstGeom prst="rect">
            <a:avLst/>
          </a:prstGeom>
        </p:spPr>
      </p:pic>
    </p:spTree>
    <p:extLst>
      <p:ext uri="{BB962C8B-B14F-4D97-AF65-F5344CB8AC3E}">
        <p14:creationId xmlns:p14="http://schemas.microsoft.com/office/powerpoint/2010/main" val="391852221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82</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77471"/>
            <a:ext cx="8928992" cy="5066896"/>
          </a:xfrm>
          <a:prstGeom prst="rect">
            <a:avLst/>
          </a:prstGeom>
        </p:spPr>
      </p:pic>
    </p:spTree>
    <p:extLst>
      <p:ext uri="{BB962C8B-B14F-4D97-AF65-F5344CB8AC3E}">
        <p14:creationId xmlns:p14="http://schemas.microsoft.com/office/powerpoint/2010/main" val="283565251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83</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77471"/>
            <a:ext cx="8928992" cy="5078879"/>
          </a:xfrm>
          <a:prstGeom prst="rect">
            <a:avLst/>
          </a:prstGeom>
        </p:spPr>
      </p:pic>
    </p:spTree>
    <p:extLst>
      <p:ext uri="{BB962C8B-B14F-4D97-AF65-F5344CB8AC3E}">
        <p14:creationId xmlns:p14="http://schemas.microsoft.com/office/powerpoint/2010/main" val="140845020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84</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77471"/>
            <a:ext cx="8928992" cy="5078879"/>
          </a:xfrm>
          <a:prstGeom prst="rect">
            <a:avLst/>
          </a:prstGeom>
        </p:spPr>
      </p:pic>
    </p:spTree>
    <p:extLst>
      <p:ext uri="{BB962C8B-B14F-4D97-AF65-F5344CB8AC3E}">
        <p14:creationId xmlns:p14="http://schemas.microsoft.com/office/powerpoint/2010/main" val="2940495586"/>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85</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77471"/>
            <a:ext cx="8928992" cy="5078879"/>
          </a:xfrm>
          <a:prstGeom prst="rect">
            <a:avLst/>
          </a:prstGeom>
        </p:spPr>
      </p:pic>
    </p:spTree>
    <p:extLst>
      <p:ext uri="{BB962C8B-B14F-4D97-AF65-F5344CB8AC3E}">
        <p14:creationId xmlns:p14="http://schemas.microsoft.com/office/powerpoint/2010/main" val="149145194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86</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4" y="1277471"/>
            <a:ext cx="8928992" cy="5078879"/>
          </a:xfrm>
          <a:prstGeom prst="rect">
            <a:avLst/>
          </a:prstGeom>
        </p:spPr>
      </p:pic>
    </p:spTree>
    <p:extLst>
      <p:ext uri="{BB962C8B-B14F-4D97-AF65-F5344CB8AC3E}">
        <p14:creationId xmlns:p14="http://schemas.microsoft.com/office/powerpoint/2010/main" val="4166657329"/>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683568" y="692696"/>
            <a:ext cx="8136904" cy="584775"/>
          </a:xfrm>
          <a:prstGeom prst="rect">
            <a:avLst/>
          </a:prstGeom>
          <a:noFill/>
        </p:spPr>
        <p:txBody>
          <a:bodyPr wrap="square" rtlCol="0">
            <a:spAutoFit/>
          </a:bodyPr>
          <a:lstStyle/>
          <a:p>
            <a:pPr algn="ctr"/>
            <a:r>
              <a:rPr lang="tr-TR" sz="3200" b="1" dirty="0" smtClean="0">
                <a:solidFill>
                  <a:srgbClr val="FF0000"/>
                </a:solidFill>
                <a:effectLst>
                  <a:outerShdw blurRad="38100" dist="38100" dir="2700000" algn="tl">
                    <a:srgbClr val="000000">
                      <a:alpha val="43137"/>
                    </a:srgbClr>
                  </a:outerShdw>
                </a:effectLst>
              </a:rPr>
              <a:t>MEMNUNİYET ÖLÇÜM SONUÇLARI</a:t>
            </a:r>
            <a:endParaRPr lang="tr-TR" sz="32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87</a:t>
            </a:fld>
            <a:endParaRPr lang="tr-TR"/>
          </a:p>
        </p:txBody>
      </p:sp>
      <p:pic>
        <p:nvPicPr>
          <p:cNvPr id="6" name="Resim 5"/>
          <p:cNvPicPr/>
          <p:nvPr/>
        </p:nvPicPr>
        <p:blipFill>
          <a:blip r:embed="rId2"/>
          <a:stretch>
            <a:fillRect/>
          </a:stretch>
        </p:blipFill>
        <p:spPr>
          <a:xfrm>
            <a:off x="107504" y="132560"/>
            <a:ext cx="2736304" cy="576064"/>
          </a:xfrm>
          <a:prstGeom prst="rect">
            <a:avLst/>
          </a:prstGeom>
        </p:spPr>
      </p:pic>
      <p:pic>
        <p:nvPicPr>
          <p:cNvPr id="2" name="Picture 1"/>
          <p:cNvPicPr>
            <a:picLocks noChangeAspect="1"/>
          </p:cNvPicPr>
          <p:nvPr/>
        </p:nvPicPr>
        <p:blipFill>
          <a:blip r:embed="rId3"/>
          <a:stretch>
            <a:fillRect/>
          </a:stretch>
        </p:blipFill>
        <p:spPr>
          <a:xfrm>
            <a:off x="107505" y="1277470"/>
            <a:ext cx="8928992" cy="5078879"/>
          </a:xfrm>
          <a:prstGeom prst="rect">
            <a:avLst/>
          </a:prstGeom>
        </p:spPr>
      </p:pic>
    </p:spTree>
    <p:extLst>
      <p:ext uri="{BB962C8B-B14F-4D97-AF65-F5344CB8AC3E}">
        <p14:creationId xmlns:p14="http://schemas.microsoft.com/office/powerpoint/2010/main" val="128232446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07704" y="132661"/>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88</a:t>
            </a:fld>
            <a:endParaRPr lang="tr-TR"/>
          </a:p>
        </p:txBody>
      </p:sp>
      <p:pic>
        <p:nvPicPr>
          <p:cNvPr id="65" name="Resim 64"/>
          <p:cNvPicPr/>
          <p:nvPr/>
        </p:nvPicPr>
        <p:blipFill>
          <a:blip r:embed="rId2"/>
          <a:stretch>
            <a:fillRect/>
          </a:stretch>
        </p:blipFill>
        <p:spPr>
          <a:xfrm>
            <a:off x="20434" y="188640"/>
            <a:ext cx="2736304" cy="576064"/>
          </a:xfrm>
          <a:prstGeom prst="rect">
            <a:avLst/>
          </a:prstGeom>
        </p:spPr>
      </p:pic>
      <p:pic>
        <p:nvPicPr>
          <p:cNvPr id="2" name="Picture 1"/>
          <p:cNvPicPr>
            <a:picLocks noChangeAspect="1"/>
          </p:cNvPicPr>
          <p:nvPr/>
        </p:nvPicPr>
        <p:blipFill>
          <a:blip r:embed="rId3"/>
          <a:stretch>
            <a:fillRect/>
          </a:stretch>
        </p:blipFill>
        <p:spPr>
          <a:xfrm>
            <a:off x="75344" y="858368"/>
            <a:ext cx="8817136" cy="5418608"/>
          </a:xfrm>
          <a:prstGeom prst="rect">
            <a:avLst/>
          </a:prstGeom>
        </p:spPr>
      </p:pic>
    </p:spTree>
    <p:extLst>
      <p:ext uri="{BB962C8B-B14F-4D97-AF65-F5344CB8AC3E}">
        <p14:creationId xmlns:p14="http://schemas.microsoft.com/office/powerpoint/2010/main" val="2340244422"/>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02024" y="15350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89</a:t>
            </a:fld>
            <a:endParaRPr lang="tr-TR"/>
          </a:p>
        </p:txBody>
      </p:sp>
      <p:pic>
        <p:nvPicPr>
          <p:cNvPr id="65" name="Resim 64"/>
          <p:cNvPicPr/>
          <p:nvPr/>
        </p:nvPicPr>
        <p:blipFill>
          <a:blip r:embed="rId2"/>
          <a:stretch>
            <a:fillRect/>
          </a:stretch>
        </p:blipFill>
        <p:spPr>
          <a:xfrm>
            <a:off x="107504" y="188640"/>
            <a:ext cx="2736304" cy="576064"/>
          </a:xfrm>
          <a:prstGeom prst="rect">
            <a:avLst/>
          </a:prstGeom>
        </p:spPr>
      </p:pic>
      <p:pic>
        <p:nvPicPr>
          <p:cNvPr id="3" name="Picture 2"/>
          <p:cNvPicPr>
            <a:picLocks noChangeAspect="1"/>
          </p:cNvPicPr>
          <p:nvPr/>
        </p:nvPicPr>
        <p:blipFill>
          <a:blip r:embed="rId3"/>
          <a:stretch>
            <a:fillRect/>
          </a:stretch>
        </p:blipFill>
        <p:spPr>
          <a:xfrm>
            <a:off x="107504" y="936073"/>
            <a:ext cx="8579295" cy="5212315"/>
          </a:xfrm>
          <a:prstGeom prst="rect">
            <a:avLst/>
          </a:prstGeom>
        </p:spPr>
      </p:pic>
    </p:spTree>
    <p:extLst>
      <p:ext uri="{BB962C8B-B14F-4D97-AF65-F5344CB8AC3E}">
        <p14:creationId xmlns:p14="http://schemas.microsoft.com/office/powerpoint/2010/main" val="24141260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403648" y="332656"/>
            <a:ext cx="6984776" cy="1200329"/>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SÜREÇ PERFORMANS GÖSTERGELERİ (SPİK )</a:t>
            </a:r>
            <a:endParaRPr lang="tr-TR" sz="3600" b="1" dirty="0">
              <a:solidFill>
                <a:srgbClr val="FF0000"/>
              </a:solidFill>
              <a:effectLst>
                <a:outerShdw blurRad="38100" dist="38100" dir="2700000" algn="tl">
                  <a:srgbClr val="000000">
                    <a:alpha val="43137"/>
                  </a:srgbClr>
                </a:outerShdw>
              </a:effectLst>
            </a:endParaRPr>
          </a:p>
        </p:txBody>
      </p:sp>
      <p:sp>
        <p:nvSpPr>
          <p:cNvPr id="7" name="Slayt Numarası Yer Tutucusu 6"/>
          <p:cNvSpPr>
            <a:spLocks noGrp="1"/>
          </p:cNvSpPr>
          <p:nvPr>
            <p:ph type="sldNum" sz="quarter" idx="12"/>
          </p:nvPr>
        </p:nvSpPr>
        <p:spPr/>
        <p:txBody>
          <a:bodyPr/>
          <a:lstStyle/>
          <a:p>
            <a:fld id="{439F893C-C32F-4835-A1E5-850973405C58}" type="slidenum">
              <a:rPr lang="tr-TR" smtClean="0"/>
              <a:t>9</a:t>
            </a:fld>
            <a:endParaRPr lang="tr-TR"/>
          </a:p>
        </p:txBody>
      </p:sp>
      <p:pic>
        <p:nvPicPr>
          <p:cNvPr id="6" name="Resim 5"/>
          <p:cNvPicPr/>
          <p:nvPr/>
        </p:nvPicPr>
        <p:blipFill>
          <a:blip r:embed="rId2"/>
          <a:stretch>
            <a:fillRect/>
          </a:stretch>
        </p:blipFill>
        <p:spPr>
          <a:xfrm>
            <a:off x="107504" y="188640"/>
            <a:ext cx="2736304" cy="576064"/>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845576531"/>
              </p:ext>
            </p:extLst>
          </p:nvPr>
        </p:nvGraphicFramePr>
        <p:xfrm>
          <a:off x="107504" y="1677001"/>
          <a:ext cx="8579293" cy="4560310"/>
        </p:xfrm>
        <a:graphic>
          <a:graphicData uri="http://schemas.openxmlformats.org/drawingml/2006/table">
            <a:tbl>
              <a:tblPr/>
              <a:tblGrid>
                <a:gridCol w="362825"/>
                <a:gridCol w="1375711"/>
                <a:gridCol w="498885"/>
                <a:gridCol w="438413"/>
                <a:gridCol w="506443"/>
                <a:gridCol w="325030"/>
                <a:gridCol w="317471"/>
                <a:gridCol w="323140"/>
                <a:gridCol w="311803"/>
                <a:gridCol w="323140"/>
                <a:gridCol w="379832"/>
                <a:gridCol w="277788"/>
                <a:gridCol w="300464"/>
                <a:gridCol w="323140"/>
                <a:gridCol w="311803"/>
                <a:gridCol w="323140"/>
                <a:gridCol w="419517"/>
                <a:gridCol w="445972"/>
                <a:gridCol w="612267"/>
                <a:gridCol w="402509"/>
              </a:tblGrid>
              <a:tr h="138757">
                <a:tc rowSpan="2" gridSpan="3">
                  <a:txBody>
                    <a:bodyPr/>
                    <a:lstStyle/>
                    <a:p>
                      <a:pPr algn="l" fontAlgn="ctr"/>
                      <a:r>
                        <a:rPr lang="tr-TR" sz="500" b="1" i="0" u="none" strike="noStrike" dirty="0">
                          <a:solidFill>
                            <a:srgbClr val="FFFFFF"/>
                          </a:solidFill>
                          <a:effectLst/>
                          <a:latin typeface="Tahoma" panose="020B0604030504040204" pitchFamily="34" charset="0"/>
                        </a:rPr>
                        <a:t>SÜREÇ ADI: DESTEK HİZMETLERİ SÜRECİ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rowSpan="2" hMerge="1">
                  <a:txBody>
                    <a:bodyPr/>
                    <a:lstStyle/>
                    <a:p>
                      <a:endParaRPr lang="tr-TR"/>
                    </a:p>
                  </a:txBody>
                  <a:tcPr/>
                </a:tc>
                <a:tc rowSpan="2" hMerge="1">
                  <a:txBody>
                    <a:bodyPr/>
                    <a:lstStyle/>
                    <a:p>
                      <a:endParaRPr lang="tr-TR"/>
                    </a:p>
                  </a:txBody>
                  <a:tcPr/>
                </a:tc>
                <a:tc gridSpan="2">
                  <a:txBody>
                    <a:bodyPr/>
                    <a:lstStyle/>
                    <a:p>
                      <a:pPr algn="ctr" fontAlgn="b"/>
                      <a:r>
                        <a:rPr lang="tr-TR" sz="500" b="1" i="0" u="none" strike="noStrike">
                          <a:solidFill>
                            <a:srgbClr val="FFFFFF"/>
                          </a:solidFill>
                          <a:effectLst/>
                          <a:latin typeface="Tahoma" panose="020B0604030504040204" pitchFamily="34" charset="0"/>
                        </a:rPr>
                        <a:t>Süreç No</a:t>
                      </a:r>
                    </a:p>
                  </a:txBody>
                  <a:tcPr marL="0" marR="0" marT="0" marB="0" anchor="b">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tr-TR"/>
                    </a:p>
                  </a:txBody>
                  <a:tcPr/>
                </a:tc>
                <a:tc rowSpan="2" gridSpan="12">
                  <a:txBody>
                    <a:bodyPr/>
                    <a:lstStyle/>
                    <a:p>
                      <a:pPr algn="ctr" fontAlgn="ctr"/>
                      <a:r>
                        <a:rPr lang="tr-TR" sz="600" b="1" i="0" u="none" strike="noStrike">
                          <a:solidFill>
                            <a:srgbClr val="000000"/>
                          </a:solidFill>
                          <a:effectLst/>
                          <a:latin typeface="Tahoma" panose="020B0604030504040204" pitchFamily="34" charset="0"/>
                        </a:rPr>
                        <a:t>2019 GERÇEKLEŞEN GÖSTERGELERİ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2" hMerge="1">
                  <a:txBody>
                    <a:bodyPr/>
                    <a:lstStyle/>
                    <a:p>
                      <a:endParaRPr lang="tr-TR"/>
                    </a:p>
                  </a:txBody>
                  <a:tcPr/>
                </a:tc>
                <a:tc rowSpan="3">
                  <a:txBody>
                    <a:bodyPr/>
                    <a:lstStyle/>
                    <a:p>
                      <a:pPr algn="ctr" fontAlgn="ctr"/>
                      <a:r>
                        <a:rPr lang="tr-TR" sz="500" b="1" i="0" u="none" strike="noStrike">
                          <a:solidFill>
                            <a:srgbClr val="000000"/>
                          </a:solidFill>
                          <a:effectLst/>
                          <a:latin typeface="Tahoma" panose="020B0604030504040204" pitchFamily="34" charset="0"/>
                        </a:rPr>
                        <a:t>Toplam/           Ortalama</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tr-TR" sz="500" b="1" i="0" u="none" strike="noStrike">
                          <a:solidFill>
                            <a:srgbClr val="000000"/>
                          </a:solidFill>
                          <a:effectLst/>
                          <a:latin typeface="Tahoma" panose="020B0604030504040204" pitchFamily="34" charset="0"/>
                        </a:rPr>
                        <a:t> Başarı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rowSpan="3">
                  <a:txBody>
                    <a:bodyPr/>
                    <a:lstStyle/>
                    <a:p>
                      <a:pPr algn="ctr" fontAlgn="ctr"/>
                      <a:r>
                        <a:rPr lang="tr-TR" sz="500" b="1" i="0" u="none" strike="noStrike">
                          <a:solidFill>
                            <a:srgbClr val="000000"/>
                          </a:solidFill>
                          <a:effectLst/>
                          <a:latin typeface="Tahoma" panose="020B0604030504040204" pitchFamily="34" charset="0"/>
                        </a:rPr>
                        <a:t>DF No</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r>
              <a:tr h="138757">
                <a:tc gridSpan="3" vMerge="1">
                  <a:txBody>
                    <a:bodyPr/>
                    <a:lstStyle/>
                    <a:p>
                      <a:endParaRPr lang="tr-TR"/>
                    </a:p>
                  </a:txBody>
                  <a:tcPr/>
                </a:tc>
                <a:tc hMerge="1" vMerge="1">
                  <a:txBody>
                    <a:bodyPr/>
                    <a:lstStyle/>
                    <a:p>
                      <a:endParaRPr lang="tr-TR"/>
                    </a:p>
                  </a:txBody>
                  <a:tcPr/>
                </a:tc>
                <a:tc hMerge="1" vMerge="1">
                  <a:txBody>
                    <a:bodyPr/>
                    <a:lstStyle/>
                    <a:p>
                      <a:endParaRPr lang="tr-TR"/>
                    </a:p>
                  </a:txBody>
                  <a:tcPr/>
                </a:tc>
                <a:tc gridSpan="2">
                  <a:txBody>
                    <a:bodyPr/>
                    <a:lstStyle/>
                    <a:p>
                      <a:pPr algn="ctr" fontAlgn="ctr"/>
                      <a:r>
                        <a:rPr lang="tr-TR" sz="500" b="1" i="0" u="none" strike="noStrike">
                          <a:solidFill>
                            <a:srgbClr val="FFFFFF"/>
                          </a:solidFill>
                          <a:effectLst/>
                          <a:latin typeface="Tahoma" panose="020B0604030504040204" pitchFamily="34" charset="0"/>
                        </a:rPr>
                        <a:t> </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hMerge="1">
                  <a:txBody>
                    <a:bodyPr/>
                    <a:lstStyle/>
                    <a:p>
                      <a:endParaRPr lang="tr-TR"/>
                    </a:p>
                  </a:txBody>
                  <a:tcPr/>
                </a:tc>
                <a:tc gridSpan="12"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hMerge="1" vMerge="1">
                  <a:txBody>
                    <a:bodyPr/>
                    <a:lstStyle/>
                    <a:p>
                      <a:endParaRPr lang="tr-TR"/>
                    </a:p>
                  </a:txBody>
                  <a:tcPr/>
                </a:tc>
                <a:tc vMerge="1">
                  <a:txBody>
                    <a:bodyPr/>
                    <a:lstStyle/>
                    <a:p>
                      <a:endParaRPr lang="tr-TR"/>
                    </a:p>
                  </a:txBody>
                  <a:tcPr/>
                </a:tc>
                <a:tc vMerge="1">
                  <a:txBody>
                    <a:bodyPr/>
                    <a:lstStyle/>
                    <a:p>
                      <a:endParaRPr lang="tr-TR"/>
                    </a:p>
                  </a:txBody>
                  <a:tcPr/>
                </a:tc>
                <a:tc vMerge="1">
                  <a:txBody>
                    <a:bodyPr/>
                    <a:lstStyle/>
                    <a:p>
                      <a:endParaRPr lang="tr-TR"/>
                    </a:p>
                  </a:txBody>
                  <a:tcPr/>
                </a:tc>
              </a:tr>
              <a:tr h="380249">
                <a:tc>
                  <a:txBody>
                    <a:bodyPr/>
                    <a:lstStyle/>
                    <a:p>
                      <a:pPr algn="ctr" fontAlgn="ctr"/>
                      <a:r>
                        <a:rPr lang="tr-TR" sz="500" b="1" i="0" u="none" strike="noStrike">
                          <a:solidFill>
                            <a:srgbClr val="FFFFFF"/>
                          </a:solidFill>
                          <a:effectLst/>
                          <a:latin typeface="Tahoma" panose="020B0604030504040204" pitchFamily="34" charset="0"/>
                        </a:rPr>
                        <a:t>Sıra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EEECE1"/>
                      </a:solidFill>
                      <a:prstDash val="solid"/>
                      <a:round/>
                      <a:headEnd type="none" w="med" len="med"/>
                      <a:tailEnd type="none" w="med" len="med"/>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Performans Kriteri</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İlgili Olduğu Stratejik Faaliyet No</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2018 Gerçekleşen</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500" b="1" i="0" u="none" strike="noStrike">
                          <a:solidFill>
                            <a:srgbClr val="FFFFFF"/>
                          </a:solidFill>
                          <a:effectLst/>
                          <a:latin typeface="Tahoma" panose="020B0604030504040204" pitchFamily="34" charset="0"/>
                        </a:rPr>
                        <a:t>2019 Hedef</a:t>
                      </a:r>
                    </a:p>
                  </a:txBody>
                  <a:tcPr marL="0" marR="0" marT="0" marB="0" anchor="ctr">
                    <a:lnL w="6350" cap="flat" cmpd="sng" algn="ctr">
                      <a:solidFill>
                        <a:srgbClr val="EEECE1"/>
                      </a:solidFill>
                      <a:prstDash val="solid"/>
                      <a:round/>
                      <a:headEnd type="none" w="med" len="med"/>
                      <a:tailEnd type="none" w="med" len="med"/>
                    </a:lnL>
                    <a:lnR w="6350" cap="flat" cmpd="sng" algn="ctr">
                      <a:solidFill>
                        <a:srgbClr val="EEECE1"/>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2060"/>
                    </a:solidFill>
                  </a:tcPr>
                </a:tc>
                <a:tc>
                  <a:txBody>
                    <a:bodyPr/>
                    <a:lstStyle/>
                    <a:p>
                      <a:pPr algn="ctr" fontAlgn="ctr"/>
                      <a:r>
                        <a:rPr lang="tr-TR" sz="600" b="0" i="0" u="none" strike="noStrike">
                          <a:solidFill>
                            <a:srgbClr val="000000"/>
                          </a:solidFill>
                          <a:effectLst/>
                          <a:latin typeface="Tahoma" panose="020B0604030504040204" pitchFamily="34" charset="0"/>
                        </a:rPr>
                        <a:t>Ocak</a:t>
                      </a:r>
                    </a:p>
                  </a:txBody>
                  <a:tcPr marL="0" marR="0" marT="0" marB="0" vert="vert270" anchor="ctr">
                    <a:lnL w="6350" cap="flat" cmpd="sng" algn="ctr">
                      <a:solidFill>
                        <a:srgbClr val="EEECE1"/>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Şubat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Mart</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Nisan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Mayıs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Haziran</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Temmuz</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Ağustos</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Eylül</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Ekim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Kasım</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a:txBody>
                    <a:bodyPr/>
                    <a:lstStyle/>
                    <a:p>
                      <a:pPr algn="ctr" fontAlgn="ctr"/>
                      <a:r>
                        <a:rPr lang="tr-TR" sz="600" b="0" i="0" u="none" strike="noStrike">
                          <a:solidFill>
                            <a:srgbClr val="000000"/>
                          </a:solidFill>
                          <a:effectLst/>
                          <a:latin typeface="Tahoma" panose="020B0604030504040204" pitchFamily="34" charset="0"/>
                        </a:rPr>
                        <a:t>Aralık</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4BACC6"/>
                    </a:solidFill>
                  </a:tcPr>
                </a:tc>
                <a:tc vMerge="1">
                  <a:txBody>
                    <a:bodyPr/>
                    <a:lstStyle/>
                    <a:p>
                      <a:endParaRPr lang="tr-TR"/>
                    </a:p>
                  </a:txBody>
                  <a:tcPr/>
                </a:tc>
                <a:tc vMerge="1">
                  <a:txBody>
                    <a:bodyPr/>
                    <a:lstStyle/>
                    <a:p>
                      <a:endParaRPr lang="tr-TR"/>
                    </a:p>
                  </a:txBody>
                  <a:tcPr/>
                </a:tc>
                <a:tc vMerge="1">
                  <a:txBody>
                    <a:bodyPr/>
                    <a:lstStyle/>
                    <a:p>
                      <a:endParaRPr lang="tr-TR"/>
                    </a:p>
                  </a:txBody>
                  <a:tcPr/>
                </a:tc>
              </a:tr>
              <a:tr h="220143">
                <a:tc>
                  <a:txBody>
                    <a:bodyPr/>
                    <a:lstStyle/>
                    <a:p>
                      <a:pPr algn="ctr" fontAlgn="ctr"/>
                      <a:r>
                        <a:rPr lang="tr-TR" sz="6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EEECE1"/>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Dış Denetim Uygunsuzluk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33486">
                <a:tc>
                  <a:txBody>
                    <a:bodyPr/>
                    <a:lstStyle/>
                    <a:p>
                      <a:pPr algn="ctr" fontAlgn="ctr"/>
                      <a:r>
                        <a:rPr lang="tr-TR" sz="600" b="0"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Trafik Ceza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r h="220143">
                <a:tc>
                  <a:txBody>
                    <a:bodyPr/>
                    <a:lstStyle/>
                    <a:p>
                      <a:pPr algn="ctr" fontAlgn="ctr"/>
                      <a:r>
                        <a:rPr lang="tr-TR" sz="600" b="0" i="0" u="none" strike="noStrike">
                          <a:solidFill>
                            <a:srgbClr val="000000"/>
                          </a:solidFill>
                          <a:effectLst/>
                          <a:latin typeface="Tahoma" panose="020B0604030504040204" pitchFamily="34" charset="0"/>
                        </a:rPr>
                        <a:t>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Kampüsteki Olay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246828">
                <a:tc>
                  <a:txBody>
                    <a:bodyPr/>
                    <a:lstStyle/>
                    <a:p>
                      <a:pPr algn="ctr" fontAlgn="ctr"/>
                      <a:r>
                        <a:rPr lang="tr-TR" sz="600" b="0" i="0" u="none" strike="noStrike">
                          <a:solidFill>
                            <a:srgbClr val="000000"/>
                          </a:solidFill>
                          <a:effectLst/>
                          <a:latin typeface="Tahoma" panose="020B0604030504040204" pitchFamily="34" charset="0"/>
                        </a:rPr>
                        <a:t>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Taleplerin Karşılanma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95%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133,8%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446958">
                <a:tc>
                  <a:txBody>
                    <a:bodyPr/>
                    <a:lstStyle/>
                    <a:p>
                      <a:pPr algn="ctr" fontAlgn="ctr"/>
                      <a:r>
                        <a:rPr lang="tr-TR" sz="600" b="0" i="0" u="none" strike="noStrike">
                          <a:solidFill>
                            <a:srgbClr val="000000"/>
                          </a:solidFill>
                          <a:effectLst/>
                          <a:latin typeface="Tahoma" panose="020B0604030504040204" pitchFamily="34" charset="0"/>
                        </a:rPr>
                        <a:t>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Yemekhane Hizmetleri Birimi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Calibri" panose="020F0502020204030204" pitchFamily="34" charset="0"/>
                        </a:rPr>
                        <a:t>1.14.1.-1.4.2.-1.7.2.-1.7.3.-1.7.8.-1.7.10.-1.7.17.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89,93%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90,76%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90,76%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124,3%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06867">
                <a:tc>
                  <a:txBody>
                    <a:bodyPr/>
                    <a:lstStyle/>
                    <a:p>
                      <a:pPr algn="ctr" fontAlgn="ctr"/>
                      <a:r>
                        <a:rPr lang="tr-TR" sz="600" b="0" i="0" u="none" strike="noStrike">
                          <a:solidFill>
                            <a:srgbClr val="000000"/>
                          </a:solidFill>
                          <a:effectLst/>
                          <a:latin typeface="Tahoma" panose="020B0604030504040204" pitchFamily="34" charset="0"/>
                        </a:rPr>
                        <a: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Gıda Zehirlenmesi Sayısı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0" i="0" u="none" strike="noStrike">
                          <a:solidFill>
                            <a:srgbClr val="000000"/>
                          </a:solidFill>
                          <a:effectLst/>
                          <a:latin typeface="Calibri" panose="020F0502020204030204" pitchFamily="34" charset="0"/>
                        </a:rPr>
                        <a:t>1.3.4.</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100,0%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84251">
                <a:tc>
                  <a:txBody>
                    <a:bodyPr/>
                    <a:lstStyle/>
                    <a:p>
                      <a:pPr algn="ctr" fontAlgn="ctr"/>
                      <a:r>
                        <a:rPr lang="tr-TR" sz="600" b="0" i="0" u="none" strike="noStrike">
                          <a:solidFill>
                            <a:srgbClr val="000000"/>
                          </a:solidFill>
                          <a:effectLst/>
                          <a:latin typeface="Tahoma" panose="020B0604030504040204" pitchFamily="34" charset="0"/>
                        </a:rPr>
                        <a:t>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Temizlik Hizmetleri Birimi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Calibri" panose="020F0502020204030204" pitchFamily="34" charset="0"/>
                        </a:rPr>
                        <a:t>1.14.1.-1.4.2.-1.7.2.-1.7.3.-1.7.8.-1.7.10.-1.7.17.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97,50%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93,27%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93,27%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127,7%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84251">
                <a:tc>
                  <a:txBody>
                    <a:bodyPr/>
                    <a:lstStyle/>
                    <a:p>
                      <a:pPr algn="ctr" fontAlgn="ctr"/>
                      <a:r>
                        <a:rPr lang="tr-TR" sz="600" b="0" i="0" u="none" strike="noStrike">
                          <a:solidFill>
                            <a:srgbClr val="000000"/>
                          </a:solidFill>
                          <a:effectLst/>
                          <a:latin typeface="Tahoma" panose="020B0604030504040204" pitchFamily="34" charset="0"/>
                        </a:rPr>
                        <a:t>8</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Bahçe Bakım ve Peyzaj Hizmetleri Birimi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Calibri" panose="020F0502020204030204" pitchFamily="34" charset="0"/>
                        </a:rPr>
                        <a:t>1.14.1.-1.4.2.-1.7.2.-1.7.3.-1.7.8.-1.7.10.-1.7.17.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90,85%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88,82%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88,82%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121,6%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84251">
                <a:tc>
                  <a:txBody>
                    <a:bodyPr/>
                    <a:lstStyle/>
                    <a:p>
                      <a:pPr algn="ctr" fontAlgn="ctr"/>
                      <a:r>
                        <a:rPr lang="tr-TR" sz="600" b="0" i="0" u="none" strike="noStrike">
                          <a:solidFill>
                            <a:srgbClr val="000000"/>
                          </a:solidFill>
                          <a:effectLst/>
                          <a:latin typeface="Tahoma" panose="020B0604030504040204" pitchFamily="34" charset="0"/>
                        </a:rPr>
                        <a:t>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Güvenlik Hizmetleri Birimi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Calibri" panose="020F0502020204030204" pitchFamily="34" charset="0"/>
                        </a:rPr>
                        <a:t>1.14.1.-1.4.2.-1.7.2.-1.7.3.-1.7.8.-1.7.10.-1.7.17.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90,49%</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86,32%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86,32%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118,2%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84251">
                <a:tc>
                  <a:txBody>
                    <a:bodyPr/>
                    <a:lstStyle/>
                    <a:p>
                      <a:pPr algn="ctr" fontAlgn="ctr"/>
                      <a:r>
                        <a:rPr lang="tr-TR" sz="600" b="0" i="0" u="none" strike="noStrike">
                          <a:solidFill>
                            <a:srgbClr val="000000"/>
                          </a:solidFill>
                          <a:effectLst/>
                          <a:latin typeface="Tahoma" panose="020B0604030504040204" pitchFamily="34" charset="0"/>
                        </a:rPr>
                        <a:t>10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Ulaşım Hizmetleri Birimi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Calibri" panose="020F0502020204030204" pitchFamily="34" charset="0"/>
                        </a:rPr>
                        <a:t>1.14.1.-1.4.2.-1.7.2.-1.7.3.-1.7.8.-1.7.10.-1.7.17.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91,27%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87,72%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87,72%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120,1%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84251">
                <a:tc>
                  <a:txBody>
                    <a:bodyPr/>
                    <a:lstStyle/>
                    <a:p>
                      <a:pPr algn="ctr" fontAlgn="ctr"/>
                      <a:r>
                        <a:rPr lang="tr-TR" sz="600" b="0" i="0" u="none" strike="noStrike">
                          <a:solidFill>
                            <a:srgbClr val="000000"/>
                          </a:solidFill>
                          <a:effectLst/>
                          <a:latin typeface="Tahoma" panose="020B0604030504040204" pitchFamily="34" charset="0"/>
                        </a:rPr>
                        <a:t>11</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Teknik Hizmetler Birimi Memnuniyet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500" b="0" i="0" u="none" strike="noStrike">
                          <a:solidFill>
                            <a:srgbClr val="000000"/>
                          </a:solidFill>
                          <a:effectLst/>
                          <a:latin typeface="Calibri" panose="020F0502020204030204" pitchFamily="34" charset="0"/>
                        </a:rPr>
                        <a:t>1.14.1.-1.4.2.-1.7.2.-1.7.3.-1.7.8.-1.7.10.-1.7.17.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600" b="1" i="0" u="none" strike="noStrike">
                          <a:solidFill>
                            <a:srgbClr val="000000"/>
                          </a:solidFill>
                          <a:effectLst/>
                          <a:latin typeface="Tahoma" panose="020B0604030504040204" pitchFamily="34" charset="0"/>
                        </a:rPr>
                        <a:t>88,47%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&gt;=%73</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91,27%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91,27%</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125,0%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r>
              <a:tr h="306867">
                <a:tc>
                  <a:txBody>
                    <a:bodyPr/>
                    <a:lstStyle/>
                    <a:p>
                      <a:pPr algn="ctr" fontAlgn="ctr"/>
                      <a:r>
                        <a:rPr lang="tr-TR" sz="600" b="0" i="0" u="none" strike="noStrike">
                          <a:solidFill>
                            <a:srgbClr val="000000"/>
                          </a:solidFill>
                          <a:effectLst/>
                          <a:latin typeface="Tahoma" panose="020B0604030504040204" pitchFamily="34" charset="0"/>
                        </a:rPr>
                        <a:t>12</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700" b="0" i="0" u="none" strike="noStrike">
                          <a:solidFill>
                            <a:srgbClr val="000000"/>
                          </a:solidFill>
                          <a:effectLst/>
                          <a:latin typeface="Calibri" panose="020F0502020204030204" pitchFamily="34" charset="0"/>
                        </a:rPr>
                        <a:t>Arıza Azalma Oranı</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1.7.5.</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tr-TR" sz="600" b="0" i="0" u="none" strike="noStrike">
                          <a:solidFill>
                            <a:srgbClr val="FF0000"/>
                          </a:solidFill>
                          <a:effectLst/>
                          <a:latin typeface="Tahoma" panose="020B0604030504040204" pitchFamily="34" charset="0"/>
                        </a:rPr>
                        <a:t>Ölçülmedi</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tr-TR" sz="700" b="0" i="0" u="none" strike="noStrike">
                          <a:solidFill>
                            <a:srgbClr val="000000"/>
                          </a:solidFill>
                          <a:effectLst/>
                          <a:latin typeface="Calibri" panose="020F0502020204030204" pitchFamily="34" charset="0"/>
                        </a:rPr>
                        <a:t>&gt;=%6</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700" b="0" i="0" u="none" strike="noStrike">
                          <a:solidFill>
                            <a:srgbClr val="000000"/>
                          </a:solidFill>
                          <a:effectLst/>
                          <a:latin typeface="Calibri" panose="020F050202020403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a:solidFill>
                            <a:srgbClr val="000000"/>
                          </a:solidFill>
                          <a:effectLst/>
                          <a:latin typeface="Tahoma" panose="020B0604030504040204" pitchFamily="34" charset="0"/>
                        </a:rPr>
                        <a:t>-</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5,90%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1" i="0" u="none" strike="noStrike">
                          <a:solidFill>
                            <a:srgbClr val="000000"/>
                          </a:solidFill>
                          <a:effectLst/>
                          <a:latin typeface="Tahoma" panose="020B0604030504040204" pitchFamily="34" charset="0"/>
                        </a:rPr>
                        <a:t>5,90%</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600" b="0" i="0" u="none" strike="noStrike" dirty="0">
                          <a:solidFill>
                            <a:srgbClr val="000000"/>
                          </a:solidFill>
                          <a:effectLst/>
                          <a:latin typeface="Tahoma" panose="020B0604030504040204" pitchFamily="34" charset="0"/>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r>
            </a:tbl>
          </a:graphicData>
        </a:graphic>
      </p:graphicFrame>
    </p:spTree>
    <p:extLst>
      <p:ext uri="{BB962C8B-B14F-4D97-AF65-F5344CB8AC3E}">
        <p14:creationId xmlns:p14="http://schemas.microsoft.com/office/powerpoint/2010/main" val="304165411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02024" y="15350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90</a:t>
            </a:fld>
            <a:endParaRPr lang="tr-TR"/>
          </a:p>
        </p:txBody>
      </p:sp>
      <p:pic>
        <p:nvPicPr>
          <p:cNvPr id="65" name="Resim 64"/>
          <p:cNvPicPr/>
          <p:nvPr/>
        </p:nvPicPr>
        <p:blipFill>
          <a:blip r:embed="rId2"/>
          <a:stretch>
            <a:fillRect/>
          </a:stretch>
        </p:blipFill>
        <p:spPr>
          <a:xfrm>
            <a:off x="107504" y="188640"/>
            <a:ext cx="2736304" cy="576064"/>
          </a:xfrm>
          <a:prstGeom prst="rect">
            <a:avLst/>
          </a:prstGeom>
        </p:spPr>
      </p:pic>
      <p:pic>
        <p:nvPicPr>
          <p:cNvPr id="3" name="Picture 2"/>
          <p:cNvPicPr>
            <a:picLocks noChangeAspect="1"/>
          </p:cNvPicPr>
          <p:nvPr/>
        </p:nvPicPr>
        <p:blipFill>
          <a:blip r:embed="rId3"/>
          <a:stretch>
            <a:fillRect/>
          </a:stretch>
        </p:blipFill>
        <p:spPr>
          <a:xfrm>
            <a:off x="107504" y="925845"/>
            <a:ext cx="8784976" cy="5351130"/>
          </a:xfrm>
          <a:prstGeom prst="rect">
            <a:avLst/>
          </a:prstGeom>
        </p:spPr>
      </p:pic>
    </p:spTree>
    <p:extLst>
      <p:ext uri="{BB962C8B-B14F-4D97-AF65-F5344CB8AC3E}">
        <p14:creationId xmlns:p14="http://schemas.microsoft.com/office/powerpoint/2010/main" val="347443306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02024" y="153506"/>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91</a:t>
            </a:fld>
            <a:endParaRPr lang="tr-TR"/>
          </a:p>
        </p:txBody>
      </p:sp>
      <p:pic>
        <p:nvPicPr>
          <p:cNvPr id="65" name="Resim 64"/>
          <p:cNvPicPr/>
          <p:nvPr/>
        </p:nvPicPr>
        <p:blipFill>
          <a:blip r:embed="rId2"/>
          <a:stretch>
            <a:fillRect/>
          </a:stretch>
        </p:blipFill>
        <p:spPr>
          <a:xfrm>
            <a:off x="107504" y="188640"/>
            <a:ext cx="2736304" cy="576064"/>
          </a:xfrm>
          <a:prstGeom prst="rect">
            <a:avLst/>
          </a:prstGeom>
        </p:spPr>
      </p:pic>
      <p:pic>
        <p:nvPicPr>
          <p:cNvPr id="3" name="Picture 2"/>
          <p:cNvPicPr>
            <a:picLocks noChangeAspect="1"/>
          </p:cNvPicPr>
          <p:nvPr/>
        </p:nvPicPr>
        <p:blipFill>
          <a:blip r:embed="rId3"/>
          <a:stretch>
            <a:fillRect/>
          </a:stretch>
        </p:blipFill>
        <p:spPr>
          <a:xfrm>
            <a:off x="109065" y="879211"/>
            <a:ext cx="8855423" cy="5397763"/>
          </a:xfrm>
          <a:prstGeom prst="rect">
            <a:avLst/>
          </a:prstGeom>
        </p:spPr>
      </p:pic>
    </p:spTree>
    <p:extLst>
      <p:ext uri="{BB962C8B-B14F-4D97-AF65-F5344CB8AC3E}">
        <p14:creationId xmlns:p14="http://schemas.microsoft.com/office/powerpoint/2010/main" val="29376334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846" y="219792"/>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92</a:t>
            </a:fld>
            <a:endParaRPr lang="tr-TR"/>
          </a:p>
        </p:txBody>
      </p:sp>
      <p:pic>
        <p:nvPicPr>
          <p:cNvPr id="65" name="Resim 64"/>
          <p:cNvPicPr/>
          <p:nvPr/>
        </p:nvPicPr>
        <p:blipFill>
          <a:blip r:embed="rId2"/>
          <a:stretch>
            <a:fillRect/>
          </a:stretch>
        </p:blipFill>
        <p:spPr>
          <a:xfrm>
            <a:off x="107504" y="188640"/>
            <a:ext cx="2736304" cy="576064"/>
          </a:xfrm>
          <a:prstGeom prst="rect">
            <a:avLst/>
          </a:prstGeom>
        </p:spPr>
      </p:pic>
      <p:pic>
        <p:nvPicPr>
          <p:cNvPr id="3" name="Picture 2"/>
          <p:cNvPicPr>
            <a:picLocks noChangeAspect="1"/>
          </p:cNvPicPr>
          <p:nvPr/>
        </p:nvPicPr>
        <p:blipFill>
          <a:blip r:embed="rId3"/>
          <a:stretch>
            <a:fillRect/>
          </a:stretch>
        </p:blipFill>
        <p:spPr>
          <a:xfrm>
            <a:off x="115275" y="930542"/>
            <a:ext cx="8705197" cy="5217846"/>
          </a:xfrm>
          <a:prstGeom prst="rect">
            <a:avLst/>
          </a:prstGeom>
        </p:spPr>
      </p:pic>
    </p:spTree>
    <p:extLst>
      <p:ext uri="{BB962C8B-B14F-4D97-AF65-F5344CB8AC3E}">
        <p14:creationId xmlns:p14="http://schemas.microsoft.com/office/powerpoint/2010/main" val="3158592950"/>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93</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3" name="Picture 2"/>
          <p:cNvPicPr>
            <a:picLocks noChangeAspect="1"/>
          </p:cNvPicPr>
          <p:nvPr/>
        </p:nvPicPr>
        <p:blipFill>
          <a:blip r:embed="rId3"/>
          <a:stretch>
            <a:fillRect/>
          </a:stretch>
        </p:blipFill>
        <p:spPr>
          <a:xfrm>
            <a:off x="91825" y="924232"/>
            <a:ext cx="8800655" cy="5224156"/>
          </a:xfrm>
          <a:prstGeom prst="rect">
            <a:avLst/>
          </a:prstGeom>
        </p:spPr>
      </p:pic>
    </p:spTree>
    <p:extLst>
      <p:ext uri="{BB962C8B-B14F-4D97-AF65-F5344CB8AC3E}">
        <p14:creationId xmlns:p14="http://schemas.microsoft.com/office/powerpoint/2010/main" val="1323025847"/>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94</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1043087"/>
            <a:ext cx="8784976" cy="5105301"/>
          </a:xfrm>
          <a:prstGeom prst="rect">
            <a:avLst/>
          </a:prstGeom>
        </p:spPr>
      </p:pic>
    </p:spTree>
    <p:extLst>
      <p:ext uri="{BB962C8B-B14F-4D97-AF65-F5344CB8AC3E}">
        <p14:creationId xmlns:p14="http://schemas.microsoft.com/office/powerpoint/2010/main" val="234471081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95</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921551"/>
            <a:ext cx="8784976" cy="5399666"/>
          </a:xfrm>
          <a:prstGeom prst="rect">
            <a:avLst/>
          </a:prstGeom>
        </p:spPr>
      </p:pic>
    </p:spTree>
    <p:extLst>
      <p:ext uri="{BB962C8B-B14F-4D97-AF65-F5344CB8AC3E}">
        <p14:creationId xmlns:p14="http://schemas.microsoft.com/office/powerpoint/2010/main" val="3147750643"/>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96</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951220"/>
            <a:ext cx="8856984" cy="5325755"/>
          </a:xfrm>
          <a:prstGeom prst="rect">
            <a:avLst/>
          </a:prstGeom>
        </p:spPr>
      </p:pic>
    </p:spTree>
    <p:extLst>
      <p:ext uri="{BB962C8B-B14F-4D97-AF65-F5344CB8AC3E}">
        <p14:creationId xmlns:p14="http://schemas.microsoft.com/office/powerpoint/2010/main" val="79151032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97</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936503"/>
            <a:ext cx="8784976" cy="5384713"/>
          </a:xfrm>
          <a:prstGeom prst="rect">
            <a:avLst/>
          </a:prstGeom>
        </p:spPr>
      </p:pic>
    </p:spTree>
    <p:extLst>
      <p:ext uri="{BB962C8B-B14F-4D97-AF65-F5344CB8AC3E}">
        <p14:creationId xmlns:p14="http://schemas.microsoft.com/office/powerpoint/2010/main" val="232826741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98</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1052736"/>
            <a:ext cx="8784976" cy="5184576"/>
          </a:xfrm>
          <a:prstGeom prst="rect">
            <a:avLst/>
          </a:prstGeom>
        </p:spPr>
      </p:pic>
    </p:spTree>
    <p:extLst>
      <p:ext uri="{BB962C8B-B14F-4D97-AF65-F5344CB8AC3E}">
        <p14:creationId xmlns:p14="http://schemas.microsoft.com/office/powerpoint/2010/main" val="6815750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9483" y="225514"/>
            <a:ext cx="6984776" cy="646331"/>
          </a:xfrm>
          <a:prstGeom prst="rect">
            <a:avLst/>
          </a:prstGeom>
          <a:noFill/>
        </p:spPr>
        <p:txBody>
          <a:bodyPr wrap="square" rtlCol="0">
            <a:spAutoFit/>
          </a:bodyPr>
          <a:lstStyle/>
          <a:p>
            <a:pPr algn="ctr"/>
            <a:r>
              <a:rPr lang="tr-TR" sz="3600" b="1" dirty="0" smtClean="0">
                <a:solidFill>
                  <a:srgbClr val="FF0000"/>
                </a:solidFill>
                <a:effectLst>
                  <a:outerShdw blurRad="38100" dist="38100" dir="2700000" algn="tl">
                    <a:srgbClr val="000000">
                      <a:alpha val="43137"/>
                    </a:srgbClr>
                  </a:outerShdw>
                </a:effectLst>
              </a:rPr>
              <a:t>DÜZELTİCİ FAALİYETLER</a:t>
            </a:r>
            <a:endParaRPr lang="tr-TR" sz="3600" b="1" dirty="0">
              <a:solidFill>
                <a:srgbClr val="FF0000"/>
              </a:solidFill>
              <a:effectLst>
                <a:outerShdw blurRad="38100" dist="38100" dir="2700000" algn="tl">
                  <a:srgbClr val="000000">
                    <a:alpha val="43137"/>
                  </a:srgbClr>
                </a:outerShdw>
              </a:effectLst>
            </a:endParaRPr>
          </a:p>
        </p:txBody>
      </p:sp>
      <p:sp>
        <p:nvSpPr>
          <p:cNvPr id="19488" name="Slayt Numarası Yer Tutucusu 19487"/>
          <p:cNvSpPr>
            <a:spLocks noGrp="1"/>
          </p:cNvSpPr>
          <p:nvPr>
            <p:ph type="sldNum" sz="quarter" idx="12"/>
          </p:nvPr>
        </p:nvSpPr>
        <p:spPr/>
        <p:txBody>
          <a:bodyPr/>
          <a:lstStyle/>
          <a:p>
            <a:fld id="{439F893C-C32F-4835-A1E5-850973405C58}" type="slidenum">
              <a:rPr lang="tr-TR" smtClean="0"/>
              <a:t>99</a:t>
            </a:fld>
            <a:endParaRPr lang="tr-TR"/>
          </a:p>
        </p:txBody>
      </p:sp>
      <p:pic>
        <p:nvPicPr>
          <p:cNvPr id="65" name="Resim 64"/>
          <p:cNvPicPr/>
          <p:nvPr/>
        </p:nvPicPr>
        <p:blipFill>
          <a:blip r:embed="rId2"/>
          <a:stretch>
            <a:fillRect/>
          </a:stretch>
        </p:blipFill>
        <p:spPr>
          <a:xfrm>
            <a:off x="107504" y="260648"/>
            <a:ext cx="2736304" cy="576064"/>
          </a:xfrm>
          <a:prstGeom prst="rect">
            <a:avLst/>
          </a:prstGeom>
        </p:spPr>
      </p:pic>
      <p:pic>
        <p:nvPicPr>
          <p:cNvPr id="2" name="Picture 1"/>
          <p:cNvPicPr>
            <a:picLocks noChangeAspect="1"/>
          </p:cNvPicPr>
          <p:nvPr/>
        </p:nvPicPr>
        <p:blipFill>
          <a:blip r:embed="rId3"/>
          <a:stretch>
            <a:fillRect/>
          </a:stretch>
        </p:blipFill>
        <p:spPr>
          <a:xfrm>
            <a:off x="107504" y="928302"/>
            <a:ext cx="8856984" cy="5392915"/>
          </a:xfrm>
          <a:prstGeom prst="rect">
            <a:avLst/>
          </a:prstGeom>
        </p:spPr>
      </p:pic>
    </p:spTree>
    <p:extLst>
      <p:ext uri="{BB962C8B-B14F-4D97-AF65-F5344CB8AC3E}">
        <p14:creationId xmlns:p14="http://schemas.microsoft.com/office/powerpoint/2010/main" val="1525121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3192</TotalTime>
  <Words>11883</Words>
  <Application>Microsoft Office PowerPoint</Application>
  <PresentationFormat>On-screen Show (4:3)</PresentationFormat>
  <Paragraphs>4684</Paragraphs>
  <Slides>114</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114</vt:i4>
      </vt:variant>
    </vt:vector>
  </HeadingPairs>
  <TitlesOfParts>
    <vt:vector size="122" baseType="lpstr">
      <vt:lpstr>Agency FB</vt:lpstr>
      <vt:lpstr>Arial</vt:lpstr>
      <vt:lpstr>Calibri</vt:lpstr>
      <vt:lpstr>Calibri </vt:lpstr>
      <vt:lpstr>Tahoma</vt:lpstr>
      <vt:lpstr>Times New Roman</vt:lpstr>
      <vt:lpstr>Wingdings</vt:lpstr>
      <vt:lpstr>Ofis Teması</vt:lpstr>
      <vt:lpstr>2019 YILI  OCAK-ARALIK YGG SUNUMU  İDARİ ve DESTEK HİZMETLERİ SÜRECİ  20/01/2020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2016 YILI  YGG SUNUMU    28.05.016</dc:title>
  <dc:creator>Banu Yuksel</dc:creator>
  <cp:lastModifiedBy>Emel Çolak</cp:lastModifiedBy>
  <cp:revision>159</cp:revision>
  <cp:lastPrinted>2018-11-08T07:04:14Z</cp:lastPrinted>
  <dcterms:created xsi:type="dcterms:W3CDTF">2016-08-26T15:45:58Z</dcterms:created>
  <dcterms:modified xsi:type="dcterms:W3CDTF">2020-01-20T09:27:07Z</dcterms:modified>
</cp:coreProperties>
</file>