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97" r:id="rId4"/>
    <p:sldId id="257" r:id="rId5"/>
    <p:sldId id="302" r:id="rId6"/>
    <p:sldId id="303" r:id="rId7"/>
    <p:sldId id="306" r:id="rId8"/>
    <p:sldId id="285" r:id="rId9"/>
    <p:sldId id="286" r:id="rId10"/>
    <p:sldId id="278" r:id="rId11"/>
    <p:sldId id="301" r:id="rId12"/>
    <p:sldId id="308" r:id="rId13"/>
    <p:sldId id="310" r:id="rId14"/>
    <p:sldId id="309" r:id="rId15"/>
    <p:sldId id="312" r:id="rId16"/>
    <p:sldId id="311" r:id="rId17"/>
    <p:sldId id="304" r:id="rId18"/>
    <p:sldId id="305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2019 İDARİ</a:t>
            </a:r>
            <a:r>
              <a:rPr lang="tr-TR" baseline="0" dirty="0"/>
              <a:t> </a:t>
            </a:r>
            <a:r>
              <a:rPr lang="tr-TR" baseline="0" dirty="0" smtClean="0"/>
              <a:t>PERSONEL </a:t>
            </a:r>
            <a:r>
              <a:rPr lang="tr-TR" baseline="0" dirty="0"/>
              <a:t>ANKETİ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'İdari Personel-2019'!$C$2:$H$2</c:f>
              <c:strCache>
                <c:ptCount val="6"/>
                <c:pt idx="0">
                  <c:v>1- Hukuk Müşavirliği çalışanlarına kolay erişim sağlarım. / I have convenient access to Legal Office staff.		</c:v>
                </c:pt>
                <c:pt idx="1">
                  <c:v>2- Yöneltilen soru/sorun ve taleplere karşı  üslup ve yaklaşımlarından memnunum. / I am satisfied with the way they approach problems, questions and demands.		</c:v>
                </c:pt>
                <c:pt idx="2">
                  <c:v>3- Talep ettiğimiz hizmetler için hızlı ve doğru çözümler üretir/bilgilendirir. / They produce quick and accurate solutions, and inform us regarding the services we demand.		</c:v>
                </c:pt>
                <c:pt idx="3">
                  <c:v>4- Danışılan konularda tatmin edici yönlendirme yapılır. / They provide adequate guidance on consulted issues. 		</c:v>
                </c:pt>
                <c:pt idx="4">
                  <c:v>5- Genel olarak müşavirliğinin faaliyetlerinden memnunum. / I am generally satisfied with the operation of the legal office.		</c:v>
                </c:pt>
                <c:pt idx="5">
                  <c:v>ORTALAMA</c:v>
                </c:pt>
              </c:strCache>
            </c:strRef>
          </c:cat>
          <c:val>
            <c:numRef>
              <c:f>'İdari Personel-2019'!$C$70:$H$70</c:f>
              <c:numCache>
                <c:formatCode>0%</c:formatCode>
                <c:ptCount val="6"/>
                <c:pt idx="0">
                  <c:v>0.91940298507462681</c:v>
                </c:pt>
                <c:pt idx="1">
                  <c:v>0.9253731343283581</c:v>
                </c:pt>
                <c:pt idx="2">
                  <c:v>0.92238805970149262</c:v>
                </c:pt>
                <c:pt idx="3">
                  <c:v>0.93432835820895532</c:v>
                </c:pt>
                <c:pt idx="4">
                  <c:v>0.9373134328358208</c:v>
                </c:pt>
                <c:pt idx="5">
                  <c:v>0.92776119402985069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791520"/>
        <c:axId val="188792080"/>
      </c:barChart>
      <c:catAx>
        <c:axId val="1887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8792080"/>
        <c:crosses val="autoZero"/>
        <c:auto val="1"/>
        <c:lblAlgn val="ctr"/>
        <c:lblOffset val="100"/>
        <c:noMultiLvlLbl val="0"/>
      </c:catAx>
      <c:valAx>
        <c:axId val="1887920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879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20.01.2020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20.01.2020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20.01.2020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2019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HUKUK MÜŞAVİRLİĞİ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/>
              <a:t>31/12/2019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51720" y="-80873"/>
            <a:ext cx="507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42573"/>
              </p:ext>
            </p:extLst>
          </p:nvPr>
        </p:nvGraphicFramePr>
        <p:xfrm>
          <a:off x="0" y="404664"/>
          <a:ext cx="9143999" cy="645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3" imgW="6781687" imgH="7524630" progId="Excel.Sheet.12">
                  <p:embed/>
                </p:oleObj>
              </mc:Choice>
              <mc:Fallback>
                <p:oleObj name="Worksheet" r:id="rId3" imgW="6781687" imgH="7524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04664"/>
                        <a:ext cx="9143999" cy="6453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00442" y="-47972"/>
            <a:ext cx="507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44697"/>
              </p:ext>
            </p:extLst>
          </p:nvPr>
        </p:nvGraphicFramePr>
        <p:xfrm>
          <a:off x="1" y="476672"/>
          <a:ext cx="9144000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3" imgW="6781687" imgH="7686630" progId="Excel.Sheet.12">
                  <p:embed/>
                </p:oleObj>
              </mc:Choice>
              <mc:Fallback>
                <p:oleObj name="Worksheet" r:id="rId3" imgW="6781687" imgH="7686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476672"/>
                        <a:ext cx="9144000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9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00442" y="-47972"/>
            <a:ext cx="507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17554"/>
              </p:ext>
            </p:extLst>
          </p:nvPr>
        </p:nvGraphicFramePr>
        <p:xfrm>
          <a:off x="0" y="476672"/>
          <a:ext cx="9144000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orksheet" r:id="rId3" imgW="6877044" imgH="7915320" progId="Excel.Sheet.12">
                  <p:embed/>
                </p:oleObj>
              </mc:Choice>
              <mc:Fallback>
                <p:oleObj name="Worksheet" r:id="rId3" imgW="6877044" imgH="7915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76672"/>
                        <a:ext cx="9144000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8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00442" y="-47972"/>
            <a:ext cx="507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771079"/>
              </p:ext>
            </p:extLst>
          </p:nvPr>
        </p:nvGraphicFramePr>
        <p:xfrm>
          <a:off x="1" y="476672"/>
          <a:ext cx="9144000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3" imgW="6781687" imgH="7686630" progId="Excel.Sheet.12">
                  <p:embed/>
                </p:oleObj>
              </mc:Choice>
              <mc:Fallback>
                <p:oleObj name="Worksheet" r:id="rId3" imgW="6781687" imgH="7686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476672"/>
                        <a:ext cx="9144000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1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00442" y="-47972"/>
            <a:ext cx="507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30308"/>
              </p:ext>
            </p:extLst>
          </p:nvPr>
        </p:nvGraphicFramePr>
        <p:xfrm>
          <a:off x="0" y="476672"/>
          <a:ext cx="9143999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3" imgW="6781687" imgH="7686630" progId="Excel.Sheet.12">
                  <p:embed/>
                </p:oleObj>
              </mc:Choice>
              <mc:Fallback>
                <p:oleObj name="Worksheet" r:id="rId3" imgW="6781687" imgH="7686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76672"/>
                        <a:ext cx="9143999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6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00442" y="-47972"/>
            <a:ext cx="507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76498"/>
              </p:ext>
            </p:extLst>
          </p:nvPr>
        </p:nvGraphicFramePr>
        <p:xfrm>
          <a:off x="1" y="476672"/>
          <a:ext cx="9144000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3" imgW="6781687" imgH="7686630" progId="Excel.Sheet.12">
                  <p:embed/>
                </p:oleObj>
              </mc:Choice>
              <mc:Fallback>
                <p:oleObj name="Worksheet" r:id="rId3" imgW="6781687" imgH="7686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476672"/>
                        <a:ext cx="9144000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00442" y="-47972"/>
            <a:ext cx="507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83832"/>
              </p:ext>
            </p:extLst>
          </p:nvPr>
        </p:nvGraphicFramePr>
        <p:xfrm>
          <a:off x="1" y="476672"/>
          <a:ext cx="9144000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3" imgW="6781687" imgH="7686630" progId="Excel.Sheet.12">
                  <p:embed/>
                </p:oleObj>
              </mc:Choice>
              <mc:Fallback>
                <p:oleObj name="Worksheet" r:id="rId3" imgW="6781687" imgH="7686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476672"/>
                        <a:ext cx="9144000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0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30" y="188640"/>
            <a:ext cx="7041490" cy="1012024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92896"/>
            <a:ext cx="702929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65" y="-38249"/>
            <a:ext cx="4933471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6392862"/>
            <a:ext cx="3651821" cy="533677"/>
          </a:xfrm>
          <a:prstGeom prst="rect">
            <a:avLst/>
          </a:prstGeom>
        </p:spPr>
      </p:pic>
      <p:graphicFrame>
        <p:nvGraphicFramePr>
          <p:cNvPr id="67" name="Nesne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20586"/>
              </p:ext>
            </p:extLst>
          </p:nvPr>
        </p:nvGraphicFramePr>
        <p:xfrm>
          <a:off x="0" y="404664"/>
          <a:ext cx="9144000" cy="595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Worksheet" r:id="rId5" imgW="6476977" imgH="9477270" progId="Excel.Sheet.12">
                  <p:embed/>
                </p:oleObj>
              </mc:Choice>
              <mc:Fallback>
                <p:oleObj name="Worksheet" r:id="rId5" imgW="6476977" imgH="947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04664"/>
                        <a:ext cx="9144000" cy="595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6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439951" y="0"/>
            <a:ext cx="470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49105"/>
              </p:ext>
            </p:extLst>
          </p:nvPr>
        </p:nvGraphicFramePr>
        <p:xfrm>
          <a:off x="467543" y="673286"/>
          <a:ext cx="8352929" cy="48459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24737"/>
                <a:gridCol w="1728192"/>
              </a:tblGrid>
              <a:tr h="44970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</a:tr>
              <a:tr h="433798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G1-Tecrübeli Kadro, Mesleki uzmanlığa sahip personel yapısı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Güçlü </a:t>
                      </a:r>
                      <a:endParaRPr lang="tr-TR" sz="20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G2-Yeterli Çalışma Alanı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Güçlü </a:t>
                      </a:r>
                      <a:endParaRPr lang="tr-TR" sz="2000" dirty="0"/>
                    </a:p>
                  </a:txBody>
                  <a:tcPr/>
                </a:tc>
              </a:tr>
              <a:tr h="395848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G3-Personelin Lisans ve lisansüstü mezunu olması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Güçlü </a:t>
                      </a:r>
                      <a:endParaRPr lang="tr-TR" sz="2000" dirty="0"/>
                    </a:p>
                  </a:txBody>
                  <a:tcPr/>
                </a:tc>
              </a:tr>
              <a:tr h="359648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Z1-Kısıtlı Zaman/Acil iş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Zayıf </a:t>
                      </a:r>
                    </a:p>
                  </a:txBody>
                  <a:tcPr/>
                </a:tc>
              </a:tr>
              <a:tr h="359648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Z2-Genç bir Üniversite olması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Zayıf</a:t>
                      </a:r>
                    </a:p>
                  </a:txBody>
                  <a:tcPr/>
                </a:tc>
              </a:tr>
              <a:tr h="323448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F1-Üst yönetim desteği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Fırsat </a:t>
                      </a:r>
                      <a:endParaRPr lang="tr-TR" sz="2000" dirty="0"/>
                    </a:p>
                  </a:txBody>
                  <a:tcPr/>
                </a:tc>
              </a:tr>
              <a:tr h="359256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F2-Mütevelli Heyeti Üyelerinden birinin avukat olması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Fırsat </a:t>
                      </a:r>
                    </a:p>
                  </a:txBody>
                  <a:tcPr/>
                </a:tc>
              </a:tr>
              <a:tr h="395064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F3-Hukuk Müşavirliğinin hizmet taleplerinin geciktirilmeden karşılanması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Fırsat </a:t>
                      </a:r>
                      <a:endParaRPr lang="tr-TR" sz="2000" dirty="0"/>
                    </a:p>
                  </a:txBody>
                  <a:tcPr/>
                </a:tc>
              </a:tr>
              <a:tr h="358864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F4-Hukuka uygun hareket hususunda tavrının ve duruşunun net olması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Fırsat </a:t>
                      </a:r>
                    </a:p>
                  </a:txBody>
                  <a:tcPr/>
                </a:tc>
              </a:tr>
              <a:tr h="394672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T1-Süreli bilgi ve belge talebinde süreye uyulmaması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Tehdit </a:t>
                      </a:r>
                    </a:p>
                  </a:txBody>
                  <a:tcPr/>
                </a:tc>
              </a:tr>
              <a:tr h="358472">
                <a:tc>
                  <a:txBody>
                    <a:bodyPr/>
                    <a:lstStyle/>
                    <a:p>
                      <a:pPr algn="l"/>
                      <a:r>
                        <a:rPr lang="tr-TR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T2-Hizmetin acil ve süreli olması</a:t>
                      </a:r>
                      <a:endParaRPr lang="tr-TR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tr-TR" sz="2000" dirty="0" err="1" smtClean="0"/>
                        <a:t>Hala</a:t>
                      </a:r>
                      <a:r>
                        <a:rPr lang="tr-TR" sz="2000" dirty="0" smtClean="0"/>
                        <a:t> Tehdit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82119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4065" y="2681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25439"/>
              </p:ext>
            </p:extLst>
          </p:nvPr>
        </p:nvGraphicFramePr>
        <p:xfrm>
          <a:off x="395536" y="923303"/>
          <a:ext cx="8064897" cy="56166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19038"/>
                <a:gridCol w="3257560"/>
                <a:gridCol w="2688299"/>
              </a:tblGrid>
              <a:tr h="367244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</a:tr>
              <a:tr h="1006458">
                <a:tc>
                  <a:txBody>
                    <a:bodyPr/>
                    <a:lstStyle/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Rektörlük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Rektörlük adına hukuki işleri yürütmek, Hukuki görüş bildirmek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Hukuk</a:t>
                      </a:r>
                      <a:r>
                        <a:rPr lang="tr-TR" baseline="0" dirty="0" smtClean="0"/>
                        <a:t>i görüşler rektöre arz edilip, ilgili görüş bildirimleri sağlandı.</a:t>
                      </a:r>
                      <a:endParaRPr lang="tr-TR" dirty="0"/>
                    </a:p>
                  </a:txBody>
                  <a:tcPr/>
                </a:tc>
              </a:tr>
              <a:tr h="680517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Genel Sekreterlik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Hukuki Danışmanlık, Bilgi Paylaşımı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Hukuki</a:t>
                      </a:r>
                      <a:r>
                        <a:rPr lang="tr-TR" baseline="0" dirty="0" smtClean="0"/>
                        <a:t> danışmanlık ve bilgi paylaşımı yapıldı.</a:t>
                      </a:r>
                      <a:endParaRPr lang="tr-TR" dirty="0"/>
                    </a:p>
                  </a:txBody>
                  <a:tcPr/>
                </a:tc>
              </a:tr>
              <a:tr h="650702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Tüm Akademik Kadro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Hukuki Danışmanlık, Bilgi Paylaşımı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Hukuki</a:t>
                      </a:r>
                      <a:r>
                        <a:rPr lang="tr-TR" baseline="0" dirty="0" smtClean="0"/>
                        <a:t> danışmanlık ve bilgi paylaşımı yapıldı.</a:t>
                      </a:r>
                      <a:endParaRPr lang="tr-TR" dirty="0" smtClean="0"/>
                    </a:p>
                  </a:txBody>
                  <a:tcPr/>
                </a:tc>
              </a:tr>
              <a:tr h="708882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 Tüm İdari Birimler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Hukuki Danışmanlık, Bilgi Paylaşımı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Hukuki</a:t>
                      </a:r>
                      <a:r>
                        <a:rPr lang="tr-TR" baseline="0" dirty="0" smtClean="0"/>
                        <a:t> danışmanlık ve bilgi paylaşımı yapıldı.</a:t>
                      </a:r>
                      <a:endParaRPr lang="tr-TR" dirty="0" smtClean="0"/>
                    </a:p>
                  </a:txBody>
                  <a:tcPr/>
                </a:tc>
              </a:tr>
              <a:tr h="642677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Öğrenciler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Bilgi İstemi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Bilgi istemlerine dönüş yapıldı.</a:t>
                      </a:r>
                      <a:endParaRPr lang="tr-TR" dirty="0"/>
                    </a:p>
                  </a:txBody>
                  <a:tcPr/>
                </a:tc>
              </a:tr>
              <a:tr h="91811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Tüm Kamu Kurum ve Kuruluşları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Bilgi / Belge İstemi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İlgili</a:t>
                      </a:r>
                      <a:r>
                        <a:rPr lang="tr-TR" baseline="0" dirty="0" smtClean="0"/>
                        <a:t> kamu kurum ve kuruluşlarına cevabi yazılarla geri dönüş yapıldı. </a:t>
                      </a:r>
                      <a:endParaRPr lang="tr-TR" dirty="0"/>
                    </a:p>
                  </a:txBody>
                  <a:tcPr/>
                </a:tc>
              </a:tr>
              <a:tr h="642033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Hukuk Müşavirliği çalışanları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Motivasyon, kariyer, ücret, devamlılık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Beklentiler</a:t>
                      </a:r>
                      <a:r>
                        <a:rPr lang="tr-TR" baseline="0" dirty="0" smtClean="0"/>
                        <a:t> karşılanmakta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9512" y="0"/>
            <a:ext cx="8136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43827"/>
              </p:ext>
            </p:extLst>
          </p:nvPr>
        </p:nvGraphicFramePr>
        <p:xfrm>
          <a:off x="0" y="477054"/>
          <a:ext cx="9252520" cy="638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3" imgW="10372835" imgH="9496440" progId="Excel.Sheet.12">
                  <p:embed/>
                </p:oleObj>
              </mc:Choice>
              <mc:Fallback>
                <p:oleObj name="Worksheet" r:id="rId3" imgW="10372835" imgH="94964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77054"/>
                        <a:ext cx="9252520" cy="6380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95736" y="13132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3090587" y="917545"/>
            <a:ext cx="2199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dirty="0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077122"/>
              </p:ext>
            </p:extLst>
          </p:nvPr>
        </p:nvGraphicFramePr>
        <p:xfrm>
          <a:off x="0" y="692696"/>
          <a:ext cx="9144000" cy="616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3" imgW="13144399" imgH="7896150" progId="Excel.Sheet.12">
                  <p:embed/>
                </p:oleObj>
              </mc:Choice>
              <mc:Fallback>
                <p:oleObj name="Worksheet" r:id="rId3" imgW="13144399" imgH="7896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696"/>
                        <a:ext cx="9144000" cy="616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1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95736" y="13132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3090587" y="917545"/>
            <a:ext cx="2199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dirty="0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13570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Worksheet" r:id="rId3" imgW="13144399" imgH="9372510" progId="Excel.Sheet.12">
                  <p:embed/>
                </p:oleObj>
              </mc:Choice>
              <mc:Fallback>
                <p:oleObj name="Worksheet" r:id="rId3" imgW="13144399" imgH="9372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20688"/>
                        <a:ext cx="9144000" cy="623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95736" y="13132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3090587" y="917545"/>
            <a:ext cx="2199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dirty="0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375815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3" imgW="13144399" imgH="6543720" progId="Excel.Sheet.12">
                  <p:embed/>
                </p:oleObj>
              </mc:Choice>
              <mc:Fallback>
                <p:oleObj name="Worksheet" r:id="rId3" imgW="13144399" imgH="6543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696"/>
                        <a:ext cx="9144000" cy="6165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1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809953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Worksheet" r:id="rId4" imgW="13506377" imgH="5677020" progId="Excel.Sheet.12">
                  <p:embed/>
                </p:oleObj>
              </mc:Choice>
              <mc:Fallback>
                <p:oleObj name="Worksheet" r:id="rId4" imgW="13506377" imgH="5677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08720"/>
                        <a:ext cx="9144000" cy="594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20072" y="1484784"/>
            <a:ext cx="41039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1- Hukuk Müşavirliği çalışanlarına kolay erişim sağlarım.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235664" y="1713513"/>
            <a:ext cx="35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2- Yöneltilen soru/sorun ve taleplere karşı  üslup ve </a:t>
            </a:r>
            <a:endParaRPr lang="tr-TR" sz="1000" dirty="0" smtClean="0"/>
          </a:p>
          <a:p>
            <a:r>
              <a:rPr lang="tr-TR" sz="1000" dirty="0" smtClean="0"/>
              <a:t>yaklaşımlarından </a:t>
            </a:r>
            <a:r>
              <a:rPr lang="tr-TR" sz="1000" dirty="0"/>
              <a:t>memnunum.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235664" y="2016269"/>
            <a:ext cx="3296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3- Talep ettiğimiz hizmetler için hızlı ve doğru </a:t>
            </a:r>
            <a:r>
              <a:rPr lang="tr-TR" sz="1000" dirty="0" smtClean="0"/>
              <a:t>çözümler</a:t>
            </a:r>
          </a:p>
          <a:p>
            <a:r>
              <a:rPr lang="tr-TR" sz="1000" dirty="0" smtClean="0"/>
              <a:t>üretir/bilgilendirir</a:t>
            </a:r>
            <a:endParaRPr lang="tr-TR" sz="1000" dirty="0"/>
          </a:p>
        </p:txBody>
      </p:sp>
      <p:sp>
        <p:nvSpPr>
          <p:cNvPr id="11" name="Dikdörtgen 10"/>
          <p:cNvSpPr/>
          <p:nvPr/>
        </p:nvSpPr>
        <p:spPr>
          <a:xfrm>
            <a:off x="5235664" y="2383714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4- Danışılan konularda tatmin edici yönlendirme yapılır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253666" y="2572967"/>
            <a:ext cx="3214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5- Genel olarak müşavirliğinin faaliyetlerinden memnunum.</a:t>
            </a:r>
          </a:p>
        </p:txBody>
      </p:sp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788784"/>
              </p:ext>
            </p:extLst>
          </p:nvPr>
        </p:nvGraphicFramePr>
        <p:xfrm>
          <a:off x="107505" y="3039171"/>
          <a:ext cx="8579296" cy="361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305</Words>
  <Application>Microsoft Office PowerPoint</Application>
  <PresentationFormat>Ekran Gösterisi (4:3)</PresentationFormat>
  <Paragraphs>94</Paragraphs>
  <Slides>18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Calibri</vt:lpstr>
      <vt:lpstr>Tahoma</vt:lpstr>
      <vt:lpstr>Verdana</vt:lpstr>
      <vt:lpstr>Wingdings</vt:lpstr>
      <vt:lpstr>Ofis Teması</vt:lpstr>
      <vt:lpstr>Worksheet</vt:lpstr>
      <vt:lpstr>Microsoft Excel Worksheet</vt:lpstr>
      <vt:lpstr>2019 YILI  YGG SUNUMU  HUKUK MÜŞAVİRLİĞİ SÜRECİ  31/12/2019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Hatice Özalp</cp:lastModifiedBy>
  <cp:revision>69</cp:revision>
  <dcterms:created xsi:type="dcterms:W3CDTF">2016-08-26T15:45:58Z</dcterms:created>
  <dcterms:modified xsi:type="dcterms:W3CDTF">2020-01-20T10:27:33Z</dcterms:modified>
</cp:coreProperties>
</file>