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8" r:id="rId3"/>
    <p:sldId id="300" r:id="rId4"/>
    <p:sldId id="301" r:id="rId5"/>
    <p:sldId id="302" r:id="rId6"/>
    <p:sldId id="310" r:id="rId7"/>
    <p:sldId id="257" r:id="rId8"/>
    <p:sldId id="311" r:id="rId9"/>
    <p:sldId id="312" r:id="rId10"/>
    <p:sldId id="284" r:id="rId11"/>
    <p:sldId id="303" r:id="rId12"/>
    <p:sldId id="309" r:id="rId13"/>
    <p:sldId id="313" r:id="rId14"/>
    <p:sldId id="314" r:id="rId15"/>
    <p:sldId id="285" r:id="rId16"/>
    <p:sldId id="305" r:id="rId17"/>
    <p:sldId id="306" r:id="rId18"/>
    <p:sldId id="315" r:id="rId19"/>
    <p:sldId id="316" r:id="rId20"/>
    <p:sldId id="317" r:id="rId21"/>
    <p:sldId id="286" r:id="rId22"/>
    <p:sldId id="272" r:id="rId23"/>
    <p:sldId id="290" r:id="rId24"/>
    <p:sldId id="308" r:id="rId25"/>
    <p:sldId id="318" r:id="rId26"/>
    <p:sldId id="294" r:id="rId27"/>
    <p:sldId id="319" r:id="rId28"/>
    <p:sldId id="332" r:id="rId29"/>
    <p:sldId id="331" r:id="rId30"/>
    <p:sldId id="330" r:id="rId31"/>
    <p:sldId id="329" r:id="rId32"/>
    <p:sldId id="328" r:id="rId33"/>
    <p:sldId id="327" r:id="rId34"/>
    <p:sldId id="326" r:id="rId35"/>
    <p:sldId id="325" r:id="rId36"/>
    <p:sldId id="333" r:id="rId37"/>
    <p:sldId id="324" r:id="rId38"/>
    <p:sldId id="323" r:id="rId39"/>
    <p:sldId id="322" r:id="rId40"/>
    <p:sldId id="321" r:id="rId41"/>
    <p:sldId id="320" r:id="rId42"/>
    <p:sldId id="296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366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yagmur.kaya\Desktop\ALL%20IN%20ONE\Erasmus%20&amp;%20%20&#220;niversite\Kalite%20Evraklar&#305;\kalite%202019\Anketler\Anket%20Analizleri\Erasmus%20Gelen%20&#214;&#287;renci,%20Akademisyen%20ve%20&#304;dari%20Personel%20Memnuniyet%20Anket%20Analiz%20Form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yagmur.kaya\Desktop\kalite%20son\T&#252;m%20Kalite%20Belgeleri\Anketler\Giden%20&#246;&#287;renci-personel%20Anket%20Analiz%20Form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yagmur.kaya\Desktop\ALL%20IN%20ONE\Erasmus%20&amp;%20%20&#220;niversite\Kalite%20Evraklar&#305;\kalite%202019\Anketler\Anket%20Analizleri\Erasmus%20Giden%20%20Memnuniyet%20anke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yagmur.kaya\Desktop\ALL%20IN%20ONE\Erasmus%20&amp;%20%20&#220;niversite\Kalite%20Evraklar&#305;\kalite%202019\Anketler\Anket%20Analizleri\Erasmus%20Genel%20Memnuniyet%20anke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Erasmus Gelen Öğrenci ve Personel Memnuniyet Anket Analizi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Sayfa1!$A$2:$J$2</c:f>
              <c:strCache>
                <c:ptCount val="10"/>
                <c:pt idx="0">
                  <c:v>1-Information regarding the Erasmus period</c:v>
                </c:pt>
                <c:pt idx="1">
                  <c:v>2.How do you evaluate the approach and effort of the office staff to solve your problems?</c:v>
                </c:pt>
                <c:pt idx="2">
                  <c:v>3- Do you think the web page sufficient?</c:v>
                </c:pt>
                <c:pt idx="3">
                  <c:v>4- Do you think the events are enough to satisfy incomings?</c:v>
                </c:pt>
                <c:pt idx="4">
                  <c:v>5- Do you think the Erasmus + Office is successful enough to be announced?</c:v>
                </c:pt>
                <c:pt idx="5">
                  <c:v>6- Do you think the attitute and feed-backs of the office staff regarding your unsatisfaction is fast and satisfying enough? h to be announced?</c:v>
                </c:pt>
                <c:pt idx="6">
                  <c:v>7- To what extent your expectations are met regarding your Erasmus period at ABU?</c:v>
                </c:pt>
                <c:pt idx="7">
                  <c:v>8-Erasmus + How do you find the attitude of the Erasmus Office on the difficulties you experienced before your mobility? (visa procedure etc.)</c:v>
                </c:pt>
                <c:pt idx="8">
                  <c:v>9-Did you have enough communication with Host university Erasmus+ Staff during the mobility?</c:v>
                </c:pt>
                <c:pt idx="9">
                  <c:v>Ortalama</c:v>
                </c:pt>
              </c:strCache>
            </c:strRef>
          </c:cat>
          <c:val>
            <c:numRef>
              <c:f>Sayfa1!$A$16:$J$16</c:f>
              <c:numCache>
                <c:formatCode>0.00%</c:formatCode>
                <c:ptCount val="10"/>
                <c:pt idx="0">
                  <c:v>1</c:v>
                </c:pt>
                <c:pt idx="1">
                  <c:v>0.96923076923076912</c:v>
                </c:pt>
                <c:pt idx="2">
                  <c:v>0.96923076923076912</c:v>
                </c:pt>
                <c:pt idx="3">
                  <c:v>0.98461538461538467</c:v>
                </c:pt>
                <c:pt idx="4">
                  <c:v>0.98461538461538467</c:v>
                </c:pt>
                <c:pt idx="5">
                  <c:v>0.98461538461538467</c:v>
                </c:pt>
                <c:pt idx="6">
                  <c:v>0.98461538461538467</c:v>
                </c:pt>
                <c:pt idx="7">
                  <c:v>0.98461538461538467</c:v>
                </c:pt>
                <c:pt idx="8">
                  <c:v>0.98461538461538467</c:v>
                </c:pt>
                <c:pt idx="9">
                  <c:v>0.98269230769230775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6-445C-B2F2-4F25CA08A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16152383"/>
        <c:axId val="1716159039"/>
      </c:barChart>
      <c:catAx>
        <c:axId val="171615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159039"/>
        <c:crosses val="autoZero"/>
        <c:auto val="1"/>
        <c:lblAlgn val="ctr"/>
        <c:lblOffset val="100"/>
        <c:noMultiLvlLbl val="0"/>
      </c:catAx>
      <c:valAx>
        <c:axId val="171615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15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730479"/>
        <c:axId val="745724239"/>
        <c:axId val="0"/>
      </c:bar3DChart>
      <c:catAx>
        <c:axId val="7457304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24239"/>
        <c:crosses val="autoZero"/>
        <c:auto val="1"/>
        <c:lblAlgn val="ctr"/>
        <c:lblOffset val="100"/>
        <c:noMultiLvlLbl val="0"/>
      </c:catAx>
      <c:valAx>
        <c:axId val="74572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30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ERASMUS</a:t>
            </a:r>
            <a:r>
              <a:rPr lang="en-US" baseline="0"/>
              <a:t> </a:t>
            </a:r>
            <a:r>
              <a:rPr lang="en-US"/>
              <a:t>GİDEN ÖĞRENCİ VE PERSONEL MEMNUNİYET ANKETİ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8</c:v>
              </c:pt>
              <c:pt idx="7">
                <c:v>9</c:v>
              </c:pt>
              <c:pt idx="8">
                <c:v>10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'GİDEN ERASMUS OFİSİ MEMNUNİYET '!$A$17:$J$17</c:f>
              <c:numCache>
                <c:formatCode>0.00%</c:formatCode>
                <c:ptCount val="9"/>
                <c:pt idx="0">
                  <c:v>0.94285714285714284</c:v>
                </c:pt>
                <c:pt idx="1">
                  <c:v>0.94285714285714284</c:v>
                </c:pt>
                <c:pt idx="2">
                  <c:v>0.8571428571428571</c:v>
                </c:pt>
                <c:pt idx="3">
                  <c:v>0.84285714285714286</c:v>
                </c:pt>
                <c:pt idx="4">
                  <c:v>0.94285714285714284</c:v>
                </c:pt>
                <c:pt idx="5">
                  <c:v>0.94285714285714284</c:v>
                </c:pt>
                <c:pt idx="6">
                  <c:v>0.94285714285714284</c:v>
                </c:pt>
                <c:pt idx="7">
                  <c:v>0.95714285714285707</c:v>
                </c:pt>
                <c:pt idx="8">
                  <c:v>0.91190476190476188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7-4EB1-B93B-92B6FF3B3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3872176"/>
        <c:axId val="1483862192"/>
        <c:axId val="0"/>
      </c:bar3DChart>
      <c:catAx>
        <c:axId val="148387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62192"/>
        <c:crosses val="autoZero"/>
        <c:auto val="1"/>
        <c:lblAlgn val="ctr"/>
        <c:lblOffset val="100"/>
        <c:noMultiLvlLbl val="0"/>
      </c:catAx>
      <c:valAx>
        <c:axId val="148386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ERASMUS KOORDİNATÖRLÜĞÜ GENEL MEMNUNİYET ANKETİ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A91080F-BE50-4394-B8F5-C32C65BFE1A0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B5-4547-82F1-3921F3170208}"/>
                </c:ext>
              </c:extLst>
            </c:dLbl>
            <c:dLbl>
              <c:idx val="1"/>
              <c:layout>
                <c:manualLayout>
                  <c:x val="1.2688438295025573E-3"/>
                  <c:y val="-2.0528747250710425E-2"/>
                </c:manualLayout>
              </c:layout>
              <c:tx>
                <c:rich>
                  <a:bodyPr/>
                  <a:lstStyle/>
                  <a:p>
                    <a:fld id="{7F4A36B3-91D2-42A5-A684-1AD8D432CE70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B5-4547-82F1-3921F3170208}"/>
                </c:ext>
              </c:extLst>
            </c:dLbl>
            <c:dLbl>
              <c:idx val="2"/>
              <c:layout>
                <c:manualLayout>
                  <c:x val="1.2688438295025528E-2"/>
                  <c:y val="-5.13215987206441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EA0D73-1839-4B80-980F-8B3C3CE6DC64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867424802519946E-2"/>
                      <c:h val="8.88555304229568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8B5-4547-82F1-3921F317020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88058F3-CC3F-40EB-B0F6-7943DA3C9971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B5-4547-82F1-3921F317020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92677BD-F48D-4DCA-BE29-CE64ECD4992F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8B5-4547-82F1-3921F3170208}"/>
                </c:ext>
              </c:extLst>
            </c:dLbl>
            <c:dLbl>
              <c:idx val="5"/>
              <c:layout>
                <c:manualLayout>
                  <c:x val="-2.6645720419553702E-2"/>
                  <c:y val="3.4214578751184041E-2"/>
                </c:manualLayout>
              </c:layout>
              <c:tx>
                <c:rich>
                  <a:bodyPr/>
                  <a:lstStyle/>
                  <a:p>
                    <a:fld id="{D50C4B76-472C-46D6-8631-2B2E4F21B1C1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B5-4547-82F1-3921F3170208}"/>
                </c:ext>
              </c:extLst>
            </c:dLbl>
            <c:dLbl>
              <c:idx val="6"/>
              <c:layout>
                <c:manualLayout>
                  <c:x val="-1.6494969783533337E-2"/>
                  <c:y val="-3.4214309345052138E-2"/>
                </c:manualLayout>
              </c:layout>
              <c:tx>
                <c:rich>
                  <a:bodyPr/>
                  <a:lstStyle/>
                  <a:p>
                    <a:fld id="{87B431CF-344A-4936-BE76-8757B683C8DC}" type="VALUE">
                      <a:rPr lang="en-US" sz="14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41298848489251E-2"/>
                      <c:h val="9.56984461731936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B5-4547-82F1-3921F317020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1E8431F-279D-4F7D-9D27-131D6D360792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8B5-4547-82F1-3921F3170208}"/>
                </c:ext>
              </c:extLst>
            </c:dLbl>
            <c:dLbl>
              <c:idx val="8"/>
              <c:layout>
                <c:manualLayout>
                  <c:x val="-9.3047472604510625E-17"/>
                  <c:y val="-1.3685831500473616E-2"/>
                </c:manualLayout>
              </c:layout>
              <c:tx>
                <c:rich>
                  <a:bodyPr/>
                  <a:lstStyle/>
                  <a:p>
                    <a:fld id="{8E6E7757-9FBF-44AB-A10C-CFA49BF0D698}" type="VALUE"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8B5-4547-82F1-3921F317020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300BFF2-91B2-43FA-B94E-406639161AC9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B5-4547-82F1-3921F3170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8</c:v>
              </c:pt>
              <c:pt idx="7">
                <c:v>9</c:v>
              </c:pt>
              <c:pt idx="8">
                <c:v>10</c:v>
              </c:pt>
              <c:pt idx="9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'GENEL ERASMUS OFİSİ MEMNUNİYET '!$A$73:$K$73</c:f>
              <c:numCache>
                <c:formatCode>0.00%</c:formatCode>
                <c:ptCount val="10"/>
                <c:pt idx="0">
                  <c:v>0.96571428571428564</c:v>
                </c:pt>
                <c:pt idx="1">
                  <c:v>0.96285714285714286</c:v>
                </c:pt>
                <c:pt idx="2">
                  <c:v>0.9771428571428572</c:v>
                </c:pt>
                <c:pt idx="3">
                  <c:v>0.85428571428571431</c:v>
                </c:pt>
                <c:pt idx="4">
                  <c:v>0.86</c:v>
                </c:pt>
                <c:pt idx="5">
                  <c:v>0.95714285714285707</c:v>
                </c:pt>
                <c:pt idx="6">
                  <c:v>0.98000000000000009</c:v>
                </c:pt>
                <c:pt idx="7">
                  <c:v>0.98285714285714287</c:v>
                </c:pt>
                <c:pt idx="8">
                  <c:v>0.98285714285714287</c:v>
                </c:pt>
                <c:pt idx="9">
                  <c:v>0.92952380952380953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5-4547-82F1-3921F3170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3872176"/>
        <c:axId val="1483862192"/>
        <c:axId val="0"/>
      </c:bar3DChart>
      <c:catAx>
        <c:axId val="148387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62192"/>
        <c:crosses val="autoZero"/>
        <c:auto val="1"/>
        <c:lblAlgn val="ctr"/>
        <c:lblOffset val="100"/>
        <c:noMultiLvlLbl val="0"/>
      </c:catAx>
      <c:valAx>
        <c:axId val="148386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83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772400" cy="965969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tr-TR" b="1" dirty="0">
                <a:solidFill>
                  <a:srgbClr val="FF0000"/>
                </a:solidFill>
              </a:rPr>
              <a:t>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OCAK</a:t>
            </a:r>
            <a:r>
              <a:rPr lang="tr-TR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ARALIK</a:t>
            </a:r>
            <a:r>
              <a:rPr lang="tr-TR" b="1" dirty="0">
                <a:solidFill>
                  <a:srgbClr val="FF0000"/>
                </a:solidFill>
              </a:rPr>
              <a:t> 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ERASMUS</a:t>
            </a:r>
            <a:r>
              <a:rPr lang="tr-TR" b="1" dirty="0">
                <a:solidFill>
                  <a:srgbClr val="FF0000"/>
                </a:solidFill>
              </a:rPr>
              <a:t> SÜRECİ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/>
              <a:t>31</a:t>
            </a:r>
            <a:r>
              <a:rPr lang="tr-TR" b="1" dirty="0"/>
              <a:t>/</a:t>
            </a:r>
            <a:r>
              <a:rPr lang="en-US" b="1" dirty="0"/>
              <a:t>12</a:t>
            </a:r>
            <a:r>
              <a:rPr lang="tr-TR" b="1" dirty="0"/>
              <a:t>/20</a:t>
            </a:r>
            <a:r>
              <a:rPr lang="en-US" b="1" dirty="0"/>
              <a:t>19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636657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331"/>
            <a:ext cx="9144000" cy="32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259632" y="54628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840"/>
            <a:ext cx="9144000" cy="31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5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259632" y="54628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4824"/>
            <a:ext cx="9144001" cy="31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154299"/>
          </a:xfrm>
          <a:prstGeom prst="rect">
            <a:avLst/>
          </a:prstGeom>
        </p:spPr>
      </p:pic>
      <p:pic>
        <p:nvPicPr>
          <p:cNvPr id="5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815"/>
            <a:ext cx="9144000" cy="1964369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443"/>
            <a:ext cx="9144000" cy="31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569"/>
            <a:ext cx="9144000" cy="325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5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655"/>
            <a:ext cx="9144000" cy="32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" y="1772817"/>
            <a:ext cx="9148649" cy="37990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6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328"/>
            <a:ext cx="9144000" cy="38560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10428"/>
              </p:ext>
            </p:extLst>
          </p:nvPr>
        </p:nvGraphicFramePr>
        <p:xfrm>
          <a:off x="107504" y="751284"/>
          <a:ext cx="8856984" cy="6134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48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 </a:t>
                      </a:r>
                      <a:r>
                        <a:rPr lang="tr-T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Tanımı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G1-Öğrenci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odaklı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çalışılması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81943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G2-Ofis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Saatlerinin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olmaması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081589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G3-Öğrencilere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uzun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zaman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ayrılması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141291"/>
                  </a:ext>
                </a:extLst>
              </a:tr>
              <a:tr h="383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G4-Her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önceki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seneye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göre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daha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fazla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öğrenci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seçmesi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yurt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dışına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gönderilmesi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30828"/>
                  </a:ext>
                </a:extLst>
              </a:tr>
              <a:tr h="4204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G5-Ofisin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danışmanlığını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yapmış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olduğu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öğrenci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topluluğu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vasıtasıyla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tüm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öğrencileri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çok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fırsatla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tanıştırması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33373"/>
                  </a:ext>
                </a:extLst>
              </a:tr>
              <a:tr h="383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G6-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Çalışanların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Erasmus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değişim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programından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daha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önce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yararlanmış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387326"/>
                  </a:ext>
                </a:extLst>
              </a:tr>
              <a:tr h="383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G7-Europass Mobility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Document'in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staj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öğrencileri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hazırlanması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32530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G8-Eğitim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binasında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056732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G9-Eğitim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dilinin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ingilizce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728039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G10-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Sosyal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Medyanın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aktif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olarak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kullanılması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624761"/>
                  </a:ext>
                </a:extLst>
              </a:tr>
              <a:tr h="5085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G11-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Ofis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çalışanına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günün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her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saati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ulaşılabilmesi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(cep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telefonunun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numarasının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verilmesi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8369863"/>
                  </a:ext>
                </a:extLst>
              </a:tr>
              <a:tr h="56208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G12-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Gelen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öğrenciye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ücretsiz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Türkçe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imkanının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sunulması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669708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G16- KIMO-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Öğrenim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Hareketliliği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Otomasyonu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kullanılıyor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olması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148521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70267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267"/>
            <a:ext cx="9144000" cy="34253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91072" y="67268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PERSONEL VE ÖĞRENCİ 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811012"/>
            <a:ext cx="867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1-Information regarding the Erasmus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period?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nasıldı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2.How do you evaluate the approach and effort of the office staff to solve your problems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Erasmus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Ofisinin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problemlerinizi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çözmedeki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yaklaşımı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nasıldı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Do you think the web page sufficient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Websitesi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events are enough to satisfy incomings?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Do you think the Erasmus + Office is successful enough to be announced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Erasmus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duyurularda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mı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Do you think the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feed-backs of the office staff regarding your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fast and satisfying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be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announced?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Memnuniyetinizle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bildirimlerinin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To what extent your expectations are met regarding your Erasmus period at ABU?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ABU'daki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Erasmus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döneminizle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beklentilerinizi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karşılarsınız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8-Erasmus + How do you find the attitude of the Erasmus Office on the difficulties you experienced before your mobility? (visa procedure etc.) Erasmus + Erasmus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Ofisi'nin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hareketliliğinizden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yaşadığınız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zorluklar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tutumunu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buluyorsunuz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prosedürü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vb.)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9-Did you have enough communication with Host university Erasmus+ Staff during the mobility? 9-Hareketlilik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süresince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Host University Erasmus + Staff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kurdunuz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Ortalama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Total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38097"/>
              </p:ext>
            </p:extLst>
          </p:nvPr>
        </p:nvGraphicFramePr>
        <p:xfrm>
          <a:off x="791073" y="1011237"/>
          <a:ext cx="7453336" cy="270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494" y="5669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755576" y="60838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GİDEN PERSONEL VE ÖĞRENCİ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344213"/>
              </p:ext>
            </p:extLst>
          </p:nvPr>
        </p:nvGraphicFramePr>
        <p:xfrm>
          <a:off x="-108519" y="937355"/>
          <a:ext cx="9000999" cy="191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494" y="2672239"/>
            <a:ext cx="87129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1-Erasmus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/Information regarding the Erasmus period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Sorunlarınızı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yaklaşımını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çabalarını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değerlendiriyorsunuz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 How do you evaluate the approach and effort of the office staff to solve your problems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Web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sayfasının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Do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the web page sufficient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Erasmus 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Anlaşmalarının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/Do you think the Erasmus+ Agreements are enough for students and staff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Erasmus 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Ofisi'nin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duyurularda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Do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the Erasmus + Office is successful enough to be announced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Memnuniyetinizle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bildirimlerinin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feed-backs of the office staff regarding your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fast and satisfying enough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7-Ofise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kolaylığı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./Access to the office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Değişimi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yaşadığınız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zorluklar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Erasmus+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tutumunu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buluyorsunuz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How do you find the attitude of the Erasmus Office on the difficulties you experienced before your mobility? (visa procedure etc.)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 Erasmus+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Döneminizde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 Erasmus+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iletişiminiz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/Did you have enough communication with Erasmus+ Staff during the mobility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Ortalama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Total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803355"/>
              </p:ext>
            </p:extLst>
          </p:nvPr>
        </p:nvGraphicFramePr>
        <p:xfrm>
          <a:off x="593609" y="925396"/>
          <a:ext cx="8340880" cy="181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72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2429" y="52073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683568" y="62813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ÖĞRENCİ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692" y="3307258"/>
            <a:ext cx="85574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1-Erasmus+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derecede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/Information about Erasmus Office is enough.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Erasmus+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/I have enough information about Erasmus+ Program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Sorunlarınızı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çözmek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yaklaşımını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çabalarını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değerlendiriyorsunuz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?/How do you evaluate the approach and effort of the office staff to solve your problems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Erasmus+ web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sayfasının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?/Do you think the web page sufficient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Erasmus 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Anlaşmalarının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?/Do you think the Erasmus+ Agreements are enough for students and staff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Erasmus 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Ofisi'nin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duyurularda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?/Do you think the Erasmus + Office is successful enough to be announced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Memnuniyetinizle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bildirimlerinin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musunuz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?/Do you think the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feed-backs of the office staff regarding your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unsatisfaction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fast and satisfying enough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8-Ofise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kolaylığı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/Access to the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 Erasmus+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Programı'nın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sunduğu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imkanlardan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yararlandım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yararlanmayı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düşünüyorum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./I am considering benefiting from / I have benefited from the opportunities that Erasmus+ provides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Erasmus+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sürecinizde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değişimi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gerçekleştirmeden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Erasmus+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iletişiminiz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?/Did you have enough communication with Erasmus+ Officers during the application period and before the mobility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11-Ortalama/ Total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40587"/>
              </p:ext>
            </p:extLst>
          </p:nvPr>
        </p:nvGraphicFramePr>
        <p:xfrm>
          <a:off x="-468560" y="1156752"/>
          <a:ext cx="10009112" cy="185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362187" y="55911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51" y="1113504"/>
            <a:ext cx="5832648" cy="54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88313"/>
            <a:ext cx="6408712" cy="5984890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586" y="8165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36276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6" y="945411"/>
            <a:ext cx="4082038" cy="56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1484784"/>
            <a:ext cx="6919485" cy="48715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sp>
        <p:nvSpPr>
          <p:cNvPr id="5" name="Metin kutusu 4"/>
          <p:cNvSpPr txBox="1">
            <a:spLocks noGrp="1"/>
          </p:cNvSpPr>
          <p:nvPr>
            <p:ph type="title"/>
          </p:nvPr>
        </p:nvSpPr>
        <p:spPr>
          <a:xfrm>
            <a:off x="755576" y="53476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6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89058"/>
            <a:ext cx="2232248" cy="4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6445"/>
            <a:ext cx="8784976" cy="50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1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67989" cy="51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70267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475656" y="40640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94247"/>
              </p:ext>
            </p:extLst>
          </p:nvPr>
        </p:nvGraphicFramePr>
        <p:xfrm>
          <a:off x="683568" y="1285071"/>
          <a:ext cx="7725072" cy="26479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 </a:t>
                      </a:r>
                      <a:r>
                        <a:rPr lang="tr-T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Tanımı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Z1-Sadece Erasmus+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programının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yapılması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Fırsata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döndü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Z2- Erasmus+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anlaşmalarının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Güçlüye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döndü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81943"/>
                  </a:ext>
                </a:extLst>
              </a:tr>
              <a:tr h="410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Z3-Web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sitesinin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081589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Z4- 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Erasmus+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Ofisinin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etkinlik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Güçlüye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döndü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30828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Z5- 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programı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tanıtım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toplantılarının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Güçlüye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döndü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3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0370"/>
            <a:ext cx="7056784" cy="60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1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542"/>
            <a:ext cx="6911641" cy="59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5" y="980728"/>
            <a:ext cx="8081399" cy="50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5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26413" cy="31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7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1052736"/>
            <a:ext cx="9036496" cy="49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2" y="764704"/>
            <a:ext cx="8473974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7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9014008" cy="50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40"/>
            <a:ext cx="9144000" cy="3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9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48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6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8423"/>
            <a:ext cx="7488832" cy="60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70267"/>
            <a:ext cx="2736304" cy="576064"/>
          </a:xfrm>
          <a:prstGeom prst="rect">
            <a:avLst/>
          </a:prstGeom>
        </p:spPr>
      </p:pic>
      <p:sp>
        <p:nvSpPr>
          <p:cNvPr id="7" name="Metin kutusu 4"/>
          <p:cNvSpPr txBox="1"/>
          <p:nvPr/>
        </p:nvSpPr>
        <p:spPr>
          <a:xfrm>
            <a:off x="1475656" y="40640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81984"/>
              </p:ext>
            </p:extLst>
          </p:nvPr>
        </p:nvGraphicFramePr>
        <p:xfrm>
          <a:off x="814442" y="1261968"/>
          <a:ext cx="7869088" cy="4255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02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 </a:t>
                      </a:r>
                      <a:r>
                        <a:rPr lang="tr-T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Tanımı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F1-Antalya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gibi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şehrinde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yer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fırsat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F2-Kurulan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vakıf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üniversitelerin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daha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tecrübesiz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81943"/>
                  </a:ext>
                </a:extLst>
              </a:tr>
              <a:tr h="7767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F3-Ulusal ya da Uluslararası Fuarlara katılımda yönetimin onay vermesi- teşvik etmesi (erasmus bütçesinden harcama yapılmaktadır)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081589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F4- Akademisyenlerin, öğrencileri yurt dışında staj bulma konusunda yönlendirmesi, yardımcı olması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141291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F6-Akademisyenlerin, öğrencileri yurt dışında staj bulma konusunda yönlendirmesi, yardımcı olması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3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0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316"/>
            <a:ext cx="9144000" cy="28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8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41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32"/>
            <a:ext cx="9144000" cy="4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61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42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5"/>
          <p:cNvSpPr txBox="1"/>
          <p:nvPr/>
        </p:nvSpPr>
        <p:spPr>
          <a:xfrm>
            <a:off x="467544" y="2276872"/>
            <a:ext cx="841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Sürekli</a:t>
            </a:r>
            <a:r>
              <a:rPr lang="en-US" b="1" dirty="0" smtClean="0"/>
              <a:t> </a:t>
            </a:r>
            <a:r>
              <a:rPr lang="en-US" b="1" dirty="0" err="1" smtClean="0"/>
              <a:t>iyileştirme</a:t>
            </a:r>
            <a:r>
              <a:rPr lang="en-US" b="1" dirty="0" smtClean="0"/>
              <a:t> </a:t>
            </a:r>
            <a:r>
              <a:rPr lang="en-US" b="1" dirty="0" err="1" smtClean="0"/>
              <a:t>önerileri</a:t>
            </a:r>
            <a:r>
              <a:rPr lang="en-US" b="1" dirty="0" smtClean="0"/>
              <a:t> </a:t>
            </a:r>
            <a:r>
              <a:rPr lang="en-US" b="1" dirty="0" err="1" smtClean="0"/>
              <a:t>bulunmamaktadır</a:t>
            </a:r>
            <a:r>
              <a:rPr lang="en-US" b="1" dirty="0" smtClean="0"/>
              <a:t>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70267"/>
            <a:ext cx="2736304" cy="576064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475656" y="40640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03043"/>
              </p:ext>
            </p:extLst>
          </p:nvPr>
        </p:nvGraphicFramePr>
        <p:xfrm>
          <a:off x="814442" y="1276510"/>
          <a:ext cx="7869088" cy="35206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02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Tehdit </a:t>
                      </a:r>
                      <a:r>
                        <a:rPr lang="tr-T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Tanımı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T1-Şehirdeki diğer üniversitenin daha eski ve daha çok Erasmus anlaşmasının olması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tehdit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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T2-Üniversitenin şehir merkezine olan uzaklığı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tehdit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281943"/>
                  </a:ext>
                </a:extLst>
              </a:tr>
              <a:tr h="7767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T3-Kampüs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etkinliklerin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Fırsata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döndü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081589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T4-Yurt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dışından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gelen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Erasmus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öğrencileri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için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üniversitenin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kendi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konaklama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imkanlarının</a:t>
                      </a: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olmaması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Zayıfa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döndü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3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5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49347"/>
              </p:ext>
            </p:extLst>
          </p:nvPr>
        </p:nvGraphicFramePr>
        <p:xfrm>
          <a:off x="251520" y="369635"/>
          <a:ext cx="8712969" cy="6388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26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Erasmus+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Koordinatörlüğü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Doğru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İşlem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Memnuniyeti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Memnuniyet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92.95 </a:t>
                      </a:r>
                      <a:r>
                        <a:rPr lang="tr-T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Çıktı.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Ulusal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Uygunluk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err="1" smtClean="0">
                          <a:latin typeface="+mn-lt"/>
                        </a:rPr>
                        <a:t>Mevzuata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uygun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olacak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şekilde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tüm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işlemler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gerçekleştirilmektedir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865159"/>
                  </a:ext>
                </a:extLst>
              </a:tr>
              <a:tr h="32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Dışişleri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Bakanlığı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-AB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Başkanlığı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Uygunluk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>
                          <a:latin typeface="+mn-lt"/>
                        </a:rPr>
                        <a:t>Mevzuata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uygun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olacak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şekilde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tüm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işlemler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gerçekleştirilmektedir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57294"/>
                  </a:ext>
                </a:extLst>
              </a:tr>
              <a:tr h="225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Ortaklık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Kurulan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Üniversiteler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Doğru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İşlem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İlişkiler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kurulmaya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devam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etmektedir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53349"/>
                  </a:ext>
                </a:extLst>
              </a:tr>
              <a:tr h="32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Göç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İdaresi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Doğru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tutarlı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işlem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Erasmus </a:t>
                      </a:r>
                      <a:r>
                        <a:rPr lang="en-US" sz="1100" dirty="0" err="1" smtClean="0">
                          <a:latin typeface="+mn-lt"/>
                        </a:rPr>
                        <a:t>öğrencilerin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ikamet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işlemi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için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görüşülmektedir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724762"/>
                  </a:ext>
                </a:extLst>
              </a:tr>
              <a:tr h="32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Erasmus+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programından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yararlanacak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giden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Memnuniyet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</a:rPr>
                        <a:t>M</a:t>
                      </a:r>
                      <a:r>
                        <a:rPr lang="tr-TR" sz="1200" baseline="0" dirty="0" err="1" smtClean="0">
                          <a:latin typeface="+mn-lt"/>
                        </a:rPr>
                        <a:t>emnuniyet</a:t>
                      </a:r>
                      <a:r>
                        <a:rPr lang="tr-TR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</a:rPr>
                        <a:t>%</a:t>
                      </a:r>
                      <a:r>
                        <a:rPr lang="tr-TR" sz="1200" baseline="0" dirty="0" smtClean="0">
                          <a:latin typeface="+mn-lt"/>
                        </a:rPr>
                        <a:t>91.19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tr-TR" sz="1200" baseline="0" dirty="0" smtClean="0">
                          <a:latin typeface="+mn-lt"/>
                        </a:rPr>
                        <a:t>Çıktı.</a:t>
                      </a:r>
                    </a:p>
                    <a:p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03002"/>
                  </a:ext>
                </a:extLst>
              </a:tr>
              <a:tr h="26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Erasmus+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programından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yararlanacak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gelen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Memnuniyet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+mn-lt"/>
                        </a:rPr>
                        <a:t>M</a:t>
                      </a:r>
                      <a:r>
                        <a:rPr lang="tr-TR" sz="1200" baseline="0" dirty="0" err="1" smtClean="0">
                          <a:latin typeface="+mn-lt"/>
                        </a:rPr>
                        <a:t>emnuniyet</a:t>
                      </a:r>
                      <a:r>
                        <a:rPr lang="en-US" sz="1200" baseline="0" dirty="0" smtClean="0">
                          <a:latin typeface="+mn-lt"/>
                        </a:rPr>
                        <a:t>  </a:t>
                      </a:r>
                      <a:r>
                        <a:rPr lang="tr-TR" sz="1200" baseline="0" dirty="0" smtClean="0">
                          <a:latin typeface="+mn-lt"/>
                        </a:rPr>
                        <a:t>%98.27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tr-TR" sz="1200" baseline="0" dirty="0" smtClean="0">
                          <a:latin typeface="+mn-lt"/>
                        </a:rPr>
                        <a:t>Çıktı</a:t>
                      </a:r>
                      <a:endParaRPr lang="tr-T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75157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Üniversiteler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Sonuca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Ulaşma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Bilgi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akışı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sağlanmaktadır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59840"/>
                  </a:ext>
                </a:extLst>
              </a:tr>
              <a:tr h="32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Rektör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Memnuniyeti giden ve gelen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Erasmus+ öğrenci Sayısının Artışı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Beklentiyi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karşılayacak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şekilde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çalışma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yürütülmektedir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75786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İşleri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Evrakların eksiksiz gelmesi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Doğru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zamanda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iletişim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kurulmaktadır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99030"/>
                  </a:ext>
                </a:extLst>
              </a:tr>
              <a:tr h="453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Dış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İlişkiler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Uluslararası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Problemsiz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iş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birliği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yardımlaşma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Gerekli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bilgiler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ofsiten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temin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edilmekte</a:t>
                      </a:r>
                      <a:r>
                        <a:rPr lang="en-US" sz="1100" dirty="0" smtClean="0">
                          <a:latin typeface="+mn-lt"/>
                        </a:rPr>
                        <a:t>,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ortak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süreçler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birlikte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yürütülmektedir</a:t>
                      </a:r>
                      <a:r>
                        <a:rPr lang="en-US" sz="1100" baseline="0" dirty="0" smtClean="0">
                          <a:latin typeface="+mn-lt"/>
                        </a:rPr>
                        <a:t>.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Birim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yetkilisine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vekalet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verilmiştir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464351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Mali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İşler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Müdürlüğü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Doğru ödeme bilgisinin verilmesi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Öğrenci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ve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personel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ödeme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talepleri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gönderilmektedir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3473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Kadro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Doğru İşlem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Erasmus </a:t>
                      </a:r>
                      <a:r>
                        <a:rPr lang="en-US" sz="1100" dirty="0" err="1" smtClean="0">
                          <a:latin typeface="+mn-lt"/>
                        </a:rPr>
                        <a:t>anlaşmaları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ve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diğer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öğrenci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işlemleri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için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iletişime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geçilmektedir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771559"/>
                  </a:ext>
                </a:extLst>
              </a:tr>
              <a:tr h="194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Birimi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Planlama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Gerekli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etkinliklerin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doğru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zamanda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doğru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kişiye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bilgi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verilmesi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75943"/>
                  </a:ext>
                </a:extLst>
              </a:tr>
              <a:tr h="26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Kısmi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Zamanlı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Ücret, Verimli Çalışma Ortamı ve İş Üretme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Şikayet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sisteminde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mevcut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şikayet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bulunmamaktadır</a:t>
                      </a:r>
                      <a:r>
                        <a:rPr lang="en-US" sz="1100" baseline="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06251"/>
                  </a:ext>
                </a:extLst>
              </a:tr>
              <a:tr h="26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Hazırlık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Birimi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Sınavın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talebinin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bildirilmesi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Doğru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zamanda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doğru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bilgilendirmeler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yapılmaktadır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631166"/>
                  </a:ext>
                </a:extLst>
              </a:tr>
              <a:tr h="26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Destek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Hizmetleri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Birimi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Talep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sisteminin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kullanılması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gerektiğinde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onay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alınması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Talep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sistemi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düzenli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olarak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 err="1" smtClean="0">
                          <a:latin typeface="+mn-lt"/>
                        </a:rPr>
                        <a:t>kullanılmaktadır</a:t>
                      </a:r>
                      <a:r>
                        <a:rPr lang="en-US" sz="1100" dirty="0" smtClean="0">
                          <a:latin typeface="+mn-lt"/>
                        </a:rPr>
                        <a:t>.</a:t>
                      </a:r>
                      <a:endParaRPr lang="tr-TR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00958"/>
                  </a:ext>
                </a:extLst>
              </a:tr>
            </a:tbl>
          </a:graphicData>
        </a:graphic>
      </p:graphicFrame>
      <p:sp>
        <p:nvSpPr>
          <p:cNvPr id="6" name="Metin kutusu 4"/>
          <p:cNvSpPr txBox="1"/>
          <p:nvPr/>
        </p:nvSpPr>
        <p:spPr>
          <a:xfrm>
            <a:off x="1187624" y="-4141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237" y="134"/>
            <a:ext cx="1775405" cy="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66717" y="27661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794"/>
            <a:ext cx="9144000" cy="38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" y="1718852"/>
            <a:ext cx="9066748" cy="3926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252" y="33327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8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1934"/>
            <a:ext cx="9036496" cy="2126661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8" y="7690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1140</Words>
  <Application>Microsoft Office PowerPoint</Application>
  <PresentationFormat>On-screen Show (4:3)</PresentationFormat>
  <Paragraphs>223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Ofis Teması</vt:lpstr>
      <vt:lpstr>2019 YILI  OCAK-ARALIK YGG SUNUMU  ERASMUS SÜRECİ  31/12/2019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DEĞİŞİKLİKLERİN YÖNETİMİ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Yağmur Yazgı Kaya</cp:lastModifiedBy>
  <cp:revision>96</cp:revision>
  <dcterms:created xsi:type="dcterms:W3CDTF">2016-08-26T15:45:58Z</dcterms:created>
  <dcterms:modified xsi:type="dcterms:W3CDTF">2020-01-20T10:28:39Z</dcterms:modified>
</cp:coreProperties>
</file>