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1" r:id="rId3"/>
    <p:sldId id="302" r:id="rId4"/>
    <p:sldId id="303" r:id="rId5"/>
    <p:sldId id="304" r:id="rId6"/>
    <p:sldId id="297" r:id="rId7"/>
    <p:sldId id="321" r:id="rId8"/>
    <p:sldId id="257" r:id="rId9"/>
    <p:sldId id="326" r:id="rId10"/>
    <p:sldId id="305" r:id="rId11"/>
    <p:sldId id="306" r:id="rId12"/>
    <p:sldId id="328" r:id="rId13"/>
    <p:sldId id="329" r:id="rId14"/>
    <p:sldId id="307" r:id="rId15"/>
    <p:sldId id="330" r:id="rId16"/>
    <p:sldId id="285" r:id="rId17"/>
    <p:sldId id="317" r:id="rId18"/>
    <p:sldId id="318" r:id="rId19"/>
    <p:sldId id="331" r:id="rId20"/>
    <p:sldId id="332" r:id="rId21"/>
    <p:sldId id="308" r:id="rId22"/>
    <p:sldId id="333" r:id="rId23"/>
    <p:sldId id="322" r:id="rId24"/>
    <p:sldId id="310" r:id="rId25"/>
    <p:sldId id="313" r:id="rId26"/>
    <p:sldId id="311" r:id="rId27"/>
    <p:sldId id="312" r:id="rId28"/>
    <p:sldId id="294" r:id="rId29"/>
    <p:sldId id="325" r:id="rId30"/>
    <p:sldId id="296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364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42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nergis.kahraman\Desktop\&#304;&#199;%20DENET&#304;M%202019\D&#304;-ANKET%20A.F.%20GENEL%20MEMNUN&#304;YET%202019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nergis.kahraman\Desktop\&#304;&#199;%20DENET&#304;M%202019\D&#304;-ANKET%20A.F.%20GENEL%20MEMNUN&#304;YET%202019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nergis.kahraman\Desktop\&#304;&#199;%20DENET&#304;M%202019\D&#304;-ANKET%20ANAL&#304;Z&#304;%20FORMU%20ORYANTASYON%202019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ULUSLARARASI</a:t>
            </a:r>
            <a:r>
              <a:rPr lang="tr-TR" baseline="0" dirty="0"/>
              <a:t> </a:t>
            </a:r>
            <a:r>
              <a:rPr lang="tr-TR" baseline="0" dirty="0" smtClean="0"/>
              <a:t>ÖĞRENCİ GENEL MEMNUNİYET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21744"/>
        <c:axId val="5922304"/>
        <c:axId val="0"/>
      </c:bar3DChart>
      <c:catAx>
        <c:axId val="592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2304"/>
        <c:crosses val="autoZero"/>
        <c:auto val="1"/>
        <c:lblAlgn val="ctr"/>
        <c:lblOffset val="100"/>
        <c:noMultiLvlLbl val="0"/>
      </c:catAx>
      <c:valAx>
        <c:axId val="592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dirty="0" smtClean="0">
                <a:effectLst/>
              </a:rPr>
              <a:t>ULUSLARARASI ÖĞRENCİ GENEL MEMNUNİYET</a:t>
            </a:r>
            <a:endParaRPr lang="en-GB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Sayfa1!$A$84:$G$84</c:f>
              <c:numCache>
                <c:formatCode>0.00%</c:formatCode>
                <c:ptCount val="6"/>
                <c:pt idx="0">
                  <c:v>0.92098765432098761</c:v>
                </c:pt>
                <c:pt idx="1">
                  <c:v>0.89382716049382727</c:v>
                </c:pt>
                <c:pt idx="2">
                  <c:v>0.8691358024691358</c:v>
                </c:pt>
                <c:pt idx="3">
                  <c:v>0.8</c:v>
                </c:pt>
                <c:pt idx="4">
                  <c:v>0.85679012345679018</c:v>
                </c:pt>
                <c:pt idx="5">
                  <c:v>0.84197530864197534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2-49AE-9F53-77ACC50CE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21744"/>
        <c:axId val="5922304"/>
        <c:axId val="0"/>
      </c:bar3DChart>
      <c:catAx>
        <c:axId val="592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2304"/>
        <c:crosses val="autoZero"/>
        <c:auto val="1"/>
        <c:lblAlgn val="ctr"/>
        <c:lblOffset val="100"/>
        <c:noMultiLvlLbl val="0"/>
      </c:catAx>
      <c:valAx>
        <c:axId val="59223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smtClean="0"/>
              <a:t>ORYANTASYON MEMNUNİYETİ</a:t>
            </a:r>
            <a:endParaRPr lang="en-GB" dirty="0"/>
          </a:p>
        </c:rich>
      </c:tx>
      <c:layout>
        <c:manualLayout>
          <c:xMode val="edge"/>
          <c:yMode val="edge"/>
          <c:x val="0.37764177635975354"/>
          <c:y val="1.1663092739954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Sayfa1!$A$45:$J$45</c:f>
              <c:numCache>
                <c:formatCode>0.00%</c:formatCode>
                <c:ptCount val="10"/>
                <c:pt idx="0">
                  <c:v>0.88095238095238104</c:v>
                </c:pt>
                <c:pt idx="1">
                  <c:v>0.8571428571428571</c:v>
                </c:pt>
                <c:pt idx="2">
                  <c:v>0.85365853658536595</c:v>
                </c:pt>
                <c:pt idx="3">
                  <c:v>0.84878048780487814</c:v>
                </c:pt>
                <c:pt idx="4">
                  <c:v>0.83902439024390252</c:v>
                </c:pt>
                <c:pt idx="5">
                  <c:v>0.87142857142857133</c:v>
                </c:pt>
                <c:pt idx="6">
                  <c:v>0.91428571428571426</c:v>
                </c:pt>
                <c:pt idx="7">
                  <c:v>0.84878048780487814</c:v>
                </c:pt>
                <c:pt idx="8">
                  <c:v>0.84285714285714286</c:v>
                </c:pt>
                <c:pt idx="9">
                  <c:v>0.79024390243902443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F-4967-9B97-E7E338F0B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21744"/>
        <c:axId val="5922304"/>
        <c:axId val="0"/>
      </c:bar3DChart>
      <c:catAx>
        <c:axId val="592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2304"/>
        <c:crosses val="autoZero"/>
        <c:auto val="1"/>
        <c:lblAlgn val="ctr"/>
        <c:lblOffset val="100"/>
        <c:noMultiLvlLbl val="0"/>
      </c:catAx>
      <c:valAx>
        <c:axId val="59223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D967F-6962-4304-85C6-02F9605AC548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7D433-21FD-4ECE-AD9D-258F1DD9EA34}">
      <dgm:prSet phldrT="[Text]"/>
      <dgm:spPr/>
      <dgm:t>
        <a:bodyPr/>
        <a:lstStyle/>
        <a:p>
          <a:r>
            <a:rPr lang="tr-TR" dirty="0" err="1" smtClean="0"/>
            <a:t>ENGLISH</a:t>
          </a:r>
          <a:endParaRPr lang="en-US" dirty="0"/>
        </a:p>
      </dgm:t>
    </dgm:pt>
    <dgm:pt modelId="{8183F387-0474-4005-AB07-B8B19D0E96D2}" type="parTrans" cxnId="{DCF355B3-0DBC-418F-BD59-065C10296BBB}">
      <dgm:prSet/>
      <dgm:spPr/>
      <dgm:t>
        <a:bodyPr/>
        <a:lstStyle/>
        <a:p>
          <a:endParaRPr lang="en-US"/>
        </a:p>
      </dgm:t>
    </dgm:pt>
    <dgm:pt modelId="{964265A2-F216-4FE7-8F6F-9A115FA54F30}" type="sibTrans" cxnId="{DCF355B3-0DBC-418F-BD59-065C10296BBB}">
      <dgm:prSet/>
      <dgm:spPr/>
      <dgm:t>
        <a:bodyPr/>
        <a:lstStyle/>
        <a:p>
          <a:endParaRPr lang="en-US"/>
        </a:p>
      </dgm:t>
    </dgm:pt>
    <dgm:pt modelId="{EFAF4AE4-A061-431C-9E6A-9C211DF6DE1F}">
      <dgm:prSet phldrT="[Text]"/>
      <dgm:spPr/>
      <dgm:t>
        <a:bodyPr/>
        <a:lstStyle/>
        <a:p>
          <a:r>
            <a:rPr lang="tr-TR" dirty="0" err="1" smtClean="0"/>
            <a:t>RUSSIAN</a:t>
          </a:r>
          <a:endParaRPr lang="en-US" dirty="0"/>
        </a:p>
      </dgm:t>
    </dgm:pt>
    <dgm:pt modelId="{795E367E-C32B-4064-8710-70420DBEB775}" type="parTrans" cxnId="{8214FEC9-0D16-4D26-A2E9-D8BF66BC5BE9}">
      <dgm:prSet/>
      <dgm:spPr/>
      <dgm:t>
        <a:bodyPr/>
        <a:lstStyle/>
        <a:p>
          <a:endParaRPr lang="en-US"/>
        </a:p>
      </dgm:t>
    </dgm:pt>
    <dgm:pt modelId="{B0DF8F0B-767A-47FC-BBE9-382E914568C1}" type="sibTrans" cxnId="{8214FEC9-0D16-4D26-A2E9-D8BF66BC5BE9}">
      <dgm:prSet/>
      <dgm:spPr/>
      <dgm:t>
        <a:bodyPr/>
        <a:lstStyle/>
        <a:p>
          <a:endParaRPr lang="en-US"/>
        </a:p>
      </dgm:t>
    </dgm:pt>
    <dgm:pt modelId="{F17DB84F-AE7F-415C-9B9C-BBAB4F1C9CD4}">
      <dgm:prSet phldrT="[Text]"/>
      <dgm:spPr/>
      <dgm:t>
        <a:bodyPr/>
        <a:lstStyle/>
        <a:p>
          <a:r>
            <a:rPr lang="tr-TR" dirty="0" smtClean="0"/>
            <a:t>FRENCH</a:t>
          </a:r>
          <a:endParaRPr lang="en-US" dirty="0"/>
        </a:p>
      </dgm:t>
    </dgm:pt>
    <dgm:pt modelId="{903D327D-54F3-4919-A9FE-BA778C752040}" type="parTrans" cxnId="{DA9B3155-8800-4A44-80C2-BF17AA8340CD}">
      <dgm:prSet/>
      <dgm:spPr/>
      <dgm:t>
        <a:bodyPr/>
        <a:lstStyle/>
        <a:p>
          <a:endParaRPr lang="en-US"/>
        </a:p>
      </dgm:t>
    </dgm:pt>
    <dgm:pt modelId="{147C0200-B6E6-4E68-B56C-B8B4C406F33C}" type="sibTrans" cxnId="{DA9B3155-8800-4A44-80C2-BF17AA8340CD}">
      <dgm:prSet/>
      <dgm:spPr/>
      <dgm:t>
        <a:bodyPr/>
        <a:lstStyle/>
        <a:p>
          <a:endParaRPr lang="en-US"/>
        </a:p>
      </dgm:t>
    </dgm:pt>
    <dgm:pt modelId="{367B9B7B-2316-4AB3-81F0-C94D0B60C94D}">
      <dgm:prSet phldrT="[Text]"/>
      <dgm:spPr/>
      <dgm:t>
        <a:bodyPr/>
        <a:lstStyle/>
        <a:p>
          <a:r>
            <a:rPr lang="tr-TR" dirty="0" err="1" smtClean="0"/>
            <a:t>TURKISH</a:t>
          </a:r>
          <a:endParaRPr lang="en-US" dirty="0"/>
        </a:p>
      </dgm:t>
    </dgm:pt>
    <dgm:pt modelId="{11244902-F38F-4A9B-86E6-58124004E27C}" type="parTrans" cxnId="{B9E068D4-652E-4A8F-AD78-5DF272739D06}">
      <dgm:prSet/>
      <dgm:spPr/>
      <dgm:t>
        <a:bodyPr/>
        <a:lstStyle/>
        <a:p>
          <a:endParaRPr lang="en-US"/>
        </a:p>
      </dgm:t>
    </dgm:pt>
    <dgm:pt modelId="{59293B2D-D7FD-484F-BA38-499EBD60A72E}" type="sibTrans" cxnId="{B9E068D4-652E-4A8F-AD78-5DF272739D06}">
      <dgm:prSet/>
      <dgm:spPr/>
      <dgm:t>
        <a:bodyPr/>
        <a:lstStyle/>
        <a:p>
          <a:endParaRPr lang="en-US"/>
        </a:p>
      </dgm:t>
    </dgm:pt>
    <dgm:pt modelId="{E8859201-5C1C-42BE-A9E6-38F7C753EE8E}">
      <dgm:prSet phldrT="[Text]"/>
      <dgm:spPr/>
      <dgm:t>
        <a:bodyPr/>
        <a:lstStyle/>
        <a:p>
          <a:r>
            <a:rPr lang="tr-TR" dirty="0" err="1" smtClean="0"/>
            <a:t>ARABIC</a:t>
          </a:r>
          <a:endParaRPr lang="en-US" dirty="0"/>
        </a:p>
      </dgm:t>
    </dgm:pt>
    <dgm:pt modelId="{3C4C28E6-4EB0-46CE-9E68-EB518DC7FB25}" type="parTrans" cxnId="{329F70D7-715E-4F1B-8F02-40433585D7B6}">
      <dgm:prSet/>
      <dgm:spPr/>
      <dgm:t>
        <a:bodyPr/>
        <a:lstStyle/>
        <a:p>
          <a:endParaRPr lang="en-US"/>
        </a:p>
      </dgm:t>
    </dgm:pt>
    <dgm:pt modelId="{043971E2-1446-4409-964E-F80E3D5418D2}" type="sibTrans" cxnId="{329F70D7-715E-4F1B-8F02-40433585D7B6}">
      <dgm:prSet/>
      <dgm:spPr/>
      <dgm:t>
        <a:bodyPr/>
        <a:lstStyle/>
        <a:p>
          <a:endParaRPr lang="en-US"/>
        </a:p>
      </dgm:t>
    </dgm:pt>
    <dgm:pt modelId="{43CAF538-4E10-4712-A759-43CB65FAA3DC}" type="pres">
      <dgm:prSet presAssocID="{70AD967F-6962-4304-85C6-02F9605AC5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72B84F-863A-41A2-8E77-95EB98784E38}" type="pres">
      <dgm:prSet presAssocID="{9E67D433-21FD-4ECE-AD9D-258F1DD9EA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AEE5D-F7A4-41CA-BE37-CB816A50CC2B}" type="pres">
      <dgm:prSet presAssocID="{9E67D433-21FD-4ECE-AD9D-258F1DD9EA34}" presName="spNode" presStyleCnt="0"/>
      <dgm:spPr/>
    </dgm:pt>
    <dgm:pt modelId="{6EED085A-5EEB-4B0E-9B11-484E6B2C2320}" type="pres">
      <dgm:prSet presAssocID="{964265A2-F216-4FE7-8F6F-9A115FA54F3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729EE90-A0E9-4ABD-A06C-F28D6435FA33}" type="pres">
      <dgm:prSet presAssocID="{EFAF4AE4-A061-431C-9E6A-9C211DF6DE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F82AD-6448-4046-B8CB-10F3AEC9D6AC}" type="pres">
      <dgm:prSet presAssocID="{EFAF4AE4-A061-431C-9E6A-9C211DF6DE1F}" presName="spNode" presStyleCnt="0"/>
      <dgm:spPr/>
    </dgm:pt>
    <dgm:pt modelId="{63261BD1-77EA-409E-94A3-B9F54ECED7AD}" type="pres">
      <dgm:prSet presAssocID="{B0DF8F0B-767A-47FC-BBE9-382E914568C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724BF5C-6ACA-42F5-908B-5639BDA80E21}" type="pres">
      <dgm:prSet presAssocID="{F17DB84F-AE7F-415C-9B9C-BBAB4F1C9CD4}" presName="node" presStyleLbl="node1" presStyleIdx="2" presStyleCnt="5" custRadScaleRad="98691" custRadScaleInc="5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63785-6186-4EE0-893F-D4AA521FB37B}" type="pres">
      <dgm:prSet presAssocID="{F17DB84F-AE7F-415C-9B9C-BBAB4F1C9CD4}" presName="spNode" presStyleCnt="0"/>
      <dgm:spPr/>
    </dgm:pt>
    <dgm:pt modelId="{0C4F1E20-4E23-48A4-AABF-75F7575BAAA7}" type="pres">
      <dgm:prSet presAssocID="{147C0200-B6E6-4E68-B56C-B8B4C406F33C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459A4ED-A05B-4F29-A9A7-BECFD97EC222}" type="pres">
      <dgm:prSet presAssocID="{367B9B7B-2316-4AB3-81F0-C94D0B60C9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A3FCC-7BC2-47B9-B77F-60361F44112B}" type="pres">
      <dgm:prSet presAssocID="{367B9B7B-2316-4AB3-81F0-C94D0B60C94D}" presName="spNode" presStyleCnt="0"/>
      <dgm:spPr/>
    </dgm:pt>
    <dgm:pt modelId="{EED5509A-1887-487F-B75B-F9F38E21B816}" type="pres">
      <dgm:prSet presAssocID="{59293B2D-D7FD-484F-BA38-499EBD60A72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A28CFCD-11B7-483D-87FA-CCA697D6F77B}" type="pres">
      <dgm:prSet presAssocID="{E8859201-5C1C-42BE-A9E6-38F7C753EE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ED464-01A6-48F6-9493-9D05F61616C5}" type="pres">
      <dgm:prSet presAssocID="{E8859201-5C1C-42BE-A9E6-38F7C753EE8E}" presName="spNode" presStyleCnt="0"/>
      <dgm:spPr/>
    </dgm:pt>
    <dgm:pt modelId="{175CA085-D288-423E-8734-8AD87CEB815D}" type="pres">
      <dgm:prSet presAssocID="{043971E2-1446-4409-964E-F80E3D5418D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60CABF2-05B7-40E3-8905-8109C29BE70C}" type="presOf" srcId="{043971E2-1446-4409-964E-F80E3D5418D2}" destId="{175CA085-D288-423E-8734-8AD87CEB815D}" srcOrd="0" destOrd="0" presId="urn:microsoft.com/office/officeart/2005/8/layout/cycle6"/>
    <dgm:cxn modelId="{273B8631-654F-4840-93A1-D4BF4D9D3C16}" type="presOf" srcId="{E8859201-5C1C-42BE-A9E6-38F7C753EE8E}" destId="{CA28CFCD-11B7-483D-87FA-CCA697D6F77B}" srcOrd="0" destOrd="0" presId="urn:microsoft.com/office/officeart/2005/8/layout/cycle6"/>
    <dgm:cxn modelId="{329F70D7-715E-4F1B-8F02-40433585D7B6}" srcId="{70AD967F-6962-4304-85C6-02F9605AC548}" destId="{E8859201-5C1C-42BE-A9E6-38F7C753EE8E}" srcOrd="4" destOrd="0" parTransId="{3C4C28E6-4EB0-46CE-9E68-EB518DC7FB25}" sibTransId="{043971E2-1446-4409-964E-F80E3D5418D2}"/>
    <dgm:cxn modelId="{B2837471-2350-47E5-9E6A-C8770B480AC7}" type="presOf" srcId="{367B9B7B-2316-4AB3-81F0-C94D0B60C94D}" destId="{7459A4ED-A05B-4F29-A9A7-BECFD97EC222}" srcOrd="0" destOrd="0" presId="urn:microsoft.com/office/officeart/2005/8/layout/cycle6"/>
    <dgm:cxn modelId="{65F5148D-860E-4FC5-ADCD-ACD648F75D68}" type="presOf" srcId="{F17DB84F-AE7F-415C-9B9C-BBAB4F1C9CD4}" destId="{0724BF5C-6ACA-42F5-908B-5639BDA80E21}" srcOrd="0" destOrd="0" presId="urn:microsoft.com/office/officeart/2005/8/layout/cycle6"/>
    <dgm:cxn modelId="{06DA183C-881D-4A3D-9B36-6FC363D83EB0}" type="presOf" srcId="{59293B2D-D7FD-484F-BA38-499EBD60A72E}" destId="{EED5509A-1887-487F-B75B-F9F38E21B816}" srcOrd="0" destOrd="0" presId="urn:microsoft.com/office/officeart/2005/8/layout/cycle6"/>
    <dgm:cxn modelId="{9F04DAA4-10D0-4388-9B24-FB99FFFAB3BA}" type="presOf" srcId="{EFAF4AE4-A061-431C-9E6A-9C211DF6DE1F}" destId="{8729EE90-A0E9-4ABD-A06C-F28D6435FA33}" srcOrd="0" destOrd="0" presId="urn:microsoft.com/office/officeart/2005/8/layout/cycle6"/>
    <dgm:cxn modelId="{F4A8A6D5-0646-4D3B-9BF3-2995301E0A34}" type="presOf" srcId="{9E67D433-21FD-4ECE-AD9D-258F1DD9EA34}" destId="{6E72B84F-863A-41A2-8E77-95EB98784E38}" srcOrd="0" destOrd="0" presId="urn:microsoft.com/office/officeart/2005/8/layout/cycle6"/>
    <dgm:cxn modelId="{B9E068D4-652E-4A8F-AD78-5DF272739D06}" srcId="{70AD967F-6962-4304-85C6-02F9605AC548}" destId="{367B9B7B-2316-4AB3-81F0-C94D0B60C94D}" srcOrd="3" destOrd="0" parTransId="{11244902-F38F-4A9B-86E6-58124004E27C}" sibTransId="{59293B2D-D7FD-484F-BA38-499EBD60A72E}"/>
    <dgm:cxn modelId="{8214FEC9-0D16-4D26-A2E9-D8BF66BC5BE9}" srcId="{70AD967F-6962-4304-85C6-02F9605AC548}" destId="{EFAF4AE4-A061-431C-9E6A-9C211DF6DE1F}" srcOrd="1" destOrd="0" parTransId="{795E367E-C32B-4064-8710-70420DBEB775}" sibTransId="{B0DF8F0B-767A-47FC-BBE9-382E914568C1}"/>
    <dgm:cxn modelId="{DA9B3155-8800-4A44-80C2-BF17AA8340CD}" srcId="{70AD967F-6962-4304-85C6-02F9605AC548}" destId="{F17DB84F-AE7F-415C-9B9C-BBAB4F1C9CD4}" srcOrd="2" destOrd="0" parTransId="{903D327D-54F3-4919-A9FE-BA778C752040}" sibTransId="{147C0200-B6E6-4E68-B56C-B8B4C406F33C}"/>
    <dgm:cxn modelId="{E8AB2A53-2FDF-4939-B286-7E7BDBEAF11B}" type="presOf" srcId="{964265A2-F216-4FE7-8F6F-9A115FA54F30}" destId="{6EED085A-5EEB-4B0E-9B11-484E6B2C2320}" srcOrd="0" destOrd="0" presId="urn:microsoft.com/office/officeart/2005/8/layout/cycle6"/>
    <dgm:cxn modelId="{2A3F55F3-7790-4EEA-8097-3DEE777CC945}" type="presOf" srcId="{B0DF8F0B-767A-47FC-BBE9-382E914568C1}" destId="{63261BD1-77EA-409E-94A3-B9F54ECED7AD}" srcOrd="0" destOrd="0" presId="urn:microsoft.com/office/officeart/2005/8/layout/cycle6"/>
    <dgm:cxn modelId="{C4E17E34-1139-40F3-AD11-EA88238775A1}" type="presOf" srcId="{70AD967F-6962-4304-85C6-02F9605AC548}" destId="{43CAF538-4E10-4712-A759-43CB65FAA3DC}" srcOrd="0" destOrd="0" presId="urn:microsoft.com/office/officeart/2005/8/layout/cycle6"/>
    <dgm:cxn modelId="{DCF355B3-0DBC-418F-BD59-065C10296BBB}" srcId="{70AD967F-6962-4304-85C6-02F9605AC548}" destId="{9E67D433-21FD-4ECE-AD9D-258F1DD9EA34}" srcOrd="0" destOrd="0" parTransId="{8183F387-0474-4005-AB07-B8B19D0E96D2}" sibTransId="{964265A2-F216-4FE7-8F6F-9A115FA54F30}"/>
    <dgm:cxn modelId="{6B534133-67B7-4B3C-9F43-5151A65CD489}" type="presOf" srcId="{147C0200-B6E6-4E68-B56C-B8B4C406F33C}" destId="{0C4F1E20-4E23-48A4-AABF-75F7575BAAA7}" srcOrd="0" destOrd="0" presId="urn:microsoft.com/office/officeart/2005/8/layout/cycle6"/>
    <dgm:cxn modelId="{E70DD25C-3DBE-44E0-9A3A-650515C49419}" type="presParOf" srcId="{43CAF538-4E10-4712-A759-43CB65FAA3DC}" destId="{6E72B84F-863A-41A2-8E77-95EB98784E38}" srcOrd="0" destOrd="0" presId="urn:microsoft.com/office/officeart/2005/8/layout/cycle6"/>
    <dgm:cxn modelId="{47F98C71-0F13-44AA-B2EB-AAB6A4658701}" type="presParOf" srcId="{43CAF538-4E10-4712-A759-43CB65FAA3DC}" destId="{AC6AEE5D-F7A4-41CA-BE37-CB816A50CC2B}" srcOrd="1" destOrd="0" presId="urn:microsoft.com/office/officeart/2005/8/layout/cycle6"/>
    <dgm:cxn modelId="{36A0D75D-5D5A-4E30-8C21-5814F05C08A2}" type="presParOf" srcId="{43CAF538-4E10-4712-A759-43CB65FAA3DC}" destId="{6EED085A-5EEB-4B0E-9B11-484E6B2C2320}" srcOrd="2" destOrd="0" presId="urn:microsoft.com/office/officeart/2005/8/layout/cycle6"/>
    <dgm:cxn modelId="{97AE9D8F-926C-4A69-9225-CFD27AB05F2A}" type="presParOf" srcId="{43CAF538-4E10-4712-A759-43CB65FAA3DC}" destId="{8729EE90-A0E9-4ABD-A06C-F28D6435FA33}" srcOrd="3" destOrd="0" presId="urn:microsoft.com/office/officeart/2005/8/layout/cycle6"/>
    <dgm:cxn modelId="{F92CFC7C-CD19-4B97-AF86-A6B14CB93E7D}" type="presParOf" srcId="{43CAF538-4E10-4712-A759-43CB65FAA3DC}" destId="{1B0F82AD-6448-4046-B8CB-10F3AEC9D6AC}" srcOrd="4" destOrd="0" presId="urn:microsoft.com/office/officeart/2005/8/layout/cycle6"/>
    <dgm:cxn modelId="{0347C647-DA72-4DD8-B1F2-8BD7611403A3}" type="presParOf" srcId="{43CAF538-4E10-4712-A759-43CB65FAA3DC}" destId="{63261BD1-77EA-409E-94A3-B9F54ECED7AD}" srcOrd="5" destOrd="0" presId="urn:microsoft.com/office/officeart/2005/8/layout/cycle6"/>
    <dgm:cxn modelId="{64C92B0C-CDE3-45C5-9712-25618A43568D}" type="presParOf" srcId="{43CAF538-4E10-4712-A759-43CB65FAA3DC}" destId="{0724BF5C-6ACA-42F5-908B-5639BDA80E21}" srcOrd="6" destOrd="0" presId="urn:microsoft.com/office/officeart/2005/8/layout/cycle6"/>
    <dgm:cxn modelId="{6C0114D5-ED70-4C39-BE89-25715E4185CE}" type="presParOf" srcId="{43CAF538-4E10-4712-A759-43CB65FAA3DC}" destId="{08563785-6186-4EE0-893F-D4AA521FB37B}" srcOrd="7" destOrd="0" presId="urn:microsoft.com/office/officeart/2005/8/layout/cycle6"/>
    <dgm:cxn modelId="{A7CBB4A7-BEEC-4281-A3CE-36002EEE4993}" type="presParOf" srcId="{43CAF538-4E10-4712-A759-43CB65FAA3DC}" destId="{0C4F1E20-4E23-48A4-AABF-75F7575BAAA7}" srcOrd="8" destOrd="0" presId="urn:microsoft.com/office/officeart/2005/8/layout/cycle6"/>
    <dgm:cxn modelId="{B8D7A173-0ACD-4E55-94FA-28E4B959F59E}" type="presParOf" srcId="{43CAF538-4E10-4712-A759-43CB65FAA3DC}" destId="{7459A4ED-A05B-4F29-A9A7-BECFD97EC222}" srcOrd="9" destOrd="0" presId="urn:microsoft.com/office/officeart/2005/8/layout/cycle6"/>
    <dgm:cxn modelId="{559DA550-541A-4E39-ABEB-9CDC5CE8B719}" type="presParOf" srcId="{43CAF538-4E10-4712-A759-43CB65FAA3DC}" destId="{57DA3FCC-7BC2-47B9-B77F-60361F44112B}" srcOrd="10" destOrd="0" presId="urn:microsoft.com/office/officeart/2005/8/layout/cycle6"/>
    <dgm:cxn modelId="{FCCED184-CC71-47CD-9328-27098C2C2B2E}" type="presParOf" srcId="{43CAF538-4E10-4712-A759-43CB65FAA3DC}" destId="{EED5509A-1887-487F-B75B-F9F38E21B816}" srcOrd="11" destOrd="0" presId="urn:microsoft.com/office/officeart/2005/8/layout/cycle6"/>
    <dgm:cxn modelId="{154E666B-43C3-461F-A526-F976A11B7478}" type="presParOf" srcId="{43CAF538-4E10-4712-A759-43CB65FAA3DC}" destId="{CA28CFCD-11B7-483D-87FA-CCA697D6F77B}" srcOrd="12" destOrd="0" presId="urn:microsoft.com/office/officeart/2005/8/layout/cycle6"/>
    <dgm:cxn modelId="{F86376B0-FE5B-405D-87ED-B3E1A609C89C}" type="presParOf" srcId="{43CAF538-4E10-4712-A759-43CB65FAA3DC}" destId="{681ED464-01A6-48F6-9493-9D05F61616C5}" srcOrd="13" destOrd="0" presId="urn:microsoft.com/office/officeart/2005/8/layout/cycle6"/>
    <dgm:cxn modelId="{EF737AA0-C04B-4D79-B9B1-E5F7A75F03DF}" type="presParOf" srcId="{43CAF538-4E10-4712-A759-43CB65FAA3DC}" destId="{175CA085-D288-423E-8734-8AD87CEB815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2B84F-863A-41A2-8E77-95EB98784E38}">
      <dsp:nvSpPr>
        <dsp:cNvPr id="0" name=""/>
        <dsp:cNvSpPr/>
      </dsp:nvSpPr>
      <dsp:spPr>
        <a:xfrm>
          <a:off x="1431018" y="131"/>
          <a:ext cx="1098403" cy="71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ENGLISH</a:t>
          </a:r>
          <a:endParaRPr lang="en-US" sz="1900" kern="1200" dirty="0"/>
        </a:p>
      </dsp:txBody>
      <dsp:txXfrm>
        <a:off x="1465871" y="34984"/>
        <a:ext cx="1028697" cy="644256"/>
      </dsp:txXfrm>
    </dsp:sp>
    <dsp:sp modelId="{6EED085A-5EEB-4B0E-9B11-484E6B2C2320}">
      <dsp:nvSpPr>
        <dsp:cNvPr id="0" name=""/>
        <dsp:cNvSpPr/>
      </dsp:nvSpPr>
      <dsp:spPr>
        <a:xfrm>
          <a:off x="552000" y="357112"/>
          <a:ext cx="2856439" cy="2856439"/>
        </a:xfrm>
        <a:custGeom>
          <a:avLst/>
          <a:gdLst/>
          <a:ahLst/>
          <a:cxnLst/>
          <a:rect l="0" t="0" r="0" b="0"/>
          <a:pathLst>
            <a:path>
              <a:moveTo>
                <a:pt x="1984989" y="112993"/>
              </a:moveTo>
              <a:arcTo wR="1428219" hR="1428219" stAng="17576654" swAng="19645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9EE90-A0E9-4ABD-A06C-F28D6435FA33}">
      <dsp:nvSpPr>
        <dsp:cNvPr id="0" name=""/>
        <dsp:cNvSpPr/>
      </dsp:nvSpPr>
      <dsp:spPr>
        <a:xfrm>
          <a:off x="2789335" y="987007"/>
          <a:ext cx="1098403" cy="71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RUSSIAN</a:t>
          </a:r>
          <a:endParaRPr lang="en-US" sz="1900" kern="1200" dirty="0"/>
        </a:p>
      </dsp:txBody>
      <dsp:txXfrm>
        <a:off x="2824188" y="1021860"/>
        <a:ext cx="1028697" cy="644256"/>
      </dsp:txXfrm>
    </dsp:sp>
    <dsp:sp modelId="{63261BD1-77EA-409E-94A3-B9F54ECED7AD}">
      <dsp:nvSpPr>
        <dsp:cNvPr id="0" name=""/>
        <dsp:cNvSpPr/>
      </dsp:nvSpPr>
      <dsp:spPr>
        <a:xfrm>
          <a:off x="550527" y="326731"/>
          <a:ext cx="2856439" cy="2856439"/>
        </a:xfrm>
        <a:custGeom>
          <a:avLst/>
          <a:gdLst/>
          <a:ahLst/>
          <a:cxnLst/>
          <a:rect l="0" t="0" r="0" b="0"/>
          <a:pathLst>
            <a:path>
              <a:moveTo>
                <a:pt x="2855738" y="1383484"/>
              </a:moveTo>
              <a:arcTo wR="1428219" hR="1428219" stAng="21492304" swAng="22233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4BF5C-6ACA-42F5-908B-5639BDA80E21}">
      <dsp:nvSpPr>
        <dsp:cNvPr id="0" name=""/>
        <dsp:cNvSpPr/>
      </dsp:nvSpPr>
      <dsp:spPr>
        <a:xfrm>
          <a:off x="2233701" y="2586996"/>
          <a:ext cx="1098403" cy="71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FRENCH</a:t>
          </a:r>
          <a:endParaRPr lang="en-US" sz="1900" kern="1200" dirty="0"/>
        </a:p>
      </dsp:txBody>
      <dsp:txXfrm>
        <a:off x="2268554" y="2621849"/>
        <a:ext cx="1028697" cy="644256"/>
      </dsp:txXfrm>
    </dsp:sp>
    <dsp:sp modelId="{0C4F1E20-4E23-48A4-AABF-75F7575BAAA7}">
      <dsp:nvSpPr>
        <dsp:cNvPr id="0" name=""/>
        <dsp:cNvSpPr/>
      </dsp:nvSpPr>
      <dsp:spPr>
        <a:xfrm>
          <a:off x="503015" y="347833"/>
          <a:ext cx="2856439" cy="2856439"/>
        </a:xfrm>
        <a:custGeom>
          <a:avLst/>
          <a:gdLst/>
          <a:ahLst/>
          <a:cxnLst/>
          <a:rect l="0" t="0" r="0" b="0"/>
          <a:pathLst>
            <a:path>
              <a:moveTo>
                <a:pt x="1725368" y="2825185"/>
              </a:moveTo>
              <a:arcTo wR="1428219" hR="1428219" stAng="4679494" swAng="12910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9A4ED-A05B-4F29-A9A7-BECFD97EC222}">
      <dsp:nvSpPr>
        <dsp:cNvPr id="0" name=""/>
        <dsp:cNvSpPr/>
      </dsp:nvSpPr>
      <dsp:spPr>
        <a:xfrm>
          <a:off x="591531" y="2583805"/>
          <a:ext cx="1098403" cy="71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TURKISH</a:t>
          </a:r>
          <a:endParaRPr lang="en-US" sz="1900" kern="1200" dirty="0"/>
        </a:p>
      </dsp:txBody>
      <dsp:txXfrm>
        <a:off x="626384" y="2618658"/>
        <a:ext cx="1028697" cy="644256"/>
      </dsp:txXfrm>
    </dsp:sp>
    <dsp:sp modelId="{EED5509A-1887-487F-B75B-F9F38E21B816}">
      <dsp:nvSpPr>
        <dsp:cNvPr id="0" name=""/>
        <dsp:cNvSpPr/>
      </dsp:nvSpPr>
      <dsp:spPr>
        <a:xfrm>
          <a:off x="552000" y="357112"/>
          <a:ext cx="2856439" cy="2856439"/>
        </a:xfrm>
        <a:custGeom>
          <a:avLst/>
          <a:gdLst/>
          <a:ahLst/>
          <a:cxnLst/>
          <a:rect l="0" t="0" r="0" b="0"/>
          <a:pathLst>
            <a:path>
              <a:moveTo>
                <a:pt x="238959" y="2219087"/>
              </a:moveTo>
              <a:arcTo wR="1428219" hR="1428219" stAng="8782546" swAng="21986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8CFCD-11B7-483D-87FA-CCA697D6F77B}">
      <dsp:nvSpPr>
        <dsp:cNvPr id="0" name=""/>
        <dsp:cNvSpPr/>
      </dsp:nvSpPr>
      <dsp:spPr>
        <a:xfrm>
          <a:off x="72700" y="987007"/>
          <a:ext cx="1098403" cy="71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err="1" smtClean="0"/>
            <a:t>ARABIC</a:t>
          </a:r>
          <a:endParaRPr lang="en-US" sz="1900" kern="1200" dirty="0"/>
        </a:p>
      </dsp:txBody>
      <dsp:txXfrm>
        <a:off x="107553" y="1021860"/>
        <a:ext cx="1028697" cy="644256"/>
      </dsp:txXfrm>
    </dsp:sp>
    <dsp:sp modelId="{175CA085-D288-423E-8734-8AD87CEB815D}">
      <dsp:nvSpPr>
        <dsp:cNvPr id="0" name=""/>
        <dsp:cNvSpPr/>
      </dsp:nvSpPr>
      <dsp:spPr>
        <a:xfrm>
          <a:off x="552000" y="357112"/>
          <a:ext cx="2856439" cy="2856439"/>
        </a:xfrm>
        <a:custGeom>
          <a:avLst/>
          <a:gdLst/>
          <a:ahLst/>
          <a:cxnLst/>
          <a:rect l="0" t="0" r="0" b="0"/>
          <a:pathLst>
            <a:path>
              <a:moveTo>
                <a:pt x="248560" y="623101"/>
              </a:moveTo>
              <a:arcTo wR="1428219" hR="1428219" stAng="12858814" swAng="19645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37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15.01.2020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15.01.2020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15.01.2020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15.01.2020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15.01.2020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15.01.2020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15.01.2020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2019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err="1" smtClean="0">
                <a:solidFill>
                  <a:srgbClr val="FF0000"/>
                </a:solidFill>
              </a:rPr>
              <a:t>YGG</a:t>
            </a:r>
            <a:r>
              <a:rPr lang="tr-TR" b="1" dirty="0" smtClean="0">
                <a:solidFill>
                  <a:srgbClr val="FF0000"/>
                </a:solidFill>
              </a:rPr>
              <a:t>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DIŞ İLİŞKİLER VE ULUSLARARASI ÖĞRENCİ OFİS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/>
              <a:t>21/01/2020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59224" y="1903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07" y="1163756"/>
            <a:ext cx="8970986" cy="5192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44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59224" y="1903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82" b="248"/>
          <a:stretch/>
        </p:blipFill>
        <p:spPr>
          <a:xfrm>
            <a:off x="157529" y="906979"/>
            <a:ext cx="8878967" cy="5330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0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59224" y="1903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254" y="1268760"/>
            <a:ext cx="8863491" cy="48965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76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59224" y="1903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712968" cy="5303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78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339752" y="1903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0" y="1065886"/>
            <a:ext cx="8818479" cy="52904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5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339752" y="1903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57636"/>
            <a:ext cx="8928992" cy="5220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99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244096"/>
            <a:ext cx="9093347" cy="50875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4188" b="73073"/>
          <a:stretch/>
        </p:blipFill>
        <p:spPr>
          <a:xfrm>
            <a:off x="35496" y="1050995"/>
            <a:ext cx="9093347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628800"/>
            <a:ext cx="9117564" cy="4588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74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4188" b="73073"/>
          <a:stretch/>
        </p:blipFill>
        <p:spPr>
          <a:xfrm>
            <a:off x="35496" y="1050995"/>
            <a:ext cx="9093347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628800"/>
            <a:ext cx="9093347" cy="4394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55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4188" b="73073"/>
          <a:stretch/>
        </p:blipFill>
        <p:spPr>
          <a:xfrm>
            <a:off x="35496" y="1050995"/>
            <a:ext cx="9093347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628800"/>
            <a:ext cx="9128843" cy="46572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24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547664" y="19715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99911"/>
            <a:ext cx="2736304" cy="57606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01696"/>
              </p:ext>
            </p:extLst>
          </p:nvPr>
        </p:nvGraphicFramePr>
        <p:xfrm>
          <a:off x="395536" y="3933056"/>
          <a:ext cx="8250088" cy="28213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3592152433"/>
                    </a:ext>
                  </a:extLst>
                </a:gridCol>
                <a:gridCol w="3353544">
                  <a:extLst>
                    <a:ext uri="{9D8B030D-6E8A-4147-A177-3AD203B41FA5}">
                      <a16:colId xmlns:a16="http://schemas.microsoft.com/office/drawing/2014/main" val="2919881885"/>
                    </a:ext>
                  </a:extLst>
                </a:gridCol>
              </a:tblGrid>
              <a:tr h="329862"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124301"/>
                  </a:ext>
                </a:extLst>
              </a:tr>
              <a:tr h="48917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G8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Yurtdışı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fuar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seminerlere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katılım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sağlanması</a:t>
                      </a:r>
                      <a:endParaRPr lang="en-GB" sz="18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zayıftan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güçlüye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döndü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/>
                        <a:t>Güçlü </a:t>
                      </a:r>
                      <a:r>
                        <a:rPr lang="tr-TR" sz="18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100657"/>
                  </a:ext>
                </a:extLst>
              </a:tr>
              <a:tr h="3298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G9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-Tanıtım ve reklam </a:t>
                      </a:r>
                    </a:p>
                    <a:p>
                      <a:pPr algn="ctr" fontAlgn="ctr"/>
                      <a:r>
                        <a:rPr lang="tr-TR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(zayıftan güçlüye döndü)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/>
                        <a:t>Güçlü </a:t>
                      </a:r>
                      <a:r>
                        <a:rPr lang="tr-TR" sz="18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297319"/>
                  </a:ext>
                </a:extLst>
              </a:tr>
              <a:tr h="3475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G10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Üniversiteler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ile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iş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birliği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protokollerin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artması</a:t>
                      </a:r>
                      <a:endParaRPr lang="en-GB" sz="18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zayıftan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güçlüye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döndü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/>
                        <a:t>Güçlü </a:t>
                      </a:r>
                      <a:r>
                        <a:rPr lang="tr-TR" sz="18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803348"/>
                  </a:ext>
                </a:extLst>
              </a:tr>
              <a:tr h="3298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G11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Etkinliklerin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tr-TR" sz="18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zayıftan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güçlüye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döndü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/>
                        <a:t>Güçlü </a:t>
                      </a:r>
                      <a:r>
                        <a:rPr lang="tr-TR" sz="18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03646"/>
                  </a:ext>
                </a:extLst>
              </a:tr>
              <a:tr h="3475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G12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Kampüsteki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olanaklarının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r>
                        <a:rPr lang="en-GB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tehdit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güçlüye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döndü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/>
                        <a:t>Güçlü </a:t>
                      </a:r>
                      <a:r>
                        <a:rPr lang="tr-TR" sz="18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49466"/>
                  </a:ext>
                </a:extLst>
              </a:tr>
            </a:tbl>
          </a:graphicData>
        </a:graphic>
      </p:graphicFrame>
      <p:graphicFrame>
        <p:nvGraphicFramePr>
          <p:cNvPr id="10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7840"/>
              </p:ext>
            </p:extLst>
          </p:nvPr>
        </p:nvGraphicFramePr>
        <p:xfrm>
          <a:off x="397483" y="843485"/>
          <a:ext cx="8291264" cy="34149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4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71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GB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YÖNLER</a:t>
                      </a:r>
                      <a:endParaRPr lang="en-GB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G1-Öğrenci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odaklı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olunması</a:t>
                      </a:r>
                      <a:endParaRPr lang="en-GB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Hala</a:t>
                      </a:r>
                      <a:r>
                        <a:rPr lang="tr-TR" sz="1600" baseline="0" dirty="0" smtClean="0"/>
                        <a:t> Güçlü 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698198"/>
                  </a:ext>
                </a:extLst>
              </a:tr>
              <a:tr h="2747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G2-Lokasyonun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öğrenciye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yakın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endParaRPr lang="en-GB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Hala</a:t>
                      </a:r>
                      <a:r>
                        <a:rPr lang="tr-TR" sz="1600" baseline="0" dirty="0" smtClean="0"/>
                        <a:t> Güçlü 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955493"/>
                  </a:ext>
                </a:extLst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G3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Çalışan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personelin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birçok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dile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hakim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olunması</a:t>
                      </a:r>
                      <a:endParaRPr lang="en-GB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Hala</a:t>
                      </a:r>
                      <a:r>
                        <a:rPr lang="tr-TR" sz="1600" baseline="0" dirty="0" smtClean="0"/>
                        <a:t> Güçlü 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9107"/>
                  </a:ext>
                </a:extLst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G4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öğrencilere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etkinlikler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yapılması</a:t>
                      </a:r>
                      <a:endParaRPr lang="en-GB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Hala</a:t>
                      </a:r>
                      <a:r>
                        <a:rPr lang="tr-TR" sz="1600" baseline="0" dirty="0" smtClean="0"/>
                        <a:t> Güçlü 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369710"/>
                  </a:ext>
                </a:extLst>
              </a:tr>
              <a:tr h="4488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tr-TR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GB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Yabancı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öğrencilere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tur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çalıştaylar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düzenlenmesi</a:t>
                      </a:r>
                      <a:endParaRPr lang="en-GB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Hala</a:t>
                      </a:r>
                      <a:r>
                        <a:rPr lang="tr-TR" sz="1600" baseline="0" dirty="0" smtClean="0"/>
                        <a:t> Güçlü 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7953"/>
                  </a:ext>
                </a:extLst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tr-TR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GB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Sosyal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medyanın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kullanılması</a:t>
                      </a:r>
                      <a:endParaRPr lang="en-GB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Hala</a:t>
                      </a:r>
                      <a:r>
                        <a:rPr lang="tr-TR" sz="1600" baseline="0" dirty="0" smtClean="0"/>
                        <a:t> Güçlü 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32376"/>
                  </a:ext>
                </a:extLst>
              </a:tr>
              <a:tr h="4488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tr-TR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GB" sz="16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- 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Öğrencilerin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Ofis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çalışanlarına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mesai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dışında</a:t>
                      </a:r>
                      <a:r>
                        <a:rPr lang="en-GB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GB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ulaşılabilmesi</a:t>
                      </a:r>
                      <a:endParaRPr lang="en-GB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Hala</a:t>
                      </a:r>
                      <a:r>
                        <a:rPr lang="tr-TR" sz="1600" baseline="0" dirty="0" smtClean="0"/>
                        <a:t> Güçlü </a:t>
                      </a:r>
                      <a:r>
                        <a:rPr lang="tr-TR" sz="16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568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3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4188" r="23705" b="74196"/>
          <a:stretch/>
        </p:blipFill>
        <p:spPr>
          <a:xfrm>
            <a:off x="210951" y="1292862"/>
            <a:ext cx="8722097" cy="688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3663"/>
          <a:stretch/>
        </p:blipFill>
        <p:spPr>
          <a:xfrm>
            <a:off x="210951" y="1981348"/>
            <a:ext cx="8722098" cy="43750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02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15606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1" y="5004465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1- </a:t>
            </a:r>
            <a:r>
              <a:rPr lang="en-US" sz="1600" dirty="0" err="1">
                <a:solidFill>
                  <a:srgbClr val="0070C0"/>
                </a:solidFill>
              </a:rPr>
              <a:t>Uluslararası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Öğrenci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Ofis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personeline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kolay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erişim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sağlıyorum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2- </a:t>
            </a:r>
            <a:r>
              <a:rPr lang="en-US" sz="1600" dirty="0" err="1">
                <a:solidFill>
                  <a:srgbClr val="0070C0"/>
                </a:solidFill>
              </a:rPr>
              <a:t>Uluslararası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Öğrenci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Ofis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personelinin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davranışından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memnunum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3- </a:t>
            </a:r>
            <a:r>
              <a:rPr lang="en-US" sz="1600" dirty="0" err="1">
                <a:solidFill>
                  <a:srgbClr val="0070C0"/>
                </a:solidFill>
              </a:rPr>
              <a:t>Sorunlarınızı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çözmek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için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ofis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personelinin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yaklaşımını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çabalarını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nasıl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değerlendiriyorsunuz</a:t>
            </a:r>
            <a:r>
              <a:rPr lang="en-US" sz="1600" dirty="0">
                <a:solidFill>
                  <a:srgbClr val="0070C0"/>
                </a:solidFill>
              </a:rPr>
              <a:t>?  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4- www.antalya.edu.tr web </a:t>
            </a:r>
            <a:r>
              <a:rPr lang="en-US" sz="1600" dirty="0" err="1">
                <a:solidFill>
                  <a:srgbClr val="0070C0"/>
                </a:solidFill>
              </a:rPr>
              <a:t>sayfasının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yeterli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olduğunu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düşünüyor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musunuz</a:t>
            </a:r>
            <a:r>
              <a:rPr lang="en-US" sz="1600" dirty="0">
                <a:solidFill>
                  <a:srgbClr val="0070C0"/>
                </a:solidFill>
              </a:rPr>
              <a:t>?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5- </a:t>
            </a:r>
            <a:r>
              <a:rPr lang="en-US" sz="1600" dirty="0" err="1" smtClean="0">
                <a:solidFill>
                  <a:srgbClr val="0070C0"/>
                </a:solidFill>
              </a:rPr>
              <a:t>Kampüsündeki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Uluslararası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Öğrenci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Ofisi'nin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bulunduğu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yerden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memnunum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6- </a:t>
            </a:r>
            <a:r>
              <a:rPr lang="en-US" sz="1600" dirty="0" err="1">
                <a:solidFill>
                  <a:srgbClr val="0070C0"/>
                </a:solidFill>
              </a:rPr>
              <a:t>Uluslararası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Öğrenci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etkinliklerinden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genelde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memnunum</a:t>
            </a:r>
            <a:r>
              <a:rPr lang="en-US" sz="1600" dirty="0">
                <a:solidFill>
                  <a:srgbClr val="0070C0"/>
                </a:solidFill>
              </a:rPr>
              <a:t>. </a:t>
            </a:r>
            <a:endParaRPr lang="en-US" sz="1600" dirty="0" smtClean="0">
              <a:solidFill>
                <a:srgbClr val="0070C0"/>
              </a:solidFill>
            </a:endParaRPr>
          </a:p>
          <a:p>
            <a:endParaRPr lang="en-GB" sz="1600" dirty="0">
              <a:solidFill>
                <a:srgbClr val="0070C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730079"/>
              </p:ext>
            </p:extLst>
          </p:nvPr>
        </p:nvGraphicFramePr>
        <p:xfrm>
          <a:off x="395536" y="1340768"/>
          <a:ext cx="8064896" cy="356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522321"/>
              </p:ext>
            </p:extLst>
          </p:nvPr>
        </p:nvGraphicFramePr>
        <p:xfrm>
          <a:off x="539552" y="1369206"/>
          <a:ext cx="76328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48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87624" y="15606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4752233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1-</a:t>
            </a:r>
            <a:r>
              <a:rPr lang="en-US" sz="1200" dirty="0" err="1" smtClean="0">
                <a:solidFill>
                  <a:srgbClr val="0070C0"/>
                </a:solidFill>
              </a:rPr>
              <a:t>Görsel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sunum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araçları</a:t>
            </a:r>
            <a:endParaRPr lang="tr-TR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</a:rPr>
              <a:t>2-</a:t>
            </a:r>
            <a:r>
              <a:rPr lang="en-US" sz="1200" dirty="0" err="1" smtClean="0">
                <a:solidFill>
                  <a:srgbClr val="0070C0"/>
                </a:solidFill>
              </a:rPr>
              <a:t>Oryantasyonun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toplam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süresi</a:t>
            </a:r>
            <a:endParaRPr lang="tr-TR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</a:rPr>
              <a:t>3-</a:t>
            </a:r>
            <a:r>
              <a:rPr lang="tr-TR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Oryantasyonun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içeriğinin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beklentilerinizi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karşılama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düzeyi</a:t>
            </a:r>
            <a:endParaRPr lang="tr-TR" sz="1200" dirty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</a:rPr>
              <a:t>4-</a:t>
            </a:r>
            <a:r>
              <a:rPr lang="en-US" sz="1200" dirty="0" err="1" smtClean="0">
                <a:solidFill>
                  <a:srgbClr val="0070C0"/>
                </a:solidFill>
              </a:rPr>
              <a:t>Konuşmacıların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konuları</a:t>
            </a:r>
            <a:r>
              <a:rPr lang="en-US" sz="1200" dirty="0">
                <a:solidFill>
                  <a:srgbClr val="0070C0"/>
                </a:solidFill>
              </a:rPr>
              <a:t> net </a:t>
            </a:r>
            <a:r>
              <a:rPr lang="en-US" sz="1200" dirty="0" err="1">
                <a:solidFill>
                  <a:srgbClr val="0070C0"/>
                </a:solidFill>
              </a:rPr>
              <a:t>ve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anlaşılır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açıklıkta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ifade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etme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durumu</a:t>
            </a:r>
            <a:endParaRPr lang="tr-TR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</a:rPr>
              <a:t>5-</a:t>
            </a:r>
            <a:r>
              <a:rPr lang="tr-TR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Oryantasyonun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sunuş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tekniği</a:t>
            </a:r>
            <a:endParaRPr lang="tr-TR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rgbClr val="0070C0"/>
                </a:solidFill>
              </a:rPr>
              <a:t>6--</a:t>
            </a:r>
            <a:r>
              <a:rPr lang="en-US" sz="1200" dirty="0" err="1">
                <a:solidFill>
                  <a:srgbClr val="0070C0"/>
                </a:solidFill>
              </a:rPr>
              <a:t>Konuşmacıların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>
                <a:solidFill>
                  <a:srgbClr val="0070C0"/>
                </a:solidFill>
              </a:rPr>
              <a:t>konuya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hakimiyeti</a:t>
            </a:r>
            <a:endParaRPr lang="tr-TR" sz="1200" dirty="0" smtClean="0">
              <a:solidFill>
                <a:srgbClr val="0070C0"/>
              </a:solidFill>
            </a:endParaRPr>
          </a:p>
          <a:p>
            <a:r>
              <a:rPr lang="en-GB" sz="1200" dirty="0">
                <a:solidFill>
                  <a:srgbClr val="0070C0"/>
                </a:solidFill>
              </a:rPr>
              <a:t>7-</a:t>
            </a:r>
            <a:r>
              <a:rPr lang="en-GB" sz="1200" dirty="0" err="1">
                <a:solidFill>
                  <a:srgbClr val="0070C0"/>
                </a:solidFill>
              </a:rPr>
              <a:t>Oryantasyon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 smtClean="0">
                <a:solidFill>
                  <a:srgbClr val="0070C0"/>
                </a:solidFill>
              </a:rPr>
              <a:t>salonu</a:t>
            </a:r>
            <a:endParaRPr lang="tr-TR" sz="1200" dirty="0" smtClean="0">
              <a:solidFill>
                <a:srgbClr val="0070C0"/>
              </a:solidFill>
            </a:endParaRPr>
          </a:p>
          <a:p>
            <a:r>
              <a:rPr lang="en-GB" sz="1200" dirty="0">
                <a:solidFill>
                  <a:srgbClr val="0070C0"/>
                </a:solidFill>
              </a:rPr>
              <a:t>8-</a:t>
            </a:r>
            <a:r>
              <a:rPr lang="en-GB" sz="1200" dirty="0" err="1">
                <a:solidFill>
                  <a:srgbClr val="0070C0"/>
                </a:solidFill>
              </a:rPr>
              <a:t>Oryantasyonun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yapılan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yerdeki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yemek</a:t>
            </a:r>
            <a:r>
              <a:rPr lang="en-GB" sz="1200" dirty="0">
                <a:solidFill>
                  <a:srgbClr val="0070C0"/>
                </a:solidFill>
              </a:rPr>
              <a:t>, </a:t>
            </a:r>
            <a:r>
              <a:rPr lang="en-GB" sz="1200" dirty="0" err="1">
                <a:solidFill>
                  <a:srgbClr val="0070C0"/>
                </a:solidFill>
              </a:rPr>
              <a:t>çay</a:t>
            </a:r>
            <a:r>
              <a:rPr lang="en-GB" sz="1200" dirty="0">
                <a:solidFill>
                  <a:srgbClr val="0070C0"/>
                </a:solidFill>
              </a:rPr>
              <a:t>/</a:t>
            </a:r>
            <a:r>
              <a:rPr lang="en-GB" sz="1200" dirty="0" err="1">
                <a:solidFill>
                  <a:srgbClr val="0070C0"/>
                </a:solidFill>
              </a:rPr>
              <a:t>kahve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ve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>
                <a:solidFill>
                  <a:srgbClr val="0070C0"/>
                </a:solidFill>
              </a:rPr>
              <a:t>ikram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dirty="0" err="1" smtClean="0">
                <a:solidFill>
                  <a:srgbClr val="0070C0"/>
                </a:solidFill>
              </a:rPr>
              <a:t>hizmetleri</a:t>
            </a:r>
            <a:endParaRPr lang="tr-TR" sz="1200" dirty="0" smtClean="0">
              <a:solidFill>
                <a:srgbClr val="0070C0"/>
              </a:solidFill>
            </a:endParaRPr>
          </a:p>
          <a:p>
            <a:r>
              <a:rPr lang="tr-TR" sz="1200" dirty="0" smtClean="0">
                <a:solidFill>
                  <a:srgbClr val="0070C0"/>
                </a:solidFill>
              </a:rPr>
              <a:t>9- Oryantasyon saatleri</a:t>
            </a:r>
          </a:p>
          <a:p>
            <a:r>
              <a:rPr lang="tr-TR" sz="1200" dirty="0" smtClean="0">
                <a:solidFill>
                  <a:srgbClr val="0070C0"/>
                </a:solidFill>
              </a:rPr>
              <a:t>10- Katılımcı sayısı</a:t>
            </a:r>
            <a:endParaRPr lang="en-GB" sz="1200" dirty="0">
              <a:solidFill>
                <a:srgbClr val="0070C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522973"/>
              </p:ext>
            </p:extLst>
          </p:nvPr>
        </p:nvGraphicFramePr>
        <p:xfrm>
          <a:off x="107504" y="1485518"/>
          <a:ext cx="8791575" cy="326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22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3105835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tr-TR" sz="2000" b="1" dirty="0"/>
              <a:t>S</a:t>
            </a:r>
            <a:r>
              <a:rPr lang="tr-TR" sz="2000" b="1" dirty="0" smtClean="0"/>
              <a:t>üreci</a:t>
            </a:r>
            <a:r>
              <a:rPr lang="en-US" sz="2000" b="1" dirty="0"/>
              <a:t>m</a:t>
            </a:r>
            <a:r>
              <a:rPr lang="tr-TR" sz="2000" b="1" dirty="0"/>
              <a:t>izle ilgili  </a:t>
            </a:r>
            <a:r>
              <a:rPr lang="tr-TR" sz="2000" b="1" dirty="0" smtClean="0"/>
              <a:t>şikayet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gelmemiştir</a:t>
            </a:r>
            <a:r>
              <a:rPr lang="tr-TR" sz="2000" b="1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3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63688" y="14885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" r="847"/>
          <a:stretch/>
        </p:blipFill>
        <p:spPr>
          <a:xfrm>
            <a:off x="251520" y="5346183"/>
            <a:ext cx="8424936" cy="1251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764704"/>
            <a:ext cx="8435280" cy="46031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79712" y="15717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27441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01478"/>
            <a:ext cx="7814782" cy="5030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66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79712" y="6305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74555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641"/>
          <a:stretch/>
        </p:blipFill>
        <p:spPr>
          <a:xfrm>
            <a:off x="719572" y="1144357"/>
            <a:ext cx="7704856" cy="5113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78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559037" y="45878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03249"/>
            <a:ext cx="7982158" cy="49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49172" y="-4414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81020" y="44624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38" y="838363"/>
            <a:ext cx="6551240" cy="55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11896" y="953869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Denetim Raporu Gözlem Sonuçları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664" y="2852936"/>
            <a:ext cx="843528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/>
              <a:t>Tüm gözlem ve minörler giderilmiştir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/>
          </a:p>
          <a:p>
            <a:endParaRPr lang="en-US" dirty="0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04135"/>
              </p:ext>
            </p:extLst>
          </p:nvPr>
        </p:nvGraphicFramePr>
        <p:xfrm>
          <a:off x="467544" y="1297448"/>
          <a:ext cx="8219256" cy="238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72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ZAYIF</a:t>
                      </a:r>
                      <a:r>
                        <a:rPr lang="en-GB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YÖNLER</a:t>
                      </a:r>
                      <a:endParaRPr lang="en-GB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Z1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-Web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sitenin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tek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dilde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r>
                        <a:rPr lang="tr-TR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Zayıf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698198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Z2-Personel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Eksikliği</a:t>
                      </a:r>
                      <a:endParaRPr lang="en-GB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Zayıf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tr-TR" sz="2000" dirty="0" smtClean="0"/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955493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6389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553200" y="6304767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73723"/>
            <a:ext cx="2736304" cy="57606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1" y="3123880"/>
            <a:ext cx="3464901" cy="3395603"/>
          </a:xfrm>
          <a:prstGeom prst="rect">
            <a:avLst/>
          </a:prstGeom>
        </p:spPr>
      </p:pic>
      <p:graphicFrame>
        <p:nvGraphicFramePr>
          <p:cNvPr id="73" name="Diagram 72"/>
          <p:cNvGraphicFramePr/>
          <p:nvPr>
            <p:extLst>
              <p:ext uri="{D42A27DB-BD31-4B8C-83A1-F6EECF244321}">
                <p14:modId xmlns:p14="http://schemas.microsoft.com/office/powerpoint/2010/main" val="2701263128"/>
              </p:ext>
            </p:extLst>
          </p:nvPr>
        </p:nvGraphicFramePr>
        <p:xfrm>
          <a:off x="791580" y="3177749"/>
          <a:ext cx="3960440" cy="334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395536" y="1299585"/>
            <a:ext cx="8244915" cy="53553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Web sitemizin aşağıda gösterilmiş olan dillerde de olması veya bu dillere ait genel tanıtım </a:t>
            </a:r>
            <a:r>
              <a:rPr lang="tr-TR" dirty="0" err="1"/>
              <a:t>pdf</a:t>
            </a:r>
            <a:r>
              <a:rPr lang="tr-TR" dirty="0"/>
              <a:t>-kitapçık broşürlerin yüklenmesi gerektiğini düşünüyorum.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Daha çok </a:t>
            </a:r>
            <a:r>
              <a:rPr lang="tr-TR" dirty="0" smtClean="0"/>
              <a:t>İngilizce bilen </a:t>
            </a:r>
            <a:r>
              <a:rPr lang="tr-TR" dirty="0"/>
              <a:t>personelin </a:t>
            </a:r>
            <a:r>
              <a:rPr lang="tr-TR" dirty="0" smtClean="0"/>
              <a:t>alınması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78" name="TextBox 77"/>
          <p:cNvSpPr txBox="1"/>
          <p:nvPr/>
        </p:nvSpPr>
        <p:spPr>
          <a:xfrm>
            <a:off x="2222520" y="4469122"/>
            <a:ext cx="126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ABU</a:t>
            </a:r>
            <a:endParaRPr lang="en-GB" sz="320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sp>
        <p:nvSpPr>
          <p:cNvPr id="75" name="Curved Down Arrow 74"/>
          <p:cNvSpPr/>
          <p:nvPr/>
        </p:nvSpPr>
        <p:spPr>
          <a:xfrm rot="577395">
            <a:off x="3306428" y="3259960"/>
            <a:ext cx="3072583" cy="1091121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39216" y="4582673"/>
            <a:ext cx="185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WORLD</a:t>
            </a:r>
            <a:endParaRPr lang="en-GB" sz="320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49500"/>
              </p:ext>
            </p:extLst>
          </p:nvPr>
        </p:nvGraphicFramePr>
        <p:xfrm>
          <a:off x="467544" y="1297448"/>
          <a:ext cx="8219256" cy="40181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72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  <a:endParaRPr lang="en-GB" sz="2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F1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-Antalya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İlinin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çekiciliği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Turizm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şehri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endParaRPr lang="en-GB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Fırsat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698198"/>
                  </a:ext>
                </a:extLst>
              </a:tr>
              <a:tr h="5330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tr-TR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Antalya'daki</a:t>
                      </a:r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Üniversitelerinin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azlığı</a:t>
                      </a:r>
                      <a:endParaRPr lang="en-GB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Fırsat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955493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tr-TR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Yöneticilerin</a:t>
                      </a:r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desteği</a:t>
                      </a:r>
                      <a:endParaRPr lang="en-GB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Fırsat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369710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tr-TR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kadronun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güçlü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uluslararası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endParaRPr lang="en-GB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Fırsat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77953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tr-TR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Burslar</a:t>
                      </a:r>
                      <a:endParaRPr lang="en-GB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Fırsat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32376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503939" y="33191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22561"/>
              </p:ext>
            </p:extLst>
          </p:nvPr>
        </p:nvGraphicFramePr>
        <p:xfrm>
          <a:off x="467544" y="1297448"/>
          <a:ext cx="8219256" cy="35670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72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  <a:endParaRPr lang="en-GB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T1-Vakıf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Üniversitelerin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artması</a:t>
                      </a:r>
                      <a:endParaRPr lang="en-GB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Tehdit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698198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T2-İstanbulda'ki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Üniversitelerin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çekiciliği</a:t>
                      </a:r>
                      <a:endParaRPr lang="en-GB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Tehdit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tr-TR" sz="2000" dirty="0" smtClean="0"/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955493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effectLst/>
                          <a:latin typeface="Calibri" panose="020F0502020204030204" pitchFamily="34" charset="0"/>
                        </a:rPr>
                        <a:t>T3-Dünya çapında az tanınır ve yeni olması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Tehdit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9107"/>
                  </a:ext>
                </a:extLst>
              </a:tr>
              <a:tr h="5617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tr-TR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Fiyatın</a:t>
                      </a:r>
                      <a:r>
                        <a:rPr lang="en-GB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yüksek</a:t>
                      </a:r>
                      <a:r>
                        <a:rPr lang="en-GB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endParaRPr lang="en-GB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Tehdit </a:t>
                      </a:r>
                      <a:r>
                        <a:rPr lang="tr-TR" sz="2000" baseline="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369710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456" y="1903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09116"/>
              </p:ext>
            </p:extLst>
          </p:nvPr>
        </p:nvGraphicFramePr>
        <p:xfrm>
          <a:off x="621903" y="917355"/>
          <a:ext cx="8064897" cy="55724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432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069">
                <a:tc>
                  <a:txBody>
                    <a:bodyPr/>
                    <a:lstStyle/>
                    <a:p>
                      <a:pPr algn="ctr"/>
                      <a:endParaRPr lang="tr-TR" sz="1600" dirty="0" smtClean="0"/>
                    </a:p>
                    <a:p>
                      <a:pPr algn="ctr"/>
                      <a:r>
                        <a:rPr lang="tr-TR" sz="1600" dirty="0" smtClean="0"/>
                        <a:t>Uluslararası</a:t>
                      </a:r>
                      <a:r>
                        <a:rPr lang="tr-TR" sz="1600" baseline="0" dirty="0" smtClean="0"/>
                        <a:t> Öğrenci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Doğru İşlem</a:t>
                      </a:r>
                    </a:p>
                    <a:p>
                      <a:pPr algn="ctr"/>
                      <a:r>
                        <a:rPr lang="tr-TR" sz="1600" dirty="0" smtClean="0"/>
                        <a:t>Memnuniyet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aseline="0" dirty="0" smtClean="0"/>
                        <a:t>Uluslararası Öğrenci Memnuniyet oranı </a:t>
                      </a:r>
                    </a:p>
                    <a:p>
                      <a:pPr algn="ctr"/>
                      <a:r>
                        <a:rPr lang="tr-TR" sz="1600" baseline="0" dirty="0" smtClean="0"/>
                        <a:t>% </a:t>
                      </a:r>
                      <a:r>
                        <a:rPr lang="tr-TR" sz="1600" baseline="0" dirty="0" smtClean="0"/>
                        <a:t>85,92</a:t>
                      </a:r>
                      <a:endParaRPr lang="tr-TR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6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Dış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ilişkiler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Uluslararası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Ofisi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çalışanlar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üst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yönetim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memnuniyeti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Etkili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iletişim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aseline="0" dirty="0" smtClean="0"/>
                        <a:t>Görevler yerine getirilmektedir.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463168"/>
                  </a:ext>
                </a:extLst>
              </a:tr>
              <a:tr h="7626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Uluslararası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Aday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Hızlı Geri Dönüş</a:t>
                      </a:r>
                      <a:b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aseline="0" dirty="0" smtClean="0"/>
                        <a:t>İstenilen </a:t>
                      </a:r>
                      <a:r>
                        <a:rPr lang="tr-TR" sz="1600" baseline="0" dirty="0" smtClean="0"/>
                        <a:t>zamanda geri dönüşler yapılmaktadır.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16649"/>
                  </a:ext>
                </a:extLst>
              </a:tr>
              <a:tr h="6769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Ortak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Üniversiteler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İşlem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aseline="0" dirty="0" smtClean="0"/>
                    </a:p>
                    <a:p>
                      <a:pPr algn="ctr"/>
                      <a:r>
                        <a:rPr lang="tr-TR" sz="1600" baseline="0" dirty="0" smtClean="0"/>
                        <a:t>İş </a:t>
                      </a:r>
                      <a:r>
                        <a:rPr lang="tr-TR" sz="1600" baseline="0" dirty="0" smtClean="0"/>
                        <a:t>birlikleri geliştirilmektedir.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79651"/>
                  </a:ext>
                </a:extLst>
              </a:tr>
              <a:tr h="6769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YÖK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Mevzuata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uygunluk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Mevzuata uygun bir şekilde işlemler yürütülmektedir.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6162084"/>
                  </a:ext>
                </a:extLst>
              </a:tr>
              <a:tr h="6769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Kurum ve Eğitim Danışmanık Firması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Bilgilendirme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Tanıtım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Materyalleri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Tüm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işlemler zamanında yapılmaktadır.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0450565"/>
                  </a:ext>
                </a:extLst>
              </a:tr>
              <a:tr h="6769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Mevzuata uyum. Doğru ve tutarlı İşlem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Denklik başvuruları doğru evraklarla yapılmaktadır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151564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456" y="1903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11080"/>
              </p:ext>
            </p:extLst>
          </p:nvPr>
        </p:nvGraphicFramePr>
        <p:xfrm>
          <a:off x="547814" y="906980"/>
          <a:ext cx="8147248" cy="58682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0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999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GÖÇ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İdaresi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Mevzuata uyum. Doğru ve tutarlı İşlem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Uluslararası Öğrenci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leri ikamet başvuruları yapılmaktadır.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Rektör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U.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Memnuniyeti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Sayısının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Artışı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Talepler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doğru zamanda karşılanmaktadır.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2463168"/>
                  </a:ext>
                </a:extLst>
              </a:tr>
              <a:tr h="4895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Öğrenci İşleri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Evrakların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eksiksiz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gelmesi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Kayıt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için gerekli evraklar sağlanmaktadır.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2116649"/>
                  </a:ext>
                </a:extLst>
              </a:tr>
              <a:tr h="4895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Erasmus Koordinatörlüğü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Sorunların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giderilmesi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yönderilmesi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Erasmus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Ofisiyle ortak aktiviteler yapılmaktadır.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1679651"/>
                  </a:ext>
                </a:extLst>
              </a:tr>
              <a:tr h="5033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Mali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İşler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ödeme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bilgisinin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verilmesi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U.Öğrenci</a:t>
                      </a:r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ödemeleri takip edilmektedir.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6162084"/>
                  </a:ext>
                </a:extLst>
              </a:tr>
              <a:tr h="4895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Kadro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İşlem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Anlaşmaları için iş birliği yapılmaktadır.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0450565"/>
                  </a:ext>
                </a:extLst>
              </a:tr>
              <a:tr h="5033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Genel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Sekreterlik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Hızlı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işlem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Hızlı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işlem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Yapılmaktadır.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151564"/>
                  </a:ext>
                </a:extLst>
              </a:tr>
              <a:tr h="5033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SKS 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Birimi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Katılımın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Artışı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 ve zamanında talepler girilmektedir.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572318"/>
                  </a:ext>
                </a:extLst>
              </a:tr>
              <a:tr h="5033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Hazırlık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Birimi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İşlem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Kayıtların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arttırılması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Kayıt öncesi sınava yönlendirilmektedir.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5534665"/>
                  </a:ext>
                </a:extLst>
              </a:tr>
              <a:tr h="7295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Destek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Hizmetleri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Birimi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Taleplerin </a:t>
                      </a:r>
                      <a:r>
                        <a:rPr lang="nn-N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 zaman ve zamanında </a:t>
                      </a:r>
                      <a:r>
                        <a:rPr lang="nn-NO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girilmesi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 ve zamanında talepler girilmektedir.</a:t>
                      </a:r>
                      <a:endParaRPr lang="en-GB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0698013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59224" y="651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376264" cy="5040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8902800" cy="51125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59224" y="651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376264" cy="5040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0" y="2063606"/>
            <a:ext cx="9001000" cy="40296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8310" b="63380"/>
          <a:stretch/>
        </p:blipFill>
        <p:spPr>
          <a:xfrm>
            <a:off x="71500" y="974574"/>
            <a:ext cx="9001000" cy="10862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98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720</Words>
  <Application>Microsoft Office PowerPoint</Application>
  <PresentationFormat>On-screen Show (4:3)</PresentationFormat>
  <Paragraphs>237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Broadway</vt:lpstr>
      <vt:lpstr>Calibri</vt:lpstr>
      <vt:lpstr>Wingdings</vt:lpstr>
      <vt:lpstr>Ofis Teması</vt:lpstr>
      <vt:lpstr>2019 YILI  YGG SUNUMU  DIŞ İLİŞKİLER VE ULUSLARARASI ÖĞRENCİ OFİS SÜRECİ  21/01/2020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Nergis Kahraman</cp:lastModifiedBy>
  <cp:revision>192</cp:revision>
  <dcterms:created xsi:type="dcterms:W3CDTF">2016-08-26T15:45:58Z</dcterms:created>
  <dcterms:modified xsi:type="dcterms:W3CDTF">2020-01-15T08:10:51Z</dcterms:modified>
</cp:coreProperties>
</file>