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8" r:id="rId3"/>
    <p:sldId id="301" r:id="rId4"/>
    <p:sldId id="297" r:id="rId5"/>
    <p:sldId id="257" r:id="rId6"/>
    <p:sldId id="305" r:id="rId7"/>
    <p:sldId id="284" r:id="rId8"/>
    <p:sldId id="306" r:id="rId9"/>
    <p:sldId id="307" r:id="rId10"/>
    <p:sldId id="308" r:id="rId11"/>
    <p:sldId id="285" r:id="rId12"/>
    <p:sldId id="313" r:id="rId13"/>
    <p:sldId id="314" r:id="rId14"/>
    <p:sldId id="286" r:id="rId15"/>
    <p:sldId id="311" r:id="rId16"/>
    <p:sldId id="278" r:id="rId17"/>
    <p:sldId id="298" r:id="rId18"/>
    <p:sldId id="320" r:id="rId19"/>
    <p:sldId id="316" r:id="rId20"/>
    <p:sldId id="317" r:id="rId21"/>
    <p:sldId id="318" r:id="rId22"/>
    <p:sldId id="319" r:id="rId23"/>
    <p:sldId id="294" r:id="rId24"/>
    <p:sldId id="309" r:id="rId25"/>
    <p:sldId id="31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YABANCI</a:t>
            </a:r>
            <a:r>
              <a:rPr lang="en-US" baseline="0">
                <a:solidFill>
                  <a:sysClr val="windowText" lastClr="000000"/>
                </a:solidFill>
              </a:rPr>
              <a:t> </a:t>
            </a:r>
            <a:r>
              <a:rPr lang="en-US" b="1" baseline="0">
                <a:solidFill>
                  <a:sysClr val="windowText" lastClr="000000"/>
                </a:solidFill>
              </a:rPr>
              <a:t>DİLLER YÜKSEKOKULU - </a:t>
            </a:r>
            <a:r>
              <a:rPr lang="tr-TR" b="1" baseline="0">
                <a:solidFill>
                  <a:sysClr val="windowText" lastClr="000000"/>
                </a:solidFill>
              </a:rPr>
              <a:t>ÖĞRENCİ MEMNUNİYET </a:t>
            </a:r>
            <a:r>
              <a:rPr lang="en-US" b="1" baseline="0">
                <a:solidFill>
                  <a:sysClr val="windowText" lastClr="000000"/>
                </a:solidFill>
              </a:rPr>
              <a:t>ANKET ANALİZ FORMU </a:t>
            </a:r>
            <a:endParaRPr lang="en-US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6524952783024103"/>
          <c:y val="1.257380895954818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912474772703987E-2"/>
          <c:y val="0.11059063389882798"/>
          <c:w val="0.95794586161400808"/>
          <c:h val="0.81192551238584199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9558127"/>
        <c:axId val="1339566863"/>
        <c:axId val="0"/>
      </c:bar3DChart>
      <c:catAx>
        <c:axId val="133955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9566863"/>
        <c:crosses val="autoZero"/>
        <c:auto val="1"/>
        <c:lblAlgn val="ctr"/>
        <c:lblOffset val="100"/>
        <c:noMultiLvlLbl val="0"/>
      </c:catAx>
      <c:valAx>
        <c:axId val="1339566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9558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  <a:r>
              <a:rPr lang="tr-TR" b="1" dirty="0" smtClean="0">
                <a:solidFill>
                  <a:srgbClr val="FF0000"/>
                </a:solidFill>
              </a:rPr>
              <a:t>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YDYO KALİTE</a:t>
            </a:r>
            <a:r>
              <a:rPr lang="tr-TR" b="1" dirty="0" smtClean="0">
                <a:solidFill>
                  <a:srgbClr val="FF0000"/>
                </a:solidFill>
              </a:rPr>
              <a:t> 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25/12</a:t>
            </a:r>
            <a:r>
              <a:rPr lang="tr-TR" b="1" dirty="0" smtClean="0"/>
              <a:t>/20</a:t>
            </a:r>
            <a:r>
              <a:rPr lang="en-US" b="1" dirty="0" smtClean="0"/>
              <a:t>19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-56479"/>
            <a:ext cx="5987008" cy="994122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519"/>
            <a:ext cx="2736304" cy="576064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1547" y="943269"/>
            <a:ext cx="8887871" cy="507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107504" y="2910482"/>
            <a:ext cx="284698" cy="43660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107504" y="3147021"/>
            <a:ext cx="284698" cy="42137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 rot="15868530">
            <a:off x="96009" y="2333010"/>
            <a:ext cx="835918" cy="1638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143 Metin kutusu"/>
          <p:cNvSpPr txBox="1"/>
          <p:nvPr/>
        </p:nvSpPr>
        <p:spPr>
          <a:xfrm>
            <a:off x="604919" y="3002353"/>
            <a:ext cx="301462" cy="29647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604919" y="3239709"/>
            <a:ext cx="301462" cy="2861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1874616" y="2386834"/>
            <a:ext cx="457680" cy="27305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143 Metin kutusu"/>
          <p:cNvSpPr txBox="1"/>
          <p:nvPr/>
        </p:nvSpPr>
        <p:spPr>
          <a:xfrm>
            <a:off x="1874616" y="2623371"/>
            <a:ext cx="45768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2431202" y="2376488"/>
            <a:ext cx="620733" cy="27305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43 Metin kutusu"/>
          <p:cNvSpPr txBox="1"/>
          <p:nvPr/>
        </p:nvSpPr>
        <p:spPr>
          <a:xfrm>
            <a:off x="2431202" y="2613025"/>
            <a:ext cx="620733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" y="1196752"/>
            <a:ext cx="9085185" cy="488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404664"/>
            <a:ext cx="8856474" cy="595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76672"/>
            <a:ext cx="8867193" cy="564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907704" y="11153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624795"/>
              </p:ext>
            </p:extLst>
          </p:nvPr>
        </p:nvGraphicFramePr>
        <p:xfrm>
          <a:off x="107504" y="708624"/>
          <a:ext cx="9001000" cy="599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022621"/>
            <a:ext cx="8932404" cy="530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sp>
        <p:nvSpPr>
          <p:cNvPr id="7" name="Metin kutusu 4"/>
          <p:cNvSpPr txBox="1">
            <a:spLocks noGrp="1"/>
          </p:cNvSpPr>
          <p:nvPr>
            <p:ph type="title"/>
          </p:nvPr>
        </p:nvSpPr>
        <p:spPr>
          <a:xfrm>
            <a:off x="2819371" y="108195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3528" y="880628"/>
            <a:ext cx="8496944" cy="549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3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719914"/>
            <a:ext cx="7495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 (201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5536" y="310583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2019 yılı iç denetiminde </a:t>
            </a:r>
            <a:r>
              <a:rPr lang="en-US" b="1" dirty="0" err="1"/>
              <a:t>S</a:t>
            </a:r>
            <a:r>
              <a:rPr lang="en-US" b="1" smtClean="0"/>
              <a:t>ürecimize</a:t>
            </a:r>
            <a:r>
              <a:rPr lang="en-US" b="1" dirty="0" smtClean="0"/>
              <a:t> </a:t>
            </a:r>
            <a:r>
              <a:rPr lang="tr-TR" b="1" dirty="0"/>
              <a:t>yönelik DF form</a:t>
            </a:r>
            <a:r>
              <a:rPr lang="en-US" b="1" dirty="0"/>
              <a:t>u </a:t>
            </a:r>
            <a:r>
              <a:rPr lang="en-US" b="1" dirty="0" err="1"/>
              <a:t>açılmamıştır</a:t>
            </a:r>
            <a:r>
              <a:rPr lang="en-US" b="1" dirty="0"/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077098"/>
              </p:ext>
            </p:extLst>
          </p:nvPr>
        </p:nvGraphicFramePr>
        <p:xfrm>
          <a:off x="26910" y="2232973"/>
          <a:ext cx="9117090" cy="29745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12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2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647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Şikayet</a:t>
                      </a:r>
                      <a:r>
                        <a:rPr lang="tr-TR" baseline="0" dirty="0" smtClean="0"/>
                        <a:t> Tarihi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Şikayet Konusu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Sonuç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65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02 </a:t>
                      </a:r>
                      <a:r>
                        <a:rPr lang="en-US" dirty="0" err="1" smtClean="0"/>
                        <a:t>Ocak</a:t>
                      </a:r>
                      <a:r>
                        <a:rPr lang="en-US" dirty="0" smtClean="0"/>
                        <a:t> 2019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Hazırlık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Sınıfı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Ders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Başlangıç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Saatinin</a:t>
                      </a:r>
                      <a:r>
                        <a:rPr lang="en-US" baseline="0" dirty="0" smtClean="0"/>
                        <a:t> 09.00 </a:t>
                      </a:r>
                      <a:r>
                        <a:rPr lang="en-US" baseline="0" dirty="0" err="1" smtClean="0"/>
                        <a:t>olması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Öğrencinin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sonraki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okuduğu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dersi</a:t>
                      </a:r>
                      <a:r>
                        <a:rPr lang="en-US" baseline="0" dirty="0" smtClean="0"/>
                        <a:t> 09:30’da </a:t>
                      </a:r>
                      <a:r>
                        <a:rPr lang="en-US" baseline="0" dirty="0" err="1" smtClean="0"/>
                        <a:t>başladığı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için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şikayete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memnuniyetsizlik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durumu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çözüldü</a:t>
                      </a:r>
                      <a:r>
                        <a:rPr lang="en-US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47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Ekim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Almanca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dersinde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Öğrenci</a:t>
                      </a:r>
                      <a:r>
                        <a:rPr lang="en-US" dirty="0" smtClean="0"/>
                        <a:t> - </a:t>
                      </a:r>
                      <a:r>
                        <a:rPr lang="en-US" dirty="0" err="1" smtClean="0"/>
                        <a:t>Öğr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Gör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arasında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yaşanan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sıkıntı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Öğrenci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Öğr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Gör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ile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görüşmeler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yapıldı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Fakat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öğrenci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henüz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şikayetini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çekmedi</a:t>
                      </a:r>
                      <a:r>
                        <a:rPr lang="en-US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183958"/>
                  </a:ext>
                </a:extLst>
              </a:tr>
            </a:tbl>
          </a:graphicData>
        </a:graphic>
      </p:graphicFrame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49" y="11755"/>
            <a:ext cx="7320543" cy="681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7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pic>
        <p:nvPicPr>
          <p:cNvPr id="42" name="Content Placeholder 4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332656"/>
            <a:ext cx="7004660" cy="644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9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95947" y="18443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130693"/>
            <a:ext cx="2736304" cy="5760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2344"/>
            <a:ext cx="9036496" cy="552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018" y="579266"/>
            <a:ext cx="7637963" cy="569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74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38655"/>
            <a:ext cx="7916242" cy="611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07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018" y="65599"/>
            <a:ext cx="7637963" cy="672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82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59632" y="-1667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3058"/>
            <a:ext cx="2736304" cy="5760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111" y="568934"/>
            <a:ext cx="7396482" cy="6152542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652134" y="6417071"/>
            <a:ext cx="262644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KYS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İç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Denetim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Puanı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95%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15616" y="94389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2142714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 b="1" dirty="0" err="1" smtClean="0">
                <a:cs typeface="Times New Roman" panose="02020603050405020304" pitchFamily="18" charset="0"/>
              </a:rPr>
              <a:t>Hazırlık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Modülünün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Bilgi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İşlem</a:t>
            </a:r>
            <a:r>
              <a:rPr lang="en-US" sz="2000" b="1" dirty="0" smtClean="0">
                <a:cs typeface="Times New Roman" panose="02020603050405020304" pitchFamily="18" charset="0"/>
              </a:rPr>
              <a:t> Müdürlüğü </a:t>
            </a:r>
            <a:r>
              <a:rPr lang="en-US" sz="2000" b="1" dirty="0" err="1" smtClean="0">
                <a:cs typeface="Times New Roman" panose="02020603050405020304" pitchFamily="18" charset="0"/>
              </a:rPr>
              <a:t>tarafından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cs typeface="Times New Roman" panose="02020603050405020304" pitchFamily="18" charset="0"/>
              </a:rPr>
              <a:t>Öğrenci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cs typeface="Times New Roman" panose="02020603050405020304" pitchFamily="18" charset="0"/>
              </a:rPr>
              <a:t>Bilgi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cs typeface="Times New Roman" panose="02020603050405020304" pitchFamily="18" charset="0"/>
              </a:rPr>
              <a:t>Sistemine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tanımlanması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talebinde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bulunulmuştur</a:t>
            </a:r>
            <a:r>
              <a:rPr lang="en-US" sz="2000" b="1" dirty="0" smtClean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tr-TR" sz="2000" b="1" dirty="0" smtClean="0">
                <a:cs typeface="Times New Roman" panose="02020603050405020304" pitchFamily="18" charset="0"/>
              </a:rPr>
              <a:t>Arşiv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için</a:t>
            </a:r>
            <a:r>
              <a:rPr lang="tr-TR" sz="2000" b="1" dirty="0" smtClean="0">
                <a:cs typeface="Times New Roman" panose="02020603050405020304" pitchFamily="18" charset="0"/>
              </a:rPr>
              <a:t> </a:t>
            </a:r>
            <a:r>
              <a:rPr lang="tr-TR" sz="2000" b="1" dirty="0">
                <a:cs typeface="Times New Roman" panose="02020603050405020304" pitchFamily="18" charset="0"/>
              </a:rPr>
              <a:t>çelik dolap talebinde bulunulmuştur.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32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467544" y="2263523"/>
            <a:ext cx="84157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 b="1" dirty="0" err="1">
                <a:cs typeface="Times New Roman" panose="02020603050405020304" pitchFamily="18" charset="0"/>
              </a:rPr>
              <a:t>Hazırlık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cs typeface="Times New Roman" panose="02020603050405020304" pitchFamily="18" charset="0"/>
              </a:rPr>
              <a:t>Modülünün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cs typeface="Times New Roman" panose="02020603050405020304" pitchFamily="18" charset="0"/>
              </a:rPr>
              <a:t>Öğrenci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cs typeface="Times New Roman" panose="02020603050405020304" pitchFamily="18" charset="0"/>
              </a:rPr>
              <a:t>Bilgi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Sisteminde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tanımlı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olmamasından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dolayı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öğrenciler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yoklama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ve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ders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notları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takibini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kendileri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yapamamaktadır</a:t>
            </a:r>
            <a:r>
              <a:rPr lang="en-US" sz="2000" b="1" dirty="0" smtClean="0"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cs typeface="Times New Roman" panose="02020603050405020304" pitchFamily="18" charset="0"/>
              </a:rPr>
              <a:t>Hazılık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Modülünün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sisteme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tanımlanması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öğrenci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memnuniyetinin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artmasına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katkı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cs typeface="Times New Roman" panose="02020603050405020304" pitchFamily="18" charset="0"/>
              </a:rPr>
              <a:t>sağlayacaktır</a:t>
            </a:r>
            <a:r>
              <a:rPr lang="en-US" sz="2000" b="1" dirty="0" smtClean="0"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tr-TR" sz="2000" b="1" dirty="0" smtClean="0"/>
              <a:t>Öğrencilerin Fakültedeki öğretim elemanları ile </a:t>
            </a:r>
            <a:r>
              <a:rPr lang="en-US" sz="2000" b="1" dirty="0" err="1" smtClean="0"/>
              <a:t>bir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araya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gelmesi</a:t>
            </a:r>
            <a:r>
              <a:rPr lang="tr-TR" sz="2000" b="1" dirty="0" smtClean="0"/>
              <a:t> İngilizce öğrenme motivasyonlarını artırmakta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olup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disiplinli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çalışmalarını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sağlamaktadır</a:t>
            </a:r>
            <a:r>
              <a:rPr lang="en-US" sz="2000" b="1" dirty="0" smtClean="0"/>
              <a:t>.</a:t>
            </a:r>
            <a:r>
              <a:rPr lang="tr-TR" sz="2000" b="1" dirty="0" smtClean="0"/>
              <a:t> </a:t>
            </a:r>
            <a:endParaRPr lang="en-US" sz="2000" b="1" dirty="0" smtClean="0"/>
          </a:p>
          <a:p>
            <a:pPr algn="just"/>
            <a:endParaRPr lang="en-US" sz="2000" b="1" dirty="0" smtClean="0"/>
          </a:p>
        </p:txBody>
      </p:sp>
      <p:pic>
        <p:nvPicPr>
          <p:cNvPr id="67" name="Resi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843808"/>
            <a:ext cx="20938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5533"/>
            <a:ext cx="2737341" cy="579170"/>
          </a:xfrm>
          <a:prstGeom prst="rect">
            <a:avLst/>
          </a:prstGeom>
        </p:spPr>
      </p:pic>
      <p:sp>
        <p:nvSpPr>
          <p:cNvPr id="6" name="Metin kutusu 4"/>
          <p:cNvSpPr txBox="1"/>
          <p:nvPr/>
        </p:nvSpPr>
        <p:spPr>
          <a:xfrm>
            <a:off x="1824577" y="11837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14426"/>
            <a:ext cx="8772497" cy="552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71827" y="-67119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46186"/>
              </p:ext>
            </p:extLst>
          </p:nvPr>
        </p:nvGraphicFramePr>
        <p:xfrm>
          <a:off x="162127" y="556845"/>
          <a:ext cx="8874369" cy="63608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71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778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Karşılanma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Öğrenciler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400" dirty="0" smtClean="0">
                          <a:latin typeface="+mn-lt"/>
                        </a:rPr>
                        <a:t>Eğitimin verimli ve kesintisiz sürmesi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aseline="0" dirty="0" err="1" smtClean="0">
                          <a:latin typeface="+mn-lt"/>
                        </a:rPr>
                        <a:t>Öğrenci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tr-TR" sz="1400" baseline="0" dirty="0" smtClean="0">
                          <a:latin typeface="+mn-lt"/>
                        </a:rPr>
                        <a:t>memnuniyet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anketi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sonucu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tr-TR" sz="1400" baseline="0" dirty="0" smtClean="0">
                          <a:latin typeface="+mn-lt"/>
                        </a:rPr>
                        <a:t>%</a:t>
                      </a:r>
                      <a:r>
                        <a:rPr lang="en-US" sz="1400" baseline="0" dirty="0" smtClean="0">
                          <a:latin typeface="+mn-lt"/>
                        </a:rPr>
                        <a:t> 93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Öğretim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Görevlileri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Akademik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İdari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süreçlerin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yürütülmesi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+mn-lt"/>
                        </a:rPr>
                        <a:t>Öğretim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görevlileri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memnuniyet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anketi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sonucu</a:t>
                      </a:r>
                      <a:r>
                        <a:rPr lang="en-US" sz="1400" baseline="0" dirty="0" smtClean="0">
                          <a:latin typeface="+mn-lt"/>
                        </a:rPr>
                        <a:t> % 89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869573"/>
                  </a:ext>
                </a:extLst>
              </a:tr>
              <a:tr h="421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Rektörlük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İdari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Akademik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süreçlerin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yürütülmesi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smtClean="0">
                          <a:latin typeface="+mn-lt"/>
                        </a:rPr>
                        <a:t>Tüm talepler zamanında karşılanmaktadır.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551676"/>
                  </a:ext>
                </a:extLst>
              </a:tr>
              <a:tr h="327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Sekreterlik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İdari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süreçlerin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yürütülmesi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latin typeface="+mn-lt"/>
                        </a:rPr>
                        <a:t>Tüm talepler zamanında karşılanmaktadır.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36247"/>
                  </a:ext>
                </a:extLst>
              </a:tr>
              <a:tr h="7075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YÖK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Paydaşlar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arası memnuniyeti arttırma, İşlemlerin mevzuata uygun yapılması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latin typeface="+mn-lt"/>
                        </a:rPr>
                        <a:t>YÖKSİS</a:t>
                      </a:r>
                      <a:r>
                        <a:rPr lang="tr-TR" sz="1400" baseline="0" dirty="0" smtClean="0">
                          <a:latin typeface="+mn-lt"/>
                        </a:rPr>
                        <a:t> üzerinden Öğretim Görevlisi ilanına çıkılıp Öğretim Görevlisi alımı ilgili yönetmeliğe uygun yapıldı. 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90957"/>
                  </a:ext>
                </a:extLst>
              </a:tr>
              <a:tr h="5276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İdari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Birimler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Koordinatörlükler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yapılması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latin typeface="+mn-lt"/>
                        </a:rPr>
                        <a:t>PDR Merkezi </a:t>
                      </a:r>
                      <a:r>
                        <a:rPr lang="en-US" sz="1400" dirty="0" err="1" smtClean="0">
                          <a:latin typeface="+mn-lt"/>
                        </a:rPr>
                        <a:t>tarafından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latin typeface="+mn-lt"/>
                        </a:rPr>
                        <a:t>YDYO </a:t>
                      </a:r>
                      <a:r>
                        <a:rPr lang="en-US" sz="1400" dirty="0" err="1" smtClean="0">
                          <a:latin typeface="+mn-lt"/>
                        </a:rPr>
                        <a:t>Öğr</a:t>
                      </a:r>
                      <a:r>
                        <a:rPr lang="en-US" sz="1400" dirty="0" smtClean="0">
                          <a:latin typeface="+mn-lt"/>
                        </a:rPr>
                        <a:t>.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Görevlilerine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Psikolojik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Dayanıklılık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Atölye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tr-TR" sz="1400" baseline="0" dirty="0" smtClean="0">
                          <a:latin typeface="+mn-lt"/>
                        </a:rPr>
                        <a:t>çalışması yapıldı.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07156"/>
                  </a:ext>
                </a:extLst>
              </a:tr>
              <a:tr h="7075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Diğer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Akademik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Birimler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yapılması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+mn-lt"/>
                        </a:rPr>
                        <a:t>Hukuk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Fakültesinin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talebi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üzerine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tüm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öğrencilere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öğrenme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becerilerini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geliştirme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konulu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seminer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düzenlendi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10983"/>
                  </a:ext>
                </a:extLst>
              </a:tr>
              <a:tr h="501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Yurt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Dışı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Yükseköğrenim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Kurumları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Eğitim İşbirliği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err="1" smtClean="0">
                          <a:latin typeface="+mn-lt"/>
                        </a:rPr>
                        <a:t>Leicester</a:t>
                      </a:r>
                      <a:r>
                        <a:rPr lang="tr-TR" sz="1400" dirty="0" smtClean="0">
                          <a:latin typeface="+mn-lt"/>
                        </a:rPr>
                        <a:t> Üniversitesi ile protokol </a:t>
                      </a:r>
                      <a:r>
                        <a:rPr lang="en-US" sz="1400" dirty="0" err="1" smtClean="0">
                          <a:latin typeface="+mn-lt"/>
                        </a:rPr>
                        <a:t>devam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etmektedir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11926"/>
                  </a:ext>
                </a:extLst>
              </a:tr>
              <a:tr h="501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Yayınevleri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yapılması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latin typeface="+mn-lt"/>
                        </a:rPr>
                        <a:t>Öğretim</a:t>
                      </a:r>
                      <a:r>
                        <a:rPr lang="tr-TR" sz="1400" baseline="0" dirty="0" smtClean="0">
                          <a:latin typeface="+mn-lt"/>
                        </a:rPr>
                        <a:t> Görevlileri ve öğrenciler için yayınevinden kitap temin edildi.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559702"/>
                  </a:ext>
                </a:extLst>
              </a:tr>
              <a:tr h="42195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Öğrenci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Veliler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Öğrencilere doğru bilgi ve gerekli desteği vermek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aseline="0" dirty="0" smtClean="0">
                          <a:latin typeface="+mn-lt"/>
                        </a:rPr>
                        <a:t>İşbirliğimiz devam etmektedir. 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971689"/>
                  </a:ext>
                </a:extLst>
              </a:tr>
              <a:tr h="7075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Yabancı Diller Yüksekokul çalışanları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Motivasyon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kariyer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ücret, devamlılık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</a:rPr>
                        <a:t>CELTA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eğitimi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yapıldı</a:t>
                      </a:r>
                      <a:r>
                        <a:rPr lang="en-US" sz="1400" baseline="0" dirty="0" smtClean="0">
                          <a:latin typeface="+mn-lt"/>
                        </a:rPr>
                        <a:t>,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hizmet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içi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mesleki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gelişim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eğitimleri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yapıldı</a:t>
                      </a:r>
                      <a:r>
                        <a:rPr lang="en-US" sz="1400" baseline="0" dirty="0" smtClean="0">
                          <a:latin typeface="+mn-lt"/>
                        </a:rPr>
                        <a:t>,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motivaston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artırıcı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etkinlikler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düzenlendi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endParaRPr lang="tr-TR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942191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62127" y="3148"/>
            <a:ext cx="2449687" cy="55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18864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98074"/>
            <a:ext cx="2448272" cy="4616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14" y="764704"/>
            <a:ext cx="9010605" cy="528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sp>
        <p:nvSpPr>
          <p:cNvPr id="5" name="Metin kutusu 4"/>
          <p:cNvSpPr txBox="1">
            <a:spLocks noGrp="1"/>
          </p:cNvSpPr>
          <p:nvPr>
            <p:ph type="title"/>
          </p:nvPr>
        </p:nvSpPr>
        <p:spPr>
          <a:xfrm>
            <a:off x="2735288" y="231263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98074"/>
            <a:ext cx="2448272" cy="46166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96850" y="-6496050"/>
          <a:ext cx="3921557" cy="4525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758">
                  <a:extLst>
                    <a:ext uri="{9D8B030D-6E8A-4147-A177-3AD203B41FA5}">
                      <a16:colId xmlns:a16="http://schemas.microsoft.com/office/drawing/2014/main" val="1007136381"/>
                    </a:ext>
                  </a:extLst>
                </a:gridCol>
                <a:gridCol w="880303">
                  <a:extLst>
                    <a:ext uri="{9D8B030D-6E8A-4147-A177-3AD203B41FA5}">
                      <a16:colId xmlns:a16="http://schemas.microsoft.com/office/drawing/2014/main" val="448486381"/>
                    </a:ext>
                  </a:extLst>
                </a:gridCol>
                <a:gridCol w="305531">
                  <a:extLst>
                    <a:ext uri="{9D8B030D-6E8A-4147-A177-3AD203B41FA5}">
                      <a16:colId xmlns:a16="http://schemas.microsoft.com/office/drawing/2014/main" val="758326507"/>
                    </a:ext>
                  </a:extLst>
                </a:gridCol>
                <a:gridCol w="291483">
                  <a:extLst>
                    <a:ext uri="{9D8B030D-6E8A-4147-A177-3AD203B41FA5}">
                      <a16:colId xmlns:a16="http://schemas.microsoft.com/office/drawing/2014/main" val="4231501373"/>
                    </a:ext>
                  </a:extLst>
                </a:gridCol>
                <a:gridCol w="262218">
                  <a:extLst>
                    <a:ext uri="{9D8B030D-6E8A-4147-A177-3AD203B41FA5}">
                      <a16:colId xmlns:a16="http://schemas.microsoft.com/office/drawing/2014/main" val="4210747118"/>
                    </a:ext>
                  </a:extLst>
                </a:gridCol>
                <a:gridCol w="117061">
                  <a:extLst>
                    <a:ext uri="{9D8B030D-6E8A-4147-A177-3AD203B41FA5}">
                      <a16:colId xmlns:a16="http://schemas.microsoft.com/office/drawing/2014/main" val="4077941391"/>
                    </a:ext>
                  </a:extLst>
                </a:gridCol>
                <a:gridCol w="117061">
                  <a:extLst>
                    <a:ext uri="{9D8B030D-6E8A-4147-A177-3AD203B41FA5}">
                      <a16:colId xmlns:a16="http://schemas.microsoft.com/office/drawing/2014/main" val="2855614794"/>
                    </a:ext>
                  </a:extLst>
                </a:gridCol>
                <a:gridCol w="117061">
                  <a:extLst>
                    <a:ext uri="{9D8B030D-6E8A-4147-A177-3AD203B41FA5}">
                      <a16:colId xmlns:a16="http://schemas.microsoft.com/office/drawing/2014/main" val="1114719163"/>
                    </a:ext>
                  </a:extLst>
                </a:gridCol>
                <a:gridCol w="117061">
                  <a:extLst>
                    <a:ext uri="{9D8B030D-6E8A-4147-A177-3AD203B41FA5}">
                      <a16:colId xmlns:a16="http://schemas.microsoft.com/office/drawing/2014/main" val="1830337401"/>
                    </a:ext>
                  </a:extLst>
                </a:gridCol>
                <a:gridCol w="117061">
                  <a:extLst>
                    <a:ext uri="{9D8B030D-6E8A-4147-A177-3AD203B41FA5}">
                      <a16:colId xmlns:a16="http://schemas.microsoft.com/office/drawing/2014/main" val="3768661418"/>
                    </a:ext>
                  </a:extLst>
                </a:gridCol>
                <a:gridCol w="173251">
                  <a:extLst>
                    <a:ext uri="{9D8B030D-6E8A-4147-A177-3AD203B41FA5}">
                      <a16:colId xmlns:a16="http://schemas.microsoft.com/office/drawing/2014/main" val="3942987485"/>
                    </a:ext>
                  </a:extLst>
                </a:gridCol>
                <a:gridCol w="117061">
                  <a:extLst>
                    <a:ext uri="{9D8B030D-6E8A-4147-A177-3AD203B41FA5}">
                      <a16:colId xmlns:a16="http://schemas.microsoft.com/office/drawing/2014/main" val="1006995447"/>
                    </a:ext>
                  </a:extLst>
                </a:gridCol>
                <a:gridCol w="117061">
                  <a:extLst>
                    <a:ext uri="{9D8B030D-6E8A-4147-A177-3AD203B41FA5}">
                      <a16:colId xmlns:a16="http://schemas.microsoft.com/office/drawing/2014/main" val="1715083991"/>
                    </a:ext>
                  </a:extLst>
                </a:gridCol>
                <a:gridCol w="117061">
                  <a:extLst>
                    <a:ext uri="{9D8B030D-6E8A-4147-A177-3AD203B41FA5}">
                      <a16:colId xmlns:a16="http://schemas.microsoft.com/office/drawing/2014/main" val="115075583"/>
                    </a:ext>
                  </a:extLst>
                </a:gridCol>
                <a:gridCol w="145156">
                  <a:extLst>
                    <a:ext uri="{9D8B030D-6E8A-4147-A177-3AD203B41FA5}">
                      <a16:colId xmlns:a16="http://schemas.microsoft.com/office/drawing/2014/main" val="1980690231"/>
                    </a:ext>
                  </a:extLst>
                </a:gridCol>
                <a:gridCol w="117061">
                  <a:extLst>
                    <a:ext uri="{9D8B030D-6E8A-4147-A177-3AD203B41FA5}">
                      <a16:colId xmlns:a16="http://schemas.microsoft.com/office/drawing/2014/main" val="1426873745"/>
                    </a:ext>
                  </a:extLst>
                </a:gridCol>
                <a:gridCol w="115891">
                  <a:extLst>
                    <a:ext uri="{9D8B030D-6E8A-4147-A177-3AD203B41FA5}">
                      <a16:colId xmlns:a16="http://schemas.microsoft.com/office/drawing/2014/main" val="132892175"/>
                    </a:ext>
                  </a:extLst>
                </a:gridCol>
                <a:gridCol w="168569">
                  <a:extLst>
                    <a:ext uri="{9D8B030D-6E8A-4147-A177-3AD203B41FA5}">
                      <a16:colId xmlns:a16="http://schemas.microsoft.com/office/drawing/2014/main" val="1161165178"/>
                    </a:ext>
                  </a:extLst>
                </a:gridCol>
                <a:gridCol w="165057">
                  <a:extLst>
                    <a:ext uri="{9D8B030D-6E8A-4147-A177-3AD203B41FA5}">
                      <a16:colId xmlns:a16="http://schemas.microsoft.com/office/drawing/2014/main" val="2829378923"/>
                    </a:ext>
                  </a:extLst>
                </a:gridCol>
                <a:gridCol w="135791">
                  <a:extLst>
                    <a:ext uri="{9D8B030D-6E8A-4147-A177-3AD203B41FA5}">
                      <a16:colId xmlns:a16="http://schemas.microsoft.com/office/drawing/2014/main" val="2274182547"/>
                    </a:ext>
                  </a:extLst>
                </a:gridCol>
              </a:tblGrid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19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Öğrencilerin Dahil Edildiği Projelerin Başarı Oranı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2.4.5.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Bu hedef sadece fakülteleri ilgilendirmektedir.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5620992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Öğrencilerin Dahil Edildiği Projelerden Memnuniyet Oranı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2.4.5.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Bu hedef sadece fakülteleri ilgilendirmektedir.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9317012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Online Derslerin Başarı Oranı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2.6.1.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Bu hedef sadece fakülteleri ilgilendirmektedir.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7598757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22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Kullanıcı Memnuniyet Oranı (Gastronomi Eğitim Mutfağından)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1.7.7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Bu hedef sadece fakülteleri ilgilendirmektedir.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741346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Major Hata Sayısı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1.3.1.-1.3.3.-1.3.5.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4800678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24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Düzeltici Faaliyet Kapanma Hızı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1.3.1.-1.3.3.-1.3.5.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100%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7294311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Risk Azaltma Oranı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1.3.1.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20%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7663185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26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Kalite Hedefleri Gerçekleşme Oranı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1.3.1.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100%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7942237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27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KYS İç Denetim Puanı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1.3.1.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85%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84%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856040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28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Şikayet Sayısı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1.3.2.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9304752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29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Şikayet Çözüm Memnuniyet Oranı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1.3.2.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100%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9689459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30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Tekrarlayan Şikayet Sayısı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1.3.2.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3754088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31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Çevre Kazası Sayısı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1.3.3.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90743285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32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İş Kazası Sayısı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1.3.5.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6004003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33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İş Kazası Ağırlık Oranı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1.3.5.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4905464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34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Öneri Sayısı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1.3.6.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2356014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35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Önerilerin Hayata Geçirilme Oranı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1.3.6.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85%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559178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36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Personel Performans Oranı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1.8.3.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DD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8268422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37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Süreç Memnuniyet Oranı (İç Müşteri)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1.14.1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Ölçülmedi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&gt;=70%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88%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2195778"/>
                  </a:ext>
                </a:extLst>
              </a:tr>
              <a:tr h="70279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2018  GENEL SONUÇ</a:t>
                      </a: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SEMBOLLERİN ANLAMLARI</a:t>
                      </a: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71955"/>
                  </a:ext>
                </a:extLst>
              </a:tr>
              <a:tr h="185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TOPLAM HEDEF SAYISI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3689763"/>
                  </a:ext>
                </a:extLst>
              </a:tr>
              <a:tr h="123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TUTAN HEDEF SAYISI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Mükemmel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İyileştirilmeli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692487"/>
                  </a:ext>
                </a:extLst>
              </a:tr>
              <a:tr h="702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TUTMAYAN HEDEF SAYISI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100-90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   79-60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792330"/>
                  </a:ext>
                </a:extLst>
              </a:tr>
              <a:tr h="702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ORTALAMA PERFORMANS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9900843"/>
                  </a:ext>
                </a:extLst>
              </a:tr>
              <a:tr h="702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SONUÇ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Başarılı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Başarısız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563133"/>
                  </a:ext>
                </a:extLst>
              </a:tr>
              <a:tr h="702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SEMBOL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  89-80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59-0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126445"/>
                  </a:ext>
                </a:extLst>
              </a:tr>
              <a:tr h="7379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300" u="none" strike="noStrike">
                          <a:effectLst/>
                        </a:rPr>
                        <a:t>KIRMIZI İLE YAZILANLAR ÜNİVERSİTENİN TÜM SÜREÇLERİNİN ORTAK HEDEFLERİDİR.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234723"/>
                  </a:ext>
                </a:extLst>
              </a:tr>
              <a:tr h="506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u="none" strike="noStrike">
                          <a:effectLst/>
                        </a:rPr>
                        <a:t>STRATEJİK PLAN NO SU OLMAYAN HEDEFLER KYS ve ŞYS KAPSAMINDA VERİLMİŞTİR.</a:t>
                      </a:r>
                      <a:endParaRPr lang="en-US" sz="300" b="0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4682352"/>
                  </a:ext>
                </a:extLst>
              </a:tr>
              <a:tr h="73793"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5366542"/>
                  </a:ext>
                </a:extLst>
              </a:tr>
              <a:tr h="7379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400" u="none" strike="noStrike">
                          <a:effectLst/>
                        </a:rPr>
                        <a:t>Form No:KY-FR-0005 Yayın Tarihi:03.05.2018 Değ.No:0 Değ. Tarihi:-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08151998"/>
                  </a:ext>
                </a:extLst>
              </a:tr>
            </a:tbl>
          </a:graphicData>
        </a:graphic>
      </p:graphicFrame>
      <p:pic>
        <p:nvPicPr>
          <p:cNvPr id="8" name="Resi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13" y="12344400"/>
            <a:ext cx="4191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450" y="12853988"/>
            <a:ext cx="576263" cy="5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00" y="12849225"/>
            <a:ext cx="5651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sim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350" y="12258675"/>
            <a:ext cx="6572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Resi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600" y="20440650"/>
            <a:ext cx="4191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Resim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738" y="20950238"/>
            <a:ext cx="576262" cy="5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Resim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3988" y="20945475"/>
            <a:ext cx="5651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Resim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638" y="20354925"/>
            <a:ext cx="6572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284" y="900613"/>
            <a:ext cx="8980991" cy="558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9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339752" y="-1989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519"/>
            <a:ext cx="2736304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3" y="624271"/>
            <a:ext cx="8965231" cy="609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sp>
        <p:nvSpPr>
          <p:cNvPr id="5" name="Metin kutusu 4"/>
          <p:cNvSpPr txBox="1">
            <a:spLocks noGrp="1"/>
          </p:cNvSpPr>
          <p:nvPr>
            <p:ph type="title"/>
          </p:nvPr>
        </p:nvSpPr>
        <p:spPr>
          <a:xfrm>
            <a:off x="2859807" y="127895"/>
            <a:ext cx="598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519"/>
            <a:ext cx="2736304" cy="576064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66" y="908720"/>
            <a:ext cx="9135033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sp>
        <p:nvSpPr>
          <p:cNvPr id="5" name="Metin kutusu 4"/>
          <p:cNvSpPr txBox="1">
            <a:spLocks noGrp="1"/>
          </p:cNvSpPr>
          <p:nvPr>
            <p:ph type="title"/>
          </p:nvPr>
        </p:nvSpPr>
        <p:spPr>
          <a:xfrm>
            <a:off x="3001541" y="127895"/>
            <a:ext cx="5698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519"/>
            <a:ext cx="2736304" cy="576064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591" y="774226"/>
            <a:ext cx="8955451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823</Words>
  <Application>Microsoft Office PowerPoint</Application>
  <PresentationFormat>On-screen Show (4:3)</PresentationFormat>
  <Paragraphs>534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Ofis Teması</vt:lpstr>
      <vt:lpstr>2019 YILI  YGG SUNUMU  YDYO KALİTE SÜRECİ  25/12/2019</vt:lpstr>
      <vt:lpstr>PowerPoint Presentation</vt:lpstr>
      <vt:lpstr>PowerPoint Presentation</vt:lpstr>
      <vt:lpstr>PowerPoint Presentation</vt:lpstr>
      <vt:lpstr>PowerPoint Presentation</vt:lpstr>
      <vt:lpstr>SÜREÇ PERFORMANS GÖSTERGELERİ (SPİK )</vt:lpstr>
      <vt:lpstr>PowerPoint Presentation</vt:lpstr>
      <vt:lpstr>KALİTE FAALİYET PLANLARI</vt:lpstr>
      <vt:lpstr>KALİTE FAALİYET PLANLARI</vt:lpstr>
      <vt:lpstr>KALİTE FAALİYET PLANLARI</vt:lpstr>
      <vt:lpstr>PowerPoint Presentation</vt:lpstr>
      <vt:lpstr>PowerPoint Presentation</vt:lpstr>
      <vt:lpstr>PowerPoint Presentation</vt:lpstr>
      <vt:lpstr>PowerPoint Presentation</vt:lpstr>
      <vt:lpstr>MEMNUNİYET ÖLÇÜM SONUÇLARI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Hatice Karaçelik</cp:lastModifiedBy>
  <cp:revision>136</cp:revision>
  <dcterms:created xsi:type="dcterms:W3CDTF">2016-08-26T15:45:58Z</dcterms:created>
  <dcterms:modified xsi:type="dcterms:W3CDTF">2020-01-23T13:13:12Z</dcterms:modified>
</cp:coreProperties>
</file>