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01" r:id="rId3"/>
    <p:sldId id="344" r:id="rId4"/>
    <p:sldId id="345" r:id="rId5"/>
    <p:sldId id="346" r:id="rId6"/>
    <p:sldId id="347" r:id="rId7"/>
    <p:sldId id="348" r:id="rId8"/>
    <p:sldId id="366" r:id="rId9"/>
    <p:sldId id="367" r:id="rId10"/>
    <p:sldId id="368" r:id="rId11"/>
    <p:sldId id="369" r:id="rId12"/>
    <p:sldId id="370" r:id="rId13"/>
    <p:sldId id="326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15" r:id="rId25"/>
    <p:sldId id="331" r:id="rId26"/>
    <p:sldId id="332" r:id="rId27"/>
    <p:sldId id="334" r:id="rId28"/>
    <p:sldId id="336" r:id="rId29"/>
    <p:sldId id="338" r:id="rId30"/>
    <p:sldId id="340" r:id="rId31"/>
    <p:sldId id="388" r:id="rId32"/>
    <p:sldId id="391" r:id="rId33"/>
    <p:sldId id="390" r:id="rId34"/>
    <p:sldId id="389" r:id="rId35"/>
    <p:sldId id="392" r:id="rId36"/>
    <p:sldId id="354" r:id="rId37"/>
    <p:sldId id="358" r:id="rId38"/>
    <p:sldId id="359" r:id="rId39"/>
    <p:sldId id="393" r:id="rId40"/>
    <p:sldId id="394" r:id="rId41"/>
    <p:sldId id="395" r:id="rId42"/>
    <p:sldId id="397" r:id="rId43"/>
    <p:sldId id="396" r:id="rId44"/>
    <p:sldId id="398" r:id="rId45"/>
    <p:sldId id="356" r:id="rId46"/>
    <p:sldId id="360" r:id="rId47"/>
    <p:sldId id="363" r:id="rId48"/>
    <p:sldId id="362" r:id="rId49"/>
    <p:sldId id="361" r:id="rId50"/>
    <p:sldId id="402" r:id="rId51"/>
    <p:sldId id="401" r:id="rId52"/>
    <p:sldId id="400" r:id="rId53"/>
    <p:sldId id="399" r:id="rId54"/>
    <p:sldId id="298" r:id="rId55"/>
    <p:sldId id="349" r:id="rId56"/>
    <p:sldId id="299" r:id="rId57"/>
    <p:sldId id="295" r:id="rId58"/>
    <p:sldId id="296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A6D10C8-864F-4F4F-BAA1-6C027740DA79}">
          <p14:sldIdLst>
            <p14:sldId id="256"/>
            <p14:sldId id="301"/>
            <p14:sldId id="344"/>
            <p14:sldId id="345"/>
            <p14:sldId id="346"/>
            <p14:sldId id="347"/>
            <p14:sldId id="348"/>
            <p14:sldId id="366"/>
            <p14:sldId id="367"/>
            <p14:sldId id="368"/>
            <p14:sldId id="369"/>
            <p14:sldId id="370"/>
            <p14:sldId id="326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15"/>
            <p14:sldId id="331"/>
            <p14:sldId id="332"/>
            <p14:sldId id="334"/>
            <p14:sldId id="336"/>
            <p14:sldId id="338"/>
            <p14:sldId id="340"/>
            <p14:sldId id="388"/>
            <p14:sldId id="391"/>
            <p14:sldId id="390"/>
            <p14:sldId id="389"/>
            <p14:sldId id="392"/>
            <p14:sldId id="354"/>
            <p14:sldId id="358"/>
            <p14:sldId id="359"/>
            <p14:sldId id="393"/>
            <p14:sldId id="394"/>
            <p14:sldId id="395"/>
            <p14:sldId id="397"/>
            <p14:sldId id="396"/>
            <p14:sldId id="398"/>
            <p14:sldId id="356"/>
          </p14:sldIdLst>
        </p14:section>
        <p14:section name="DF1" id="{E4165953-1EA2-400D-8922-DFF28056CF0D}">
          <p14:sldIdLst>
            <p14:sldId id="360"/>
            <p14:sldId id="363"/>
          </p14:sldIdLst>
        </p14:section>
        <p14:section name="DF2" id="{0BC37955-40D6-4199-AD47-BAC36B9D4DB5}">
          <p14:sldIdLst>
            <p14:sldId id="362"/>
            <p14:sldId id="361"/>
          </p14:sldIdLst>
        </p14:section>
        <p14:section name="DF3" id="{95D50764-2F43-4608-8ACD-338076BA6085}">
          <p14:sldIdLst>
            <p14:sldId id="402"/>
            <p14:sldId id="401"/>
          </p14:sldIdLst>
        </p14:section>
        <p14:section name="DF4" id="{68E650BF-AE15-466B-B9C3-6810B8CA7B4E}">
          <p14:sldIdLst>
            <p14:sldId id="400"/>
            <p14:sldId id="399"/>
            <p14:sldId id="298"/>
            <p14:sldId id="349"/>
            <p14:sldId id="299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Öğrenci</a:t>
            </a:r>
            <a:r>
              <a:rPr lang="en-US" baseline="0"/>
              <a:t> </a:t>
            </a:r>
            <a:r>
              <a:rPr lang="en-US"/>
              <a:t>Memnuniyet</a:t>
            </a:r>
            <a:r>
              <a:rPr lang="en-US" baseline="0"/>
              <a:t> Anket Sonuçları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'[Gastronomi ve Mutfak Sanatları Bölümü Anket Analizleri.xlsx]Sayfa11'!$B$6</c:f>
              <c:strCache>
                <c:ptCount val="1"/>
                <c:pt idx="0">
                  <c:v>Sütun2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27-4A73-B502-670BA6ED43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7-4A73-B502-670BA6ED4343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27-4A73-B502-670BA6ED4343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27-4A73-B502-670BA6ED43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84,92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27-4A73-B502-670BA6ED4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'[Gastronomi ve Mutfak Sanatları Bölümü Anket Analizleri.xlsx]Sayfa11'!$A$7:$A$11</c:f>
              <c:strCache>
                <c:ptCount val="5"/>
                <c:pt idx="0">
                  <c:v>öğretim Elemanı - Ders Memnuniyet Anketi </c:v>
                </c:pt>
                <c:pt idx="1">
                  <c:v>Eğitim Memnuniyet Anketleri </c:v>
                </c:pt>
                <c:pt idx="2">
                  <c:v>Oryantasyon Memnuniyeti</c:v>
                </c:pt>
                <c:pt idx="3">
                  <c:v>Gezi Memnuniyet Anketi </c:v>
                </c:pt>
                <c:pt idx="4">
                  <c:v>Sunum Mmnuniyet Anketi </c:v>
                </c:pt>
              </c:strCache>
            </c:strRef>
          </c:cat>
          <c:val>
            <c:numRef>
              <c:f>'[Gastronomi ve Mutfak Sanatları Bölümü Anket Analizleri.xlsx]Sayfa11'!$B$7:$B$11</c:f>
              <c:numCache>
                <c:formatCode>General</c:formatCode>
                <c:ptCount val="5"/>
                <c:pt idx="0">
                  <c:v>86.68</c:v>
                </c:pt>
                <c:pt idx="1">
                  <c:v>81</c:v>
                </c:pt>
                <c:pt idx="2">
                  <c:v>87.93</c:v>
                </c:pt>
                <c:pt idx="3">
                  <c:v>87.56</c:v>
                </c:pt>
                <c:pt idx="4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27-4A73-B502-670BA6ED4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8018000"/>
        <c:axId val="2110685408"/>
      </c:barChart>
      <c:catAx>
        <c:axId val="207801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685408"/>
        <c:crosses val="autoZero"/>
        <c:auto val="0"/>
        <c:lblAlgn val="ctr"/>
        <c:lblOffset val="100"/>
        <c:noMultiLvlLbl val="0"/>
      </c:catAx>
      <c:valAx>
        <c:axId val="21106854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0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95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97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9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49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15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4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5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05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17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24.01.2020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24.01.2020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24.01.2020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24.01.2020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24.01.2020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.xls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.xls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4.xls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5.xls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6.xls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7.xlsx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715200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tr-TR" b="1" dirty="0">
                <a:solidFill>
                  <a:srgbClr val="FF0000"/>
                </a:solidFill>
              </a:rPr>
              <a:t>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YGG SUNUMU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TURİZM DEKANLIK SÜRECİ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/>
              <a:t>21/01</a:t>
            </a:r>
            <a:r>
              <a:rPr lang="tr-TR" b="1" dirty="0"/>
              <a:t>/20</a:t>
            </a:r>
            <a:r>
              <a:rPr lang="en-US" b="1" dirty="0"/>
              <a:t>20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74164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395536" y="1317709"/>
          <a:ext cx="8064897" cy="5441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İyi eğitim almak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Müfredatlar</a:t>
                      </a:r>
                      <a:r>
                        <a:rPr lang="tr-TR" sz="1600" baseline="0" dirty="0"/>
                        <a:t> ihtiyaca göre güncelleniyor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eğitim ve araştırma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Öğretim elemanları eğitim kalitesini</a:t>
                      </a:r>
                      <a:r>
                        <a:rPr lang="tr-TR" sz="1600" baseline="0" dirty="0"/>
                        <a:t> yükseltmek ve araştırmalar yapmak için çalışmalar yürütüyor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5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Mütevelli Heyeti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eğitim ve araştırma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Öğretim elemanları eğitim kalitesini</a:t>
                      </a:r>
                      <a:r>
                        <a:rPr lang="tr-TR" sz="1600" baseline="0" dirty="0"/>
                        <a:t> yükseltmek ve araştırmalar yapmak için çalışmalar yürütüyor</a:t>
                      </a:r>
                      <a:endParaRPr lang="tr-TR" sz="1600" dirty="0"/>
                    </a:p>
                    <a:p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 çalışma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İdari işler uyum içinde yürütülüyor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5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fakülte ve dekanlıklar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 araştırmada paylaşım ve ortaklık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Ekonomi</a:t>
                      </a:r>
                      <a:r>
                        <a:rPr lang="tr-TR" sz="1600" baseline="0" dirty="0"/>
                        <a:t> Bölümü ile ortak çalışma yürütülüyor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9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Turizm Sektörü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personel ve iş 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Öğrencilere nitelikli eğitim verilerek sektöre hazırlanıyorlar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54588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9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395536" y="1435418"/>
          <a:ext cx="8064897" cy="5121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kuruluşları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Yasalara uyma ve uygulama</a:t>
                      </a:r>
                      <a:b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Sivil Toplum Kuruluşları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Sektörel ve bölgesel gelişim ve katkı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Topluma faydalı projeler planlanıyor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5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Akdeniz Üniversitesi ile işbirliği içinde çalışılıyor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Uygun çalışılması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Mevzuata</a:t>
                      </a:r>
                      <a:r>
                        <a:rPr lang="tr-TR" baseline="0" dirty="0"/>
                        <a:t> uygun olarak prosedürler takip ediliyor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5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Sektörün iyileştirilmesi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Sektöre nitelikli personel sağlanması için eğitim kalitesi arttırılıyor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9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halk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 kalkınmaya katkı</a:t>
                      </a:r>
                      <a:b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personel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Topluma faydalı projeler planlanıyor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5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idari kadrosu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 çalışma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Uyumlu çalışılıyor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91424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395536" y="1435418"/>
          <a:ext cx="8064897" cy="34026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422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yönetimler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İşbirliği içinde çalışılıyor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b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Mezun takip sistemi kuruldu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5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kurumları ve fonları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üretimi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Projelerle</a:t>
                      </a:r>
                      <a:r>
                        <a:rPr lang="tr-TR" sz="1600" baseline="0" dirty="0"/>
                        <a:t> fon destekçilerine başvuruluyor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eğitim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Öğrencilerin nitelikli eğitim alması için müfredatlar güncel ihtiyaçlara göre</a:t>
                      </a:r>
                      <a:r>
                        <a:rPr lang="tr-TR" sz="1600" baseline="0" dirty="0"/>
                        <a:t> revize ediliyor.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5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yayın organları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yayın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Nitelikli yayınlarda yayın yapılabilmesi için çalışılıyor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99655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01736"/>
              </p:ext>
            </p:extLst>
          </p:nvPr>
        </p:nvGraphicFramePr>
        <p:xfrm>
          <a:off x="428896" y="1235075"/>
          <a:ext cx="8229601" cy="5486400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987549088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3543765078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1583321457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2841159721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719432604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2365009159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3578810057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3829754871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429074473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352788440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4137052937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4282592578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069497176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612167326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4274559553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1549871491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3577623910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2755712769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2831963248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141764890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02952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61217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040409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50692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3288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97800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525728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038474"/>
                  </a:ext>
                </a:extLst>
              </a:tr>
              <a:tr h="3671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 Anketi Sonucu Aksiyon Gerçekleşme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043246"/>
                  </a:ext>
                </a:extLst>
              </a:tr>
              <a:tr h="2447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Kullanıcı Memnuniyet Oranı (Laboratuvar Cihazlarından)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1.7.3.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631258"/>
                  </a:ext>
                </a:extLst>
              </a:tr>
              <a:tr h="413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Kullanıcı Memnuniyet Oranı (Kurulan Yeni Laboratuvarlardan)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1.7.4.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65882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Kalibrasyon Planına Uyum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1.7.6.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86566"/>
                  </a:ext>
                </a:extLst>
              </a:tr>
              <a:tr h="3497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Araştırma Sonuçlarının İlgili Kurumlar Tarafından Kullanılma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1.12.11.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19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63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91531"/>
              </p:ext>
            </p:extLst>
          </p:nvPr>
        </p:nvGraphicFramePr>
        <p:xfrm>
          <a:off x="243840" y="1155165"/>
          <a:ext cx="8229601" cy="5211691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2034233266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3359571776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3139950638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1162290943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2332163901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1457251000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3828674144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3577031961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5873257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696170322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1334088797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787490818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414918245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3263624909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1132026461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3740670597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551167822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1101173041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1350698017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2730310869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34705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47220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9741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54207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88976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5506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37901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62805"/>
                  </a:ext>
                </a:extLst>
              </a:tr>
              <a:tr h="2447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Başarı Oranı (Sadece Turizm Dekanlık için geçerlidir)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85402"/>
                  </a:ext>
                </a:extLst>
              </a:tr>
              <a:tr h="3671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Memnuniyet Oranı (Sadece Turizm Dekanlık için geçerlidir)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12265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Patent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2.5.1.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554553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Teknoparkta Şirket Açan Akademik Personel Sayısı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2.5.1.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6923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2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7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29381"/>
              </p:ext>
            </p:extLst>
          </p:nvPr>
        </p:nvGraphicFramePr>
        <p:xfrm>
          <a:off x="422365" y="1432560"/>
          <a:ext cx="8229601" cy="5120640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16867137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1520378943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1958968979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2967589002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1323387320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2203048076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1024055769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1776311784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3035012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292390754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921454420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3653582094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374363774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312562645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513832150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2890084746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2426435990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1300213101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3780717340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3931743337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12979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76391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36543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597238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60306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69079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32756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38155"/>
                  </a:ext>
                </a:extLst>
              </a:tr>
              <a:tr h="3671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Gerçekleşen Katılımcı Sayısının Planlanan Katılımcı Sayısına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03515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Organizasyon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3751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Dereceye Girilen Yarışma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22815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Başvurulan Proje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53569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Endeksli Yayın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2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10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15052"/>
              </p:ext>
            </p:extLst>
          </p:nvPr>
        </p:nvGraphicFramePr>
        <p:xfrm>
          <a:off x="457201" y="1447800"/>
          <a:ext cx="8229599" cy="5120640"/>
        </p:xfrm>
        <a:graphic>
          <a:graphicData uri="http://schemas.openxmlformats.org/drawingml/2006/table">
            <a:tbl>
              <a:tblPr/>
              <a:tblGrid>
                <a:gridCol w="373366">
                  <a:extLst>
                    <a:ext uri="{9D8B030D-6E8A-4147-A177-3AD203B41FA5}">
                      <a16:colId xmlns:a16="http://schemas.microsoft.com/office/drawing/2014/main" val="2489677623"/>
                    </a:ext>
                  </a:extLst>
                </a:gridCol>
                <a:gridCol w="1361229">
                  <a:extLst>
                    <a:ext uri="{9D8B030D-6E8A-4147-A177-3AD203B41FA5}">
                      <a16:colId xmlns:a16="http://schemas.microsoft.com/office/drawing/2014/main" val="3334279173"/>
                    </a:ext>
                  </a:extLst>
                </a:gridCol>
                <a:gridCol w="507544">
                  <a:extLst>
                    <a:ext uri="{9D8B030D-6E8A-4147-A177-3AD203B41FA5}">
                      <a16:colId xmlns:a16="http://schemas.microsoft.com/office/drawing/2014/main" val="1092093827"/>
                    </a:ext>
                  </a:extLst>
                </a:gridCol>
                <a:gridCol w="544491">
                  <a:extLst>
                    <a:ext uri="{9D8B030D-6E8A-4147-A177-3AD203B41FA5}">
                      <a16:colId xmlns:a16="http://schemas.microsoft.com/office/drawing/2014/main" val="1711712624"/>
                    </a:ext>
                  </a:extLst>
                </a:gridCol>
                <a:gridCol w="435593">
                  <a:extLst>
                    <a:ext uri="{9D8B030D-6E8A-4147-A177-3AD203B41FA5}">
                      <a16:colId xmlns:a16="http://schemas.microsoft.com/office/drawing/2014/main" val="847125605"/>
                    </a:ext>
                  </a:extLst>
                </a:gridCol>
                <a:gridCol w="361698">
                  <a:extLst>
                    <a:ext uri="{9D8B030D-6E8A-4147-A177-3AD203B41FA5}">
                      <a16:colId xmlns:a16="http://schemas.microsoft.com/office/drawing/2014/main" val="1208451464"/>
                    </a:ext>
                  </a:extLst>
                </a:gridCol>
                <a:gridCol w="420036">
                  <a:extLst>
                    <a:ext uri="{9D8B030D-6E8A-4147-A177-3AD203B41FA5}">
                      <a16:colId xmlns:a16="http://schemas.microsoft.com/office/drawing/2014/main" val="872586190"/>
                    </a:ext>
                  </a:extLst>
                </a:gridCol>
                <a:gridCol w="373366">
                  <a:extLst>
                    <a:ext uri="{9D8B030D-6E8A-4147-A177-3AD203B41FA5}">
                      <a16:colId xmlns:a16="http://schemas.microsoft.com/office/drawing/2014/main" val="3392282869"/>
                    </a:ext>
                  </a:extLst>
                </a:gridCol>
                <a:gridCol w="320861">
                  <a:extLst>
                    <a:ext uri="{9D8B030D-6E8A-4147-A177-3AD203B41FA5}">
                      <a16:colId xmlns:a16="http://schemas.microsoft.com/office/drawing/2014/main" val="1721385183"/>
                    </a:ext>
                  </a:extLst>
                </a:gridCol>
                <a:gridCol w="412258">
                  <a:extLst>
                    <a:ext uri="{9D8B030D-6E8A-4147-A177-3AD203B41FA5}">
                      <a16:colId xmlns:a16="http://schemas.microsoft.com/office/drawing/2014/main" val="1721600063"/>
                    </a:ext>
                  </a:extLst>
                </a:gridCol>
                <a:gridCol w="268356">
                  <a:extLst>
                    <a:ext uri="{9D8B030D-6E8A-4147-A177-3AD203B41FA5}">
                      <a16:colId xmlns:a16="http://schemas.microsoft.com/office/drawing/2014/main" val="237387438"/>
                    </a:ext>
                  </a:extLst>
                </a:gridCol>
                <a:gridCol w="320861">
                  <a:extLst>
                    <a:ext uri="{9D8B030D-6E8A-4147-A177-3AD203B41FA5}">
                      <a16:colId xmlns:a16="http://schemas.microsoft.com/office/drawing/2014/main" val="628817800"/>
                    </a:ext>
                  </a:extLst>
                </a:gridCol>
                <a:gridCol w="320861">
                  <a:extLst>
                    <a:ext uri="{9D8B030D-6E8A-4147-A177-3AD203B41FA5}">
                      <a16:colId xmlns:a16="http://schemas.microsoft.com/office/drawing/2014/main" val="2230050509"/>
                    </a:ext>
                  </a:extLst>
                </a:gridCol>
                <a:gridCol w="291692">
                  <a:extLst>
                    <a:ext uri="{9D8B030D-6E8A-4147-A177-3AD203B41FA5}">
                      <a16:colId xmlns:a16="http://schemas.microsoft.com/office/drawing/2014/main" val="3404302917"/>
                    </a:ext>
                  </a:extLst>
                </a:gridCol>
                <a:gridCol w="291692">
                  <a:extLst>
                    <a:ext uri="{9D8B030D-6E8A-4147-A177-3AD203B41FA5}">
                      <a16:colId xmlns:a16="http://schemas.microsoft.com/office/drawing/2014/main" val="2319293205"/>
                    </a:ext>
                  </a:extLst>
                </a:gridCol>
                <a:gridCol w="248910">
                  <a:extLst>
                    <a:ext uri="{9D8B030D-6E8A-4147-A177-3AD203B41FA5}">
                      <a16:colId xmlns:a16="http://schemas.microsoft.com/office/drawing/2014/main" val="4078490800"/>
                    </a:ext>
                  </a:extLst>
                </a:gridCol>
                <a:gridCol w="350030">
                  <a:extLst>
                    <a:ext uri="{9D8B030D-6E8A-4147-A177-3AD203B41FA5}">
                      <a16:colId xmlns:a16="http://schemas.microsoft.com/office/drawing/2014/main" val="2439354372"/>
                    </a:ext>
                  </a:extLst>
                </a:gridCol>
                <a:gridCol w="396701">
                  <a:extLst>
                    <a:ext uri="{9D8B030D-6E8A-4147-A177-3AD203B41FA5}">
                      <a16:colId xmlns:a16="http://schemas.microsoft.com/office/drawing/2014/main" val="2261779953"/>
                    </a:ext>
                  </a:extLst>
                </a:gridCol>
                <a:gridCol w="404479">
                  <a:extLst>
                    <a:ext uri="{9D8B030D-6E8A-4147-A177-3AD203B41FA5}">
                      <a16:colId xmlns:a16="http://schemas.microsoft.com/office/drawing/2014/main" val="2617035309"/>
                    </a:ext>
                  </a:extLst>
                </a:gridCol>
                <a:gridCol w="225575">
                  <a:extLst>
                    <a:ext uri="{9D8B030D-6E8A-4147-A177-3AD203B41FA5}">
                      <a16:colId xmlns:a16="http://schemas.microsoft.com/office/drawing/2014/main" val="2095311541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869693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25816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72542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26452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427240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3953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36243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42094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Atıf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32778"/>
                  </a:ext>
                </a:extLst>
              </a:tr>
              <a:tr h="3671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Yürütülmekte Olan Araştırma Projesi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49674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 Yayınlanmış Kitap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35906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Danışmanlık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07442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Toplam Yayın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4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7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33538"/>
              </p:ext>
            </p:extLst>
          </p:nvPr>
        </p:nvGraphicFramePr>
        <p:xfrm>
          <a:off x="265611" y="1524000"/>
          <a:ext cx="8229601" cy="4754880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208605721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2795601749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1370350075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3631144218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1658004997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609851717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3545715094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3027803490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33941767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382171525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2617302791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3956140041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766212401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67711012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772255052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2494035013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531406932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4101432494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3221420125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934286575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33035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620539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89741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472539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48294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12954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09588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12908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 Başına Düşen Kitap Bölümü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…….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4157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Personel Performans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1.8.3.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0303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Gerçekleşen Katılımcı Sayısı/Planlanan Katılımcı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2.1.5.-2.1.6.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7534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 Oranı (Etkinliklerden)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2.1.5.-2.1.6.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42198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77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9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63495"/>
              </p:ext>
            </p:extLst>
          </p:nvPr>
        </p:nvGraphicFramePr>
        <p:xfrm>
          <a:off x="457199" y="1371600"/>
          <a:ext cx="8229601" cy="4937760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4165501445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891053794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4118213049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3627779719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3530651295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2012591374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3832550904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61426062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365168334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303851033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1768461631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792008086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289833583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055038908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76604404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1832721338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1725149590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2102261136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2059798696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2366305508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539855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40762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41515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68072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57191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05878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39701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422343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İşveren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05899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Yayın Sayısı Artış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2.4.3.-2.4.4.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11349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Üniversitelerle Yapılan Ortak Proje Sayısı Artış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931971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Dahil Edildiği Projelerin Başarı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33021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Öğrencilerin Dahil Edildiği Projelerden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358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0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33293"/>
              </p:ext>
            </p:extLst>
          </p:nvPr>
        </p:nvGraphicFramePr>
        <p:xfrm>
          <a:off x="457199" y="1289551"/>
          <a:ext cx="8229601" cy="4937760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2977528059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2033910973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1008185923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3332336905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1511211316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485425241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2396235811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2400869750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81272126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3807763703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3334637457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768602993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048703526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681072611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1711378711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445560142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3663616981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1161143131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1381863504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2218084274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94597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4779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724628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21981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86009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18046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11262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6038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Online Derslerin Başarı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2.6.1.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BFBFBF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007096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Kullanıcı Memnuniyet Oranı (Gastronomi Eğitim Mutfağından)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1.7.7.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73955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Süreç  Memnuniyet Oranı (İç Müşteri)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1.14.1.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79104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Hata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1.3.1.-1.3.3.-1.3.5.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31955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Düzeltici Faaliyet Kapanma Hızı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1.3.1.-1.3.3.-1.3.5.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2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60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33367"/>
              </p:ext>
            </p:extLst>
          </p:nvPr>
        </p:nvGraphicFramePr>
        <p:xfrm>
          <a:off x="251520" y="692699"/>
          <a:ext cx="8640960" cy="53373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73508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Güçlü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Yön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   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G1- % 100 İngilizce eğitim verilmesi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G2- </a:t>
                      </a:r>
                      <a:r>
                        <a:rPr lang="en-US" sz="1400" u="none" strike="noStrike" dirty="0" err="1">
                          <a:effectLst/>
                        </a:rPr>
                        <a:t>İkinci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yabancı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G3- </a:t>
                      </a:r>
                      <a:r>
                        <a:rPr lang="en-US" sz="1400" u="none" strike="noStrike" dirty="0" err="1">
                          <a:effectLst/>
                        </a:rPr>
                        <a:t>Güncel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sektörün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ihtiyaçlarına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uygun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müfredat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48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G4- </a:t>
                      </a:r>
                      <a:r>
                        <a:rPr lang="en-US" sz="1400" u="none" strike="noStrike" dirty="0" err="1">
                          <a:effectLst/>
                        </a:rPr>
                        <a:t>Güçlü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sektörel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ilşkiler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59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G5- </a:t>
                      </a:r>
                      <a:r>
                        <a:rPr lang="en-US" sz="1400" u="none" strike="noStrike" dirty="0" err="1">
                          <a:effectLst/>
                        </a:rPr>
                        <a:t>Deneyimli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farklı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kültürlerden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kalifiye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genç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dinamik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akademik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kadroya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sahip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olunması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G6- İdari kadronun nitelikli olması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G7- </a:t>
                      </a:r>
                      <a:r>
                        <a:rPr lang="en-US" sz="1400" u="none" strike="noStrike" dirty="0" err="1">
                          <a:effectLst/>
                        </a:rPr>
                        <a:t>Yeniliğe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açık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olunması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G8- </a:t>
                      </a:r>
                      <a:r>
                        <a:rPr lang="en-US" sz="1400" u="none" strike="noStrike" dirty="0" err="1">
                          <a:effectLst/>
                        </a:rPr>
                        <a:t>Proje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yapabilme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kabiliyeti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G9- </a:t>
                      </a:r>
                      <a:r>
                        <a:rPr lang="en-US" sz="1400" u="none" strike="noStrike" dirty="0" err="1">
                          <a:effectLst/>
                        </a:rPr>
                        <a:t>Öğrenci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odaklı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olunması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15713"/>
              </p:ext>
            </p:extLst>
          </p:nvPr>
        </p:nvGraphicFramePr>
        <p:xfrm>
          <a:off x="468085" y="1447800"/>
          <a:ext cx="8229601" cy="4389120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3348674140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668997008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522016639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4265287729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1828880766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573789632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3985385143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2843571354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5505367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982227306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2206723029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049810573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021774839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1961307656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760390871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1354768111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4238765916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3645927556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1898371765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3514541975"/>
                    </a:ext>
                  </a:extLst>
                </a:gridCol>
              </a:tblGrid>
              <a:tr h="116567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79268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91387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79750"/>
                  </a:ext>
                </a:extLst>
              </a:tr>
              <a:tr h="110738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42376"/>
                  </a:ext>
                </a:extLst>
              </a:tr>
              <a:tr h="163193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92964"/>
                  </a:ext>
                </a:extLst>
              </a:tr>
              <a:tr h="12122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286646"/>
                  </a:ext>
                </a:extLst>
              </a:tr>
              <a:tr h="12122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602672"/>
                  </a:ext>
                </a:extLst>
              </a:tr>
              <a:tr h="3322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23962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Azaltma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2728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Hedefleri Gerçekleşme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82,75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82,75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10935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İç Denetim Puanı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06552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23520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 Çözüm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90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1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80010"/>
              </p:ext>
            </p:extLst>
          </p:nvPr>
        </p:nvGraphicFramePr>
        <p:xfrm>
          <a:off x="457199" y="1371600"/>
          <a:ext cx="8229601" cy="4648202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4133155039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703987421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3054034277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3990379376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1720398697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2564821172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575882258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1314502669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34219669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3568876913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2663342589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2519402496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986134522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3853372098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3745987428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509919232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1412036342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3832291339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2958831980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2425179423"/>
                    </a:ext>
                  </a:extLst>
                </a:gridCol>
              </a:tblGrid>
              <a:tr h="197814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00003"/>
                  </a:ext>
                </a:extLst>
              </a:tr>
              <a:tr h="197814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54359"/>
                  </a:ext>
                </a:extLst>
              </a:tr>
              <a:tr h="197814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6752"/>
                  </a:ext>
                </a:extLst>
              </a:tr>
              <a:tr h="197814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20162"/>
                  </a:ext>
                </a:extLst>
              </a:tr>
              <a:tr h="197814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51208"/>
                  </a:ext>
                </a:extLst>
              </a:tr>
              <a:tr h="197814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44521"/>
                  </a:ext>
                </a:extLst>
              </a:tr>
              <a:tr h="197814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29742"/>
                  </a:ext>
                </a:extLst>
              </a:tr>
              <a:tr h="13846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39468"/>
                  </a:ext>
                </a:extLst>
              </a:tr>
              <a:tr h="3956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Tekrarlayan Şikayet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62382"/>
                  </a:ext>
                </a:extLst>
              </a:tr>
              <a:tr h="3956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Çevre Kazası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86004"/>
                  </a:ext>
                </a:extLst>
              </a:tr>
              <a:tr h="2963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Kazası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8002"/>
                  </a:ext>
                </a:extLst>
              </a:tr>
              <a:tr h="3956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Kazası Ağırlık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3750"/>
                  </a:ext>
                </a:extLst>
              </a:tr>
              <a:tr h="3956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Öneri Sayısı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7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8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89937"/>
              </p:ext>
            </p:extLst>
          </p:nvPr>
        </p:nvGraphicFramePr>
        <p:xfrm>
          <a:off x="426719" y="1457057"/>
          <a:ext cx="8229601" cy="4700711"/>
        </p:xfrm>
        <a:graphic>
          <a:graphicData uri="http://schemas.openxmlformats.org/drawingml/2006/table">
            <a:tbl>
              <a:tblPr/>
              <a:tblGrid>
                <a:gridCol w="372661">
                  <a:extLst>
                    <a:ext uri="{9D8B030D-6E8A-4147-A177-3AD203B41FA5}">
                      <a16:colId xmlns:a16="http://schemas.microsoft.com/office/drawing/2014/main" val="771926979"/>
                    </a:ext>
                  </a:extLst>
                </a:gridCol>
                <a:gridCol w="1358660">
                  <a:extLst>
                    <a:ext uri="{9D8B030D-6E8A-4147-A177-3AD203B41FA5}">
                      <a16:colId xmlns:a16="http://schemas.microsoft.com/office/drawing/2014/main" val="4251644682"/>
                    </a:ext>
                  </a:extLst>
                </a:gridCol>
                <a:gridCol w="506586">
                  <a:extLst>
                    <a:ext uri="{9D8B030D-6E8A-4147-A177-3AD203B41FA5}">
                      <a16:colId xmlns:a16="http://schemas.microsoft.com/office/drawing/2014/main" val="2812650853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2615286295"/>
                    </a:ext>
                  </a:extLst>
                </a:gridCol>
                <a:gridCol w="434771">
                  <a:extLst>
                    <a:ext uri="{9D8B030D-6E8A-4147-A177-3AD203B41FA5}">
                      <a16:colId xmlns:a16="http://schemas.microsoft.com/office/drawing/2014/main" val="387862714"/>
                    </a:ext>
                  </a:extLst>
                </a:gridCol>
                <a:gridCol w="364897">
                  <a:extLst>
                    <a:ext uri="{9D8B030D-6E8A-4147-A177-3AD203B41FA5}">
                      <a16:colId xmlns:a16="http://schemas.microsoft.com/office/drawing/2014/main" val="3826496625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1593146032"/>
                    </a:ext>
                  </a:extLst>
                </a:gridCol>
                <a:gridCol w="372661">
                  <a:extLst>
                    <a:ext uri="{9D8B030D-6E8A-4147-A177-3AD203B41FA5}">
                      <a16:colId xmlns:a16="http://schemas.microsoft.com/office/drawing/2014/main" val="2793858207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02402977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850352788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2226978078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1695483022"/>
                    </a:ext>
                  </a:extLst>
                </a:gridCol>
                <a:gridCol w="320256">
                  <a:extLst>
                    <a:ext uri="{9D8B030D-6E8A-4147-A177-3AD203B41FA5}">
                      <a16:colId xmlns:a16="http://schemas.microsoft.com/office/drawing/2014/main" val="3820995452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895560136"/>
                    </a:ext>
                  </a:extLst>
                </a:gridCol>
                <a:gridCol w="295024">
                  <a:extLst>
                    <a:ext uri="{9D8B030D-6E8A-4147-A177-3AD203B41FA5}">
                      <a16:colId xmlns:a16="http://schemas.microsoft.com/office/drawing/2014/main" val="2704452275"/>
                    </a:ext>
                  </a:extLst>
                </a:gridCol>
                <a:gridCol w="248441">
                  <a:extLst>
                    <a:ext uri="{9D8B030D-6E8A-4147-A177-3AD203B41FA5}">
                      <a16:colId xmlns:a16="http://schemas.microsoft.com/office/drawing/2014/main" val="1019261682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260049541"/>
                    </a:ext>
                  </a:extLst>
                </a:gridCol>
                <a:gridCol w="395952">
                  <a:extLst>
                    <a:ext uri="{9D8B030D-6E8A-4147-A177-3AD203B41FA5}">
                      <a16:colId xmlns:a16="http://schemas.microsoft.com/office/drawing/2014/main" val="1100122607"/>
                    </a:ext>
                  </a:extLst>
                </a:gridCol>
                <a:gridCol w="403716">
                  <a:extLst>
                    <a:ext uri="{9D8B030D-6E8A-4147-A177-3AD203B41FA5}">
                      <a16:colId xmlns:a16="http://schemas.microsoft.com/office/drawing/2014/main" val="3035775443"/>
                    </a:ext>
                  </a:extLst>
                </a:gridCol>
                <a:gridCol w="225150">
                  <a:extLst>
                    <a:ext uri="{9D8B030D-6E8A-4147-A177-3AD203B41FA5}">
                      <a16:colId xmlns:a16="http://schemas.microsoft.com/office/drawing/2014/main" val="1934473907"/>
                    </a:ext>
                  </a:extLst>
                </a:gridCol>
              </a:tblGrid>
              <a:tr h="204379">
                <a:tc rowSpan="5"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SÜREÇ PERFORMANS İZLEME KARNESİ (SPİK)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TF-SP-0001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89571"/>
                  </a:ext>
                </a:extLst>
              </a:tr>
              <a:tr h="204379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Yayın Tarihi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03.05.2018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39691"/>
                  </a:ext>
                </a:extLst>
              </a:tr>
              <a:tr h="204379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591328"/>
                  </a:ext>
                </a:extLst>
              </a:tr>
              <a:tr h="204379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Değişiklik Tarihi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31.01.2019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613962"/>
                  </a:ext>
                </a:extLst>
              </a:tr>
              <a:tr h="204379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Sayfa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1/1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71809"/>
                  </a:ext>
                </a:extLst>
              </a:tr>
              <a:tr h="204379"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19169"/>
                  </a:ext>
                </a:extLst>
              </a:tr>
              <a:tr h="204379"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63547"/>
                  </a:ext>
                </a:extLst>
              </a:tr>
              <a:tr h="1430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23136"/>
                  </a:ext>
                </a:extLst>
              </a:tr>
              <a:tr h="4087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Önerilerin Hayata Geçirilme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55175"/>
                  </a:ext>
                </a:extLst>
              </a:tr>
              <a:tr h="6131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Şikayete Geri Dönüş/Cevap Verme Süresi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&lt;=3 gün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015543"/>
                  </a:ext>
                </a:extLst>
              </a:tr>
              <a:tr h="4087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Şikayetin Çözümü İçin Öngörülen Süre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&lt;=14 gün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457224"/>
                  </a:ext>
                </a:extLst>
              </a:tr>
              <a:tr h="4087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Çözümün Gerçekleştirildiği Süre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ölçülmedi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&lt;=14 gün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1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57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8600" y="66084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62004"/>
            <a:ext cx="2703842" cy="466182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92292"/>
              </p:ext>
            </p:extLst>
          </p:nvPr>
        </p:nvGraphicFramePr>
        <p:xfrm>
          <a:off x="232954" y="1371600"/>
          <a:ext cx="8229600" cy="5120640"/>
        </p:xfrm>
        <a:graphic>
          <a:graphicData uri="http://schemas.openxmlformats.org/drawingml/2006/table">
            <a:tbl>
              <a:tblPr/>
              <a:tblGrid>
                <a:gridCol w="1735520">
                  <a:extLst>
                    <a:ext uri="{9D8B030D-6E8A-4147-A177-3AD203B41FA5}">
                      <a16:colId xmlns:a16="http://schemas.microsoft.com/office/drawing/2014/main" val="3235288587"/>
                    </a:ext>
                  </a:extLst>
                </a:gridCol>
                <a:gridCol w="508384">
                  <a:extLst>
                    <a:ext uri="{9D8B030D-6E8A-4147-A177-3AD203B41FA5}">
                      <a16:colId xmlns:a16="http://schemas.microsoft.com/office/drawing/2014/main" val="1582241716"/>
                    </a:ext>
                  </a:extLst>
                </a:gridCol>
                <a:gridCol w="543446">
                  <a:extLst>
                    <a:ext uri="{9D8B030D-6E8A-4147-A177-3AD203B41FA5}">
                      <a16:colId xmlns:a16="http://schemas.microsoft.com/office/drawing/2014/main" val="4070775801"/>
                    </a:ext>
                  </a:extLst>
                </a:gridCol>
                <a:gridCol w="432419">
                  <a:extLst>
                    <a:ext uri="{9D8B030D-6E8A-4147-A177-3AD203B41FA5}">
                      <a16:colId xmlns:a16="http://schemas.microsoft.com/office/drawing/2014/main" val="3613793813"/>
                    </a:ext>
                  </a:extLst>
                </a:gridCol>
                <a:gridCol w="362297">
                  <a:extLst>
                    <a:ext uri="{9D8B030D-6E8A-4147-A177-3AD203B41FA5}">
                      <a16:colId xmlns:a16="http://schemas.microsoft.com/office/drawing/2014/main" val="2601009827"/>
                    </a:ext>
                  </a:extLst>
                </a:gridCol>
                <a:gridCol w="420733">
                  <a:extLst>
                    <a:ext uri="{9D8B030D-6E8A-4147-A177-3AD203B41FA5}">
                      <a16:colId xmlns:a16="http://schemas.microsoft.com/office/drawing/2014/main" val="2981258000"/>
                    </a:ext>
                  </a:extLst>
                </a:gridCol>
                <a:gridCol w="373984">
                  <a:extLst>
                    <a:ext uri="{9D8B030D-6E8A-4147-A177-3AD203B41FA5}">
                      <a16:colId xmlns:a16="http://schemas.microsoft.com/office/drawing/2014/main" val="4181493564"/>
                    </a:ext>
                  </a:extLst>
                </a:gridCol>
                <a:gridCol w="321393">
                  <a:extLst>
                    <a:ext uri="{9D8B030D-6E8A-4147-A177-3AD203B41FA5}">
                      <a16:colId xmlns:a16="http://schemas.microsoft.com/office/drawing/2014/main" val="4292949013"/>
                    </a:ext>
                  </a:extLst>
                </a:gridCol>
                <a:gridCol w="409045">
                  <a:extLst>
                    <a:ext uri="{9D8B030D-6E8A-4147-A177-3AD203B41FA5}">
                      <a16:colId xmlns:a16="http://schemas.microsoft.com/office/drawing/2014/main" val="2733935198"/>
                    </a:ext>
                  </a:extLst>
                </a:gridCol>
                <a:gridCol w="272697">
                  <a:extLst>
                    <a:ext uri="{9D8B030D-6E8A-4147-A177-3AD203B41FA5}">
                      <a16:colId xmlns:a16="http://schemas.microsoft.com/office/drawing/2014/main" val="3455878567"/>
                    </a:ext>
                  </a:extLst>
                </a:gridCol>
                <a:gridCol w="321393">
                  <a:extLst>
                    <a:ext uri="{9D8B030D-6E8A-4147-A177-3AD203B41FA5}">
                      <a16:colId xmlns:a16="http://schemas.microsoft.com/office/drawing/2014/main" val="2073621161"/>
                    </a:ext>
                  </a:extLst>
                </a:gridCol>
                <a:gridCol w="321393">
                  <a:extLst>
                    <a:ext uri="{9D8B030D-6E8A-4147-A177-3AD203B41FA5}">
                      <a16:colId xmlns:a16="http://schemas.microsoft.com/office/drawing/2014/main" val="817189827"/>
                    </a:ext>
                  </a:extLst>
                </a:gridCol>
                <a:gridCol w="292175">
                  <a:extLst>
                    <a:ext uri="{9D8B030D-6E8A-4147-A177-3AD203B41FA5}">
                      <a16:colId xmlns:a16="http://schemas.microsoft.com/office/drawing/2014/main" val="3738114018"/>
                    </a:ext>
                  </a:extLst>
                </a:gridCol>
                <a:gridCol w="292175">
                  <a:extLst>
                    <a:ext uri="{9D8B030D-6E8A-4147-A177-3AD203B41FA5}">
                      <a16:colId xmlns:a16="http://schemas.microsoft.com/office/drawing/2014/main" val="3574019850"/>
                    </a:ext>
                  </a:extLst>
                </a:gridCol>
                <a:gridCol w="249323">
                  <a:extLst>
                    <a:ext uri="{9D8B030D-6E8A-4147-A177-3AD203B41FA5}">
                      <a16:colId xmlns:a16="http://schemas.microsoft.com/office/drawing/2014/main" val="4272811069"/>
                    </a:ext>
                  </a:extLst>
                </a:gridCol>
                <a:gridCol w="350610">
                  <a:extLst>
                    <a:ext uri="{9D8B030D-6E8A-4147-A177-3AD203B41FA5}">
                      <a16:colId xmlns:a16="http://schemas.microsoft.com/office/drawing/2014/main" val="3659387482"/>
                    </a:ext>
                  </a:extLst>
                </a:gridCol>
                <a:gridCol w="397358">
                  <a:extLst>
                    <a:ext uri="{9D8B030D-6E8A-4147-A177-3AD203B41FA5}">
                      <a16:colId xmlns:a16="http://schemas.microsoft.com/office/drawing/2014/main" val="3583422199"/>
                    </a:ext>
                  </a:extLst>
                </a:gridCol>
                <a:gridCol w="403202">
                  <a:extLst>
                    <a:ext uri="{9D8B030D-6E8A-4147-A177-3AD203B41FA5}">
                      <a16:colId xmlns:a16="http://schemas.microsoft.com/office/drawing/2014/main" val="3791483068"/>
                    </a:ext>
                  </a:extLst>
                </a:gridCol>
                <a:gridCol w="222053">
                  <a:extLst>
                    <a:ext uri="{9D8B030D-6E8A-4147-A177-3AD203B41FA5}">
                      <a16:colId xmlns:a16="http://schemas.microsoft.com/office/drawing/2014/main" val="3182945612"/>
                    </a:ext>
                  </a:extLst>
                </a:gridCol>
              </a:tblGrid>
              <a:tr h="11656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  GENEL SONUÇ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SEMBOLLERİN ANLAMLARI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76014"/>
                  </a:ext>
                </a:extLst>
              </a:tr>
              <a:tr h="223808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 HEDEF SAYISI</a:t>
                      </a: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2035"/>
                  </a:ext>
                </a:extLst>
              </a:tr>
              <a:tr h="116567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TUTAN HEDEF SAYISI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Mükemmel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İyileştirilmeli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549055"/>
                  </a:ext>
                </a:extLst>
              </a:tr>
              <a:tr h="116567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TUTMAYAN HEDEF SAYISI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100-90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79-60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36365"/>
                  </a:ext>
                </a:extLst>
              </a:tr>
              <a:tr h="116567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ORTALAMA PERFORMANS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82,75</a:t>
                      </a:r>
                    </a:p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461406"/>
                  </a:ext>
                </a:extLst>
              </a:tr>
              <a:tr h="116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SONUÇ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Başarılı</a:t>
                      </a:r>
                    </a:p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Başarılı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Başarısız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048501"/>
                  </a:ext>
                </a:extLst>
              </a:tr>
              <a:tr h="116567">
                <a:tc>
                  <a:txBody>
                    <a:bodyPr/>
                    <a:lstStyle/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SEMBOL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89-80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59-0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8667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7408863"/>
            <a:ext cx="4000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7918450"/>
            <a:ext cx="5476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88" y="7913688"/>
            <a:ext cx="52546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38" y="7323138"/>
            <a:ext cx="61753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47700"/>
            <a:ext cx="994124" cy="8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47" y="1680357"/>
            <a:ext cx="771187" cy="8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54" y="4018650"/>
            <a:ext cx="1053545" cy="9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41" y="3903654"/>
            <a:ext cx="944251" cy="8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75862"/>
            <a:ext cx="1053545" cy="9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50" y="1099687"/>
            <a:ext cx="8716950" cy="52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7" y="1143001"/>
            <a:ext cx="878313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7" y="1219199"/>
            <a:ext cx="8783134" cy="51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0" y="1142999"/>
            <a:ext cx="8859333" cy="5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87831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8931929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6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76939"/>
              </p:ext>
            </p:extLst>
          </p:nvPr>
        </p:nvGraphicFramePr>
        <p:xfrm>
          <a:off x="228600" y="211489"/>
          <a:ext cx="8568952" cy="653212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225307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343645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5117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Güçlü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Yön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51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G10- </a:t>
                      </a:r>
                      <a:r>
                        <a:rPr lang="en-US" sz="1400" u="none" strike="noStrike" dirty="0" err="1">
                          <a:effectLst/>
                        </a:rPr>
                        <a:t>Yabancı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potansiyeli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609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G11- </a:t>
                      </a:r>
                      <a:r>
                        <a:rPr lang="en-US" sz="1400" u="none" strike="noStrike" dirty="0" err="1">
                          <a:effectLst/>
                        </a:rPr>
                        <a:t>Yüksek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motivasyonlu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vizyon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sahibi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güçlü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lideri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451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G12- </a:t>
                      </a:r>
                      <a:r>
                        <a:rPr lang="en-US" sz="1400" u="none" strike="noStrike" dirty="0" err="1">
                          <a:effectLst/>
                        </a:rPr>
                        <a:t>Öğrenci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akademisyen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ilişkisinin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güçlü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451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G13- </a:t>
                      </a:r>
                      <a:r>
                        <a:rPr lang="en-US" sz="1400" u="none" strike="noStrike" dirty="0" err="1">
                          <a:effectLst/>
                        </a:rPr>
                        <a:t>Yeni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kurulduğu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için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dinamik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sisteminin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bulunması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bürokrasinin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az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609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G14- Yurt </a:t>
                      </a:r>
                      <a:r>
                        <a:rPr lang="en-US" sz="1400" u="none" strike="noStrike" dirty="0" err="1">
                          <a:effectLst/>
                        </a:rPr>
                        <a:t>içi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dışı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staj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olanakları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6360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G15- </a:t>
                      </a:r>
                      <a:r>
                        <a:rPr lang="en-US" sz="1400" u="none" strike="noStrike" dirty="0" err="1">
                          <a:effectLst/>
                        </a:rPr>
                        <a:t>Programlı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staj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gölge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yöneticilik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programları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sebebiyle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öğrencinin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sektörde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istihdamını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kolaylaştırıyor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öğrencinin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sektöre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adaptasyonunun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yüksek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609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G16-  </a:t>
                      </a:r>
                      <a:r>
                        <a:rPr lang="en-US" sz="1400" u="none" strike="noStrike" dirty="0" err="1">
                          <a:effectLst/>
                        </a:rPr>
                        <a:t>Turistik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işletmelerin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yönetiminde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kullanılan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güncel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yazılımların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üniversite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bünyesinde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ulaşılabilir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ders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kapsamında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öğretilmesi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609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G17- </a:t>
                      </a:r>
                      <a:r>
                        <a:rPr lang="en-US" sz="1400" u="none" strike="noStrike" dirty="0" err="1">
                          <a:effectLst/>
                        </a:rPr>
                        <a:t>Fakülte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mezun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izleme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sistemi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609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G18- </a:t>
                      </a:r>
                      <a:r>
                        <a:rPr lang="en-US" sz="1400" u="none" strike="noStrike" dirty="0" err="1">
                          <a:effectLst/>
                        </a:rPr>
                        <a:t>Akademik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çevre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ilişkilerin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kuvvetli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olunması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56866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G-19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Mezunlarımızın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iyi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konumlarda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sektörde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bulması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  <a:tr h="4511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G20- Bölüm klüplerinin etkin olması</a:t>
                      </a:r>
                      <a:endParaRPr lang="fi-FI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(</a:t>
                      </a:r>
                      <a:r>
                        <a:rPr lang="fi-FI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Yeni)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46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4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55" y="978987"/>
            <a:ext cx="8860646" cy="57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8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3" y="1142999"/>
            <a:ext cx="8896873" cy="51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30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" y="1219200"/>
            <a:ext cx="9095258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15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7" y="1143000"/>
            <a:ext cx="885933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6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7" y="1142999"/>
            <a:ext cx="8859334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0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67" y="332656"/>
            <a:ext cx="2736304" cy="576064"/>
          </a:xfrm>
          <a:prstGeom prst="rect">
            <a:avLst/>
          </a:prstGeom>
        </p:spPr>
      </p:pic>
      <p:sp>
        <p:nvSpPr>
          <p:cNvPr id="8" name="Metin kutusu 4"/>
          <p:cNvSpPr txBox="1"/>
          <p:nvPr/>
        </p:nvSpPr>
        <p:spPr>
          <a:xfrm>
            <a:off x="2555776" y="2975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12674"/>
            <a:ext cx="8720137" cy="54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09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90012"/>
              </p:ext>
            </p:extLst>
          </p:nvPr>
        </p:nvGraphicFramePr>
        <p:xfrm>
          <a:off x="413888" y="965176"/>
          <a:ext cx="8229600" cy="5774188"/>
        </p:xfrm>
        <a:graphic>
          <a:graphicData uri="http://schemas.openxmlformats.org/drawingml/2006/table">
            <a:tbl>
              <a:tblPr/>
              <a:tblGrid>
                <a:gridCol w="1021113">
                  <a:extLst>
                    <a:ext uri="{9D8B030D-6E8A-4147-A177-3AD203B41FA5}">
                      <a16:colId xmlns:a16="http://schemas.microsoft.com/office/drawing/2014/main" val="485998614"/>
                    </a:ext>
                  </a:extLst>
                </a:gridCol>
                <a:gridCol w="1151430">
                  <a:extLst>
                    <a:ext uri="{9D8B030D-6E8A-4147-A177-3AD203B41FA5}">
                      <a16:colId xmlns:a16="http://schemas.microsoft.com/office/drawing/2014/main" val="1612128665"/>
                    </a:ext>
                  </a:extLst>
                </a:gridCol>
                <a:gridCol w="185657">
                  <a:extLst>
                    <a:ext uri="{9D8B030D-6E8A-4147-A177-3AD203B41FA5}">
                      <a16:colId xmlns:a16="http://schemas.microsoft.com/office/drawing/2014/main" val="2238855899"/>
                    </a:ext>
                  </a:extLst>
                </a:gridCol>
                <a:gridCol w="1163926">
                  <a:extLst>
                    <a:ext uri="{9D8B030D-6E8A-4147-A177-3AD203B41FA5}">
                      <a16:colId xmlns:a16="http://schemas.microsoft.com/office/drawing/2014/main" val="267996654"/>
                    </a:ext>
                  </a:extLst>
                </a:gridCol>
                <a:gridCol w="251708">
                  <a:extLst>
                    <a:ext uri="{9D8B030D-6E8A-4147-A177-3AD203B41FA5}">
                      <a16:colId xmlns:a16="http://schemas.microsoft.com/office/drawing/2014/main" val="3609282799"/>
                    </a:ext>
                  </a:extLst>
                </a:gridCol>
                <a:gridCol w="599815">
                  <a:extLst>
                    <a:ext uri="{9D8B030D-6E8A-4147-A177-3AD203B41FA5}">
                      <a16:colId xmlns:a16="http://schemas.microsoft.com/office/drawing/2014/main" val="2756091353"/>
                    </a:ext>
                  </a:extLst>
                </a:gridCol>
                <a:gridCol w="221360">
                  <a:extLst>
                    <a:ext uri="{9D8B030D-6E8A-4147-A177-3AD203B41FA5}">
                      <a16:colId xmlns:a16="http://schemas.microsoft.com/office/drawing/2014/main" val="1095166407"/>
                    </a:ext>
                  </a:extLst>
                </a:gridCol>
                <a:gridCol w="749768">
                  <a:extLst>
                    <a:ext uri="{9D8B030D-6E8A-4147-A177-3AD203B41FA5}">
                      <a16:colId xmlns:a16="http://schemas.microsoft.com/office/drawing/2014/main" val="1656969978"/>
                    </a:ext>
                  </a:extLst>
                </a:gridCol>
                <a:gridCol w="656940">
                  <a:extLst>
                    <a:ext uri="{9D8B030D-6E8A-4147-A177-3AD203B41FA5}">
                      <a16:colId xmlns:a16="http://schemas.microsoft.com/office/drawing/2014/main" val="3280820876"/>
                    </a:ext>
                  </a:extLst>
                </a:gridCol>
                <a:gridCol w="599815">
                  <a:extLst>
                    <a:ext uri="{9D8B030D-6E8A-4147-A177-3AD203B41FA5}">
                      <a16:colId xmlns:a16="http://schemas.microsoft.com/office/drawing/2014/main" val="874356419"/>
                    </a:ext>
                  </a:extLst>
                </a:gridCol>
                <a:gridCol w="528408">
                  <a:extLst>
                    <a:ext uri="{9D8B030D-6E8A-4147-A177-3AD203B41FA5}">
                      <a16:colId xmlns:a16="http://schemas.microsoft.com/office/drawing/2014/main" val="1085212936"/>
                    </a:ext>
                  </a:extLst>
                </a:gridCol>
                <a:gridCol w="178516">
                  <a:extLst>
                    <a:ext uri="{9D8B030D-6E8A-4147-A177-3AD203B41FA5}">
                      <a16:colId xmlns:a16="http://schemas.microsoft.com/office/drawing/2014/main" val="2726588305"/>
                    </a:ext>
                  </a:extLst>
                </a:gridCol>
                <a:gridCol w="178516">
                  <a:extLst>
                    <a:ext uri="{9D8B030D-6E8A-4147-A177-3AD203B41FA5}">
                      <a16:colId xmlns:a16="http://schemas.microsoft.com/office/drawing/2014/main" val="3719149157"/>
                    </a:ext>
                  </a:extLst>
                </a:gridCol>
                <a:gridCol w="371314">
                  <a:extLst>
                    <a:ext uri="{9D8B030D-6E8A-4147-A177-3AD203B41FA5}">
                      <a16:colId xmlns:a16="http://schemas.microsoft.com/office/drawing/2014/main" val="4185385049"/>
                    </a:ext>
                  </a:extLst>
                </a:gridCol>
                <a:gridCol w="371314">
                  <a:extLst>
                    <a:ext uri="{9D8B030D-6E8A-4147-A177-3AD203B41FA5}">
                      <a16:colId xmlns:a16="http://schemas.microsoft.com/office/drawing/2014/main" val="1205591269"/>
                    </a:ext>
                  </a:extLst>
                </a:gridCol>
              </a:tblGrid>
              <a:tr h="107928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77211"/>
                  </a:ext>
                </a:extLst>
              </a:tr>
              <a:tr h="5396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79807"/>
                  </a:ext>
                </a:extLst>
              </a:tr>
              <a:tr h="7345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Sınıflardaki Teknik Arıza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Derslerin geç başlaması ve eğitimin aksaması, İTİBAR KAYBI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Internet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Teknik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İnternet altyapısının bakımı yapılmışve periyodik bakımla sürdürülmektedir.(Bakım kayıtlarında mevcuttur)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11220"/>
                  </a:ext>
                </a:extLst>
              </a:tr>
              <a:tr h="2548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Sınıflardaki Teknik Arıza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Derslerin geç başlaması ve 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Elektrik kesintisi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Jeneratörün devreye girmesi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55070"/>
                  </a:ext>
                </a:extLst>
              </a:tr>
              <a:tr h="7345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Sınıflardaki Teknik Arıza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Derslerin geç başlaması ve 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projeksiyon ve ilgili cihazların (kumanda vs.) teknik olarak çalışmaması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Teknik ekipten yardım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Bütünsel sistemin satın alınması, projeksiyon sayısının artırılması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IT/Teknik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Projeksiyon cihazlarının bakımı yapılmıitır,gerekli eksiklikler giderilmiştir(bakım kayıtlarında mevcuttur.)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34700"/>
                  </a:ext>
                </a:extLst>
              </a:tr>
              <a:tr h="2548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Sınıflardaki Teknik Arıza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Derslerin geç başlaması ve 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mikrofon sorunu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Teknik ekipten yardım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426039"/>
                  </a:ext>
                </a:extLst>
              </a:tr>
              <a:tr h="2998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Sınıfları ders sırasında yeterince karartamama riski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Sınıflardaki perde sisteminin yetersiz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sistem yeterlidir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872683"/>
                  </a:ext>
                </a:extLst>
              </a:tr>
              <a:tr h="5246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Fotokopi Odasındaki Cihazların  (Yazıcı, Fotokopi   ve Tarayıcı) Arızası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Ders, sınav materyallerinin gecikmesi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Periyodik bakımın zamanında yapılmaması/yetersizliği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Periodik kontroller/makina sayılarının arttırılması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70601"/>
                  </a:ext>
                </a:extLst>
              </a:tr>
              <a:tr h="6295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Tuvaletlerin yeterince temiz olmaması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Hijyenik ortam sağlanamaması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Yeterli temizlenmediği için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Temizliğin yetersiz görüldüğü durumlarda şikayet sisteminden bildirilecektir.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23506"/>
                  </a:ext>
                </a:extLst>
              </a:tr>
            </a:tbl>
          </a:graphicData>
        </a:graphic>
      </p:graphicFrame>
      <p:sp>
        <p:nvSpPr>
          <p:cNvPr id="12" name="143 Metin kutusu"/>
          <p:cNvSpPr txBox="1"/>
          <p:nvPr/>
        </p:nvSpPr>
        <p:spPr>
          <a:xfrm>
            <a:off x="413888" y="2013357"/>
            <a:ext cx="26670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413888" y="2176869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723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5362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76145"/>
              </p:ext>
            </p:extLst>
          </p:nvPr>
        </p:nvGraphicFramePr>
        <p:xfrm>
          <a:off x="420523" y="852360"/>
          <a:ext cx="8229600" cy="5838192"/>
        </p:xfrm>
        <a:graphic>
          <a:graphicData uri="http://schemas.openxmlformats.org/drawingml/2006/table">
            <a:tbl>
              <a:tblPr/>
              <a:tblGrid>
                <a:gridCol w="1021113">
                  <a:extLst>
                    <a:ext uri="{9D8B030D-6E8A-4147-A177-3AD203B41FA5}">
                      <a16:colId xmlns:a16="http://schemas.microsoft.com/office/drawing/2014/main" val="2561361882"/>
                    </a:ext>
                  </a:extLst>
                </a:gridCol>
                <a:gridCol w="1151430">
                  <a:extLst>
                    <a:ext uri="{9D8B030D-6E8A-4147-A177-3AD203B41FA5}">
                      <a16:colId xmlns:a16="http://schemas.microsoft.com/office/drawing/2014/main" val="2370413158"/>
                    </a:ext>
                  </a:extLst>
                </a:gridCol>
                <a:gridCol w="185657">
                  <a:extLst>
                    <a:ext uri="{9D8B030D-6E8A-4147-A177-3AD203B41FA5}">
                      <a16:colId xmlns:a16="http://schemas.microsoft.com/office/drawing/2014/main" val="4234181270"/>
                    </a:ext>
                  </a:extLst>
                </a:gridCol>
                <a:gridCol w="1163926">
                  <a:extLst>
                    <a:ext uri="{9D8B030D-6E8A-4147-A177-3AD203B41FA5}">
                      <a16:colId xmlns:a16="http://schemas.microsoft.com/office/drawing/2014/main" val="2979465705"/>
                    </a:ext>
                  </a:extLst>
                </a:gridCol>
                <a:gridCol w="251708">
                  <a:extLst>
                    <a:ext uri="{9D8B030D-6E8A-4147-A177-3AD203B41FA5}">
                      <a16:colId xmlns:a16="http://schemas.microsoft.com/office/drawing/2014/main" val="605374436"/>
                    </a:ext>
                  </a:extLst>
                </a:gridCol>
                <a:gridCol w="599815">
                  <a:extLst>
                    <a:ext uri="{9D8B030D-6E8A-4147-A177-3AD203B41FA5}">
                      <a16:colId xmlns:a16="http://schemas.microsoft.com/office/drawing/2014/main" val="3662889470"/>
                    </a:ext>
                  </a:extLst>
                </a:gridCol>
                <a:gridCol w="221360">
                  <a:extLst>
                    <a:ext uri="{9D8B030D-6E8A-4147-A177-3AD203B41FA5}">
                      <a16:colId xmlns:a16="http://schemas.microsoft.com/office/drawing/2014/main" val="1886925633"/>
                    </a:ext>
                  </a:extLst>
                </a:gridCol>
                <a:gridCol w="749768">
                  <a:extLst>
                    <a:ext uri="{9D8B030D-6E8A-4147-A177-3AD203B41FA5}">
                      <a16:colId xmlns:a16="http://schemas.microsoft.com/office/drawing/2014/main" val="2317938317"/>
                    </a:ext>
                  </a:extLst>
                </a:gridCol>
                <a:gridCol w="656940">
                  <a:extLst>
                    <a:ext uri="{9D8B030D-6E8A-4147-A177-3AD203B41FA5}">
                      <a16:colId xmlns:a16="http://schemas.microsoft.com/office/drawing/2014/main" val="1749521914"/>
                    </a:ext>
                  </a:extLst>
                </a:gridCol>
                <a:gridCol w="599815">
                  <a:extLst>
                    <a:ext uri="{9D8B030D-6E8A-4147-A177-3AD203B41FA5}">
                      <a16:colId xmlns:a16="http://schemas.microsoft.com/office/drawing/2014/main" val="3918557913"/>
                    </a:ext>
                  </a:extLst>
                </a:gridCol>
                <a:gridCol w="528408">
                  <a:extLst>
                    <a:ext uri="{9D8B030D-6E8A-4147-A177-3AD203B41FA5}">
                      <a16:colId xmlns:a16="http://schemas.microsoft.com/office/drawing/2014/main" val="4055557381"/>
                    </a:ext>
                  </a:extLst>
                </a:gridCol>
                <a:gridCol w="178516">
                  <a:extLst>
                    <a:ext uri="{9D8B030D-6E8A-4147-A177-3AD203B41FA5}">
                      <a16:colId xmlns:a16="http://schemas.microsoft.com/office/drawing/2014/main" val="475877557"/>
                    </a:ext>
                  </a:extLst>
                </a:gridCol>
                <a:gridCol w="178516">
                  <a:extLst>
                    <a:ext uri="{9D8B030D-6E8A-4147-A177-3AD203B41FA5}">
                      <a16:colId xmlns:a16="http://schemas.microsoft.com/office/drawing/2014/main" val="2757101583"/>
                    </a:ext>
                  </a:extLst>
                </a:gridCol>
                <a:gridCol w="371314">
                  <a:extLst>
                    <a:ext uri="{9D8B030D-6E8A-4147-A177-3AD203B41FA5}">
                      <a16:colId xmlns:a16="http://schemas.microsoft.com/office/drawing/2014/main" val="3501155210"/>
                    </a:ext>
                  </a:extLst>
                </a:gridCol>
                <a:gridCol w="371314">
                  <a:extLst>
                    <a:ext uri="{9D8B030D-6E8A-4147-A177-3AD203B41FA5}">
                      <a16:colId xmlns:a16="http://schemas.microsoft.com/office/drawing/2014/main" val="2181513746"/>
                    </a:ext>
                  </a:extLst>
                </a:gridCol>
              </a:tblGrid>
              <a:tr h="99742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083835"/>
                  </a:ext>
                </a:extLst>
              </a:tr>
              <a:tr h="4987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4774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Derslerin Çakışması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istedikleri dersleri alamaması, Eğitimcilerin haftalık ders yüklerinin dengesiz dağılımı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Derslik yetersizliği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bina yapılması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181"/>
                  </a:ext>
                </a:extLst>
              </a:tr>
              <a:tr h="3532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T7-İletişim ağları ve bilgi yönetimi problemleri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İdari işlerin aksaması, Yeni atanan personelin uyum sürecininin uzaması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Göreve başlayan akademisyenlerin başlangıç işlemlerinin uzun sürmesi.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74168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İletişim ağları ve bilgi yönetimi problemleri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Öğrencilere gerekli duyurularının zamanında yapılamaması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Online sistemlerden SIS düzgün çalışmaması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bir öğrenci bilgi sistemine geçilmesi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26121"/>
                  </a:ext>
                </a:extLst>
              </a:tr>
              <a:tr h="5887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İletişim ağları ve bilgi yönetimi problemleri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Üniversite duyurularının etkin şekilde yapılamaması (Tüm üniversiteye,  eş zamanlı ve etkin  yayılmaması), doğru birime iletilmemesi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Web sitesinin etkin çalışmaması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Duyuruların web sitesinde etkin duyurulması ile ilgili çalışma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IT/Genel Sekreterlik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bir eleman istihdam edilmiştir. Duyurular güncelliğini kaybetmeden yapılmaktadır.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21644"/>
                  </a:ext>
                </a:extLst>
              </a:tr>
              <a:tr h="4810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İletişim ağları ve bilgi yönetimi problemleri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Dersi elektronik ortamda besleyecek platformun atıl kalması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Bilgi Sisteminin düzgün çalışmaması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Bilgi Sisteminin aktif edilmesi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IT/Tanıtım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64479"/>
                  </a:ext>
                </a:extLst>
              </a:tr>
              <a:tr h="577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İletişim ağları ve bilgi yönetimi problemleri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Üniversite duyurularının etkin şekilde yapılamaması (Tüm üniversiteye,  eş zamanlı ve etkin  yayılmaması), doğru birime iletilmemesi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Fakülteleri ilgilendiren duyuruların yazı işleri biriminden merkezi olarak yapılması (Gecikmeler yaşanması)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Dışarıdan gelen duyuruların doğrudan ilgili birime iletilmesi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96303"/>
                  </a:ext>
                </a:extLst>
              </a:tr>
              <a:tr h="4848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labların yetersizliği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Yazılımların para ödeyerek güncellenmemesi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Eğtim amaçlı lisans programları alınması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39895"/>
                  </a:ext>
                </a:extLst>
              </a:tr>
              <a:tr h="4810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labların yetersizliği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Yeterince lab odası olmaması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Fakülte binasının tamamlanması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300054"/>
                  </a:ext>
                </a:extLst>
              </a:tr>
            </a:tbl>
          </a:graphicData>
        </a:graphic>
      </p:graphicFrame>
      <p:sp>
        <p:nvSpPr>
          <p:cNvPr id="13" name="143 Metin kutusu"/>
          <p:cNvSpPr txBox="1"/>
          <p:nvPr/>
        </p:nvSpPr>
        <p:spPr>
          <a:xfrm>
            <a:off x="420523" y="189948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420523" y="2062999"/>
            <a:ext cx="26670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188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5184"/>
              </p:ext>
            </p:extLst>
          </p:nvPr>
        </p:nvGraphicFramePr>
        <p:xfrm>
          <a:off x="266700" y="871954"/>
          <a:ext cx="8572501" cy="5889048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248924686"/>
                    </a:ext>
                  </a:extLst>
                </a:gridCol>
                <a:gridCol w="777165">
                  <a:extLst>
                    <a:ext uri="{9D8B030D-6E8A-4147-A177-3AD203B41FA5}">
                      <a16:colId xmlns:a16="http://schemas.microsoft.com/office/drawing/2014/main" val="47866565"/>
                    </a:ext>
                  </a:extLst>
                </a:gridCol>
                <a:gridCol w="193393">
                  <a:extLst>
                    <a:ext uri="{9D8B030D-6E8A-4147-A177-3AD203B41FA5}">
                      <a16:colId xmlns:a16="http://schemas.microsoft.com/office/drawing/2014/main" val="2557023419"/>
                    </a:ext>
                  </a:extLst>
                </a:gridCol>
                <a:gridCol w="1212421">
                  <a:extLst>
                    <a:ext uri="{9D8B030D-6E8A-4147-A177-3AD203B41FA5}">
                      <a16:colId xmlns:a16="http://schemas.microsoft.com/office/drawing/2014/main" val="3932898390"/>
                    </a:ext>
                  </a:extLst>
                </a:gridCol>
                <a:gridCol w="262196">
                  <a:extLst>
                    <a:ext uri="{9D8B030D-6E8A-4147-A177-3AD203B41FA5}">
                      <a16:colId xmlns:a16="http://schemas.microsoft.com/office/drawing/2014/main" val="2940951526"/>
                    </a:ext>
                  </a:extLst>
                </a:gridCol>
                <a:gridCol w="624806">
                  <a:extLst>
                    <a:ext uri="{9D8B030D-6E8A-4147-A177-3AD203B41FA5}">
                      <a16:colId xmlns:a16="http://schemas.microsoft.com/office/drawing/2014/main" val="2856902860"/>
                    </a:ext>
                  </a:extLst>
                </a:gridCol>
                <a:gridCol w="230583">
                  <a:extLst>
                    <a:ext uri="{9D8B030D-6E8A-4147-A177-3AD203B41FA5}">
                      <a16:colId xmlns:a16="http://schemas.microsoft.com/office/drawing/2014/main" val="3961298952"/>
                    </a:ext>
                  </a:extLst>
                </a:gridCol>
                <a:gridCol w="781008">
                  <a:extLst>
                    <a:ext uri="{9D8B030D-6E8A-4147-A177-3AD203B41FA5}">
                      <a16:colId xmlns:a16="http://schemas.microsoft.com/office/drawing/2014/main" val="3313627574"/>
                    </a:ext>
                  </a:extLst>
                </a:gridCol>
                <a:gridCol w="684313">
                  <a:extLst>
                    <a:ext uri="{9D8B030D-6E8A-4147-A177-3AD203B41FA5}">
                      <a16:colId xmlns:a16="http://schemas.microsoft.com/office/drawing/2014/main" val="1564345891"/>
                    </a:ext>
                  </a:extLst>
                </a:gridCol>
                <a:gridCol w="624806">
                  <a:extLst>
                    <a:ext uri="{9D8B030D-6E8A-4147-A177-3AD203B41FA5}">
                      <a16:colId xmlns:a16="http://schemas.microsoft.com/office/drawing/2014/main" val="283481167"/>
                    </a:ext>
                  </a:extLst>
                </a:gridCol>
                <a:gridCol w="550426">
                  <a:extLst>
                    <a:ext uri="{9D8B030D-6E8A-4147-A177-3AD203B41FA5}">
                      <a16:colId xmlns:a16="http://schemas.microsoft.com/office/drawing/2014/main" val="1604671301"/>
                    </a:ext>
                  </a:extLst>
                </a:gridCol>
                <a:gridCol w="185956">
                  <a:extLst>
                    <a:ext uri="{9D8B030D-6E8A-4147-A177-3AD203B41FA5}">
                      <a16:colId xmlns:a16="http://schemas.microsoft.com/office/drawing/2014/main" val="17637092"/>
                    </a:ext>
                  </a:extLst>
                </a:gridCol>
                <a:gridCol w="185956">
                  <a:extLst>
                    <a:ext uri="{9D8B030D-6E8A-4147-A177-3AD203B41FA5}">
                      <a16:colId xmlns:a16="http://schemas.microsoft.com/office/drawing/2014/main" val="2270640986"/>
                    </a:ext>
                  </a:extLst>
                </a:gridCol>
                <a:gridCol w="386786">
                  <a:extLst>
                    <a:ext uri="{9D8B030D-6E8A-4147-A177-3AD203B41FA5}">
                      <a16:colId xmlns:a16="http://schemas.microsoft.com/office/drawing/2014/main" val="3403044197"/>
                    </a:ext>
                  </a:extLst>
                </a:gridCol>
                <a:gridCol w="386786">
                  <a:extLst>
                    <a:ext uri="{9D8B030D-6E8A-4147-A177-3AD203B41FA5}">
                      <a16:colId xmlns:a16="http://schemas.microsoft.com/office/drawing/2014/main" val="1006812565"/>
                    </a:ext>
                  </a:extLst>
                </a:gridCol>
              </a:tblGrid>
              <a:tr h="75294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225358"/>
                  </a:ext>
                </a:extLst>
              </a:tr>
              <a:tr h="3764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51846"/>
                  </a:ext>
                </a:extLst>
              </a:tr>
              <a:tr h="4907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labların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yetersizliği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Yeterince lisanslı yazılımların olmaması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amaçlı yeni lisanslı programlar alınması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74042"/>
                  </a:ext>
                </a:extLst>
              </a:tr>
              <a:tr h="11449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Z3- Uygulama laboratuvarlarının yetersiz kalması (Gastronomi eğitim mutfağı)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Lablar için gerekli yatırımın olmaması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Lab.lar için gerekli yatırımların yapılması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684785"/>
                  </a:ext>
                </a:extLst>
              </a:tr>
              <a:tr h="32713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T9-Düşük not ortalamaları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Birinci sınıf öğrencilerinin akademik olarak zorlanması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Öğrencilerin akademik seviyelerindeki sorunlar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83099"/>
                  </a:ext>
                </a:extLst>
              </a:tr>
              <a:tr h="6542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T10-Eğitim kalitesinde düşüşe neden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derslerde başarısız olması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Fakülteye gelen öğrencinin dil yetersizliği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sınıf içi performansları sınav değerlendirme notları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Lisans müfredatında akademik ingilizcenin arttırılması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Dekanlık/                                  Senato ( Haziran 2019 )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08.08.2018 Senato Kararı (Faaliyetlerin sonuçları eğitim yılı sonunda ölçülecek)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32578"/>
                  </a:ext>
                </a:extLst>
              </a:tr>
              <a:tr h="8178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T11-Öğrenci e-posta gruplarının kullanım dışı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Öğrencilere duyuru/bildirim yapılamaması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e-posta gruplarının dönem başında güncellenmemesi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Outlook e-mail grupları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e-posta gruplarının dönem başında güncellenmesi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Bilgi İşlem Ofisi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11484"/>
                  </a:ext>
                </a:extLst>
              </a:tr>
              <a:tr h="11449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T12-Dönemlik ders programı ile uyumlu boş derslik rezervasyon sisteminin olmaması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Derslerin, sınavların, etkinliklerin çakışması, 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 programı ile uyumlu çalışan bir programın kullanılmaması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Ders programı ile uyumlu çalışan bir programın kullanılması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Bilgi İşlem Ofisi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01. 12. 2020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89996"/>
                  </a:ext>
                </a:extLst>
              </a:tr>
              <a:tr h="8178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T13-Öğretim Elemanları için ofislerin yetersiz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Öğretim Elemanlarına kaliteli çalışma ortamı sağlanamaması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Ofis planlamaların bölümlerin ihtiyaçlarına göre yapılamaması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Ofis kullanımlarının düzenlenmesi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Genel Sekreterlik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31.  01.  2020 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98035"/>
                  </a:ext>
                </a:extLst>
              </a:tr>
            </a:tbl>
          </a:graphicData>
        </a:graphic>
      </p:graphicFrame>
      <p:sp>
        <p:nvSpPr>
          <p:cNvPr id="13" name="143 Metin kutusu"/>
          <p:cNvSpPr txBox="1"/>
          <p:nvPr/>
        </p:nvSpPr>
        <p:spPr>
          <a:xfrm>
            <a:off x="400824" y="1919614"/>
            <a:ext cx="275935" cy="2719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400824" y="2083127"/>
            <a:ext cx="275935" cy="265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4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84589"/>
              </p:ext>
            </p:extLst>
          </p:nvPr>
        </p:nvGraphicFramePr>
        <p:xfrm>
          <a:off x="266700" y="851056"/>
          <a:ext cx="8762999" cy="5960257"/>
        </p:xfrm>
        <a:graphic>
          <a:graphicData uri="http://schemas.openxmlformats.org/drawingml/2006/table">
            <a:tbl>
              <a:tblPr/>
              <a:tblGrid>
                <a:gridCol w="1087296">
                  <a:extLst>
                    <a:ext uri="{9D8B030D-6E8A-4147-A177-3AD203B41FA5}">
                      <a16:colId xmlns:a16="http://schemas.microsoft.com/office/drawing/2014/main" val="1634564303"/>
                    </a:ext>
                  </a:extLst>
                </a:gridCol>
                <a:gridCol w="1226060">
                  <a:extLst>
                    <a:ext uri="{9D8B030D-6E8A-4147-A177-3AD203B41FA5}">
                      <a16:colId xmlns:a16="http://schemas.microsoft.com/office/drawing/2014/main" val="2108612397"/>
                    </a:ext>
                  </a:extLst>
                </a:gridCol>
                <a:gridCol w="197690">
                  <a:extLst>
                    <a:ext uri="{9D8B030D-6E8A-4147-A177-3AD203B41FA5}">
                      <a16:colId xmlns:a16="http://schemas.microsoft.com/office/drawing/2014/main" val="709579440"/>
                    </a:ext>
                  </a:extLst>
                </a:gridCol>
                <a:gridCol w="1239366">
                  <a:extLst>
                    <a:ext uri="{9D8B030D-6E8A-4147-A177-3AD203B41FA5}">
                      <a16:colId xmlns:a16="http://schemas.microsoft.com/office/drawing/2014/main" val="106060387"/>
                    </a:ext>
                  </a:extLst>
                </a:gridCol>
                <a:gridCol w="268022">
                  <a:extLst>
                    <a:ext uri="{9D8B030D-6E8A-4147-A177-3AD203B41FA5}">
                      <a16:colId xmlns:a16="http://schemas.microsoft.com/office/drawing/2014/main" val="3967886245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194355157"/>
                    </a:ext>
                  </a:extLst>
                </a:gridCol>
                <a:gridCol w="235707">
                  <a:extLst>
                    <a:ext uri="{9D8B030D-6E8A-4147-A177-3AD203B41FA5}">
                      <a16:colId xmlns:a16="http://schemas.microsoft.com/office/drawing/2014/main" val="1125294979"/>
                    </a:ext>
                  </a:extLst>
                </a:gridCol>
                <a:gridCol w="798364">
                  <a:extLst>
                    <a:ext uri="{9D8B030D-6E8A-4147-A177-3AD203B41FA5}">
                      <a16:colId xmlns:a16="http://schemas.microsoft.com/office/drawing/2014/main" val="2126429776"/>
                    </a:ext>
                  </a:extLst>
                </a:gridCol>
                <a:gridCol w="699519">
                  <a:extLst>
                    <a:ext uri="{9D8B030D-6E8A-4147-A177-3AD203B41FA5}">
                      <a16:colId xmlns:a16="http://schemas.microsoft.com/office/drawing/2014/main" val="4101839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1627986788"/>
                    </a:ext>
                  </a:extLst>
                </a:gridCol>
                <a:gridCol w="562657">
                  <a:extLst>
                    <a:ext uri="{9D8B030D-6E8A-4147-A177-3AD203B41FA5}">
                      <a16:colId xmlns:a16="http://schemas.microsoft.com/office/drawing/2014/main" val="4024756632"/>
                    </a:ext>
                  </a:extLst>
                </a:gridCol>
                <a:gridCol w="190086">
                  <a:extLst>
                    <a:ext uri="{9D8B030D-6E8A-4147-A177-3AD203B41FA5}">
                      <a16:colId xmlns:a16="http://schemas.microsoft.com/office/drawing/2014/main" val="2064047076"/>
                    </a:ext>
                  </a:extLst>
                </a:gridCol>
                <a:gridCol w="190086">
                  <a:extLst>
                    <a:ext uri="{9D8B030D-6E8A-4147-A177-3AD203B41FA5}">
                      <a16:colId xmlns:a16="http://schemas.microsoft.com/office/drawing/2014/main" val="3172651885"/>
                    </a:ext>
                  </a:extLst>
                </a:gridCol>
                <a:gridCol w="395381">
                  <a:extLst>
                    <a:ext uri="{9D8B030D-6E8A-4147-A177-3AD203B41FA5}">
                      <a16:colId xmlns:a16="http://schemas.microsoft.com/office/drawing/2014/main" val="405574089"/>
                    </a:ext>
                  </a:extLst>
                </a:gridCol>
                <a:gridCol w="395381">
                  <a:extLst>
                    <a:ext uri="{9D8B030D-6E8A-4147-A177-3AD203B41FA5}">
                      <a16:colId xmlns:a16="http://schemas.microsoft.com/office/drawing/2014/main" val="2122724505"/>
                    </a:ext>
                  </a:extLst>
                </a:gridCol>
              </a:tblGrid>
              <a:tr h="134064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34880"/>
                  </a:ext>
                </a:extLst>
              </a:tr>
              <a:tr h="6703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47600"/>
                  </a:ext>
                </a:extLst>
              </a:tr>
              <a:tr h="17897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Z4-Uluslararası yarışmalar, konferanslar, projeler ve bilimsel etkinliklere katılım yetersizliği ve ev sahipliği yapılamaması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Fakülte imajının desteklenememesi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Bütçe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 ilie ortak çalışma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/ 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763"/>
                  </a:ext>
                </a:extLst>
              </a:tr>
              <a:tr h="715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Kayıt sistemindeki hatalar, ve eksiklikler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Kayıt sürecinin uzaması veya öğrencinin derse girememesi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SIS'in aksaklıkları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bir öğrenci bilgi sistemine geçilmesi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 2018 itibari ile yeni Öğrenci Bilgi Sistemi aktive edilmiştir.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71654"/>
                  </a:ext>
                </a:extLst>
              </a:tr>
              <a:tr h="9496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Kayıt sürecinin uzun olmasından ötürü eğitimin aksaması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haftadan önce ders öğrenci listelerinin netleşmemesi, bu sebeple akademik başarı düşüklüğü, müfredatın yetişmemesi riski, danışmanlık yüklerinin artması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 Kayıt/ Kayıt sistemlerinin iyi planlanmaması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 Kayıt sisteminin değiştirilmesi/Akademik takvimdeki kayıt süreçlerinin ders başlangıç tarihinden öne çekilmesi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Senato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25392"/>
                  </a:ext>
                </a:extLst>
              </a:tr>
              <a:tr h="715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zamanında  kayıt yaptıramaması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kaybı, okulun gelir kaybı, akademisyenlerden bu sorunun çözmelerinin beklenmesi, öğrenci memnuniyetsizliği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Öğrencinin kayıt ücretini yatıramaması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Senato'dan ilke kararı alınması </a:t>
                      </a: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 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Senato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9288"/>
                  </a:ext>
                </a:extLst>
              </a:tr>
              <a:tr h="894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Alandışı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derslerdeki kota aşımı, derslerin kalabalık olma riski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kalitesinin düşmesi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SIS Planlama hatası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bir öğrenci bilgi sistemine geçilmesi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56588"/>
                  </a:ext>
                </a:extLst>
              </a:tr>
            </a:tbl>
          </a:graphicData>
        </a:graphic>
      </p:graphicFrame>
      <p:sp>
        <p:nvSpPr>
          <p:cNvPr id="12" name="143 Metin kutusu"/>
          <p:cNvSpPr txBox="1"/>
          <p:nvPr/>
        </p:nvSpPr>
        <p:spPr>
          <a:xfrm>
            <a:off x="152400" y="2037788"/>
            <a:ext cx="283986" cy="2902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152400" y="2201301"/>
            <a:ext cx="283986" cy="2834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5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38562"/>
              </p:ext>
            </p:extLst>
          </p:nvPr>
        </p:nvGraphicFramePr>
        <p:xfrm>
          <a:off x="179512" y="228599"/>
          <a:ext cx="8640960" cy="602509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506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Zayıf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Yön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1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Z1- </a:t>
                      </a:r>
                      <a:r>
                        <a:rPr lang="en-US" sz="1400" u="none" strike="noStrike" dirty="0" err="1">
                          <a:effectLst/>
                        </a:rPr>
                        <a:t>Yeni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kurulmuş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üniversite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/>
                        <a:t>Hala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Zayıf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50646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u="none" strike="noStrike" dirty="0">
                          <a:effectLst/>
                        </a:rPr>
                        <a:t>Z2- Tanıtım ve reklam eksikliği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/>
                        <a:t>Güçlüye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Döndü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50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Z3- </a:t>
                      </a:r>
                      <a:r>
                        <a:rPr lang="en-US" sz="1400" u="none" strike="noStrike" dirty="0" err="1">
                          <a:effectLst/>
                        </a:rPr>
                        <a:t>Uygulama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laboratuvarlarının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yetersiz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kalması</a:t>
                      </a:r>
                      <a:r>
                        <a:rPr lang="en-US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</a:rPr>
                        <a:t>Bilgisayar</a:t>
                      </a:r>
                      <a:r>
                        <a:rPr lang="en-US" sz="1400" u="none" strike="noStrike" dirty="0">
                          <a:effectLst/>
                        </a:rPr>
                        <a:t> Lab.)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/>
                        <a:t>Güçlüye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Döndü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6927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Z4-Uluslararasi </a:t>
                      </a:r>
                      <a:r>
                        <a:rPr lang="en-US" sz="1400" u="none" strike="noStrike" dirty="0" err="1">
                          <a:effectLst/>
                        </a:rPr>
                        <a:t>Yarışmalar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konferanslar</a:t>
                      </a:r>
                      <a:r>
                        <a:rPr lang="en-US" sz="1400" u="none" strike="noStrike" dirty="0">
                          <a:effectLst/>
                        </a:rPr>
                        <a:t>,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projeler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bilimel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etkinliklere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katılım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err="1">
                          <a:effectLst/>
                        </a:rPr>
                        <a:t>sağlanamaması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/>
                        <a:t>Güçlüye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Döndü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684633">
                <a:tc>
                  <a:txBody>
                    <a:bodyPr/>
                    <a:lstStyle/>
                    <a:p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Z5-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Yabancı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seçeneğinin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eksik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/>
                        <a:t>Güçlüye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Döndü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684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Z6-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araştırma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projelerinin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sayısının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istenilen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seviyenin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altında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kalması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/>
                        <a:t>Hala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Zayıf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5064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5064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506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506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7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21348"/>
              </p:ext>
            </p:extLst>
          </p:nvPr>
        </p:nvGraphicFramePr>
        <p:xfrm>
          <a:off x="168184" y="824031"/>
          <a:ext cx="8747061" cy="5784099"/>
        </p:xfrm>
        <a:graphic>
          <a:graphicData uri="http://schemas.openxmlformats.org/drawingml/2006/table">
            <a:tbl>
              <a:tblPr/>
              <a:tblGrid>
                <a:gridCol w="1085319">
                  <a:extLst>
                    <a:ext uri="{9D8B030D-6E8A-4147-A177-3AD203B41FA5}">
                      <a16:colId xmlns:a16="http://schemas.microsoft.com/office/drawing/2014/main" val="548168869"/>
                    </a:ext>
                  </a:extLst>
                </a:gridCol>
                <a:gridCol w="1223830">
                  <a:extLst>
                    <a:ext uri="{9D8B030D-6E8A-4147-A177-3AD203B41FA5}">
                      <a16:colId xmlns:a16="http://schemas.microsoft.com/office/drawing/2014/main" val="3335598209"/>
                    </a:ext>
                  </a:extLst>
                </a:gridCol>
                <a:gridCol w="197331">
                  <a:extLst>
                    <a:ext uri="{9D8B030D-6E8A-4147-A177-3AD203B41FA5}">
                      <a16:colId xmlns:a16="http://schemas.microsoft.com/office/drawing/2014/main" val="2204495432"/>
                    </a:ext>
                  </a:extLst>
                </a:gridCol>
                <a:gridCol w="1237111">
                  <a:extLst>
                    <a:ext uri="{9D8B030D-6E8A-4147-A177-3AD203B41FA5}">
                      <a16:colId xmlns:a16="http://schemas.microsoft.com/office/drawing/2014/main" val="641246877"/>
                    </a:ext>
                  </a:extLst>
                </a:gridCol>
                <a:gridCol w="267535">
                  <a:extLst>
                    <a:ext uri="{9D8B030D-6E8A-4147-A177-3AD203B41FA5}">
                      <a16:colId xmlns:a16="http://schemas.microsoft.com/office/drawing/2014/main" val="1562727226"/>
                    </a:ext>
                  </a:extLst>
                </a:gridCol>
                <a:gridCol w="637530">
                  <a:extLst>
                    <a:ext uri="{9D8B030D-6E8A-4147-A177-3AD203B41FA5}">
                      <a16:colId xmlns:a16="http://schemas.microsoft.com/office/drawing/2014/main" val="1666260846"/>
                    </a:ext>
                  </a:extLst>
                </a:gridCol>
                <a:gridCol w="235279">
                  <a:extLst>
                    <a:ext uri="{9D8B030D-6E8A-4147-A177-3AD203B41FA5}">
                      <a16:colId xmlns:a16="http://schemas.microsoft.com/office/drawing/2014/main" val="1029365378"/>
                    </a:ext>
                  </a:extLst>
                </a:gridCol>
                <a:gridCol w="796912">
                  <a:extLst>
                    <a:ext uri="{9D8B030D-6E8A-4147-A177-3AD203B41FA5}">
                      <a16:colId xmlns:a16="http://schemas.microsoft.com/office/drawing/2014/main" val="431837320"/>
                    </a:ext>
                  </a:extLst>
                </a:gridCol>
                <a:gridCol w="698247">
                  <a:extLst>
                    <a:ext uri="{9D8B030D-6E8A-4147-A177-3AD203B41FA5}">
                      <a16:colId xmlns:a16="http://schemas.microsoft.com/office/drawing/2014/main" val="1270885815"/>
                    </a:ext>
                  </a:extLst>
                </a:gridCol>
                <a:gridCol w="637530">
                  <a:extLst>
                    <a:ext uri="{9D8B030D-6E8A-4147-A177-3AD203B41FA5}">
                      <a16:colId xmlns:a16="http://schemas.microsoft.com/office/drawing/2014/main" val="3402903716"/>
                    </a:ext>
                  </a:extLst>
                </a:gridCol>
                <a:gridCol w="561633">
                  <a:extLst>
                    <a:ext uri="{9D8B030D-6E8A-4147-A177-3AD203B41FA5}">
                      <a16:colId xmlns:a16="http://schemas.microsoft.com/office/drawing/2014/main" val="1428218539"/>
                    </a:ext>
                  </a:extLst>
                </a:gridCol>
                <a:gridCol w="189741">
                  <a:extLst>
                    <a:ext uri="{9D8B030D-6E8A-4147-A177-3AD203B41FA5}">
                      <a16:colId xmlns:a16="http://schemas.microsoft.com/office/drawing/2014/main" val="1757651800"/>
                    </a:ext>
                  </a:extLst>
                </a:gridCol>
                <a:gridCol w="189741">
                  <a:extLst>
                    <a:ext uri="{9D8B030D-6E8A-4147-A177-3AD203B41FA5}">
                      <a16:colId xmlns:a16="http://schemas.microsoft.com/office/drawing/2014/main" val="2935098032"/>
                    </a:ext>
                  </a:extLst>
                </a:gridCol>
                <a:gridCol w="394661">
                  <a:extLst>
                    <a:ext uri="{9D8B030D-6E8A-4147-A177-3AD203B41FA5}">
                      <a16:colId xmlns:a16="http://schemas.microsoft.com/office/drawing/2014/main" val="82909433"/>
                    </a:ext>
                  </a:extLst>
                </a:gridCol>
                <a:gridCol w="394661">
                  <a:extLst>
                    <a:ext uri="{9D8B030D-6E8A-4147-A177-3AD203B41FA5}">
                      <a16:colId xmlns:a16="http://schemas.microsoft.com/office/drawing/2014/main" val="2994521405"/>
                    </a:ext>
                  </a:extLst>
                </a:gridCol>
              </a:tblGrid>
              <a:tr h="129118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17002"/>
                  </a:ext>
                </a:extLst>
              </a:tr>
              <a:tr h="6455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57029"/>
                  </a:ext>
                </a:extLst>
              </a:tr>
              <a:tr h="9882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Z6-Akdemik araştırma ve projelerin sayısının istenilen seviyenin altında kalması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Proje sayılarının azalması, nitelikli projelerin hazırlanamaması, sunulamaması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Akademisyenlere  proje hazırlama sürecinde proje yazımına yönelik desteğin olmaması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TTO'da çalışan uzman sayısını arttırılması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</a:t>
                      </a:r>
                      <a:r>
                        <a:rPr lang="tr-TR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termin</a:t>
                      </a:r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talebinde bulundu 31.12. 2018 tarihi verildi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85727"/>
                  </a:ext>
                </a:extLst>
              </a:tr>
              <a:tr h="8235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Araştırma ve proje başvurularının yapılmaması  riski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Proje sayılarının azalması, nitelikli projelerin hazırlanamaması, sunulamaması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Güncel  proje duyurularının zamanında ve ilgili birimlere yapılmaması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 tarafından yapılan bildirimler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TTO'da çalışan uzman sayısını arttırılması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 (31.12.2018'dan önce bitirilmesi gerekiyorr)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Üst yönetimden bu konuda termin talebinde bulundu 31.12. 2018 tarihi verildi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29758"/>
                  </a:ext>
                </a:extLst>
              </a:tr>
              <a:tr h="8235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Z7-Bilgisayar uygulama laboratuvarlarının işlevselliğinin yetersiz kalması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kalitesinin düşmesi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Lisanslı temin edilen yazılımların kurulum aşamasında yaşanan gecikmeler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IT dersi öğretim üyesi tarafından yapılan bildirimler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Eğitim-Öğretim dönemi başlamadan önce yazılımların kurularak aktif hale getirilmesi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Bilgi İşlem Ofisi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17228"/>
                  </a:ext>
                </a:extLst>
              </a:tr>
              <a:tr h="6904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Z8-Finans yapısının güçlü olmaması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kalitesinin düşmesi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Laboratuar ve uygulama alanlarında ihtiyaç duyulan malzemelerin temin edilememesi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05053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Toplumsal farkındalığın olmaması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48504"/>
                  </a:ext>
                </a:extLst>
              </a:tr>
              <a:tr h="5989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Açılan gastronomi bölümünün sayısındaki artış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faaliyetlerinin artırılması, </a:t>
                      </a:r>
                      <a:r>
                        <a:rPr lang="tr-TR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yaygınlaştırılmas</a:t>
                      </a:r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ayrıca bölümün tanıtım ofisiyle ortak çalışması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Senato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 (31.01.2019'dan önce bitirilmesi gerekiyor)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89150"/>
                  </a:ext>
                </a:extLst>
              </a:tr>
              <a:tr h="5989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Turizm sektörünün iç ve dış etkenlerden kolay etkilenmesi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3107"/>
                  </a:ext>
                </a:extLst>
              </a:tr>
            </a:tbl>
          </a:graphicData>
        </a:graphic>
      </p:graphicFrame>
      <p:sp>
        <p:nvSpPr>
          <p:cNvPr id="15" name="143 Metin kutusu"/>
          <p:cNvSpPr txBox="1"/>
          <p:nvPr/>
        </p:nvSpPr>
        <p:spPr>
          <a:xfrm>
            <a:off x="244539" y="2228245"/>
            <a:ext cx="283470" cy="3237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143 Metin kutusu"/>
          <p:cNvSpPr txBox="1"/>
          <p:nvPr/>
        </p:nvSpPr>
        <p:spPr>
          <a:xfrm>
            <a:off x="244539" y="2391758"/>
            <a:ext cx="283470" cy="3162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322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43 Metin kutusu"/>
          <p:cNvSpPr txBox="1"/>
          <p:nvPr/>
        </p:nvSpPr>
        <p:spPr>
          <a:xfrm>
            <a:off x="387762" y="2090322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387762" y="2253835"/>
            <a:ext cx="26670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84699"/>
              </p:ext>
            </p:extLst>
          </p:nvPr>
        </p:nvGraphicFramePr>
        <p:xfrm>
          <a:off x="244539" y="758340"/>
          <a:ext cx="8474549" cy="5598010"/>
        </p:xfrm>
        <a:graphic>
          <a:graphicData uri="http://schemas.openxmlformats.org/drawingml/2006/table">
            <a:tbl>
              <a:tblPr/>
              <a:tblGrid>
                <a:gridCol w="1051506">
                  <a:extLst>
                    <a:ext uri="{9D8B030D-6E8A-4147-A177-3AD203B41FA5}">
                      <a16:colId xmlns:a16="http://schemas.microsoft.com/office/drawing/2014/main" val="3813450246"/>
                    </a:ext>
                  </a:extLst>
                </a:gridCol>
                <a:gridCol w="1185701">
                  <a:extLst>
                    <a:ext uri="{9D8B030D-6E8A-4147-A177-3AD203B41FA5}">
                      <a16:colId xmlns:a16="http://schemas.microsoft.com/office/drawing/2014/main" val="2945570267"/>
                    </a:ext>
                  </a:extLst>
                </a:gridCol>
                <a:gridCol w="191183">
                  <a:extLst>
                    <a:ext uri="{9D8B030D-6E8A-4147-A177-3AD203B41FA5}">
                      <a16:colId xmlns:a16="http://schemas.microsoft.com/office/drawing/2014/main" val="809979806"/>
                    </a:ext>
                  </a:extLst>
                </a:gridCol>
                <a:gridCol w="1198570">
                  <a:extLst>
                    <a:ext uri="{9D8B030D-6E8A-4147-A177-3AD203B41FA5}">
                      <a16:colId xmlns:a16="http://schemas.microsoft.com/office/drawing/2014/main" val="3746381611"/>
                    </a:ext>
                  </a:extLst>
                </a:gridCol>
                <a:gridCol w="259200">
                  <a:extLst>
                    <a:ext uri="{9D8B030D-6E8A-4147-A177-3AD203B41FA5}">
                      <a16:colId xmlns:a16="http://schemas.microsoft.com/office/drawing/2014/main" val="2623423616"/>
                    </a:ext>
                  </a:extLst>
                </a:gridCol>
                <a:gridCol w="617668">
                  <a:extLst>
                    <a:ext uri="{9D8B030D-6E8A-4147-A177-3AD203B41FA5}">
                      <a16:colId xmlns:a16="http://schemas.microsoft.com/office/drawing/2014/main" val="4061466867"/>
                    </a:ext>
                  </a:extLst>
                </a:gridCol>
                <a:gridCol w="227949">
                  <a:extLst>
                    <a:ext uri="{9D8B030D-6E8A-4147-A177-3AD203B41FA5}">
                      <a16:colId xmlns:a16="http://schemas.microsoft.com/office/drawing/2014/main" val="1238418672"/>
                    </a:ext>
                  </a:extLst>
                </a:gridCol>
                <a:gridCol w="772084">
                  <a:extLst>
                    <a:ext uri="{9D8B030D-6E8A-4147-A177-3AD203B41FA5}">
                      <a16:colId xmlns:a16="http://schemas.microsoft.com/office/drawing/2014/main" val="1069424903"/>
                    </a:ext>
                  </a:extLst>
                </a:gridCol>
                <a:gridCol w="676494">
                  <a:extLst>
                    <a:ext uri="{9D8B030D-6E8A-4147-A177-3AD203B41FA5}">
                      <a16:colId xmlns:a16="http://schemas.microsoft.com/office/drawing/2014/main" val="2243706412"/>
                    </a:ext>
                  </a:extLst>
                </a:gridCol>
                <a:gridCol w="617668">
                  <a:extLst>
                    <a:ext uri="{9D8B030D-6E8A-4147-A177-3AD203B41FA5}">
                      <a16:colId xmlns:a16="http://schemas.microsoft.com/office/drawing/2014/main" val="142732395"/>
                    </a:ext>
                  </a:extLst>
                </a:gridCol>
                <a:gridCol w="544136">
                  <a:extLst>
                    <a:ext uri="{9D8B030D-6E8A-4147-A177-3AD203B41FA5}">
                      <a16:colId xmlns:a16="http://schemas.microsoft.com/office/drawing/2014/main" val="4253852207"/>
                    </a:ext>
                  </a:extLst>
                </a:gridCol>
                <a:gridCol w="183830">
                  <a:extLst>
                    <a:ext uri="{9D8B030D-6E8A-4147-A177-3AD203B41FA5}">
                      <a16:colId xmlns:a16="http://schemas.microsoft.com/office/drawing/2014/main" val="185280941"/>
                    </a:ext>
                  </a:extLst>
                </a:gridCol>
                <a:gridCol w="183830">
                  <a:extLst>
                    <a:ext uri="{9D8B030D-6E8A-4147-A177-3AD203B41FA5}">
                      <a16:colId xmlns:a16="http://schemas.microsoft.com/office/drawing/2014/main" val="2929128526"/>
                    </a:ext>
                  </a:extLst>
                </a:gridCol>
                <a:gridCol w="382365">
                  <a:extLst>
                    <a:ext uri="{9D8B030D-6E8A-4147-A177-3AD203B41FA5}">
                      <a16:colId xmlns:a16="http://schemas.microsoft.com/office/drawing/2014/main" val="2487239674"/>
                    </a:ext>
                  </a:extLst>
                </a:gridCol>
                <a:gridCol w="382365">
                  <a:extLst>
                    <a:ext uri="{9D8B030D-6E8A-4147-A177-3AD203B41FA5}">
                      <a16:colId xmlns:a16="http://schemas.microsoft.com/office/drawing/2014/main" val="1297829850"/>
                    </a:ext>
                  </a:extLst>
                </a:gridCol>
              </a:tblGrid>
              <a:tr h="81479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21592"/>
                  </a:ext>
                </a:extLst>
              </a:tr>
              <a:tr h="4072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84619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T2-Öğrenci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Ülkedeki Güvenlik Sorunları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49615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T3-Öğrenci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Ekonomik Kriz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39372"/>
                  </a:ext>
                </a:extLst>
              </a:tr>
              <a:tr h="4161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T4-Öğrenci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Farklı Üniversitelere geçiş yapan öğrenciler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faaliyetlerinin artırılması, yaygınlaştırılmas ayrıca fakültenin tanıtım ofisiyle ortak çalışması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 01.02.2019 dan önce bitirilmesi gerekiyor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Ofisinden termin talebinde bulunuldu 31.12.2019 tarihi verildi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62810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Z1-Öğrenci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Üniversitenin yeterince tanınmaması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Yeni kurulmuş bir üniversite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ofisinin çalışmaları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faaliyetlerinin artırılması, yaygınlaştırılmas ayrıca fakültenin tanıtım ofisiyle ortak çalışması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 01.02.2019 dan önce bitirilmesi gerekiyor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Ofisinden termin talebinde bulunuldu 31.12.2019 tarihi verildi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30562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Z2-Öğrenci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ve reklam eksikliği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ofisinin çalışmaları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faaliyetlerinin artırılması, yaygınlaştırılmas ayrıca fakültenin tanıtım ofisiyle ortak çalışması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 01.02.2019 dan önce bitirilmesi gerekiyor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Ofisinden termin talebinde bulunuldu 31.12.2019 tarihi verildi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4724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T5-Öğrenci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Medya etkisinin öğrencilerin tercihine olan etkisi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ofisinin medya takip ve tanıtımını artırması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 01.02.2019 dan önce bitirilmesi gerekiyor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Tanıtım Ofisinden termin talebinde bulunuldu 31.12.2019 tarihi verildi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49557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T6- 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farklı seçeneklere yönelmesi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Türkiye genelinde turizm bölümlerine öğrenci talebindeki genel düşüş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55851"/>
                  </a:ext>
                </a:extLst>
              </a:tr>
              <a:tr h="3910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T8-Öğrenci kaybı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Öğrencinin farklı seçeneklere yönelmesiı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%100 İngilizce eğitime olan tereddütler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Katlanılması zorunlu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19999"/>
                  </a:ext>
                </a:extLst>
              </a:tr>
              <a:tr h="5866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Z5-Yabancı dil seçeneğinin eksik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Öğrencilerin yeterli 2. yabancı dil eğitimi alamamaları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Yeterli öğretim elemanı ve sınıf olmamasından dolayı yeterince şube açılamaması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İngilizce dışı yabancı dil derslerinde daha çok şube açılması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Yabancı diller bölümü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Çince dersi açılmıştır, Turizm içim ayrı şube açılmıştır.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28"/>
                  </a:ext>
                </a:extLst>
              </a:tr>
              <a:tr h="13688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2018)Öğretim Üyesi Başına Düşen Başvurulan Proje Sayısı </a:t>
                      </a:r>
                      <a:b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 ile koordineli çalışılmamasından dolayı proje çağrılarının yeterince takip edilememesi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 ile iletişimin arttırılması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08556"/>
                  </a:ext>
                </a:extLst>
              </a:tr>
            </a:tbl>
          </a:graphicData>
        </a:graphic>
      </p:graphicFrame>
      <p:sp>
        <p:nvSpPr>
          <p:cNvPr id="15" name="143 Metin kutusu"/>
          <p:cNvSpPr txBox="1"/>
          <p:nvPr/>
        </p:nvSpPr>
        <p:spPr>
          <a:xfrm>
            <a:off x="458930" y="2292454"/>
            <a:ext cx="26670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143 Metin kutusu"/>
          <p:cNvSpPr txBox="1"/>
          <p:nvPr/>
        </p:nvSpPr>
        <p:spPr>
          <a:xfrm>
            <a:off x="458930" y="2455966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991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69135"/>
              </p:ext>
            </p:extLst>
          </p:nvPr>
        </p:nvGraphicFramePr>
        <p:xfrm>
          <a:off x="266700" y="727288"/>
          <a:ext cx="8648701" cy="5975811"/>
        </p:xfrm>
        <a:graphic>
          <a:graphicData uri="http://schemas.openxmlformats.org/drawingml/2006/table">
            <a:tbl>
              <a:tblPr/>
              <a:tblGrid>
                <a:gridCol w="1073114">
                  <a:extLst>
                    <a:ext uri="{9D8B030D-6E8A-4147-A177-3AD203B41FA5}">
                      <a16:colId xmlns:a16="http://schemas.microsoft.com/office/drawing/2014/main" val="2575458008"/>
                    </a:ext>
                  </a:extLst>
                </a:gridCol>
                <a:gridCol w="1210068">
                  <a:extLst>
                    <a:ext uri="{9D8B030D-6E8A-4147-A177-3AD203B41FA5}">
                      <a16:colId xmlns:a16="http://schemas.microsoft.com/office/drawing/2014/main" val="1123227411"/>
                    </a:ext>
                  </a:extLst>
                </a:gridCol>
                <a:gridCol w="195112">
                  <a:extLst>
                    <a:ext uri="{9D8B030D-6E8A-4147-A177-3AD203B41FA5}">
                      <a16:colId xmlns:a16="http://schemas.microsoft.com/office/drawing/2014/main" val="2587646297"/>
                    </a:ext>
                  </a:extLst>
                </a:gridCol>
                <a:gridCol w="1223200">
                  <a:extLst>
                    <a:ext uri="{9D8B030D-6E8A-4147-A177-3AD203B41FA5}">
                      <a16:colId xmlns:a16="http://schemas.microsoft.com/office/drawing/2014/main" val="2728436999"/>
                    </a:ext>
                  </a:extLst>
                </a:gridCol>
                <a:gridCol w="264526">
                  <a:extLst>
                    <a:ext uri="{9D8B030D-6E8A-4147-A177-3AD203B41FA5}">
                      <a16:colId xmlns:a16="http://schemas.microsoft.com/office/drawing/2014/main" val="866810616"/>
                    </a:ext>
                  </a:extLst>
                </a:gridCol>
                <a:gridCol w="630361">
                  <a:extLst>
                    <a:ext uri="{9D8B030D-6E8A-4147-A177-3AD203B41FA5}">
                      <a16:colId xmlns:a16="http://schemas.microsoft.com/office/drawing/2014/main" val="339948452"/>
                    </a:ext>
                  </a:extLst>
                </a:gridCol>
                <a:gridCol w="232633">
                  <a:extLst>
                    <a:ext uri="{9D8B030D-6E8A-4147-A177-3AD203B41FA5}">
                      <a16:colId xmlns:a16="http://schemas.microsoft.com/office/drawing/2014/main" val="2169085207"/>
                    </a:ext>
                  </a:extLst>
                </a:gridCol>
                <a:gridCol w="787951">
                  <a:extLst>
                    <a:ext uri="{9D8B030D-6E8A-4147-A177-3AD203B41FA5}">
                      <a16:colId xmlns:a16="http://schemas.microsoft.com/office/drawing/2014/main" val="3246837478"/>
                    </a:ext>
                  </a:extLst>
                </a:gridCol>
                <a:gridCol w="690395">
                  <a:extLst>
                    <a:ext uri="{9D8B030D-6E8A-4147-A177-3AD203B41FA5}">
                      <a16:colId xmlns:a16="http://schemas.microsoft.com/office/drawing/2014/main" val="3585017339"/>
                    </a:ext>
                  </a:extLst>
                </a:gridCol>
                <a:gridCol w="630361">
                  <a:extLst>
                    <a:ext uri="{9D8B030D-6E8A-4147-A177-3AD203B41FA5}">
                      <a16:colId xmlns:a16="http://schemas.microsoft.com/office/drawing/2014/main" val="1923404500"/>
                    </a:ext>
                  </a:extLst>
                </a:gridCol>
                <a:gridCol w="555318">
                  <a:extLst>
                    <a:ext uri="{9D8B030D-6E8A-4147-A177-3AD203B41FA5}">
                      <a16:colId xmlns:a16="http://schemas.microsoft.com/office/drawing/2014/main" val="2029759042"/>
                    </a:ext>
                  </a:extLst>
                </a:gridCol>
                <a:gridCol w="187607">
                  <a:extLst>
                    <a:ext uri="{9D8B030D-6E8A-4147-A177-3AD203B41FA5}">
                      <a16:colId xmlns:a16="http://schemas.microsoft.com/office/drawing/2014/main" val="3762285759"/>
                    </a:ext>
                  </a:extLst>
                </a:gridCol>
                <a:gridCol w="187607">
                  <a:extLst>
                    <a:ext uri="{9D8B030D-6E8A-4147-A177-3AD203B41FA5}">
                      <a16:colId xmlns:a16="http://schemas.microsoft.com/office/drawing/2014/main" val="3486092994"/>
                    </a:ext>
                  </a:extLst>
                </a:gridCol>
                <a:gridCol w="390224">
                  <a:extLst>
                    <a:ext uri="{9D8B030D-6E8A-4147-A177-3AD203B41FA5}">
                      <a16:colId xmlns:a16="http://schemas.microsoft.com/office/drawing/2014/main" val="3955975932"/>
                    </a:ext>
                  </a:extLst>
                </a:gridCol>
                <a:gridCol w="390224">
                  <a:extLst>
                    <a:ext uri="{9D8B030D-6E8A-4147-A177-3AD203B41FA5}">
                      <a16:colId xmlns:a16="http://schemas.microsoft.com/office/drawing/2014/main" val="2333645663"/>
                    </a:ext>
                  </a:extLst>
                </a:gridCol>
              </a:tblGrid>
              <a:tr h="101888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561"/>
                  </a:ext>
                </a:extLst>
              </a:tr>
              <a:tr h="5094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57367"/>
                  </a:ext>
                </a:extLst>
              </a:tr>
              <a:tr h="6033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Öğretim Üyesi Başına Düşen Atıf Sayısı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Bölümün genç olmasından dolayı idari iş fazlalığı ile geçmişte akademik çalışmalara yeterince zaman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ve planlanan 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33744"/>
                  </a:ext>
                </a:extLst>
              </a:tr>
              <a:tr h="9653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Öğretim Üyesi Başına Düşen Yürütülmekte Olan Araştırma Projesi Sayısı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 ile koordineli çalışılmamasından dolayı proje çağrılarının yeterince takip edilememesi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TTO ile iletişimin arttırılması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42511"/>
                  </a:ext>
                </a:extLst>
              </a:tr>
              <a:tr h="8446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Öğretim Üyesi Başına Düşen  Yayınlanmış Kitap Sayısı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Bölümün genç olmasından dolayı idari iş fazlalığı ile geçmişte akademik çalışmalara yeterince zaman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ve planlanan 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58507"/>
                  </a:ext>
                </a:extLst>
              </a:tr>
              <a:tr h="7239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Öğretim Üyesi Başına Düşen Toplam Yayın sayısı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Bölümün genç olmasından dolayı idari iş fazlalığı ile geçmişte akademik çalışmalara yeterince zaman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ve planlanan 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0866"/>
                  </a:ext>
                </a:extLst>
              </a:tr>
              <a:tr h="7239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Öğretim Üyesi Başına Düşen Kitap Bölümü sayısı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Bölümün genç olmasından dolayı idari iş fazlalığı ile geçmişte akademik çalışmalara yeterince zaman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ve planlanan 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90573"/>
                  </a:ext>
                </a:extLst>
              </a:tr>
            </a:tbl>
          </a:graphicData>
        </a:graphic>
      </p:graphicFrame>
      <p:sp>
        <p:nvSpPr>
          <p:cNvPr id="15" name="143 Metin kutusu"/>
          <p:cNvSpPr txBox="1"/>
          <p:nvPr/>
        </p:nvSpPr>
        <p:spPr>
          <a:xfrm>
            <a:off x="266700" y="2167069"/>
            <a:ext cx="280282" cy="3084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143 Metin kutusu"/>
          <p:cNvSpPr txBox="1"/>
          <p:nvPr/>
        </p:nvSpPr>
        <p:spPr>
          <a:xfrm>
            <a:off x="266700" y="2330581"/>
            <a:ext cx="280282" cy="3012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52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55791"/>
              </p:ext>
            </p:extLst>
          </p:nvPr>
        </p:nvGraphicFramePr>
        <p:xfrm>
          <a:off x="266700" y="758340"/>
          <a:ext cx="8229600" cy="5838505"/>
        </p:xfrm>
        <a:graphic>
          <a:graphicData uri="http://schemas.openxmlformats.org/drawingml/2006/table">
            <a:tbl>
              <a:tblPr/>
              <a:tblGrid>
                <a:gridCol w="1021113">
                  <a:extLst>
                    <a:ext uri="{9D8B030D-6E8A-4147-A177-3AD203B41FA5}">
                      <a16:colId xmlns:a16="http://schemas.microsoft.com/office/drawing/2014/main" val="1794769615"/>
                    </a:ext>
                  </a:extLst>
                </a:gridCol>
                <a:gridCol w="1151430">
                  <a:extLst>
                    <a:ext uri="{9D8B030D-6E8A-4147-A177-3AD203B41FA5}">
                      <a16:colId xmlns:a16="http://schemas.microsoft.com/office/drawing/2014/main" val="2681361300"/>
                    </a:ext>
                  </a:extLst>
                </a:gridCol>
                <a:gridCol w="185657">
                  <a:extLst>
                    <a:ext uri="{9D8B030D-6E8A-4147-A177-3AD203B41FA5}">
                      <a16:colId xmlns:a16="http://schemas.microsoft.com/office/drawing/2014/main" val="622852372"/>
                    </a:ext>
                  </a:extLst>
                </a:gridCol>
                <a:gridCol w="1163926">
                  <a:extLst>
                    <a:ext uri="{9D8B030D-6E8A-4147-A177-3AD203B41FA5}">
                      <a16:colId xmlns:a16="http://schemas.microsoft.com/office/drawing/2014/main" val="212615122"/>
                    </a:ext>
                  </a:extLst>
                </a:gridCol>
                <a:gridCol w="251708">
                  <a:extLst>
                    <a:ext uri="{9D8B030D-6E8A-4147-A177-3AD203B41FA5}">
                      <a16:colId xmlns:a16="http://schemas.microsoft.com/office/drawing/2014/main" val="4255007940"/>
                    </a:ext>
                  </a:extLst>
                </a:gridCol>
                <a:gridCol w="599815">
                  <a:extLst>
                    <a:ext uri="{9D8B030D-6E8A-4147-A177-3AD203B41FA5}">
                      <a16:colId xmlns:a16="http://schemas.microsoft.com/office/drawing/2014/main" val="3695937855"/>
                    </a:ext>
                  </a:extLst>
                </a:gridCol>
                <a:gridCol w="221360">
                  <a:extLst>
                    <a:ext uri="{9D8B030D-6E8A-4147-A177-3AD203B41FA5}">
                      <a16:colId xmlns:a16="http://schemas.microsoft.com/office/drawing/2014/main" val="1286684773"/>
                    </a:ext>
                  </a:extLst>
                </a:gridCol>
                <a:gridCol w="749768">
                  <a:extLst>
                    <a:ext uri="{9D8B030D-6E8A-4147-A177-3AD203B41FA5}">
                      <a16:colId xmlns:a16="http://schemas.microsoft.com/office/drawing/2014/main" val="1535391152"/>
                    </a:ext>
                  </a:extLst>
                </a:gridCol>
                <a:gridCol w="656940">
                  <a:extLst>
                    <a:ext uri="{9D8B030D-6E8A-4147-A177-3AD203B41FA5}">
                      <a16:colId xmlns:a16="http://schemas.microsoft.com/office/drawing/2014/main" val="1535906011"/>
                    </a:ext>
                  </a:extLst>
                </a:gridCol>
                <a:gridCol w="599815">
                  <a:extLst>
                    <a:ext uri="{9D8B030D-6E8A-4147-A177-3AD203B41FA5}">
                      <a16:colId xmlns:a16="http://schemas.microsoft.com/office/drawing/2014/main" val="2922295055"/>
                    </a:ext>
                  </a:extLst>
                </a:gridCol>
                <a:gridCol w="528408">
                  <a:extLst>
                    <a:ext uri="{9D8B030D-6E8A-4147-A177-3AD203B41FA5}">
                      <a16:colId xmlns:a16="http://schemas.microsoft.com/office/drawing/2014/main" val="2955622186"/>
                    </a:ext>
                  </a:extLst>
                </a:gridCol>
                <a:gridCol w="178516">
                  <a:extLst>
                    <a:ext uri="{9D8B030D-6E8A-4147-A177-3AD203B41FA5}">
                      <a16:colId xmlns:a16="http://schemas.microsoft.com/office/drawing/2014/main" val="3833544031"/>
                    </a:ext>
                  </a:extLst>
                </a:gridCol>
                <a:gridCol w="178516">
                  <a:extLst>
                    <a:ext uri="{9D8B030D-6E8A-4147-A177-3AD203B41FA5}">
                      <a16:colId xmlns:a16="http://schemas.microsoft.com/office/drawing/2014/main" val="1784842151"/>
                    </a:ext>
                  </a:extLst>
                </a:gridCol>
                <a:gridCol w="371314">
                  <a:extLst>
                    <a:ext uri="{9D8B030D-6E8A-4147-A177-3AD203B41FA5}">
                      <a16:colId xmlns:a16="http://schemas.microsoft.com/office/drawing/2014/main" val="1316186850"/>
                    </a:ext>
                  </a:extLst>
                </a:gridCol>
                <a:gridCol w="371314">
                  <a:extLst>
                    <a:ext uri="{9D8B030D-6E8A-4147-A177-3AD203B41FA5}">
                      <a16:colId xmlns:a16="http://schemas.microsoft.com/office/drawing/2014/main" val="2255335371"/>
                    </a:ext>
                  </a:extLst>
                </a:gridCol>
              </a:tblGrid>
              <a:tr h="79004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98727"/>
                  </a:ext>
                </a:extLst>
              </a:tr>
              <a:tr h="3950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50045"/>
                  </a:ext>
                </a:extLst>
              </a:tr>
              <a:tr h="3664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Öğretim Üyesi Başına Düşen Kitap Bölümü sayısı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Bölümün genç olmasından dolayı idari iş fazlalığı ile geçmişte akademik çalışmalara yeterince zaman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ve planlanan 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49937"/>
                  </a:ext>
                </a:extLst>
              </a:tr>
              <a:tr h="3664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2018 )Düzeltici Faaliyet Kapanma Hızı 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Bölümün genç olmasından dolayı idari iş fazlalığı ile geçmişte akademik çalışmalara yeterince zaman ayrılamaması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 olan ve planlanan 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59323"/>
                  </a:ext>
                </a:extLst>
              </a:tr>
              <a:tr h="36649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(SPİK Kapatma 2018) Öneri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 performans kriter hedeflerini tutturamama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Kalıcı faaliyetlere verilen termin tarihlerinin 2019 'da olmasından dolayı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Çalışanlar ve öğrencilerin bilgilendirilmesi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23647"/>
                  </a:ext>
                </a:extLst>
              </a:tr>
              <a:tr h="100949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(İç Denetim DF 2018-0191)   11 adet Girdi Olmasına Rağmen 9.ve 11. Girdilere Ait Çıktılar Mevcut Değildir.Ortak Göstergelerin Kaplumbağada Yer Almadığı Tespit Edilmiştir.(ISO 9001:2015 Madde No:4.4.-ISO 10002:2014 Madde No:6.1.)-MİNÖR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Hedeflerinin tutturulamaması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KYS sisteminin yeni kurulması ve eğitimlerin yeni başlamasından dolayı, Kaplumbağa mantığı anlaşılmamış ve ortak göstergeler ile girdiler ve </a:t>
                      </a:r>
                      <a:b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çıktılar kurgulanamamıştır.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eğitim slaytları ve eğitimler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09099"/>
                  </a:ext>
                </a:extLst>
              </a:tr>
            </a:tbl>
          </a:graphicData>
        </a:graphic>
      </p:graphicFrame>
      <p:sp>
        <p:nvSpPr>
          <p:cNvPr id="12" name="143 Metin kutusu"/>
          <p:cNvSpPr txBox="1"/>
          <p:nvPr/>
        </p:nvSpPr>
        <p:spPr>
          <a:xfrm>
            <a:off x="457200" y="3319463"/>
            <a:ext cx="26670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457200" y="34829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242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8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13888" y="1470338"/>
            <a:ext cx="286309" cy="2870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13888" y="1641789"/>
            <a:ext cx="286309" cy="277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146" name="143 Metin kut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3 Metin kutus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445867" y="2809384"/>
            <a:ext cx="287032" cy="386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445867" y="2982526"/>
            <a:ext cx="287032" cy="3775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17410" name="143 Metin kutu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97879"/>
              </p:ext>
            </p:extLst>
          </p:nvPr>
        </p:nvGraphicFramePr>
        <p:xfrm>
          <a:off x="152401" y="852360"/>
          <a:ext cx="8566688" cy="5484651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val="23746323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1007867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824066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390850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6043543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8723925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9999901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9690495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089475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47470165"/>
                    </a:ext>
                  </a:extLst>
                </a:gridCol>
                <a:gridCol w="335385">
                  <a:extLst>
                    <a:ext uri="{9D8B030D-6E8A-4147-A177-3AD203B41FA5}">
                      <a16:colId xmlns:a16="http://schemas.microsoft.com/office/drawing/2014/main" val="3108318411"/>
                    </a:ext>
                  </a:extLst>
                </a:gridCol>
                <a:gridCol w="185829">
                  <a:extLst>
                    <a:ext uri="{9D8B030D-6E8A-4147-A177-3AD203B41FA5}">
                      <a16:colId xmlns:a16="http://schemas.microsoft.com/office/drawing/2014/main" val="1747457346"/>
                    </a:ext>
                  </a:extLst>
                </a:gridCol>
                <a:gridCol w="185829">
                  <a:extLst>
                    <a:ext uri="{9D8B030D-6E8A-4147-A177-3AD203B41FA5}">
                      <a16:colId xmlns:a16="http://schemas.microsoft.com/office/drawing/2014/main" val="2676655529"/>
                    </a:ext>
                  </a:extLst>
                </a:gridCol>
                <a:gridCol w="386523">
                  <a:extLst>
                    <a:ext uri="{9D8B030D-6E8A-4147-A177-3AD203B41FA5}">
                      <a16:colId xmlns:a16="http://schemas.microsoft.com/office/drawing/2014/main" val="2572265727"/>
                    </a:ext>
                  </a:extLst>
                </a:gridCol>
                <a:gridCol w="386523">
                  <a:extLst>
                    <a:ext uri="{9D8B030D-6E8A-4147-A177-3AD203B41FA5}">
                      <a16:colId xmlns:a16="http://schemas.microsoft.com/office/drawing/2014/main" val="2181095998"/>
                    </a:ext>
                  </a:extLst>
                </a:gridCol>
              </a:tblGrid>
              <a:tr h="77035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 Risk Türü (Potential Risk Mode)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Olası Etkileri/Potential Effect(s)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Riskin Sebebi/Potential Cause (s) Of Risk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Varolan  Kontroller (Önlemler)  / Current Controls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Önerilen Faaliyetler (Recomended Action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 ve Hedef Tamamlama Tarihi (Responibility Target Completion Date)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Faaliyetleri Sonuçları/Action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872325"/>
                  </a:ext>
                </a:extLst>
              </a:tr>
              <a:tr h="3851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Gerçekleşen Faliyetler/                           Action Taken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Şiddet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Olasılık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R.Ö.F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55260"/>
                  </a:ext>
                </a:extLst>
              </a:tr>
              <a:tr h="9575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(İç Denetim DF 2018-0192) Fakülte Sekreteri Görev Tanımında Vekaletin Tanımlı Olmadığı Tespit Edilmiştir. Dekanın Görev Tanımında Vekaletin Tanımlı Olmadığı Tespit Edilmiştir.(ISO 9001:2015 Madde No:5.3.-ISO 10002:2014 Madde No:5.3.)-MİNÖR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Hedeflerinin tutturulamaması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KYS sisteminin yeni kurulması ve eğitimlerin yeni başlamasından dolayı gözden kaçması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Görev vekaleti tanımlanması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43027"/>
                  </a:ext>
                </a:extLst>
              </a:tr>
              <a:tr h="11822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(İç Denetim DF) 2018-0193 Riskin sebebi olarak tanımlı olan Tehditler, Zayıflar aslında Olası Risk türü hanesinde kopyalanmalıydı. Tehdit ve Zayıf yönler riskin kendisi olmalıdır. 1. maddede bulunan riskin sebebi tanımlı internet yokluğu 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keşifi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10 olmasına rağmen IT biriminden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termin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alınmış oysa ki katlanması zorunlu risk tir.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Hedeflerinin tutturulamaması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KYS sisteminin yeni kurulması ve eğitimlerin yeni başlamasından dolayı gözden kaçması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 analizinin periyodik kontrolü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38963"/>
                  </a:ext>
                </a:extLst>
              </a:tr>
              <a:tr h="805261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(Dış Denetim DF) Birimlerde bazı dokümanların kullanımı ile ilgili farkındalıklarının yeterli seviyede olmadığı tespit edilmiştir. Örneğin;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spiklerin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ilgili alanların doldurulmaması veya yanlış doldurulması vb.</a:t>
                      </a:r>
                      <a:b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Hedeflerinin tutturulamaması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İş yoğunluğu ve iş çeşitliliği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işlerine özel  ekip tahsis edilmesi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14568"/>
                  </a:ext>
                </a:extLst>
              </a:tr>
              <a:tr h="12526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(Dış Denetim DF) Risk değerlendirme sisteminde yapılan önleyici faaliyetlerden sonra hesaplanan RÖF değerinin hala limit üzerinde olması durumunda nasıl bir faaliyet izleneceğine dair belirli bir metodun oluşturulmadığı tespit edilmiştir. Örneğin; Bilgi işlem süreci riskleri, Mezunlar ve Kariyer süreci, SKS birimi (Aksiyon sonunda RÖF değeri)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 Analizi tablosundan uygunsuzluk  alınması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Risk Analizi eğitiminin anlaşılmamış olması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işlerine özel  ekip tahsis edilmesi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96308"/>
                  </a:ext>
                </a:extLst>
              </a:tr>
              <a:tr h="791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(Dış Denetim DF) Birimlerde kalite hedeflerine ulaşmayı sağlayacak bütçe ile uyumlu plan ve stratejilerin belirlendiğine dair bulgular görülememiştir. Örneğin;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Sepam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süreci, Karşılaştırmalı Hukuk süreci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KFP den uygunsuzluk alınması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İş yoğunluğu ve iş çeşitliliği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işlerine özel  ekip tahsis edilmesi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09814"/>
                  </a:ext>
                </a:extLst>
              </a:tr>
            </a:tbl>
          </a:graphicData>
        </a:graphic>
      </p:graphicFrame>
      <p:sp>
        <p:nvSpPr>
          <p:cNvPr id="12" name="143 Metin kutusu"/>
          <p:cNvSpPr txBox="1"/>
          <p:nvPr/>
        </p:nvSpPr>
        <p:spPr>
          <a:xfrm>
            <a:off x="534126" y="2090364"/>
            <a:ext cx="319448" cy="318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534126" y="2253877"/>
            <a:ext cx="319448" cy="3112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305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45</a:t>
            </a:fld>
            <a:endParaRPr lang="tr-TR"/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8DB74613-3014-438C-9927-811670E4F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30606"/>
              </p:ext>
            </p:extLst>
          </p:nvPr>
        </p:nvGraphicFramePr>
        <p:xfrm>
          <a:off x="63500" y="1219200"/>
          <a:ext cx="9017000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55D0A41D-E234-4030-AE18-23B4A7353718}"/>
              </a:ext>
            </a:extLst>
          </p:cNvPr>
          <p:cNvSpPr txBox="1"/>
          <p:nvPr/>
        </p:nvSpPr>
        <p:spPr>
          <a:xfrm>
            <a:off x="563148" y="50165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1346773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46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8CE9493-C18A-415D-9272-E70794E12F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BDA1750-67FB-47C3-8B36-3EDED94977C8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graphicFrame>
        <p:nvGraphicFramePr>
          <p:cNvPr id="13" name="Nesne 12">
            <a:extLst>
              <a:ext uri="{FF2B5EF4-FFF2-40B4-BE49-F238E27FC236}">
                <a16:creationId xmlns:a16="http://schemas.microsoft.com/office/drawing/2014/main" id="{FE17E2EF-1254-49C1-8F9D-322F4DE5C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62125"/>
              </p:ext>
            </p:extLst>
          </p:nvPr>
        </p:nvGraphicFramePr>
        <p:xfrm>
          <a:off x="295791" y="990600"/>
          <a:ext cx="8686049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Worksheet" r:id="rId4" imgW="6781684" imgH="3867252" progId="Excel.Sheet.12">
                  <p:embed/>
                </p:oleObj>
              </mc:Choice>
              <mc:Fallback>
                <p:oleObj name="Worksheet" r:id="rId4" imgW="6781684" imgH="38672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791" y="990600"/>
                        <a:ext cx="8686049" cy="536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Metin kutus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625"/>
            <a:ext cx="1714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11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47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72C1664-0B2E-44B9-B648-EB03D758E157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23B4136-97B3-4923-A69F-5B3B31846A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2DD5AA16-0403-4893-AA7F-6835E2014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77497"/>
              </p:ext>
            </p:extLst>
          </p:nvPr>
        </p:nvGraphicFramePr>
        <p:xfrm>
          <a:off x="244539" y="838200"/>
          <a:ext cx="8474549" cy="557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Worksheet" r:id="rId4" imgW="6781684" imgH="5972069" progId="Excel.Sheet.12">
                  <p:embed/>
                </p:oleObj>
              </mc:Choice>
              <mc:Fallback>
                <p:oleObj name="Worksheet" r:id="rId4" imgW="6781684" imgH="5972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838200"/>
                        <a:ext cx="8474549" cy="557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980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48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23F0E28-622C-44EA-82B5-4F41DA70E1D0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134B0DA-5AB8-4A92-AFFF-BF50D87E11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0F5E0F28-B387-49F6-A412-9D71FB316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92773"/>
              </p:ext>
            </p:extLst>
          </p:nvPr>
        </p:nvGraphicFramePr>
        <p:xfrm>
          <a:off x="244539" y="758340"/>
          <a:ext cx="8737301" cy="559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Worksheet" r:id="rId4" imgW="6781684" imgH="3867252" progId="Excel.Sheet.12">
                  <p:embed/>
                </p:oleObj>
              </mc:Choice>
              <mc:Fallback>
                <p:oleObj name="Worksheet" r:id="rId4" imgW="6781684" imgH="38672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758340"/>
                        <a:ext cx="8737301" cy="559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231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49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F94BD76-3E05-49E0-86D0-2B64AD030604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89A2FB9-D669-4CB0-80AE-57E535FAE1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2A7EC314-9CFA-4719-BD00-9E3F94105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58932"/>
              </p:ext>
            </p:extLst>
          </p:nvPr>
        </p:nvGraphicFramePr>
        <p:xfrm>
          <a:off x="244539" y="914400"/>
          <a:ext cx="8654921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Worksheet" r:id="rId4" imgW="6781684" imgH="5972069" progId="Excel.Sheet.12">
                  <p:embed/>
                </p:oleObj>
              </mc:Choice>
              <mc:Fallback>
                <p:oleObj name="Worksheet" r:id="rId4" imgW="6781684" imgH="5972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914400"/>
                        <a:ext cx="8654921" cy="550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3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03882"/>
              </p:ext>
            </p:extLst>
          </p:nvPr>
        </p:nvGraphicFramePr>
        <p:xfrm>
          <a:off x="323528" y="304797"/>
          <a:ext cx="8640960" cy="592159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425329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215631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534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Fırsat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40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F1- </a:t>
                      </a:r>
                      <a:r>
                        <a:rPr lang="en-US" sz="1400" u="none" strike="noStrike" dirty="0" err="1">
                          <a:effectLst/>
                        </a:rPr>
                        <a:t>Mütevelli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Heyetinde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turizm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sektöründen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üye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F2- Organize </a:t>
                      </a:r>
                      <a:r>
                        <a:rPr lang="en-US" sz="1400" u="none" strike="noStrike" dirty="0" err="1">
                          <a:effectLst/>
                        </a:rPr>
                        <a:t>Sanayi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Bölgesi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oteli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yakınlık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F3- </a:t>
                      </a:r>
                      <a:r>
                        <a:rPr lang="en-US" sz="1400" u="none" strike="noStrike" dirty="0" err="1">
                          <a:effectLst/>
                        </a:rPr>
                        <a:t>Antalya'nın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turizm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açısından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konum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avantajı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F4- Antalya'da %100 ingilizce  turizm bölümü bulunan tek vakıf üniversitesi olması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669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F5- </a:t>
                      </a:r>
                      <a:r>
                        <a:rPr lang="en-US" sz="1400" u="none" strike="noStrike" dirty="0" err="1">
                          <a:effectLst/>
                        </a:rPr>
                        <a:t>Firmaların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staj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için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yabancı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dil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bilen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talepleri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F6- Özel Turizm Meslek Liselerinin sayısının fazla olması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F7- Ulusal, uluslararası  programlar, fuarlar ve projeler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F8- %100 İngilizce eğitimine olan talepler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F9 - Erasmus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work&amp;travel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yarattığı</a:t>
                      </a:r>
                      <a:r>
                        <a:rPr lang="en-US" sz="1400" u="none" strike="noStrike" dirty="0">
                          <a:effectLst/>
                        </a:rPr>
                        <a:t> Net-work </a:t>
                      </a:r>
                      <a:r>
                        <a:rPr lang="en-US" sz="1400" u="none" strike="noStrike" dirty="0" err="1">
                          <a:effectLst/>
                        </a:rPr>
                        <a:t>ağı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534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04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1F2AB9-C232-450A-99E9-200A5BB4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50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6E9F713-F687-40E0-89BC-FCDFA026889F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1A546B3-571D-491E-837E-0DCC33731A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4E8F6D70-2FA0-47A5-9D7A-864B55A5A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03858"/>
              </p:ext>
            </p:extLst>
          </p:nvPr>
        </p:nvGraphicFramePr>
        <p:xfrm>
          <a:off x="244539" y="961374"/>
          <a:ext cx="8603670" cy="539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Worksheet" r:id="rId4" imgW="6781684" imgH="3867252" progId="Excel.Sheet.12">
                  <p:embed/>
                </p:oleObj>
              </mc:Choice>
              <mc:Fallback>
                <p:oleObj name="Worksheet" r:id="rId4" imgW="6781684" imgH="38672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961374"/>
                        <a:ext cx="8603670" cy="539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78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E19109-493A-4F29-A09D-754248D8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51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518C47-1D76-4523-A9A2-007A7DA453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34F079D-94F8-4996-B479-A17A6F5CDAAB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44DC0701-3C4B-4EF9-98B8-E29877F2C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91915"/>
              </p:ext>
            </p:extLst>
          </p:nvPr>
        </p:nvGraphicFramePr>
        <p:xfrm>
          <a:off x="244539" y="914400"/>
          <a:ext cx="8474549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Worksheet" r:id="rId4" imgW="6781684" imgH="5972069" progId="Excel.Sheet.12">
                  <p:embed/>
                </p:oleObj>
              </mc:Choice>
              <mc:Fallback>
                <p:oleObj name="Worksheet" r:id="rId4" imgW="6781684" imgH="5972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914400"/>
                        <a:ext cx="8474549" cy="550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29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DCEEF7-49CF-421C-BABD-3387427D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52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4A442F-3E58-42C9-9D82-6096D811A3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8DBDE8E-636E-4CF0-82D4-C4238148E246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5B76FB86-18C5-431A-8229-7D7178C7F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02546"/>
              </p:ext>
            </p:extLst>
          </p:nvPr>
        </p:nvGraphicFramePr>
        <p:xfrm>
          <a:off x="244539" y="961374"/>
          <a:ext cx="8470038" cy="534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Worksheet" r:id="rId4" imgW="6781684" imgH="3867252" progId="Excel.Sheet.12">
                  <p:embed/>
                </p:oleObj>
              </mc:Choice>
              <mc:Fallback>
                <p:oleObj name="Worksheet" r:id="rId4" imgW="6781684" imgH="38672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961374"/>
                        <a:ext cx="8470038" cy="534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997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63424A-1B83-42D7-A019-7FD253B3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53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D79219-203A-4D91-8D79-0CDC6939F4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539" y="112009"/>
            <a:ext cx="2736304" cy="57606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BDEB4D6-9000-483D-B720-BF26864B7AA7}"/>
              </a:ext>
            </a:extLst>
          </p:cNvPr>
          <p:cNvSpPr txBox="1"/>
          <p:nvPr/>
        </p:nvSpPr>
        <p:spPr>
          <a:xfrm>
            <a:off x="1734313" y="940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DÜZELTİCİ FAALİYET FORMU</a:t>
            </a:r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B5E29051-D998-4EF2-B1E9-B12F6E608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16628"/>
              </p:ext>
            </p:extLst>
          </p:nvPr>
        </p:nvGraphicFramePr>
        <p:xfrm>
          <a:off x="244539" y="914400"/>
          <a:ext cx="8442261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Worksheet" r:id="rId4" imgW="6781684" imgH="5972069" progId="Excel.Sheet.12">
                  <p:embed/>
                </p:oleObj>
              </mc:Choice>
              <mc:Fallback>
                <p:oleObj name="Worksheet" r:id="rId4" imgW="6781684" imgH="5972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39" y="914400"/>
                        <a:ext cx="8442261" cy="550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738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54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79121"/>
              </p:ext>
            </p:extLst>
          </p:nvPr>
        </p:nvGraphicFramePr>
        <p:xfrm>
          <a:off x="0" y="3933056"/>
          <a:ext cx="9144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Şikayet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bulunmamaktadır</a:t>
                      </a:r>
                      <a:r>
                        <a:rPr lang="en-US" dirty="0"/>
                        <a:t>.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55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10124"/>
              </p:ext>
            </p:extLst>
          </p:nvPr>
        </p:nvGraphicFramePr>
        <p:xfrm>
          <a:off x="304800" y="395287"/>
          <a:ext cx="7833025" cy="6326188"/>
        </p:xfrm>
        <a:graphic>
          <a:graphicData uri="http://schemas.openxmlformats.org/drawingml/2006/table">
            <a:tbl>
              <a:tblPr/>
              <a:tblGrid>
                <a:gridCol w="901754">
                  <a:extLst>
                    <a:ext uri="{9D8B030D-6E8A-4147-A177-3AD203B41FA5}">
                      <a16:colId xmlns:a16="http://schemas.microsoft.com/office/drawing/2014/main" val="1496957409"/>
                    </a:ext>
                  </a:extLst>
                </a:gridCol>
                <a:gridCol w="794766">
                  <a:extLst>
                    <a:ext uri="{9D8B030D-6E8A-4147-A177-3AD203B41FA5}">
                      <a16:colId xmlns:a16="http://schemas.microsoft.com/office/drawing/2014/main" val="50377743"/>
                    </a:ext>
                  </a:extLst>
                </a:gridCol>
                <a:gridCol w="951426">
                  <a:extLst>
                    <a:ext uri="{9D8B030D-6E8A-4147-A177-3AD203B41FA5}">
                      <a16:colId xmlns:a16="http://schemas.microsoft.com/office/drawing/2014/main" val="1207759952"/>
                    </a:ext>
                  </a:extLst>
                </a:gridCol>
                <a:gridCol w="825333">
                  <a:extLst>
                    <a:ext uri="{9D8B030D-6E8A-4147-A177-3AD203B41FA5}">
                      <a16:colId xmlns:a16="http://schemas.microsoft.com/office/drawing/2014/main" val="3385169171"/>
                    </a:ext>
                  </a:extLst>
                </a:gridCol>
                <a:gridCol w="664852">
                  <a:extLst>
                    <a:ext uri="{9D8B030D-6E8A-4147-A177-3AD203B41FA5}">
                      <a16:colId xmlns:a16="http://schemas.microsoft.com/office/drawing/2014/main" val="1394370053"/>
                    </a:ext>
                  </a:extLst>
                </a:gridCol>
                <a:gridCol w="836795">
                  <a:extLst>
                    <a:ext uri="{9D8B030D-6E8A-4147-A177-3AD203B41FA5}">
                      <a16:colId xmlns:a16="http://schemas.microsoft.com/office/drawing/2014/main" val="3637387580"/>
                    </a:ext>
                  </a:extLst>
                </a:gridCol>
                <a:gridCol w="672494">
                  <a:extLst>
                    <a:ext uri="{9D8B030D-6E8A-4147-A177-3AD203B41FA5}">
                      <a16:colId xmlns:a16="http://schemas.microsoft.com/office/drawing/2014/main" val="2428928946"/>
                    </a:ext>
                  </a:extLst>
                </a:gridCol>
                <a:gridCol w="626642">
                  <a:extLst>
                    <a:ext uri="{9D8B030D-6E8A-4147-A177-3AD203B41FA5}">
                      <a16:colId xmlns:a16="http://schemas.microsoft.com/office/drawing/2014/main" val="3225516624"/>
                    </a:ext>
                  </a:extLst>
                </a:gridCol>
                <a:gridCol w="305679">
                  <a:extLst>
                    <a:ext uri="{9D8B030D-6E8A-4147-A177-3AD203B41FA5}">
                      <a16:colId xmlns:a16="http://schemas.microsoft.com/office/drawing/2014/main" val="2199062095"/>
                    </a:ext>
                  </a:extLst>
                </a:gridCol>
                <a:gridCol w="672494">
                  <a:extLst>
                    <a:ext uri="{9D8B030D-6E8A-4147-A177-3AD203B41FA5}">
                      <a16:colId xmlns:a16="http://schemas.microsoft.com/office/drawing/2014/main" val="1060268727"/>
                    </a:ext>
                  </a:extLst>
                </a:gridCol>
                <a:gridCol w="580790">
                  <a:extLst>
                    <a:ext uri="{9D8B030D-6E8A-4147-A177-3AD203B41FA5}">
                      <a16:colId xmlns:a16="http://schemas.microsoft.com/office/drawing/2014/main" val="2483246401"/>
                    </a:ext>
                  </a:extLst>
                </a:gridCol>
              </a:tblGrid>
              <a:tr h="38277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İÇ DENETİM RAPORU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02038"/>
                  </a:ext>
                </a:extLst>
              </a:tr>
              <a:tr h="1893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DENETİMDE KARŞILAŞILAN KİŞİLER VE GÖREVLERİ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8850"/>
                  </a:ext>
                </a:extLst>
              </a:tr>
              <a:tr h="7077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11.04.2019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Prof. Dr. F. Bike KOCAOĞLU (Dekan)-Duygu ÖZYEŞİL (Fakülte Sekreteri)-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Dr.Öğr.Üyesi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Semih ÖZKAN (Bölüm Başkanı)- Merve SOLMAZ (Araştırma Görevlisi)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58557"/>
                  </a:ext>
                </a:extLst>
              </a:tr>
              <a:tr h="259168"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78941"/>
                  </a:ext>
                </a:extLst>
              </a:tr>
              <a:tr h="19935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TESPİT EDİLEN UYGUNSUZLUKLAR LLLL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256084"/>
                  </a:ext>
                </a:extLst>
              </a:tr>
              <a:tr h="4485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MAJOR BULGU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54062"/>
                  </a:ext>
                </a:extLst>
              </a:tr>
              <a:tr h="670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MİNÖR  BULGU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20702"/>
                  </a:ext>
                </a:extLst>
              </a:tr>
              <a:tr h="23923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800" b="1" i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Uygunsuzluklar DF Formlarında tanımlanmaktadır.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66744"/>
                  </a:ext>
                </a:extLst>
              </a:tr>
              <a:tr h="19935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İYİLEŞTİRİLMESİ GEREKEN YÖNLER-GÖZLEMLER KKKK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648492"/>
                  </a:ext>
                </a:extLst>
              </a:tr>
              <a:tr h="8924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ISO 9001-2015 Madde No:7.1.4, 8.5.2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Bir başka Fakülte ile aynı katta yetersiz kalan mekan paylaşılıyor, ofisler kalabalık , lavaboların sensör ayarlamaları yeniden gözden geçirilmesi tavsiye olunur.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30803"/>
                  </a:ext>
                </a:extLst>
              </a:tr>
              <a:tr h="20932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KUVVETLİ YÖNLER JJJJ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82469"/>
                  </a:ext>
                </a:extLst>
              </a:tr>
              <a:tr h="1893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63498"/>
                  </a:ext>
                </a:extLst>
              </a:tr>
              <a:tr h="2671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ISO 9001/10002 Madde No 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Dekan ve Süreç Yöneticisi, Fakülte Sekreteri KYS ye inanıyorlar, kalite içselleştirilmiş;  ”Yazdığını yap, yaptığını yaz”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39868"/>
                  </a:ext>
                </a:extLst>
              </a:tr>
              <a:tr h="2671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70873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682730"/>
                  </a:ext>
                </a:extLst>
              </a:tr>
              <a:tr h="1993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İSİM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İMZA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355402"/>
                  </a:ext>
                </a:extLst>
              </a:tr>
              <a:tr h="33691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Şafak GÜR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11.04.2019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31077"/>
                  </a:ext>
                </a:extLst>
              </a:tr>
              <a:tr h="49839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DENETLENEN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Prof.Dr. F. Bike KOCAOĞLU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11.04.2019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34287"/>
                  </a:ext>
                </a:extLst>
              </a:tr>
            </a:tbl>
          </a:graphicData>
        </a:graphic>
      </p:graphicFrame>
      <p:pic>
        <p:nvPicPr>
          <p:cNvPr id="67" name="Resim 66"/>
          <p:cNvPicPr/>
          <p:nvPr/>
        </p:nvPicPr>
        <p:blipFill>
          <a:blip r:embed="rId2"/>
          <a:stretch>
            <a:fillRect/>
          </a:stretch>
        </p:blipFill>
        <p:spPr>
          <a:xfrm>
            <a:off x="4724400" y="110626"/>
            <a:ext cx="3163342" cy="54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5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56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1013137" y="2557949"/>
            <a:ext cx="574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Süreç Yöneticisi değişmiştir. Aynı bilinçle KYS kapsamında çalışılmaya devam edilmektedir. </a:t>
            </a:r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57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502494" y="2420888"/>
            <a:ext cx="8029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Bölümün</a:t>
            </a:r>
            <a:r>
              <a:rPr lang="en-US" b="1" dirty="0"/>
              <a:t> </a:t>
            </a:r>
            <a:r>
              <a:rPr lang="en-US" b="1" dirty="0" err="1"/>
              <a:t>ofis</a:t>
            </a:r>
            <a:r>
              <a:rPr lang="en-US" b="1" dirty="0"/>
              <a:t> </a:t>
            </a:r>
            <a:r>
              <a:rPr lang="en-US" b="1" dirty="0" err="1"/>
              <a:t>sayılarının</a:t>
            </a:r>
            <a:r>
              <a:rPr lang="en-US" b="1" dirty="0"/>
              <a:t> </a:t>
            </a:r>
            <a:r>
              <a:rPr lang="en-US" b="1" dirty="0" err="1"/>
              <a:t>yetersizliği</a:t>
            </a:r>
            <a:r>
              <a:rPr lang="en-US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58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467544" y="2595310"/>
            <a:ext cx="8219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Turizm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Otel</a:t>
            </a:r>
            <a:r>
              <a:rPr lang="en-US" b="1" dirty="0"/>
              <a:t> </a:t>
            </a:r>
            <a:r>
              <a:rPr lang="en-US" b="1" dirty="0" err="1"/>
              <a:t>İşletmeciliği</a:t>
            </a:r>
            <a:r>
              <a:rPr lang="en-US" b="1" dirty="0"/>
              <a:t> </a:t>
            </a:r>
            <a:r>
              <a:rPr lang="tr-TR" b="1" dirty="0"/>
              <a:t>Bölümü öğrencilerinin sektörel tecrübelerini artırmak ve profesyonel hayata hazırlamak için sektörel kuruluşlarla olan ilişkiler sürekli aktif tutulmalı ve mezun takip izlemi sürdürülmelidir.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Öğrencilerin yurt içi ve yurt dışı staj olanaklarının geliştirilmesi için çalışmalar sürdürülmelidir.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Sektör</a:t>
            </a:r>
            <a:r>
              <a:rPr lang="en-US" b="1" dirty="0"/>
              <a:t> </a:t>
            </a:r>
            <a:r>
              <a:rPr lang="en-US" b="1" dirty="0" err="1"/>
              <a:t>temsilcilerinden</a:t>
            </a:r>
            <a:r>
              <a:rPr lang="en-US" b="1" dirty="0"/>
              <a:t> </a:t>
            </a:r>
            <a:r>
              <a:rPr lang="en-US" b="1" dirty="0" err="1"/>
              <a:t>görüş</a:t>
            </a:r>
            <a:r>
              <a:rPr lang="en-US" b="1" dirty="0"/>
              <a:t> </a:t>
            </a:r>
            <a:r>
              <a:rPr lang="en-US" b="1" dirty="0" err="1"/>
              <a:t>alarak</a:t>
            </a:r>
            <a:r>
              <a:rPr lang="en-US" b="1" dirty="0"/>
              <a:t> </a:t>
            </a:r>
            <a:r>
              <a:rPr lang="en-US" b="1" dirty="0" err="1"/>
              <a:t>müfredat</a:t>
            </a:r>
            <a:r>
              <a:rPr lang="en-US" b="1" dirty="0"/>
              <a:t> </a:t>
            </a:r>
            <a:r>
              <a:rPr lang="en-US" b="1" dirty="0" err="1"/>
              <a:t>programının</a:t>
            </a:r>
            <a:r>
              <a:rPr lang="en-US" b="1" dirty="0"/>
              <a:t> </a:t>
            </a:r>
            <a:r>
              <a:rPr lang="en-US" b="1" dirty="0" err="1"/>
              <a:t>günün</a:t>
            </a:r>
            <a:r>
              <a:rPr lang="en-US" b="1" dirty="0"/>
              <a:t> </a:t>
            </a:r>
            <a:r>
              <a:rPr lang="en-US" b="1" dirty="0" err="1"/>
              <a:t>ihtiyaçlara</a:t>
            </a:r>
            <a:r>
              <a:rPr lang="en-US" b="1" dirty="0"/>
              <a:t> </a:t>
            </a:r>
            <a:r>
              <a:rPr lang="en-US" b="1" dirty="0" err="1"/>
              <a:t>göre</a:t>
            </a:r>
            <a:r>
              <a:rPr lang="en-US" b="1" dirty="0"/>
              <a:t> </a:t>
            </a:r>
            <a:r>
              <a:rPr lang="en-US" b="1" dirty="0" err="1"/>
              <a:t>güncellenmesini</a:t>
            </a:r>
            <a:r>
              <a:rPr lang="en-US" b="1" dirty="0"/>
              <a:t> </a:t>
            </a:r>
            <a:r>
              <a:rPr lang="en-US" b="1" dirty="0" err="1"/>
              <a:t>yıllık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düzenli</a:t>
            </a:r>
            <a:r>
              <a:rPr lang="en-US" b="1" dirty="0"/>
              <a:t> </a:t>
            </a:r>
            <a:r>
              <a:rPr lang="en-US" b="1" dirty="0" err="1"/>
              <a:t>takip</a:t>
            </a:r>
            <a:r>
              <a:rPr lang="en-US" b="1" dirty="0"/>
              <a:t> </a:t>
            </a:r>
            <a:r>
              <a:rPr lang="en-US" b="1" dirty="0" err="1"/>
              <a:t>edilmelidir</a:t>
            </a:r>
            <a:r>
              <a:rPr lang="en-US" b="1" dirty="0"/>
              <a:t>. </a:t>
            </a:r>
            <a:endParaRPr lang="tr-TR" b="1" dirty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4844"/>
              </p:ext>
            </p:extLst>
          </p:nvPr>
        </p:nvGraphicFramePr>
        <p:xfrm>
          <a:off x="323528" y="692699"/>
          <a:ext cx="8568952" cy="524566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518262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050690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7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Fırsat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F10- </a:t>
                      </a:r>
                      <a:r>
                        <a:rPr lang="en-US" sz="1400" u="none" strike="noStrike" dirty="0" err="1">
                          <a:effectLst/>
                        </a:rPr>
                        <a:t>Akdeniz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Üniversitesi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iyi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ilişkiler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F11- </a:t>
                      </a:r>
                      <a:r>
                        <a:rPr lang="en-US" sz="1400" u="none" strike="noStrike" dirty="0" err="1">
                          <a:effectLst/>
                        </a:rPr>
                        <a:t>Devletin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turizm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kalkınma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planlarında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alternatif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turizme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ait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politikalarına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ağırlık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verilmesi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F12- </a:t>
                      </a:r>
                      <a:r>
                        <a:rPr lang="en-US" sz="1400" u="none" strike="noStrike" dirty="0" err="1">
                          <a:effectLst/>
                        </a:rPr>
                        <a:t>Turizm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Endüstrisinin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yatırımlarının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artması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istihdam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artışı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F13- </a:t>
                      </a:r>
                      <a:r>
                        <a:rPr lang="en-US" sz="1400" u="none" strike="noStrike" dirty="0" err="1">
                          <a:effectLst/>
                        </a:rPr>
                        <a:t>Yeni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kurulmuş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üniversite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59350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F14- Medya etkisinin öğrencilerin tercihine olan etkisi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F15-İdari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konularda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üst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yönetime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kolay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erişim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fontAlgn="ctr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F16-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Sektörün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birden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yabancı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arayışı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Yeni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Fırsat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3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52500"/>
              </p:ext>
            </p:extLst>
          </p:nvPr>
        </p:nvGraphicFramePr>
        <p:xfrm>
          <a:off x="395536" y="692699"/>
          <a:ext cx="8424936" cy="535886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7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Tehdit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T1- </a:t>
                      </a:r>
                      <a:r>
                        <a:rPr lang="en-US" sz="1400" u="none" strike="noStrike" dirty="0" err="1">
                          <a:effectLst/>
                        </a:rPr>
                        <a:t>Turizm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sektörünün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iç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dış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etkenlerden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kolay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etkilenmesi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T2- </a:t>
                      </a:r>
                      <a:r>
                        <a:rPr lang="en-US" sz="1400" u="none" strike="noStrike" dirty="0" err="1">
                          <a:effectLst/>
                        </a:rPr>
                        <a:t>Ülkedeki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güvenlik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sorunları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T3- </a:t>
                      </a:r>
                      <a:r>
                        <a:rPr lang="en-US" sz="1400" u="none" strike="noStrike" dirty="0" err="1">
                          <a:effectLst/>
                        </a:rPr>
                        <a:t>Ekonomik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kriz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T4- </a:t>
                      </a:r>
                      <a:r>
                        <a:rPr lang="en-US" sz="1400" u="none" strike="noStrike" dirty="0" err="1">
                          <a:effectLst/>
                        </a:rPr>
                        <a:t>Farklı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Üniversitelere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geçiş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yapan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6010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T5- Medya etkisinin öğrencilerin tercihine olan etkisi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T6- </a:t>
                      </a:r>
                      <a:r>
                        <a:rPr lang="en-US" sz="1400" u="none" strike="noStrike" dirty="0" err="1">
                          <a:effectLst/>
                        </a:rPr>
                        <a:t>Türkiye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genelinde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turizm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bölümlerine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öğrenci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talebindeki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genel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düşüş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T7-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idari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birimlerle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iletişim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kopukluğu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T8- %100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İngilizce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eğitimine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tereddütler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T9-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seviyelerindeki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sorunlar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T10-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öğrencinin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yetersizliği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4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27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91904"/>
              </p:ext>
            </p:extLst>
          </p:nvPr>
        </p:nvGraphicFramePr>
        <p:xfrm>
          <a:off x="395536" y="692699"/>
          <a:ext cx="8424936" cy="5253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7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Tehdit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T11-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e-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gruplarının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kullanım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dışı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Yeni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Tehdit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T12-Dönemlik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programı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uyumlu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boş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derslik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rezervasyon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sisteminin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olmaması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Yeni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Tehdit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T13-Öğretim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Elemanları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ofislerin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yetersiz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Yeni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Tehdit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6010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473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8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395536" y="1435418"/>
          <a:ext cx="8064897" cy="5350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akademik kadro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ve idari işlerin prosedürlere uygun yürütülmesi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Akademik</a:t>
                      </a:r>
                      <a:r>
                        <a:rPr lang="tr-TR" baseline="0" dirty="0"/>
                        <a:t> ve idari işler prosedürlere uygun yürütülüyor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5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işlerin birlikte yürütülmesi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Dekanlık ve Fakülte sekreterliği uyum içinde çalışıyor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Sekreterliği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işlerin birlikte yürütülmesi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Dekanlık ve Fakülte sekreterliği uyum içinde çalışıyor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5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Başkanları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 çalışma, işbirliği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Dekanlık,</a:t>
                      </a:r>
                      <a:r>
                        <a:rPr lang="tr-TR" baseline="0" dirty="0"/>
                        <a:t> sekreterlik ve bölüm başkanları işbirliği içinde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0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Öğrenci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Puantajları</a:t>
                      </a:r>
                      <a:r>
                        <a:rPr lang="tr-TR" baseline="0" dirty="0"/>
                        <a:t> tutularak ödemeleri düzenli yapılıyor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41548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Turizm Bölümü - ABÜ 2018 YILI YGG TOPLANTI RAPOR</Template>
  <TotalTime>1403</TotalTime>
  <Words>6407</Words>
  <Application>Microsoft Office PowerPoint</Application>
  <PresentationFormat>On-screen Show (4:3)</PresentationFormat>
  <Paragraphs>2825</Paragraphs>
  <Slides>58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Tahoma</vt:lpstr>
      <vt:lpstr>Verdana</vt:lpstr>
      <vt:lpstr>Wingdings</vt:lpstr>
      <vt:lpstr>Ofis Teması</vt:lpstr>
      <vt:lpstr>Worksheet</vt:lpstr>
      <vt:lpstr>2020 YILI  YGG SUNUMU  TURİZM DEKANLIK SÜRECİ 21/01/2020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YILI  NİSAN-EKİM YGG SUNUMU  TURİZM VE OTEL İŞLETMECİLİĞİ SÜRECİ  16/11/2018</dc:title>
  <dc:creator>Merve SOLMAZ</dc:creator>
  <cp:lastModifiedBy>Şafak Gür</cp:lastModifiedBy>
  <cp:revision>96</cp:revision>
  <dcterms:created xsi:type="dcterms:W3CDTF">2020-01-06T09:48:57Z</dcterms:created>
  <dcterms:modified xsi:type="dcterms:W3CDTF">2020-01-24T08:52:46Z</dcterms:modified>
</cp:coreProperties>
</file>