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8" r:id="rId3"/>
    <p:sldId id="301" r:id="rId4"/>
    <p:sldId id="302" r:id="rId5"/>
    <p:sldId id="303" r:id="rId6"/>
    <p:sldId id="304" r:id="rId7"/>
    <p:sldId id="297" r:id="rId8"/>
    <p:sldId id="305" r:id="rId9"/>
    <p:sldId id="306" r:id="rId10"/>
    <p:sldId id="323" r:id="rId11"/>
    <p:sldId id="332" r:id="rId12"/>
    <p:sldId id="284" r:id="rId13"/>
    <p:sldId id="309" r:id="rId14"/>
    <p:sldId id="310" r:id="rId15"/>
    <p:sldId id="311" r:id="rId16"/>
    <p:sldId id="312" r:id="rId17"/>
    <p:sldId id="315" r:id="rId18"/>
    <p:sldId id="313" r:id="rId19"/>
    <p:sldId id="316" r:id="rId20"/>
    <p:sldId id="285" r:id="rId21"/>
    <p:sldId id="330" r:id="rId22"/>
    <p:sldId id="331" r:id="rId23"/>
    <p:sldId id="327" r:id="rId24"/>
    <p:sldId id="328" r:id="rId25"/>
    <p:sldId id="329" r:id="rId26"/>
    <p:sldId id="278" r:id="rId27"/>
    <p:sldId id="298" r:id="rId28"/>
    <p:sldId id="294" r:id="rId29"/>
    <p:sldId id="307" r:id="rId30"/>
    <p:sldId id="308" r:id="rId31"/>
    <p:sldId id="295" r:id="rId32"/>
    <p:sldId id="296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D53"/>
    <a:srgbClr val="FFEAA7"/>
    <a:srgbClr val="C7D9A3"/>
    <a:srgbClr val="9BBB59"/>
    <a:srgbClr val="BCBEB9"/>
    <a:srgbClr val="FF7171"/>
    <a:srgbClr val="9E5654"/>
    <a:srgbClr val="DD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m.karayalcin\AppData\Local\Microsoft\Windows\Temporary%20Internet%20Files\Content.Outlook\HTZP0K56\Copy%20of%20UA-AF-0001%20&#304;SLETME-GUZ-BAHAR%20Ders%20memnuniyet%20anket%20analiz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019-2020\2019-2020%20G&#252;z\Kalite\UA-AF-0001%20&#304;SLETME-GUZ-BAHAR%20Ders%20memnuniyet%20anket%20analizi%20YGG%20&#304;&#199;&#304;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1\everyone\_Kalite%20Y&#246;netim%20Sistemi\Birim%20Anketleri\ANKET%20ANAL&#304;ZLER\Akademik%20Birimler\&#304;&#304;SBF\&#304;&#351;letme\&#304;sletme%20MemnuniyetAnketi%20Analizleri_IISB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Sheet1!$F$5:$Y$5</c:f>
              <c:strCache>
                <c:ptCount val="20"/>
                <c:pt idx="0">
                  <c:v>1. Yarıyıl başında ilk hafta kendini, dersin içeriğini, öğretim planını, sınav dönemini ve beklentilerini net olarak açıkladı.</c:v>
                </c:pt>
                <c:pt idx="1">
                  <c:v>2. Derslerini hiç aksatmayarak başlangıçta belirttiği plana uygun olarak işledi.</c:v>
                </c:pt>
                <c:pt idx="2">
                  <c:v>3. Öğrencilerle kurduğu ilişki sevgi ve saygı çerçevesinde idi.</c:v>
                </c:pt>
                <c:pt idx="3">
                  <c:v>4. Ders anlatım şekli konuya ilgi duymamı sağladı.</c:v>
                </c:pt>
                <c:pt idx="4">
                  <c:v>5. Ders anlatışı ve kullandığı dil sınıfın seviyesine uygundu.</c:v>
                </c:pt>
                <c:pt idx="5">
                  <c:v>6. Teknolojik ders ekipmanlarını etkili bir şekilde kullandı.</c:v>
                </c:pt>
                <c:pt idx="6">
                  <c:v>7.Derslerle ilgili yardımcı kaynak ve literatürü önerdi. </c:v>
                </c:pt>
                <c:pt idx="7">
                  <c:v>8. Ödev, sınav ve projelerin duyurusunu ve objectif değerlendirilmiş sonuçlarını öğrencilere zamanında bildirdi.</c:v>
                </c:pt>
                <c:pt idx="8">
                  <c:v>9. Sınav soruları derste anlatılan konular ile eşleşiyordu.</c:v>
                </c:pt>
                <c:pt idx="9">
                  <c:v>10. Derslerine zamanında girdi ve süreyi etkin olarak kullandı.</c:v>
                </c:pt>
                <c:pt idx="10">
                  <c:v>11. Derslerde öğrencilerin aktif katılımını sağlayan, ezberden uzak, yaratıcılığı ve araştırmayı destekleyen yöntemler kullandı.</c:v>
                </c:pt>
                <c:pt idx="11">
                  <c:v>12. Ders dışı zamanlarda ihtiyacım olduğunda kendisine ulaşabildim.</c:v>
                </c:pt>
                <c:pt idx="12">
                  <c:v>13. Sınıfı yönetme ve kontrolü sağlamada etkindi. </c:v>
                </c:pt>
                <c:pt idx="13">
                  <c:v>14. Öğrencilerden gelen fikirlere her zaman açıktı. </c:v>
                </c:pt>
                <c:pt idx="14">
                  <c:v>15. Ders esnasında gelen soruları cevaplama konusunda hazırlıklıydı.</c:v>
                </c:pt>
                <c:pt idx="15">
                  <c:v>16. Verdiği ödev ve projeler dersi anlamam ve kendimi geliştirmeme fayda sağladı.</c:v>
                </c:pt>
                <c:pt idx="16">
                  <c:v>17. Konuları anlatırken yeterli derecede örnekler verdi.</c:v>
                </c:pt>
                <c:pt idx="17">
                  <c:v>18. Hazırladığı sunumlar konuyla ilgili, açıklayıcı, yalın ve görsel anlamda güçlü idi.</c:v>
                </c:pt>
                <c:pt idx="18">
                  <c:v>19. Aynı öğretim elemanından ders almak isterim.</c:v>
                </c:pt>
                <c:pt idx="19">
                  <c:v>Ortalama</c:v>
                </c:pt>
              </c:strCache>
            </c:strRef>
          </c:cat>
          <c:val>
            <c:numRef>
              <c:f>Sheet1!$F$6:$Y$6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Sheet1!$F$5:$Y$5</c:f>
              <c:strCache>
                <c:ptCount val="20"/>
                <c:pt idx="0">
                  <c:v>1. Yarıyıl başında ilk hafta kendini, dersin içeriğini, öğretim planını, sınav dönemini ve beklentilerini net olarak açıkladı.</c:v>
                </c:pt>
                <c:pt idx="1">
                  <c:v>2. Derslerini hiç aksatmayarak başlangıçta belirttiği plana uygun olarak işledi.</c:v>
                </c:pt>
                <c:pt idx="2">
                  <c:v>3. Öğrencilerle kurduğu ilişki sevgi ve saygı çerçevesinde idi.</c:v>
                </c:pt>
                <c:pt idx="3">
                  <c:v>4. Ders anlatım şekli konuya ilgi duymamı sağladı.</c:v>
                </c:pt>
                <c:pt idx="4">
                  <c:v>5. Ders anlatışı ve kullandığı dil sınıfın seviyesine uygundu.</c:v>
                </c:pt>
                <c:pt idx="5">
                  <c:v>6. Teknolojik ders ekipmanlarını etkili bir şekilde kullandı.</c:v>
                </c:pt>
                <c:pt idx="6">
                  <c:v>7.Derslerle ilgili yardımcı kaynak ve literatürü önerdi. </c:v>
                </c:pt>
                <c:pt idx="7">
                  <c:v>8. Ödev, sınav ve projelerin duyurusunu ve objectif değerlendirilmiş sonuçlarını öğrencilere zamanında bildirdi.</c:v>
                </c:pt>
                <c:pt idx="8">
                  <c:v>9. Sınav soruları derste anlatılan konular ile eşleşiyordu.</c:v>
                </c:pt>
                <c:pt idx="9">
                  <c:v>10. Derslerine zamanında girdi ve süreyi etkin olarak kullandı.</c:v>
                </c:pt>
                <c:pt idx="10">
                  <c:v>11. Derslerde öğrencilerin aktif katılımını sağlayan, ezberden uzak, yaratıcılığı ve araştırmayı destekleyen yöntemler kullandı.</c:v>
                </c:pt>
                <c:pt idx="11">
                  <c:v>12. Ders dışı zamanlarda ihtiyacım olduğunda kendisine ulaşabildim.</c:v>
                </c:pt>
                <c:pt idx="12">
                  <c:v>13. Sınıfı yönetme ve kontrolü sağlamada etkindi. </c:v>
                </c:pt>
                <c:pt idx="13">
                  <c:v>14. Öğrencilerden gelen fikirlere her zaman açıktı. </c:v>
                </c:pt>
                <c:pt idx="14">
                  <c:v>15. Ders esnasında gelen soruları cevaplama konusunda hazırlıklıydı.</c:v>
                </c:pt>
                <c:pt idx="15">
                  <c:v>16. Verdiği ödev ve projeler dersi anlamam ve kendimi geliştirmeme fayda sağladı.</c:v>
                </c:pt>
                <c:pt idx="16">
                  <c:v>17. Konuları anlatırken yeterli derecede örnekler verdi.</c:v>
                </c:pt>
                <c:pt idx="17">
                  <c:v>18. Hazırladığı sunumlar konuyla ilgili, açıklayıcı, yalın ve görsel anlamda güçlü idi.</c:v>
                </c:pt>
                <c:pt idx="18">
                  <c:v>19. Aynı öğretim elemanından ders almak isterim.</c:v>
                </c:pt>
                <c:pt idx="19">
                  <c:v>Ortalama</c:v>
                </c:pt>
              </c:strCache>
            </c:strRef>
          </c:cat>
          <c:val>
            <c:numRef>
              <c:f>Sheet1!$F$7:$Y$7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Sheet1!$F$5:$Y$5</c:f>
              <c:strCache>
                <c:ptCount val="20"/>
                <c:pt idx="0">
                  <c:v>1. Yarıyıl başında ilk hafta kendini, dersin içeriğini, öğretim planını, sınav dönemini ve beklentilerini net olarak açıkladı.</c:v>
                </c:pt>
                <c:pt idx="1">
                  <c:v>2. Derslerini hiç aksatmayarak başlangıçta belirttiği plana uygun olarak işledi.</c:v>
                </c:pt>
                <c:pt idx="2">
                  <c:v>3. Öğrencilerle kurduğu ilişki sevgi ve saygı çerçevesinde idi.</c:v>
                </c:pt>
                <c:pt idx="3">
                  <c:v>4. Ders anlatım şekli konuya ilgi duymamı sağladı.</c:v>
                </c:pt>
                <c:pt idx="4">
                  <c:v>5. Ders anlatışı ve kullandığı dil sınıfın seviyesine uygundu.</c:v>
                </c:pt>
                <c:pt idx="5">
                  <c:v>6. Teknolojik ders ekipmanlarını etkili bir şekilde kullandı.</c:v>
                </c:pt>
                <c:pt idx="6">
                  <c:v>7.Derslerle ilgili yardımcı kaynak ve literatürü önerdi. </c:v>
                </c:pt>
                <c:pt idx="7">
                  <c:v>8. Ödev, sınav ve projelerin duyurusunu ve objectif değerlendirilmiş sonuçlarını öğrencilere zamanında bildirdi.</c:v>
                </c:pt>
                <c:pt idx="8">
                  <c:v>9. Sınav soruları derste anlatılan konular ile eşleşiyordu.</c:v>
                </c:pt>
                <c:pt idx="9">
                  <c:v>10. Derslerine zamanında girdi ve süreyi etkin olarak kullandı.</c:v>
                </c:pt>
                <c:pt idx="10">
                  <c:v>11. Derslerde öğrencilerin aktif katılımını sağlayan, ezberden uzak, yaratıcılığı ve araştırmayı destekleyen yöntemler kullandı.</c:v>
                </c:pt>
                <c:pt idx="11">
                  <c:v>12. Ders dışı zamanlarda ihtiyacım olduğunda kendisine ulaşabildim.</c:v>
                </c:pt>
                <c:pt idx="12">
                  <c:v>13. Sınıfı yönetme ve kontrolü sağlamada etkindi. </c:v>
                </c:pt>
                <c:pt idx="13">
                  <c:v>14. Öğrencilerden gelen fikirlere her zaman açıktı. </c:v>
                </c:pt>
                <c:pt idx="14">
                  <c:v>15. Ders esnasında gelen soruları cevaplama konusunda hazırlıklıydı.</c:v>
                </c:pt>
                <c:pt idx="15">
                  <c:v>16. Verdiği ödev ve projeler dersi anlamam ve kendimi geliştirmeme fayda sağladı.</c:v>
                </c:pt>
                <c:pt idx="16">
                  <c:v>17. Konuları anlatırken yeterli derecede örnekler verdi.</c:v>
                </c:pt>
                <c:pt idx="17">
                  <c:v>18. Hazırladığı sunumlar konuyla ilgili, açıklayıcı, yalın ve görsel anlamda güçlü idi.</c:v>
                </c:pt>
                <c:pt idx="18">
                  <c:v>19. Aynı öğretim elemanından ders almak isterim.</c:v>
                </c:pt>
                <c:pt idx="19">
                  <c:v>Ortalama</c:v>
                </c:pt>
              </c:strCache>
            </c:strRef>
          </c:cat>
          <c:val>
            <c:numRef>
              <c:f>Sheet1!$F$8:$Y$8</c:f>
              <c:numCache>
                <c:formatCode>0.00</c:formatCode>
                <c:ptCount val="20"/>
                <c:pt idx="0">
                  <c:v>87.160872741692259</c:v>
                </c:pt>
                <c:pt idx="1">
                  <c:v>86.998334964169828</c:v>
                </c:pt>
                <c:pt idx="2">
                  <c:v>86.719636831772249</c:v>
                </c:pt>
                <c:pt idx="3">
                  <c:v>85.686717135778736</c:v>
                </c:pt>
                <c:pt idx="4">
                  <c:v>86.898166475930779</c:v>
                </c:pt>
                <c:pt idx="5">
                  <c:v>86.928590087287603</c:v>
                </c:pt>
                <c:pt idx="6">
                  <c:v>86.43813487233453</c:v>
                </c:pt>
                <c:pt idx="7">
                  <c:v>87.349533663418697</c:v>
                </c:pt>
                <c:pt idx="8">
                  <c:v>87.308810634420212</c:v>
                </c:pt>
                <c:pt idx="9">
                  <c:v>87.676173672756761</c:v>
                </c:pt>
                <c:pt idx="10">
                  <c:v>86.137658207657296</c:v>
                </c:pt>
                <c:pt idx="11">
                  <c:v>86.277406617673748</c:v>
                </c:pt>
                <c:pt idx="12">
                  <c:v>86.966344341504964</c:v>
                </c:pt>
                <c:pt idx="13">
                  <c:v>86.712442328164059</c:v>
                </c:pt>
                <c:pt idx="14">
                  <c:v>86.962663997782784</c:v>
                </c:pt>
                <c:pt idx="15">
                  <c:v>86.043183124540931</c:v>
                </c:pt>
                <c:pt idx="16">
                  <c:v>87.30460861838651</c:v>
                </c:pt>
                <c:pt idx="17">
                  <c:v>86.722133499989752</c:v>
                </c:pt>
                <c:pt idx="18">
                  <c:v>86.736027931517128</c:v>
                </c:pt>
                <c:pt idx="19">
                  <c:v>86.790917881409413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125120"/>
        <c:axId val="178125680"/>
      </c:barChart>
      <c:catAx>
        <c:axId val="17812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25680"/>
        <c:crosses val="autoZero"/>
        <c:auto val="1"/>
        <c:lblAlgn val="ctr"/>
        <c:lblOffset val="100"/>
        <c:noMultiLvlLbl val="0"/>
      </c:catAx>
      <c:valAx>
        <c:axId val="17812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2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Sheet1!$Z$5:$AK$5</c:f>
              <c:strCache>
                <c:ptCount val="12"/>
                <c:pt idx="0">
                  <c:v>20. Dersin içeriği beklentilerimi karşıladı. </c:v>
                </c:pt>
                <c:pt idx="1">
                  <c:v>21. Ders içerikleri uluslararası platformda da geçerlidir.</c:v>
                </c:pt>
                <c:pt idx="2">
                  <c:v>22. Ders programları ihtiyaçlar ve beklentilere göre belirlenir.</c:v>
                </c:pt>
                <c:pt idx="3">
                  <c:v>23. Ders beni çalışma hayatına hazırlayacak şekilde kurhulanmıştı.</c:v>
                </c:pt>
                <c:pt idx="4">
                  <c:v>24. Dersin içeriği düşündürücü ve merak uyandırıcı idi.</c:v>
                </c:pt>
                <c:pt idx="5">
                  <c:v>25. Ders sayesinde yabancı dil ders dinleme ve derse katılma yeteneğim gelişti.</c:v>
                </c:pt>
                <c:pt idx="6">
                  <c:v>26. Ders sayseinde akademik yazma yeteneğim gelişti.</c:v>
                </c:pt>
                <c:pt idx="7">
                  <c:v>27. Bu ders sayesinde toplum önünde konuşma ve sunum yapma yeteneğim gelişti. </c:v>
                </c:pt>
                <c:pt idx="8">
                  <c:v>28. Bu ders sayesinde bilgiyi analiz etme, yorumlama ve yeni bilgilere ulaşma yeteneklerim gelişti.</c:v>
                </c:pt>
                <c:pt idx="9">
                  <c:v>29. Bu ders sayesinde karmaşık sorunlarla karşılaştığımda alternatif çözümler üretme yeteneklerim gelişti.</c:v>
                </c:pt>
                <c:pt idx="10">
                  <c:v>30. Derslerde kullanılmak üzere yeni teknolojik teçhizatlar (projeksiyon vb…) mevcuttur.</c:v>
                </c:pt>
                <c:pt idx="11">
                  <c:v>Ortalama</c:v>
                </c:pt>
              </c:strCache>
            </c:strRef>
          </c:cat>
          <c:val>
            <c:numRef>
              <c:f>Sheet1!$Z$6:$AK$6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Sheet1!$Z$5:$AK$5</c:f>
              <c:strCache>
                <c:ptCount val="12"/>
                <c:pt idx="0">
                  <c:v>20. Dersin içeriği beklentilerimi karşıladı. </c:v>
                </c:pt>
                <c:pt idx="1">
                  <c:v>21. Ders içerikleri uluslararası platformda da geçerlidir.</c:v>
                </c:pt>
                <c:pt idx="2">
                  <c:v>22. Ders programları ihtiyaçlar ve beklentilere göre belirlenir.</c:v>
                </c:pt>
                <c:pt idx="3">
                  <c:v>23. Ders beni çalışma hayatına hazırlayacak şekilde kurhulanmıştı.</c:v>
                </c:pt>
                <c:pt idx="4">
                  <c:v>24. Dersin içeriği düşündürücü ve merak uyandırıcı idi.</c:v>
                </c:pt>
                <c:pt idx="5">
                  <c:v>25. Ders sayesinde yabancı dil ders dinleme ve derse katılma yeteneğim gelişti.</c:v>
                </c:pt>
                <c:pt idx="6">
                  <c:v>26. Ders sayseinde akademik yazma yeteneğim gelişti.</c:v>
                </c:pt>
                <c:pt idx="7">
                  <c:v>27. Bu ders sayesinde toplum önünde konuşma ve sunum yapma yeteneğim gelişti. </c:v>
                </c:pt>
                <c:pt idx="8">
                  <c:v>28. Bu ders sayesinde bilgiyi analiz etme, yorumlama ve yeni bilgilere ulaşma yeteneklerim gelişti.</c:v>
                </c:pt>
                <c:pt idx="9">
                  <c:v>29. Bu ders sayesinde karmaşık sorunlarla karşılaştığımda alternatif çözümler üretme yeteneklerim gelişti.</c:v>
                </c:pt>
                <c:pt idx="10">
                  <c:v>30. Derslerde kullanılmak üzere yeni teknolojik teçhizatlar (projeksiyon vb…) mevcuttur.</c:v>
                </c:pt>
                <c:pt idx="11">
                  <c:v>Ortalama</c:v>
                </c:pt>
              </c:strCache>
            </c:strRef>
          </c:cat>
          <c:val>
            <c:numRef>
              <c:f>Sheet1!$Z$7:$AK$7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Sheet1!$Z$5:$AK$5</c:f>
              <c:strCache>
                <c:ptCount val="12"/>
                <c:pt idx="0">
                  <c:v>20. Dersin içeriği beklentilerimi karşıladı. </c:v>
                </c:pt>
                <c:pt idx="1">
                  <c:v>21. Ders içerikleri uluslararası platformda da geçerlidir.</c:v>
                </c:pt>
                <c:pt idx="2">
                  <c:v>22. Ders programları ihtiyaçlar ve beklentilere göre belirlenir.</c:v>
                </c:pt>
                <c:pt idx="3">
                  <c:v>23. Ders beni çalışma hayatına hazırlayacak şekilde kurhulanmıştı.</c:v>
                </c:pt>
                <c:pt idx="4">
                  <c:v>24. Dersin içeriği düşündürücü ve merak uyandırıcı idi.</c:v>
                </c:pt>
                <c:pt idx="5">
                  <c:v>25. Ders sayesinde yabancı dil ders dinleme ve derse katılma yeteneğim gelişti.</c:v>
                </c:pt>
                <c:pt idx="6">
                  <c:v>26. Ders sayseinde akademik yazma yeteneğim gelişti.</c:v>
                </c:pt>
                <c:pt idx="7">
                  <c:v>27. Bu ders sayesinde toplum önünde konuşma ve sunum yapma yeteneğim gelişti. </c:v>
                </c:pt>
                <c:pt idx="8">
                  <c:v>28. Bu ders sayesinde bilgiyi analiz etme, yorumlama ve yeni bilgilere ulaşma yeteneklerim gelişti.</c:v>
                </c:pt>
                <c:pt idx="9">
                  <c:v>29. Bu ders sayesinde karmaşık sorunlarla karşılaştığımda alternatif çözümler üretme yeteneklerim gelişti.</c:v>
                </c:pt>
                <c:pt idx="10">
                  <c:v>30. Derslerde kullanılmak üzere yeni teknolojik teçhizatlar (projeksiyon vb…) mevcuttur.</c:v>
                </c:pt>
                <c:pt idx="11">
                  <c:v>Ortalama</c:v>
                </c:pt>
              </c:strCache>
            </c:strRef>
          </c:cat>
          <c:val>
            <c:numRef>
              <c:f>Sheet1!$Z$8:$AK$8</c:f>
              <c:numCache>
                <c:formatCode>0.00</c:formatCode>
                <c:ptCount val="12"/>
                <c:pt idx="0">
                  <c:v>86.345566399069043</c:v>
                </c:pt>
                <c:pt idx="1">
                  <c:v>86.280860963719633</c:v>
                </c:pt>
                <c:pt idx="2">
                  <c:v>86.399079490927946</c:v>
                </c:pt>
                <c:pt idx="3">
                  <c:v>86.397582527511105</c:v>
                </c:pt>
                <c:pt idx="4">
                  <c:v>85.032854119659945</c:v>
                </c:pt>
                <c:pt idx="5">
                  <c:v>86.175320202991159</c:v>
                </c:pt>
                <c:pt idx="6">
                  <c:v>85.272238743437526</c:v>
                </c:pt>
                <c:pt idx="7">
                  <c:v>85.414563851473616</c:v>
                </c:pt>
                <c:pt idx="8">
                  <c:v>86.440605748915814</c:v>
                </c:pt>
                <c:pt idx="9">
                  <c:v>86.331403916332064</c:v>
                </c:pt>
                <c:pt idx="10">
                  <c:v>86.686483119576053</c:v>
                </c:pt>
                <c:pt idx="11">
                  <c:v>86.07059628032853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866736"/>
        <c:axId val="178867296"/>
      </c:barChart>
      <c:catAx>
        <c:axId val="17886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67296"/>
        <c:crosses val="autoZero"/>
        <c:auto val="1"/>
        <c:lblAlgn val="ctr"/>
        <c:lblOffset val="100"/>
        <c:noMultiLvlLbl val="0"/>
      </c:catAx>
      <c:valAx>
        <c:axId val="17886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6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'Danisman Memnuniyet Analizi'!$A$29:$A$34</c:f>
              <c:strCache>
                <c:ptCount val="6"/>
                <c:pt idx="0">
                  <c:v>Danışmanım akademik gelişimimi izlemektedir</c:v>
                </c:pt>
                <c:pt idx="1">
                  <c:v>Danışmanım bana gerekli zamanı ayırmaktadır</c:v>
                </c:pt>
                <c:pt idx="2">
                  <c:v>Ders saatleri dışında da danışmanıma ulaşmak ve görüşmek mümkündür</c:v>
                </c:pt>
                <c:pt idx="3">
                  <c:v>Her öğrenciye bir danışman atanmaktadır</c:v>
                </c:pt>
                <c:pt idx="4">
                  <c:v>Mezuniyet sonrası iş olanakları ile ilgili olarak öğrencilere bilgi sunulmaktadır </c:v>
                </c:pt>
                <c:pt idx="5">
                  <c:v>Genel Ortalama</c:v>
                </c:pt>
              </c:strCache>
            </c:strRef>
          </c:cat>
          <c:val>
            <c:numRef>
              <c:f>'Danisman Memnuniyet Analizi'!$B$29:$B$34</c:f>
              <c:numCache>
                <c:formatCode>0%</c:formatCode>
                <c:ptCount val="6"/>
                <c:pt idx="0">
                  <c:v>0.81758241758241756</c:v>
                </c:pt>
                <c:pt idx="1">
                  <c:v>0.83296703296703301</c:v>
                </c:pt>
                <c:pt idx="2">
                  <c:v>0.82857142857142863</c:v>
                </c:pt>
                <c:pt idx="3">
                  <c:v>0.85054945054945053</c:v>
                </c:pt>
                <c:pt idx="4">
                  <c:v>0.76923076923076927</c:v>
                </c:pt>
                <c:pt idx="5">
                  <c:v>0.81978021978021975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3E-4DBD-8321-AF7C0BD39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869536"/>
        <c:axId val="178870096"/>
      </c:barChart>
      <c:catAx>
        <c:axId val="17886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70096"/>
        <c:crosses val="autoZero"/>
        <c:auto val="1"/>
        <c:lblAlgn val="ctr"/>
        <c:lblOffset val="100"/>
        <c:noMultiLvlLbl val="0"/>
      </c:catAx>
      <c:valAx>
        <c:axId val="17887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6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20.01.2020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20.01.2020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20.01.2020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20.01.2020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3140968"/>
            <a:ext cx="7772400" cy="1109985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2019 YILI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OCAK-ARALIK YGG SUNUMU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İŞLETME BÖLÜMÜ KALİTE SÜRECİ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/>
              <a:t>21/01/2020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SPİK FORMU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51" t="31297" r="19008" b="9641"/>
          <a:stretch/>
        </p:blipFill>
        <p:spPr>
          <a:xfrm>
            <a:off x="127450" y="1677001"/>
            <a:ext cx="9073009" cy="38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SPİK FORMU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51" t="31297" r="17901" b="16532"/>
          <a:stretch/>
        </p:blipFill>
        <p:spPr>
          <a:xfrm>
            <a:off x="251520" y="1677001"/>
            <a:ext cx="9058936" cy="33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06" t="42329" r="3450" b="12389"/>
          <a:stretch/>
        </p:blipFill>
        <p:spPr>
          <a:xfrm>
            <a:off x="73832" y="2478508"/>
            <a:ext cx="8962664" cy="23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97" t="45078" r="4065" b="9641"/>
          <a:stretch/>
        </p:blipFill>
        <p:spPr>
          <a:xfrm>
            <a:off x="107504" y="2611224"/>
            <a:ext cx="8928992" cy="24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97" t="45078" r="3512" b="13578"/>
          <a:stretch/>
        </p:blipFill>
        <p:spPr>
          <a:xfrm>
            <a:off x="107504" y="2544808"/>
            <a:ext cx="8928992" cy="21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97" t="45078" r="4065" b="11609"/>
          <a:stretch/>
        </p:blipFill>
        <p:spPr>
          <a:xfrm>
            <a:off x="132859" y="2276872"/>
            <a:ext cx="8825137" cy="22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97" t="45078" r="5171" b="14563"/>
          <a:stretch/>
        </p:blipFill>
        <p:spPr>
          <a:xfrm>
            <a:off x="0" y="2420888"/>
            <a:ext cx="9036497" cy="21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97" t="45078" r="4065" b="15548"/>
          <a:stretch/>
        </p:blipFill>
        <p:spPr>
          <a:xfrm>
            <a:off x="215007" y="2564904"/>
            <a:ext cx="8928993" cy="208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60" t="45281" r="2042" b="13376"/>
          <a:stretch/>
        </p:blipFill>
        <p:spPr>
          <a:xfrm>
            <a:off x="75862" y="2492896"/>
            <a:ext cx="894956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97" t="46063" r="4618" b="15547"/>
          <a:stretch/>
        </p:blipFill>
        <p:spPr>
          <a:xfrm>
            <a:off x="142122" y="2636912"/>
            <a:ext cx="8932508" cy="20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 dirty="0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0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65666"/>
              </p:ext>
            </p:extLst>
          </p:nvPr>
        </p:nvGraphicFramePr>
        <p:xfrm>
          <a:off x="251521" y="1089469"/>
          <a:ext cx="8448668" cy="44234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48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4726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Güçlü </a:t>
                      </a:r>
                      <a:r>
                        <a:rPr lang="tr-TR" sz="2000" baseline="0" dirty="0"/>
                        <a:t>Tanımları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384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G-1 Genç, uluslararası eğitimli ve deneyimli akademik kadroya sahip olunması.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(Hala Güçlü Yön)</a:t>
                      </a:r>
                      <a:endParaRPr lang="tr-TR" sz="14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384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G-2 100% İngilizce eğitim verilmesi.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(Hala Güçlü Yön)</a:t>
                      </a:r>
                      <a:endParaRPr lang="tr-TR" sz="20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384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G-3 Modern dünya standartlarda  eğitim verilmesi (müfredat, kullanılan kitaplar).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(Hala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 Güçlü Yön)</a:t>
                      </a:r>
                      <a:endParaRPr lang="tr-TR" sz="20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50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G-4 Öğretim elemanları ve bölüm öğrencileri arasında güçlü iş birliği ve dayanışma bulunması.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(Hala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 Güçlü Yön)</a:t>
                      </a:r>
                      <a:endParaRPr lang="tr-TR" sz="20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384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G-5 İdare kadrosunun nitelikli olması.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(Hala Güçlü Yön)</a:t>
                      </a:r>
                      <a:endParaRPr lang="tr-TR" sz="20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877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G-6 Farklı kültürlerden öğretim elemanı ve öğrencilerden oluşması.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 (Hala Güçlü Yön)</a:t>
                      </a:r>
                      <a:endParaRPr lang="tr-TR" sz="14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877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G-7 Yöneticilerin tecrübeli, yeterli ve ulaşılabilir olması.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 (Hala Güçlü Yön)</a:t>
                      </a:r>
                      <a:endParaRPr lang="tr-TR" sz="14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</a:tr>
              <a:tr h="59000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G-8 Öğretim elemanı başına düşen öğrenci sayısının dengeli olması.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 (Hala Güçlü Yön)</a:t>
                      </a:r>
                      <a:endParaRPr lang="tr-TR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/>
                    </a:p>
                  </a:txBody>
                  <a:tcPr>
                    <a:solidFill>
                      <a:srgbClr val="C7D9A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sp>
        <p:nvSpPr>
          <p:cNvPr id="12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SpPr txBox="1"/>
          <p:nvPr/>
        </p:nvSpPr>
        <p:spPr>
          <a:xfrm>
            <a:off x="457200" y="247332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SpPr txBox="1"/>
          <p:nvPr/>
        </p:nvSpPr>
        <p:spPr>
          <a:xfrm>
            <a:off x="457200" y="2635250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SpPr txBox="1"/>
          <p:nvPr/>
        </p:nvSpPr>
        <p:spPr>
          <a:xfrm>
            <a:off x="457200" y="247332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SpPr txBox="1"/>
          <p:nvPr/>
        </p:nvSpPr>
        <p:spPr>
          <a:xfrm>
            <a:off x="457200" y="2635250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SpPr txBox="1"/>
          <p:nvPr/>
        </p:nvSpPr>
        <p:spPr>
          <a:xfrm>
            <a:off x="457200" y="2787650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SpPr txBox="1"/>
          <p:nvPr/>
        </p:nvSpPr>
        <p:spPr>
          <a:xfrm>
            <a:off x="457200" y="29495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SpPr txBox="1"/>
          <p:nvPr/>
        </p:nvSpPr>
        <p:spPr>
          <a:xfrm>
            <a:off x="457200" y="2787650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SpPr txBox="1"/>
          <p:nvPr/>
        </p:nvSpPr>
        <p:spPr>
          <a:xfrm>
            <a:off x="457200" y="29495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SpPr txBox="1"/>
          <p:nvPr/>
        </p:nvSpPr>
        <p:spPr>
          <a:xfrm>
            <a:off x="457200" y="259397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SpPr txBox="1"/>
          <p:nvPr/>
        </p:nvSpPr>
        <p:spPr>
          <a:xfrm>
            <a:off x="457200" y="27463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SpPr txBox="1"/>
          <p:nvPr/>
        </p:nvSpPr>
        <p:spPr>
          <a:xfrm>
            <a:off x="457200" y="259397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SpPr txBox="1"/>
          <p:nvPr/>
        </p:nvSpPr>
        <p:spPr>
          <a:xfrm>
            <a:off x="457200" y="27463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97" t="41141" r="1851" b="9641"/>
          <a:stretch/>
        </p:blipFill>
        <p:spPr>
          <a:xfrm>
            <a:off x="0" y="2204864"/>
            <a:ext cx="9040869" cy="25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sp>
        <p:nvSpPr>
          <p:cNvPr id="12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SpPr txBox="1"/>
          <p:nvPr/>
        </p:nvSpPr>
        <p:spPr>
          <a:xfrm>
            <a:off x="457200" y="247332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SpPr txBox="1"/>
          <p:nvPr/>
        </p:nvSpPr>
        <p:spPr>
          <a:xfrm>
            <a:off x="457200" y="2635250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SpPr txBox="1"/>
          <p:nvPr/>
        </p:nvSpPr>
        <p:spPr>
          <a:xfrm>
            <a:off x="457200" y="247332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SpPr txBox="1"/>
          <p:nvPr/>
        </p:nvSpPr>
        <p:spPr>
          <a:xfrm>
            <a:off x="457200" y="2635250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SpPr txBox="1"/>
          <p:nvPr/>
        </p:nvSpPr>
        <p:spPr>
          <a:xfrm>
            <a:off x="457200" y="2787650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SpPr txBox="1"/>
          <p:nvPr/>
        </p:nvSpPr>
        <p:spPr>
          <a:xfrm>
            <a:off x="457200" y="29495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SpPr txBox="1"/>
          <p:nvPr/>
        </p:nvSpPr>
        <p:spPr>
          <a:xfrm>
            <a:off x="457200" y="2787650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SpPr txBox="1"/>
          <p:nvPr/>
        </p:nvSpPr>
        <p:spPr>
          <a:xfrm>
            <a:off x="457200" y="29495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SpPr txBox="1"/>
          <p:nvPr/>
        </p:nvSpPr>
        <p:spPr>
          <a:xfrm>
            <a:off x="457200" y="259397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SpPr txBox="1"/>
          <p:nvPr/>
        </p:nvSpPr>
        <p:spPr>
          <a:xfrm>
            <a:off x="457200" y="27463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SpPr txBox="1"/>
          <p:nvPr/>
        </p:nvSpPr>
        <p:spPr>
          <a:xfrm>
            <a:off x="457200" y="259397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SpPr txBox="1"/>
          <p:nvPr/>
        </p:nvSpPr>
        <p:spPr>
          <a:xfrm>
            <a:off x="457200" y="27463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97" t="42125" r="1297" b="9641"/>
          <a:stretch/>
        </p:blipFill>
        <p:spPr>
          <a:xfrm>
            <a:off x="21365" y="2458210"/>
            <a:ext cx="9122635" cy="25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sp>
        <p:nvSpPr>
          <p:cNvPr id="12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SpPr txBox="1"/>
          <p:nvPr/>
        </p:nvSpPr>
        <p:spPr>
          <a:xfrm>
            <a:off x="457200" y="247332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SpPr txBox="1"/>
          <p:nvPr/>
        </p:nvSpPr>
        <p:spPr>
          <a:xfrm>
            <a:off x="457200" y="2635250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SpPr txBox="1"/>
          <p:nvPr/>
        </p:nvSpPr>
        <p:spPr>
          <a:xfrm>
            <a:off x="457200" y="247332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SpPr txBox="1"/>
          <p:nvPr/>
        </p:nvSpPr>
        <p:spPr>
          <a:xfrm>
            <a:off x="457200" y="2635250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SpPr txBox="1"/>
          <p:nvPr/>
        </p:nvSpPr>
        <p:spPr>
          <a:xfrm>
            <a:off x="457200" y="2787650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SpPr txBox="1"/>
          <p:nvPr/>
        </p:nvSpPr>
        <p:spPr>
          <a:xfrm>
            <a:off x="457200" y="29495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SpPr txBox="1"/>
          <p:nvPr/>
        </p:nvSpPr>
        <p:spPr>
          <a:xfrm>
            <a:off x="457200" y="2787650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SpPr txBox="1"/>
          <p:nvPr/>
        </p:nvSpPr>
        <p:spPr>
          <a:xfrm>
            <a:off x="457200" y="29495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SpPr txBox="1"/>
          <p:nvPr/>
        </p:nvSpPr>
        <p:spPr>
          <a:xfrm>
            <a:off x="457200" y="259397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SpPr txBox="1"/>
          <p:nvPr/>
        </p:nvSpPr>
        <p:spPr>
          <a:xfrm>
            <a:off x="457200" y="27463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SpPr txBox="1"/>
          <p:nvPr/>
        </p:nvSpPr>
        <p:spPr>
          <a:xfrm>
            <a:off x="457200" y="259397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143 Metin kutusu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SpPr txBox="1"/>
          <p:nvPr/>
        </p:nvSpPr>
        <p:spPr>
          <a:xfrm>
            <a:off x="457200" y="274637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97" t="41141" r="1297" b="16532"/>
          <a:stretch/>
        </p:blipFill>
        <p:spPr>
          <a:xfrm>
            <a:off x="134955" y="2493645"/>
            <a:ext cx="884191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0384" y="1307501"/>
            <a:ext cx="83632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İŞLETME BÖLÜMÜ </a:t>
            </a:r>
            <a:r>
              <a:rPr lang="tr-T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ÖĞRETİM ÜYESİ DEĞERLENDİRME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ANKETİ BÖLÜM BAZLI SONUÇLARI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800829"/>
              </p:ext>
            </p:extLst>
          </p:nvPr>
        </p:nvGraphicFramePr>
        <p:xfrm>
          <a:off x="683568" y="2036931"/>
          <a:ext cx="7709648" cy="413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7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124" y="1329928"/>
            <a:ext cx="714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 </a:t>
            </a:r>
            <a:endParaRPr lang="en-GB" dirty="0"/>
          </a:p>
          <a:p>
            <a:pPr algn="ctr"/>
            <a:r>
              <a:rPr lang="tr-TR" b="1" dirty="0" smtClean="0"/>
              <a:t>İŞLETME BÖLÜMÜ </a:t>
            </a:r>
            <a:r>
              <a:rPr lang="tr-TR" b="1" u="sng" dirty="0"/>
              <a:t>DERS İÇERİK </a:t>
            </a:r>
            <a:r>
              <a:rPr lang="tr-TR" b="1" dirty="0"/>
              <a:t>ANKETİ BÖLÜM BAZLI SONUÇLARI</a:t>
            </a:r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838348"/>
              </p:ext>
            </p:extLst>
          </p:nvPr>
        </p:nvGraphicFramePr>
        <p:xfrm>
          <a:off x="1204841" y="2517523"/>
          <a:ext cx="6942035" cy="417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64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7144" y="1304847"/>
            <a:ext cx="7149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 </a:t>
            </a:r>
            <a:endParaRPr lang="en-GB" dirty="0"/>
          </a:p>
          <a:p>
            <a:pPr algn="ctr"/>
            <a:r>
              <a:rPr lang="tr-TR" b="1" dirty="0" smtClean="0"/>
              <a:t>İşletme Bölümü </a:t>
            </a:r>
            <a:r>
              <a:rPr lang="tr-TR" b="1" dirty="0"/>
              <a:t>Danışman Anketi Bölüm Bazlı Sonuçları</a:t>
            </a:r>
            <a:endParaRPr lang="en-GB" dirty="0"/>
          </a:p>
          <a:p>
            <a:pPr algn="ctr"/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918848"/>
              </p:ext>
            </p:extLst>
          </p:nvPr>
        </p:nvGraphicFramePr>
        <p:xfrm>
          <a:off x="1177144" y="2085974"/>
          <a:ext cx="6135675" cy="331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79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36749" y="64383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9328" r="59409" b="7673"/>
          <a:stretch/>
        </p:blipFill>
        <p:spPr>
          <a:xfrm>
            <a:off x="1888417" y="1746250"/>
            <a:ext cx="528143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30216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27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907704" y="378309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Sisteme girilmiş olup herhangi bir şikayete rastlanmamıştır.</a:t>
            </a:r>
            <a:endParaRPr lang="tr-TR" b="1" dirty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4393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RAPORU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28</a:t>
            </a:fld>
            <a:endParaRPr lang="tr-TR" dirty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12" t="31382" r="54125" b="10370"/>
          <a:stretch/>
        </p:blipFill>
        <p:spPr>
          <a:xfrm>
            <a:off x="1187625" y="1539404"/>
            <a:ext cx="6367050" cy="46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79611" y="75242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RAPORU (DEVAM)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29</a:t>
            </a:fld>
            <a:endParaRPr lang="tr-TR" dirty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87" t="51020" r="47109" b="17252"/>
          <a:stretch/>
        </p:blipFill>
        <p:spPr>
          <a:xfrm>
            <a:off x="827584" y="2507678"/>
            <a:ext cx="779289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 dirty="0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0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655089"/>
              </p:ext>
            </p:extLst>
          </p:nvPr>
        </p:nvGraphicFramePr>
        <p:xfrm>
          <a:off x="539552" y="1484785"/>
          <a:ext cx="7920880" cy="39286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2893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Zayıf Yönler</a:t>
                      </a:r>
                      <a:endParaRPr lang="tr-TR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1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Z-1 Öğrencilerde derslere devam kültürünün oluşmaması.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tr-TR" sz="1600" dirty="0"/>
                    </a:p>
                  </a:txBody>
                  <a:tcPr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1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Z-2 Lisansüstü programların azlığı.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tr-TR" sz="1600" dirty="0"/>
                    </a:p>
                  </a:txBody>
                  <a:tcPr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Z-3 Öğrenci kulüplerinin faaliyetlerinin kısıtlı olması.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tr-TR" sz="1600" dirty="0"/>
                    </a:p>
                  </a:txBody>
                  <a:tcPr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1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Z-4 Uluslararası ve ulusal iş birliği yetersiz olması.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tr-TR" sz="1600" dirty="0"/>
                    </a:p>
                  </a:txBody>
                  <a:tcPr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1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Z-5 Uluslararası değişim programlarının yetersizliği.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 (Hala zayıf yön)</a:t>
                      </a:r>
                      <a:endParaRPr lang="tr-TR" sz="1600" dirty="0"/>
                    </a:p>
                  </a:txBody>
                  <a:tcPr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43608" y="79451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CHECK LIST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30</a:t>
            </a:fld>
            <a:endParaRPr lang="tr-TR" dirty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18" t="37390" r="46140" b="21984"/>
          <a:stretch/>
        </p:blipFill>
        <p:spPr>
          <a:xfrm>
            <a:off x="1115616" y="2053625"/>
            <a:ext cx="7116465" cy="31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31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7" name="Metin kutusu 65"/>
          <p:cNvSpPr txBox="1"/>
          <p:nvPr/>
        </p:nvSpPr>
        <p:spPr>
          <a:xfrm>
            <a:off x="395536" y="2996952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Süreçlerinizi daha iyi yönetebilmek adına Üst Yönetimden talep ettiğiniz kaynak ihtiyaçlarınızı sebepleri ile yazınız.</a:t>
            </a:r>
          </a:p>
          <a:p>
            <a:endParaRPr lang="tr-TR" b="1" dirty="0"/>
          </a:p>
          <a:p>
            <a:endParaRPr lang="tr-TR" b="1" dirty="0" smtClean="0"/>
          </a:p>
          <a:p>
            <a:r>
              <a:rPr lang="tr-TR" dirty="0" smtClean="0"/>
              <a:t>- Stratejik Plan çerçevesinde hazırlanan Bölüm Kalite Faaliyet Planına yazılan etkinliklerin gerçekleştirilebilmeleri için talep edilen bütçenin karşılanması</a:t>
            </a:r>
          </a:p>
        </p:txBody>
      </p:sp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79612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32</a:t>
            </a:fld>
            <a:endParaRPr lang="tr-TR"/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8" name="Metin kutusu 65"/>
          <p:cNvSpPr txBox="1"/>
          <p:nvPr/>
        </p:nvSpPr>
        <p:spPr>
          <a:xfrm>
            <a:off x="0" y="3212976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Süreçlerinizde verimlilik sağlamak ve başka iç süreçlere de katkı vermek adına sürekli iyileştirme önerilerinizi yazınız.</a:t>
            </a:r>
          </a:p>
          <a:p>
            <a:endParaRPr lang="tr-TR" b="1" dirty="0"/>
          </a:p>
          <a:p>
            <a:endParaRPr lang="tr-TR" b="1" dirty="0" smtClean="0"/>
          </a:p>
          <a:p>
            <a:pPr marL="285750" indent="-285750">
              <a:buFontTx/>
              <a:buChar char="-"/>
            </a:pPr>
            <a:r>
              <a:rPr lang="tr-TR" dirty="0" smtClean="0"/>
              <a:t>Kalite Faaliyet Planının Bölüm toplantılarında gözden geçirilmesi/ takip edilmesi.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Tüm bölüm personelinin kalite sürecine katılımının sağlanması açısından yapılması gereken faaliyetlerin özendirilmesi için aylık olarak sürece en fazla katkı sağlayan personelin açıklanarak </a:t>
            </a:r>
            <a:r>
              <a:rPr lang="tr-TR" dirty="0" err="1" smtClean="0"/>
              <a:t>onure</a:t>
            </a:r>
            <a:r>
              <a:rPr lang="tr-TR" dirty="0" smtClean="0"/>
              <a:t> edilmesi.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Bölüm personelinin diğer üniversiteler ile işbirliğini artırıcı faaliyetlerin özendirilerek personel performans değerlendirme sürecine dahil edilmesinin önerilmesi.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Kalite sürecini olumsuz yönde etkileyen bölüm personelinin motive edilmesine yönelik olumlu ve olumsuz </a:t>
            </a:r>
            <a:r>
              <a:rPr lang="tr-TR" dirty="0" err="1" smtClean="0"/>
              <a:t>pekiştireçlerin</a:t>
            </a:r>
            <a:r>
              <a:rPr lang="tr-TR" dirty="0" smtClean="0"/>
              <a:t> sürekli gözden geçirilmesi.</a:t>
            </a:r>
          </a:p>
          <a:p>
            <a:r>
              <a:rPr lang="tr-TR" dirty="0" smtClean="0"/>
              <a:t>-    </a:t>
            </a:r>
            <a:r>
              <a:rPr lang="tr-TR" dirty="0" err="1" smtClean="0"/>
              <a:t>KFP’nin</a:t>
            </a:r>
            <a:r>
              <a:rPr lang="tr-TR" dirty="0" smtClean="0"/>
              <a:t> planlandığı şekilde uygulanması.</a:t>
            </a:r>
          </a:p>
        </p:txBody>
      </p:sp>
    </p:spTree>
    <p:extLst>
      <p:ext uri="{BB962C8B-B14F-4D97-AF65-F5344CB8AC3E}">
        <p14:creationId xmlns:p14="http://schemas.microsoft.com/office/powerpoint/2010/main" val="38795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 dirty="0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0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5723"/>
              </p:ext>
            </p:extLst>
          </p:nvPr>
        </p:nvGraphicFramePr>
        <p:xfrm>
          <a:off x="467544" y="1412774"/>
          <a:ext cx="8219256" cy="46805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4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421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Fırsat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1"/>
                          </a:solidFill>
                        </a:rPr>
                        <a:t>Durumu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435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F-1 Antalya'nın konum avantajı.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(Hala Fırsat)</a:t>
                      </a:r>
                      <a:endParaRPr lang="tr-TR" sz="1600" dirty="0"/>
                    </a:p>
                  </a:txBody>
                  <a:tcPr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435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F-2 Organize sanayi bölgesine yakın olması ve bunun öğrencilere farklı staj imkanları sağlaması.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(Hala Fırsat)</a:t>
                      </a:r>
                      <a:endParaRPr lang="tr-TR" sz="1600" dirty="0"/>
                    </a:p>
                  </a:txBody>
                  <a:tcPr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435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F-3 Organize sanayi bölgesine yakın olması ve bunun akademi-sanayi işbirliğini kolaylaştırması.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(Hala Fırsat)</a:t>
                      </a:r>
                      <a:endParaRPr lang="tr-TR" sz="1600" dirty="0"/>
                    </a:p>
                  </a:txBody>
                  <a:tcPr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435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F-4 Mütevelli heyetinde işletme sektöründen üyeler olması.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(Hala Fırsat)</a:t>
                      </a:r>
                      <a:endParaRPr lang="tr-TR" sz="1600" dirty="0"/>
                    </a:p>
                  </a:txBody>
                  <a:tcPr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8875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F-5</a:t>
                      </a:r>
                      <a:r>
                        <a:rPr lang="tr-TR" sz="14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100% İngilizce eğitime olan ilginin sürekli artması.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(Hala Fırsat)</a:t>
                      </a:r>
                      <a:endParaRPr lang="tr-TR" sz="1600" dirty="0"/>
                    </a:p>
                  </a:txBody>
                  <a:tcPr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8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 dirty="0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0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467384"/>
              </p:ext>
            </p:extLst>
          </p:nvPr>
        </p:nvGraphicFramePr>
        <p:xfrm>
          <a:off x="683568" y="1700808"/>
          <a:ext cx="7776864" cy="41727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6313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Tehdit </a:t>
                      </a:r>
                      <a:r>
                        <a:rPr lang="tr-TR" sz="2000" baseline="0" dirty="0"/>
                        <a:t>Tanımları</a:t>
                      </a:r>
                      <a:endParaRPr lang="tr-TR" sz="20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528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T-1 Diğer üniversitelerin Antalya'da faaliyet göstermesi.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79D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(Hala Tehdit)</a:t>
                      </a:r>
                      <a:endParaRPr lang="tr-TR" sz="1800" dirty="0"/>
                    </a:p>
                  </a:txBody>
                  <a:tcPr>
                    <a:solidFill>
                      <a:srgbClr val="F79D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528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T-2 Bölüm tercih edilebilirliğinin düşük olması.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79D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(Hala Tehdit)</a:t>
                      </a:r>
                      <a:endParaRPr lang="tr-TR" sz="1800" dirty="0"/>
                    </a:p>
                  </a:txBody>
                  <a:tcPr>
                    <a:solidFill>
                      <a:srgbClr val="F79D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528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T-3 Kampüsün Antalya'da henüz tam olarak gelişmemiş yerde olması.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79D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 (Hala Tehdit)</a:t>
                      </a:r>
                      <a:endParaRPr lang="tr-TR" sz="1800" dirty="0"/>
                    </a:p>
                  </a:txBody>
                  <a:tcPr>
                    <a:solidFill>
                      <a:srgbClr val="F79D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528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T-4 Ekonomik kriz ve potansiyel öğrencileri etkileyebilecek makro anlamda finansal sorunlar.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79D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 (Hala Tehdit)</a:t>
                      </a:r>
                      <a:endParaRPr lang="tr-TR" sz="1800" dirty="0"/>
                    </a:p>
                  </a:txBody>
                  <a:tcPr>
                    <a:solidFill>
                      <a:srgbClr val="F79D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528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T-5 Bölüm tanıtımı ve haberdarlık azlığı.</a:t>
                      </a:r>
                      <a:endParaRPr lang="tr-T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79D5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(Hala Tehdit)</a:t>
                      </a:r>
                      <a:endParaRPr lang="tr-TR" sz="1800" dirty="0"/>
                    </a:p>
                  </a:txBody>
                  <a:tcPr>
                    <a:solidFill>
                      <a:srgbClr val="F79D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6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15616" y="54138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 dirty="0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7409"/>
            <a:ext cx="2736304" cy="576064"/>
          </a:xfrm>
          <a:prstGeom prst="rect">
            <a:avLst/>
          </a:prstGeom>
        </p:spPr>
      </p:pic>
      <p:graphicFrame>
        <p:nvGraphicFramePr>
          <p:cNvPr id="10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903246"/>
              </p:ext>
            </p:extLst>
          </p:nvPr>
        </p:nvGraphicFramePr>
        <p:xfrm>
          <a:off x="683568" y="1187712"/>
          <a:ext cx="7920880" cy="53113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220"/>
                <a:gridCol w="1980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6891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Paydaş</a:t>
                      </a:r>
                      <a:r>
                        <a:rPr lang="tr-TR" sz="1400" baseline="0" dirty="0" smtClean="0"/>
                        <a:t> Adı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Paydaş Nedeni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Paydaş Beklentisi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Karşılanma</a:t>
                      </a:r>
                      <a:r>
                        <a:rPr lang="tr-TR" sz="1400" baseline="0" dirty="0" smtClean="0"/>
                        <a:t> Durumu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4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dirty="0" smtClean="0">
                          <a:effectLst/>
                        </a:rPr>
                        <a:t>Bağlı olunan üst kurum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uyum, akademik başarı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YÖK denetimleri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dirty="0" smtClean="0"/>
                        <a:t>başarılı</a:t>
                      </a:r>
                      <a:r>
                        <a:rPr lang="tr-TR" sz="1200" baseline="0" dirty="0" smtClean="0"/>
                        <a:t> geçmiştir.</a:t>
                      </a:r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2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Üst Yönetim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Yönetici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Uyum, kaliteli eğitim ve araştırma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Tüm talepler zamanında karşılanmaktadır.</a:t>
                      </a:r>
                    </a:p>
                    <a:p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969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Mütevelli Heyeti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Karar alıcı ve bütçe sağlayıcı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Uyum, kaliteli eğitim ve araştırma</a:t>
                      </a:r>
                    </a:p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Tüm talepler zamanında karşılanmaktadır.</a:t>
                      </a:r>
                    </a:p>
                    <a:p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82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Üniversiteler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dirty="0" smtClean="0">
                          <a:effectLst/>
                        </a:rPr>
                        <a:t>Bilgi paylaşımı ve ortak çalışmalar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Ortak bilimsel araştırmalar yapılmakta ve yayınlar</a:t>
                      </a:r>
                      <a:r>
                        <a:rPr lang="tr-TR" sz="1200" baseline="0" dirty="0" smtClean="0"/>
                        <a:t> yapılmaktadır.</a:t>
                      </a:r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2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Dekanlık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Yönetici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faaliyetleri ve bölüm derslerini yürütmek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Tüm talepler zamanında karşılanmaktadır.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94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Bölümler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dirty="0" smtClean="0">
                          <a:effectLst/>
                        </a:rPr>
                        <a:t>Bilgi paylaşımı ve ortak çalışmalar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Ortak bilimsel araştırmalar yapılmakta ve yayınlar</a:t>
                      </a:r>
                      <a:r>
                        <a:rPr lang="tr-TR" sz="1200" baseline="0" dirty="0" smtClean="0"/>
                        <a:t> yapılmaktadır.</a:t>
                      </a:r>
                      <a:endParaRPr lang="tr-TR" sz="12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92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İşletme Bölümü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Akademik Kadro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 eğitimini ve hizmet vermek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Eğitimin öğrenciler tarafından alınması ve araştırma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ve araştırma için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üm çalışmalar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yürütülmektedir.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92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Kuruluşları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dirty="0" smtClean="0">
                          <a:effectLst/>
                        </a:rPr>
                        <a:t>Politika yapıcı ve yapı belirleyici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Belirlenen yapılara uyum sağlamak ve akademik destek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dirty="0" smtClean="0">
                          <a:effectLst/>
                        </a:rPr>
                        <a:t>İş birliğimiz devam etmektedir.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6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15616" y="54138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 dirty="0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7409"/>
            <a:ext cx="2736304" cy="576064"/>
          </a:xfrm>
          <a:prstGeom prst="rect">
            <a:avLst/>
          </a:prstGeom>
        </p:spPr>
      </p:pic>
      <p:graphicFrame>
        <p:nvGraphicFramePr>
          <p:cNvPr id="10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924263"/>
              </p:ext>
            </p:extLst>
          </p:nvPr>
        </p:nvGraphicFramePr>
        <p:xfrm>
          <a:off x="683568" y="1148896"/>
          <a:ext cx="8136904" cy="54147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158"/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3001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Paydaş</a:t>
                      </a:r>
                      <a:r>
                        <a:rPr lang="tr-TR" sz="1400" baseline="0" dirty="0" smtClean="0"/>
                        <a:t> Adı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Paydaş Nedeni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Paydaş Beklentisi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Karşılanma</a:t>
                      </a:r>
                      <a:r>
                        <a:rPr lang="tr-TR" sz="1400" baseline="0" dirty="0" smtClean="0"/>
                        <a:t> Durumu</a:t>
                      </a:r>
                      <a:endParaRPr lang="tr-T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4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Dernekler, odalar ve sivil toplum kuruluşları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dirty="0" smtClean="0">
                          <a:effectLst/>
                        </a:rPr>
                        <a:t>Rehberlik ve ortaklık sağlayıcı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Projelere dahil olmak,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sektörel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bölgesel gelişime katkı sunmak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İlgili </a:t>
                      </a:r>
                      <a:r>
                        <a:rPr lang="tr-TR" sz="1200" dirty="0" err="1" smtClean="0"/>
                        <a:t>STKların</a:t>
                      </a:r>
                      <a:r>
                        <a:rPr lang="tr-TR" sz="1200" dirty="0" smtClean="0"/>
                        <a:t> etkinlikleri takip edilmektedir. </a:t>
                      </a:r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92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İşletme sektörü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İstihdam sağlar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Etkinlikler</a:t>
                      </a:r>
                      <a:r>
                        <a:rPr lang="tr-TR" sz="1200" baseline="0" dirty="0" smtClean="0"/>
                        <a:t> takip edilmektedir.</a:t>
                      </a:r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5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Yerel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yönetimler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 ortaklığı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Etkinlikler</a:t>
                      </a:r>
                      <a:r>
                        <a:rPr lang="tr-TR" sz="1200" baseline="0" dirty="0" smtClean="0"/>
                        <a:t> takip edilmektedir.</a:t>
                      </a:r>
                      <a:endParaRPr lang="tr-TR" sz="12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9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Yerel halk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Bilgi, tanıtım, müşteri ve insan kaynağı sağlar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Bölgesel kalkınmaya, farkındalığa ve istihdama katkı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Tanıtım faaliyetlerinde</a:t>
                      </a:r>
                      <a:r>
                        <a:rPr lang="tr-TR" sz="1200" baseline="0" dirty="0" smtClean="0"/>
                        <a:t> akademik kadro görevlendirilmektedir.</a:t>
                      </a:r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9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hizmeti almak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 ve çağdaş eğitim talebinde bulunur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Öğrenci memnuniyeti ölçümlenmekte</a:t>
                      </a:r>
                      <a:r>
                        <a:rPr lang="tr-TR" sz="1200" baseline="0" dirty="0" smtClean="0"/>
                        <a:t> ve aksiyon planları yapılmaktadır.</a:t>
                      </a:r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9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velisi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Çocuğunun eğitim alması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Verilen eğitimin marka değerinin artması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Sosyal medya aracılığı ile bölüm faaliyetlerimizin tanıtımı yapılmakta ve bu sayede öğrencilerin sahip oldukları imkanları yakından görmeleri sağlanmaktadır.</a:t>
                      </a:r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96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Mezunlar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Sektörde temsilcimiz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iletişim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Kariyer ve çalışma koşullarının izlenebilmesi için iletişim kanallarımız açık tutulup çeşitli sosyal aktiviteler yapılmaktadır.</a:t>
                      </a:r>
                      <a:endParaRPr lang="tr-T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19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 ve geliştirme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merkezleri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Proje, yayın ve hizmet inovasyon destekleme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üretimi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Etkinlikler</a:t>
                      </a:r>
                      <a:r>
                        <a:rPr lang="tr-TR" sz="1200" baseline="0" dirty="0" smtClean="0"/>
                        <a:t> takip edilmektedir.</a:t>
                      </a:r>
                      <a:endParaRPr lang="tr-TR" sz="12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519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Üniversite, fakülte, ve diğer bölüm idari kadrosu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Eğitimin ve hizmetin verilmesine destek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Uyumlu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çalışma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Tüm talepler zamanında karşılanmaktadır</a:t>
                      </a:r>
                      <a:r>
                        <a:rPr lang="tr-TR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9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SPİK FORMU 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7" t="31297" r="19008" b="10626"/>
          <a:stretch/>
        </p:blipFill>
        <p:spPr>
          <a:xfrm>
            <a:off x="-12305" y="1772816"/>
            <a:ext cx="9185293" cy="376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SPİK FORMU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05" t="31297" r="19561" b="10626"/>
          <a:stretch/>
        </p:blipFill>
        <p:spPr>
          <a:xfrm>
            <a:off x="94387" y="1677001"/>
            <a:ext cx="8856985" cy="37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932</Words>
  <Application>Microsoft Office PowerPoint</Application>
  <PresentationFormat>On-screen Show (4:3)</PresentationFormat>
  <Paragraphs>212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Ofis Teması</vt:lpstr>
      <vt:lpstr>2019 YILI  OCAK-ARALIK YGG SUNUMU İŞLETME BÖLÜMÜ KALİTE SÜRECİ  21/01/2020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Cem KARAYALÇIN</cp:lastModifiedBy>
  <cp:revision>115</cp:revision>
  <dcterms:created xsi:type="dcterms:W3CDTF">2016-08-26T15:45:58Z</dcterms:created>
  <dcterms:modified xsi:type="dcterms:W3CDTF">2020-01-20T06:46:54Z</dcterms:modified>
</cp:coreProperties>
</file>