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1" r:id="rId3"/>
    <p:sldId id="333" r:id="rId4"/>
    <p:sldId id="334" r:id="rId5"/>
    <p:sldId id="335" r:id="rId6"/>
    <p:sldId id="297" r:id="rId7"/>
    <p:sldId id="336" r:id="rId8"/>
    <p:sldId id="337" r:id="rId9"/>
    <p:sldId id="338" r:id="rId10"/>
    <p:sldId id="257" r:id="rId11"/>
    <p:sldId id="357" r:id="rId12"/>
    <p:sldId id="329" r:id="rId13"/>
    <p:sldId id="358" r:id="rId14"/>
    <p:sldId id="340" r:id="rId15"/>
    <p:sldId id="341" r:id="rId16"/>
    <p:sldId id="342" r:id="rId17"/>
    <p:sldId id="343" r:id="rId18"/>
    <p:sldId id="344" r:id="rId19"/>
    <p:sldId id="345" r:id="rId20"/>
    <p:sldId id="346" r:id="rId21"/>
    <p:sldId id="347" r:id="rId22"/>
    <p:sldId id="348" r:id="rId23"/>
    <p:sldId id="349" r:id="rId24"/>
    <p:sldId id="351" r:id="rId25"/>
    <p:sldId id="353" r:id="rId26"/>
    <p:sldId id="359" r:id="rId27"/>
    <p:sldId id="360" r:id="rId28"/>
    <p:sldId id="361" r:id="rId29"/>
    <p:sldId id="354" r:id="rId30"/>
    <p:sldId id="308" r:id="rId31"/>
    <p:sldId id="356" r:id="rId32"/>
    <p:sldId id="298" r:id="rId33"/>
    <p:sldId id="299" r:id="rId34"/>
    <p:sldId id="295" r:id="rId35"/>
    <p:sldId id="29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COURSES\ANTALYA%20BILIM%20UNIVERSITY%20COURSES\ISO%20Docx\IISBF%20ISO\Anket\AnketSonuclari_IISBF%20DERS%20BAZIND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dirty="0"/>
              <a:t>MEMNUNİYET</a:t>
            </a:r>
            <a:r>
              <a:rPr lang="tr-TR" baseline="0" dirty="0"/>
              <a:t> ANKETİ SONUÇLARI</a:t>
            </a:r>
            <a:endParaRPr lang="tr-T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Sayfa1!$B$80:$AF$80</c:f>
              <c:strCache>
                <c:ptCount val="31"/>
                <c:pt idx="0">
                  <c:v>Aynı öğretim elemanından tekrar ders almak isterim / I would like to take courses from the same lecturer in the future.</c:v>
                </c:pt>
                <c:pt idx="1">
                  <c:v>Bu ders sayesinde bilgiyi analiz etme, yorumlama, ve yeni bilgilere ulaşma yeteneklerim gelişti. / Thanks to the course, my ability to analyze and interpret information, and obtain new information has improved.</c:v>
                </c:pt>
                <c:pt idx="2">
                  <c:v>Bu ders sayesinde karmaşık sorunlarla karşılaştığımda alternatif çözümler üretme yeteneklerim gelişti. / Thanks to the course, my ability to produce alternative solutions for complex problems has improved.</c:v>
                </c:pt>
                <c:pt idx="3">
                  <c:v>Bu ders sayesinde toplum önünde konuşma ve sunum yapma yeteneğim gelişti. / Thanks to the course, my ability to talk and make presentations in front of people has improved.</c:v>
                </c:pt>
                <c:pt idx="4">
                  <c:v>Ders anlatım şekli konuya çok ilgi duymamı sağladı / His/her teaching style aroused my interest in the course.</c:v>
                </c:pt>
                <c:pt idx="5">
                  <c:v>Ders anlatışı ve kullandığı dil sınıfın seviyesine uygundu / His/her teaching style and ose of language were appropriate for the level of the class.</c:v>
                </c:pt>
                <c:pt idx="6">
                  <c:v>Ders beni çalışma hayatına hazırlayacak şekilde kurgulanmıştı / The course was designed in a way to prepare me for business life.</c:v>
                </c:pt>
                <c:pt idx="7">
                  <c:v>Ders dışı zamanlarda ihtiyacım olduğunda kendisine ulaşabildim / I was able to reach him/her outside class hours whenever I needed.</c:v>
                </c:pt>
                <c:pt idx="8">
                  <c:v>Ders esnasında  gelen soruları cevaplama konusunda hazırlıklıydı / He/she was competent in answering the questions coming from the students during lessons.</c:v>
                </c:pt>
                <c:pt idx="9">
                  <c:v>Ders içerikleri uluslararası platformda da geçerlidir / The course content is valid internationally.</c:v>
                </c:pt>
                <c:pt idx="10">
                  <c:v>Ders programları ihtiyaçlar ve beklentilere göre güncellenir / The course content is updated based on needs and expectations.</c:v>
                </c:pt>
                <c:pt idx="11">
                  <c:v>Ders sayesinde akademik yazma yeteneğim gelişti / Thanks to the course, my academic writing skills have improved.</c:v>
                </c:pt>
                <c:pt idx="12">
                  <c:v>Ders sayesinde yabancı dil ders dinleme ve derse katılma yeteneğim gelişti / Thanks to the course, my ability to listen to lessons and participate in them in a foreign language has improved.</c:v>
                </c:pt>
                <c:pt idx="13">
                  <c:v>Dersin içeriği beklentilerimi karşıladı / The course content met my expectations.</c:v>
                </c:pt>
                <c:pt idx="14">
                  <c:v>Dersin içeriği düşündürücü ve merak uyandırıcı idi / The course content was thought-provoking and intriguing.</c:v>
                </c:pt>
                <c:pt idx="15">
                  <c:v>Dersle ilgili yardımcı kaynak ve literatürü önerdi / He/she recommended supplementary sources and books regarding the course.</c:v>
                </c:pt>
                <c:pt idx="16">
                  <c:v>Derslerde kullanılmak üzere yeni teknolojik teçhizatlar (projeksiyon vb…) mevcuttur / New equipment (projector etc.) is available to be used in courses.</c:v>
                </c:pt>
                <c:pt idx="17">
                  <c:v>Derslerde öğrencilerin aktif katılımını sağlayan,ezberden uzak,yaratıcılığı  ve araştırmayı destekleyen yöntem ve teknikler kullandı / He/she used creative methods and techniques that encourage creativity and research and ensure the active participation o</c:v>
                </c:pt>
                <c:pt idx="18">
                  <c:v>Derslerine zamanında girdi ve süreyi etkin olarak kullandı / He/she came to class on time and used the lesson time effectively.</c:v>
                </c:pt>
                <c:pt idx="19">
                  <c:v>Derslerini hiç aksatmayarak başlangıçta belirttiği plana uygun olarak işledi / He/she kept to the initial education plan.</c:v>
                </c:pt>
                <c:pt idx="20">
                  <c:v>Hazırladığı sunumlar konuyla ilgili,açıklayıcı,yalın ve görsel anlamda güçlü idi / The presentation files he/she had prepared was relevant, illustrative, clear and visually adequate.</c:v>
                </c:pt>
                <c:pt idx="21">
                  <c:v>Konuları anlatırken yeterli derecede örnekler verdi / He/she gave adequate examples while he/was teaching</c:v>
                </c:pt>
                <c:pt idx="22">
                  <c:v>Ödev ,sınav ve projelerin duyurusunu ve objektif değerlendirilmiş sonuçlarını öğrencilere zamanında bildirildi / He/she made timely announcements for homework, exams and projects, and notified the students about the objectively assessed results on time.</c:v>
                </c:pt>
                <c:pt idx="23">
                  <c:v>Öğrencilerden gelen fikirlere her zaman açıktı / He/she was always open to new ideas coming from the students.</c:v>
                </c:pt>
                <c:pt idx="24">
                  <c:v>Öğrencilerle kurduğu iletişim sevgi ve saygı çerçevesinde idi / He/she has had a loving and respectful communication with the students.</c:v>
                </c:pt>
                <c:pt idx="25">
                  <c:v>Sınav soruları derste anlatılan konular ile eşleşiyordu / Exam questions matched with the topics taught in the class.</c:v>
                </c:pt>
                <c:pt idx="26">
                  <c:v>Sınıfı yönetme ve kontrolü sağlamada etkindi / He/she was competent in class management.</c:v>
                </c:pt>
                <c:pt idx="27">
                  <c:v>Teknolojik ders ekipmanlarını etkili bir şekilde kullandı / He/she used technological course equipment effectively.</c:v>
                </c:pt>
                <c:pt idx="28">
                  <c:v>Verdiği ödev ve projeler dersi anlamam ve kendimi geliştirmeme fayda sağladı / His/her homework and projects contributed to the comprehension of the lessons and helped me improve myself.</c:v>
                </c:pt>
                <c:pt idx="29">
                  <c:v>Yarıyıl başında ilk hafta kendini,dersin içeriğini,öğretim planını,sınav dönemini ve beklentilerini net olarak açıkladı / In the beginning of the semester, he/she introduced himself/herself, and clearly explained the course content, education plan, exam p</c:v>
                </c:pt>
                <c:pt idx="30">
                  <c:v>Genel Ortalama</c:v>
                </c:pt>
              </c:strCache>
            </c:strRef>
          </c:cat>
          <c:val>
            <c:numRef>
              <c:f>Sayfa1!$B$81:$AF$81</c:f>
              <c:numCache>
                <c:formatCode>0.00</c:formatCode>
                <c:ptCount val="31"/>
                <c:pt idx="0">
                  <c:v>79.644607843137265</c:v>
                </c:pt>
                <c:pt idx="1">
                  <c:v>79.240196078431367</c:v>
                </c:pt>
                <c:pt idx="2">
                  <c:v>79.031862745098039</c:v>
                </c:pt>
                <c:pt idx="3">
                  <c:v>76.102941176470594</c:v>
                </c:pt>
                <c:pt idx="4">
                  <c:v>79.031862745098039</c:v>
                </c:pt>
                <c:pt idx="5">
                  <c:v>80.098039215686271</c:v>
                </c:pt>
                <c:pt idx="6">
                  <c:v>79.485294117647058</c:v>
                </c:pt>
                <c:pt idx="7">
                  <c:v>79.840686274509807</c:v>
                </c:pt>
                <c:pt idx="8">
                  <c:v>81.433823529411754</c:v>
                </c:pt>
                <c:pt idx="9">
                  <c:v>79.607843137254903</c:v>
                </c:pt>
                <c:pt idx="10">
                  <c:v>79.30147058823529</c:v>
                </c:pt>
                <c:pt idx="11">
                  <c:v>76.041666666666671</c:v>
                </c:pt>
                <c:pt idx="12">
                  <c:v>76.470588235294116</c:v>
                </c:pt>
                <c:pt idx="13">
                  <c:v>79.105392156862735</c:v>
                </c:pt>
                <c:pt idx="14">
                  <c:v>79.718137254901961</c:v>
                </c:pt>
                <c:pt idx="15">
                  <c:v>79.828431372549019</c:v>
                </c:pt>
                <c:pt idx="16">
                  <c:v>78.897058823529406</c:v>
                </c:pt>
                <c:pt idx="17">
                  <c:v>79.669117647058826</c:v>
                </c:pt>
                <c:pt idx="18">
                  <c:v>80.992647058823536</c:v>
                </c:pt>
                <c:pt idx="19">
                  <c:v>80.710784313725483</c:v>
                </c:pt>
                <c:pt idx="20">
                  <c:v>78.995098039215691</c:v>
                </c:pt>
                <c:pt idx="21">
                  <c:v>80.833333333333343</c:v>
                </c:pt>
                <c:pt idx="22">
                  <c:v>80.159313725490193</c:v>
                </c:pt>
                <c:pt idx="23">
                  <c:v>80.294117647058826</c:v>
                </c:pt>
                <c:pt idx="24">
                  <c:v>80.796568627450981</c:v>
                </c:pt>
                <c:pt idx="25">
                  <c:v>81.029411764705884</c:v>
                </c:pt>
                <c:pt idx="26">
                  <c:v>80.821078431372541</c:v>
                </c:pt>
                <c:pt idx="27">
                  <c:v>78.553921568627459</c:v>
                </c:pt>
                <c:pt idx="28">
                  <c:v>78.799019607843135</c:v>
                </c:pt>
                <c:pt idx="29">
                  <c:v>80.661764705882348</c:v>
                </c:pt>
                <c:pt idx="30">
                  <c:v>79.506535947712422</c:v>
                </c:pt>
              </c:numCache>
            </c:numRef>
          </c:val>
          <c:extLst>
            <c:ext xmlns:c16="http://schemas.microsoft.com/office/drawing/2014/chart" uri="{C3380CC4-5D6E-409C-BE32-E72D297353CC}">
              <c16:uniqueId val="{00000000-56EF-4F6E-90F6-92727102DF9D}"/>
            </c:ext>
          </c:extLst>
        </c:ser>
        <c:dLbls>
          <c:showLegendKey val="0"/>
          <c:showVal val="0"/>
          <c:showCatName val="0"/>
          <c:showSerName val="0"/>
          <c:showPercent val="0"/>
          <c:showBubbleSize val="0"/>
        </c:dLbls>
        <c:gapWidth val="219"/>
        <c:overlap val="-27"/>
        <c:axId val="557735352"/>
        <c:axId val="557735680"/>
      </c:barChart>
      <c:catAx>
        <c:axId val="55773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735680"/>
        <c:crosses val="autoZero"/>
        <c:auto val="1"/>
        <c:lblAlgn val="ctr"/>
        <c:lblOffset val="100"/>
        <c:noMultiLvlLbl val="0"/>
      </c:catAx>
      <c:valAx>
        <c:axId val="557735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735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Danışmanlık</a:t>
            </a:r>
            <a:r>
              <a:rPr lang="tr-TR" baseline="0"/>
              <a:t> Memnuniyet Anketi</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17639982502187"/>
          <c:y val="0.1509259392542793"/>
          <c:w val="0.86731386701662294"/>
          <c:h val="0.5345786975871484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'Danısmanlık Tablo'!$B$16:$Q$16</c:f>
              <c:strCache>
                <c:ptCount val="16"/>
                <c:pt idx="0">
                  <c:v>ABUBAKAR MOHAMMED ABUBAKAR</c:v>
                </c:pt>
                <c:pt idx="1">
                  <c:v>BOUCHRA SOUMMAKIE</c:v>
                </c:pt>
                <c:pt idx="2">
                  <c:v>BURAK TOYGAR HALİSTOPRAK</c:v>
                </c:pt>
                <c:pt idx="3">
                  <c:v>BURCU KANTARCIOĞLU</c:v>
                </c:pt>
                <c:pt idx="4">
                  <c:v>DİDEM ÇAKMAK İŞLER</c:v>
                </c:pt>
                <c:pt idx="5">
                  <c:v>GÖZDE TURAN</c:v>
                </c:pt>
                <c:pt idx="6">
                  <c:v>İBRAHİM MURAT KASAPSARAÇOĞLU</c:v>
                </c:pt>
                <c:pt idx="7">
                  <c:v>ISIL CEREM CENKER ÖZEK</c:v>
                </c:pt>
                <c:pt idx="8">
                  <c:v>IŞILAY TALAY DEĞİRMENCİ</c:v>
                </c:pt>
                <c:pt idx="9">
                  <c:v>MICHAEL RAIMUND WEGENER</c:v>
                </c:pt>
                <c:pt idx="10">
                  <c:v>NACİYE KINIK</c:v>
                </c:pt>
                <c:pt idx="11">
                  <c:v>Nermin AYDEMİR</c:v>
                </c:pt>
                <c:pt idx="12">
                  <c:v>ORKUN BAYRAM</c:v>
                </c:pt>
                <c:pt idx="13">
                  <c:v>Peyman UYSAL</c:v>
                </c:pt>
                <c:pt idx="14">
                  <c:v>SÜLEYMAN CENGİZCİ</c:v>
                </c:pt>
                <c:pt idx="15">
                  <c:v>Grand Total</c:v>
                </c:pt>
              </c:strCache>
            </c:strRef>
          </c:cat>
          <c:val>
            <c:numRef>
              <c:f>'Danısmanlık Tablo'!$B$18:$Q$18</c:f>
              <c:numCache>
                <c:formatCode>0.00</c:formatCode>
                <c:ptCount val="16"/>
                <c:pt idx="0">
                  <c:v>82.285714285714278</c:v>
                </c:pt>
                <c:pt idx="1">
                  <c:v>84.444444444444443</c:v>
                </c:pt>
                <c:pt idx="2">
                  <c:v>32</c:v>
                </c:pt>
                <c:pt idx="3">
                  <c:v>75.714285714285708</c:v>
                </c:pt>
                <c:pt idx="4">
                  <c:v>73.066666666666663</c:v>
                </c:pt>
                <c:pt idx="5">
                  <c:v>91.58620689655173</c:v>
                </c:pt>
                <c:pt idx="6">
                  <c:v>71.384615384615387</c:v>
                </c:pt>
                <c:pt idx="7">
                  <c:v>48</c:v>
                </c:pt>
                <c:pt idx="8">
                  <c:v>81.666666666666657</c:v>
                </c:pt>
                <c:pt idx="9">
                  <c:v>78</c:v>
                </c:pt>
                <c:pt idx="10">
                  <c:v>62.526315789473685</c:v>
                </c:pt>
                <c:pt idx="11">
                  <c:v>72.266666666666666</c:v>
                </c:pt>
                <c:pt idx="12">
                  <c:v>86.5</c:v>
                </c:pt>
                <c:pt idx="13">
                  <c:v>79.384615384615387</c:v>
                </c:pt>
                <c:pt idx="14">
                  <c:v>84.800000000000011</c:v>
                </c:pt>
                <c:pt idx="15">
                  <c:v>77.693950177935946</c:v>
                </c:pt>
              </c:numCache>
            </c:numRef>
          </c:val>
          <c:extLst>
            <c:ext xmlns:c16="http://schemas.microsoft.com/office/drawing/2014/chart" uri="{C3380CC4-5D6E-409C-BE32-E72D297353CC}">
              <c16:uniqueId val="{00000000-CEE0-47DB-85BB-709F4F032233}"/>
            </c:ext>
          </c:extLst>
        </c:ser>
        <c:dLbls>
          <c:showLegendKey val="0"/>
          <c:showVal val="1"/>
          <c:showCatName val="0"/>
          <c:showSerName val="0"/>
          <c:showPercent val="0"/>
          <c:showBubbleSize val="0"/>
        </c:dLbls>
        <c:gapWidth val="150"/>
        <c:overlap val="-25"/>
        <c:axId val="542997119"/>
        <c:axId val="542108911"/>
      </c:barChart>
      <c:catAx>
        <c:axId val="54299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108911"/>
        <c:crosses val="autoZero"/>
        <c:auto val="1"/>
        <c:lblAlgn val="ctr"/>
        <c:lblOffset val="100"/>
        <c:noMultiLvlLbl val="0"/>
      </c:catAx>
      <c:valAx>
        <c:axId val="542108911"/>
        <c:scaling>
          <c:orientation val="minMax"/>
        </c:scaling>
        <c:delete val="1"/>
        <c:axPos val="l"/>
        <c:numFmt formatCode="0.00" sourceLinked="1"/>
        <c:majorTickMark val="none"/>
        <c:minorTickMark val="none"/>
        <c:tickLblPos val="nextTo"/>
        <c:crossAx val="5429971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F1CBD-092F-46C9-A4DE-6EE6E628FC19}" type="slidenum">
              <a:rPr lang="tr-TR" smtClean="0"/>
              <a:t>13</a:t>
            </a:fld>
            <a:endParaRPr lang="tr-TR"/>
          </a:p>
        </p:txBody>
      </p:sp>
    </p:spTree>
    <p:extLst>
      <p:ext uri="{BB962C8B-B14F-4D97-AF65-F5344CB8AC3E}">
        <p14:creationId xmlns:p14="http://schemas.microsoft.com/office/powerpoint/2010/main" val="332735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F1CBD-092F-46C9-A4DE-6EE6E628FC19}" type="slidenum">
              <a:rPr lang="tr-TR" smtClean="0"/>
              <a:t>26</a:t>
            </a:fld>
            <a:endParaRPr lang="tr-TR"/>
          </a:p>
        </p:txBody>
      </p:sp>
    </p:spTree>
    <p:extLst>
      <p:ext uri="{BB962C8B-B14F-4D97-AF65-F5344CB8AC3E}">
        <p14:creationId xmlns:p14="http://schemas.microsoft.com/office/powerpoint/2010/main" val="231949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7A42CFF-777B-4533-A440-4C456B6A9FEA}" type="datetime1">
              <a:rPr lang="tr-TR" smtClean="0"/>
              <a:t>23.01.2020</a:t>
            </a:fld>
            <a:endParaRPr lang="tr-TR"/>
          </a:p>
        </p:txBody>
      </p:sp>
      <p:sp>
        <p:nvSpPr>
          <p:cNvPr id="5" name="Altbilgi Yer Tutucusu 4"/>
          <p:cNvSpPr>
            <a:spLocks noGrp="1"/>
          </p:cNvSpPr>
          <p:nvPr>
            <p:ph type="ftr" sz="quarter" idx="11"/>
          </p:nvPr>
        </p:nvSpPr>
        <p:spPr/>
        <p:txBody>
          <a:bodyPr/>
          <a:lstStyle/>
          <a:p>
            <a:r>
              <a:rPr lang="tr-TR"/>
              <a:t>Kalite bir yaşam tarzıdır.</a:t>
            </a: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05998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FDEF684-7ED6-4E25-99B3-6C7EE6714DA3}" type="datetime1">
              <a:rPr lang="tr-TR" smtClean="0"/>
              <a:t>23.01.2020</a:t>
            </a:fld>
            <a:endParaRPr lang="tr-TR"/>
          </a:p>
        </p:txBody>
      </p:sp>
      <p:sp>
        <p:nvSpPr>
          <p:cNvPr id="5" name="Altbilgi Yer Tutucusu 4"/>
          <p:cNvSpPr>
            <a:spLocks noGrp="1"/>
          </p:cNvSpPr>
          <p:nvPr>
            <p:ph type="ftr" sz="quarter" idx="11"/>
          </p:nvPr>
        </p:nvSpPr>
        <p:spPr/>
        <p:txBody>
          <a:bodyPr/>
          <a:lstStyle/>
          <a:p>
            <a:r>
              <a:rPr lang="tr-TR"/>
              <a:t>Kalite bir yaşam tarzıdır.</a:t>
            </a: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47278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D2059A-8985-41A3-9F35-8DC13894A4E0}" type="datetime1">
              <a:rPr lang="tr-TR" smtClean="0"/>
              <a:t>23.01.2020</a:t>
            </a:fld>
            <a:endParaRPr lang="tr-TR"/>
          </a:p>
        </p:txBody>
      </p:sp>
      <p:sp>
        <p:nvSpPr>
          <p:cNvPr id="5" name="Altbilgi Yer Tutucusu 4"/>
          <p:cNvSpPr>
            <a:spLocks noGrp="1"/>
          </p:cNvSpPr>
          <p:nvPr>
            <p:ph type="ftr" sz="quarter" idx="11"/>
          </p:nvPr>
        </p:nvSpPr>
        <p:spPr/>
        <p:txBody>
          <a:bodyPr/>
          <a:lstStyle/>
          <a:p>
            <a:r>
              <a:rPr lang="tr-TR"/>
              <a:t>Kalite bir yaşam tarzıdır.</a:t>
            </a: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05400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CF74D3F-D744-42F9-A266-110B14BD4158}" type="datetime1">
              <a:rPr lang="tr-TR" smtClean="0"/>
              <a:t>23.01.2020</a:t>
            </a:fld>
            <a:endParaRPr lang="tr-TR"/>
          </a:p>
        </p:txBody>
      </p:sp>
      <p:sp>
        <p:nvSpPr>
          <p:cNvPr id="5" name="Altbilgi Yer Tutucusu 4"/>
          <p:cNvSpPr>
            <a:spLocks noGrp="1"/>
          </p:cNvSpPr>
          <p:nvPr>
            <p:ph type="ftr" sz="quarter" idx="11"/>
          </p:nvPr>
        </p:nvSpPr>
        <p:spPr/>
        <p:txBody>
          <a:bodyPr/>
          <a:lstStyle/>
          <a:p>
            <a:r>
              <a:rPr lang="tr-TR"/>
              <a:t>Kalite bir yaşam tarzıdır.</a:t>
            </a: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99254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EC1C8BA-DCDD-4E80-B44D-BB4BDA6BC718}" type="datetime1">
              <a:rPr lang="tr-TR" smtClean="0"/>
              <a:t>23.01.2020</a:t>
            </a:fld>
            <a:endParaRPr lang="tr-TR"/>
          </a:p>
        </p:txBody>
      </p:sp>
      <p:sp>
        <p:nvSpPr>
          <p:cNvPr id="5" name="Altbilgi Yer Tutucusu 4"/>
          <p:cNvSpPr>
            <a:spLocks noGrp="1"/>
          </p:cNvSpPr>
          <p:nvPr>
            <p:ph type="ftr" sz="quarter" idx="11"/>
          </p:nvPr>
        </p:nvSpPr>
        <p:spPr/>
        <p:txBody>
          <a:bodyPr/>
          <a:lstStyle/>
          <a:p>
            <a:r>
              <a:rPr lang="tr-TR"/>
              <a:t>Kalite bir yaşam tarzıdır.</a:t>
            </a: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885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6427ED0-D0FE-4A09-AE62-4103EA8D2926}" type="datetime1">
              <a:rPr lang="tr-TR" smtClean="0"/>
              <a:t>23.01.2020</a:t>
            </a:fld>
            <a:endParaRPr lang="tr-TR"/>
          </a:p>
        </p:txBody>
      </p:sp>
      <p:sp>
        <p:nvSpPr>
          <p:cNvPr id="6" name="Altbilgi Yer Tutucusu 5"/>
          <p:cNvSpPr>
            <a:spLocks noGrp="1"/>
          </p:cNvSpPr>
          <p:nvPr>
            <p:ph type="ftr" sz="quarter" idx="11"/>
          </p:nvPr>
        </p:nvSpPr>
        <p:spPr/>
        <p:txBody>
          <a:bodyPr/>
          <a:lstStyle/>
          <a:p>
            <a:r>
              <a:rPr lang="tr-TR"/>
              <a:t>Kalite bir yaşam tarzıdır.</a:t>
            </a: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7452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E782A1D-A539-4378-A6BA-1AA9F3084D39}" type="datetime1">
              <a:rPr lang="tr-TR" smtClean="0"/>
              <a:t>23.01.2020</a:t>
            </a:fld>
            <a:endParaRPr lang="tr-TR"/>
          </a:p>
        </p:txBody>
      </p:sp>
      <p:sp>
        <p:nvSpPr>
          <p:cNvPr id="8" name="Altbilgi Yer Tutucusu 7"/>
          <p:cNvSpPr>
            <a:spLocks noGrp="1"/>
          </p:cNvSpPr>
          <p:nvPr>
            <p:ph type="ftr" sz="quarter" idx="11"/>
          </p:nvPr>
        </p:nvSpPr>
        <p:spPr/>
        <p:txBody>
          <a:bodyPr/>
          <a:lstStyle/>
          <a:p>
            <a:r>
              <a:rPr lang="tr-TR"/>
              <a:t>Kalite bir yaşam tarzıdır.</a:t>
            </a:r>
          </a:p>
        </p:txBody>
      </p:sp>
      <p:sp>
        <p:nvSpPr>
          <p:cNvPr id="9" name="Slayt Numarası Yer Tutucusu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74752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192C6F-6FA5-45C8-ACE4-E5B3D13F24FA}" type="datetime1">
              <a:rPr lang="tr-TR" smtClean="0"/>
              <a:t>23.01.2020</a:t>
            </a:fld>
            <a:endParaRPr lang="tr-TR"/>
          </a:p>
        </p:txBody>
      </p:sp>
      <p:sp>
        <p:nvSpPr>
          <p:cNvPr id="4" name="Altbilgi Yer Tutucusu 3"/>
          <p:cNvSpPr>
            <a:spLocks noGrp="1"/>
          </p:cNvSpPr>
          <p:nvPr>
            <p:ph type="ftr" sz="quarter" idx="11"/>
          </p:nvPr>
        </p:nvSpPr>
        <p:spPr/>
        <p:txBody>
          <a:bodyPr/>
          <a:lstStyle/>
          <a:p>
            <a:r>
              <a:rPr lang="tr-TR"/>
              <a:t>Kalite bir yaşam tarzıdır.</a:t>
            </a:r>
          </a:p>
        </p:txBody>
      </p:sp>
      <p:sp>
        <p:nvSpPr>
          <p:cNvPr id="5" name="Slayt Numarası Yer Tutucusu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0706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20823A-34F6-4D9A-B72C-4420CCCD8E18}" type="datetime1">
              <a:rPr lang="tr-TR" smtClean="0"/>
              <a:t>23.01.2020</a:t>
            </a:fld>
            <a:endParaRPr lang="tr-TR"/>
          </a:p>
        </p:txBody>
      </p:sp>
      <p:sp>
        <p:nvSpPr>
          <p:cNvPr id="3" name="Altbilgi Yer Tutucusu 2"/>
          <p:cNvSpPr>
            <a:spLocks noGrp="1"/>
          </p:cNvSpPr>
          <p:nvPr>
            <p:ph type="ftr" sz="quarter" idx="11"/>
          </p:nvPr>
        </p:nvSpPr>
        <p:spPr/>
        <p:txBody>
          <a:bodyPr/>
          <a:lstStyle/>
          <a:p>
            <a:r>
              <a:rPr lang="tr-TR"/>
              <a:t>Kalite bir yaşam tarzıdır.</a:t>
            </a:r>
          </a:p>
        </p:txBody>
      </p:sp>
      <p:sp>
        <p:nvSpPr>
          <p:cNvPr id="4" name="Slayt Numarası Yer Tutucusu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27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46673C7-9167-4403-8666-44BE39765140}" type="datetime1">
              <a:rPr lang="tr-TR" smtClean="0"/>
              <a:t>23.01.2020</a:t>
            </a:fld>
            <a:endParaRPr lang="tr-TR"/>
          </a:p>
        </p:txBody>
      </p:sp>
      <p:sp>
        <p:nvSpPr>
          <p:cNvPr id="6" name="Altbilgi Yer Tutucusu 5"/>
          <p:cNvSpPr>
            <a:spLocks noGrp="1"/>
          </p:cNvSpPr>
          <p:nvPr>
            <p:ph type="ftr" sz="quarter" idx="11"/>
          </p:nvPr>
        </p:nvSpPr>
        <p:spPr/>
        <p:txBody>
          <a:bodyPr/>
          <a:lstStyle/>
          <a:p>
            <a:r>
              <a:rPr lang="tr-TR"/>
              <a:t>Kalite bir yaşam tarzıdır.</a:t>
            </a: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7993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12AA8A1-43D8-4974-AA28-F99EFBEC3B2D}" type="datetime1">
              <a:rPr lang="tr-TR" smtClean="0"/>
              <a:t>23.01.2020</a:t>
            </a:fld>
            <a:endParaRPr lang="tr-TR"/>
          </a:p>
        </p:txBody>
      </p:sp>
      <p:sp>
        <p:nvSpPr>
          <p:cNvPr id="6" name="Altbilgi Yer Tutucusu 5"/>
          <p:cNvSpPr>
            <a:spLocks noGrp="1"/>
          </p:cNvSpPr>
          <p:nvPr>
            <p:ph type="ftr" sz="quarter" idx="11"/>
          </p:nvPr>
        </p:nvSpPr>
        <p:spPr/>
        <p:txBody>
          <a:bodyPr/>
          <a:lstStyle/>
          <a:p>
            <a:r>
              <a:rPr lang="tr-TR"/>
              <a:t>Kalite bir yaşam tarzıdır.</a:t>
            </a: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7181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C83F0-FC27-43D2-9813-F060C2D9E7A0}" type="datetime1">
              <a:rPr lang="tr-TR" smtClean="0"/>
              <a:t>23.01.2020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Kalite bir yaşam tarzıdır.</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315694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645024"/>
            <a:ext cx="7772400" cy="1109985"/>
          </a:xfrm>
        </p:spPr>
        <p:txBody>
          <a:bodyPr>
            <a:noAutofit/>
          </a:bodyPr>
          <a:lstStyle/>
          <a:p>
            <a:r>
              <a:rPr lang="tr-TR" b="1" dirty="0">
                <a:solidFill>
                  <a:srgbClr val="FF0000"/>
                </a:solidFill>
              </a:rPr>
              <a:t>2019 YILI </a:t>
            </a:r>
            <a:br>
              <a:rPr lang="tr-TR" b="1" dirty="0">
                <a:solidFill>
                  <a:srgbClr val="FF0000"/>
                </a:solidFill>
              </a:rPr>
            </a:br>
            <a:r>
              <a:rPr lang="tr-TR" b="1" dirty="0">
                <a:solidFill>
                  <a:srgbClr val="FF0000"/>
                </a:solidFill>
              </a:rPr>
              <a:t>YGG SUNUMU</a:t>
            </a:r>
            <a:br>
              <a:rPr lang="tr-TR" b="1" dirty="0">
                <a:solidFill>
                  <a:srgbClr val="FF0000"/>
                </a:solidFill>
              </a:rPr>
            </a:br>
            <a:br>
              <a:rPr lang="tr-TR" b="1" dirty="0">
                <a:solidFill>
                  <a:srgbClr val="FF0000"/>
                </a:solidFill>
              </a:rPr>
            </a:br>
            <a:r>
              <a:rPr lang="tr-TR" b="1" dirty="0">
                <a:solidFill>
                  <a:srgbClr val="FF0000"/>
                </a:solidFill>
              </a:rPr>
              <a:t>İİSBF DEKANLIK SÜRECİ</a:t>
            </a:r>
            <a:br>
              <a:rPr lang="tr-TR" b="1" dirty="0">
                <a:solidFill>
                  <a:srgbClr val="FF0000"/>
                </a:solidFill>
              </a:rPr>
            </a:br>
            <a:br>
              <a:rPr lang="tr-TR" b="1" dirty="0">
                <a:solidFill>
                  <a:srgbClr val="FF0000"/>
                </a:solidFill>
              </a:rPr>
            </a:br>
            <a:r>
              <a:rPr lang="tr-TR" b="1" dirty="0"/>
              <a:t>21/01/2019</a:t>
            </a:r>
          </a:p>
        </p:txBody>
      </p:sp>
      <p:sp>
        <p:nvSpPr>
          <p:cNvPr id="6" name="Slayt Numarası Yer Tutucusu 5"/>
          <p:cNvSpPr>
            <a:spLocks noGrp="1"/>
          </p:cNvSpPr>
          <p:nvPr>
            <p:ph type="sldNum" sz="quarter" idx="12"/>
          </p:nvPr>
        </p:nvSpPr>
        <p:spPr/>
        <p:txBody>
          <a:bodyPr/>
          <a:lstStyle/>
          <a:p>
            <a:fld id="{439F893C-C32F-4835-A1E5-850973405C58}" type="slidenum">
              <a:rPr lang="tr-TR" smtClean="0"/>
              <a:t>1</a:t>
            </a:fld>
            <a:endParaRPr lang="tr-TR"/>
          </a:p>
        </p:txBody>
      </p:sp>
      <p:pic>
        <p:nvPicPr>
          <p:cNvPr id="4" name="Resim 3"/>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10</a:t>
            </a:fld>
            <a:endParaRPr lang="tr-TR"/>
          </a:p>
        </p:txBody>
      </p:sp>
      <p:pic>
        <p:nvPicPr>
          <p:cNvPr id="2" name="Picture 1">
            <a:extLst>
              <a:ext uri="{FF2B5EF4-FFF2-40B4-BE49-F238E27FC236}">
                <a16:creationId xmlns:a16="http://schemas.microsoft.com/office/drawing/2014/main" id="{69A186BA-75E8-446D-B88E-AC7118380CCC}"/>
              </a:ext>
            </a:extLst>
          </p:cNvPr>
          <p:cNvPicPr>
            <a:picLocks noChangeAspect="1"/>
          </p:cNvPicPr>
          <p:nvPr/>
        </p:nvPicPr>
        <p:blipFill rotWithShape="1">
          <a:blip r:embed="rId2"/>
          <a:srcRect t="28990" r="10625" b="7980"/>
          <a:stretch/>
        </p:blipFill>
        <p:spPr>
          <a:xfrm>
            <a:off x="0" y="136525"/>
            <a:ext cx="9252520" cy="6721475"/>
          </a:xfrm>
          <a:prstGeom prst="rect">
            <a:avLst/>
          </a:prstGeom>
        </p:spPr>
      </p:pic>
    </p:spTree>
    <p:extLst>
      <p:ext uri="{BB962C8B-B14F-4D97-AF65-F5344CB8AC3E}">
        <p14:creationId xmlns:p14="http://schemas.microsoft.com/office/powerpoint/2010/main" val="304165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11</a:t>
            </a:fld>
            <a:endParaRPr lang="tr-TR"/>
          </a:p>
        </p:txBody>
      </p:sp>
      <p:pic>
        <p:nvPicPr>
          <p:cNvPr id="4" name="Picture 3">
            <a:extLst>
              <a:ext uri="{FF2B5EF4-FFF2-40B4-BE49-F238E27FC236}">
                <a16:creationId xmlns:a16="http://schemas.microsoft.com/office/drawing/2014/main" id="{0C0E33D1-4F0D-4683-9EBA-1C02A38DD290}"/>
              </a:ext>
            </a:extLst>
          </p:cNvPr>
          <p:cNvPicPr>
            <a:picLocks noChangeAspect="1"/>
          </p:cNvPicPr>
          <p:nvPr/>
        </p:nvPicPr>
        <p:blipFill rotWithShape="1">
          <a:blip r:embed="rId2"/>
          <a:srcRect t="28990" r="11413" b="7980"/>
          <a:stretch/>
        </p:blipFill>
        <p:spPr>
          <a:xfrm>
            <a:off x="0" y="0"/>
            <a:ext cx="9144000" cy="6858000"/>
          </a:xfrm>
          <a:prstGeom prst="rect">
            <a:avLst/>
          </a:prstGeom>
        </p:spPr>
      </p:pic>
    </p:spTree>
    <p:extLst>
      <p:ext uri="{BB962C8B-B14F-4D97-AF65-F5344CB8AC3E}">
        <p14:creationId xmlns:p14="http://schemas.microsoft.com/office/powerpoint/2010/main" val="110300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16216" y="6309320"/>
            <a:ext cx="2133600" cy="365125"/>
          </a:xfrm>
        </p:spPr>
        <p:txBody>
          <a:bodyPr/>
          <a:lstStyle/>
          <a:p>
            <a:fld id="{439F893C-C32F-4835-A1E5-850973405C58}" type="slidenum">
              <a:rPr lang="tr-TR" smtClean="0"/>
              <a:t>12</a:t>
            </a:fld>
            <a:endParaRPr lang="tr-TR"/>
          </a:p>
        </p:txBody>
      </p:sp>
      <p:pic>
        <p:nvPicPr>
          <p:cNvPr id="3" name="Picture 2">
            <a:extLst>
              <a:ext uri="{FF2B5EF4-FFF2-40B4-BE49-F238E27FC236}">
                <a16:creationId xmlns:a16="http://schemas.microsoft.com/office/drawing/2014/main" id="{833E4559-964D-41E8-BEBA-9BF4254F7936}"/>
              </a:ext>
            </a:extLst>
          </p:cNvPr>
          <p:cNvPicPr>
            <a:picLocks noChangeAspect="1"/>
          </p:cNvPicPr>
          <p:nvPr/>
        </p:nvPicPr>
        <p:blipFill rotWithShape="1">
          <a:blip r:embed="rId2"/>
          <a:srcRect t="28990" r="11413" b="7980"/>
          <a:stretch/>
        </p:blipFill>
        <p:spPr>
          <a:xfrm>
            <a:off x="0" y="0"/>
            <a:ext cx="9144000" cy="6858000"/>
          </a:xfrm>
          <a:prstGeom prst="rect">
            <a:avLst/>
          </a:prstGeom>
        </p:spPr>
      </p:pic>
    </p:spTree>
    <p:extLst>
      <p:ext uri="{BB962C8B-B14F-4D97-AF65-F5344CB8AC3E}">
        <p14:creationId xmlns:p14="http://schemas.microsoft.com/office/powerpoint/2010/main" val="31806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EB219D-ED24-459A-B7D3-51EE90160862}"/>
              </a:ext>
            </a:extLst>
          </p:cNvPr>
          <p:cNvSpPr>
            <a:spLocks noGrp="1"/>
          </p:cNvSpPr>
          <p:nvPr>
            <p:ph type="sldNum" sz="quarter" idx="12"/>
          </p:nvPr>
        </p:nvSpPr>
        <p:spPr/>
        <p:txBody>
          <a:bodyPr/>
          <a:lstStyle/>
          <a:p>
            <a:fld id="{439F893C-C32F-4835-A1E5-850973405C58}" type="slidenum">
              <a:rPr lang="tr-TR" smtClean="0"/>
              <a:t>13</a:t>
            </a:fld>
            <a:endParaRPr lang="tr-TR"/>
          </a:p>
        </p:txBody>
      </p:sp>
      <p:pic>
        <p:nvPicPr>
          <p:cNvPr id="5" name="Picture 4">
            <a:extLst>
              <a:ext uri="{FF2B5EF4-FFF2-40B4-BE49-F238E27FC236}">
                <a16:creationId xmlns:a16="http://schemas.microsoft.com/office/drawing/2014/main" id="{65EC067C-355F-426B-8EF2-5DFBDFB87491}"/>
              </a:ext>
            </a:extLst>
          </p:cNvPr>
          <p:cNvPicPr>
            <a:picLocks noChangeAspect="1"/>
          </p:cNvPicPr>
          <p:nvPr/>
        </p:nvPicPr>
        <p:blipFill rotWithShape="1">
          <a:blip r:embed="rId3"/>
          <a:srcRect t="28990" r="11413" b="7980"/>
          <a:stretch/>
        </p:blipFill>
        <p:spPr>
          <a:xfrm>
            <a:off x="0" y="0"/>
            <a:ext cx="9144000" cy="6857999"/>
          </a:xfrm>
          <a:prstGeom prst="rect">
            <a:avLst/>
          </a:prstGeom>
        </p:spPr>
      </p:pic>
    </p:spTree>
    <p:extLst>
      <p:ext uri="{BB962C8B-B14F-4D97-AF65-F5344CB8AC3E}">
        <p14:creationId xmlns:p14="http://schemas.microsoft.com/office/powerpoint/2010/main" val="47719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14</a:t>
            </a:fld>
            <a:endParaRPr lang="tr-TR"/>
          </a:p>
        </p:txBody>
      </p:sp>
      <p:pic>
        <p:nvPicPr>
          <p:cNvPr id="5" name="Picture 4"/>
          <p:cNvPicPr>
            <a:picLocks noChangeAspect="1"/>
          </p:cNvPicPr>
          <p:nvPr/>
        </p:nvPicPr>
        <p:blipFill rotWithShape="1">
          <a:blip r:embed="rId2"/>
          <a:srcRect l="-388" t="18200" r="6683" b="7600"/>
          <a:stretch/>
        </p:blipFill>
        <p:spPr>
          <a:xfrm>
            <a:off x="-108520" y="3200"/>
            <a:ext cx="9252520" cy="6854800"/>
          </a:xfrm>
          <a:prstGeom prst="rect">
            <a:avLst/>
          </a:prstGeom>
        </p:spPr>
      </p:pic>
    </p:spTree>
    <p:extLst>
      <p:ext uri="{BB962C8B-B14F-4D97-AF65-F5344CB8AC3E}">
        <p14:creationId xmlns:p14="http://schemas.microsoft.com/office/powerpoint/2010/main" val="57261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15</a:t>
            </a:fld>
            <a:endParaRPr lang="tr-TR"/>
          </a:p>
        </p:txBody>
      </p:sp>
      <p:pic>
        <p:nvPicPr>
          <p:cNvPr id="5" name="Picture 4"/>
          <p:cNvPicPr>
            <a:picLocks noChangeAspect="1"/>
          </p:cNvPicPr>
          <p:nvPr/>
        </p:nvPicPr>
        <p:blipFill rotWithShape="1">
          <a:blip r:embed="rId2"/>
          <a:srcRect l="393" t="24500" r="10226" b="7602"/>
          <a:stretch/>
        </p:blipFill>
        <p:spPr>
          <a:xfrm>
            <a:off x="0" y="0"/>
            <a:ext cx="9144000" cy="6858000"/>
          </a:xfrm>
          <a:prstGeom prst="rect">
            <a:avLst/>
          </a:prstGeom>
        </p:spPr>
      </p:pic>
    </p:spTree>
    <p:extLst>
      <p:ext uri="{BB962C8B-B14F-4D97-AF65-F5344CB8AC3E}">
        <p14:creationId xmlns:p14="http://schemas.microsoft.com/office/powerpoint/2010/main" val="311636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16</a:t>
            </a:fld>
            <a:endParaRPr lang="tr-TR"/>
          </a:p>
        </p:txBody>
      </p:sp>
      <p:pic>
        <p:nvPicPr>
          <p:cNvPr id="5" name="Picture 4"/>
          <p:cNvPicPr>
            <a:picLocks noChangeAspect="1"/>
          </p:cNvPicPr>
          <p:nvPr/>
        </p:nvPicPr>
        <p:blipFill rotWithShape="1">
          <a:blip r:embed="rId2"/>
          <a:srcRect l="800" t="19891" r="8567" b="7310"/>
          <a:stretch/>
        </p:blipFill>
        <p:spPr>
          <a:xfrm>
            <a:off x="179512" y="6018"/>
            <a:ext cx="8964488" cy="6851982"/>
          </a:xfrm>
          <a:prstGeom prst="rect">
            <a:avLst/>
          </a:prstGeom>
        </p:spPr>
      </p:pic>
    </p:spTree>
    <p:extLst>
      <p:ext uri="{BB962C8B-B14F-4D97-AF65-F5344CB8AC3E}">
        <p14:creationId xmlns:p14="http://schemas.microsoft.com/office/powerpoint/2010/main" val="160463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17</a:t>
            </a:fld>
            <a:endParaRPr lang="tr-TR"/>
          </a:p>
        </p:txBody>
      </p:sp>
      <p:pic>
        <p:nvPicPr>
          <p:cNvPr id="5" name="Picture 4"/>
          <p:cNvPicPr>
            <a:picLocks noChangeAspect="1"/>
          </p:cNvPicPr>
          <p:nvPr/>
        </p:nvPicPr>
        <p:blipFill rotWithShape="1">
          <a:blip r:embed="rId2"/>
          <a:srcRect l="1570" t="17800" r="9051" b="8701"/>
          <a:stretch/>
        </p:blipFill>
        <p:spPr>
          <a:xfrm>
            <a:off x="21410" y="0"/>
            <a:ext cx="9122590" cy="6858000"/>
          </a:xfrm>
          <a:prstGeom prst="rect">
            <a:avLst/>
          </a:prstGeom>
        </p:spPr>
      </p:pic>
    </p:spTree>
    <p:extLst>
      <p:ext uri="{BB962C8B-B14F-4D97-AF65-F5344CB8AC3E}">
        <p14:creationId xmlns:p14="http://schemas.microsoft.com/office/powerpoint/2010/main" val="4119183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18</a:t>
            </a:fld>
            <a:endParaRPr lang="tr-TR"/>
          </a:p>
        </p:txBody>
      </p:sp>
      <p:pic>
        <p:nvPicPr>
          <p:cNvPr id="5" name="Picture 4"/>
          <p:cNvPicPr>
            <a:picLocks noChangeAspect="1"/>
          </p:cNvPicPr>
          <p:nvPr/>
        </p:nvPicPr>
        <p:blipFill rotWithShape="1">
          <a:blip r:embed="rId2"/>
          <a:srcRect l="1570" t="19900" r="9051" b="8001"/>
          <a:stretch/>
        </p:blipFill>
        <p:spPr>
          <a:xfrm>
            <a:off x="28464" y="164381"/>
            <a:ext cx="9115535" cy="6693619"/>
          </a:xfrm>
          <a:prstGeom prst="rect">
            <a:avLst/>
          </a:prstGeom>
        </p:spPr>
      </p:pic>
    </p:spTree>
    <p:extLst>
      <p:ext uri="{BB962C8B-B14F-4D97-AF65-F5344CB8AC3E}">
        <p14:creationId xmlns:p14="http://schemas.microsoft.com/office/powerpoint/2010/main" val="298136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19</a:t>
            </a:fld>
            <a:endParaRPr lang="tr-TR"/>
          </a:p>
        </p:txBody>
      </p:sp>
      <p:pic>
        <p:nvPicPr>
          <p:cNvPr id="3" name="Picture 2"/>
          <p:cNvPicPr>
            <a:picLocks noChangeAspect="1"/>
          </p:cNvPicPr>
          <p:nvPr/>
        </p:nvPicPr>
        <p:blipFill rotWithShape="1">
          <a:blip r:embed="rId2"/>
          <a:srcRect l="1570" t="18501" r="9445" b="9400"/>
          <a:stretch/>
        </p:blipFill>
        <p:spPr>
          <a:xfrm>
            <a:off x="0" y="0"/>
            <a:ext cx="9144000" cy="6858000"/>
          </a:xfrm>
          <a:prstGeom prst="rect">
            <a:avLst/>
          </a:prstGeom>
        </p:spPr>
      </p:pic>
    </p:spTree>
    <p:extLst>
      <p:ext uri="{BB962C8B-B14F-4D97-AF65-F5344CB8AC3E}">
        <p14:creationId xmlns:p14="http://schemas.microsoft.com/office/powerpoint/2010/main" val="9366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477571"/>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SWOT ANALİZİ</a:t>
            </a:r>
          </a:p>
        </p:txBody>
      </p:sp>
      <p:sp>
        <p:nvSpPr>
          <p:cNvPr id="7" name="Slayt Numarası Yer Tutucusu 6"/>
          <p:cNvSpPr>
            <a:spLocks noGrp="1"/>
          </p:cNvSpPr>
          <p:nvPr>
            <p:ph type="sldNum" sz="quarter" idx="12"/>
          </p:nvPr>
        </p:nvSpPr>
        <p:spPr/>
        <p:txBody>
          <a:bodyPr/>
          <a:lstStyle/>
          <a:p>
            <a:fld id="{439F893C-C32F-4835-A1E5-850973405C58}" type="slidenum">
              <a:rPr lang="tr-TR" smtClean="0"/>
              <a:t>2</a:t>
            </a:fld>
            <a:endParaRPr lang="tr-TR" dirty="0"/>
          </a:p>
        </p:txBody>
      </p:sp>
      <p:pic>
        <p:nvPicPr>
          <p:cNvPr id="9" name="Resim 8"/>
          <p:cNvPicPr/>
          <p:nvPr/>
        </p:nvPicPr>
        <p:blipFill>
          <a:blip r:embed="rId2"/>
          <a:stretch>
            <a:fillRect/>
          </a:stretch>
        </p:blipFill>
        <p:spPr>
          <a:xfrm>
            <a:off x="127795" y="367048"/>
            <a:ext cx="2736304" cy="5760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14042782"/>
              </p:ext>
            </p:extLst>
          </p:nvPr>
        </p:nvGraphicFramePr>
        <p:xfrm>
          <a:off x="1187624" y="1196752"/>
          <a:ext cx="3456384" cy="4537710"/>
        </p:xfrm>
        <a:graphic>
          <a:graphicData uri="http://schemas.openxmlformats.org/drawingml/2006/table">
            <a:tbl>
              <a:tblPr>
                <a:tableStyleId>{5C22544A-7EE6-4342-B048-85BDC9FD1C3A}</a:tableStyleId>
              </a:tblPr>
              <a:tblGrid>
                <a:gridCol w="2789436">
                  <a:extLst>
                    <a:ext uri="{9D8B030D-6E8A-4147-A177-3AD203B41FA5}">
                      <a16:colId xmlns:a16="http://schemas.microsoft.com/office/drawing/2014/main" val="2693476112"/>
                    </a:ext>
                  </a:extLst>
                </a:gridCol>
                <a:gridCol w="666948">
                  <a:extLst>
                    <a:ext uri="{9D8B030D-6E8A-4147-A177-3AD203B41FA5}">
                      <a16:colId xmlns:a16="http://schemas.microsoft.com/office/drawing/2014/main" val="351533803"/>
                    </a:ext>
                  </a:extLst>
                </a:gridCol>
              </a:tblGrid>
              <a:tr h="257175">
                <a:tc>
                  <a:txBody>
                    <a:bodyPr/>
                    <a:lstStyle/>
                    <a:p>
                      <a:pPr algn="ctr" fontAlgn="ctr"/>
                      <a:r>
                        <a:rPr lang="tr-TR" sz="1200" u="none" strike="noStrike">
                          <a:effectLst/>
                        </a:rPr>
                        <a:t>GÜÇLÜ YÖNLER</a:t>
                      </a:r>
                      <a:endParaRPr lang="tr-TR" sz="1200" b="1" i="0" u="none" strike="noStrike">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a:t>Durumu</a:t>
                      </a:r>
                    </a:p>
                    <a:p>
                      <a:pPr algn="ctr" fontAlgn="ctr"/>
                      <a:endParaRPr lang="tr-TR" sz="12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2925945473"/>
                  </a:ext>
                </a:extLst>
              </a:tr>
              <a:tr h="676275">
                <a:tc>
                  <a:txBody>
                    <a:bodyPr/>
                    <a:lstStyle/>
                    <a:p>
                      <a:pPr algn="l" fontAlgn="t"/>
                      <a:r>
                        <a:rPr lang="tr-TR" sz="1000" u="none" strike="noStrike">
                          <a:effectLst/>
                        </a:rPr>
                        <a:t>Akademik liyakati yüksek akademisyenlere sahip olmak (araştırma, yayın ve öğretim yetkinliği) G-1</a:t>
                      </a:r>
                      <a:endParaRPr lang="tr-TR" sz="1000" b="0" i="0" u="none" strike="noStrike">
                        <a:effectLst/>
                        <a:latin typeface="Calibri" panose="020F0502020204030204" pitchFamily="34" charset="0"/>
                      </a:endParaRPr>
                    </a:p>
                  </a:txBody>
                  <a:tcPr marL="9525" marR="9525" marT="9525" marB="0"/>
                </a:tc>
                <a:tc>
                  <a:txBody>
                    <a:bodyPr/>
                    <a:lstStyle/>
                    <a:p>
                      <a:pPr algn="l" fontAlgn="t"/>
                      <a:r>
                        <a:rPr lang="tr-TR" sz="1000" dirty="0">
                          <a:latin typeface="Wingdings" panose="05000000000000000000" pitchFamily="2" charset="2"/>
                          <a:sym typeface="Wingdings" panose="05000000000000000000" pitchFamily="2" charset="2"/>
                        </a:rPr>
                        <a:t></a:t>
                      </a:r>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3422390387"/>
                  </a:ext>
                </a:extLst>
              </a:tr>
              <a:tr h="923925">
                <a:tc>
                  <a:txBody>
                    <a:bodyPr/>
                    <a:lstStyle/>
                    <a:p>
                      <a:pPr algn="l" fontAlgn="t"/>
                      <a:r>
                        <a:rPr lang="tr-TR" sz="1000" u="none" strike="noStrike">
                          <a:effectLst/>
                        </a:rPr>
                        <a:t>Üniversitede en fazla sayıda Erasmus Anlaşması'na sahip Fakülte olunması itibariyle öğrencilere yurtdışı eğitim ve staj fırsatı sağlanması G-2</a:t>
                      </a:r>
                      <a:endParaRPr lang="tr-TR" sz="1000" b="0" i="0" u="none" strike="noStrike">
                        <a:effectLst/>
                        <a:latin typeface="Calibri" panose="020F0502020204030204" pitchFamily="34" charset="0"/>
                      </a:endParaRPr>
                    </a:p>
                  </a:txBody>
                  <a:tcPr marL="9525" marR="9525" marT="9525" marB="0"/>
                </a:tc>
                <a:tc>
                  <a:txBody>
                    <a:bodyPr/>
                    <a:lstStyle/>
                    <a:p>
                      <a:pPr algn="l" fontAlgn="t"/>
                      <a:r>
                        <a:rPr lang="tr-TR" sz="1000" u="none" strike="noStrike" dirty="0">
                          <a:effectLst/>
                        </a:rPr>
                        <a:t> </a:t>
                      </a:r>
                      <a:r>
                        <a:rPr lang="tr-TR" sz="1000" dirty="0">
                          <a:latin typeface="Wingdings" panose="05000000000000000000" pitchFamily="2" charset="2"/>
                          <a:sym typeface="Wingdings" panose="05000000000000000000" pitchFamily="2" charset="2"/>
                        </a:rPr>
                        <a:t></a:t>
                      </a:r>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3045802990"/>
                  </a:ext>
                </a:extLst>
              </a:tr>
              <a:tr h="1019175">
                <a:tc>
                  <a:txBody>
                    <a:bodyPr/>
                    <a:lstStyle/>
                    <a:p>
                      <a:pPr algn="l" fontAlgn="t"/>
                      <a:r>
                        <a:rPr lang="tr-TR" sz="1000" u="none" strike="noStrike">
                          <a:effectLst/>
                        </a:rPr>
                        <a:t>Öğretim üyelerinin öğrenci süreçleriyle yakından ilgili olması (öğrenci danışmanlıkları, öğrencilere staj gibi konularda aktif yardım sunma) G-3</a:t>
                      </a:r>
                      <a:endParaRPr lang="tr-TR" sz="1000" b="0" i="0" u="none" strike="noStrike">
                        <a:effectLst/>
                        <a:latin typeface="Calibri" panose="020F0502020204030204" pitchFamily="34" charset="0"/>
                      </a:endParaRPr>
                    </a:p>
                  </a:txBody>
                  <a:tcPr marL="9525" marR="9525" marT="9525" marB="0"/>
                </a:tc>
                <a:tc>
                  <a:txBody>
                    <a:bodyPr/>
                    <a:lstStyle/>
                    <a:p>
                      <a:pPr algn="l" fontAlgn="t"/>
                      <a:r>
                        <a:rPr lang="tr-TR" sz="1000" u="none" strike="noStrike" dirty="0">
                          <a:effectLst/>
                        </a:rPr>
                        <a:t> </a:t>
                      </a:r>
                      <a:r>
                        <a:rPr lang="tr-TR" sz="1000" dirty="0">
                          <a:latin typeface="Wingdings" panose="05000000000000000000" pitchFamily="2" charset="2"/>
                          <a:sym typeface="Wingdings" panose="05000000000000000000" pitchFamily="2" charset="2"/>
                        </a:rPr>
                        <a:t></a:t>
                      </a:r>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2566783272"/>
                  </a:ext>
                </a:extLst>
              </a:tr>
              <a:tr h="638175">
                <a:tc>
                  <a:txBody>
                    <a:bodyPr/>
                    <a:lstStyle/>
                    <a:p>
                      <a:pPr algn="l" fontAlgn="t"/>
                      <a:r>
                        <a:rPr lang="tr-TR" sz="1000" u="none" strike="noStrike">
                          <a:effectLst/>
                        </a:rPr>
                        <a:t>Akademisyenlerin sahip oldukları ulusal ve uluslararası networkler G-4</a:t>
                      </a:r>
                      <a:endParaRPr lang="tr-TR" sz="1000" b="0" i="0" u="none" strike="noStrike">
                        <a:effectLst/>
                        <a:latin typeface="Calibri" panose="020F0502020204030204" pitchFamily="34" charset="0"/>
                      </a:endParaRPr>
                    </a:p>
                  </a:txBody>
                  <a:tcPr marL="9525" marR="9525" marT="9525" marB="0"/>
                </a:tc>
                <a:tc>
                  <a:txBody>
                    <a:bodyPr/>
                    <a:lstStyle/>
                    <a:p>
                      <a:pPr algn="l" fontAlgn="b"/>
                      <a:r>
                        <a:rPr lang="tr-TR" sz="1200" u="none" strike="noStrike" dirty="0">
                          <a:effectLst/>
                        </a:rPr>
                        <a:t> </a:t>
                      </a:r>
                      <a:r>
                        <a:rPr lang="tr-TR" sz="1200" dirty="0">
                          <a:latin typeface="Wingdings" panose="05000000000000000000" pitchFamily="2" charset="2"/>
                          <a:sym typeface="Wingdings" panose="05000000000000000000" pitchFamily="2" charset="2"/>
                        </a:rPr>
                        <a:t></a:t>
                      </a:r>
                      <a:endParaRPr lang="tr-TR" sz="12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435266667"/>
                  </a:ext>
                </a:extLst>
              </a:tr>
              <a:tr h="419100">
                <a:tc>
                  <a:txBody>
                    <a:bodyPr/>
                    <a:lstStyle/>
                    <a:p>
                      <a:pPr algn="l" fontAlgn="t"/>
                      <a:r>
                        <a:rPr lang="tr-TR" sz="1000" u="none" strike="noStrike">
                          <a:effectLst/>
                        </a:rPr>
                        <a:t>Erasmus antlaşma sayısının yeterli düzeyde olması G5</a:t>
                      </a:r>
                      <a:endParaRPr lang="tr-TR" sz="1000" b="0" i="0" u="none" strike="noStrike">
                        <a:effectLst/>
                        <a:latin typeface="Calibri" panose="020F0502020204030204" pitchFamily="34" charset="0"/>
                      </a:endParaRPr>
                    </a:p>
                  </a:txBody>
                  <a:tcPr marL="9525" marR="9525" marT="9525" marB="0"/>
                </a:tc>
                <a:tc>
                  <a:txBody>
                    <a:bodyPr/>
                    <a:lstStyle/>
                    <a:p>
                      <a:pPr algn="l" fontAlgn="b"/>
                      <a:r>
                        <a:rPr lang="tr-TR" sz="1200" u="none" strike="noStrike" dirty="0">
                          <a:effectLst/>
                        </a:rPr>
                        <a:t> </a:t>
                      </a:r>
                      <a:r>
                        <a:rPr lang="tr-TR" sz="1200" dirty="0">
                          <a:latin typeface="Wingdings" panose="05000000000000000000" pitchFamily="2" charset="2"/>
                          <a:sym typeface="Wingdings" panose="05000000000000000000" pitchFamily="2" charset="2"/>
                        </a:rPr>
                        <a:t></a:t>
                      </a:r>
                      <a:endParaRPr lang="tr-TR" sz="12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830070131"/>
                  </a:ext>
                </a:extLst>
              </a:tr>
              <a:tr h="485775">
                <a:tc>
                  <a:txBody>
                    <a:bodyPr/>
                    <a:lstStyle/>
                    <a:p>
                      <a:pPr algn="l" fontAlgn="t"/>
                      <a:r>
                        <a:rPr lang="tr-TR" sz="1000" u="none" strike="noStrike">
                          <a:effectLst/>
                        </a:rPr>
                        <a:t> </a:t>
                      </a:r>
                      <a:endParaRPr lang="tr-TR" sz="1000" b="0" i="0" u="none" strike="noStrike">
                        <a:effectLst/>
                        <a:latin typeface="Calibri" panose="020F0502020204030204" pitchFamily="34" charset="0"/>
                      </a:endParaRPr>
                    </a:p>
                  </a:txBody>
                  <a:tcPr marL="9525" marR="9525" marT="9525" marB="0"/>
                </a:tc>
                <a:tc>
                  <a:txBody>
                    <a:bodyPr/>
                    <a:lstStyle/>
                    <a:p>
                      <a:pPr algn="l" fontAlgn="b"/>
                      <a:r>
                        <a:rPr lang="tr-TR" sz="1200" u="none" strike="noStrike" dirty="0">
                          <a:effectLst/>
                        </a:rPr>
                        <a:t> </a:t>
                      </a:r>
                      <a:endParaRPr lang="tr-TR" sz="12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94198294"/>
                  </a:ext>
                </a:extLst>
              </a:tr>
            </a:tbl>
          </a:graphicData>
        </a:graphic>
      </p:graphicFrame>
    </p:spTree>
    <p:extLst>
      <p:ext uri="{BB962C8B-B14F-4D97-AF65-F5344CB8AC3E}">
        <p14:creationId xmlns:p14="http://schemas.microsoft.com/office/powerpoint/2010/main" val="73027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20</a:t>
            </a:fld>
            <a:endParaRPr lang="tr-TR"/>
          </a:p>
        </p:txBody>
      </p:sp>
      <p:pic>
        <p:nvPicPr>
          <p:cNvPr id="3" name="Picture 2"/>
          <p:cNvPicPr>
            <a:picLocks noChangeAspect="1"/>
          </p:cNvPicPr>
          <p:nvPr/>
        </p:nvPicPr>
        <p:blipFill rotWithShape="1">
          <a:blip r:embed="rId2"/>
          <a:srcRect l="1176" t="29000" r="9445" b="11501"/>
          <a:stretch/>
        </p:blipFill>
        <p:spPr>
          <a:xfrm>
            <a:off x="1396" y="0"/>
            <a:ext cx="9142604" cy="6858000"/>
          </a:xfrm>
          <a:prstGeom prst="rect">
            <a:avLst/>
          </a:prstGeom>
        </p:spPr>
      </p:pic>
    </p:spTree>
    <p:extLst>
      <p:ext uri="{BB962C8B-B14F-4D97-AF65-F5344CB8AC3E}">
        <p14:creationId xmlns:p14="http://schemas.microsoft.com/office/powerpoint/2010/main" val="140656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21</a:t>
            </a:fld>
            <a:endParaRPr lang="tr-TR"/>
          </a:p>
        </p:txBody>
      </p:sp>
      <p:pic>
        <p:nvPicPr>
          <p:cNvPr id="8" name="Picture 7">
            <a:extLst>
              <a:ext uri="{FF2B5EF4-FFF2-40B4-BE49-F238E27FC236}">
                <a16:creationId xmlns:a16="http://schemas.microsoft.com/office/drawing/2014/main" id="{C317053B-2C0A-4394-A04F-7CAA49ACE55A}"/>
              </a:ext>
            </a:extLst>
          </p:cNvPr>
          <p:cNvPicPr>
            <a:picLocks noChangeAspect="1"/>
          </p:cNvPicPr>
          <p:nvPr/>
        </p:nvPicPr>
        <p:blipFill rotWithShape="1">
          <a:blip r:embed="rId2"/>
          <a:srcRect t="26190" r="15350" b="7979"/>
          <a:stretch/>
        </p:blipFill>
        <p:spPr>
          <a:xfrm>
            <a:off x="0" y="0"/>
            <a:ext cx="9144000" cy="6857999"/>
          </a:xfrm>
          <a:prstGeom prst="rect">
            <a:avLst/>
          </a:prstGeom>
        </p:spPr>
      </p:pic>
    </p:spTree>
    <p:extLst>
      <p:ext uri="{BB962C8B-B14F-4D97-AF65-F5344CB8AC3E}">
        <p14:creationId xmlns:p14="http://schemas.microsoft.com/office/powerpoint/2010/main" val="367166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22</a:t>
            </a:fld>
            <a:endParaRPr lang="tr-TR"/>
          </a:p>
        </p:txBody>
      </p:sp>
      <p:pic>
        <p:nvPicPr>
          <p:cNvPr id="4" name="Picture 3">
            <a:extLst>
              <a:ext uri="{FF2B5EF4-FFF2-40B4-BE49-F238E27FC236}">
                <a16:creationId xmlns:a16="http://schemas.microsoft.com/office/drawing/2014/main" id="{52CBE5DE-F3C9-469F-B9A6-007F9E754EF7}"/>
              </a:ext>
            </a:extLst>
          </p:cNvPr>
          <p:cNvPicPr>
            <a:picLocks noChangeAspect="1"/>
          </p:cNvPicPr>
          <p:nvPr/>
        </p:nvPicPr>
        <p:blipFill rotWithShape="1">
          <a:blip r:embed="rId2"/>
          <a:srcRect t="26190" r="15350" b="7979"/>
          <a:stretch/>
        </p:blipFill>
        <p:spPr>
          <a:xfrm>
            <a:off x="0" y="0"/>
            <a:ext cx="9252520" cy="6857999"/>
          </a:xfrm>
          <a:prstGeom prst="rect">
            <a:avLst/>
          </a:prstGeom>
        </p:spPr>
      </p:pic>
    </p:spTree>
    <p:extLst>
      <p:ext uri="{BB962C8B-B14F-4D97-AF65-F5344CB8AC3E}">
        <p14:creationId xmlns:p14="http://schemas.microsoft.com/office/powerpoint/2010/main" val="2652586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23</a:t>
            </a:fld>
            <a:endParaRPr lang="tr-TR"/>
          </a:p>
        </p:txBody>
      </p:sp>
      <p:pic>
        <p:nvPicPr>
          <p:cNvPr id="4" name="Picture 3">
            <a:extLst>
              <a:ext uri="{FF2B5EF4-FFF2-40B4-BE49-F238E27FC236}">
                <a16:creationId xmlns:a16="http://schemas.microsoft.com/office/drawing/2014/main" id="{674863F1-8C9E-428B-8F65-CC3834733AB3}"/>
              </a:ext>
            </a:extLst>
          </p:cNvPr>
          <p:cNvPicPr>
            <a:picLocks noChangeAspect="1"/>
          </p:cNvPicPr>
          <p:nvPr/>
        </p:nvPicPr>
        <p:blipFill rotWithShape="1">
          <a:blip r:embed="rId2"/>
          <a:srcRect t="26190" r="15350" b="7979"/>
          <a:stretch/>
        </p:blipFill>
        <p:spPr>
          <a:xfrm>
            <a:off x="0" y="0"/>
            <a:ext cx="9144000" cy="6857999"/>
          </a:xfrm>
          <a:prstGeom prst="rect">
            <a:avLst/>
          </a:prstGeom>
        </p:spPr>
      </p:pic>
    </p:spTree>
    <p:extLst>
      <p:ext uri="{BB962C8B-B14F-4D97-AF65-F5344CB8AC3E}">
        <p14:creationId xmlns:p14="http://schemas.microsoft.com/office/powerpoint/2010/main" val="86209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24</a:t>
            </a:fld>
            <a:endParaRPr lang="tr-TR"/>
          </a:p>
        </p:txBody>
      </p:sp>
      <p:pic>
        <p:nvPicPr>
          <p:cNvPr id="6" name="Picture 5">
            <a:extLst>
              <a:ext uri="{FF2B5EF4-FFF2-40B4-BE49-F238E27FC236}">
                <a16:creationId xmlns:a16="http://schemas.microsoft.com/office/drawing/2014/main" id="{D1FCC163-626D-4BA2-85C7-2B0FE749C20A}"/>
              </a:ext>
            </a:extLst>
          </p:cNvPr>
          <p:cNvPicPr>
            <a:picLocks noChangeAspect="1"/>
          </p:cNvPicPr>
          <p:nvPr/>
        </p:nvPicPr>
        <p:blipFill rotWithShape="1">
          <a:blip r:embed="rId2"/>
          <a:srcRect t="27590" r="15350" b="23387"/>
          <a:stretch/>
        </p:blipFill>
        <p:spPr>
          <a:xfrm>
            <a:off x="29586" y="0"/>
            <a:ext cx="9114413" cy="6858000"/>
          </a:xfrm>
          <a:prstGeom prst="rect">
            <a:avLst/>
          </a:prstGeom>
        </p:spPr>
      </p:pic>
    </p:spTree>
    <p:extLst>
      <p:ext uri="{BB962C8B-B14F-4D97-AF65-F5344CB8AC3E}">
        <p14:creationId xmlns:p14="http://schemas.microsoft.com/office/powerpoint/2010/main" val="218644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25</a:t>
            </a:fld>
            <a:endParaRPr lang="tr-TR"/>
          </a:p>
        </p:txBody>
      </p:sp>
      <p:pic>
        <p:nvPicPr>
          <p:cNvPr id="4" name="Picture 3">
            <a:extLst>
              <a:ext uri="{FF2B5EF4-FFF2-40B4-BE49-F238E27FC236}">
                <a16:creationId xmlns:a16="http://schemas.microsoft.com/office/drawing/2014/main" id="{585E0322-21DD-4CEE-9F0D-284FF0D9FF21}"/>
              </a:ext>
            </a:extLst>
          </p:cNvPr>
          <p:cNvPicPr>
            <a:picLocks noChangeAspect="1"/>
          </p:cNvPicPr>
          <p:nvPr/>
        </p:nvPicPr>
        <p:blipFill rotWithShape="1">
          <a:blip r:embed="rId2"/>
          <a:srcRect t="26189" r="27163" b="5178"/>
          <a:stretch/>
        </p:blipFill>
        <p:spPr>
          <a:xfrm>
            <a:off x="0" y="0"/>
            <a:ext cx="9144000" cy="6857999"/>
          </a:xfrm>
          <a:prstGeom prst="rect">
            <a:avLst/>
          </a:prstGeom>
        </p:spPr>
      </p:pic>
    </p:spTree>
    <p:extLst>
      <p:ext uri="{BB962C8B-B14F-4D97-AF65-F5344CB8AC3E}">
        <p14:creationId xmlns:p14="http://schemas.microsoft.com/office/powerpoint/2010/main" val="375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2C50CB-4BA6-4EA5-87DE-214501409387}"/>
              </a:ext>
            </a:extLst>
          </p:cNvPr>
          <p:cNvSpPr>
            <a:spLocks noGrp="1"/>
          </p:cNvSpPr>
          <p:nvPr>
            <p:ph type="sldNum" sz="quarter" idx="12"/>
          </p:nvPr>
        </p:nvSpPr>
        <p:spPr/>
        <p:txBody>
          <a:bodyPr/>
          <a:lstStyle/>
          <a:p>
            <a:fld id="{439F893C-C32F-4835-A1E5-850973405C58}" type="slidenum">
              <a:rPr lang="tr-TR" smtClean="0"/>
              <a:t>26</a:t>
            </a:fld>
            <a:endParaRPr lang="tr-TR"/>
          </a:p>
        </p:txBody>
      </p:sp>
      <p:pic>
        <p:nvPicPr>
          <p:cNvPr id="3" name="Picture 2">
            <a:extLst>
              <a:ext uri="{FF2B5EF4-FFF2-40B4-BE49-F238E27FC236}">
                <a16:creationId xmlns:a16="http://schemas.microsoft.com/office/drawing/2014/main" id="{FA6601DE-6B23-49CA-9067-27B9B33D9BD1}"/>
              </a:ext>
            </a:extLst>
          </p:cNvPr>
          <p:cNvPicPr>
            <a:picLocks noChangeAspect="1"/>
          </p:cNvPicPr>
          <p:nvPr/>
        </p:nvPicPr>
        <p:blipFill rotWithShape="1">
          <a:blip r:embed="rId3"/>
          <a:srcRect t="26189" r="26375" b="16194"/>
          <a:stretch/>
        </p:blipFill>
        <p:spPr>
          <a:xfrm>
            <a:off x="0" y="0"/>
            <a:ext cx="9144000" cy="6857999"/>
          </a:xfrm>
          <a:prstGeom prst="rect">
            <a:avLst/>
          </a:prstGeom>
        </p:spPr>
      </p:pic>
    </p:spTree>
    <p:extLst>
      <p:ext uri="{BB962C8B-B14F-4D97-AF65-F5344CB8AC3E}">
        <p14:creationId xmlns:p14="http://schemas.microsoft.com/office/powerpoint/2010/main" val="987476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8F11D-A9CF-4446-9C7E-77AD102CA903}"/>
              </a:ext>
            </a:extLst>
          </p:cNvPr>
          <p:cNvSpPr>
            <a:spLocks noGrp="1"/>
          </p:cNvSpPr>
          <p:nvPr>
            <p:ph type="sldNum" sz="quarter" idx="12"/>
          </p:nvPr>
        </p:nvSpPr>
        <p:spPr/>
        <p:txBody>
          <a:bodyPr/>
          <a:lstStyle/>
          <a:p>
            <a:fld id="{439F893C-C32F-4835-A1E5-850973405C58}" type="slidenum">
              <a:rPr lang="tr-TR" smtClean="0"/>
              <a:t>27</a:t>
            </a:fld>
            <a:endParaRPr lang="tr-TR"/>
          </a:p>
        </p:txBody>
      </p:sp>
      <p:pic>
        <p:nvPicPr>
          <p:cNvPr id="3" name="Picture 2">
            <a:extLst>
              <a:ext uri="{FF2B5EF4-FFF2-40B4-BE49-F238E27FC236}">
                <a16:creationId xmlns:a16="http://schemas.microsoft.com/office/drawing/2014/main" id="{4100C967-147E-4729-88EB-C858AE4B9FF8}"/>
              </a:ext>
            </a:extLst>
          </p:cNvPr>
          <p:cNvPicPr>
            <a:picLocks noChangeAspect="1"/>
          </p:cNvPicPr>
          <p:nvPr/>
        </p:nvPicPr>
        <p:blipFill rotWithShape="1">
          <a:blip r:embed="rId2"/>
          <a:srcRect t="27590" r="27163" b="6579"/>
          <a:stretch/>
        </p:blipFill>
        <p:spPr>
          <a:xfrm>
            <a:off x="0" y="0"/>
            <a:ext cx="9144000" cy="6857999"/>
          </a:xfrm>
          <a:prstGeom prst="rect">
            <a:avLst/>
          </a:prstGeom>
        </p:spPr>
      </p:pic>
    </p:spTree>
    <p:extLst>
      <p:ext uri="{BB962C8B-B14F-4D97-AF65-F5344CB8AC3E}">
        <p14:creationId xmlns:p14="http://schemas.microsoft.com/office/powerpoint/2010/main" val="3157673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183782-FB0D-4A46-B64A-2D67A9479517}"/>
              </a:ext>
            </a:extLst>
          </p:cNvPr>
          <p:cNvSpPr>
            <a:spLocks noGrp="1"/>
          </p:cNvSpPr>
          <p:nvPr>
            <p:ph type="sldNum" sz="quarter" idx="12"/>
          </p:nvPr>
        </p:nvSpPr>
        <p:spPr/>
        <p:txBody>
          <a:bodyPr/>
          <a:lstStyle/>
          <a:p>
            <a:fld id="{439F893C-C32F-4835-A1E5-850973405C58}" type="slidenum">
              <a:rPr lang="tr-TR" smtClean="0"/>
              <a:t>28</a:t>
            </a:fld>
            <a:endParaRPr lang="tr-TR"/>
          </a:p>
        </p:txBody>
      </p:sp>
      <p:pic>
        <p:nvPicPr>
          <p:cNvPr id="3" name="Picture 2">
            <a:extLst>
              <a:ext uri="{FF2B5EF4-FFF2-40B4-BE49-F238E27FC236}">
                <a16:creationId xmlns:a16="http://schemas.microsoft.com/office/drawing/2014/main" id="{ECB59F5D-3E4F-4B44-A0F2-46AA6CB097DD}"/>
              </a:ext>
            </a:extLst>
          </p:cNvPr>
          <p:cNvPicPr>
            <a:picLocks noChangeAspect="1"/>
          </p:cNvPicPr>
          <p:nvPr/>
        </p:nvPicPr>
        <p:blipFill rotWithShape="1">
          <a:blip r:embed="rId2"/>
          <a:srcRect t="27590" r="26375" b="7980"/>
          <a:stretch/>
        </p:blipFill>
        <p:spPr>
          <a:xfrm>
            <a:off x="0" y="0"/>
            <a:ext cx="9144000" cy="6857999"/>
          </a:xfrm>
          <a:prstGeom prst="rect">
            <a:avLst/>
          </a:prstGeom>
        </p:spPr>
      </p:pic>
    </p:spTree>
    <p:extLst>
      <p:ext uri="{BB962C8B-B14F-4D97-AF65-F5344CB8AC3E}">
        <p14:creationId xmlns:p14="http://schemas.microsoft.com/office/powerpoint/2010/main" val="1904944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29</a:t>
            </a:fld>
            <a:endParaRPr lang="tr-TR"/>
          </a:p>
        </p:txBody>
      </p:sp>
      <p:graphicFrame>
        <p:nvGraphicFramePr>
          <p:cNvPr id="3" name="Grafik 3">
            <a:extLst>
              <a:ext uri="{FF2B5EF4-FFF2-40B4-BE49-F238E27FC236}">
                <a16:creationId xmlns:a16="http://schemas.microsoft.com/office/drawing/2014/main" id="{DE8F8ED4-4BE8-4830-8E04-072A421B86B5}"/>
              </a:ext>
            </a:extLst>
          </p:cNvPr>
          <p:cNvGraphicFramePr>
            <a:graphicFrameLocks/>
          </p:cNvGraphicFramePr>
          <p:nvPr>
            <p:extLst>
              <p:ext uri="{D42A27DB-BD31-4B8C-83A1-F6EECF244321}">
                <p14:modId xmlns:p14="http://schemas.microsoft.com/office/powerpoint/2010/main" val="3607969889"/>
              </p:ext>
            </p:extLst>
          </p:nvPr>
        </p:nvGraphicFramePr>
        <p:xfrm>
          <a:off x="0" y="620688"/>
          <a:ext cx="9144000" cy="4120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799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477571"/>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SWOT ANALİZİ</a:t>
            </a:r>
          </a:p>
        </p:txBody>
      </p:sp>
      <p:sp>
        <p:nvSpPr>
          <p:cNvPr id="7" name="Slayt Numarası Yer Tutucusu 6"/>
          <p:cNvSpPr>
            <a:spLocks noGrp="1"/>
          </p:cNvSpPr>
          <p:nvPr>
            <p:ph type="sldNum" sz="quarter" idx="12"/>
          </p:nvPr>
        </p:nvSpPr>
        <p:spPr/>
        <p:txBody>
          <a:bodyPr/>
          <a:lstStyle/>
          <a:p>
            <a:fld id="{439F893C-C32F-4835-A1E5-850973405C58}" type="slidenum">
              <a:rPr lang="tr-TR" smtClean="0"/>
              <a:t>3</a:t>
            </a:fld>
            <a:endParaRPr lang="tr-TR" dirty="0"/>
          </a:p>
        </p:txBody>
      </p:sp>
      <p:pic>
        <p:nvPicPr>
          <p:cNvPr id="9" name="Resim 8"/>
          <p:cNvPicPr/>
          <p:nvPr/>
        </p:nvPicPr>
        <p:blipFill>
          <a:blip r:embed="rId2"/>
          <a:stretch>
            <a:fillRect/>
          </a:stretch>
        </p:blipFill>
        <p:spPr>
          <a:xfrm>
            <a:off x="127795" y="367048"/>
            <a:ext cx="2736304" cy="5760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80467526"/>
              </p:ext>
            </p:extLst>
          </p:nvPr>
        </p:nvGraphicFramePr>
        <p:xfrm>
          <a:off x="1206500" y="1219200"/>
          <a:ext cx="3582885" cy="4537710"/>
        </p:xfrm>
        <a:graphic>
          <a:graphicData uri="http://schemas.openxmlformats.org/drawingml/2006/table">
            <a:tbl>
              <a:tblPr>
                <a:tableStyleId>{5C22544A-7EE6-4342-B048-85BDC9FD1C3A}</a:tableStyleId>
              </a:tblPr>
              <a:tblGrid>
                <a:gridCol w="2008827">
                  <a:extLst>
                    <a:ext uri="{9D8B030D-6E8A-4147-A177-3AD203B41FA5}">
                      <a16:colId xmlns:a16="http://schemas.microsoft.com/office/drawing/2014/main" val="3675119756"/>
                    </a:ext>
                  </a:extLst>
                </a:gridCol>
                <a:gridCol w="1574058">
                  <a:extLst>
                    <a:ext uri="{9D8B030D-6E8A-4147-A177-3AD203B41FA5}">
                      <a16:colId xmlns:a16="http://schemas.microsoft.com/office/drawing/2014/main" val="4178721682"/>
                    </a:ext>
                  </a:extLst>
                </a:gridCol>
              </a:tblGrid>
              <a:tr h="257175">
                <a:tc>
                  <a:txBody>
                    <a:bodyPr/>
                    <a:lstStyle/>
                    <a:p>
                      <a:pPr algn="ctr" fontAlgn="ctr"/>
                      <a:r>
                        <a:rPr lang="tr-TR" sz="1200" u="none" strike="noStrike" dirty="0">
                          <a:effectLst/>
                        </a:rPr>
                        <a:t>ZAYIF  YÖNLER</a:t>
                      </a:r>
                      <a:endParaRPr lang="tr-TR"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a:t>Durumu</a:t>
                      </a:r>
                    </a:p>
                    <a:p>
                      <a:pPr algn="ctr" fontAlgn="ctr"/>
                      <a:endParaRPr lang="tr-TR" sz="12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2925945473"/>
                  </a:ext>
                </a:extLst>
              </a:tr>
              <a:tr h="676275">
                <a:tc>
                  <a:txBody>
                    <a:bodyPr/>
                    <a:lstStyle/>
                    <a:p>
                      <a:pPr algn="l" fontAlgn="t"/>
                      <a:r>
                        <a:rPr lang="tr-TR" sz="1000" u="none" strike="noStrike">
                          <a:effectLst/>
                        </a:rPr>
                        <a:t>Dekanlık kurumunun kurumsallaşma sürecinin yeni olması Z-1</a:t>
                      </a:r>
                      <a:endParaRPr lang="tr-TR" sz="1000" b="0" i="0" u="none" strike="noStrike">
                        <a:effectLst/>
                        <a:latin typeface="Calibri" panose="020F050202020403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dirty="0">
                          <a:latin typeface="Wingdings" panose="05000000000000000000" pitchFamily="2" charset="2"/>
                        </a:rPr>
                        <a:t>L</a:t>
                      </a:r>
                      <a:endParaRPr lang="tr-TR" sz="1000" dirty="0"/>
                    </a:p>
                    <a:p>
                      <a:pPr algn="l" fontAlgn="t"/>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3422390387"/>
                  </a:ext>
                </a:extLst>
              </a:tr>
              <a:tr h="923925">
                <a:tc>
                  <a:txBody>
                    <a:bodyPr/>
                    <a:lstStyle/>
                    <a:p>
                      <a:pPr algn="l" fontAlgn="t"/>
                      <a:r>
                        <a:rPr lang="tr-TR" sz="1000" u="none" strike="noStrike">
                          <a:effectLst/>
                        </a:rPr>
                        <a:t>Bölümler arası iş birliğinin zayıf  olması Z-2</a:t>
                      </a:r>
                      <a:endParaRPr lang="tr-TR" sz="1000" b="0" i="0" u="none" strike="noStrike">
                        <a:effectLst/>
                        <a:latin typeface="Calibri" panose="020F050202020403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dirty="0">
                          <a:latin typeface="Wingdings" panose="05000000000000000000" pitchFamily="2" charset="2"/>
                        </a:rPr>
                        <a:t>L</a:t>
                      </a:r>
                      <a:endParaRPr lang="tr-TR" sz="1000" dirty="0"/>
                    </a:p>
                    <a:p>
                      <a:pPr algn="l" fontAlgn="t"/>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3045802990"/>
                  </a:ext>
                </a:extLst>
              </a:tr>
              <a:tr h="1019175">
                <a:tc>
                  <a:txBody>
                    <a:bodyPr/>
                    <a:lstStyle/>
                    <a:p>
                      <a:pPr algn="l" fontAlgn="t"/>
                      <a:r>
                        <a:rPr lang="tr-TR" sz="1000" u="none" strike="noStrike">
                          <a:effectLst/>
                        </a:rPr>
                        <a:t>Dekanlık işlerini yürüten idari personel sayısının yetersiz olması Z-3</a:t>
                      </a:r>
                      <a:endParaRPr lang="tr-TR" sz="1000" b="0" i="0" u="none" strike="noStrike">
                        <a:effectLst/>
                        <a:latin typeface="Calibri" panose="020F050202020403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dirty="0">
                          <a:latin typeface="Wingdings" panose="05000000000000000000" pitchFamily="2" charset="2"/>
                        </a:rPr>
                        <a:t>L</a:t>
                      </a:r>
                      <a:endParaRPr lang="tr-TR" sz="1000" dirty="0"/>
                    </a:p>
                    <a:p>
                      <a:pPr algn="l" fontAlgn="t"/>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2566783272"/>
                  </a:ext>
                </a:extLst>
              </a:tr>
              <a:tr h="638175">
                <a:tc>
                  <a:txBody>
                    <a:bodyPr/>
                    <a:lstStyle/>
                    <a:p>
                      <a:pPr algn="l" fontAlgn="t"/>
                      <a:r>
                        <a:rPr lang="tr-TR" sz="1000" u="none" strike="noStrike">
                          <a:effectLst/>
                        </a:rPr>
                        <a:t>Akdemik proje sayısının istenilen seviyenin altında kalması Z-4</a:t>
                      </a:r>
                      <a:endParaRPr lang="tr-TR" sz="1000" b="0" i="0" u="none" strike="noStrike">
                        <a:effectLst/>
                        <a:latin typeface="Calibri" panose="020F0502020204030204" pitchFamily="34" charset="0"/>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u="none" strike="noStrike" dirty="0">
                          <a:effectLst/>
                        </a:rPr>
                        <a:t> </a:t>
                      </a:r>
                      <a:r>
                        <a:rPr lang="tr-TR" sz="1200" dirty="0">
                          <a:latin typeface="Wingdings" panose="05000000000000000000" pitchFamily="2" charset="2"/>
                        </a:rPr>
                        <a:t>L</a:t>
                      </a:r>
                      <a:endParaRPr lang="tr-TR" sz="1200" dirty="0"/>
                    </a:p>
                    <a:p>
                      <a:pPr algn="l" fontAlgn="b"/>
                      <a:endParaRPr lang="tr-TR" sz="12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435266667"/>
                  </a:ext>
                </a:extLst>
              </a:tr>
              <a:tr h="419100">
                <a:tc>
                  <a:txBody>
                    <a:bodyPr/>
                    <a:lstStyle/>
                    <a:p>
                      <a:pPr algn="l" fontAlgn="b"/>
                      <a:r>
                        <a:rPr lang="tr-TR" sz="1000" u="none" strike="noStrike">
                          <a:effectLst/>
                        </a:rPr>
                        <a:t>Akademisyen başına düşen Oda Sayısının Yetersiz olması Z-5</a:t>
                      </a:r>
                      <a:endParaRPr lang="tr-TR" sz="1000" b="0" i="0" u="none" strike="noStrike">
                        <a:effectLst/>
                        <a:latin typeface="Calibri" panose="020F0502020204030204" pitchFamily="34" charset="0"/>
                      </a:endParaRPr>
                    </a:p>
                  </a:txBody>
                  <a:tcPr marL="9525" marR="9525" marT="9525" marB="0" anchor="b"/>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u="none" strike="noStrike" dirty="0">
                          <a:effectLst/>
                        </a:rPr>
                        <a:t> </a:t>
                      </a:r>
                      <a:r>
                        <a:rPr lang="tr-TR" sz="1000" dirty="0">
                          <a:latin typeface="Wingdings" panose="05000000000000000000" pitchFamily="2" charset="2"/>
                        </a:rPr>
                        <a:t>L</a:t>
                      </a:r>
                      <a:endParaRPr lang="tr-TR" sz="1000" dirty="0"/>
                    </a:p>
                    <a:p>
                      <a:pPr algn="l" fontAlgn="t"/>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1830070131"/>
                  </a:ext>
                </a:extLst>
              </a:tr>
              <a:tr h="485775">
                <a:tc>
                  <a:txBody>
                    <a:bodyPr/>
                    <a:lstStyle/>
                    <a:p>
                      <a:pPr algn="l" fontAlgn="t"/>
                      <a:r>
                        <a:rPr lang="tr-TR" sz="1000" u="none" strike="noStrike">
                          <a:effectLst/>
                        </a:rPr>
                        <a:t>Bölümlerin bazı alt-alanlarında çalışan kadrolu öğretim üyesi bulunmaması Z-6</a:t>
                      </a:r>
                      <a:endParaRPr lang="tr-TR" sz="1000" b="0" i="0" u="none" strike="noStrike">
                        <a:effectLst/>
                        <a:latin typeface="Calibri" panose="020F050202020403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u="none" strike="noStrike" dirty="0">
                          <a:effectLst/>
                        </a:rPr>
                        <a:t> </a:t>
                      </a:r>
                      <a:r>
                        <a:rPr lang="tr-TR" sz="1000" dirty="0">
                          <a:latin typeface="Wingdings" panose="05000000000000000000" pitchFamily="2" charset="2"/>
                        </a:rPr>
                        <a:t>L</a:t>
                      </a:r>
                      <a:endParaRPr lang="tr-TR" sz="1000" dirty="0"/>
                    </a:p>
                    <a:p>
                      <a:pPr algn="l" fontAlgn="t"/>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4094198294"/>
                  </a:ext>
                </a:extLst>
              </a:tr>
            </a:tbl>
          </a:graphicData>
        </a:graphic>
      </p:graphicFrame>
    </p:spTree>
    <p:extLst>
      <p:ext uri="{BB962C8B-B14F-4D97-AF65-F5344CB8AC3E}">
        <p14:creationId xmlns:p14="http://schemas.microsoft.com/office/powerpoint/2010/main" val="487192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692696"/>
            <a:ext cx="8136904" cy="584775"/>
          </a:xfrm>
          <a:prstGeom prst="rect">
            <a:avLst/>
          </a:prstGeom>
          <a:noFill/>
        </p:spPr>
        <p:txBody>
          <a:bodyPr wrap="square" rtlCol="0">
            <a:spAutoFit/>
          </a:bodyPr>
          <a:lstStyle/>
          <a:p>
            <a:pPr algn="ctr"/>
            <a:r>
              <a:rPr lang="tr-TR" sz="3200" b="1" dirty="0">
                <a:solidFill>
                  <a:srgbClr val="FF0000"/>
                </a:solidFill>
                <a:effectLst>
                  <a:outerShdw blurRad="38100" dist="38100" dir="2700000" algn="tl">
                    <a:srgbClr val="000000">
                      <a:alpha val="43137"/>
                    </a:srgbClr>
                  </a:outerShdw>
                </a:effectLst>
              </a:rPr>
              <a:t>MEMNUNİYET ÖLÇÜM SONUÇLARI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30</a:t>
            </a:fld>
            <a:endParaRPr lang="tr-TR"/>
          </a:p>
        </p:txBody>
      </p:sp>
      <p:pic>
        <p:nvPicPr>
          <p:cNvPr id="6" name="Resim 5"/>
          <p:cNvPicPr/>
          <p:nvPr/>
        </p:nvPicPr>
        <p:blipFill>
          <a:blip r:embed="rId2"/>
          <a:stretch>
            <a:fillRect/>
          </a:stretch>
        </p:blipFill>
        <p:spPr>
          <a:xfrm>
            <a:off x="107504" y="132560"/>
            <a:ext cx="2736304" cy="576064"/>
          </a:xfrm>
          <a:prstGeom prst="rect">
            <a:avLst/>
          </a:prstGeom>
        </p:spPr>
      </p:pic>
      <p:sp>
        <p:nvSpPr>
          <p:cNvPr id="3" name="Rectangle 2"/>
          <p:cNvSpPr/>
          <p:nvPr/>
        </p:nvSpPr>
        <p:spPr>
          <a:xfrm>
            <a:off x="997124" y="1348388"/>
            <a:ext cx="7149752" cy="646331"/>
          </a:xfrm>
          <a:prstGeom prst="rect">
            <a:avLst/>
          </a:prstGeom>
        </p:spPr>
        <p:txBody>
          <a:bodyPr wrap="square">
            <a:spAutoFit/>
          </a:bodyPr>
          <a:lstStyle/>
          <a:p>
            <a:pPr algn="ctr"/>
            <a:r>
              <a:rPr lang="tr-TR" dirty="0"/>
              <a:t> </a:t>
            </a:r>
            <a:endParaRPr lang="en-GB" dirty="0"/>
          </a:p>
          <a:p>
            <a:pPr algn="ctr"/>
            <a:r>
              <a:rPr lang="tr-TR" b="1" dirty="0"/>
              <a:t>İİSBF </a:t>
            </a:r>
            <a:r>
              <a:rPr lang="tr-TR" b="1" u="sng" dirty="0"/>
              <a:t>DANIŞMAN ANKET SONUÇLARI</a:t>
            </a:r>
            <a:endParaRPr lang="en-GB" dirty="0"/>
          </a:p>
        </p:txBody>
      </p:sp>
      <p:graphicFrame>
        <p:nvGraphicFramePr>
          <p:cNvPr id="8" name="Chart 7">
            <a:extLst>
              <a:ext uri="{FF2B5EF4-FFF2-40B4-BE49-F238E27FC236}">
                <a16:creationId xmlns:a16="http://schemas.microsoft.com/office/drawing/2014/main" id="{F340C530-0485-452F-B555-617131ACCA55}"/>
              </a:ext>
            </a:extLst>
          </p:cNvPr>
          <p:cNvGraphicFramePr>
            <a:graphicFrameLocks/>
          </p:cNvGraphicFramePr>
          <p:nvPr>
            <p:extLst>
              <p:ext uri="{D42A27DB-BD31-4B8C-83A1-F6EECF244321}">
                <p14:modId xmlns:p14="http://schemas.microsoft.com/office/powerpoint/2010/main" val="2480807679"/>
              </p:ext>
            </p:extLst>
          </p:nvPr>
        </p:nvGraphicFramePr>
        <p:xfrm>
          <a:off x="0" y="2064543"/>
          <a:ext cx="9144000" cy="4793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1379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31</a:t>
            </a:fld>
            <a:endParaRPr lang="tr-TR"/>
          </a:p>
        </p:txBody>
      </p:sp>
      <p:pic>
        <p:nvPicPr>
          <p:cNvPr id="3" name="Picture 2"/>
          <p:cNvPicPr>
            <a:picLocks noChangeAspect="1"/>
          </p:cNvPicPr>
          <p:nvPr/>
        </p:nvPicPr>
        <p:blipFill rotWithShape="1">
          <a:blip r:embed="rId2"/>
          <a:srcRect l="1176" t="19200" r="65750" b="8701"/>
          <a:stretch/>
        </p:blipFill>
        <p:spPr>
          <a:xfrm>
            <a:off x="13950" y="0"/>
            <a:ext cx="9130049" cy="6675142"/>
          </a:xfrm>
          <a:prstGeom prst="rect">
            <a:avLst/>
          </a:prstGeom>
        </p:spPr>
      </p:pic>
    </p:spTree>
    <p:extLst>
      <p:ext uri="{BB962C8B-B14F-4D97-AF65-F5344CB8AC3E}">
        <p14:creationId xmlns:p14="http://schemas.microsoft.com/office/powerpoint/2010/main" val="23183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1302166"/>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GELEN ŞİKAYETLER VE SONUÇLARI</a:t>
            </a: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32</a:t>
            </a:fld>
            <a:endParaRPr lang="tr-TR"/>
          </a:p>
        </p:txBody>
      </p:sp>
      <p:sp>
        <p:nvSpPr>
          <p:cNvPr id="3" name="Metin kutusu 2"/>
          <p:cNvSpPr txBox="1"/>
          <p:nvPr/>
        </p:nvSpPr>
        <p:spPr>
          <a:xfrm>
            <a:off x="755576" y="2708920"/>
            <a:ext cx="8388424" cy="646331"/>
          </a:xfrm>
          <a:prstGeom prst="rect">
            <a:avLst/>
          </a:prstGeom>
          <a:noFill/>
        </p:spPr>
        <p:txBody>
          <a:bodyPr wrap="square" rtlCol="0">
            <a:spAutoFit/>
          </a:bodyPr>
          <a:lstStyle/>
          <a:p>
            <a:r>
              <a:rPr lang="tr-TR" b="1" dirty="0"/>
              <a:t> İİSBF Sürecine </a:t>
            </a:r>
            <a:r>
              <a:rPr lang="en-US" b="1" dirty="0"/>
              <a:t>1 </a:t>
            </a:r>
            <a:r>
              <a:rPr lang="en-US" b="1" dirty="0" err="1"/>
              <a:t>adet</a:t>
            </a:r>
            <a:r>
              <a:rPr lang="en-US" b="1" dirty="0"/>
              <a:t> </a:t>
            </a:r>
            <a:r>
              <a:rPr lang="tr-TR" b="1" dirty="0"/>
              <a:t>şikayet gelmiştir ve şikayet kapsamında aksiyon alınıp gerçekleştirildi.</a:t>
            </a:r>
          </a:p>
        </p:txBody>
      </p:sp>
      <p:pic>
        <p:nvPicPr>
          <p:cNvPr id="65" name="Resim 64"/>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3543987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2896" y="947507"/>
            <a:ext cx="7720208"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DEĞİŞİKLİKLERİN YÖNETİMİ</a:t>
            </a:r>
            <a:r>
              <a:rPr lang="tr-TR" sz="3600" b="1" dirty="0"/>
              <a:t> </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5" name="Slayt Numarası Yer Tutucusu 64"/>
          <p:cNvSpPr>
            <a:spLocks noGrp="1"/>
          </p:cNvSpPr>
          <p:nvPr>
            <p:ph type="sldNum" sz="quarter" idx="12"/>
          </p:nvPr>
        </p:nvSpPr>
        <p:spPr/>
        <p:txBody>
          <a:bodyPr/>
          <a:lstStyle/>
          <a:p>
            <a:fld id="{439F893C-C32F-4835-A1E5-850973405C58}" type="slidenum">
              <a:rPr lang="tr-TR" smtClean="0"/>
              <a:t>33</a:t>
            </a:fld>
            <a:endParaRPr lang="tr-TR"/>
          </a:p>
        </p:txBody>
      </p:sp>
      <p:sp>
        <p:nvSpPr>
          <p:cNvPr id="67" name="Metin kutusu 66"/>
          <p:cNvSpPr txBox="1"/>
          <p:nvPr/>
        </p:nvSpPr>
        <p:spPr>
          <a:xfrm>
            <a:off x="1092896" y="1945630"/>
            <a:ext cx="6791472" cy="2308324"/>
          </a:xfrm>
          <a:prstGeom prst="rect">
            <a:avLst/>
          </a:prstGeom>
          <a:noFill/>
        </p:spPr>
        <p:txBody>
          <a:bodyPr wrap="square" rtlCol="0">
            <a:spAutoFit/>
          </a:bodyPr>
          <a:lstStyle/>
          <a:p>
            <a:endParaRPr lang="tr-TR" b="1" dirty="0"/>
          </a:p>
          <a:p>
            <a:endParaRPr lang="tr-TR" b="1" dirty="0"/>
          </a:p>
          <a:p>
            <a:r>
              <a:rPr lang="tr-TR" dirty="0"/>
              <a:t>İİSBF Sürecinde 2019 Kalite Süreci planlanırken SWOT, SPİK, KFP, ve Risk Analizi belgeleri güncellenmiştir. Memnuniyet anketleri veya DF’lerden gelen riskler Risk Analizine eklenmiştir.  Yapılan tüm değişiklikler Değişilik Talep ve Takip Formları ile kaydedilmiştir. Aynı şekilde Kalite Biriminden gelen bazı değişiklik talepleri olmuştur (SPİK ve KFP’ye maddelerin eklenmesi gibi).  Bu değişiklikler de gerçekleştirilmiştir.</a:t>
            </a:r>
          </a:p>
        </p:txBody>
      </p:sp>
      <p:pic>
        <p:nvPicPr>
          <p:cNvPr id="66" name="Resim 65"/>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332448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60612" y="477571"/>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KAYNAK İHTİYACI</a:t>
            </a: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34</a:t>
            </a:fld>
            <a:endParaRPr lang="tr-TR"/>
          </a:p>
        </p:txBody>
      </p:sp>
      <p:sp>
        <p:nvSpPr>
          <p:cNvPr id="66" name="Metin kutusu 65"/>
          <p:cNvSpPr txBox="1"/>
          <p:nvPr/>
        </p:nvSpPr>
        <p:spPr>
          <a:xfrm>
            <a:off x="956556" y="1728740"/>
            <a:ext cx="7488832" cy="1200329"/>
          </a:xfrm>
          <a:prstGeom prst="rect">
            <a:avLst/>
          </a:prstGeom>
          <a:noFill/>
        </p:spPr>
        <p:txBody>
          <a:bodyPr wrap="square" rtlCol="0">
            <a:spAutoFit/>
          </a:bodyPr>
          <a:lstStyle/>
          <a:p>
            <a:endParaRPr lang="tr-TR" b="1" dirty="0"/>
          </a:p>
          <a:p>
            <a:pPr marL="285750" indent="-285750">
              <a:buFontTx/>
              <a:buChar char="-"/>
            </a:pPr>
            <a:r>
              <a:rPr lang="tr-TR" dirty="0"/>
              <a:t>Stratejik Plan çerçevesinde hazırlanan Bölüm Kalite Faaliyet Planına yazılan etkinliklerin gerçekleştirilebilmeleri için talep edilen bütçenin karşılanması.</a:t>
            </a:r>
          </a:p>
          <a:p>
            <a:endParaRPr lang="tr-TR" dirty="0"/>
          </a:p>
        </p:txBody>
      </p:sp>
      <p:pic>
        <p:nvPicPr>
          <p:cNvPr id="65" name="Resim 64"/>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146598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1038438"/>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SÜREKLİ İYİLEŞTİRME ÖNERİLERİ</a:t>
            </a: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35</a:t>
            </a:fld>
            <a:endParaRPr lang="tr-TR"/>
          </a:p>
        </p:txBody>
      </p:sp>
      <p:sp>
        <p:nvSpPr>
          <p:cNvPr id="66" name="Metin kutusu 65"/>
          <p:cNvSpPr txBox="1"/>
          <p:nvPr/>
        </p:nvSpPr>
        <p:spPr>
          <a:xfrm>
            <a:off x="1336122" y="1737156"/>
            <a:ext cx="6984776" cy="4062651"/>
          </a:xfrm>
          <a:prstGeom prst="rect">
            <a:avLst/>
          </a:prstGeom>
          <a:noFill/>
        </p:spPr>
        <p:txBody>
          <a:bodyPr wrap="square" rtlCol="0">
            <a:spAutoFit/>
          </a:bodyPr>
          <a:lstStyle/>
          <a:p>
            <a:endParaRPr lang="tr-TR" b="1" dirty="0"/>
          </a:p>
          <a:p>
            <a:pPr marL="285750" indent="-285750">
              <a:buFontTx/>
              <a:buChar char="-"/>
            </a:pPr>
            <a:r>
              <a:rPr lang="tr-TR" sz="1600" dirty="0"/>
              <a:t>SPİK karnemizdeki hedeflerin %70’ini gerçekleştirildi. </a:t>
            </a:r>
          </a:p>
          <a:p>
            <a:pPr marL="285750" indent="-285750">
              <a:buFontTx/>
              <a:buChar char="-"/>
            </a:pPr>
            <a:r>
              <a:rPr lang="tr-TR" sz="1600" u="sng" dirty="0"/>
              <a:t>Öneri: </a:t>
            </a:r>
            <a:r>
              <a:rPr lang="tr-TR" sz="1600" dirty="0"/>
              <a:t>SPİK karnesinde tutmayan hedeflerin 2020 yılında yakından takip edimesi</a:t>
            </a:r>
          </a:p>
          <a:p>
            <a:pPr marL="285750" indent="-285750">
              <a:buFontTx/>
              <a:buChar char="-"/>
            </a:pPr>
            <a:r>
              <a:rPr lang="tr-TR" sz="1600" dirty="0"/>
              <a:t>2018 yılında Risk Analizimizde bulunan risklerin yaklaşık %57’si risk olmaktan çıkmıştır.  Ancak 2020’de yine risk olarak izlenecek. </a:t>
            </a:r>
          </a:p>
          <a:p>
            <a:pPr marL="285750" indent="-285750">
              <a:buFontTx/>
              <a:buChar char="-"/>
            </a:pPr>
            <a:r>
              <a:rPr lang="tr-TR" sz="1600" u="sng" dirty="0"/>
              <a:t>Öneri: </a:t>
            </a:r>
            <a:r>
              <a:rPr lang="tr-TR" sz="1600" dirty="0"/>
              <a:t>Risklerin azaltılması için mümkün olduğunca sürecin kendi uygulayabildiği ve takip edebildiği aksiyonların planlanması</a:t>
            </a:r>
          </a:p>
          <a:p>
            <a:pPr marL="285750" indent="-285750">
              <a:buFontTx/>
              <a:buChar char="-"/>
            </a:pPr>
            <a:r>
              <a:rPr lang="tr-TR" sz="1600" dirty="0" err="1"/>
              <a:t>KFPdeki</a:t>
            </a:r>
            <a:r>
              <a:rPr lang="tr-TR" sz="1600" dirty="0"/>
              <a:t> Faaliyetler uygulanmıştır.  </a:t>
            </a:r>
          </a:p>
          <a:p>
            <a:pPr marL="285750" indent="-285750">
              <a:buFontTx/>
              <a:buChar char="-"/>
            </a:pPr>
            <a:r>
              <a:rPr lang="tr-TR" sz="1600" u="sng" dirty="0"/>
              <a:t>Öneri:</a:t>
            </a:r>
            <a:r>
              <a:rPr lang="tr-TR" sz="1600" dirty="0"/>
              <a:t> Bunun sürdürülmesi için Kalite Faaliyet Planının tüm Fakülte toplantılarında gündem maddesi olarak eklenmesi.</a:t>
            </a:r>
          </a:p>
          <a:p>
            <a:pPr marL="285750" indent="-285750">
              <a:buFontTx/>
              <a:buChar char="-"/>
            </a:pPr>
            <a:r>
              <a:rPr lang="tr-TR" sz="1600" dirty="0"/>
              <a:t>Sürecin Kalite komitesine bir öğretim üyesinin daha dahil edilmesiyle sürecin daha etkin bir şekilde takip edilmesi ve uygulanması. </a:t>
            </a:r>
          </a:p>
          <a:p>
            <a:pPr marL="285750" indent="-285750">
              <a:buFontTx/>
              <a:buChar char="-"/>
            </a:pPr>
            <a:r>
              <a:rPr lang="tr-TR" sz="1600" u="sng" dirty="0"/>
              <a:t>Öneri: </a:t>
            </a:r>
            <a:r>
              <a:rPr lang="tr-TR" sz="1600" dirty="0"/>
              <a:t>Akademik süreçler ile ilgili karşılaşılan sorunlar/soruların paylaşılaması ve çözüm üretilmesi için yılda 1 kez genel akademik süreç toplantısının yapılması. </a:t>
            </a:r>
          </a:p>
        </p:txBody>
      </p:sp>
      <p:pic>
        <p:nvPicPr>
          <p:cNvPr id="67" name="Resim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43808"/>
            <a:ext cx="209380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Resim 64"/>
          <p:cNvPicPr/>
          <p:nvPr/>
        </p:nvPicPr>
        <p:blipFill>
          <a:blip r:embed="rId3"/>
          <a:stretch>
            <a:fillRect/>
          </a:stretch>
        </p:blipFill>
        <p:spPr>
          <a:xfrm>
            <a:off x="20434" y="188640"/>
            <a:ext cx="2736304" cy="576064"/>
          </a:xfrm>
          <a:prstGeom prst="rect">
            <a:avLst/>
          </a:prstGeom>
        </p:spPr>
      </p:pic>
    </p:spTree>
    <p:extLst>
      <p:ext uri="{BB962C8B-B14F-4D97-AF65-F5344CB8AC3E}">
        <p14:creationId xmlns:p14="http://schemas.microsoft.com/office/powerpoint/2010/main" val="387958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477571"/>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SWOT ANALİZİ</a:t>
            </a:r>
          </a:p>
        </p:txBody>
      </p:sp>
      <p:sp>
        <p:nvSpPr>
          <p:cNvPr id="7" name="Slayt Numarası Yer Tutucusu 6"/>
          <p:cNvSpPr>
            <a:spLocks noGrp="1"/>
          </p:cNvSpPr>
          <p:nvPr>
            <p:ph type="sldNum" sz="quarter" idx="12"/>
          </p:nvPr>
        </p:nvSpPr>
        <p:spPr/>
        <p:txBody>
          <a:bodyPr/>
          <a:lstStyle/>
          <a:p>
            <a:fld id="{439F893C-C32F-4835-A1E5-850973405C58}" type="slidenum">
              <a:rPr lang="tr-TR" smtClean="0"/>
              <a:t>4</a:t>
            </a:fld>
            <a:endParaRPr lang="tr-TR" dirty="0"/>
          </a:p>
        </p:txBody>
      </p:sp>
      <p:pic>
        <p:nvPicPr>
          <p:cNvPr id="9" name="Resim 8"/>
          <p:cNvPicPr/>
          <p:nvPr/>
        </p:nvPicPr>
        <p:blipFill>
          <a:blip r:embed="rId2"/>
          <a:stretch>
            <a:fillRect/>
          </a:stretch>
        </p:blipFill>
        <p:spPr>
          <a:xfrm>
            <a:off x="127795" y="367048"/>
            <a:ext cx="2736304" cy="5760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830349543"/>
              </p:ext>
            </p:extLst>
          </p:nvPr>
        </p:nvGraphicFramePr>
        <p:xfrm>
          <a:off x="1206500" y="1219200"/>
          <a:ext cx="3148116" cy="4537710"/>
        </p:xfrm>
        <a:graphic>
          <a:graphicData uri="http://schemas.openxmlformats.org/drawingml/2006/table">
            <a:tbl>
              <a:tblPr>
                <a:tableStyleId>{5C22544A-7EE6-4342-B048-85BDC9FD1C3A}</a:tableStyleId>
              </a:tblPr>
              <a:tblGrid>
                <a:gridCol w="1574058">
                  <a:extLst>
                    <a:ext uri="{9D8B030D-6E8A-4147-A177-3AD203B41FA5}">
                      <a16:colId xmlns:a16="http://schemas.microsoft.com/office/drawing/2014/main" val="4178721682"/>
                    </a:ext>
                  </a:extLst>
                </a:gridCol>
                <a:gridCol w="1574058">
                  <a:extLst>
                    <a:ext uri="{9D8B030D-6E8A-4147-A177-3AD203B41FA5}">
                      <a16:colId xmlns:a16="http://schemas.microsoft.com/office/drawing/2014/main" val="351533803"/>
                    </a:ext>
                  </a:extLst>
                </a:gridCol>
              </a:tblGrid>
              <a:tr h="257175">
                <a:tc>
                  <a:txBody>
                    <a:bodyPr/>
                    <a:lstStyle/>
                    <a:p>
                      <a:pPr algn="ctr" fontAlgn="ctr"/>
                      <a:r>
                        <a:rPr lang="tr-TR" sz="1200" u="none" strike="noStrike" dirty="0">
                          <a:effectLst/>
                        </a:rPr>
                        <a:t>FIRSATLAR</a:t>
                      </a:r>
                      <a:endParaRPr lang="tr-TR" sz="1200" b="1" i="0" u="none" strike="noStrike" dirty="0">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a:t>Durumu</a:t>
                      </a:r>
                    </a:p>
                    <a:p>
                      <a:pPr algn="ctr" fontAlgn="ctr"/>
                      <a:endParaRPr lang="tr-TR" sz="12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2925945473"/>
                  </a:ext>
                </a:extLst>
              </a:tr>
              <a:tr h="676275">
                <a:tc>
                  <a:txBody>
                    <a:bodyPr/>
                    <a:lstStyle/>
                    <a:p>
                      <a:pPr algn="l" fontAlgn="t"/>
                      <a:r>
                        <a:rPr lang="tr-TR" sz="1000" u="none" strike="noStrike">
                          <a:effectLst/>
                        </a:rPr>
                        <a:t>Dekanlığın kurumsallaşma sürecine verdiği önem F-1</a:t>
                      </a:r>
                      <a:endParaRPr lang="tr-TR" sz="1000" b="0" i="0" u="none" strike="noStrike">
                        <a:effectLst/>
                        <a:latin typeface="Calibri" panose="020F0502020204030204" pitchFamily="34" charset="0"/>
                      </a:endParaRPr>
                    </a:p>
                  </a:txBody>
                  <a:tcPr marL="9525" marR="9525" marT="9525" marB="0"/>
                </a:tc>
                <a:tc>
                  <a:txBody>
                    <a:bodyPr/>
                    <a:lstStyle/>
                    <a:p>
                      <a:pPr algn="l" fontAlgn="t"/>
                      <a:r>
                        <a:rPr lang="tr-TR" sz="1000" dirty="0">
                          <a:latin typeface="Wingdings" panose="05000000000000000000" pitchFamily="2" charset="2"/>
                          <a:sym typeface="Wingdings" panose="05000000000000000000" pitchFamily="2" charset="2"/>
                        </a:rPr>
                        <a:t></a:t>
                      </a:r>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3422390387"/>
                  </a:ext>
                </a:extLst>
              </a:tr>
              <a:tr h="923925">
                <a:tc>
                  <a:txBody>
                    <a:bodyPr/>
                    <a:lstStyle/>
                    <a:p>
                      <a:pPr algn="l" fontAlgn="t"/>
                      <a:r>
                        <a:rPr lang="tr-TR" sz="1000" u="none" strike="noStrike">
                          <a:effectLst/>
                        </a:rPr>
                        <a:t>Bölümlerin iş birlikliklerine açık olması F-2</a:t>
                      </a:r>
                      <a:endParaRPr lang="tr-TR" sz="1000" b="0" i="0" u="none" strike="noStrike">
                        <a:effectLst/>
                        <a:latin typeface="Calibri" panose="020F050202020403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u="none" strike="noStrike" dirty="0">
                          <a:effectLst/>
                        </a:rPr>
                        <a:t> </a:t>
                      </a:r>
                      <a:r>
                        <a:rPr lang="tr-TR" sz="1000" dirty="0">
                          <a:latin typeface="Wingdings" panose="05000000000000000000" pitchFamily="2" charset="2"/>
                          <a:sym typeface="Wingdings" panose="05000000000000000000" pitchFamily="2" charset="2"/>
                        </a:rPr>
                        <a:t></a:t>
                      </a:r>
                      <a:endParaRPr lang="tr-TR" sz="1000" b="0" i="0" u="none" strike="noStrike" dirty="0">
                        <a:effectLst/>
                        <a:latin typeface="Calibri" panose="020F0502020204030204" pitchFamily="34" charset="0"/>
                      </a:endParaRPr>
                    </a:p>
                    <a:p>
                      <a:pPr algn="l" fontAlgn="t"/>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3045802990"/>
                  </a:ext>
                </a:extLst>
              </a:tr>
              <a:tr h="1019175">
                <a:tc>
                  <a:txBody>
                    <a:bodyPr/>
                    <a:lstStyle/>
                    <a:p>
                      <a:pPr algn="l" fontAlgn="t"/>
                      <a:r>
                        <a:rPr lang="tr-TR" sz="1000" u="none" strike="noStrike">
                          <a:effectLst/>
                        </a:rPr>
                        <a:t>Açılan yeni yüksek lisans programları ile Fakülte'nin akademik yetkinliğinin arttırılması F-3</a:t>
                      </a:r>
                      <a:endParaRPr lang="tr-TR" sz="1000" b="0" i="0" u="none" strike="noStrike">
                        <a:effectLst/>
                        <a:latin typeface="Calibri" panose="020F050202020403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u="none" strike="noStrike" dirty="0">
                          <a:effectLst/>
                        </a:rPr>
                        <a:t> </a:t>
                      </a:r>
                      <a:r>
                        <a:rPr lang="tr-TR" sz="1000" dirty="0">
                          <a:latin typeface="Wingdings" panose="05000000000000000000" pitchFamily="2" charset="2"/>
                          <a:sym typeface="Wingdings" panose="05000000000000000000" pitchFamily="2" charset="2"/>
                        </a:rPr>
                        <a:t></a:t>
                      </a:r>
                      <a:endParaRPr lang="tr-TR" sz="1000" b="0" i="0" u="none" strike="noStrike" dirty="0">
                        <a:effectLst/>
                        <a:latin typeface="Calibri" panose="020F0502020204030204" pitchFamily="34" charset="0"/>
                      </a:endParaRPr>
                    </a:p>
                    <a:p>
                      <a:pPr algn="l" fontAlgn="t"/>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2566783272"/>
                  </a:ext>
                </a:extLst>
              </a:tr>
              <a:tr h="638175">
                <a:tc>
                  <a:txBody>
                    <a:bodyPr/>
                    <a:lstStyle/>
                    <a:p>
                      <a:pPr algn="l" fontAlgn="b"/>
                      <a:r>
                        <a:rPr lang="tr-TR" sz="1200" u="none" strike="noStrike">
                          <a:effectLst/>
                        </a:rPr>
                        <a:t> </a:t>
                      </a:r>
                      <a:endParaRPr lang="tr-TR" sz="1200" b="1" i="0" u="none" strike="noStrike">
                        <a:effectLst/>
                        <a:latin typeface="Calibri" panose="020F0502020204030204" pitchFamily="34" charset="0"/>
                      </a:endParaRPr>
                    </a:p>
                  </a:txBody>
                  <a:tcPr marL="9525" marR="9525" marT="9525" marB="0" anchor="b"/>
                </a:tc>
                <a:tc>
                  <a:txBody>
                    <a:bodyPr/>
                    <a:lstStyle/>
                    <a:p>
                      <a:pPr algn="l" fontAlgn="b"/>
                      <a:r>
                        <a:rPr lang="tr-TR" sz="1200" u="none" strike="noStrike">
                          <a:effectLst/>
                        </a:rPr>
                        <a:t> </a:t>
                      </a:r>
                      <a:endParaRPr lang="tr-TR" sz="12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435266667"/>
                  </a:ext>
                </a:extLst>
              </a:tr>
              <a:tr h="419100">
                <a:tc>
                  <a:txBody>
                    <a:bodyPr/>
                    <a:lstStyle/>
                    <a:p>
                      <a:pPr algn="l" fontAlgn="t"/>
                      <a:r>
                        <a:rPr lang="tr-TR" sz="1000" u="none" strike="noStrike">
                          <a:effectLst/>
                        </a:rPr>
                        <a:t> </a:t>
                      </a:r>
                      <a:endParaRPr lang="tr-TR" sz="1000" b="0" i="0" u="none" strike="noStrike">
                        <a:effectLst/>
                        <a:latin typeface="Calibri" panose="020F0502020204030204" pitchFamily="34" charset="0"/>
                      </a:endParaRPr>
                    </a:p>
                  </a:txBody>
                  <a:tcPr marL="9525" marR="9525" marT="9525" marB="0"/>
                </a:tc>
                <a:tc>
                  <a:txBody>
                    <a:bodyPr/>
                    <a:lstStyle/>
                    <a:p>
                      <a:pPr algn="l" fontAlgn="b"/>
                      <a:r>
                        <a:rPr lang="tr-TR" sz="1200" u="none" strike="noStrike">
                          <a:effectLst/>
                        </a:rPr>
                        <a:t> </a:t>
                      </a:r>
                      <a:endParaRPr lang="tr-TR" sz="12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830070131"/>
                  </a:ext>
                </a:extLst>
              </a:tr>
              <a:tr h="485775">
                <a:tc>
                  <a:txBody>
                    <a:bodyPr/>
                    <a:lstStyle/>
                    <a:p>
                      <a:pPr algn="l" fontAlgn="t"/>
                      <a:r>
                        <a:rPr lang="tr-TR" sz="1000" u="none" strike="noStrike">
                          <a:effectLst/>
                        </a:rPr>
                        <a:t> </a:t>
                      </a:r>
                      <a:endParaRPr lang="tr-TR" sz="1000" b="0" i="0" u="none" strike="noStrike">
                        <a:effectLst/>
                        <a:latin typeface="Calibri" panose="020F0502020204030204" pitchFamily="34" charset="0"/>
                      </a:endParaRPr>
                    </a:p>
                  </a:txBody>
                  <a:tcPr marL="9525" marR="9525" marT="9525" marB="0"/>
                </a:tc>
                <a:tc>
                  <a:txBody>
                    <a:bodyPr/>
                    <a:lstStyle/>
                    <a:p>
                      <a:pPr algn="l" fontAlgn="b"/>
                      <a:r>
                        <a:rPr lang="tr-TR" sz="1200" u="none" strike="noStrike" dirty="0">
                          <a:effectLst/>
                        </a:rPr>
                        <a:t> </a:t>
                      </a:r>
                      <a:endParaRPr lang="tr-TR" sz="12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94198294"/>
                  </a:ext>
                </a:extLst>
              </a:tr>
            </a:tbl>
          </a:graphicData>
        </a:graphic>
      </p:graphicFrame>
    </p:spTree>
    <p:extLst>
      <p:ext uri="{BB962C8B-B14F-4D97-AF65-F5344CB8AC3E}">
        <p14:creationId xmlns:p14="http://schemas.microsoft.com/office/powerpoint/2010/main" val="18902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477571"/>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SWOT ANALİZİ</a:t>
            </a:r>
          </a:p>
        </p:txBody>
      </p:sp>
      <p:sp>
        <p:nvSpPr>
          <p:cNvPr id="7" name="Slayt Numarası Yer Tutucusu 6"/>
          <p:cNvSpPr>
            <a:spLocks noGrp="1"/>
          </p:cNvSpPr>
          <p:nvPr>
            <p:ph type="sldNum" sz="quarter" idx="12"/>
          </p:nvPr>
        </p:nvSpPr>
        <p:spPr/>
        <p:txBody>
          <a:bodyPr/>
          <a:lstStyle/>
          <a:p>
            <a:fld id="{439F893C-C32F-4835-A1E5-850973405C58}" type="slidenum">
              <a:rPr lang="tr-TR" smtClean="0"/>
              <a:t>5</a:t>
            </a:fld>
            <a:endParaRPr lang="tr-TR" dirty="0"/>
          </a:p>
        </p:txBody>
      </p:sp>
      <p:pic>
        <p:nvPicPr>
          <p:cNvPr id="9" name="Resim 8"/>
          <p:cNvPicPr/>
          <p:nvPr/>
        </p:nvPicPr>
        <p:blipFill>
          <a:blip r:embed="rId2"/>
          <a:stretch>
            <a:fillRect/>
          </a:stretch>
        </p:blipFill>
        <p:spPr>
          <a:xfrm>
            <a:off x="127795" y="367048"/>
            <a:ext cx="2736304" cy="5760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913075312"/>
              </p:ext>
            </p:extLst>
          </p:nvPr>
        </p:nvGraphicFramePr>
        <p:xfrm>
          <a:off x="1206500" y="1219200"/>
          <a:ext cx="3148116" cy="4537710"/>
        </p:xfrm>
        <a:graphic>
          <a:graphicData uri="http://schemas.openxmlformats.org/drawingml/2006/table">
            <a:tbl>
              <a:tblPr>
                <a:tableStyleId>{5C22544A-7EE6-4342-B048-85BDC9FD1C3A}</a:tableStyleId>
              </a:tblPr>
              <a:tblGrid>
                <a:gridCol w="1574058">
                  <a:extLst>
                    <a:ext uri="{9D8B030D-6E8A-4147-A177-3AD203B41FA5}">
                      <a16:colId xmlns:a16="http://schemas.microsoft.com/office/drawing/2014/main" val="4178721682"/>
                    </a:ext>
                  </a:extLst>
                </a:gridCol>
                <a:gridCol w="1574058">
                  <a:extLst>
                    <a:ext uri="{9D8B030D-6E8A-4147-A177-3AD203B41FA5}">
                      <a16:colId xmlns:a16="http://schemas.microsoft.com/office/drawing/2014/main" val="351533803"/>
                    </a:ext>
                  </a:extLst>
                </a:gridCol>
              </a:tblGrid>
              <a:tr h="257175">
                <a:tc>
                  <a:txBody>
                    <a:bodyPr/>
                    <a:lstStyle/>
                    <a:p>
                      <a:pPr algn="ctr" fontAlgn="ctr"/>
                      <a:r>
                        <a:rPr lang="tr-TR" sz="1200" u="none" strike="noStrike" dirty="0">
                          <a:effectLst/>
                        </a:rPr>
                        <a:t>TEHDİTLER</a:t>
                      </a:r>
                      <a:endParaRPr lang="tr-TR" sz="1200" b="1" i="0" u="none" strike="noStrike" dirty="0">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a:t>Durumu</a:t>
                      </a:r>
                    </a:p>
                    <a:p>
                      <a:pPr algn="ctr" fontAlgn="ctr"/>
                      <a:endParaRPr lang="tr-TR" sz="12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2925945473"/>
                  </a:ext>
                </a:extLst>
              </a:tr>
              <a:tr h="6762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u="none" strike="noStrike" dirty="0">
                          <a:effectLst/>
                        </a:rPr>
                        <a:t>Öğrencilerin, genel olarak, İngilizce seviyelerinin yetersiz olması T-1</a:t>
                      </a:r>
                      <a:endParaRPr lang="tr-TR" sz="1000" b="0" i="0" u="none" strike="noStrike" dirty="0">
                        <a:effectLst/>
                        <a:latin typeface="Calibri" panose="020F0502020204030204" pitchFamily="34" charset="0"/>
                      </a:endParaRPr>
                    </a:p>
                    <a:p>
                      <a:pPr algn="l" fontAlgn="t"/>
                      <a:endParaRPr lang="tr-TR" sz="1000" b="0" i="0" u="none" strike="noStrike" dirty="0">
                        <a:effectLst/>
                        <a:latin typeface="Calibri" panose="020F050202020403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dirty="0">
                          <a:latin typeface="Wingdings" panose="05000000000000000000" pitchFamily="2" charset="2"/>
                        </a:rPr>
                        <a:t>L</a:t>
                      </a:r>
                      <a:endParaRPr lang="tr-TR" sz="1000" dirty="0"/>
                    </a:p>
                    <a:p>
                      <a:pPr algn="l" fontAlgn="t"/>
                      <a:endParaRPr lang="tr-TR" sz="1000" b="0"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3422390387"/>
                  </a:ext>
                </a:extLst>
              </a:tr>
              <a:tr h="923925">
                <a:tc>
                  <a:txBody>
                    <a:bodyPr/>
                    <a:lstStyle/>
                    <a:p>
                      <a:pPr algn="l" fontAlgn="t"/>
                      <a:r>
                        <a:rPr lang="tr-TR" sz="1000" b="0" i="0" u="none" strike="noStrike" dirty="0" err="1">
                          <a:effectLst/>
                          <a:latin typeface="Calibri" panose="020F0502020204030204" pitchFamily="34" charset="0"/>
                        </a:rPr>
                        <a:t>Erasmus</a:t>
                      </a:r>
                      <a:r>
                        <a:rPr lang="tr-TR" sz="1000" b="0" i="0" u="none" strike="noStrike" dirty="0">
                          <a:effectLst/>
                          <a:latin typeface="Calibri" panose="020F0502020204030204" pitchFamily="34" charset="0"/>
                        </a:rPr>
                        <a:t> antlaşma sayısının yeterli düzeyde olması T2</a:t>
                      </a:r>
                    </a:p>
                  </a:txBody>
                  <a:tcPr marL="9525" marR="9525" marT="9525" marB="0"/>
                </a:tc>
                <a:tc>
                  <a:txBody>
                    <a:bodyPr/>
                    <a:lstStyle/>
                    <a:p>
                      <a:pPr algn="l" fontAlgn="t"/>
                      <a:r>
                        <a:rPr lang="tr-TR" sz="1000" u="none" strike="noStrike" dirty="0">
                          <a:effectLst/>
                        </a:rPr>
                        <a:t> Güçl</a:t>
                      </a:r>
                      <a:r>
                        <a:rPr lang="tr-TR" sz="1000" b="0" i="0" u="none" strike="noStrike" dirty="0">
                          <a:effectLst/>
                          <a:latin typeface="Calibri" panose="020F0502020204030204" pitchFamily="34" charset="0"/>
                        </a:rPr>
                        <a:t>ü</a:t>
                      </a:r>
                      <a:r>
                        <a:rPr lang="tr-TR" sz="1000" b="0" i="0" u="none" strike="noStrike" baseline="0" dirty="0">
                          <a:effectLst/>
                          <a:latin typeface="Calibri" panose="020F0502020204030204" pitchFamily="34" charset="0"/>
                        </a:rPr>
                        <a:t> Yönlere dönüştü</a:t>
                      </a:r>
                      <a:endParaRPr lang="tr-TR" sz="1000" u="none" strike="noStrike" dirty="0">
                        <a:effectLst/>
                      </a:endParaRPr>
                    </a:p>
                  </a:txBody>
                  <a:tcPr marL="9525" marR="9525" marT="9525" marB="0"/>
                </a:tc>
                <a:extLst>
                  <a:ext uri="{0D108BD9-81ED-4DB2-BD59-A6C34878D82A}">
                    <a16:rowId xmlns:a16="http://schemas.microsoft.com/office/drawing/2014/main" val="3045802990"/>
                  </a:ext>
                </a:extLst>
              </a:tr>
              <a:tr h="1019175">
                <a:tc>
                  <a:txBody>
                    <a:bodyPr/>
                    <a:lstStyle/>
                    <a:p>
                      <a:pPr algn="l" fontAlgn="t"/>
                      <a:endParaRPr lang="tr-TR" sz="1000" b="0" i="0" u="none" strike="noStrike" dirty="0">
                        <a:effectLst/>
                        <a:latin typeface="Calibri" panose="020F0502020204030204" pitchFamily="34" charset="0"/>
                      </a:endParaRPr>
                    </a:p>
                  </a:txBody>
                  <a:tcPr marL="9525" marR="9525" marT="9525" marB="0"/>
                </a:tc>
                <a:tc>
                  <a:txBody>
                    <a:bodyPr/>
                    <a:lstStyle/>
                    <a:p>
                      <a:pPr algn="l" fontAlgn="t"/>
                      <a:r>
                        <a:rPr lang="tr-TR" sz="1000" u="none" strike="noStrike">
                          <a:effectLst/>
                        </a:rPr>
                        <a:t> </a:t>
                      </a:r>
                      <a:endParaRPr lang="tr-TR" sz="1000" b="0" i="0" u="none" strike="noStrike">
                        <a:effectLst/>
                        <a:latin typeface="Calibri" panose="020F0502020204030204" pitchFamily="34" charset="0"/>
                      </a:endParaRPr>
                    </a:p>
                  </a:txBody>
                  <a:tcPr marL="9525" marR="9525" marT="9525" marB="0"/>
                </a:tc>
                <a:extLst>
                  <a:ext uri="{0D108BD9-81ED-4DB2-BD59-A6C34878D82A}">
                    <a16:rowId xmlns:a16="http://schemas.microsoft.com/office/drawing/2014/main" val="2566783272"/>
                  </a:ext>
                </a:extLst>
              </a:tr>
              <a:tr h="638175">
                <a:tc>
                  <a:txBody>
                    <a:bodyPr/>
                    <a:lstStyle/>
                    <a:p>
                      <a:pPr algn="l" fontAlgn="b"/>
                      <a:r>
                        <a:rPr lang="tr-TR" sz="1200" u="none" strike="noStrike">
                          <a:effectLst/>
                        </a:rPr>
                        <a:t> </a:t>
                      </a:r>
                      <a:endParaRPr lang="tr-TR" sz="1200" b="1" i="0" u="none" strike="noStrike">
                        <a:effectLst/>
                        <a:latin typeface="Calibri" panose="020F0502020204030204" pitchFamily="34" charset="0"/>
                      </a:endParaRPr>
                    </a:p>
                  </a:txBody>
                  <a:tcPr marL="9525" marR="9525" marT="9525" marB="0" anchor="b"/>
                </a:tc>
                <a:tc>
                  <a:txBody>
                    <a:bodyPr/>
                    <a:lstStyle/>
                    <a:p>
                      <a:pPr algn="l" fontAlgn="b"/>
                      <a:r>
                        <a:rPr lang="tr-TR" sz="1200" u="none" strike="noStrike">
                          <a:effectLst/>
                        </a:rPr>
                        <a:t> </a:t>
                      </a:r>
                      <a:endParaRPr lang="tr-TR" sz="12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435266667"/>
                  </a:ext>
                </a:extLst>
              </a:tr>
              <a:tr h="419100">
                <a:tc>
                  <a:txBody>
                    <a:bodyPr/>
                    <a:lstStyle/>
                    <a:p>
                      <a:pPr algn="l" fontAlgn="t"/>
                      <a:r>
                        <a:rPr lang="tr-TR" sz="1000" u="none" strike="noStrike">
                          <a:effectLst/>
                        </a:rPr>
                        <a:t> </a:t>
                      </a:r>
                      <a:endParaRPr lang="tr-TR" sz="1000" b="0" i="0" u="none" strike="noStrike">
                        <a:effectLst/>
                        <a:latin typeface="Calibri" panose="020F0502020204030204" pitchFamily="34" charset="0"/>
                      </a:endParaRPr>
                    </a:p>
                  </a:txBody>
                  <a:tcPr marL="9525" marR="9525" marT="9525" marB="0"/>
                </a:tc>
                <a:tc>
                  <a:txBody>
                    <a:bodyPr/>
                    <a:lstStyle/>
                    <a:p>
                      <a:pPr algn="l" fontAlgn="b"/>
                      <a:r>
                        <a:rPr lang="tr-TR" sz="1200" u="none" strike="noStrike">
                          <a:effectLst/>
                        </a:rPr>
                        <a:t> </a:t>
                      </a:r>
                      <a:endParaRPr lang="tr-TR" sz="12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830070131"/>
                  </a:ext>
                </a:extLst>
              </a:tr>
              <a:tr h="485775">
                <a:tc>
                  <a:txBody>
                    <a:bodyPr/>
                    <a:lstStyle/>
                    <a:p>
                      <a:pPr algn="l" fontAlgn="t"/>
                      <a:r>
                        <a:rPr lang="tr-TR" sz="1000" u="none" strike="noStrike">
                          <a:effectLst/>
                        </a:rPr>
                        <a:t> </a:t>
                      </a:r>
                      <a:endParaRPr lang="tr-TR" sz="1000" b="0" i="0" u="none" strike="noStrike">
                        <a:effectLst/>
                        <a:latin typeface="Calibri" panose="020F0502020204030204" pitchFamily="34" charset="0"/>
                      </a:endParaRPr>
                    </a:p>
                  </a:txBody>
                  <a:tcPr marL="9525" marR="9525" marT="9525" marB="0"/>
                </a:tc>
                <a:tc>
                  <a:txBody>
                    <a:bodyPr/>
                    <a:lstStyle/>
                    <a:p>
                      <a:pPr algn="l" fontAlgn="b"/>
                      <a:r>
                        <a:rPr lang="tr-TR" sz="1200" u="none" strike="noStrike" dirty="0">
                          <a:effectLst/>
                        </a:rPr>
                        <a:t> </a:t>
                      </a:r>
                      <a:endParaRPr lang="tr-TR" sz="12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94198294"/>
                  </a:ext>
                </a:extLst>
              </a:tr>
            </a:tbl>
          </a:graphicData>
        </a:graphic>
      </p:graphicFrame>
    </p:spTree>
    <p:extLst>
      <p:ext uri="{BB962C8B-B14F-4D97-AF65-F5344CB8AC3E}">
        <p14:creationId xmlns:p14="http://schemas.microsoft.com/office/powerpoint/2010/main" val="117254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260648"/>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6</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990775395"/>
              </p:ext>
            </p:extLst>
          </p:nvPr>
        </p:nvGraphicFramePr>
        <p:xfrm>
          <a:off x="539552" y="1166813"/>
          <a:ext cx="7704857" cy="5232554"/>
        </p:xfrm>
        <a:graphic>
          <a:graphicData uri="http://schemas.openxmlformats.org/drawingml/2006/table">
            <a:tbl>
              <a:tblPr>
                <a:tableStyleId>{5C22544A-7EE6-4342-B048-85BDC9FD1C3A}</a:tableStyleId>
              </a:tblPr>
              <a:tblGrid>
                <a:gridCol w="2903783">
                  <a:extLst>
                    <a:ext uri="{9D8B030D-6E8A-4147-A177-3AD203B41FA5}">
                      <a16:colId xmlns:a16="http://schemas.microsoft.com/office/drawing/2014/main" val="2466266998"/>
                    </a:ext>
                  </a:extLst>
                </a:gridCol>
                <a:gridCol w="2255924">
                  <a:extLst>
                    <a:ext uri="{9D8B030D-6E8A-4147-A177-3AD203B41FA5}">
                      <a16:colId xmlns:a16="http://schemas.microsoft.com/office/drawing/2014/main" val="4147962728"/>
                    </a:ext>
                  </a:extLst>
                </a:gridCol>
                <a:gridCol w="2545150">
                  <a:extLst>
                    <a:ext uri="{9D8B030D-6E8A-4147-A177-3AD203B41FA5}">
                      <a16:colId xmlns:a16="http://schemas.microsoft.com/office/drawing/2014/main" val="3702256132"/>
                    </a:ext>
                  </a:extLst>
                </a:gridCol>
              </a:tblGrid>
              <a:tr h="668374">
                <a:tc>
                  <a:txBody>
                    <a:bodyPr/>
                    <a:lstStyle/>
                    <a:p>
                      <a:pPr algn="ctr" fontAlgn="ctr"/>
                      <a:r>
                        <a:rPr lang="tr-TR" sz="1000" u="none" strike="noStrike" dirty="0">
                          <a:effectLst/>
                        </a:rPr>
                        <a:t>Rektör </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Rektör, üniversitedeki tüm akademik ve idari süreçlerdeki en üst yetkili kişi ve makam olması sebebiyle</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a:effectLst/>
                        </a:rPr>
                        <a:t>Dekanlığın büyesindek  bölümlerin kaliteli öğretimden ödün vermemesi, nitelikli akademik faaliyetler yürütmeleri.  Mevzuata uyum. Rektörlük ile işbirliği.</a:t>
                      </a:r>
                      <a:endParaRPr lang="tr-TR" sz="100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741097727"/>
                  </a:ext>
                </a:extLst>
              </a:tr>
              <a:tr h="570904">
                <a:tc>
                  <a:txBody>
                    <a:bodyPr/>
                    <a:lstStyle/>
                    <a:p>
                      <a:pPr algn="ctr" fontAlgn="ctr"/>
                      <a:r>
                        <a:rPr lang="tr-TR" sz="1000" u="none" strike="noStrike" dirty="0">
                          <a:effectLst/>
                        </a:rPr>
                        <a:t>Rektör Yardımcısı</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Rektör Yardımcısı, üniversite kapsamındaki akademik ve idari işlerin yürütülmesinde söz sahibi olması sebebiyle. </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a:effectLst/>
                        </a:rPr>
                        <a:t>Dekanlığın büyesindek  bölümlerin kaliteli öğretimden ödün vermemesi, nitelikli akademik faaliyetler yürütmeleri.  </a:t>
                      </a:r>
                      <a:endParaRPr lang="tr-TR" sz="100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4207009330"/>
                  </a:ext>
                </a:extLst>
              </a:tr>
              <a:tr h="648881">
                <a:tc>
                  <a:txBody>
                    <a:bodyPr/>
                    <a:lstStyle/>
                    <a:p>
                      <a:pPr algn="ctr" fontAlgn="ctr"/>
                      <a:r>
                        <a:rPr lang="tr-TR" sz="1000" u="none" strike="noStrike" dirty="0">
                          <a:effectLst/>
                        </a:rPr>
                        <a:t>Dekan   </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Fakültenin ve bünyesindeki idari birimlerinin temsilcisi olup sevk ve idaresinden sorumlu olması </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a:effectLst/>
                        </a:rPr>
                        <a:t>Dekanlığın büyesindek  öğretim üyelerinin kaliteli öğretimden ödün vermemesi, nitelikli akademik faaliyetler yürütmeleri. Bölümlerin işbirliği yapmaları. Fakülte sekreterinin idari sürece destek vermesi. </a:t>
                      </a:r>
                      <a:endParaRPr lang="tr-TR" sz="100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493683522"/>
                  </a:ext>
                </a:extLst>
              </a:tr>
              <a:tr h="504066">
                <a:tc>
                  <a:txBody>
                    <a:bodyPr/>
                    <a:lstStyle/>
                    <a:p>
                      <a:pPr algn="ctr" fontAlgn="ctr"/>
                      <a:r>
                        <a:rPr lang="tr-TR" sz="1000" u="none" strike="noStrike" dirty="0">
                          <a:effectLst/>
                        </a:rPr>
                        <a:t>Dekanlık kadrosunda bulunan öğretim üyeleri</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Bölümleri oluşturan ana unsurlar olmaları sebebiyle</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Dekanlığın Fakülteye stratejik yön vermesi.  </a:t>
                      </a:r>
                      <a:r>
                        <a:rPr lang="tr-TR" sz="1000" u="none" strike="noStrike" dirty="0" err="1">
                          <a:effectLst/>
                        </a:rPr>
                        <a:t>Eğtim</a:t>
                      </a:r>
                      <a:r>
                        <a:rPr lang="tr-TR" sz="1000" u="none" strike="noStrike" dirty="0">
                          <a:effectLst/>
                        </a:rPr>
                        <a:t> ve araştırma konusunda destek vermesi. Mevzuata uyum.</a:t>
                      </a:r>
                      <a:endParaRPr lang="tr-TR" sz="10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396448219"/>
                  </a:ext>
                </a:extLst>
              </a:tr>
              <a:tr h="570904">
                <a:tc>
                  <a:txBody>
                    <a:bodyPr/>
                    <a:lstStyle/>
                    <a:p>
                      <a:pPr algn="ctr" fontAlgn="ctr"/>
                      <a:r>
                        <a:rPr lang="tr-TR" sz="1000" u="none" strike="noStrike" dirty="0">
                          <a:effectLst/>
                        </a:rPr>
                        <a:t>Fakülte Sekreteri</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 Fakülte bünyesinde bulunan tüm faaliyetlerin gözetim ve denetiminin yapılmasında, takip ve kontrol edilmesinde ve sonuçlarının alınmasında Dekana karşı birinci derecede sorumlu olması</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Görev tanımlarının net olması. İş paylaşımlarının yapılması.  Dekanlık idari sürece yön verilmesi.  Dekanlık işlerinin netleştirilmesi.</a:t>
                      </a:r>
                      <a:endParaRPr lang="tr-TR" sz="10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808710336"/>
                  </a:ext>
                </a:extLst>
              </a:tr>
              <a:tr h="893952">
                <a:tc>
                  <a:txBody>
                    <a:bodyPr/>
                    <a:lstStyle/>
                    <a:p>
                      <a:pPr algn="ctr" fontAlgn="ctr"/>
                      <a:r>
                        <a:rPr lang="tr-TR" sz="1000" u="none" strike="noStrike" dirty="0">
                          <a:effectLst/>
                        </a:rPr>
                        <a:t>İşletme ,Ekonomi ve Siyaset Bilimi ve Uluslararası İlişkiler Bölümü</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İktisadi , İdari ve Sosyal Bilimler Fakültesi altındaki bölümler olmaları sebebiyle. </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Bölümlerin ihtiyaçlarına (akademik, personel, maddi) destek vermesi.  Bölümler arası işbirliğini güçlendirmesi. </a:t>
                      </a:r>
                      <a:endParaRPr lang="tr-TR" sz="10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510484554"/>
                  </a:ext>
                </a:extLst>
              </a:tr>
              <a:tr h="534700">
                <a:tc>
                  <a:txBody>
                    <a:bodyPr/>
                    <a:lstStyle/>
                    <a:p>
                      <a:pPr algn="ctr" fontAlgn="ctr"/>
                      <a:r>
                        <a:rPr lang="tr-TR" sz="1000" u="none" strike="noStrike" dirty="0">
                          <a:effectLst/>
                        </a:rPr>
                        <a:t>Diğer Fakülteler</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a:effectLst/>
                        </a:rPr>
                        <a:t>Aynı üniversite içerisinde bulunan diğer akademik birimler olması sebebiyle</a:t>
                      </a:r>
                      <a:endParaRPr lang="tr-TR" sz="100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İdari ve akademik olası iş birliği</a:t>
                      </a:r>
                      <a:endParaRPr lang="tr-TR" sz="10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746055631"/>
                  </a:ext>
                </a:extLst>
              </a:tr>
              <a:tr h="534700">
                <a:tc>
                  <a:txBody>
                    <a:bodyPr/>
                    <a:lstStyle/>
                    <a:p>
                      <a:pPr algn="ctr" fontAlgn="ctr"/>
                      <a:r>
                        <a:rPr lang="tr-TR" sz="1000" u="none" strike="noStrike" dirty="0">
                          <a:effectLst/>
                        </a:rPr>
                        <a:t>Sosyal Bilimler Enstitüsü</a:t>
                      </a:r>
                      <a:endParaRPr lang="tr-TR" sz="10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a:effectLst/>
                        </a:rPr>
                        <a:t>Aynı üniversite içerisinde bulunan diğer akademik birimler olması sebebiyle</a:t>
                      </a:r>
                      <a:endParaRPr lang="tr-TR" sz="100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00" u="none" strike="noStrike" dirty="0">
                          <a:effectLst/>
                        </a:rPr>
                        <a:t>İdari ve akademik olası iş birliği</a:t>
                      </a:r>
                      <a:endParaRPr lang="tr-TR" sz="10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646410532"/>
                  </a:ext>
                </a:extLst>
              </a:tr>
            </a:tbl>
          </a:graphicData>
        </a:graphic>
      </p:graphicFrame>
    </p:spTree>
    <p:extLst>
      <p:ext uri="{BB962C8B-B14F-4D97-AF65-F5344CB8AC3E}">
        <p14:creationId xmlns:p14="http://schemas.microsoft.com/office/powerpoint/2010/main" val="392290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260648"/>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7</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93919431"/>
              </p:ext>
            </p:extLst>
          </p:nvPr>
        </p:nvGraphicFramePr>
        <p:xfrm>
          <a:off x="755577" y="1166813"/>
          <a:ext cx="7560840" cy="5278869"/>
        </p:xfrm>
        <a:graphic>
          <a:graphicData uri="http://schemas.openxmlformats.org/drawingml/2006/table">
            <a:tbl>
              <a:tblPr>
                <a:tableStyleId>{5C22544A-7EE6-4342-B048-85BDC9FD1C3A}</a:tableStyleId>
              </a:tblPr>
              <a:tblGrid>
                <a:gridCol w="2849506">
                  <a:extLst>
                    <a:ext uri="{9D8B030D-6E8A-4147-A177-3AD203B41FA5}">
                      <a16:colId xmlns:a16="http://schemas.microsoft.com/office/drawing/2014/main" val="2466266998"/>
                    </a:ext>
                  </a:extLst>
                </a:gridCol>
                <a:gridCol w="2213757">
                  <a:extLst>
                    <a:ext uri="{9D8B030D-6E8A-4147-A177-3AD203B41FA5}">
                      <a16:colId xmlns:a16="http://schemas.microsoft.com/office/drawing/2014/main" val="4147962728"/>
                    </a:ext>
                  </a:extLst>
                </a:gridCol>
                <a:gridCol w="2497577">
                  <a:extLst>
                    <a:ext uri="{9D8B030D-6E8A-4147-A177-3AD203B41FA5}">
                      <a16:colId xmlns:a16="http://schemas.microsoft.com/office/drawing/2014/main" val="3702256132"/>
                    </a:ext>
                  </a:extLst>
                </a:gridCol>
              </a:tblGrid>
              <a:tr h="881742">
                <a:tc>
                  <a:txBody>
                    <a:bodyPr/>
                    <a:lstStyle/>
                    <a:p>
                      <a:pPr algn="ctr" fontAlgn="ctr"/>
                      <a:r>
                        <a:rPr lang="tr-TR" sz="1100" u="none" strike="noStrike" dirty="0">
                          <a:effectLst/>
                        </a:rPr>
                        <a:t>Öğrenci İşleri</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a:effectLst/>
                        </a:rPr>
                        <a:t>Dekanlık bünyesinde bulunan Bölüm  öğrencilerinin tüm tranksript, kayıt, öğrenci belgesi vs. gibi işlerinden sorumlu idari birim olması sebebiyle. </a:t>
                      </a:r>
                      <a:endParaRPr lang="tr-TR" sz="110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a:effectLst/>
                        </a:rPr>
                        <a:t>Öğrenci süreçlerinin etkin şekilde yürütülmesi</a:t>
                      </a:r>
                      <a:endParaRPr lang="tr-TR" sz="110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136955625"/>
                  </a:ext>
                </a:extLst>
              </a:tr>
              <a:tr h="462423">
                <a:tc>
                  <a:txBody>
                    <a:bodyPr/>
                    <a:lstStyle/>
                    <a:p>
                      <a:pPr algn="ctr" fontAlgn="ctr"/>
                      <a:r>
                        <a:rPr lang="tr-TR" sz="1100" u="none" strike="noStrike" dirty="0">
                          <a:effectLst/>
                        </a:rPr>
                        <a:t>Kariyer Merkezi</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Mezun olacak öğrencilerin kariyer planlamalarına destek olması sebebiyle. Mezunlarla iletişim ve işbirliği yürütmesi sebebiyle</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a:effectLst/>
                        </a:rPr>
                        <a:t>Öğrenci ve mezunların kariyer planlamasında iş birliği </a:t>
                      </a:r>
                      <a:endParaRPr lang="tr-TR" sz="110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554541554"/>
                  </a:ext>
                </a:extLst>
              </a:tr>
              <a:tr h="548640">
                <a:tc>
                  <a:txBody>
                    <a:bodyPr/>
                    <a:lstStyle/>
                    <a:p>
                      <a:pPr algn="ctr" fontAlgn="ctr"/>
                      <a:r>
                        <a:rPr lang="tr-TR" sz="1100" u="none" strike="noStrike" dirty="0">
                          <a:effectLst/>
                        </a:rPr>
                        <a:t>Uluslararası Öğrenci Ofisi</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Uluslararası öğrencilerin tüm prosedürlerini yürüten idari birim olması sebebiyle</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a:effectLst/>
                        </a:rPr>
                        <a:t>Uluslararası öğrencilerin uyum ve diğer süreçlerinde iş birliği </a:t>
                      </a:r>
                      <a:endParaRPr lang="tr-TR" sz="110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793089133"/>
                  </a:ext>
                </a:extLst>
              </a:tr>
              <a:tr h="548640">
                <a:tc>
                  <a:txBody>
                    <a:bodyPr/>
                    <a:lstStyle/>
                    <a:p>
                      <a:pPr algn="ctr" fontAlgn="ctr"/>
                      <a:r>
                        <a:rPr lang="tr-TR" sz="1100" u="none" strike="noStrike" dirty="0" err="1">
                          <a:effectLst/>
                        </a:rPr>
                        <a:t>Erasmus</a:t>
                      </a:r>
                      <a:r>
                        <a:rPr lang="tr-TR" sz="1100" u="none" strike="noStrike" dirty="0">
                          <a:effectLst/>
                        </a:rPr>
                        <a:t> Ofisi</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Dekanlık bünyesinde bulunan Bölümlere gelen </a:t>
                      </a:r>
                      <a:r>
                        <a:rPr lang="tr-TR" sz="1100" u="none" strike="noStrike" dirty="0" err="1">
                          <a:effectLst/>
                        </a:rPr>
                        <a:t>Erasmus</a:t>
                      </a:r>
                      <a:r>
                        <a:rPr lang="tr-TR" sz="1100" u="none" strike="noStrike" dirty="0">
                          <a:effectLst/>
                        </a:rPr>
                        <a:t> öğrencileri ve bölümden gönderilen öğrencilerin prosedürlerini yürüten idari birim olması sebebiyle</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a:effectLst/>
                        </a:rPr>
                        <a:t>Anlaşmalı Erasmus partner kurum sayılarının artırılması</a:t>
                      </a:r>
                      <a:endParaRPr lang="tr-TR" sz="110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666623465"/>
                  </a:ext>
                </a:extLst>
              </a:tr>
              <a:tr h="434994">
                <a:tc>
                  <a:txBody>
                    <a:bodyPr/>
                    <a:lstStyle/>
                    <a:p>
                      <a:pPr algn="ctr" fontAlgn="ctr"/>
                      <a:r>
                        <a:rPr lang="tr-TR" sz="1100" u="none" strike="noStrike" dirty="0">
                          <a:effectLst/>
                        </a:rPr>
                        <a:t>TTO </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Öğretim üyelerinin proje başvurularında rehberlik hizmeti vermesi sebebiyle</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Proje programlarına başvurulması</a:t>
                      </a:r>
                      <a:endParaRPr lang="tr-TR" sz="11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4161867402"/>
                  </a:ext>
                </a:extLst>
              </a:tr>
              <a:tr h="450668">
                <a:tc>
                  <a:txBody>
                    <a:bodyPr/>
                    <a:lstStyle/>
                    <a:p>
                      <a:pPr algn="ctr" fontAlgn="ctr"/>
                      <a:r>
                        <a:rPr lang="tr-TR" sz="1100" u="none" strike="noStrike" dirty="0">
                          <a:effectLst/>
                        </a:rPr>
                        <a:t>Genel Sekreterlik</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Üniversitedeki en üst idari birim olması sebebiyle</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İdari süreçlerde iş birliği </a:t>
                      </a:r>
                      <a:endParaRPr lang="tr-TR" sz="11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756689260"/>
                  </a:ext>
                </a:extLst>
              </a:tr>
              <a:tr h="681879">
                <a:tc>
                  <a:txBody>
                    <a:bodyPr/>
                    <a:lstStyle/>
                    <a:p>
                      <a:pPr algn="ctr" fontAlgn="ctr"/>
                      <a:r>
                        <a:rPr lang="tr-TR" sz="1100" u="none" strike="noStrike" dirty="0">
                          <a:effectLst/>
                        </a:rPr>
                        <a:t>Öğrenciler</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a:effectLst/>
                        </a:rPr>
                        <a:t>Yüksek öğretimin bölümün öncelikli sorumluluklarından biri olması sebebiyle. </a:t>
                      </a:r>
                      <a:endParaRPr lang="tr-TR" sz="110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Çağdaş, etkin, bilimsel, evrensel, özgür ve özgün öğretim tekniklerinin benimsenmesi</a:t>
                      </a:r>
                      <a:endParaRPr lang="tr-TR" sz="11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4239996104"/>
                  </a:ext>
                </a:extLst>
              </a:tr>
              <a:tr h="701473">
                <a:tc>
                  <a:txBody>
                    <a:bodyPr/>
                    <a:lstStyle/>
                    <a:p>
                      <a:pPr algn="ctr" fontAlgn="ctr"/>
                      <a:r>
                        <a:rPr lang="tr-TR" sz="1100" u="none" strike="noStrike" dirty="0">
                          <a:effectLst/>
                        </a:rPr>
                        <a:t>Mezun Öğrenci</a:t>
                      </a:r>
                      <a:endParaRPr lang="tr-TR" sz="110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a:effectLst/>
                        </a:rPr>
                        <a:t>Hizmetten Faydalanmış Olması,Kurumun Dış Yüzü</a:t>
                      </a:r>
                      <a:endParaRPr lang="tr-TR" sz="110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100" u="none" strike="noStrike" dirty="0">
                          <a:effectLst/>
                        </a:rPr>
                        <a:t>Etkin </a:t>
                      </a:r>
                      <a:r>
                        <a:rPr lang="tr-TR" sz="1100" u="none" strike="noStrike" dirty="0" err="1">
                          <a:effectLst/>
                        </a:rPr>
                        <a:t>İletişim,Kariyer</a:t>
                      </a:r>
                      <a:r>
                        <a:rPr lang="tr-TR" sz="1100" u="none" strike="noStrike" dirty="0">
                          <a:effectLst/>
                        </a:rPr>
                        <a:t> </a:t>
                      </a:r>
                      <a:r>
                        <a:rPr lang="tr-TR" sz="1100" u="none" strike="noStrike" dirty="0" err="1">
                          <a:effectLst/>
                        </a:rPr>
                        <a:t>Planlaması,Marka</a:t>
                      </a:r>
                      <a:r>
                        <a:rPr lang="tr-TR" sz="1100" u="none" strike="noStrike" dirty="0">
                          <a:effectLst/>
                        </a:rPr>
                        <a:t> Değeri Artışı </a:t>
                      </a:r>
                      <a:endParaRPr lang="tr-TR" sz="110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761609760"/>
                  </a:ext>
                </a:extLst>
              </a:tr>
            </a:tbl>
          </a:graphicData>
        </a:graphic>
      </p:graphicFrame>
    </p:spTree>
    <p:extLst>
      <p:ext uri="{BB962C8B-B14F-4D97-AF65-F5344CB8AC3E}">
        <p14:creationId xmlns:p14="http://schemas.microsoft.com/office/powerpoint/2010/main" val="103078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260648"/>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8</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53688000"/>
              </p:ext>
            </p:extLst>
          </p:nvPr>
        </p:nvGraphicFramePr>
        <p:xfrm>
          <a:off x="971599" y="1166807"/>
          <a:ext cx="7200800" cy="4878784"/>
        </p:xfrm>
        <a:graphic>
          <a:graphicData uri="http://schemas.openxmlformats.org/drawingml/2006/table">
            <a:tbl>
              <a:tblPr>
                <a:tableStyleId>{5C22544A-7EE6-4342-B048-85BDC9FD1C3A}</a:tableStyleId>
              </a:tblPr>
              <a:tblGrid>
                <a:gridCol w="2713815">
                  <a:extLst>
                    <a:ext uri="{9D8B030D-6E8A-4147-A177-3AD203B41FA5}">
                      <a16:colId xmlns:a16="http://schemas.microsoft.com/office/drawing/2014/main" val="2466266998"/>
                    </a:ext>
                  </a:extLst>
                </a:gridCol>
                <a:gridCol w="2108340">
                  <a:extLst>
                    <a:ext uri="{9D8B030D-6E8A-4147-A177-3AD203B41FA5}">
                      <a16:colId xmlns:a16="http://schemas.microsoft.com/office/drawing/2014/main" val="4147962728"/>
                    </a:ext>
                  </a:extLst>
                </a:gridCol>
                <a:gridCol w="2378645">
                  <a:extLst>
                    <a:ext uri="{9D8B030D-6E8A-4147-A177-3AD203B41FA5}">
                      <a16:colId xmlns:a16="http://schemas.microsoft.com/office/drawing/2014/main" val="3702256132"/>
                    </a:ext>
                  </a:extLst>
                </a:gridCol>
              </a:tblGrid>
              <a:tr h="541420">
                <a:tc>
                  <a:txBody>
                    <a:bodyPr/>
                    <a:lstStyle/>
                    <a:p>
                      <a:pPr algn="ctr" fontAlgn="ctr"/>
                      <a:r>
                        <a:rPr lang="tr-TR" sz="1050" u="none" strike="noStrike" dirty="0">
                          <a:effectLst/>
                        </a:rPr>
                        <a:t>YÖK</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Mevzuat Yaratıcı Üst Kurum</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Mevzuata Uyum,Akademik ve Araştırmada Başarı</a:t>
                      </a:r>
                      <a:endParaRPr lang="tr-TR" sz="105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515797441"/>
                  </a:ext>
                </a:extLst>
              </a:tr>
              <a:tr h="363418">
                <a:tc>
                  <a:txBody>
                    <a:bodyPr/>
                    <a:lstStyle/>
                    <a:p>
                      <a:pPr algn="ctr" fontAlgn="ctr"/>
                      <a:r>
                        <a:rPr lang="tr-TR" sz="1050" u="none" strike="noStrike" dirty="0">
                          <a:effectLst/>
                        </a:rPr>
                        <a:t>Büyükşehir Belediyesi</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err="1">
                          <a:effectLst/>
                        </a:rPr>
                        <a:t>Üniversitesnin</a:t>
                      </a:r>
                      <a:r>
                        <a:rPr lang="tr-TR" sz="1050" u="none" strike="noStrike" dirty="0">
                          <a:effectLst/>
                        </a:rPr>
                        <a:t> şehirde faaliyet gösteriyor olması </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Proje, Destekler, Başarılı bir eğitim kurum olması</a:t>
                      </a:r>
                      <a:endParaRPr lang="tr-TR" sz="105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340195806"/>
                  </a:ext>
                </a:extLst>
              </a:tr>
              <a:tr h="600758">
                <a:tc>
                  <a:txBody>
                    <a:bodyPr/>
                    <a:lstStyle/>
                    <a:p>
                      <a:pPr algn="ctr" fontAlgn="ctr"/>
                      <a:r>
                        <a:rPr lang="tr-TR" sz="1050" u="none" strike="noStrike" dirty="0" err="1">
                          <a:effectLst/>
                        </a:rPr>
                        <a:t>Döşemealtı</a:t>
                      </a:r>
                      <a:r>
                        <a:rPr lang="tr-TR" sz="1050" u="none" strike="noStrike" dirty="0">
                          <a:effectLst/>
                        </a:rPr>
                        <a:t> Belediyesi</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err="1">
                          <a:effectLst/>
                        </a:rPr>
                        <a:t>Üniversitesnin</a:t>
                      </a:r>
                      <a:r>
                        <a:rPr lang="tr-TR" sz="1050" u="none" strike="noStrike" dirty="0">
                          <a:effectLst/>
                        </a:rPr>
                        <a:t> </a:t>
                      </a:r>
                      <a:r>
                        <a:rPr lang="tr-TR" sz="1050" u="none" strike="noStrike" dirty="0" err="1">
                          <a:effectLst/>
                        </a:rPr>
                        <a:t>Döşemealtı</a:t>
                      </a:r>
                      <a:r>
                        <a:rPr lang="tr-TR" sz="1050" u="none" strike="noStrike" dirty="0">
                          <a:effectLst/>
                        </a:rPr>
                        <a:t> İlçesinde faaliyet gösteriyor olması </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Proje, Destekler, Başarılı bir eğitim kurum olması</a:t>
                      </a:r>
                      <a:endParaRPr lang="tr-TR" sz="105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4175052134"/>
                  </a:ext>
                </a:extLst>
              </a:tr>
              <a:tr h="845502">
                <a:tc>
                  <a:txBody>
                    <a:bodyPr/>
                    <a:lstStyle/>
                    <a:p>
                      <a:pPr algn="ctr" fontAlgn="ctr"/>
                      <a:r>
                        <a:rPr lang="tr-TR" sz="1050" u="none" strike="noStrike" dirty="0" err="1">
                          <a:effectLst/>
                        </a:rPr>
                        <a:t>İlglili</a:t>
                      </a:r>
                      <a:r>
                        <a:rPr lang="tr-TR" sz="1050" u="none" strike="noStrike" dirty="0">
                          <a:effectLst/>
                        </a:rPr>
                        <a:t> kamu kuruluşları </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Öğretim üyelerinin bu kurumlarla araştırmalarında ilişki içerisinde olması ve öğrencilerin staj seçenekleri içinde bulunmaları sebebiyle istihdam sağlar</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Bilimsel ve proje bazlı işbirliği ve nitelikli iş gücü ve nitelikli mezunlar  yetiştirilmesi beklemektedir. </a:t>
                      </a:r>
                      <a:endParaRPr lang="tr-TR" sz="105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073210559"/>
                  </a:ext>
                </a:extLst>
              </a:tr>
              <a:tr h="296667">
                <a:tc>
                  <a:txBody>
                    <a:bodyPr/>
                    <a:lstStyle/>
                    <a:p>
                      <a:pPr algn="ctr" fontAlgn="ctr"/>
                      <a:r>
                        <a:rPr lang="tr-TR" sz="1050" u="none" strike="noStrike" dirty="0">
                          <a:effectLst/>
                        </a:rPr>
                        <a:t>Akdeniz Üniversitesi</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Bölgedeki diğer büyük üniversite olması sebebiyle</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Sürdürülebilir Bilgi Paylaşımı, Ortak Projeler, Güçlü İletişim </a:t>
                      </a:r>
                      <a:endParaRPr lang="tr-TR" sz="1050" b="0" i="0" u="none" strike="noStrike">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111264587"/>
                  </a:ext>
                </a:extLst>
              </a:tr>
              <a:tr h="734258">
                <a:tc>
                  <a:txBody>
                    <a:bodyPr/>
                    <a:lstStyle/>
                    <a:p>
                      <a:pPr algn="ctr" fontAlgn="ctr"/>
                      <a:r>
                        <a:rPr lang="tr-TR" sz="1050" u="none" strike="noStrike" dirty="0">
                          <a:effectLst/>
                        </a:rPr>
                        <a:t>Diğer Üniversiteler</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Öğretim üyelerinin farklı üniversitelerin öğretim üyeleri ile networklerinin olması </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Sürdürülebilir Bilgi Paylaşımı, ortak projeler, Güçlü İletişim </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276332516"/>
                  </a:ext>
                </a:extLst>
              </a:tr>
              <a:tr h="582456">
                <a:tc>
                  <a:txBody>
                    <a:bodyPr/>
                    <a:lstStyle/>
                    <a:p>
                      <a:pPr algn="ctr" fontAlgn="ctr"/>
                      <a:r>
                        <a:rPr lang="tr-TR" sz="1050" u="none" strike="noStrike" dirty="0">
                          <a:effectLst/>
                        </a:rPr>
                        <a:t>TÜBİTAK</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Hibe  Sağlayıcı</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Katma Değer Yaratan Projeler Üretilerek Bilimin Yaygınlaştırılması</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832405282"/>
                  </a:ext>
                </a:extLst>
              </a:tr>
              <a:tr h="890003">
                <a:tc>
                  <a:txBody>
                    <a:bodyPr/>
                    <a:lstStyle/>
                    <a:p>
                      <a:pPr algn="ctr" fontAlgn="ctr"/>
                      <a:r>
                        <a:rPr lang="tr-TR" sz="1050" u="none" strike="noStrike" dirty="0">
                          <a:effectLst/>
                        </a:rPr>
                        <a:t>Veliler</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Öğrencilerle ilişkileri sebebi ile</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Öğrencilere gerekli imkanların sunulduğunu ve öğrencilerin  en iyi şekilde yetiştirildiğini görmeyi beklemektedirler. </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686845540"/>
                  </a:ext>
                </a:extLst>
              </a:tr>
            </a:tbl>
          </a:graphicData>
        </a:graphic>
      </p:graphicFrame>
    </p:spTree>
    <p:extLst>
      <p:ext uri="{BB962C8B-B14F-4D97-AF65-F5344CB8AC3E}">
        <p14:creationId xmlns:p14="http://schemas.microsoft.com/office/powerpoint/2010/main" val="10337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260648"/>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9</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00758688"/>
              </p:ext>
            </p:extLst>
          </p:nvPr>
        </p:nvGraphicFramePr>
        <p:xfrm>
          <a:off x="971599" y="1166807"/>
          <a:ext cx="7200800" cy="5368252"/>
        </p:xfrm>
        <a:graphic>
          <a:graphicData uri="http://schemas.openxmlformats.org/drawingml/2006/table">
            <a:tbl>
              <a:tblPr>
                <a:tableStyleId>{5C22544A-7EE6-4342-B048-85BDC9FD1C3A}</a:tableStyleId>
              </a:tblPr>
              <a:tblGrid>
                <a:gridCol w="2713815">
                  <a:extLst>
                    <a:ext uri="{9D8B030D-6E8A-4147-A177-3AD203B41FA5}">
                      <a16:colId xmlns:a16="http://schemas.microsoft.com/office/drawing/2014/main" val="2466266998"/>
                    </a:ext>
                  </a:extLst>
                </a:gridCol>
                <a:gridCol w="2108340">
                  <a:extLst>
                    <a:ext uri="{9D8B030D-6E8A-4147-A177-3AD203B41FA5}">
                      <a16:colId xmlns:a16="http://schemas.microsoft.com/office/drawing/2014/main" val="4147962728"/>
                    </a:ext>
                  </a:extLst>
                </a:gridCol>
                <a:gridCol w="2378645">
                  <a:extLst>
                    <a:ext uri="{9D8B030D-6E8A-4147-A177-3AD203B41FA5}">
                      <a16:colId xmlns:a16="http://schemas.microsoft.com/office/drawing/2014/main" val="3702256132"/>
                    </a:ext>
                  </a:extLst>
                </a:gridCol>
              </a:tblGrid>
              <a:tr h="435010">
                <a:tc>
                  <a:txBody>
                    <a:bodyPr/>
                    <a:lstStyle/>
                    <a:p>
                      <a:pPr algn="ctr" fontAlgn="ctr"/>
                      <a:r>
                        <a:rPr lang="tr-TR" sz="1050" u="none" strike="noStrike" dirty="0">
                          <a:effectLst/>
                        </a:rPr>
                        <a:t>Antalya Halkı</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Üniversitenin halka açtığı  faaliyetlerden yararlanmaları.  Üniversitenin bölgeye katkısı</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Toplumsal Katkı</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407706233"/>
                  </a:ext>
                </a:extLst>
              </a:tr>
              <a:tr h="402489">
                <a:tc>
                  <a:txBody>
                    <a:bodyPr/>
                    <a:lstStyle/>
                    <a:p>
                      <a:pPr algn="ctr" fontAlgn="ctr"/>
                      <a:r>
                        <a:rPr lang="tr-TR" sz="1050" u="none" strike="noStrike" dirty="0">
                          <a:effectLst/>
                        </a:rPr>
                        <a:t>AOSB</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Üniversite-Sanayi İşbirliği</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Sürdürülebilir </a:t>
                      </a:r>
                      <a:r>
                        <a:rPr lang="tr-TR" sz="1050" u="none" strike="noStrike" dirty="0" err="1">
                          <a:effectLst/>
                        </a:rPr>
                        <a:t>İşbirliği,Problemlere</a:t>
                      </a:r>
                      <a:r>
                        <a:rPr lang="tr-TR" sz="1050" u="none" strike="noStrike" dirty="0">
                          <a:effectLst/>
                        </a:rPr>
                        <a:t> Bilimsel </a:t>
                      </a:r>
                      <a:r>
                        <a:rPr lang="tr-TR" sz="1050" u="none" strike="noStrike" dirty="0" err="1">
                          <a:effectLst/>
                        </a:rPr>
                        <a:t>Çözüm,Nitelikli</a:t>
                      </a:r>
                      <a:r>
                        <a:rPr lang="tr-TR" sz="1050" u="none" strike="noStrike" dirty="0">
                          <a:effectLst/>
                        </a:rPr>
                        <a:t> Mezun ve Stajyer </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475164383"/>
                  </a:ext>
                </a:extLst>
              </a:tr>
              <a:tr h="319277">
                <a:tc>
                  <a:txBody>
                    <a:bodyPr/>
                    <a:lstStyle/>
                    <a:p>
                      <a:pPr algn="ctr" fontAlgn="ctr"/>
                      <a:r>
                        <a:rPr lang="tr-TR" sz="1050" u="none" strike="noStrike">
                          <a:effectLst/>
                        </a:rPr>
                        <a:t>Ulusal Uluslararası Destek Kuruluşları</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Hibe  Sağlayıcı</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Katma Değer Yaratan Projeler Üretilerek Bilimin Yaygınlaştırılması</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116089232"/>
                  </a:ext>
                </a:extLst>
              </a:tr>
              <a:tr h="319277">
                <a:tc>
                  <a:txBody>
                    <a:bodyPr/>
                    <a:lstStyle/>
                    <a:p>
                      <a:pPr algn="ctr" fontAlgn="ctr"/>
                      <a:r>
                        <a:rPr lang="tr-TR" sz="1050" u="none" strike="noStrike">
                          <a:effectLst/>
                        </a:rPr>
                        <a:t>Batı Akdeniz Kalkınma Ajansı</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Hibe  Sağlayıcı</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Ortak </a:t>
                      </a:r>
                      <a:r>
                        <a:rPr lang="tr-TR" sz="1050" u="none" strike="noStrike" dirty="0" err="1">
                          <a:effectLst/>
                        </a:rPr>
                        <a:t>Projeler,Akademik</a:t>
                      </a:r>
                      <a:r>
                        <a:rPr lang="tr-TR" sz="1050" u="none" strike="noStrike" dirty="0">
                          <a:effectLst/>
                        </a:rPr>
                        <a:t> Jüri Desteği</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978774039"/>
                  </a:ext>
                </a:extLst>
              </a:tr>
              <a:tr h="319277">
                <a:tc>
                  <a:txBody>
                    <a:bodyPr/>
                    <a:lstStyle/>
                    <a:p>
                      <a:pPr algn="ctr" fontAlgn="ctr"/>
                      <a:r>
                        <a:rPr lang="tr-TR" sz="1050" u="none" strike="noStrike">
                          <a:effectLst/>
                        </a:rPr>
                        <a:t>ATSO</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Üniversite ile işbirliği içinde olması</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Sürdürülebilir </a:t>
                      </a:r>
                      <a:r>
                        <a:rPr lang="tr-TR" sz="1050" u="none" strike="noStrike" dirty="0" err="1">
                          <a:effectLst/>
                        </a:rPr>
                        <a:t>İşbirliği,Ortak</a:t>
                      </a:r>
                      <a:r>
                        <a:rPr lang="tr-TR" sz="1050" u="none" strike="noStrike" dirty="0">
                          <a:effectLst/>
                        </a:rPr>
                        <a:t> Proje ve </a:t>
                      </a:r>
                      <a:r>
                        <a:rPr lang="tr-TR" sz="1050" u="none" strike="noStrike" dirty="0" err="1">
                          <a:effectLst/>
                        </a:rPr>
                        <a:t>Etkinlikler,Nitelikli</a:t>
                      </a:r>
                      <a:r>
                        <a:rPr lang="tr-TR" sz="1050" u="none" strike="noStrike" dirty="0">
                          <a:effectLst/>
                        </a:rPr>
                        <a:t> Mezun ve Stajyer </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4044760772"/>
                  </a:ext>
                </a:extLst>
              </a:tr>
              <a:tr h="319277">
                <a:tc>
                  <a:txBody>
                    <a:bodyPr/>
                    <a:lstStyle/>
                    <a:p>
                      <a:pPr algn="ctr" fontAlgn="ctr"/>
                      <a:r>
                        <a:rPr lang="tr-TR" sz="1050" u="none" strike="noStrike">
                          <a:effectLst/>
                        </a:rPr>
                        <a:t>Serbest Bölge</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Üniversite ile işbirliği içinde olması</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Sürdürülebilir </a:t>
                      </a:r>
                      <a:r>
                        <a:rPr lang="tr-TR" sz="1050" u="none" strike="noStrike" dirty="0" err="1">
                          <a:effectLst/>
                        </a:rPr>
                        <a:t>İşbirliği,Ortak</a:t>
                      </a:r>
                      <a:r>
                        <a:rPr lang="tr-TR" sz="1050" u="none" strike="noStrike" dirty="0">
                          <a:effectLst/>
                        </a:rPr>
                        <a:t> Proje ve </a:t>
                      </a:r>
                      <a:r>
                        <a:rPr lang="tr-TR" sz="1050" u="none" strike="noStrike" dirty="0" err="1">
                          <a:effectLst/>
                        </a:rPr>
                        <a:t>Etkinlikler,Nitelikli</a:t>
                      </a:r>
                      <a:r>
                        <a:rPr lang="tr-TR" sz="1050" u="none" strike="noStrike" dirty="0">
                          <a:effectLst/>
                        </a:rPr>
                        <a:t> Mezun ve Stajyer </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4067965527"/>
                  </a:ext>
                </a:extLst>
              </a:tr>
              <a:tr h="319277">
                <a:tc>
                  <a:txBody>
                    <a:bodyPr/>
                    <a:lstStyle/>
                    <a:p>
                      <a:pPr algn="ctr" fontAlgn="ctr"/>
                      <a:r>
                        <a:rPr lang="tr-TR" sz="1050" u="none" strike="noStrike">
                          <a:effectLst/>
                        </a:rPr>
                        <a:t>Hakemli Dergiler</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Akademik Çalışmaları yayınlamaları</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Kaliteli Yayınların Yapılması ve hakemlik</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769746584"/>
                  </a:ext>
                </a:extLst>
              </a:tr>
              <a:tr h="284585">
                <a:tc>
                  <a:txBody>
                    <a:bodyPr/>
                    <a:lstStyle/>
                    <a:p>
                      <a:pPr algn="ctr" fontAlgn="ctr"/>
                      <a:r>
                        <a:rPr lang="tr-TR" sz="1050" u="none" strike="noStrike">
                          <a:effectLst/>
                        </a:rPr>
                        <a:t>Dernekler, odalar ve sivil toplum kuruluşları</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Rehberlik ve ortaklık sağlayıcı </a:t>
                      </a:r>
                      <a:endParaRPr lang="tr-TR" sz="1050" b="0" i="0" u="none" strike="noStrike" dirty="0">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Projelere </a:t>
                      </a:r>
                      <a:r>
                        <a:rPr lang="tr-TR" sz="1050" u="none" strike="noStrike" dirty="0" err="1">
                          <a:effectLst/>
                        </a:rPr>
                        <a:t>dahıl</a:t>
                      </a:r>
                      <a:r>
                        <a:rPr lang="tr-TR" sz="1050" u="none" strike="noStrike" dirty="0">
                          <a:effectLst/>
                        </a:rPr>
                        <a:t> olmak, </a:t>
                      </a:r>
                      <a:r>
                        <a:rPr lang="tr-TR" sz="1050" u="none" strike="noStrike" dirty="0" err="1">
                          <a:effectLst/>
                        </a:rPr>
                        <a:t>sektörel</a:t>
                      </a:r>
                      <a:r>
                        <a:rPr lang="tr-TR" sz="1050" u="none" strike="noStrike" dirty="0">
                          <a:effectLst/>
                        </a:rPr>
                        <a:t> ve bölgesel gelişime katkı sunmak</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811710303"/>
                  </a:ext>
                </a:extLst>
              </a:tr>
              <a:tr h="319277">
                <a:tc>
                  <a:txBody>
                    <a:bodyPr/>
                    <a:lstStyle/>
                    <a:p>
                      <a:pPr algn="ctr" fontAlgn="ctr"/>
                      <a:r>
                        <a:rPr lang="tr-TR" sz="1050" u="none" strike="noStrike">
                          <a:effectLst/>
                        </a:rPr>
                        <a:t>Özel sektör</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İstihdam sağlar</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İş birliği, </a:t>
                      </a:r>
                      <a:r>
                        <a:rPr lang="tr-TR" sz="1050" u="none" strike="noStrike" dirty="0" err="1">
                          <a:effectLst/>
                        </a:rPr>
                        <a:t>nitelkli</a:t>
                      </a:r>
                      <a:r>
                        <a:rPr lang="tr-TR" sz="1050" u="none" strike="noStrike" dirty="0">
                          <a:effectLst/>
                        </a:rPr>
                        <a:t> mezunlar ve stajyerler</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743156406"/>
                  </a:ext>
                </a:extLst>
              </a:tr>
              <a:tr h="581368">
                <a:tc>
                  <a:txBody>
                    <a:bodyPr/>
                    <a:lstStyle/>
                    <a:p>
                      <a:pPr algn="ctr" fontAlgn="ctr"/>
                      <a:r>
                        <a:rPr lang="tr-TR" sz="1050" u="none" strike="noStrike">
                          <a:effectLst/>
                        </a:rPr>
                        <a:t>Antalya Valiliği AB ve Dış İlişkiler Koordinatörlüğü</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Fakülte'nin Siyaset Bilimi ve Uluslararası İlişkiler Bölümümüzün alt dalı olan AB çalışmaları ile ilgili yerel idari birim olması sebebiyle</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Yerel ölçekte iş birliği ve nitelikli mezunlar </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2581004258"/>
                  </a:ext>
                </a:extLst>
              </a:tr>
              <a:tr h="735859">
                <a:tc>
                  <a:txBody>
                    <a:bodyPr/>
                    <a:lstStyle/>
                    <a:p>
                      <a:pPr algn="ctr" fontAlgn="ctr"/>
                      <a:r>
                        <a:rPr lang="tr-TR" sz="1050" u="none" strike="noStrike">
                          <a:effectLst/>
                        </a:rPr>
                        <a:t>Dış İşleri Bakanlığı Antalya Temsilciliği </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Ofisin idari amiri Büyükelçi'nin fakülte bünyesinde seçmeli ders vermesi ve bölüm müfredatıyla ilgili olan Dışişleri Bakanlığı'nın yereldeki temsilcisi olması sebebiyle</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Yerel ölçekte iş birliği ve nitelikli mezunlar </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1801361785"/>
                  </a:ext>
                </a:extLst>
              </a:tr>
              <a:tr h="715532">
                <a:tc>
                  <a:txBody>
                    <a:bodyPr/>
                    <a:lstStyle/>
                    <a:p>
                      <a:pPr algn="ctr" fontAlgn="ctr"/>
                      <a:r>
                        <a:rPr lang="tr-TR" sz="1050" u="none" strike="noStrike">
                          <a:effectLst/>
                        </a:rPr>
                        <a:t>Yurtiçinde ve yurtdışında faaliyet gösteren fakülte bünyesinde Bölümlerin dernekleri </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a:effectLst/>
                        </a:rPr>
                        <a:t>Öğretim üyelerinin bu derneklere üye/katılımcı olması ve bu derneklerin organizasyonlarına katılmaları ve bu organizasyonlarda düzenleyici olmaları sebebiyle</a:t>
                      </a:r>
                      <a:endParaRPr lang="tr-TR" sz="1050" b="0" i="0" u="none" strike="noStrike">
                        <a:solidFill>
                          <a:srgbClr val="000000"/>
                        </a:solidFill>
                        <a:effectLst/>
                        <a:latin typeface="Calibri" panose="020F0502020204030204" pitchFamily="34" charset="0"/>
                      </a:endParaRPr>
                    </a:p>
                  </a:txBody>
                  <a:tcPr marL="929" marR="929" marT="929" marB="0" anchor="ctr"/>
                </a:tc>
                <a:tc>
                  <a:txBody>
                    <a:bodyPr/>
                    <a:lstStyle/>
                    <a:p>
                      <a:pPr algn="ctr" fontAlgn="ctr"/>
                      <a:r>
                        <a:rPr lang="tr-TR" sz="1050" u="none" strike="noStrike" dirty="0">
                          <a:effectLst/>
                        </a:rPr>
                        <a:t>Bilimsel aktivitelere hem katılım hem de organizasyon süreçlerinde iş birliği </a:t>
                      </a:r>
                      <a:endParaRPr lang="tr-TR" sz="1050" b="0" i="0" u="none" strike="noStrike" dirty="0">
                        <a:solidFill>
                          <a:srgbClr val="000000"/>
                        </a:solidFill>
                        <a:effectLst/>
                        <a:latin typeface="Calibri" panose="020F0502020204030204" pitchFamily="34" charset="0"/>
                      </a:endParaRPr>
                    </a:p>
                  </a:txBody>
                  <a:tcPr marL="929" marR="929" marT="929" marB="0" anchor="ctr"/>
                </a:tc>
                <a:extLst>
                  <a:ext uri="{0D108BD9-81ED-4DB2-BD59-A6C34878D82A}">
                    <a16:rowId xmlns:a16="http://schemas.microsoft.com/office/drawing/2014/main" val="3761739462"/>
                  </a:ext>
                </a:extLst>
              </a:tr>
            </a:tbl>
          </a:graphicData>
        </a:graphic>
      </p:graphicFrame>
    </p:spTree>
    <p:extLst>
      <p:ext uri="{BB962C8B-B14F-4D97-AF65-F5344CB8AC3E}">
        <p14:creationId xmlns:p14="http://schemas.microsoft.com/office/powerpoint/2010/main" val="85365793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3205</TotalTime>
  <Words>1250</Words>
  <Application>Microsoft Office PowerPoint</Application>
  <PresentationFormat>On-screen Show (4:3)</PresentationFormat>
  <Paragraphs>233</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Ofis Teması</vt:lpstr>
      <vt:lpstr>2019 YILI  YGG SUNUMU  İİSBF DEKANLIK SÜRECİ  21/01/2019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YILI  YGG SUNUMU    28.05.016</dc:title>
  <dc:creator>Banu Yuksel</dc:creator>
  <cp:lastModifiedBy>Abubakar Mohammed ABUBAKAR</cp:lastModifiedBy>
  <cp:revision>121</cp:revision>
  <dcterms:created xsi:type="dcterms:W3CDTF">2016-08-26T15:45:58Z</dcterms:created>
  <dcterms:modified xsi:type="dcterms:W3CDTF">2020-01-23T13:20:51Z</dcterms:modified>
</cp:coreProperties>
</file>