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omments/comment1.xml" ContentType="application/vnd.openxmlformats-officedocument.presentationml.comments+xml"/>
  <Override PartName="/ppt/notesSlides/notesSlide12.xml" ContentType="application/vnd.openxmlformats-officedocument.presentationml.notesSlide+xml"/>
  <Override PartName="/ppt/comments/comment2.xml" ContentType="application/vnd.openxmlformats-officedocument.presentationml.comment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5"/>
  </p:notesMasterIdLst>
  <p:sldIdLst>
    <p:sldId id="256" r:id="rId2"/>
    <p:sldId id="352" r:id="rId3"/>
    <p:sldId id="303" r:id="rId4"/>
    <p:sldId id="305" r:id="rId5"/>
    <p:sldId id="306" r:id="rId6"/>
    <p:sldId id="297" r:id="rId7"/>
    <p:sldId id="307" r:id="rId8"/>
    <p:sldId id="319" r:id="rId9"/>
    <p:sldId id="322" r:id="rId10"/>
    <p:sldId id="355" r:id="rId11"/>
    <p:sldId id="356" r:id="rId12"/>
    <p:sldId id="357" r:id="rId13"/>
    <p:sldId id="320" r:id="rId14"/>
    <p:sldId id="311" r:id="rId15"/>
    <p:sldId id="359" r:id="rId16"/>
    <p:sldId id="360" r:id="rId17"/>
    <p:sldId id="361" r:id="rId18"/>
    <p:sldId id="362" r:id="rId19"/>
    <p:sldId id="363" r:id="rId20"/>
    <p:sldId id="364" r:id="rId21"/>
    <p:sldId id="368" r:id="rId22"/>
    <p:sldId id="369" r:id="rId23"/>
    <p:sldId id="370" r:id="rId24"/>
    <p:sldId id="371" r:id="rId25"/>
    <p:sldId id="384" r:id="rId26"/>
    <p:sldId id="333" r:id="rId27"/>
    <p:sldId id="372" r:id="rId28"/>
    <p:sldId id="373" r:id="rId29"/>
    <p:sldId id="374" r:id="rId30"/>
    <p:sldId id="387" r:id="rId31"/>
    <p:sldId id="388" r:id="rId32"/>
    <p:sldId id="378" r:id="rId33"/>
    <p:sldId id="389" r:id="rId34"/>
    <p:sldId id="390" r:id="rId35"/>
    <p:sldId id="391" r:id="rId36"/>
    <p:sldId id="392" r:id="rId37"/>
    <p:sldId id="341" r:id="rId38"/>
    <p:sldId id="393" r:id="rId39"/>
    <p:sldId id="286" r:id="rId40"/>
    <p:sldId id="350" r:id="rId41"/>
    <p:sldId id="385" r:id="rId42"/>
    <p:sldId id="346" r:id="rId43"/>
    <p:sldId id="386" r:id="rId44"/>
    <p:sldId id="347" r:id="rId45"/>
    <p:sldId id="278" r:id="rId46"/>
    <p:sldId id="394" r:id="rId47"/>
    <p:sldId id="298" r:id="rId48"/>
    <p:sldId id="294" r:id="rId49"/>
    <p:sldId id="316" r:id="rId50"/>
    <p:sldId id="317" r:id="rId51"/>
    <p:sldId id="343" r:id="rId52"/>
    <p:sldId id="344" r:id="rId53"/>
    <p:sldId id="296" r:id="rId54"/>
  </p:sldIdLst>
  <p:sldSz cx="9144000" cy="6858000" type="screen4x3"/>
  <p:notesSz cx="6858000" cy="91440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P" initials="H" lastIdx="24" clrIdx="0">
    <p:extLst/>
  </p:cmAuthor>
  <p:cmAuthor id="2" name="Kubilay Uçar" initials="KU" lastIdx="1"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Orta Stil 2 - Vurgu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Orta Stil 2 - Vurgu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93296810-A885-4BE3-A3E7-6D5BEEA58F35}" styleName="Orta Stil 2 - Vurgu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Orta Stil 2 - Vurgu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Orta Stil 2 - Vurgu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911" autoAdjust="0"/>
    <p:restoredTop sz="93818" autoAdjust="0"/>
  </p:normalViewPr>
  <p:slideViewPr>
    <p:cSldViewPr>
      <p:cViewPr>
        <p:scale>
          <a:sx n="75" d="100"/>
          <a:sy n="75" d="100"/>
        </p:scale>
        <p:origin x="816" y="-72"/>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notesMaster" Target="notesMasters/notes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viewProps" Target="viewProp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commentAuthors" Target="commentAuthor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_al__ma_Sayfas_.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_al__ma_Sayfas_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_al__ma_Sayfas_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_al__ma_Sayfas_3.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_al__ma_Sayfas_4.xlsx"/><Relationship Id="rId1" Type="http://schemas.openxmlformats.org/officeDocument/2006/relationships/themeOverride" Target="../theme/themeOverrid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tr-TR" dirty="0"/>
              <a:t>Ders</a:t>
            </a:r>
            <a:r>
              <a:rPr lang="tr-TR" baseline="0" dirty="0"/>
              <a:t> İçeriği ve Öğretim Elemanı Değerlendirme Sosu Ortalama Grafiği</a:t>
            </a:r>
            <a:endParaRPr lang="tr-TR" dirty="0"/>
          </a:p>
        </c:rich>
      </c:tx>
      <c:overlay val="0"/>
      <c:spPr>
        <a:noFill/>
        <a:ln>
          <a:noFill/>
        </a:ln>
        <a:effectLst/>
      </c:spPr>
    </c:title>
    <c:autoTitleDeleted val="0"/>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'Soru ort.'!$A$39:$A$68</c:f>
              <c:strCache>
                <c:ptCount val="30"/>
                <c:pt idx="0">
                  <c:v>Aynı öğretim elemanından tekrar ders almak isterim / I would like to take courses from the same lecturer in the future.</c:v>
                </c:pt>
                <c:pt idx="1">
                  <c:v>Bu ders sayesinde bilgiyi analiz etme, yorumlama, ve yeni bilgilere ulaşma yeteneklerim gelişti. / Thanks to the course, my ability to analyze and interpret information, and obtain new information has improved.</c:v>
                </c:pt>
                <c:pt idx="2">
                  <c:v>Bu ders sayesinde karmaşık sorunlarla karşılaştığımda alternatif çözümler üretme yeteneklerim gelişti. / Thanks to the course, my ability to produce alternative solutions for complex problems has improved.</c:v>
                </c:pt>
                <c:pt idx="3">
                  <c:v>Bu ders sayesinde toplum önünde konuşma ve sunum yapma yeteneğim gelişti. / Thanks to the course, my ability to talk and make presentations in front of people has improved.</c:v>
                </c:pt>
                <c:pt idx="4">
                  <c:v>Ders anlatım şekli konuya çok ilgi duymamı sağladı / His/her teaching style aroused my interest in the course.</c:v>
                </c:pt>
                <c:pt idx="5">
                  <c:v>Ders anlatışı ve kullandığı dil sınıfın seviyesine uygundu / His/her teaching style and ose of language were appropriate for the level of the class.</c:v>
                </c:pt>
                <c:pt idx="6">
                  <c:v>Ders beni çalışma hayatına hazırlayacak şekilde kurgulanmıştı / The course was designed in a way to prepare me for business life.</c:v>
                </c:pt>
                <c:pt idx="7">
                  <c:v>Ders dışı zamanlarda ihtiyacım olduğunda kendisine ulaşabildim / I was able to reach him/her outside class hours whenever I needed.</c:v>
                </c:pt>
                <c:pt idx="8">
                  <c:v>Ders esnasında  gelen soruları cevaplama konusunda hazırlıklıydı / He/she was competent in answering the questions coming from the students during lessons.</c:v>
                </c:pt>
                <c:pt idx="9">
                  <c:v>Ders içerikleri uluslararası platformda da geçerlidir / The course content is valid internationally.</c:v>
                </c:pt>
                <c:pt idx="10">
                  <c:v>Ders programları ihtiyaçlar ve beklentilere göre güncellenir / The course content is updated based on needs and expectations.</c:v>
                </c:pt>
                <c:pt idx="11">
                  <c:v>Ders sayesinde akademik yazma yeteneğim gelişti / Thanks to the course, my academic writing skills have improved.</c:v>
                </c:pt>
                <c:pt idx="12">
                  <c:v>Ders sayesinde yabancı dil ders dinleme ve derse katılma yeteneğim gelişti / Thanks to the course, my ability to listen to lessons and participate in them in a foreign language has improved.</c:v>
                </c:pt>
                <c:pt idx="13">
                  <c:v>Dersin içeriği beklentilerimi karşıladı / The course content met my expectations.</c:v>
                </c:pt>
                <c:pt idx="14">
                  <c:v>Dersin içeriği düşündürücü ve merak uyandırıcı idi / The course content was thought-provoking and intriguing.</c:v>
                </c:pt>
                <c:pt idx="15">
                  <c:v>Dersle ilgili yardımcı kaynak ve literatürü önerdi / He/she recommended supplementary sources and books regarding the course.</c:v>
                </c:pt>
                <c:pt idx="16">
                  <c:v>Derslerde kullanılmak üzere yeni teknolojik teçhizatlar (projeksiyon vb…) mevcuttur / New equipment (projector etc.) is available to be used in courses.</c:v>
                </c:pt>
                <c:pt idx="17">
                  <c:v>Derslerde öğrencilerin aktif katılımını sağlayan,ezberden uzak,yaratıcılığı  ve araştırmayı destekleyen yöntem ve teknikler kullandı / He/she used creative methods and techniques that encourage creativity and research and ensure the active participation o</c:v>
                </c:pt>
                <c:pt idx="18">
                  <c:v>Derslerine zamanında girdi ve süreyi etkin olarak kullandı / He/she came to class on time and used the lesson time effectively.</c:v>
                </c:pt>
                <c:pt idx="19">
                  <c:v>Derslerini hiç aksatmayarak başlangıçta belirttiği plana uygun olarak işledi / He/she kept to the initial education plan.</c:v>
                </c:pt>
                <c:pt idx="20">
                  <c:v>Hazırladığı sunumlar konuyla ilgili,açıklayıcı,yalın ve görsel anlamda güçlü idi / The presentation files he/she had prepared was relevant, illustrative, clear and visually adequate.</c:v>
                </c:pt>
                <c:pt idx="21">
                  <c:v>Konuları anlatırken yeterli derecede örnekler verdi / He/she gave adequate examples while he/was teaching</c:v>
                </c:pt>
                <c:pt idx="22">
                  <c:v>Ödev ,sınav ve projelerin duyurusunu ve objektif değerlendirilmiş sonuçlarını öğrencilere zamanında bildirildi / He/she made timely announcements for homework, exams and projects, and notified the students about the objectively assessed results on time.</c:v>
                </c:pt>
                <c:pt idx="23">
                  <c:v>Öğrencilerden gelen fikirlere her zaman açıktı / He/she was always open to new ideas coming from the students.</c:v>
                </c:pt>
                <c:pt idx="24">
                  <c:v>Öğrencilerle kurduğu iletişim sevgi ve saygı çerçevesinde idi / He/she has had a loving and respectful communication with the students.</c:v>
                </c:pt>
                <c:pt idx="25">
                  <c:v>Sınav soruları derste anlatılan konular ile eşleşiyordu / Exam questions matched with the topics taught in the class.</c:v>
                </c:pt>
                <c:pt idx="26">
                  <c:v>Sınıfı yönetme ve kontrolü sağlamada etkindi / He/she was competent in class management.</c:v>
                </c:pt>
                <c:pt idx="27">
                  <c:v>Teknolojik ders ekipmanlarını etkili bir şekilde kullandı / He/she used technological course equipment effectively.</c:v>
                </c:pt>
                <c:pt idx="28">
                  <c:v>Verdiği ödev ve projeler dersi anlamam ve kendimi geliştirmeme fayda sağladı / His/her homework and projects contributed to the comprehension of the lessons and helped me improve myself.</c:v>
                </c:pt>
                <c:pt idx="29">
                  <c:v>Yarıyıl başında ilk hafta kendini,dersin içeriğini,öğretim planını,sınav dönemini ve beklentilerini net olarak açıkladı / In the beginning of the semester, he/she introduced himself/herself, and clearly explained the course content, education plan, exam p</c:v>
                </c:pt>
              </c:strCache>
            </c:strRef>
          </c:cat>
          <c:val>
            <c:numRef>
              <c:f>'Soru ort.'!$B$39:$B$68</c:f>
              <c:numCache>
                <c:formatCode>0.00</c:formatCode>
                <c:ptCount val="30"/>
                <c:pt idx="0">
                  <c:v>82.4524312896406</c:v>
                </c:pt>
                <c:pt idx="1">
                  <c:v>81.649048625792801</c:v>
                </c:pt>
                <c:pt idx="2">
                  <c:v>81.240310077519382</c:v>
                </c:pt>
                <c:pt idx="3">
                  <c:v>79.605355884425649</c:v>
                </c:pt>
                <c:pt idx="4">
                  <c:v>81.367159971811134</c:v>
                </c:pt>
                <c:pt idx="5">
                  <c:v>82.804792107117692</c:v>
                </c:pt>
                <c:pt idx="6">
                  <c:v>82.071881606765317</c:v>
                </c:pt>
                <c:pt idx="7">
                  <c:v>82.071881606765317</c:v>
                </c:pt>
                <c:pt idx="8">
                  <c:v>83.875968992248062</c:v>
                </c:pt>
                <c:pt idx="9">
                  <c:v>81.987315010570825</c:v>
                </c:pt>
                <c:pt idx="10">
                  <c:v>82.973925299506703</c:v>
                </c:pt>
                <c:pt idx="11">
                  <c:v>76.955602536997887</c:v>
                </c:pt>
                <c:pt idx="12">
                  <c:v>79.901338971106412</c:v>
                </c:pt>
                <c:pt idx="13">
                  <c:v>82.170542635658919</c:v>
                </c:pt>
                <c:pt idx="14">
                  <c:v>82.494714587737846</c:v>
                </c:pt>
                <c:pt idx="15">
                  <c:v>80.211416490486272</c:v>
                </c:pt>
                <c:pt idx="16">
                  <c:v>81.888653981677237</c:v>
                </c:pt>
                <c:pt idx="17">
                  <c:v>82.269203664552492</c:v>
                </c:pt>
                <c:pt idx="18">
                  <c:v>83.424947145877383</c:v>
                </c:pt>
                <c:pt idx="19">
                  <c:v>83.185341789992947</c:v>
                </c:pt>
                <c:pt idx="20">
                  <c:v>81.494009866102886</c:v>
                </c:pt>
                <c:pt idx="21">
                  <c:v>82.847075405214937</c:v>
                </c:pt>
                <c:pt idx="22">
                  <c:v>82.847075405214937</c:v>
                </c:pt>
                <c:pt idx="23">
                  <c:v>83.030303030303031</c:v>
                </c:pt>
                <c:pt idx="24">
                  <c:v>83.326286116983795</c:v>
                </c:pt>
                <c:pt idx="25">
                  <c:v>82.466525722339682</c:v>
                </c:pt>
                <c:pt idx="26">
                  <c:v>83.340380549682877</c:v>
                </c:pt>
                <c:pt idx="27">
                  <c:v>81.987315010570825</c:v>
                </c:pt>
                <c:pt idx="28">
                  <c:v>82.931642001409443</c:v>
                </c:pt>
                <c:pt idx="29">
                  <c:v>83.706835799859064</c:v>
                </c:pt>
              </c:numCache>
            </c:numRef>
          </c:val>
          <c:extLst>
            <c:ext xmlns:c16="http://schemas.microsoft.com/office/drawing/2014/chart" uri="{C3380CC4-5D6E-409C-BE32-E72D297353CC}">
              <c16:uniqueId val="{00000000-3B76-4623-B543-7A33B7B36883}"/>
            </c:ext>
          </c:extLst>
        </c:ser>
        <c:dLbls>
          <c:dLblPos val="outEnd"/>
          <c:showLegendKey val="0"/>
          <c:showVal val="1"/>
          <c:showCatName val="0"/>
          <c:showSerName val="0"/>
          <c:showPercent val="0"/>
          <c:showBubbleSize val="0"/>
        </c:dLbls>
        <c:gapWidth val="219"/>
        <c:overlap val="-27"/>
        <c:axId val="357519872"/>
        <c:axId val="354823552"/>
      </c:barChart>
      <c:catAx>
        <c:axId val="357519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354823552"/>
        <c:crosses val="autoZero"/>
        <c:auto val="1"/>
        <c:lblAlgn val="ctr"/>
        <c:lblOffset val="100"/>
        <c:noMultiLvlLbl val="0"/>
      </c:catAx>
      <c:valAx>
        <c:axId val="354823552"/>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357519872"/>
        <c:crosses val="autoZero"/>
        <c:crossBetween val="between"/>
      </c:valAx>
      <c:spPr>
        <a:no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a:pPr>
      <a:endParaRPr lang="tr-TR"/>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tr-TR" dirty="0" smtClean="0"/>
              <a:t>Konuşmacı</a:t>
            </a:r>
            <a:r>
              <a:rPr lang="tr-TR" baseline="0" dirty="0" smtClean="0"/>
              <a:t> Uğur Yıldırım</a:t>
            </a:r>
            <a:endParaRPr lang="tr-TR" dirty="0"/>
          </a:p>
        </c:rich>
      </c:tx>
      <c:overlay val="0"/>
      <c:spPr>
        <a:noFill/>
        <a:ln>
          <a:noFill/>
        </a:ln>
        <a:effectLst/>
      </c:spPr>
    </c:title>
    <c:autoTitleDeleted val="0"/>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Sheet1!$A$7:$A$15</c:f>
              <c:strCache>
                <c:ptCount val="9"/>
                <c:pt idx="0">
                  <c:v>Etkinlik yeri uygundu. / The location of the event was convenient.</c:v>
                </c:pt>
                <c:pt idx="1">
                  <c:v>Etkinlik içeriği başarılı idi. / The content of the event was adequate.</c:v>
                </c:pt>
                <c:pt idx="2">
                  <c:v>Etkinlik saati uygundu. / The time of the event was convenient.</c:v>
                </c:pt>
                <c:pt idx="3">
                  <c:v>Etkinlik ikramları başarılı idi. / The food &amp; drink service was adequate.</c:v>
                </c:pt>
                <c:pt idx="4">
                  <c:v>Etkinliğe katılım oranı yeterli idi. / Participation rate in the event was adequate.</c:v>
                </c:pt>
                <c:pt idx="5">
                  <c:v>Etkinlik görevlileri ilgili idi. / Staff  members working at the event was involved.</c:v>
                </c:pt>
                <c:pt idx="6">
                  <c:v>Etkinlik duyurusu zamanında yapıldı. / The event was announced on time.</c:v>
                </c:pt>
                <c:pt idx="7">
                  <c:v>Etkinlikten memnun kaldım. / I am satisfied with the event.</c:v>
                </c:pt>
                <c:pt idx="8">
                  <c:v>Bu tür etkinliklere her zaman katılmayı isterim. / I would like to participate in these kinds of events in the future.</c:v>
                </c:pt>
              </c:strCache>
            </c:strRef>
          </c:cat>
          <c:val>
            <c:numRef>
              <c:f>Sheet1!$S$7:$S$15</c:f>
              <c:numCache>
                <c:formatCode>General</c:formatCode>
                <c:ptCount val="9"/>
                <c:pt idx="0">
                  <c:v>90</c:v>
                </c:pt>
                <c:pt idx="1">
                  <c:v>77.5</c:v>
                </c:pt>
                <c:pt idx="2">
                  <c:v>75</c:v>
                </c:pt>
                <c:pt idx="3">
                  <c:v>71.111111111111114</c:v>
                </c:pt>
                <c:pt idx="4">
                  <c:v>70.666666666666657</c:v>
                </c:pt>
                <c:pt idx="5">
                  <c:v>75</c:v>
                </c:pt>
                <c:pt idx="6">
                  <c:v>77.5</c:v>
                </c:pt>
                <c:pt idx="7">
                  <c:v>75</c:v>
                </c:pt>
                <c:pt idx="8">
                  <c:v>85</c:v>
                </c:pt>
              </c:numCache>
            </c:numRef>
          </c:val>
          <c:extLst>
            <c:ext xmlns:c16="http://schemas.microsoft.com/office/drawing/2014/chart" uri="{C3380CC4-5D6E-409C-BE32-E72D297353CC}">
              <c16:uniqueId val="{00000000-0C3E-4B46-8F1F-2CC263F49160}"/>
            </c:ext>
          </c:extLst>
        </c:ser>
        <c:dLbls>
          <c:dLblPos val="outEnd"/>
          <c:showLegendKey val="0"/>
          <c:showVal val="1"/>
          <c:showCatName val="0"/>
          <c:showSerName val="0"/>
          <c:showPercent val="0"/>
          <c:showBubbleSize val="0"/>
        </c:dLbls>
        <c:gapWidth val="219"/>
        <c:overlap val="-27"/>
        <c:axId val="355538944"/>
        <c:axId val="354825280"/>
      </c:barChart>
      <c:catAx>
        <c:axId val="355538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354825280"/>
        <c:crosses val="autoZero"/>
        <c:auto val="1"/>
        <c:lblAlgn val="ctr"/>
        <c:lblOffset val="100"/>
        <c:noMultiLvlLbl val="0"/>
      </c:catAx>
      <c:valAx>
        <c:axId val="3548252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355538944"/>
        <c:crosses val="autoZero"/>
        <c:crossBetween val="between"/>
      </c:valAx>
      <c:spPr>
        <a:no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a:pPr>
      <a:endParaRPr lang="tr-TR"/>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tr-TR" dirty="0" smtClean="0"/>
              <a:t>Konuşmacı Nazar </a:t>
            </a:r>
            <a:r>
              <a:rPr lang="tr-TR" dirty="0" err="1" smtClean="0"/>
              <a:t>Şigaher</a:t>
            </a:r>
            <a:endParaRPr lang="tr-TR" dirty="0"/>
          </a:p>
        </c:rich>
      </c:tx>
      <c:overlay val="0"/>
      <c:spPr>
        <a:noFill/>
        <a:ln>
          <a:noFill/>
        </a:ln>
        <a:effectLst/>
      </c:spPr>
    </c:title>
    <c:autoTitleDeleted val="0"/>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tr-TR"/>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Sheet1!$A$6:$I$6</c:f>
              <c:strCache>
                <c:ptCount val="9"/>
                <c:pt idx="0">
                  <c:v>Etkinlik yeri uygundu. / The location of the event was convenient.</c:v>
                </c:pt>
                <c:pt idx="1">
                  <c:v>Etkinlik içeriği başarılı idi. / The content of the event was adequate.</c:v>
                </c:pt>
                <c:pt idx="2">
                  <c:v>Etkinlik saati uygundu. / The time of the event was convenient.</c:v>
                </c:pt>
                <c:pt idx="3">
                  <c:v>Etkinlik ikramları başarılı idi. / The food &amp; drink service was adequate.</c:v>
                </c:pt>
                <c:pt idx="4">
                  <c:v>Etkinliğe katılım oranı yeterli idi. / Participation rate in the event was adequate.</c:v>
                </c:pt>
                <c:pt idx="5">
                  <c:v>Etkinlik görevlileri ilgili idi. / Staff  members working at the event was involved.</c:v>
                </c:pt>
                <c:pt idx="6">
                  <c:v>Etkinlik duyurusu zamanında yapıldı. / The event was announced on time.</c:v>
                </c:pt>
                <c:pt idx="7">
                  <c:v>Etkinlikten memnun kaldım. / I am satisfied with the event.</c:v>
                </c:pt>
                <c:pt idx="8">
                  <c:v>Bu tür etkinliklere her zaman katılmayı isterim. / I would like to participate in these kinds of events in the future.</c:v>
                </c:pt>
              </c:strCache>
            </c:strRef>
          </c:cat>
          <c:val>
            <c:numRef>
              <c:f>Sheet1!$A$33:$I$33</c:f>
              <c:numCache>
                <c:formatCode>General</c:formatCode>
                <c:ptCount val="9"/>
                <c:pt idx="0">
                  <c:v>89.600000000000009</c:v>
                </c:pt>
                <c:pt idx="1">
                  <c:v>84.800000000000011</c:v>
                </c:pt>
                <c:pt idx="2">
                  <c:v>84</c:v>
                </c:pt>
                <c:pt idx="3">
                  <c:v>66</c:v>
                </c:pt>
                <c:pt idx="4">
                  <c:v>70.400000000000006</c:v>
                </c:pt>
                <c:pt idx="5">
                  <c:v>75.199999999999989</c:v>
                </c:pt>
                <c:pt idx="6">
                  <c:v>84.800000000000011</c:v>
                </c:pt>
                <c:pt idx="7">
                  <c:v>84.800000000000011</c:v>
                </c:pt>
                <c:pt idx="8">
                  <c:v>92</c:v>
                </c:pt>
              </c:numCache>
            </c:numRef>
          </c:val>
          <c:extLst>
            <c:ext xmlns:c16="http://schemas.microsoft.com/office/drawing/2014/chart" uri="{C3380CC4-5D6E-409C-BE32-E72D297353CC}">
              <c16:uniqueId val="{00000000-107A-4AC3-954C-5ADD5898996D}"/>
            </c:ext>
          </c:extLst>
        </c:ser>
        <c:dLbls>
          <c:dLblPos val="inEnd"/>
          <c:showLegendKey val="0"/>
          <c:showVal val="1"/>
          <c:showCatName val="0"/>
          <c:showSerName val="0"/>
          <c:showPercent val="0"/>
          <c:showBubbleSize val="0"/>
        </c:dLbls>
        <c:gapWidth val="150"/>
        <c:axId val="172514816"/>
        <c:axId val="340591744"/>
      </c:barChart>
      <c:catAx>
        <c:axId val="1725148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340591744"/>
        <c:crosses val="autoZero"/>
        <c:auto val="1"/>
        <c:lblAlgn val="ctr"/>
        <c:lblOffset val="100"/>
        <c:noMultiLvlLbl val="0"/>
      </c:catAx>
      <c:valAx>
        <c:axId val="340591744"/>
        <c:scaling>
          <c:orientation val="minMax"/>
        </c:scaling>
        <c:delete val="0"/>
        <c:axPos val="l"/>
        <c:majorGridlines>
          <c:spPr>
            <a:ln w="9525" cap="flat" cmpd="sng" algn="ctr">
              <a:solidFill>
                <a:schemeClr val="tx1">
                  <a:lumMod val="15000"/>
                  <a:lumOff val="85000"/>
                </a:schemeClr>
              </a:solidFill>
              <a:round/>
            </a:ln>
            <a:effectLst/>
          </c:spPr>
        </c:majorGridlines>
        <c:title>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tr-TR"/>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17251481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tr-TR"/>
          </a:p>
        </c:txPr>
      </c:dTable>
      <c:spPr>
        <a:no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a:pPr>
      <a:endParaRPr lang="tr-TR"/>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tr-TR"/>
              <a:t>İç Mimarlık </a:t>
            </a:r>
            <a:r>
              <a:rPr lang="tr-TR" baseline="0"/>
              <a:t>Böl. Bşk. İdari Anket Analiz Grafiği</a:t>
            </a:r>
            <a:endParaRPr lang="tr-TR"/>
          </a:p>
        </c:rich>
      </c:tx>
      <c:overlay val="0"/>
      <c:spPr>
        <a:noFill/>
        <a:ln>
          <a:noFill/>
        </a:ln>
        <a:effectLst/>
      </c:spPr>
    </c:title>
    <c:autoTitleDeleted val="0"/>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'Form Yanıtları 1'!$A$7:$E$7</c:f>
              <c:strCache>
                <c:ptCount val="5"/>
                <c:pt idx="0">
                  <c:v>1-Bölüm Başkanına kolay erişim sağlarım. / I have convenient access to the Head of the Department.</c:v>
                </c:pt>
                <c:pt idx="1">
                  <c:v>2-Bölüm Başkanı talep ettiğimiz hizmetler için hızlı ve doğru çözümler üretir/yönlendirir. / The Head of the Department produces quick and accurate solutions, and guides us regarding the services we demand.</c:v>
                </c:pt>
                <c:pt idx="2">
                  <c:v>3-Bölüm Başkanının mevzuat bilgisi yeterlidir. / The Head of the Department has adequate knowledge of the legislation.</c:v>
                </c:pt>
                <c:pt idx="3">
                  <c:v>4-Bölüm Başkanının yöneticilik ve bulunduğu alana hakimiyeti güçlüdür. / The Head of the Department has a strong command of both management and his/her own field.</c:v>
                </c:pt>
                <c:pt idx="4">
                  <c:v>5-Bölüm Başkanı aldığı kararlarda ve yaptığı yönlendirmelerde objektiftir. / The Head of the Department is objective towards the decisions and guidance presented. </c:v>
                </c:pt>
              </c:strCache>
            </c:strRef>
          </c:cat>
          <c:val>
            <c:numRef>
              <c:f>'Form Yanıtları 1'!$A$15:$E$15</c:f>
              <c:numCache>
                <c:formatCode>General</c:formatCode>
                <c:ptCount val="5"/>
                <c:pt idx="0">
                  <c:v>100</c:v>
                </c:pt>
                <c:pt idx="1">
                  <c:v>93.2</c:v>
                </c:pt>
                <c:pt idx="2">
                  <c:v>93.2</c:v>
                </c:pt>
                <c:pt idx="3">
                  <c:v>76.599999999999994</c:v>
                </c:pt>
                <c:pt idx="4">
                  <c:v>83.2</c:v>
                </c:pt>
              </c:numCache>
            </c:numRef>
          </c:val>
          <c:extLst>
            <c:ext xmlns:c16="http://schemas.microsoft.com/office/drawing/2014/chart" uri="{C3380CC4-5D6E-409C-BE32-E72D297353CC}">
              <c16:uniqueId val="{00000000-D150-4067-9361-4B96A32A3F45}"/>
            </c:ext>
          </c:extLst>
        </c:ser>
        <c:dLbls>
          <c:dLblPos val="outEnd"/>
          <c:showLegendKey val="0"/>
          <c:showVal val="1"/>
          <c:showCatName val="0"/>
          <c:showSerName val="0"/>
          <c:showPercent val="0"/>
          <c:showBubbleSize val="0"/>
        </c:dLbls>
        <c:gapWidth val="219"/>
        <c:overlap val="-27"/>
        <c:axId val="357522432"/>
        <c:axId val="340594624"/>
      </c:barChart>
      <c:catAx>
        <c:axId val="357522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340594624"/>
        <c:crosses val="autoZero"/>
        <c:auto val="1"/>
        <c:lblAlgn val="ctr"/>
        <c:lblOffset val="100"/>
        <c:noMultiLvlLbl val="0"/>
      </c:catAx>
      <c:valAx>
        <c:axId val="3405946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357522432"/>
        <c:crosses val="autoZero"/>
        <c:crossBetween val="between"/>
      </c:valAx>
      <c:spPr>
        <a:no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a:pPr>
      <a:endParaRPr lang="tr-TR"/>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tr-TR"/>
              <a:t>Danışmanlık anketi soru ortalama</a:t>
            </a:r>
            <a:r>
              <a:rPr lang="tr-TR" baseline="0"/>
              <a:t> grafiği</a:t>
            </a:r>
            <a:endParaRPr lang="tr-TR"/>
          </a:p>
        </c:rich>
      </c:tx>
      <c:overlay val="0"/>
      <c:spPr>
        <a:noFill/>
        <a:ln>
          <a:noFill/>
        </a:ln>
        <a:effectLst/>
      </c:spPr>
    </c:title>
    <c:autoTitleDeleted val="0"/>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'Danışman Hocalar Ortalama'!$A$42:$A$46</c:f>
              <c:strCache>
                <c:ptCount val="5"/>
                <c:pt idx="0">
                  <c:v>Danışmanım akademik gelişimimi izlemektedir / My advisor monitors my academic improvements.</c:v>
                </c:pt>
                <c:pt idx="1">
                  <c:v>Danışmanım bana gerekli zamanı ayırmaktadır / My advisor allocates adequate time for me.</c:v>
                </c:pt>
                <c:pt idx="2">
                  <c:v>Ders saatleri dışında da danışmanıma ulaşmak ve görüşmek mümkündür. / It is possible to reach and see the advisor outside class hours.</c:v>
                </c:pt>
                <c:pt idx="3">
                  <c:v>Her öğrenciye bir danışman atanmaktadır / Each student is assigned an advisor.</c:v>
                </c:pt>
                <c:pt idx="4">
                  <c:v>Mezuniyet sonrası iş olanakları ile ilgili olarak öğrencilere bilgi sunulmaktadır / Students are provided with information regarding job opportunities after graduation.</c:v>
                </c:pt>
              </c:strCache>
            </c:strRef>
          </c:cat>
          <c:val>
            <c:numRef>
              <c:f>'Danışman Hocalar Ortalama'!$B$42:$B$46</c:f>
              <c:numCache>
                <c:formatCode>0.00</c:formatCode>
                <c:ptCount val="5"/>
                <c:pt idx="0">
                  <c:v>71.969696969696969</c:v>
                </c:pt>
                <c:pt idx="1">
                  <c:v>79.848484848484844</c:v>
                </c:pt>
                <c:pt idx="2">
                  <c:v>79.848484848484844</c:v>
                </c:pt>
                <c:pt idx="3">
                  <c:v>80.606060606060609</c:v>
                </c:pt>
                <c:pt idx="4">
                  <c:v>70.909090909090907</c:v>
                </c:pt>
              </c:numCache>
            </c:numRef>
          </c:val>
          <c:extLst>
            <c:ext xmlns:c16="http://schemas.microsoft.com/office/drawing/2014/chart" uri="{C3380CC4-5D6E-409C-BE32-E72D297353CC}">
              <c16:uniqueId val="{00000000-C990-4740-8F10-7E9680402F87}"/>
            </c:ext>
          </c:extLst>
        </c:ser>
        <c:dLbls>
          <c:dLblPos val="outEnd"/>
          <c:showLegendKey val="0"/>
          <c:showVal val="1"/>
          <c:showCatName val="0"/>
          <c:showSerName val="0"/>
          <c:showPercent val="0"/>
          <c:showBubbleSize val="0"/>
        </c:dLbls>
        <c:gapWidth val="219"/>
        <c:overlap val="-27"/>
        <c:axId val="357878784"/>
        <c:axId val="340598080"/>
      </c:barChart>
      <c:catAx>
        <c:axId val="357878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340598080"/>
        <c:crosses val="autoZero"/>
        <c:auto val="1"/>
        <c:lblAlgn val="ctr"/>
        <c:lblOffset val="100"/>
        <c:noMultiLvlLbl val="0"/>
      </c:catAx>
      <c:valAx>
        <c:axId val="340598080"/>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tr-TR"/>
          </a:p>
        </c:txPr>
        <c:crossAx val="357878784"/>
        <c:crosses val="autoZero"/>
        <c:crossBetween val="between"/>
      </c:valAx>
      <c:spPr>
        <a:no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a:pPr>
      <a:endParaRPr lang="tr-TR"/>
    </a:p>
  </c:txPr>
  <c:externalData r:id="rId2">
    <c:autoUpdate val="0"/>
  </c:externalData>
</c:chartSpace>
</file>

<file path=ppt/comments/comment1.xml><?xml version="1.0" encoding="utf-8"?>
<p:cmLst xmlns:a="http://schemas.openxmlformats.org/drawingml/2006/main" xmlns:r="http://schemas.openxmlformats.org/officeDocument/2006/relationships" xmlns:p="http://schemas.openxmlformats.org/presentationml/2006/main">
  <p:cm authorId="1" dt="2019-12-31T11:55:45.049" idx="13">
    <p:pos x="5547" y="4153"/>
    <p:text>8.2 yi tüm dönem serpil takıp etti neden bir tek eylül işlenmiş ki?</p:text>
    <p:extLst>
      <p:ext uri="{C676402C-5697-4E1C-873F-D02D1690AC5C}">
        <p15:threadingInfo xmlns:p15="http://schemas.microsoft.com/office/powerpoint/2012/main" timeZoneBias="-180"/>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19-12-31T11:56:52.848" idx="14">
    <p:pos x="10" y="10"/>
    <p:text>kalite faaliyet planını beraber kontrol edelim. aylık dediğimiz konular var ama jaylık islememişiz.</p:text>
    <p:extLst>
      <p:ext uri="{C676402C-5697-4E1C-873F-D02D1690AC5C}">
        <p15:threadingInfo xmlns:p15="http://schemas.microsoft.com/office/powerpoint/2012/main" timeZoneBias="-180"/>
      </p:ext>
    </p:extLst>
  </p:cm>
</p:cmLst>
</file>

<file path=ppt/drawings/_rels/vmlDrawing1.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0.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bilgi Yer Tutucusu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89FC953-42AA-4EE9-BF6A-0E981C5F3E5C}" type="datetimeFigureOut">
              <a:rPr lang="tr-TR" smtClean="0"/>
              <a:t>21.01.2020</a:t>
            </a:fld>
            <a:endParaRPr lang="tr-TR"/>
          </a:p>
        </p:txBody>
      </p:sp>
      <p:sp>
        <p:nvSpPr>
          <p:cNvPr id="4" name="Slayt Görüntüsü Yer Tutucusu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6" name="Altbilgi Yer Tutucusu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68F1CBD-092F-46C9-A4DE-6EE6E628FC19}" type="slidenum">
              <a:rPr lang="tr-TR" smtClean="0"/>
              <a:t>‹#›</a:t>
            </a:fld>
            <a:endParaRPr lang="tr-TR"/>
          </a:p>
        </p:txBody>
      </p:sp>
    </p:spTree>
    <p:extLst>
      <p:ext uri="{BB962C8B-B14F-4D97-AF65-F5344CB8AC3E}">
        <p14:creationId xmlns:p14="http://schemas.microsoft.com/office/powerpoint/2010/main" val="187761231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sz="1200" b="1" i="1" dirty="0" smtClean="0"/>
              <a:t>Bölümünüzün swot maddelerinin son durumunu aşağıdaki tabloya yerleştiriniz.(Nisan-Ekim dönemi)</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a:t>
            </a:fld>
            <a:endParaRPr lang="tr-TR"/>
          </a:p>
        </p:txBody>
      </p:sp>
    </p:spTree>
    <p:extLst>
      <p:ext uri="{BB962C8B-B14F-4D97-AF65-F5344CB8AC3E}">
        <p14:creationId xmlns:p14="http://schemas.microsoft.com/office/powerpoint/2010/main" val="13523327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16</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17</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18</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19</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20</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21</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22</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23</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24</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25</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sz="1200" b="1" i="1" dirty="0" smtClean="0"/>
              <a:t>Bölümünüzün swot maddelerinin son durumunu aşağıdaki tabloya yerleştiriniz.(Nisan-Ekim dönemi)</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a:t>
            </a:fld>
            <a:endParaRPr lang="tr-TR"/>
          </a:p>
        </p:txBody>
      </p:sp>
    </p:spTree>
    <p:extLst>
      <p:ext uri="{BB962C8B-B14F-4D97-AF65-F5344CB8AC3E}">
        <p14:creationId xmlns:p14="http://schemas.microsoft.com/office/powerpoint/2010/main" val="162228407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26</a:t>
            </a:fld>
            <a:endParaRPr lang="tr-TR"/>
          </a:p>
        </p:txBody>
      </p:sp>
    </p:spTree>
    <p:extLst>
      <p:ext uri="{BB962C8B-B14F-4D97-AF65-F5344CB8AC3E}">
        <p14:creationId xmlns:p14="http://schemas.microsoft.com/office/powerpoint/2010/main" val="382006043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27</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28</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29</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30</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31</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32</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33</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34</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35</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sürecinize ait Ekim sonuna kadar verileri tamamlanmış SPİK karnenizi yapıştırınız ve tutmama </a:t>
            </a:r>
            <a:r>
              <a:rPr lang="tr-TR" b="1" u="sng" dirty="0" smtClean="0">
                <a:solidFill>
                  <a:srgbClr val="FF0000"/>
                </a:solidFill>
              </a:rPr>
              <a:t>ihtimali olan</a:t>
            </a:r>
            <a:r>
              <a:rPr lang="tr-TR" b="1" dirty="0" smtClean="0"/>
              <a:t> hedeflerle ilgili sebepleri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9</a:t>
            </a:fld>
            <a:endParaRPr lang="tr-TR"/>
          </a:p>
        </p:txBody>
      </p:sp>
    </p:spTree>
    <p:extLst>
      <p:ext uri="{BB962C8B-B14F-4D97-AF65-F5344CB8AC3E}">
        <p14:creationId xmlns:p14="http://schemas.microsoft.com/office/powerpoint/2010/main" val="345203967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36</a:t>
            </a:fld>
            <a:endParaRPr lang="tr-TR"/>
          </a:p>
        </p:txBody>
      </p:sp>
    </p:spTree>
    <p:extLst>
      <p:ext uri="{BB962C8B-B14F-4D97-AF65-F5344CB8AC3E}">
        <p14:creationId xmlns:p14="http://schemas.microsoft.com/office/powerpoint/2010/main" val="25629778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37</a:t>
            </a:fld>
            <a:endParaRPr lang="tr-TR"/>
          </a:p>
        </p:txBody>
      </p:sp>
    </p:spTree>
    <p:extLst>
      <p:ext uri="{BB962C8B-B14F-4D97-AF65-F5344CB8AC3E}">
        <p14:creationId xmlns:p14="http://schemas.microsoft.com/office/powerpoint/2010/main" val="3239828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RÖF&gt;=100 olan risklerle ilgili yaptığınız ya da yapacağınız faaliyetlerin son durumunu açıklayınız.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38</a:t>
            </a:fld>
            <a:endParaRPr lang="tr-TR"/>
          </a:p>
        </p:txBody>
      </p:sp>
    </p:spTree>
    <p:extLst>
      <p:ext uri="{BB962C8B-B14F-4D97-AF65-F5344CB8AC3E}">
        <p14:creationId xmlns:p14="http://schemas.microsoft.com/office/powerpoint/2010/main" val="32398289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 bölüme sürecinize yönelik açılan DF formlarını yapıştırınız ve kapatmak için yaptığınız/yapacağınız  aksiyonları belirtiniz.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45</a:t>
            </a:fld>
            <a:endParaRPr lang="tr-TR"/>
          </a:p>
        </p:txBody>
      </p:sp>
    </p:spTree>
    <p:extLst>
      <p:ext uri="{BB962C8B-B14F-4D97-AF65-F5344CB8AC3E}">
        <p14:creationId xmlns:p14="http://schemas.microsoft.com/office/powerpoint/2010/main" val="34028216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sürecinize ait Ekim sonuna kadar verileri tamamlanmış SPİK karnenizi yapıştırınız ve tutmama </a:t>
            </a:r>
            <a:r>
              <a:rPr lang="tr-TR" b="1" u="sng" dirty="0" smtClean="0">
                <a:solidFill>
                  <a:srgbClr val="FF0000"/>
                </a:solidFill>
              </a:rPr>
              <a:t>ihtimali olan</a:t>
            </a:r>
            <a:r>
              <a:rPr lang="tr-TR" b="1" dirty="0" smtClean="0"/>
              <a:t> hedeflerle ilgili sebepleri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10</a:t>
            </a:fld>
            <a:endParaRPr lang="tr-TR"/>
          </a:p>
        </p:txBody>
      </p:sp>
    </p:spTree>
    <p:extLst>
      <p:ext uri="{BB962C8B-B14F-4D97-AF65-F5344CB8AC3E}">
        <p14:creationId xmlns:p14="http://schemas.microsoft.com/office/powerpoint/2010/main" val="34520396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sürecinize ait Ekim sonuna kadar verileri tamamlanmış SPİK karnenizi yapıştırınız ve tutmama </a:t>
            </a:r>
            <a:r>
              <a:rPr lang="tr-TR" b="1" u="sng" dirty="0" smtClean="0">
                <a:solidFill>
                  <a:srgbClr val="FF0000"/>
                </a:solidFill>
              </a:rPr>
              <a:t>ihtimali olan</a:t>
            </a:r>
            <a:r>
              <a:rPr lang="tr-TR" b="1" dirty="0" smtClean="0"/>
              <a:t> hedeflerle ilgili sebepleri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11</a:t>
            </a:fld>
            <a:endParaRPr lang="tr-TR"/>
          </a:p>
        </p:txBody>
      </p:sp>
    </p:spTree>
    <p:extLst>
      <p:ext uri="{BB962C8B-B14F-4D97-AF65-F5344CB8AC3E}">
        <p14:creationId xmlns:p14="http://schemas.microsoft.com/office/powerpoint/2010/main" val="34520396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sürecinize ait Ekim sonuna kadar verileri tamamlanmış SPİK karnenizi yapıştırınız ve tutmama </a:t>
            </a:r>
            <a:r>
              <a:rPr lang="tr-TR" b="1" u="sng" dirty="0" smtClean="0">
                <a:solidFill>
                  <a:srgbClr val="FF0000"/>
                </a:solidFill>
              </a:rPr>
              <a:t>ihtimali olan</a:t>
            </a:r>
            <a:r>
              <a:rPr lang="tr-TR" b="1" dirty="0" smtClean="0"/>
              <a:t> hedeflerle ilgili sebepleri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12</a:t>
            </a:fld>
            <a:endParaRPr lang="tr-TR"/>
          </a:p>
        </p:txBody>
      </p:sp>
    </p:spTree>
    <p:extLst>
      <p:ext uri="{BB962C8B-B14F-4D97-AF65-F5344CB8AC3E}">
        <p14:creationId xmlns:p14="http://schemas.microsoft.com/office/powerpoint/2010/main" val="34520396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sürecinize ait Ekim sonuna kadar verileri tamamlanmış SPİK karnenizi yapıştırınız ve tutmama </a:t>
            </a:r>
            <a:r>
              <a:rPr lang="tr-TR" b="1" u="sng" dirty="0" smtClean="0">
                <a:solidFill>
                  <a:srgbClr val="FF0000"/>
                </a:solidFill>
              </a:rPr>
              <a:t>ihtimali olan</a:t>
            </a:r>
            <a:r>
              <a:rPr lang="tr-TR" b="1" dirty="0" smtClean="0"/>
              <a:t> hedeflerle ilgili sebepleri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13</a:t>
            </a:fld>
            <a:endParaRPr lang="tr-TR"/>
          </a:p>
        </p:txBody>
      </p:sp>
    </p:spTree>
    <p:extLst>
      <p:ext uri="{BB962C8B-B14F-4D97-AF65-F5344CB8AC3E}">
        <p14:creationId xmlns:p14="http://schemas.microsoft.com/office/powerpoint/2010/main" val="4994745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14</a:t>
            </a:fld>
            <a:endParaRPr lang="tr-TR"/>
          </a:p>
        </p:txBody>
      </p:sp>
    </p:spTree>
    <p:extLst>
      <p:ext uri="{BB962C8B-B14F-4D97-AF65-F5344CB8AC3E}">
        <p14:creationId xmlns:p14="http://schemas.microsoft.com/office/powerpoint/2010/main" val="10328800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b="1" dirty="0" smtClean="0"/>
              <a:t>Buraya Ekim sonuna kadar işlenmiş olan kalite faaliyet planınızı yapıştırınız ve yapamadığınız faaliyetler hakkında bilgi yazınız.</a:t>
            </a:r>
          </a:p>
          <a:p>
            <a:endParaRPr lang="tr-TR" dirty="0"/>
          </a:p>
        </p:txBody>
      </p:sp>
      <p:sp>
        <p:nvSpPr>
          <p:cNvPr id="4" name="Slide Number Placeholder 3"/>
          <p:cNvSpPr>
            <a:spLocks noGrp="1"/>
          </p:cNvSpPr>
          <p:nvPr>
            <p:ph type="sldNum" sz="quarter" idx="10"/>
          </p:nvPr>
        </p:nvSpPr>
        <p:spPr/>
        <p:txBody>
          <a:bodyPr/>
          <a:lstStyle/>
          <a:p>
            <a:fld id="{468F1CBD-092F-46C9-A4DE-6EE6E628FC19}" type="slidenum">
              <a:rPr lang="tr-TR" smtClean="0"/>
              <a:t>15</a:t>
            </a:fld>
            <a:endParaRPr lang="tr-TR"/>
          </a:p>
        </p:txBody>
      </p:sp>
    </p:spTree>
    <p:extLst>
      <p:ext uri="{BB962C8B-B14F-4D97-AF65-F5344CB8AC3E}">
        <p14:creationId xmlns:p14="http://schemas.microsoft.com/office/powerpoint/2010/main" val="10328800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Başlık 1"/>
          <p:cNvSpPr>
            <a:spLocks noGrp="1"/>
          </p:cNvSpPr>
          <p:nvPr>
            <p:ph type="ctrTitle"/>
          </p:nvPr>
        </p:nvSpPr>
        <p:spPr>
          <a:xfrm>
            <a:off x="685800" y="2130425"/>
            <a:ext cx="7772400" cy="1470025"/>
          </a:xfrm>
        </p:spPr>
        <p:txBody>
          <a:bodyPr/>
          <a:lstStyle/>
          <a:p>
            <a:r>
              <a:rPr lang="tr-TR" smtClean="0"/>
              <a:t>Asıl başlık stili için tıklatın</a:t>
            </a:r>
            <a:endParaRPr lang="tr-TR"/>
          </a:p>
        </p:txBody>
      </p:sp>
      <p:sp>
        <p:nvSpPr>
          <p:cNvPr id="3" name="Alt Başlık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Veri Yer Tutucusu 3"/>
          <p:cNvSpPr>
            <a:spLocks noGrp="1"/>
          </p:cNvSpPr>
          <p:nvPr>
            <p:ph type="dt" sz="half" idx="10"/>
          </p:nvPr>
        </p:nvSpPr>
        <p:spPr/>
        <p:txBody>
          <a:bodyPr/>
          <a:lstStyle/>
          <a:p>
            <a:fld id="{A7A42CFF-777B-4533-A440-4C456B6A9FEA}" type="datetime1">
              <a:rPr lang="tr-TR" smtClean="0"/>
              <a:t>21.01.2020</a:t>
            </a:fld>
            <a:endParaRPr lang="tr-TR"/>
          </a:p>
        </p:txBody>
      </p:sp>
      <p:sp>
        <p:nvSpPr>
          <p:cNvPr id="5" name="Altbilgi Yer Tutucusu 4"/>
          <p:cNvSpPr>
            <a:spLocks noGrp="1"/>
          </p:cNvSpPr>
          <p:nvPr>
            <p:ph type="ftr" sz="quarter" idx="11"/>
          </p:nvPr>
        </p:nvSpPr>
        <p:spPr/>
        <p:txBody>
          <a:bodyPr/>
          <a:lstStyle/>
          <a:p>
            <a:r>
              <a:rPr lang="tr-TR" smtClean="0"/>
              <a:t>Kalite bir yaşam tarzıdır.</a:t>
            </a:r>
            <a:endParaRPr lang="tr-TR"/>
          </a:p>
        </p:txBody>
      </p:sp>
      <p:sp>
        <p:nvSpPr>
          <p:cNvPr id="6" name="Slayt Numarası Yer Tutucusu 5"/>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40599893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Başlık 1"/>
          <p:cNvSpPr>
            <a:spLocks noGrp="1"/>
          </p:cNvSpPr>
          <p:nvPr>
            <p:ph type="title"/>
          </p:nvPr>
        </p:nvSpPr>
        <p:spPr/>
        <p:txBody>
          <a:bodyPr/>
          <a:lstStyle/>
          <a:p>
            <a:r>
              <a:rPr lang="tr-TR" smtClean="0"/>
              <a:t>Asıl başlık stili için tıklatın</a:t>
            </a:r>
            <a:endParaRPr lang="tr-TR"/>
          </a:p>
        </p:txBody>
      </p:sp>
      <p:sp>
        <p:nvSpPr>
          <p:cNvPr id="3" name="Dikey Metin Yer Tutucusu 2"/>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Veri Yer Tutucusu 3"/>
          <p:cNvSpPr>
            <a:spLocks noGrp="1"/>
          </p:cNvSpPr>
          <p:nvPr>
            <p:ph type="dt" sz="half" idx="10"/>
          </p:nvPr>
        </p:nvSpPr>
        <p:spPr/>
        <p:txBody>
          <a:bodyPr/>
          <a:lstStyle/>
          <a:p>
            <a:fld id="{FFDEF684-7ED6-4E25-99B3-6C7EE6714DA3}" type="datetime1">
              <a:rPr lang="tr-TR" smtClean="0"/>
              <a:t>21.01.2020</a:t>
            </a:fld>
            <a:endParaRPr lang="tr-TR"/>
          </a:p>
        </p:txBody>
      </p:sp>
      <p:sp>
        <p:nvSpPr>
          <p:cNvPr id="5" name="Altbilgi Yer Tutucusu 4"/>
          <p:cNvSpPr>
            <a:spLocks noGrp="1"/>
          </p:cNvSpPr>
          <p:nvPr>
            <p:ph type="ftr" sz="quarter" idx="11"/>
          </p:nvPr>
        </p:nvSpPr>
        <p:spPr/>
        <p:txBody>
          <a:bodyPr/>
          <a:lstStyle/>
          <a:p>
            <a:r>
              <a:rPr lang="tr-TR" smtClean="0"/>
              <a:t>Kalite bir yaşam tarzıdır.</a:t>
            </a:r>
            <a:endParaRPr lang="tr-TR"/>
          </a:p>
        </p:txBody>
      </p:sp>
      <p:sp>
        <p:nvSpPr>
          <p:cNvPr id="6" name="Slayt Numarası Yer Tutucusu 5"/>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34727851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Dikey Başlık 1"/>
          <p:cNvSpPr>
            <a:spLocks noGrp="1"/>
          </p:cNvSpPr>
          <p:nvPr>
            <p:ph type="title" orient="vert"/>
          </p:nvPr>
        </p:nvSpPr>
        <p:spPr>
          <a:xfrm>
            <a:off x="6629400" y="274638"/>
            <a:ext cx="2057400" cy="5851525"/>
          </a:xfrm>
        </p:spPr>
        <p:txBody>
          <a:bodyPr vert="eaVert"/>
          <a:lstStyle/>
          <a:p>
            <a:r>
              <a:rPr lang="tr-TR" smtClean="0"/>
              <a:t>Asıl başlık stili için tıklatın</a:t>
            </a:r>
            <a:endParaRPr lang="tr-TR"/>
          </a:p>
        </p:txBody>
      </p:sp>
      <p:sp>
        <p:nvSpPr>
          <p:cNvPr id="3" name="Dikey Metin Yer Tutucusu 2"/>
          <p:cNvSpPr>
            <a:spLocks noGrp="1"/>
          </p:cNvSpPr>
          <p:nvPr>
            <p:ph type="body" orient="vert" idx="1"/>
          </p:nvPr>
        </p:nvSpPr>
        <p:spPr>
          <a:xfrm>
            <a:off x="457200" y="274638"/>
            <a:ext cx="60198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Veri Yer Tutucusu 3"/>
          <p:cNvSpPr>
            <a:spLocks noGrp="1"/>
          </p:cNvSpPr>
          <p:nvPr>
            <p:ph type="dt" sz="half" idx="10"/>
          </p:nvPr>
        </p:nvSpPr>
        <p:spPr/>
        <p:txBody>
          <a:bodyPr/>
          <a:lstStyle/>
          <a:p>
            <a:fld id="{E2D2059A-8985-41A3-9F35-8DC13894A4E0}" type="datetime1">
              <a:rPr lang="tr-TR" smtClean="0"/>
              <a:t>21.01.2020</a:t>
            </a:fld>
            <a:endParaRPr lang="tr-TR"/>
          </a:p>
        </p:txBody>
      </p:sp>
      <p:sp>
        <p:nvSpPr>
          <p:cNvPr id="5" name="Altbilgi Yer Tutucusu 4"/>
          <p:cNvSpPr>
            <a:spLocks noGrp="1"/>
          </p:cNvSpPr>
          <p:nvPr>
            <p:ph type="ftr" sz="quarter" idx="11"/>
          </p:nvPr>
        </p:nvSpPr>
        <p:spPr/>
        <p:txBody>
          <a:bodyPr/>
          <a:lstStyle/>
          <a:p>
            <a:r>
              <a:rPr lang="tr-TR" smtClean="0"/>
              <a:t>Kalite bir yaşam tarzıdır.</a:t>
            </a:r>
            <a:endParaRPr lang="tr-TR"/>
          </a:p>
        </p:txBody>
      </p:sp>
      <p:sp>
        <p:nvSpPr>
          <p:cNvPr id="6" name="Slayt Numarası Yer Tutucusu 5"/>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30540003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Başlık 1"/>
          <p:cNvSpPr>
            <a:spLocks noGrp="1"/>
          </p:cNvSpPr>
          <p:nvPr>
            <p:ph type="title"/>
          </p:nvPr>
        </p:nvSpPr>
        <p:spPr/>
        <p:txBody>
          <a:bodyPr/>
          <a:lstStyle/>
          <a:p>
            <a:r>
              <a:rPr lang="tr-TR" smtClean="0"/>
              <a:t>Asıl başlık stili için tıklatın</a:t>
            </a:r>
            <a:endParaRPr lang="tr-TR"/>
          </a:p>
        </p:txBody>
      </p:sp>
      <p:sp>
        <p:nvSpPr>
          <p:cNvPr id="3" name="İçerik Yer Tutucusu 2"/>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Veri Yer Tutucusu 3"/>
          <p:cNvSpPr>
            <a:spLocks noGrp="1"/>
          </p:cNvSpPr>
          <p:nvPr>
            <p:ph type="dt" sz="half" idx="10"/>
          </p:nvPr>
        </p:nvSpPr>
        <p:spPr/>
        <p:txBody>
          <a:bodyPr/>
          <a:lstStyle/>
          <a:p>
            <a:fld id="{DCF74D3F-D744-42F9-A266-110B14BD4158}" type="datetime1">
              <a:rPr lang="tr-TR" smtClean="0"/>
              <a:t>21.01.2020</a:t>
            </a:fld>
            <a:endParaRPr lang="tr-TR"/>
          </a:p>
        </p:txBody>
      </p:sp>
      <p:sp>
        <p:nvSpPr>
          <p:cNvPr id="5" name="Altbilgi Yer Tutucusu 4"/>
          <p:cNvSpPr>
            <a:spLocks noGrp="1"/>
          </p:cNvSpPr>
          <p:nvPr>
            <p:ph type="ftr" sz="quarter" idx="11"/>
          </p:nvPr>
        </p:nvSpPr>
        <p:spPr/>
        <p:txBody>
          <a:bodyPr/>
          <a:lstStyle/>
          <a:p>
            <a:r>
              <a:rPr lang="tr-TR" smtClean="0"/>
              <a:t>Kalite bir yaşam tarzıdır.</a:t>
            </a:r>
            <a:endParaRPr lang="tr-TR"/>
          </a:p>
        </p:txBody>
      </p:sp>
      <p:sp>
        <p:nvSpPr>
          <p:cNvPr id="6" name="Slayt Numarası Yer Tutucusu 5"/>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39925469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Başlık 1"/>
          <p:cNvSpPr>
            <a:spLocks noGrp="1"/>
          </p:cNvSpPr>
          <p:nvPr>
            <p:ph type="title"/>
          </p:nvPr>
        </p:nvSpPr>
        <p:spPr>
          <a:xfrm>
            <a:off x="722313" y="4406900"/>
            <a:ext cx="7772400" cy="1362075"/>
          </a:xfrm>
        </p:spPr>
        <p:txBody>
          <a:bodyPr anchor="t"/>
          <a:lstStyle>
            <a:lvl1pPr algn="l">
              <a:defRPr sz="4000" b="1" cap="all"/>
            </a:lvl1pPr>
          </a:lstStyle>
          <a:p>
            <a:r>
              <a:rPr lang="tr-TR" smtClean="0"/>
              <a:t>Asıl başlık stili için tıklatın</a:t>
            </a:r>
            <a:endParaRPr lang="tr-TR"/>
          </a:p>
        </p:txBody>
      </p:sp>
      <p:sp>
        <p:nvSpPr>
          <p:cNvPr id="3" name="Metin Yer Tutucusu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Veri Yer Tutucusu 3"/>
          <p:cNvSpPr>
            <a:spLocks noGrp="1"/>
          </p:cNvSpPr>
          <p:nvPr>
            <p:ph type="dt" sz="half" idx="10"/>
          </p:nvPr>
        </p:nvSpPr>
        <p:spPr/>
        <p:txBody>
          <a:bodyPr/>
          <a:lstStyle/>
          <a:p>
            <a:fld id="{DEC1C8BA-DCDD-4E80-B44D-BB4BDA6BC718}" type="datetime1">
              <a:rPr lang="tr-TR" smtClean="0"/>
              <a:t>21.01.2020</a:t>
            </a:fld>
            <a:endParaRPr lang="tr-TR"/>
          </a:p>
        </p:txBody>
      </p:sp>
      <p:sp>
        <p:nvSpPr>
          <p:cNvPr id="5" name="Altbilgi Yer Tutucusu 4"/>
          <p:cNvSpPr>
            <a:spLocks noGrp="1"/>
          </p:cNvSpPr>
          <p:nvPr>
            <p:ph type="ftr" sz="quarter" idx="11"/>
          </p:nvPr>
        </p:nvSpPr>
        <p:spPr/>
        <p:txBody>
          <a:bodyPr/>
          <a:lstStyle/>
          <a:p>
            <a:r>
              <a:rPr lang="tr-TR" smtClean="0"/>
              <a:t>Kalite bir yaşam tarzıdır.</a:t>
            </a:r>
            <a:endParaRPr lang="tr-TR"/>
          </a:p>
        </p:txBody>
      </p:sp>
      <p:sp>
        <p:nvSpPr>
          <p:cNvPr id="6" name="Slayt Numarası Yer Tutucusu 5"/>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18850989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Başlık 1"/>
          <p:cNvSpPr>
            <a:spLocks noGrp="1"/>
          </p:cNvSpPr>
          <p:nvPr>
            <p:ph type="title"/>
          </p:nvPr>
        </p:nvSpPr>
        <p:spPr/>
        <p:txBody>
          <a:bodyPr/>
          <a:lstStyle/>
          <a:p>
            <a:r>
              <a:rPr lang="tr-TR" smtClean="0"/>
              <a:t>Asıl başlık stili için tıklatın</a:t>
            </a:r>
            <a:endParaRPr lang="tr-TR"/>
          </a:p>
        </p:txBody>
      </p:sp>
      <p:sp>
        <p:nvSpPr>
          <p:cNvPr id="3" name="İçerik Yer Tutucus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İçerik Yer Tutucus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Veri Yer Tutucusu 4"/>
          <p:cNvSpPr>
            <a:spLocks noGrp="1"/>
          </p:cNvSpPr>
          <p:nvPr>
            <p:ph type="dt" sz="half" idx="10"/>
          </p:nvPr>
        </p:nvSpPr>
        <p:spPr/>
        <p:txBody>
          <a:bodyPr/>
          <a:lstStyle/>
          <a:p>
            <a:fld id="{D6427ED0-D0FE-4A09-AE62-4103EA8D2926}" type="datetime1">
              <a:rPr lang="tr-TR" smtClean="0"/>
              <a:t>21.01.2020</a:t>
            </a:fld>
            <a:endParaRPr lang="tr-TR"/>
          </a:p>
        </p:txBody>
      </p:sp>
      <p:sp>
        <p:nvSpPr>
          <p:cNvPr id="6" name="Altbilgi Yer Tutucusu 5"/>
          <p:cNvSpPr>
            <a:spLocks noGrp="1"/>
          </p:cNvSpPr>
          <p:nvPr>
            <p:ph type="ftr" sz="quarter" idx="11"/>
          </p:nvPr>
        </p:nvSpPr>
        <p:spPr/>
        <p:txBody>
          <a:bodyPr/>
          <a:lstStyle/>
          <a:p>
            <a:r>
              <a:rPr lang="tr-TR" smtClean="0"/>
              <a:t>Kalite bir yaşam tarzıdır.</a:t>
            </a:r>
            <a:endParaRPr lang="tr-TR"/>
          </a:p>
        </p:txBody>
      </p:sp>
      <p:sp>
        <p:nvSpPr>
          <p:cNvPr id="7" name="Slayt Numarası Yer Tutucusu 6"/>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17452531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Başlık 1"/>
          <p:cNvSpPr>
            <a:spLocks noGrp="1"/>
          </p:cNvSpPr>
          <p:nvPr>
            <p:ph type="title"/>
          </p:nvPr>
        </p:nvSpPr>
        <p:spPr/>
        <p:txBody>
          <a:bodyPr/>
          <a:lstStyle>
            <a:lvl1pPr>
              <a:defRPr/>
            </a:lvl1pPr>
          </a:lstStyle>
          <a:p>
            <a:r>
              <a:rPr lang="tr-TR" smtClean="0"/>
              <a:t>Asıl başlık stili için tıklatın</a:t>
            </a:r>
            <a:endParaRPr lang="tr-TR"/>
          </a:p>
        </p:txBody>
      </p:sp>
      <p:sp>
        <p:nvSpPr>
          <p:cNvPr id="3" name="Metin Yer Tutucusu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İçerik Yer Tutucus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Metin Yer Tutucusu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İçerik Yer Tutucus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Veri Yer Tutucusu 6"/>
          <p:cNvSpPr>
            <a:spLocks noGrp="1"/>
          </p:cNvSpPr>
          <p:nvPr>
            <p:ph type="dt" sz="half" idx="10"/>
          </p:nvPr>
        </p:nvSpPr>
        <p:spPr/>
        <p:txBody>
          <a:bodyPr/>
          <a:lstStyle/>
          <a:p>
            <a:fld id="{0E782A1D-A539-4378-A6BA-1AA9F3084D39}" type="datetime1">
              <a:rPr lang="tr-TR" smtClean="0"/>
              <a:t>21.01.2020</a:t>
            </a:fld>
            <a:endParaRPr lang="tr-TR"/>
          </a:p>
        </p:txBody>
      </p:sp>
      <p:sp>
        <p:nvSpPr>
          <p:cNvPr id="8" name="Altbilgi Yer Tutucusu 7"/>
          <p:cNvSpPr>
            <a:spLocks noGrp="1"/>
          </p:cNvSpPr>
          <p:nvPr>
            <p:ph type="ftr" sz="quarter" idx="11"/>
          </p:nvPr>
        </p:nvSpPr>
        <p:spPr/>
        <p:txBody>
          <a:bodyPr/>
          <a:lstStyle/>
          <a:p>
            <a:r>
              <a:rPr lang="tr-TR" smtClean="0"/>
              <a:t>Kalite bir yaşam tarzıdır.</a:t>
            </a:r>
            <a:endParaRPr lang="tr-TR"/>
          </a:p>
        </p:txBody>
      </p:sp>
      <p:sp>
        <p:nvSpPr>
          <p:cNvPr id="9" name="Slayt Numarası Yer Tutucusu 8"/>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37475236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Başlık 1"/>
          <p:cNvSpPr>
            <a:spLocks noGrp="1"/>
          </p:cNvSpPr>
          <p:nvPr>
            <p:ph type="title"/>
          </p:nvPr>
        </p:nvSpPr>
        <p:spPr/>
        <p:txBody>
          <a:bodyPr/>
          <a:lstStyle/>
          <a:p>
            <a:r>
              <a:rPr lang="tr-TR" smtClean="0"/>
              <a:t>Asıl başlık stili için tıklatın</a:t>
            </a:r>
            <a:endParaRPr lang="tr-TR"/>
          </a:p>
        </p:txBody>
      </p:sp>
      <p:sp>
        <p:nvSpPr>
          <p:cNvPr id="3" name="Veri Yer Tutucusu 2"/>
          <p:cNvSpPr>
            <a:spLocks noGrp="1"/>
          </p:cNvSpPr>
          <p:nvPr>
            <p:ph type="dt" sz="half" idx="10"/>
          </p:nvPr>
        </p:nvSpPr>
        <p:spPr/>
        <p:txBody>
          <a:bodyPr/>
          <a:lstStyle/>
          <a:p>
            <a:fld id="{62192C6F-6FA5-45C8-ACE4-E5B3D13F24FA}" type="datetime1">
              <a:rPr lang="tr-TR" smtClean="0"/>
              <a:t>21.01.2020</a:t>
            </a:fld>
            <a:endParaRPr lang="tr-TR"/>
          </a:p>
        </p:txBody>
      </p:sp>
      <p:sp>
        <p:nvSpPr>
          <p:cNvPr id="4" name="Altbilgi Yer Tutucusu 3"/>
          <p:cNvSpPr>
            <a:spLocks noGrp="1"/>
          </p:cNvSpPr>
          <p:nvPr>
            <p:ph type="ftr" sz="quarter" idx="11"/>
          </p:nvPr>
        </p:nvSpPr>
        <p:spPr/>
        <p:txBody>
          <a:bodyPr/>
          <a:lstStyle/>
          <a:p>
            <a:r>
              <a:rPr lang="tr-TR" smtClean="0"/>
              <a:t>Kalite bir yaşam tarzıdır.</a:t>
            </a:r>
            <a:endParaRPr lang="tr-TR"/>
          </a:p>
        </p:txBody>
      </p:sp>
      <p:sp>
        <p:nvSpPr>
          <p:cNvPr id="5" name="Slayt Numarası Yer Tutucusu 4"/>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40706132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Veri Yer Tutucusu 1"/>
          <p:cNvSpPr>
            <a:spLocks noGrp="1"/>
          </p:cNvSpPr>
          <p:nvPr>
            <p:ph type="dt" sz="half" idx="10"/>
          </p:nvPr>
        </p:nvSpPr>
        <p:spPr/>
        <p:txBody>
          <a:bodyPr/>
          <a:lstStyle/>
          <a:p>
            <a:fld id="{3E20823A-34F6-4D9A-B72C-4420CCCD8E18}" type="datetime1">
              <a:rPr lang="tr-TR" smtClean="0"/>
              <a:t>21.01.2020</a:t>
            </a:fld>
            <a:endParaRPr lang="tr-TR"/>
          </a:p>
        </p:txBody>
      </p:sp>
      <p:sp>
        <p:nvSpPr>
          <p:cNvPr id="3" name="Altbilgi Yer Tutucusu 2"/>
          <p:cNvSpPr>
            <a:spLocks noGrp="1"/>
          </p:cNvSpPr>
          <p:nvPr>
            <p:ph type="ftr" sz="quarter" idx="11"/>
          </p:nvPr>
        </p:nvSpPr>
        <p:spPr/>
        <p:txBody>
          <a:bodyPr/>
          <a:lstStyle/>
          <a:p>
            <a:r>
              <a:rPr lang="tr-TR" smtClean="0"/>
              <a:t>Kalite bir yaşam tarzıdır.</a:t>
            </a:r>
            <a:endParaRPr lang="tr-TR"/>
          </a:p>
        </p:txBody>
      </p:sp>
      <p:sp>
        <p:nvSpPr>
          <p:cNvPr id="4" name="Slayt Numarası Yer Tutucusu 3"/>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1327026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Başlık 1"/>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İçerik Yer Tutucus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Metin Yer Tutucusu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Veri Yer Tutucusu 4"/>
          <p:cNvSpPr>
            <a:spLocks noGrp="1"/>
          </p:cNvSpPr>
          <p:nvPr>
            <p:ph type="dt" sz="half" idx="10"/>
          </p:nvPr>
        </p:nvSpPr>
        <p:spPr/>
        <p:txBody>
          <a:bodyPr/>
          <a:lstStyle/>
          <a:p>
            <a:fld id="{B46673C7-9167-4403-8666-44BE39765140}" type="datetime1">
              <a:rPr lang="tr-TR" smtClean="0"/>
              <a:t>21.01.2020</a:t>
            </a:fld>
            <a:endParaRPr lang="tr-TR"/>
          </a:p>
        </p:txBody>
      </p:sp>
      <p:sp>
        <p:nvSpPr>
          <p:cNvPr id="6" name="Altbilgi Yer Tutucusu 5"/>
          <p:cNvSpPr>
            <a:spLocks noGrp="1"/>
          </p:cNvSpPr>
          <p:nvPr>
            <p:ph type="ftr" sz="quarter" idx="11"/>
          </p:nvPr>
        </p:nvSpPr>
        <p:spPr/>
        <p:txBody>
          <a:bodyPr/>
          <a:lstStyle/>
          <a:p>
            <a:r>
              <a:rPr lang="tr-TR" smtClean="0"/>
              <a:t>Kalite bir yaşam tarzıdır.</a:t>
            </a:r>
            <a:endParaRPr lang="tr-TR"/>
          </a:p>
        </p:txBody>
      </p:sp>
      <p:sp>
        <p:nvSpPr>
          <p:cNvPr id="7" name="Slayt Numarası Yer Tutucusu 6"/>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13799338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Başlık 1"/>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Resim Yer Tutucusu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Metin Yer Tutucusu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Veri Yer Tutucusu 4"/>
          <p:cNvSpPr>
            <a:spLocks noGrp="1"/>
          </p:cNvSpPr>
          <p:nvPr>
            <p:ph type="dt" sz="half" idx="10"/>
          </p:nvPr>
        </p:nvSpPr>
        <p:spPr/>
        <p:txBody>
          <a:bodyPr/>
          <a:lstStyle/>
          <a:p>
            <a:fld id="{A12AA8A1-43D8-4974-AA28-F99EFBEC3B2D}" type="datetime1">
              <a:rPr lang="tr-TR" smtClean="0"/>
              <a:t>21.01.2020</a:t>
            </a:fld>
            <a:endParaRPr lang="tr-TR"/>
          </a:p>
        </p:txBody>
      </p:sp>
      <p:sp>
        <p:nvSpPr>
          <p:cNvPr id="6" name="Altbilgi Yer Tutucusu 5"/>
          <p:cNvSpPr>
            <a:spLocks noGrp="1"/>
          </p:cNvSpPr>
          <p:nvPr>
            <p:ph type="ftr" sz="quarter" idx="11"/>
          </p:nvPr>
        </p:nvSpPr>
        <p:spPr/>
        <p:txBody>
          <a:bodyPr/>
          <a:lstStyle/>
          <a:p>
            <a:r>
              <a:rPr lang="tr-TR" smtClean="0"/>
              <a:t>Kalite bir yaşam tarzıdır.</a:t>
            </a:r>
            <a:endParaRPr lang="tr-TR"/>
          </a:p>
        </p:txBody>
      </p:sp>
      <p:sp>
        <p:nvSpPr>
          <p:cNvPr id="7" name="Slayt Numarası Yer Tutucusu 6"/>
          <p:cNvSpPr>
            <a:spLocks noGrp="1"/>
          </p:cNvSpPr>
          <p:nvPr>
            <p:ph type="sldNum" sz="quarter" idx="12"/>
          </p:nvPr>
        </p:nvSpPr>
        <p:spPr/>
        <p:txBody>
          <a:bodyPr/>
          <a:lstStyle/>
          <a:p>
            <a:fld id="{439F893C-C32F-4835-A1E5-850973405C58}" type="slidenum">
              <a:rPr lang="tr-TR" smtClean="0"/>
              <a:t>‹#›</a:t>
            </a:fld>
            <a:endParaRPr lang="tr-TR"/>
          </a:p>
        </p:txBody>
      </p:sp>
    </p:spTree>
    <p:extLst>
      <p:ext uri="{BB962C8B-B14F-4D97-AF65-F5344CB8AC3E}">
        <p14:creationId xmlns:p14="http://schemas.microsoft.com/office/powerpoint/2010/main" val="13718101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Başlık Yer Tutucusu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tr-TR" smtClean="0"/>
              <a:t>Asıl başlık stili için tıklatın</a:t>
            </a:r>
            <a:endParaRPr lang="tr-TR"/>
          </a:p>
        </p:txBody>
      </p:sp>
      <p:sp>
        <p:nvSpPr>
          <p:cNvPr id="3" name="Metin Yer Tutucusu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Veri Yer Tutucusu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07C83F0-FC27-43D2-9813-F060C2D9E7A0}" type="datetime1">
              <a:rPr lang="tr-TR" smtClean="0"/>
              <a:t>21.01.2020</a:t>
            </a:fld>
            <a:endParaRPr lang="tr-TR"/>
          </a:p>
        </p:txBody>
      </p:sp>
      <p:sp>
        <p:nvSpPr>
          <p:cNvPr id="5" name="Altbilgi Yer Tutucusu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tr-TR" smtClean="0"/>
              <a:t>Kalite bir yaşam tarzıdır.</a:t>
            </a:r>
            <a:endParaRPr lang="tr-TR"/>
          </a:p>
        </p:txBody>
      </p:sp>
      <p:sp>
        <p:nvSpPr>
          <p:cNvPr id="6" name="Slayt Numarası Yer Tutucusu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39F893C-C32F-4835-A1E5-850973405C58}" type="slidenum">
              <a:rPr lang="tr-TR" smtClean="0"/>
              <a:t>‹#›</a:t>
            </a:fld>
            <a:endParaRPr lang="tr-TR"/>
          </a:p>
        </p:txBody>
      </p:sp>
    </p:spTree>
    <p:extLst>
      <p:ext uri="{BB962C8B-B14F-4D97-AF65-F5344CB8AC3E}">
        <p14:creationId xmlns:p14="http://schemas.microsoft.com/office/powerpoint/2010/main" val="315694692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comments" Target="../comments/comment1.xml"/></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comments" Target="../comments/comment2.xml"/></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notesSlide" Target="../notesSlides/notesSlide33.xml"/><Relationship Id="rId7" Type="http://schemas.openxmlformats.org/officeDocument/2006/relationships/image" Target="../media/image7.emf"/><Relationship Id="rId2" Type="http://schemas.openxmlformats.org/officeDocument/2006/relationships/slideLayout" Target="../slideLayouts/slideLayout1.xml"/><Relationship Id="rId1" Type="http://schemas.openxmlformats.org/officeDocument/2006/relationships/vmlDrawing" Target="../drawings/vmlDrawing1.vml"/><Relationship Id="rId6" Type="http://schemas.openxmlformats.org/officeDocument/2006/relationships/image" Target="../media/image6.emf"/><Relationship Id="rId5" Type="http://schemas.openxmlformats.org/officeDocument/2006/relationships/package" Target="../embeddings/Microsoft_Excel__al__ma_Sayfas_5.xlsx"/><Relationship Id="rId4" Type="http://schemas.openxmlformats.org/officeDocument/2006/relationships/image" Target="../media/image1.png"/></Relationships>
</file>

<file path=ppt/slides/_rels/slide4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1.xml"/><Relationship Id="rId1" Type="http://schemas.openxmlformats.org/officeDocument/2006/relationships/vmlDrawing" Target="../drawings/vmlDrawing2.vml"/><Relationship Id="rId5" Type="http://schemas.openxmlformats.org/officeDocument/2006/relationships/image" Target="../media/image10.emf"/><Relationship Id="rId4" Type="http://schemas.openxmlformats.org/officeDocument/2006/relationships/package" Target="../embeddings/Microsoft_Excel__al__ma_Sayfas_6.xlsx"/></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p:cNvSpPr>
            <a:spLocks noGrp="1"/>
          </p:cNvSpPr>
          <p:nvPr>
            <p:ph type="ctrTitle"/>
          </p:nvPr>
        </p:nvSpPr>
        <p:spPr>
          <a:xfrm>
            <a:off x="755576" y="3645024"/>
            <a:ext cx="7772400" cy="1109985"/>
          </a:xfrm>
        </p:spPr>
        <p:txBody>
          <a:bodyPr>
            <a:noAutofit/>
          </a:bodyPr>
          <a:lstStyle/>
          <a:p>
            <a:r>
              <a:rPr lang="tr-TR" b="1" dirty="0" smtClean="0">
                <a:solidFill>
                  <a:srgbClr val="FF0000"/>
                </a:solidFill>
              </a:rPr>
              <a:t>2019 YILI </a:t>
            </a:r>
            <a:br>
              <a:rPr lang="tr-TR" b="1" dirty="0" smtClean="0">
                <a:solidFill>
                  <a:srgbClr val="FF0000"/>
                </a:solidFill>
              </a:rPr>
            </a:br>
            <a:r>
              <a:rPr lang="tr-TR" b="1" dirty="0" smtClean="0">
                <a:solidFill>
                  <a:srgbClr val="FF0000"/>
                </a:solidFill>
              </a:rPr>
              <a:t>OCAK-ARALIK YGG SUNUMU</a:t>
            </a:r>
            <a:br>
              <a:rPr lang="tr-TR" b="1" dirty="0" smtClean="0">
                <a:solidFill>
                  <a:srgbClr val="FF0000"/>
                </a:solidFill>
              </a:rPr>
            </a:br>
            <a:r>
              <a:rPr lang="tr-TR" b="1" dirty="0" smtClean="0">
                <a:solidFill>
                  <a:srgbClr val="FF0000"/>
                </a:solidFill>
              </a:rPr>
              <a:t/>
            </a:r>
            <a:br>
              <a:rPr lang="tr-TR" b="1" dirty="0" smtClean="0">
                <a:solidFill>
                  <a:srgbClr val="FF0000"/>
                </a:solidFill>
              </a:rPr>
            </a:br>
            <a:r>
              <a:rPr lang="tr-TR" b="1" dirty="0" smtClean="0">
                <a:solidFill>
                  <a:srgbClr val="FF0000"/>
                </a:solidFill>
              </a:rPr>
              <a:t>İÇ MİMARLIK VE ÇEVRE TASARIMI BÖLÜMÜ SÜRECİ</a:t>
            </a:r>
            <a:r>
              <a:rPr lang="tr-TR" b="1" dirty="0">
                <a:solidFill>
                  <a:srgbClr val="FF0000"/>
                </a:solidFill>
              </a:rPr>
              <a:t/>
            </a:r>
            <a:br>
              <a:rPr lang="tr-TR" b="1" dirty="0">
                <a:solidFill>
                  <a:srgbClr val="FF0000"/>
                </a:solidFill>
              </a:rPr>
            </a:br>
            <a:r>
              <a:rPr lang="tr-TR" b="1" dirty="0" smtClean="0">
                <a:solidFill>
                  <a:srgbClr val="FF0000"/>
                </a:solidFill>
              </a:rPr>
              <a:t/>
            </a:r>
            <a:br>
              <a:rPr lang="tr-TR" b="1" dirty="0" smtClean="0">
                <a:solidFill>
                  <a:srgbClr val="FF0000"/>
                </a:solidFill>
              </a:rPr>
            </a:br>
            <a:r>
              <a:rPr lang="tr-TR" b="1" dirty="0" smtClean="0"/>
              <a:t>21/01/2020</a:t>
            </a:r>
            <a:endParaRPr lang="tr-TR" b="1" dirty="0"/>
          </a:p>
        </p:txBody>
      </p:sp>
      <p:sp>
        <p:nvSpPr>
          <p:cNvPr id="6" name="Slayt Numarası Yer Tutucusu 5"/>
          <p:cNvSpPr>
            <a:spLocks noGrp="1"/>
          </p:cNvSpPr>
          <p:nvPr>
            <p:ph type="sldNum" sz="quarter" idx="12"/>
          </p:nvPr>
        </p:nvSpPr>
        <p:spPr/>
        <p:txBody>
          <a:bodyPr/>
          <a:lstStyle/>
          <a:p>
            <a:fld id="{439F893C-C32F-4835-A1E5-850973405C58}" type="slidenum">
              <a:rPr lang="tr-TR" smtClean="0"/>
              <a:t>1</a:t>
            </a:fld>
            <a:endParaRPr lang="tr-TR"/>
          </a:p>
        </p:txBody>
      </p:sp>
      <p:pic>
        <p:nvPicPr>
          <p:cNvPr id="4" name="Resim 3"/>
          <p:cNvPicPr/>
          <p:nvPr/>
        </p:nvPicPr>
        <p:blipFill>
          <a:blip r:embed="rId2"/>
          <a:stretch>
            <a:fillRect/>
          </a:stretch>
        </p:blipFill>
        <p:spPr>
          <a:xfrm>
            <a:off x="251520" y="404664"/>
            <a:ext cx="2736304" cy="576064"/>
          </a:xfrm>
          <a:prstGeom prst="rect">
            <a:avLst/>
          </a:prstGeom>
        </p:spPr>
      </p:pic>
    </p:spTree>
    <p:extLst>
      <p:ext uri="{BB962C8B-B14F-4D97-AF65-F5344CB8AC3E}">
        <p14:creationId xmlns:p14="http://schemas.microsoft.com/office/powerpoint/2010/main" val="105766978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236547"/>
            <a:ext cx="6984776" cy="1200329"/>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SÜREÇ PERFORMANS GÖSTERGELERİ (SPİK )</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10</a:t>
            </a:fld>
            <a:endParaRPr lang="tr-TR"/>
          </a:p>
        </p:txBody>
      </p:sp>
      <p:pic>
        <p:nvPicPr>
          <p:cNvPr id="8" name="Resim 5"/>
          <p:cNvPicPr/>
          <p:nvPr/>
        </p:nvPicPr>
        <p:blipFill>
          <a:blip r:embed="rId3"/>
          <a:stretch>
            <a:fillRect/>
          </a:stretch>
        </p:blipFill>
        <p:spPr>
          <a:xfrm>
            <a:off x="107504" y="260648"/>
            <a:ext cx="2736304" cy="576064"/>
          </a:xfrm>
          <a:prstGeom prst="rect">
            <a:avLst/>
          </a:prstGeom>
        </p:spPr>
      </p:pic>
      <p:graphicFrame>
        <p:nvGraphicFramePr>
          <p:cNvPr id="10" name="Tablo 9"/>
          <p:cNvGraphicFramePr>
            <a:graphicFrameLocks noGrp="1"/>
          </p:cNvGraphicFramePr>
          <p:nvPr>
            <p:extLst>
              <p:ext uri="{D42A27DB-BD31-4B8C-83A1-F6EECF244321}">
                <p14:modId xmlns:p14="http://schemas.microsoft.com/office/powerpoint/2010/main" val="2060561275"/>
              </p:ext>
            </p:extLst>
          </p:nvPr>
        </p:nvGraphicFramePr>
        <p:xfrm>
          <a:off x="179510" y="1340768"/>
          <a:ext cx="8712967" cy="5298582"/>
        </p:xfrm>
        <a:graphic>
          <a:graphicData uri="http://schemas.openxmlformats.org/drawingml/2006/table">
            <a:tbl>
              <a:tblPr/>
              <a:tblGrid>
                <a:gridCol w="281631">
                  <a:extLst>
                    <a:ext uri="{9D8B030D-6E8A-4147-A177-3AD203B41FA5}">
                      <a16:colId xmlns:a16="http://schemas.microsoft.com/office/drawing/2014/main" val="20000"/>
                    </a:ext>
                  </a:extLst>
                </a:gridCol>
                <a:gridCol w="1097188">
                  <a:extLst>
                    <a:ext uri="{9D8B030D-6E8A-4147-A177-3AD203B41FA5}">
                      <a16:colId xmlns:a16="http://schemas.microsoft.com/office/drawing/2014/main" val="20001"/>
                    </a:ext>
                  </a:extLst>
                </a:gridCol>
                <a:gridCol w="486987">
                  <a:extLst>
                    <a:ext uri="{9D8B030D-6E8A-4147-A177-3AD203B41FA5}">
                      <a16:colId xmlns:a16="http://schemas.microsoft.com/office/drawing/2014/main" val="20002"/>
                    </a:ext>
                  </a:extLst>
                </a:gridCol>
                <a:gridCol w="457651">
                  <a:extLst>
                    <a:ext uri="{9D8B030D-6E8A-4147-A177-3AD203B41FA5}">
                      <a16:colId xmlns:a16="http://schemas.microsoft.com/office/drawing/2014/main" val="20003"/>
                    </a:ext>
                  </a:extLst>
                </a:gridCol>
                <a:gridCol w="294832">
                  <a:extLst>
                    <a:ext uri="{9D8B030D-6E8A-4147-A177-3AD203B41FA5}">
                      <a16:colId xmlns:a16="http://schemas.microsoft.com/office/drawing/2014/main" val="20004"/>
                    </a:ext>
                  </a:extLst>
                </a:gridCol>
                <a:gridCol w="281631">
                  <a:extLst>
                    <a:ext uri="{9D8B030D-6E8A-4147-A177-3AD203B41FA5}">
                      <a16:colId xmlns:a16="http://schemas.microsoft.com/office/drawing/2014/main" val="20005"/>
                    </a:ext>
                  </a:extLst>
                </a:gridCol>
                <a:gridCol w="404845">
                  <a:extLst>
                    <a:ext uri="{9D8B030D-6E8A-4147-A177-3AD203B41FA5}">
                      <a16:colId xmlns:a16="http://schemas.microsoft.com/office/drawing/2014/main" val="20006"/>
                    </a:ext>
                  </a:extLst>
                </a:gridCol>
                <a:gridCol w="281631">
                  <a:extLst>
                    <a:ext uri="{9D8B030D-6E8A-4147-A177-3AD203B41FA5}">
                      <a16:colId xmlns:a16="http://schemas.microsoft.com/office/drawing/2014/main" val="20007"/>
                    </a:ext>
                  </a:extLst>
                </a:gridCol>
                <a:gridCol w="299233">
                  <a:extLst>
                    <a:ext uri="{9D8B030D-6E8A-4147-A177-3AD203B41FA5}">
                      <a16:colId xmlns:a16="http://schemas.microsoft.com/office/drawing/2014/main" val="20008"/>
                    </a:ext>
                  </a:extLst>
                </a:gridCol>
                <a:gridCol w="510456">
                  <a:extLst>
                    <a:ext uri="{9D8B030D-6E8A-4147-A177-3AD203B41FA5}">
                      <a16:colId xmlns:a16="http://schemas.microsoft.com/office/drawing/2014/main" val="20009"/>
                    </a:ext>
                  </a:extLst>
                </a:gridCol>
                <a:gridCol w="418047">
                  <a:extLst>
                    <a:ext uri="{9D8B030D-6E8A-4147-A177-3AD203B41FA5}">
                      <a16:colId xmlns:a16="http://schemas.microsoft.com/office/drawing/2014/main" val="20010"/>
                    </a:ext>
                  </a:extLst>
                </a:gridCol>
                <a:gridCol w="328570">
                  <a:extLst>
                    <a:ext uri="{9D8B030D-6E8A-4147-A177-3AD203B41FA5}">
                      <a16:colId xmlns:a16="http://schemas.microsoft.com/office/drawing/2014/main" val="20011"/>
                    </a:ext>
                  </a:extLst>
                </a:gridCol>
                <a:gridCol w="328570">
                  <a:extLst>
                    <a:ext uri="{9D8B030D-6E8A-4147-A177-3AD203B41FA5}">
                      <a16:colId xmlns:a16="http://schemas.microsoft.com/office/drawing/2014/main" val="20012"/>
                    </a:ext>
                  </a:extLst>
                </a:gridCol>
                <a:gridCol w="592600">
                  <a:extLst>
                    <a:ext uri="{9D8B030D-6E8A-4147-A177-3AD203B41FA5}">
                      <a16:colId xmlns:a16="http://schemas.microsoft.com/office/drawing/2014/main" val="20013"/>
                    </a:ext>
                  </a:extLst>
                </a:gridCol>
                <a:gridCol w="504589">
                  <a:extLst>
                    <a:ext uri="{9D8B030D-6E8A-4147-A177-3AD203B41FA5}">
                      <a16:colId xmlns:a16="http://schemas.microsoft.com/office/drawing/2014/main" val="20014"/>
                    </a:ext>
                  </a:extLst>
                </a:gridCol>
                <a:gridCol w="492855">
                  <a:extLst>
                    <a:ext uri="{9D8B030D-6E8A-4147-A177-3AD203B41FA5}">
                      <a16:colId xmlns:a16="http://schemas.microsoft.com/office/drawing/2014/main" val="20015"/>
                    </a:ext>
                  </a:extLst>
                </a:gridCol>
                <a:gridCol w="533927">
                  <a:extLst>
                    <a:ext uri="{9D8B030D-6E8A-4147-A177-3AD203B41FA5}">
                      <a16:colId xmlns:a16="http://schemas.microsoft.com/office/drawing/2014/main" val="20016"/>
                    </a:ext>
                  </a:extLst>
                </a:gridCol>
                <a:gridCol w="453250">
                  <a:extLst>
                    <a:ext uri="{9D8B030D-6E8A-4147-A177-3AD203B41FA5}">
                      <a16:colId xmlns:a16="http://schemas.microsoft.com/office/drawing/2014/main" val="20017"/>
                    </a:ext>
                  </a:extLst>
                </a:gridCol>
                <a:gridCol w="382843">
                  <a:extLst>
                    <a:ext uri="{9D8B030D-6E8A-4147-A177-3AD203B41FA5}">
                      <a16:colId xmlns:a16="http://schemas.microsoft.com/office/drawing/2014/main" val="20018"/>
                    </a:ext>
                  </a:extLst>
                </a:gridCol>
                <a:gridCol w="281631">
                  <a:extLst>
                    <a:ext uri="{9D8B030D-6E8A-4147-A177-3AD203B41FA5}">
                      <a16:colId xmlns:a16="http://schemas.microsoft.com/office/drawing/2014/main" val="20019"/>
                    </a:ext>
                  </a:extLst>
                </a:gridCol>
              </a:tblGrid>
              <a:tr h="144053">
                <a:tc rowSpan="5" gridSpan="15">
                  <a:txBody>
                    <a:bodyPr/>
                    <a:lstStyle/>
                    <a:p>
                      <a:pPr algn="l" fontAlgn="b"/>
                      <a:r>
                        <a:rPr lang="tr-TR" sz="700" b="1" i="0" u="none" strike="noStrike" dirty="0">
                          <a:solidFill>
                            <a:srgbClr val="000000"/>
                          </a:solidFill>
                          <a:effectLst/>
                          <a:latin typeface="Tahoma"/>
                        </a:rPr>
                        <a:t>SÜREÇ PERFORMANS İZLEME KARNESİ (SPİK) 2019</a:t>
                      </a:r>
                      <a:endParaRPr lang="tr-TR" sz="700" b="0" i="0" u="none" strike="noStrike" dirty="0">
                        <a:effectLst/>
                        <a:latin typeface="Arial Tur"/>
                      </a:endParaRPr>
                    </a:p>
                  </a:txBody>
                  <a:tcPr marL="0" marR="0" marT="0" marB="0" anchor="ctr">
                    <a:lnL>
                      <a:noFill/>
                    </a:lnL>
                    <a:lnR w="6350" cap="flat" cmpd="sng" algn="ctr">
                      <a:solidFill>
                        <a:srgbClr val="000000"/>
                      </a:solidFill>
                      <a:prstDash val="solid"/>
                      <a:round/>
                      <a:headEnd type="none" w="med" len="med"/>
                      <a:tailEnd type="none" w="med" len="med"/>
                    </a:lnR>
                    <a:lnT>
                      <a:noFill/>
                    </a:lnT>
                    <a:lnB w="6350" cap="flat" cmpd="sng" algn="ctr">
                      <a:solidFill>
                        <a:srgbClr val="EEECE1"/>
                      </a:solidFill>
                      <a:prstDash val="solid"/>
                      <a:round/>
                      <a:headEnd type="none" w="med" len="med"/>
                      <a:tailEnd type="none" w="med" len="med"/>
                    </a:lnB>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gridSpan="3">
                  <a:txBody>
                    <a:bodyPr/>
                    <a:lstStyle/>
                    <a:p>
                      <a:pPr algn="l" fontAlgn="ctr"/>
                      <a:r>
                        <a:rPr lang="tr-TR" sz="700" b="1" i="0" u="none" strike="noStrike">
                          <a:effectLst/>
                          <a:latin typeface="Calibri"/>
                        </a:rPr>
                        <a:t>Doküman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İM-SP-0001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0"/>
                  </a:ext>
                </a:extLst>
              </a:tr>
              <a:tr h="144053">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Yayın Tarihi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03.05.2018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1"/>
                  </a:ext>
                </a:extLst>
              </a:tr>
              <a:tr h="144053">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Değişiklik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2"/>
                  </a:ext>
                </a:extLst>
              </a:tr>
              <a:tr h="144053">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Değişiklik Tarihi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31.01.2019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3"/>
                  </a:ext>
                </a:extLst>
              </a:tr>
              <a:tr h="233231">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Sayfa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4"/>
                  </a:ext>
                </a:extLst>
              </a:tr>
              <a:tr h="116616">
                <a:tc rowSpan="2" gridSpan="3">
                  <a:txBody>
                    <a:bodyPr/>
                    <a:lstStyle/>
                    <a:p>
                      <a:pPr algn="l" fontAlgn="ctr"/>
                      <a:r>
                        <a:rPr lang="tr-TR" sz="700" b="1" i="0" u="none" strike="noStrike">
                          <a:solidFill>
                            <a:srgbClr val="FFFFFF"/>
                          </a:solidFill>
                          <a:effectLst/>
                          <a:latin typeface="Tahoma"/>
                        </a:rPr>
                        <a:t>SÜREÇ ADI: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rowSpan="2" hMerge="1">
                  <a:txBody>
                    <a:bodyPr/>
                    <a:lstStyle/>
                    <a:p>
                      <a:endParaRPr lang="tr-TR"/>
                    </a:p>
                  </a:txBody>
                  <a:tcPr/>
                </a:tc>
                <a:tc rowSpan="2" hMerge="1">
                  <a:txBody>
                    <a:bodyPr/>
                    <a:lstStyle/>
                    <a:p>
                      <a:endParaRPr lang="tr-TR"/>
                    </a:p>
                  </a:txBody>
                  <a:tcPr/>
                </a:tc>
                <a:tc gridSpan="2">
                  <a:txBody>
                    <a:bodyPr/>
                    <a:lstStyle/>
                    <a:p>
                      <a:pPr algn="ctr" fontAlgn="b"/>
                      <a:r>
                        <a:rPr lang="tr-TR" sz="700" b="1" i="0" u="none" strike="noStrike">
                          <a:solidFill>
                            <a:srgbClr val="FFFFFF"/>
                          </a:solidFill>
                          <a:effectLst/>
                          <a:latin typeface="Tahoma"/>
                        </a:rPr>
                        <a:t>Süreç No</a:t>
                      </a:r>
                    </a:p>
                  </a:txBody>
                  <a:tcPr marL="0" marR="0" marT="0" marB="0" anchor="b">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hMerge="1">
                  <a:txBody>
                    <a:bodyPr/>
                    <a:lstStyle/>
                    <a:p>
                      <a:endParaRPr lang="tr-TR"/>
                    </a:p>
                  </a:txBody>
                  <a:tcPr/>
                </a:tc>
                <a:tc rowSpan="2" gridSpan="12">
                  <a:txBody>
                    <a:bodyPr/>
                    <a:lstStyle/>
                    <a:p>
                      <a:pPr algn="ctr" fontAlgn="ctr"/>
                      <a:r>
                        <a:rPr lang="tr-TR" sz="700" b="1" i="0" u="none" strike="noStrike">
                          <a:solidFill>
                            <a:srgbClr val="000000"/>
                          </a:solidFill>
                          <a:effectLst/>
                          <a:latin typeface="Tahoma"/>
                        </a:rPr>
                        <a:t>2018 GERÇEKLEŞEN GÖSTERGELERİ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3">
                  <a:txBody>
                    <a:bodyPr/>
                    <a:lstStyle/>
                    <a:p>
                      <a:pPr algn="ctr" fontAlgn="ctr"/>
                      <a:r>
                        <a:rPr lang="tr-TR" sz="700" b="1" i="0" u="none" strike="noStrike">
                          <a:solidFill>
                            <a:srgbClr val="000000"/>
                          </a:solidFill>
                          <a:effectLst/>
                          <a:latin typeface="Tahoma"/>
                        </a:rPr>
                        <a:t>Toplam/           Ortalama</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3">
                  <a:txBody>
                    <a:bodyPr/>
                    <a:lstStyle/>
                    <a:p>
                      <a:pPr algn="ctr" fontAlgn="ctr"/>
                      <a:r>
                        <a:rPr lang="tr-TR" sz="700" b="1" i="0" u="none" strike="noStrike">
                          <a:solidFill>
                            <a:srgbClr val="000000"/>
                          </a:solidFill>
                          <a:effectLst/>
                          <a:latin typeface="Tahoma"/>
                        </a:rPr>
                        <a:t> Başarı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3">
                  <a:txBody>
                    <a:bodyPr/>
                    <a:lstStyle/>
                    <a:p>
                      <a:pPr algn="ctr" fontAlgn="ctr"/>
                      <a:r>
                        <a:rPr lang="tr-TR" sz="700" b="1" i="0" u="none" strike="noStrike">
                          <a:solidFill>
                            <a:srgbClr val="000000"/>
                          </a:solidFill>
                          <a:effectLst/>
                          <a:latin typeface="Tahoma"/>
                        </a:rPr>
                        <a:t>DF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extLst>
                  <a:ext uri="{0D108BD9-81ED-4DB2-BD59-A6C34878D82A}">
                    <a16:rowId xmlns:a16="http://schemas.microsoft.com/office/drawing/2014/main" val="10005"/>
                  </a:ext>
                </a:extLst>
              </a:tr>
              <a:tr h="116616">
                <a:tc gridSpan="3" vMerge="1">
                  <a:txBody>
                    <a:bodyPr/>
                    <a:lstStyle/>
                    <a:p>
                      <a:endParaRPr lang="tr-TR"/>
                    </a:p>
                  </a:txBody>
                  <a:tcPr/>
                </a:tc>
                <a:tc hMerge="1" vMerge="1">
                  <a:txBody>
                    <a:bodyPr/>
                    <a:lstStyle/>
                    <a:p>
                      <a:endParaRPr lang="tr-TR"/>
                    </a:p>
                  </a:txBody>
                  <a:tcPr/>
                </a:tc>
                <a:tc hMerge="1" vMerge="1">
                  <a:txBody>
                    <a:bodyPr/>
                    <a:lstStyle/>
                    <a:p>
                      <a:endParaRPr lang="tr-TR"/>
                    </a:p>
                  </a:txBody>
                  <a:tcPr/>
                </a:tc>
                <a:tc gridSpan="2">
                  <a:txBody>
                    <a:bodyPr/>
                    <a:lstStyle/>
                    <a:p>
                      <a:pPr algn="ctr" fontAlgn="ctr"/>
                      <a:r>
                        <a:rPr lang="tr-TR" sz="700" b="1" i="0" u="none" strike="noStrike">
                          <a:solidFill>
                            <a:srgbClr val="FFFFFF"/>
                          </a:solidFill>
                          <a:effectLst/>
                          <a:latin typeface="Tahoma"/>
                        </a:rPr>
                        <a:t> </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hMerge="1">
                  <a:txBody>
                    <a:bodyPr/>
                    <a:lstStyle/>
                    <a:p>
                      <a:endParaRPr lang="tr-TR"/>
                    </a:p>
                  </a:txBody>
                  <a:tcPr/>
                </a:tc>
                <a:tc gridSpan="12"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6"/>
                  </a:ext>
                </a:extLst>
              </a:tr>
              <a:tr h="397865">
                <a:tc>
                  <a:txBody>
                    <a:bodyPr/>
                    <a:lstStyle/>
                    <a:p>
                      <a:pPr algn="ctr" fontAlgn="ctr"/>
                      <a:r>
                        <a:rPr lang="tr-TR" sz="700" b="1" i="0" u="none" strike="noStrike">
                          <a:solidFill>
                            <a:srgbClr val="FFFFFF"/>
                          </a:solidFill>
                          <a:effectLst/>
                          <a:latin typeface="Tahoma"/>
                        </a:rPr>
                        <a:t>Sıra No</a:t>
                      </a:r>
                    </a:p>
                  </a:txBody>
                  <a:tcPr marL="0" marR="0" marT="0" marB="0" anchor="ctr">
                    <a:lnL>
                      <a:noFill/>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a:txBody>
                    <a:bodyPr/>
                    <a:lstStyle/>
                    <a:p>
                      <a:pPr algn="ctr" fontAlgn="ctr"/>
                      <a:r>
                        <a:rPr lang="tr-TR" sz="700" b="1" i="0" u="none" strike="noStrike">
                          <a:solidFill>
                            <a:srgbClr val="FFFFFF"/>
                          </a:solidFill>
                          <a:effectLst/>
                          <a:latin typeface="Arial"/>
                        </a:rPr>
                        <a:t>Performans Kriteri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1" i="0" u="none" strike="noStrike">
                          <a:solidFill>
                            <a:srgbClr val="FFFFFF"/>
                          </a:solidFill>
                          <a:effectLst/>
                          <a:latin typeface="Arial"/>
                        </a:rPr>
                        <a:t>İlgili Olduğu Stratejik Faaliyet No</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0" i="0" u="none" strike="noStrike">
                          <a:solidFill>
                            <a:srgbClr val="FFFFFF"/>
                          </a:solidFill>
                          <a:effectLst/>
                          <a:latin typeface="Tahoma"/>
                        </a:rPr>
                        <a:t>2018 Gerçekleşen</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1" i="0" u="none" strike="noStrike">
                          <a:solidFill>
                            <a:srgbClr val="FFFFFF"/>
                          </a:solidFill>
                          <a:effectLst/>
                          <a:latin typeface="Tahoma"/>
                        </a:rPr>
                        <a:t>2019 Hedef</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0" i="0" u="none" strike="noStrike">
                          <a:solidFill>
                            <a:srgbClr val="000000"/>
                          </a:solidFill>
                          <a:effectLst/>
                          <a:latin typeface="Tahoma"/>
                        </a:rPr>
                        <a:t>Ocak</a:t>
                      </a:r>
                    </a:p>
                  </a:txBody>
                  <a:tcPr marL="0" marR="0" marT="0" marB="0" vert="vert270" anchor="ctr">
                    <a:lnL w="6350" cap="flat" cmpd="sng" algn="ctr">
                      <a:solidFill>
                        <a:srgbClr val="EEECE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4BACC6"/>
                    </a:solidFill>
                  </a:tcPr>
                </a:tc>
                <a:tc>
                  <a:txBody>
                    <a:bodyPr/>
                    <a:lstStyle/>
                    <a:p>
                      <a:pPr algn="ctr" fontAlgn="ctr"/>
                      <a:r>
                        <a:rPr lang="tr-TR" sz="700" b="0" i="0" u="none" strike="noStrike">
                          <a:solidFill>
                            <a:srgbClr val="000000"/>
                          </a:solidFill>
                          <a:effectLst/>
                          <a:latin typeface="Tahoma"/>
                        </a:rPr>
                        <a:t>Şubat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4BACC6"/>
                    </a:solidFill>
                  </a:tcPr>
                </a:tc>
                <a:tc>
                  <a:txBody>
                    <a:bodyPr/>
                    <a:lstStyle/>
                    <a:p>
                      <a:pPr algn="ctr" fontAlgn="ctr"/>
                      <a:r>
                        <a:rPr lang="tr-TR" sz="700" b="0" i="0" u="none" strike="noStrike">
                          <a:solidFill>
                            <a:srgbClr val="000000"/>
                          </a:solidFill>
                          <a:effectLst/>
                          <a:latin typeface="Tahoma"/>
                        </a:rPr>
                        <a:t>Mart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4BACC6"/>
                    </a:solidFill>
                  </a:tcPr>
                </a:tc>
                <a:tc>
                  <a:txBody>
                    <a:bodyPr/>
                    <a:lstStyle/>
                    <a:p>
                      <a:pPr algn="ctr" fontAlgn="ctr"/>
                      <a:r>
                        <a:rPr lang="tr-TR" sz="700" b="0" i="0" u="none" strike="noStrike">
                          <a:solidFill>
                            <a:srgbClr val="000000"/>
                          </a:solidFill>
                          <a:effectLst/>
                          <a:latin typeface="Tahoma"/>
                        </a:rPr>
                        <a:t>Nisan</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Mayıs</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Haziran</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Temmuz</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Ağustos</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Eylül</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Ekim</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Kasım</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Aralık</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vMerge="1">
                  <a:txBody>
                    <a:bodyPr/>
                    <a:lstStyle/>
                    <a:p>
                      <a:endParaRPr lang="tr-TR"/>
                    </a:p>
                  </a:txBody>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7"/>
                  </a:ext>
                </a:extLst>
              </a:tr>
              <a:tr h="473320">
                <a:tc>
                  <a:txBody>
                    <a:bodyPr/>
                    <a:lstStyle/>
                    <a:p>
                      <a:pPr algn="ctr" fontAlgn="ctr"/>
                      <a:r>
                        <a:rPr lang="tr-TR" sz="700" b="0" i="0" u="none" strike="noStrike">
                          <a:solidFill>
                            <a:srgbClr val="000000"/>
                          </a:solidFill>
                          <a:effectLst/>
                          <a:latin typeface="Tahoma"/>
                        </a:rPr>
                        <a:t>9</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a:effectLst/>
                          <a:latin typeface="Arial"/>
                        </a:rPr>
                        <a:t>ÖĞRETIM ÜYESI BAŞINA DÜŞEN (Ulusal, Uluslararası, Hakemli,  Hakemsiz, Bildiri) TOPLAM YAYIN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2,4,2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Tur"/>
                        </a:rPr>
                        <a:t>1,10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effectLst/>
                          <a:latin typeface="Tahoma"/>
                        </a:rPr>
                        <a:t>2</a:t>
                      </a: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effectLst/>
                          <a:latin typeface="Tahoma"/>
                        </a:rPr>
                        <a:t>1</a:t>
                      </a: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effectLst/>
                          <a:latin typeface="Tahoma"/>
                        </a:rPr>
                        <a:t>2</a:t>
                      </a: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smtClean="0">
                          <a:solidFill>
                            <a:srgbClr val="000000"/>
                          </a:solidFill>
                          <a:effectLst/>
                          <a:latin typeface="Tahoma"/>
                        </a:rPr>
                        <a:t>2,17</a:t>
                      </a:r>
                      <a:endParaRPr lang="tr-TR" sz="700" b="1" i="0" u="none" strike="noStrike" dirty="0">
                        <a:solidFill>
                          <a:srgbClr val="000000"/>
                        </a:solidFill>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solidFill>
                            <a:srgbClr val="000000"/>
                          </a:solidFill>
                          <a:effectLst/>
                          <a:latin typeface="Tahoma"/>
                        </a:rPr>
                        <a:t>197%</a:t>
                      </a:r>
                      <a:endParaRPr lang="tr-TR" sz="700" b="0" i="0" u="none" strike="noStrike" dirty="0">
                        <a:solidFill>
                          <a:srgbClr val="000000"/>
                        </a:solidFill>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08"/>
                  </a:ext>
                </a:extLst>
              </a:tr>
              <a:tr h="384144">
                <a:tc>
                  <a:txBody>
                    <a:bodyPr/>
                    <a:lstStyle/>
                    <a:p>
                      <a:pPr algn="ctr" fontAlgn="ctr"/>
                      <a:r>
                        <a:rPr lang="tr-TR" sz="700" b="0" i="0" u="none" strike="noStrike">
                          <a:effectLst/>
                          <a:latin typeface="Arial"/>
                        </a:rPr>
                        <a:t>10</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DERECEYE GIRILEN YARIŞMA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a:effectLst/>
                          <a:latin typeface="Arial"/>
                        </a:rPr>
                        <a:t>DEĞERLENDİRME DIŞI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9"/>
                  </a:ext>
                </a:extLst>
              </a:tr>
              <a:tr h="375913">
                <a:tc>
                  <a:txBody>
                    <a:bodyPr/>
                    <a:lstStyle/>
                    <a:p>
                      <a:pPr algn="ctr" fontAlgn="ctr"/>
                      <a:r>
                        <a:rPr lang="tr-TR" sz="700" b="0" i="0" u="none" strike="noStrike">
                          <a:effectLst/>
                          <a:latin typeface="Arial"/>
                        </a:rPr>
                        <a:t>11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ÖĞRETIM ÜYESI BAŞINA DÜŞEN  YAYINLANMIŞ KİTAP BÖLÜMÜ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effectLst/>
                          <a:latin typeface="Tahoma"/>
                        </a:rPr>
                        <a:t>3</a:t>
                      </a: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kern="1200" dirty="0" smtClean="0">
                          <a:solidFill>
                            <a:srgbClr val="000000"/>
                          </a:solidFill>
                          <a:effectLst/>
                          <a:latin typeface="Tahoma"/>
                          <a:ea typeface="+mn-ea"/>
                          <a:cs typeface="+mn-cs"/>
                        </a:rPr>
                        <a:t>0,83</a:t>
                      </a:r>
                      <a:endParaRPr lang="tr-TR" sz="700" b="1" i="0" u="none" strike="noStrike" kern="1200" dirty="0">
                        <a:solidFill>
                          <a:srgbClr val="000000"/>
                        </a:solidFill>
                        <a:effectLst/>
                        <a:latin typeface="Tahoma"/>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kern="1200" dirty="0">
                          <a:solidFill>
                            <a:srgbClr val="000000"/>
                          </a:solidFill>
                          <a:effectLst/>
                          <a:latin typeface="Tahoma"/>
                          <a:ea typeface="+mn-ea"/>
                          <a:cs typeface="+mn-cs"/>
                        </a:rPr>
                        <a:t>833%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fontAlgn="ctr" latinLnBrk="0" hangingPunct="1"/>
                      <a:r>
                        <a:rPr lang="tr-TR" sz="700" b="0" i="0" u="none" strike="noStrike" kern="1200" dirty="0">
                          <a:solidFill>
                            <a:srgbClr val="000000"/>
                          </a:solidFill>
                          <a:effectLst/>
                          <a:latin typeface="Tahoma"/>
                          <a:ea typeface="+mn-ea"/>
                          <a:cs typeface="+mn-cs"/>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0"/>
                  </a:ext>
                </a:extLst>
              </a:tr>
              <a:tr h="548778">
                <a:tc>
                  <a:txBody>
                    <a:bodyPr/>
                    <a:lstStyle/>
                    <a:p>
                      <a:pPr algn="ctr" fontAlgn="ctr"/>
                      <a:r>
                        <a:rPr lang="tr-TR" sz="700" b="0" i="0" u="none" strike="noStrike">
                          <a:solidFill>
                            <a:srgbClr val="000000"/>
                          </a:solidFill>
                          <a:effectLst/>
                          <a:latin typeface="Tahoma"/>
                        </a:rPr>
                        <a:t>12</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a:effectLst/>
                          <a:latin typeface="Arial"/>
                        </a:rPr>
                        <a:t>ÖĞRENCI MEMNUNIYET ANKETI SONUCU AKSIYON GERÇEKLEŞME ORANI (%)</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smtClean="0">
                          <a:effectLst/>
                          <a:latin typeface="Calibri"/>
                        </a:rPr>
                        <a:t>100%</a:t>
                      </a:r>
                      <a:endParaRPr lang="tr-TR" sz="700" b="0" i="0" u="none" strike="noStrike" dirty="0">
                        <a:effectLst/>
                        <a:latin typeface="Calibri"/>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32,90%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5,81%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17,42%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0,32%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4,84%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Tahoma"/>
                          <a:ea typeface="+mn-ea"/>
                          <a:cs typeface="+mn-cs"/>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kern="1200">
                          <a:solidFill>
                            <a:schemeClr val="tx1"/>
                          </a:solidFill>
                          <a:effectLst/>
                          <a:latin typeface="Tahoma"/>
                          <a:ea typeface="+mn-ea"/>
                          <a:cs typeface="+mn-cs"/>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chemeClr val="tx1"/>
                          </a:solidFill>
                          <a:effectLst/>
                          <a:latin typeface="Tahoma"/>
                          <a:ea typeface="+mn-ea"/>
                          <a:cs typeface="+mn-cs"/>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rgbClr val="000000"/>
                          </a:solidFill>
                          <a:effectLst/>
                          <a:latin typeface="Tahoma"/>
                          <a:ea typeface="+mn-ea"/>
                          <a:cs typeface="+mn-cs"/>
                        </a:rPr>
                        <a:t>100,00%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rgbClr val="000000"/>
                          </a:solidFill>
                          <a:effectLst/>
                          <a:latin typeface="Tahoma"/>
                          <a:ea typeface="+mn-ea"/>
                          <a:cs typeface="+mn-cs"/>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tr-TR" sz="700" b="0" i="0" u="none" strike="noStrike" kern="1200" dirty="0" smtClean="0">
                          <a:solidFill>
                            <a:srgbClr val="000000"/>
                          </a:solidFill>
                          <a:effectLst/>
                          <a:latin typeface="Tahoma"/>
                          <a:ea typeface="+mn-ea"/>
                          <a:cs typeface="+mn-cs"/>
                        </a:rPr>
                        <a:t> </a:t>
                      </a:r>
                      <a:endParaRPr lang="tr-TR" sz="700" b="0" i="0" u="none" strike="noStrike" kern="1200" dirty="0">
                        <a:solidFill>
                          <a:srgbClr val="000000"/>
                        </a:solidFill>
                        <a:effectLst/>
                        <a:latin typeface="Tahoma"/>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1"/>
                  </a:ext>
                </a:extLst>
              </a:tr>
              <a:tr h="548778">
                <a:tc>
                  <a:txBody>
                    <a:bodyPr/>
                    <a:lstStyle/>
                    <a:p>
                      <a:pPr algn="ctr" fontAlgn="ctr"/>
                      <a:r>
                        <a:rPr lang="tr-TR" sz="700" b="0" i="0" u="none" strike="noStrike">
                          <a:effectLst/>
                          <a:latin typeface="Arial"/>
                        </a:rPr>
                        <a:t>13</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GERÇEKLEŞEN KATILIMCI SAYISI/PLANLANAN KATILIMCI SAYISI (%)</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2.1.1.-2.1.2.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83,25%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a:effectLst/>
                          <a:latin typeface="Calibri"/>
                        </a:rPr>
                        <a:t>%81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100,00%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123%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2"/>
                  </a:ext>
                </a:extLst>
              </a:tr>
              <a:tr h="363566">
                <a:tc>
                  <a:txBody>
                    <a:bodyPr/>
                    <a:lstStyle/>
                    <a:p>
                      <a:pPr algn="ctr" fontAlgn="ctr"/>
                      <a:r>
                        <a:rPr lang="tr-TR" sz="700" b="0" i="0" u="none" strike="noStrike">
                          <a:effectLst/>
                          <a:latin typeface="Arial"/>
                        </a:rPr>
                        <a:t>14</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ÖĞRENCİ MEMNUNİYET ORANI (ETKİNLİKLERDEN)</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2.1.1.-2.1.2.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76%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81,30%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59,57%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77,41%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Tur"/>
                        </a:rPr>
                        <a:t>83,13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Tahoma"/>
                        </a:rPr>
                        <a:t>85,31%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3"/>
                  </a:ext>
                </a:extLst>
              </a:tr>
              <a:tr h="226370">
                <a:tc>
                  <a:txBody>
                    <a:bodyPr/>
                    <a:lstStyle/>
                    <a:p>
                      <a:pPr algn="ctr" fontAlgn="ctr"/>
                      <a:r>
                        <a:rPr lang="tr-TR" sz="700" b="0" i="0" u="none" strike="noStrike">
                          <a:solidFill>
                            <a:srgbClr val="000000"/>
                          </a:solidFill>
                          <a:effectLst/>
                          <a:latin typeface="Tahoma"/>
                        </a:rPr>
                        <a:t>15</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MEZUN MEMNUNIYET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2.2.5.-2.2.6.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DD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a:effectLst/>
                          <a:latin typeface="Calibri"/>
                        </a:rPr>
                        <a:t>DEĞERLENDİRME DIŞI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4"/>
                  </a:ext>
                </a:extLst>
              </a:tr>
              <a:tr h="226370">
                <a:tc>
                  <a:txBody>
                    <a:bodyPr/>
                    <a:lstStyle/>
                    <a:p>
                      <a:pPr algn="ctr" fontAlgn="ctr"/>
                      <a:r>
                        <a:rPr lang="tr-TR" sz="700" b="0" i="0" u="none" strike="noStrike">
                          <a:effectLst/>
                          <a:latin typeface="Arial"/>
                        </a:rPr>
                        <a:t>16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İŞVEREN MEMNUNIYET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2.2.5.-2.2.6.-2.2.7.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DD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a:effectLst/>
                          <a:latin typeface="Tahoma"/>
                        </a:rPr>
                        <a:t>2021 'DE DEĞERLENDİRECEKTİR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5"/>
                  </a:ext>
                </a:extLst>
              </a:tr>
              <a:tr h="301828">
                <a:tc>
                  <a:txBody>
                    <a:bodyPr/>
                    <a:lstStyle/>
                    <a:p>
                      <a:pPr algn="ctr" fontAlgn="ctr"/>
                      <a:r>
                        <a:rPr lang="tr-TR" sz="700" b="0" i="0" u="none" strike="noStrike">
                          <a:effectLst/>
                          <a:latin typeface="Arial"/>
                        </a:rPr>
                        <a:t>17</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ORTAK YAYIN SAYISI ARTIŞ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2,4,3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0,15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0,50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Tahoma"/>
                        </a:rPr>
                        <a:t>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Tahoma"/>
                        </a:rPr>
                        <a:t>333%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a:solidFill>
                            <a:srgbClr val="FF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6"/>
                  </a:ext>
                </a:extLst>
              </a:tr>
              <a:tr h="294968">
                <a:tc>
                  <a:txBody>
                    <a:bodyPr/>
                    <a:lstStyle/>
                    <a:p>
                      <a:pPr algn="ctr" fontAlgn="ctr"/>
                      <a:r>
                        <a:rPr lang="tr-TR" sz="700" b="0" i="0" u="none" strike="noStrike">
                          <a:solidFill>
                            <a:srgbClr val="000000"/>
                          </a:solidFill>
                          <a:effectLst/>
                          <a:latin typeface="Tahoma"/>
                        </a:rPr>
                        <a:t>18</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ÜNIVERSITELERLE YAPILAN ORTAK PROJE SAYISI ARTIŞ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2.4.2004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DD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dirty="0" smtClean="0">
                          <a:effectLst/>
                          <a:latin typeface="Calibri"/>
                        </a:rPr>
                        <a:t>DEĞERLENDİRME </a:t>
                      </a:r>
                      <a:r>
                        <a:rPr lang="tr-TR" sz="700" b="0" i="0" u="none" strike="noStrike" dirty="0">
                          <a:effectLst/>
                          <a:latin typeface="Calibri"/>
                        </a:rPr>
                        <a:t>DIŞI-ÖĞRETİM ÜYELERİNİN BEKLENEN  HAFTALIK DERS SAATİNİ SAĞLAMASI DURUMUNDA DEĞERLENDİRİLECEKTİR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44153541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1200329"/>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SÜREÇ PERFORMANS GÖSTERGELERİ (SPİK )</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11</a:t>
            </a:fld>
            <a:endParaRPr lang="tr-TR"/>
          </a:p>
        </p:txBody>
      </p:sp>
      <p:pic>
        <p:nvPicPr>
          <p:cNvPr id="8" name="Resim 5"/>
          <p:cNvPicPr/>
          <p:nvPr/>
        </p:nvPicPr>
        <p:blipFill>
          <a:blip r:embed="rId3"/>
          <a:stretch>
            <a:fillRect/>
          </a:stretch>
        </p:blipFill>
        <p:spPr>
          <a:xfrm>
            <a:off x="107504" y="260648"/>
            <a:ext cx="2736304" cy="576064"/>
          </a:xfrm>
          <a:prstGeom prst="rect">
            <a:avLst/>
          </a:prstGeom>
        </p:spPr>
      </p:pic>
      <p:graphicFrame>
        <p:nvGraphicFramePr>
          <p:cNvPr id="2" name="Tablo 1"/>
          <p:cNvGraphicFramePr>
            <a:graphicFrameLocks noGrp="1"/>
          </p:cNvGraphicFramePr>
          <p:nvPr>
            <p:extLst>
              <p:ext uri="{D42A27DB-BD31-4B8C-83A1-F6EECF244321}">
                <p14:modId xmlns:p14="http://schemas.microsoft.com/office/powerpoint/2010/main" val="1239289255"/>
              </p:ext>
            </p:extLst>
          </p:nvPr>
        </p:nvGraphicFramePr>
        <p:xfrm>
          <a:off x="251520" y="1268760"/>
          <a:ext cx="8568952" cy="5386895"/>
        </p:xfrm>
        <a:graphic>
          <a:graphicData uri="http://schemas.openxmlformats.org/drawingml/2006/table">
            <a:tbl>
              <a:tblPr/>
              <a:tblGrid>
                <a:gridCol w="276976">
                  <a:extLst>
                    <a:ext uri="{9D8B030D-6E8A-4147-A177-3AD203B41FA5}">
                      <a16:colId xmlns:a16="http://schemas.microsoft.com/office/drawing/2014/main" val="20000"/>
                    </a:ext>
                  </a:extLst>
                </a:gridCol>
                <a:gridCol w="1079053">
                  <a:extLst>
                    <a:ext uri="{9D8B030D-6E8A-4147-A177-3AD203B41FA5}">
                      <a16:colId xmlns:a16="http://schemas.microsoft.com/office/drawing/2014/main" val="20001"/>
                    </a:ext>
                  </a:extLst>
                </a:gridCol>
                <a:gridCol w="478938">
                  <a:extLst>
                    <a:ext uri="{9D8B030D-6E8A-4147-A177-3AD203B41FA5}">
                      <a16:colId xmlns:a16="http://schemas.microsoft.com/office/drawing/2014/main" val="20002"/>
                    </a:ext>
                  </a:extLst>
                </a:gridCol>
                <a:gridCol w="450086">
                  <a:extLst>
                    <a:ext uri="{9D8B030D-6E8A-4147-A177-3AD203B41FA5}">
                      <a16:colId xmlns:a16="http://schemas.microsoft.com/office/drawing/2014/main" val="20003"/>
                    </a:ext>
                  </a:extLst>
                </a:gridCol>
                <a:gridCol w="289959">
                  <a:extLst>
                    <a:ext uri="{9D8B030D-6E8A-4147-A177-3AD203B41FA5}">
                      <a16:colId xmlns:a16="http://schemas.microsoft.com/office/drawing/2014/main" val="20004"/>
                    </a:ext>
                  </a:extLst>
                </a:gridCol>
                <a:gridCol w="276976">
                  <a:extLst>
                    <a:ext uri="{9D8B030D-6E8A-4147-A177-3AD203B41FA5}">
                      <a16:colId xmlns:a16="http://schemas.microsoft.com/office/drawing/2014/main" val="20005"/>
                    </a:ext>
                  </a:extLst>
                </a:gridCol>
                <a:gridCol w="398154">
                  <a:extLst>
                    <a:ext uri="{9D8B030D-6E8A-4147-A177-3AD203B41FA5}">
                      <a16:colId xmlns:a16="http://schemas.microsoft.com/office/drawing/2014/main" val="20006"/>
                    </a:ext>
                  </a:extLst>
                </a:gridCol>
                <a:gridCol w="276976">
                  <a:extLst>
                    <a:ext uri="{9D8B030D-6E8A-4147-A177-3AD203B41FA5}">
                      <a16:colId xmlns:a16="http://schemas.microsoft.com/office/drawing/2014/main" val="20007"/>
                    </a:ext>
                  </a:extLst>
                </a:gridCol>
                <a:gridCol w="294287">
                  <a:extLst>
                    <a:ext uri="{9D8B030D-6E8A-4147-A177-3AD203B41FA5}">
                      <a16:colId xmlns:a16="http://schemas.microsoft.com/office/drawing/2014/main" val="20008"/>
                    </a:ext>
                  </a:extLst>
                </a:gridCol>
                <a:gridCol w="502019">
                  <a:extLst>
                    <a:ext uri="{9D8B030D-6E8A-4147-A177-3AD203B41FA5}">
                      <a16:colId xmlns:a16="http://schemas.microsoft.com/office/drawing/2014/main" val="20009"/>
                    </a:ext>
                  </a:extLst>
                </a:gridCol>
                <a:gridCol w="411137">
                  <a:extLst>
                    <a:ext uri="{9D8B030D-6E8A-4147-A177-3AD203B41FA5}">
                      <a16:colId xmlns:a16="http://schemas.microsoft.com/office/drawing/2014/main" val="20010"/>
                    </a:ext>
                  </a:extLst>
                </a:gridCol>
                <a:gridCol w="323139">
                  <a:extLst>
                    <a:ext uri="{9D8B030D-6E8A-4147-A177-3AD203B41FA5}">
                      <a16:colId xmlns:a16="http://schemas.microsoft.com/office/drawing/2014/main" val="20011"/>
                    </a:ext>
                  </a:extLst>
                </a:gridCol>
                <a:gridCol w="323139">
                  <a:extLst>
                    <a:ext uri="{9D8B030D-6E8A-4147-A177-3AD203B41FA5}">
                      <a16:colId xmlns:a16="http://schemas.microsoft.com/office/drawing/2014/main" val="20012"/>
                    </a:ext>
                  </a:extLst>
                </a:gridCol>
                <a:gridCol w="582804">
                  <a:extLst>
                    <a:ext uri="{9D8B030D-6E8A-4147-A177-3AD203B41FA5}">
                      <a16:colId xmlns:a16="http://schemas.microsoft.com/office/drawing/2014/main" val="20013"/>
                    </a:ext>
                  </a:extLst>
                </a:gridCol>
                <a:gridCol w="496250">
                  <a:extLst>
                    <a:ext uri="{9D8B030D-6E8A-4147-A177-3AD203B41FA5}">
                      <a16:colId xmlns:a16="http://schemas.microsoft.com/office/drawing/2014/main" val="20014"/>
                    </a:ext>
                  </a:extLst>
                </a:gridCol>
                <a:gridCol w="484709">
                  <a:extLst>
                    <a:ext uri="{9D8B030D-6E8A-4147-A177-3AD203B41FA5}">
                      <a16:colId xmlns:a16="http://schemas.microsoft.com/office/drawing/2014/main" val="20015"/>
                    </a:ext>
                  </a:extLst>
                </a:gridCol>
                <a:gridCol w="525101">
                  <a:extLst>
                    <a:ext uri="{9D8B030D-6E8A-4147-A177-3AD203B41FA5}">
                      <a16:colId xmlns:a16="http://schemas.microsoft.com/office/drawing/2014/main" val="20016"/>
                    </a:ext>
                  </a:extLst>
                </a:gridCol>
                <a:gridCol w="445758">
                  <a:extLst>
                    <a:ext uri="{9D8B030D-6E8A-4147-A177-3AD203B41FA5}">
                      <a16:colId xmlns:a16="http://schemas.microsoft.com/office/drawing/2014/main" val="20017"/>
                    </a:ext>
                  </a:extLst>
                </a:gridCol>
                <a:gridCol w="376515">
                  <a:extLst>
                    <a:ext uri="{9D8B030D-6E8A-4147-A177-3AD203B41FA5}">
                      <a16:colId xmlns:a16="http://schemas.microsoft.com/office/drawing/2014/main" val="20018"/>
                    </a:ext>
                  </a:extLst>
                </a:gridCol>
                <a:gridCol w="276976">
                  <a:extLst>
                    <a:ext uri="{9D8B030D-6E8A-4147-A177-3AD203B41FA5}">
                      <a16:colId xmlns:a16="http://schemas.microsoft.com/office/drawing/2014/main" val="20019"/>
                    </a:ext>
                  </a:extLst>
                </a:gridCol>
              </a:tblGrid>
              <a:tr h="149671">
                <a:tc rowSpan="5" gridSpan="15">
                  <a:txBody>
                    <a:bodyPr/>
                    <a:lstStyle/>
                    <a:p>
                      <a:pPr algn="l" fontAlgn="b"/>
                      <a:r>
                        <a:rPr lang="tr-TR" sz="700" b="1" i="0" u="none" strike="noStrike" dirty="0">
                          <a:solidFill>
                            <a:srgbClr val="000000"/>
                          </a:solidFill>
                          <a:effectLst/>
                          <a:latin typeface="Tahoma"/>
                        </a:rPr>
                        <a:t>SÜREÇ PERFORMANS İZLEME KARNESİ (SPİK) 2019</a:t>
                      </a:r>
                      <a:endParaRPr lang="tr-TR" sz="700" b="0" i="0" u="none" strike="noStrike" dirty="0">
                        <a:effectLst/>
                        <a:latin typeface="Arial Tur"/>
                      </a:endParaRPr>
                    </a:p>
                  </a:txBody>
                  <a:tcPr marL="0" marR="0" marT="0" marB="0" anchor="ctr">
                    <a:lnL>
                      <a:noFill/>
                    </a:lnL>
                    <a:lnR w="6350" cap="flat" cmpd="sng" algn="ctr">
                      <a:solidFill>
                        <a:srgbClr val="000000"/>
                      </a:solidFill>
                      <a:prstDash val="solid"/>
                      <a:round/>
                      <a:headEnd type="none" w="med" len="med"/>
                      <a:tailEnd type="none" w="med" len="med"/>
                    </a:lnR>
                    <a:lnT>
                      <a:noFill/>
                    </a:lnT>
                    <a:lnB w="6350" cap="flat" cmpd="sng" algn="ctr">
                      <a:solidFill>
                        <a:srgbClr val="EEECE1"/>
                      </a:solidFill>
                      <a:prstDash val="solid"/>
                      <a:round/>
                      <a:headEnd type="none" w="med" len="med"/>
                      <a:tailEnd type="none" w="med" len="med"/>
                    </a:lnB>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gridSpan="3">
                  <a:txBody>
                    <a:bodyPr/>
                    <a:lstStyle/>
                    <a:p>
                      <a:pPr algn="l" fontAlgn="ctr"/>
                      <a:r>
                        <a:rPr lang="tr-TR" sz="700" b="1" i="0" u="none" strike="noStrike">
                          <a:effectLst/>
                          <a:latin typeface="Calibri"/>
                        </a:rPr>
                        <a:t>Doküman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İM-SP-0001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0"/>
                  </a:ext>
                </a:extLst>
              </a:tr>
              <a:tr h="149671">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Yayın Tarihi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03.05.2018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1"/>
                  </a:ext>
                </a:extLst>
              </a:tr>
              <a:tr h="149671">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Değişiklik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2"/>
                  </a:ext>
                </a:extLst>
              </a:tr>
              <a:tr h="149671">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Değişiklik Tarihi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31.01.2019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3"/>
                  </a:ext>
                </a:extLst>
              </a:tr>
              <a:tr h="242327">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Sayfa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4"/>
                  </a:ext>
                </a:extLst>
              </a:tr>
              <a:tr h="121164">
                <a:tc rowSpan="2" gridSpan="3">
                  <a:txBody>
                    <a:bodyPr/>
                    <a:lstStyle/>
                    <a:p>
                      <a:pPr algn="l" fontAlgn="ctr"/>
                      <a:r>
                        <a:rPr lang="tr-TR" sz="700" b="1" i="0" u="none" strike="noStrike">
                          <a:solidFill>
                            <a:srgbClr val="FFFFFF"/>
                          </a:solidFill>
                          <a:effectLst/>
                          <a:latin typeface="Tahoma"/>
                        </a:rPr>
                        <a:t>SÜREÇ ADI: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rowSpan="2" hMerge="1">
                  <a:txBody>
                    <a:bodyPr/>
                    <a:lstStyle/>
                    <a:p>
                      <a:endParaRPr lang="tr-TR"/>
                    </a:p>
                  </a:txBody>
                  <a:tcPr/>
                </a:tc>
                <a:tc rowSpan="2" hMerge="1">
                  <a:txBody>
                    <a:bodyPr/>
                    <a:lstStyle/>
                    <a:p>
                      <a:endParaRPr lang="tr-TR"/>
                    </a:p>
                  </a:txBody>
                  <a:tcPr/>
                </a:tc>
                <a:tc gridSpan="2">
                  <a:txBody>
                    <a:bodyPr/>
                    <a:lstStyle/>
                    <a:p>
                      <a:pPr algn="ctr" fontAlgn="b"/>
                      <a:r>
                        <a:rPr lang="tr-TR" sz="700" b="1" i="0" u="none" strike="noStrike">
                          <a:solidFill>
                            <a:srgbClr val="FFFFFF"/>
                          </a:solidFill>
                          <a:effectLst/>
                          <a:latin typeface="Tahoma"/>
                        </a:rPr>
                        <a:t>Süreç No</a:t>
                      </a:r>
                    </a:p>
                  </a:txBody>
                  <a:tcPr marL="0" marR="0" marT="0" marB="0" anchor="b">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hMerge="1">
                  <a:txBody>
                    <a:bodyPr/>
                    <a:lstStyle/>
                    <a:p>
                      <a:endParaRPr lang="tr-TR"/>
                    </a:p>
                  </a:txBody>
                  <a:tcPr/>
                </a:tc>
                <a:tc rowSpan="2" gridSpan="12">
                  <a:txBody>
                    <a:bodyPr/>
                    <a:lstStyle/>
                    <a:p>
                      <a:pPr algn="ctr" fontAlgn="ctr"/>
                      <a:r>
                        <a:rPr lang="tr-TR" sz="700" b="1" i="0" u="none" strike="noStrike">
                          <a:solidFill>
                            <a:srgbClr val="000000"/>
                          </a:solidFill>
                          <a:effectLst/>
                          <a:latin typeface="Tahoma"/>
                        </a:rPr>
                        <a:t>2018 GERÇEKLEŞEN GÖSTERGELERİ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3">
                  <a:txBody>
                    <a:bodyPr/>
                    <a:lstStyle/>
                    <a:p>
                      <a:pPr algn="ctr" fontAlgn="ctr"/>
                      <a:r>
                        <a:rPr lang="tr-TR" sz="700" b="1" i="0" u="none" strike="noStrike">
                          <a:solidFill>
                            <a:srgbClr val="000000"/>
                          </a:solidFill>
                          <a:effectLst/>
                          <a:latin typeface="Tahoma"/>
                        </a:rPr>
                        <a:t>Toplam/           Ortalama</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3">
                  <a:txBody>
                    <a:bodyPr/>
                    <a:lstStyle/>
                    <a:p>
                      <a:pPr algn="ctr" fontAlgn="ctr"/>
                      <a:r>
                        <a:rPr lang="tr-TR" sz="700" b="1" i="0" u="none" strike="noStrike">
                          <a:solidFill>
                            <a:srgbClr val="000000"/>
                          </a:solidFill>
                          <a:effectLst/>
                          <a:latin typeface="Tahoma"/>
                        </a:rPr>
                        <a:t> Başarı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3">
                  <a:txBody>
                    <a:bodyPr/>
                    <a:lstStyle/>
                    <a:p>
                      <a:pPr algn="ctr" fontAlgn="ctr"/>
                      <a:r>
                        <a:rPr lang="tr-TR" sz="700" b="1" i="0" u="none" strike="noStrike">
                          <a:solidFill>
                            <a:srgbClr val="000000"/>
                          </a:solidFill>
                          <a:effectLst/>
                          <a:latin typeface="Tahoma"/>
                        </a:rPr>
                        <a:t>DF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extLst>
                  <a:ext uri="{0D108BD9-81ED-4DB2-BD59-A6C34878D82A}">
                    <a16:rowId xmlns:a16="http://schemas.microsoft.com/office/drawing/2014/main" val="10005"/>
                  </a:ext>
                </a:extLst>
              </a:tr>
              <a:tr h="121164">
                <a:tc gridSpan="3" vMerge="1">
                  <a:txBody>
                    <a:bodyPr/>
                    <a:lstStyle/>
                    <a:p>
                      <a:endParaRPr lang="tr-TR"/>
                    </a:p>
                  </a:txBody>
                  <a:tcPr/>
                </a:tc>
                <a:tc hMerge="1" vMerge="1">
                  <a:txBody>
                    <a:bodyPr/>
                    <a:lstStyle/>
                    <a:p>
                      <a:endParaRPr lang="tr-TR"/>
                    </a:p>
                  </a:txBody>
                  <a:tcPr/>
                </a:tc>
                <a:tc hMerge="1" vMerge="1">
                  <a:txBody>
                    <a:bodyPr/>
                    <a:lstStyle/>
                    <a:p>
                      <a:endParaRPr lang="tr-TR"/>
                    </a:p>
                  </a:txBody>
                  <a:tcPr/>
                </a:tc>
                <a:tc gridSpan="2">
                  <a:txBody>
                    <a:bodyPr/>
                    <a:lstStyle/>
                    <a:p>
                      <a:pPr algn="ctr" fontAlgn="ctr"/>
                      <a:r>
                        <a:rPr lang="tr-TR" sz="700" b="1" i="0" u="none" strike="noStrike">
                          <a:solidFill>
                            <a:srgbClr val="FFFFFF"/>
                          </a:solidFill>
                          <a:effectLst/>
                          <a:latin typeface="Tahoma"/>
                        </a:rPr>
                        <a:t> </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hMerge="1">
                  <a:txBody>
                    <a:bodyPr/>
                    <a:lstStyle/>
                    <a:p>
                      <a:endParaRPr lang="tr-TR"/>
                    </a:p>
                  </a:txBody>
                  <a:tcPr/>
                </a:tc>
                <a:tc gridSpan="12"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6"/>
                  </a:ext>
                </a:extLst>
              </a:tr>
              <a:tr h="413382">
                <a:tc>
                  <a:txBody>
                    <a:bodyPr/>
                    <a:lstStyle/>
                    <a:p>
                      <a:pPr algn="ctr" fontAlgn="ctr"/>
                      <a:r>
                        <a:rPr lang="tr-TR" sz="700" b="1" i="0" u="none" strike="noStrike">
                          <a:solidFill>
                            <a:srgbClr val="FFFFFF"/>
                          </a:solidFill>
                          <a:effectLst/>
                          <a:latin typeface="Tahoma"/>
                        </a:rPr>
                        <a:t>Sıra No</a:t>
                      </a:r>
                    </a:p>
                  </a:txBody>
                  <a:tcPr marL="0" marR="0" marT="0" marB="0" anchor="ctr">
                    <a:lnL>
                      <a:noFill/>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a:txBody>
                    <a:bodyPr/>
                    <a:lstStyle/>
                    <a:p>
                      <a:pPr algn="ctr" fontAlgn="ctr"/>
                      <a:r>
                        <a:rPr lang="tr-TR" sz="700" b="1" i="0" u="none" strike="noStrike">
                          <a:solidFill>
                            <a:srgbClr val="FFFFFF"/>
                          </a:solidFill>
                          <a:effectLst/>
                          <a:latin typeface="Arial"/>
                        </a:rPr>
                        <a:t>Performans Kriteri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1" i="0" u="none" strike="noStrike" dirty="0">
                          <a:solidFill>
                            <a:srgbClr val="FFFFFF"/>
                          </a:solidFill>
                          <a:effectLst/>
                          <a:latin typeface="Arial"/>
                        </a:rPr>
                        <a:t>İlgili Olduğu Stratejik Faaliyet No</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0" i="0" u="none" strike="noStrike">
                          <a:solidFill>
                            <a:srgbClr val="FFFFFF"/>
                          </a:solidFill>
                          <a:effectLst/>
                          <a:latin typeface="Tahoma"/>
                        </a:rPr>
                        <a:t>2018 Gerçekleşen</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1" i="0" u="none" strike="noStrike">
                          <a:solidFill>
                            <a:srgbClr val="FFFFFF"/>
                          </a:solidFill>
                          <a:effectLst/>
                          <a:latin typeface="Tahoma"/>
                        </a:rPr>
                        <a:t>2019 Hedef</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tr-TR" sz="700" b="0" i="0" u="none" strike="noStrike">
                          <a:solidFill>
                            <a:srgbClr val="000000"/>
                          </a:solidFill>
                          <a:effectLst/>
                          <a:latin typeface="Tahoma"/>
                        </a:rPr>
                        <a:t>Ocak</a:t>
                      </a:r>
                    </a:p>
                  </a:txBody>
                  <a:tcPr marL="0" marR="0" marT="0" marB="0" vert="vert270" anchor="ctr">
                    <a:lnL w="6350" cap="flat" cmpd="sng" algn="ctr">
                      <a:solidFill>
                        <a:srgbClr val="EEECE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Şubat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Mart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Nisan</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Mayıs</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Haziran</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Temmuz</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Ağustos</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Eylül</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Ekim</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Kasım</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Aralık</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vMerge="1">
                  <a:txBody>
                    <a:bodyPr/>
                    <a:lstStyle/>
                    <a:p>
                      <a:endParaRPr lang="tr-TR"/>
                    </a:p>
                  </a:txBody>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7"/>
                  </a:ext>
                </a:extLst>
              </a:tr>
              <a:tr h="308371">
                <a:tc>
                  <a:txBody>
                    <a:bodyPr/>
                    <a:lstStyle/>
                    <a:p>
                      <a:pPr algn="ctr" fontAlgn="ctr"/>
                      <a:r>
                        <a:rPr lang="tr-TR" sz="700" b="0" i="0" u="none" strike="noStrike">
                          <a:effectLst/>
                          <a:latin typeface="Arial"/>
                        </a:rPr>
                        <a:t>19</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ÖĞRENCILERIN DAHIL EDILDIĞI PROJELERIN BAŞARI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2.4.5.-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Yok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gridSpan="16">
                  <a:txBody>
                    <a:bodyPr/>
                    <a:lstStyle/>
                    <a:p>
                      <a:pPr algn="ctr" fontAlgn="ctr"/>
                      <a:r>
                        <a:rPr lang="tr-TR" sz="700" b="0" i="0" u="none" strike="noStrike">
                          <a:effectLst/>
                          <a:latin typeface="Calibri"/>
                        </a:rPr>
                        <a:t>DEĞERLENDiRME DIŞI-ÖĞRETİM ÜYELERİNİN BEKLENEN  HAFTALIK DERS SAATİNİ SAĞLAMASI DURUMUNDA DEĞERLENDİRİLECEKTİR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8"/>
                  </a:ext>
                </a:extLst>
              </a:tr>
              <a:tr h="356362">
                <a:tc>
                  <a:txBody>
                    <a:bodyPr/>
                    <a:lstStyle/>
                    <a:p>
                      <a:pPr algn="ctr" fontAlgn="ctr"/>
                      <a:r>
                        <a:rPr lang="tr-TR" sz="700" b="0" i="0" u="none" strike="noStrike">
                          <a:effectLst/>
                          <a:latin typeface="Arial"/>
                        </a:rPr>
                        <a:t>20</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ÖĞRENCILERIN DAHIL EDILDIĞI ETKİNLİKLERDEN MEMNUNIYET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2.4.5.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95%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Calibri"/>
                        </a:rPr>
                        <a:t>%71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87,22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Tahoma"/>
                        </a:rPr>
                        <a:t>87,22%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123%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09"/>
                  </a:ext>
                </a:extLst>
              </a:tr>
              <a:tr h="285090">
                <a:tc>
                  <a:txBody>
                    <a:bodyPr/>
                    <a:lstStyle/>
                    <a:p>
                      <a:pPr algn="ctr" fontAlgn="ctr"/>
                      <a:r>
                        <a:rPr lang="tr-TR" sz="700" b="0" i="0" u="none" strike="noStrike">
                          <a:effectLst/>
                          <a:latin typeface="Arial"/>
                        </a:rPr>
                        <a:t>21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ONLINE DERSLERIN BAŞARI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2.6.1.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KD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a:effectLst/>
                          <a:latin typeface="Calibri"/>
                        </a:rPr>
                        <a:t>DEĞERLENDİRME DIŞI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0"/>
                  </a:ext>
                </a:extLst>
              </a:tr>
              <a:tr h="285090">
                <a:tc>
                  <a:txBody>
                    <a:bodyPr/>
                    <a:lstStyle/>
                    <a:p>
                      <a:pPr algn="ctr" fontAlgn="b"/>
                      <a:r>
                        <a:rPr lang="tr-TR" sz="700" b="0" i="0" u="none" strike="noStrike">
                          <a:effectLst/>
                          <a:latin typeface="Arial Tur"/>
                        </a:rPr>
                        <a:t>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Calibri"/>
                        </a:rPr>
                        <a:t>Kullanıcı Memnuniyet Oranı (Gastronomi Eğitim Mutfağından)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KAPSAM DIŞI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a:effectLst/>
                          <a:latin typeface="Calibri"/>
                        </a:rPr>
                        <a:t>KAPSAM DIŞI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1"/>
                  </a:ext>
                </a:extLst>
              </a:tr>
              <a:tr h="349234">
                <a:tc>
                  <a:txBody>
                    <a:bodyPr/>
                    <a:lstStyle/>
                    <a:p>
                      <a:pPr algn="ctr" fontAlgn="ctr"/>
                      <a:r>
                        <a:rPr lang="tr-TR" sz="700" b="0" i="0" u="none" strike="noStrike">
                          <a:effectLst/>
                          <a:latin typeface="Arial"/>
                        </a:rPr>
                        <a:t>23</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MAJOR HATA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1.3.1.-1.3.3.-1.3.5.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2"/>
                  </a:ext>
                </a:extLst>
              </a:tr>
              <a:tr h="393899">
                <a:tc>
                  <a:txBody>
                    <a:bodyPr/>
                    <a:lstStyle/>
                    <a:p>
                      <a:pPr algn="ctr" fontAlgn="b"/>
                      <a:r>
                        <a:rPr lang="tr-TR" sz="700" b="0" i="0" u="none" strike="noStrike">
                          <a:effectLst/>
                          <a:latin typeface="Arial Tur"/>
                        </a:rPr>
                        <a:t>24</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DÜZELTICI FAALIYET KAPANMA HIZI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1.3.1.-1.3.3.-1.3.5.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ölçülmedi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Calibri"/>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tr-TR" sz="700" b="0" i="0" u="none" strike="noStrike">
                          <a:effectLst/>
                          <a:latin typeface="Calibri"/>
                        </a:rPr>
                        <a:t>11,11%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tr-TR" sz="700" b="0" i="0" u="none" strike="noStrike">
                          <a:effectLst/>
                          <a:latin typeface="Calibri"/>
                        </a:rPr>
                        <a:t>11,11%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Calibri"/>
                        </a:rPr>
                        <a:t>66,66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tr-TR" sz="700" b="0" i="0" u="none" strike="noStrike">
                          <a:effectLst/>
                          <a:latin typeface="Calibri"/>
                        </a:rPr>
                        <a:t>11,11%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Calibri"/>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3"/>
                  </a:ext>
                </a:extLst>
              </a:tr>
              <a:tr h="285090">
                <a:tc>
                  <a:txBody>
                    <a:bodyPr/>
                    <a:lstStyle/>
                    <a:p>
                      <a:pPr algn="ctr" fontAlgn="ctr"/>
                      <a:r>
                        <a:rPr lang="tr-TR" sz="700" b="0" i="0" u="none" strike="noStrike">
                          <a:effectLst/>
                          <a:latin typeface="Arial"/>
                        </a:rPr>
                        <a:t>25</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RISK AZALTMA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29,41%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Calibri"/>
                        </a:rPr>
                        <a:t>%21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2,33%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2,33%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Tahoma"/>
                        </a:rPr>
                        <a:t>54,65%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260%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4"/>
                  </a:ext>
                </a:extLst>
              </a:tr>
              <a:tr h="285090">
                <a:tc>
                  <a:txBody>
                    <a:bodyPr/>
                    <a:lstStyle/>
                    <a:p>
                      <a:pPr algn="ctr" fontAlgn="b"/>
                      <a:r>
                        <a:rPr lang="tr-TR" sz="700" b="0" i="0" u="none" strike="noStrike">
                          <a:effectLst/>
                          <a:latin typeface="Arial Tur"/>
                        </a:rPr>
                        <a:t>26</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KALITE HEDEFLERI GERÇEKLEŞME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61,50%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Calibri"/>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DD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641453">
                <a:tc>
                  <a:txBody>
                    <a:bodyPr/>
                    <a:lstStyle/>
                    <a:p>
                      <a:pPr algn="ctr" fontAlgn="ctr"/>
                      <a:r>
                        <a:rPr lang="tr-TR" sz="700" b="0" i="0" u="none" strike="noStrike">
                          <a:effectLst/>
                          <a:latin typeface="Arial"/>
                        </a:rPr>
                        <a:t>27</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KYS İÇ DENETIM PUANI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96%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Calibri"/>
                        </a:rPr>
                        <a:t>%86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116%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6"/>
                  </a:ext>
                </a:extLst>
              </a:tr>
              <a:tr h="285090">
                <a:tc>
                  <a:txBody>
                    <a:bodyPr/>
                    <a:lstStyle/>
                    <a:p>
                      <a:pPr algn="ctr" fontAlgn="b"/>
                      <a:r>
                        <a:rPr lang="tr-TR" sz="700" b="0" i="0" u="none" strike="noStrike">
                          <a:effectLst/>
                          <a:latin typeface="Arial Tur"/>
                        </a:rPr>
                        <a:t>28</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ŞIKAYET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7"/>
                  </a:ext>
                </a:extLst>
              </a:tr>
              <a:tr h="285090">
                <a:tc>
                  <a:txBody>
                    <a:bodyPr/>
                    <a:lstStyle/>
                    <a:p>
                      <a:pPr algn="ctr" fontAlgn="ctr"/>
                      <a:r>
                        <a:rPr lang="tr-TR" sz="700" b="0" i="0" u="none" strike="noStrike">
                          <a:effectLst/>
                          <a:latin typeface="Arial"/>
                        </a:rPr>
                        <a:t>29</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a:effectLst/>
                          <a:latin typeface="Arial"/>
                        </a:rPr>
                        <a:t>ŞIKAYET ÇÖZÜM MEMNUNIYET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a:effectLst/>
                          <a:latin typeface="Arial"/>
                        </a:rPr>
                        <a:t>1.3.2.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smtClean="0">
                          <a:effectLst/>
                          <a:latin typeface="+mn-lt"/>
                        </a:rPr>
                        <a:t>%100</a:t>
                      </a:r>
                      <a:endParaRPr lang="tr-TR" sz="700" b="0" i="0" u="none" strike="noStrike" dirty="0">
                        <a:effectLst/>
                        <a:latin typeface="+mn-lt"/>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a:effectLst/>
                          <a:latin typeface="Calibri"/>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0018"/>
                  </a:ext>
                </a:extLst>
              </a:tr>
            </a:tbl>
          </a:graphicData>
        </a:graphic>
      </p:graphicFrame>
    </p:spTree>
    <p:extLst>
      <p:ext uri="{BB962C8B-B14F-4D97-AF65-F5344CB8AC3E}">
        <p14:creationId xmlns:p14="http://schemas.microsoft.com/office/powerpoint/2010/main" val="211055347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1200329"/>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SÜREÇ PERFORMANS GÖSTERGELERİ (SPİK )</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12</a:t>
            </a:fld>
            <a:endParaRPr lang="tr-TR"/>
          </a:p>
        </p:txBody>
      </p:sp>
      <p:pic>
        <p:nvPicPr>
          <p:cNvPr id="8" name="Resim 5"/>
          <p:cNvPicPr/>
          <p:nvPr/>
        </p:nvPicPr>
        <p:blipFill>
          <a:blip r:embed="rId3"/>
          <a:stretch>
            <a:fillRect/>
          </a:stretch>
        </p:blipFill>
        <p:spPr>
          <a:xfrm>
            <a:off x="107504" y="260648"/>
            <a:ext cx="2736304" cy="576064"/>
          </a:xfrm>
          <a:prstGeom prst="rect">
            <a:avLst/>
          </a:prstGeom>
        </p:spPr>
      </p:pic>
      <p:graphicFrame>
        <p:nvGraphicFramePr>
          <p:cNvPr id="2" name="Tablo 1"/>
          <p:cNvGraphicFramePr>
            <a:graphicFrameLocks noGrp="1"/>
          </p:cNvGraphicFramePr>
          <p:nvPr>
            <p:extLst>
              <p:ext uri="{D42A27DB-BD31-4B8C-83A1-F6EECF244321}">
                <p14:modId xmlns:p14="http://schemas.microsoft.com/office/powerpoint/2010/main" val="1853854765"/>
              </p:ext>
            </p:extLst>
          </p:nvPr>
        </p:nvGraphicFramePr>
        <p:xfrm>
          <a:off x="179512" y="1124744"/>
          <a:ext cx="8784977" cy="5542747"/>
        </p:xfrm>
        <a:graphic>
          <a:graphicData uri="http://schemas.openxmlformats.org/drawingml/2006/table">
            <a:tbl>
              <a:tblPr/>
              <a:tblGrid>
                <a:gridCol w="283959">
                  <a:extLst>
                    <a:ext uri="{9D8B030D-6E8A-4147-A177-3AD203B41FA5}">
                      <a16:colId xmlns:a16="http://schemas.microsoft.com/office/drawing/2014/main" val="20000"/>
                    </a:ext>
                  </a:extLst>
                </a:gridCol>
                <a:gridCol w="1106256">
                  <a:extLst>
                    <a:ext uri="{9D8B030D-6E8A-4147-A177-3AD203B41FA5}">
                      <a16:colId xmlns:a16="http://schemas.microsoft.com/office/drawing/2014/main" val="20001"/>
                    </a:ext>
                  </a:extLst>
                </a:gridCol>
                <a:gridCol w="491012">
                  <a:extLst>
                    <a:ext uri="{9D8B030D-6E8A-4147-A177-3AD203B41FA5}">
                      <a16:colId xmlns:a16="http://schemas.microsoft.com/office/drawing/2014/main" val="20002"/>
                    </a:ext>
                  </a:extLst>
                </a:gridCol>
                <a:gridCol w="461432">
                  <a:extLst>
                    <a:ext uri="{9D8B030D-6E8A-4147-A177-3AD203B41FA5}">
                      <a16:colId xmlns:a16="http://schemas.microsoft.com/office/drawing/2014/main" val="20003"/>
                    </a:ext>
                  </a:extLst>
                </a:gridCol>
                <a:gridCol w="297269">
                  <a:extLst>
                    <a:ext uri="{9D8B030D-6E8A-4147-A177-3AD203B41FA5}">
                      <a16:colId xmlns:a16="http://schemas.microsoft.com/office/drawing/2014/main" val="20004"/>
                    </a:ext>
                  </a:extLst>
                </a:gridCol>
                <a:gridCol w="283959">
                  <a:extLst>
                    <a:ext uri="{9D8B030D-6E8A-4147-A177-3AD203B41FA5}">
                      <a16:colId xmlns:a16="http://schemas.microsoft.com/office/drawing/2014/main" val="20005"/>
                    </a:ext>
                  </a:extLst>
                </a:gridCol>
                <a:gridCol w="408192">
                  <a:extLst>
                    <a:ext uri="{9D8B030D-6E8A-4147-A177-3AD203B41FA5}">
                      <a16:colId xmlns:a16="http://schemas.microsoft.com/office/drawing/2014/main" val="20006"/>
                    </a:ext>
                  </a:extLst>
                </a:gridCol>
                <a:gridCol w="283959">
                  <a:extLst>
                    <a:ext uri="{9D8B030D-6E8A-4147-A177-3AD203B41FA5}">
                      <a16:colId xmlns:a16="http://schemas.microsoft.com/office/drawing/2014/main" val="20007"/>
                    </a:ext>
                  </a:extLst>
                </a:gridCol>
                <a:gridCol w="301706">
                  <a:extLst>
                    <a:ext uri="{9D8B030D-6E8A-4147-A177-3AD203B41FA5}">
                      <a16:colId xmlns:a16="http://schemas.microsoft.com/office/drawing/2014/main" val="20008"/>
                    </a:ext>
                  </a:extLst>
                </a:gridCol>
                <a:gridCol w="514675">
                  <a:extLst>
                    <a:ext uri="{9D8B030D-6E8A-4147-A177-3AD203B41FA5}">
                      <a16:colId xmlns:a16="http://schemas.microsoft.com/office/drawing/2014/main" val="20009"/>
                    </a:ext>
                  </a:extLst>
                </a:gridCol>
                <a:gridCol w="421502">
                  <a:extLst>
                    <a:ext uri="{9D8B030D-6E8A-4147-A177-3AD203B41FA5}">
                      <a16:colId xmlns:a16="http://schemas.microsoft.com/office/drawing/2014/main" val="20010"/>
                    </a:ext>
                  </a:extLst>
                </a:gridCol>
                <a:gridCol w="331285">
                  <a:extLst>
                    <a:ext uri="{9D8B030D-6E8A-4147-A177-3AD203B41FA5}">
                      <a16:colId xmlns:a16="http://schemas.microsoft.com/office/drawing/2014/main" val="20011"/>
                    </a:ext>
                  </a:extLst>
                </a:gridCol>
                <a:gridCol w="331285">
                  <a:extLst>
                    <a:ext uri="{9D8B030D-6E8A-4147-A177-3AD203B41FA5}">
                      <a16:colId xmlns:a16="http://schemas.microsoft.com/office/drawing/2014/main" val="20012"/>
                    </a:ext>
                  </a:extLst>
                </a:gridCol>
                <a:gridCol w="597497">
                  <a:extLst>
                    <a:ext uri="{9D8B030D-6E8A-4147-A177-3AD203B41FA5}">
                      <a16:colId xmlns:a16="http://schemas.microsoft.com/office/drawing/2014/main" val="20013"/>
                    </a:ext>
                  </a:extLst>
                </a:gridCol>
                <a:gridCol w="508760">
                  <a:extLst>
                    <a:ext uri="{9D8B030D-6E8A-4147-A177-3AD203B41FA5}">
                      <a16:colId xmlns:a16="http://schemas.microsoft.com/office/drawing/2014/main" val="20014"/>
                    </a:ext>
                  </a:extLst>
                </a:gridCol>
                <a:gridCol w="496928">
                  <a:extLst>
                    <a:ext uri="{9D8B030D-6E8A-4147-A177-3AD203B41FA5}">
                      <a16:colId xmlns:a16="http://schemas.microsoft.com/office/drawing/2014/main" val="20015"/>
                    </a:ext>
                  </a:extLst>
                </a:gridCol>
                <a:gridCol w="538339">
                  <a:extLst>
                    <a:ext uri="{9D8B030D-6E8A-4147-A177-3AD203B41FA5}">
                      <a16:colId xmlns:a16="http://schemas.microsoft.com/office/drawing/2014/main" val="20016"/>
                    </a:ext>
                  </a:extLst>
                </a:gridCol>
                <a:gridCol w="456996">
                  <a:extLst>
                    <a:ext uri="{9D8B030D-6E8A-4147-A177-3AD203B41FA5}">
                      <a16:colId xmlns:a16="http://schemas.microsoft.com/office/drawing/2014/main" val="20017"/>
                    </a:ext>
                  </a:extLst>
                </a:gridCol>
                <a:gridCol w="386007">
                  <a:extLst>
                    <a:ext uri="{9D8B030D-6E8A-4147-A177-3AD203B41FA5}">
                      <a16:colId xmlns:a16="http://schemas.microsoft.com/office/drawing/2014/main" val="20018"/>
                    </a:ext>
                  </a:extLst>
                </a:gridCol>
                <a:gridCol w="283959">
                  <a:extLst>
                    <a:ext uri="{9D8B030D-6E8A-4147-A177-3AD203B41FA5}">
                      <a16:colId xmlns:a16="http://schemas.microsoft.com/office/drawing/2014/main" val="20019"/>
                    </a:ext>
                  </a:extLst>
                </a:gridCol>
              </a:tblGrid>
              <a:tr h="130092">
                <a:tc rowSpan="5" gridSpan="15">
                  <a:txBody>
                    <a:bodyPr/>
                    <a:lstStyle/>
                    <a:p>
                      <a:pPr algn="l" fontAlgn="b"/>
                      <a:r>
                        <a:rPr lang="tr-TR" sz="700" b="1" i="0" u="none" strike="noStrike" dirty="0">
                          <a:solidFill>
                            <a:srgbClr val="000000"/>
                          </a:solidFill>
                          <a:effectLst/>
                          <a:latin typeface="Tahoma"/>
                        </a:rPr>
                        <a:t>SÜREÇ PERFORMANS İZLEME KARNESİ (SPİK) 2019</a:t>
                      </a:r>
                      <a:endParaRPr lang="tr-TR" sz="700" b="0" i="0" u="none" strike="noStrike" dirty="0">
                        <a:effectLst/>
                        <a:latin typeface="Arial Tur"/>
                      </a:endParaRPr>
                    </a:p>
                  </a:txBody>
                  <a:tcPr marL="0" marR="0" marT="0" marB="0" anchor="ctr">
                    <a:lnL>
                      <a:noFill/>
                    </a:lnL>
                    <a:lnR w="6350" cap="flat" cmpd="sng" algn="ctr">
                      <a:solidFill>
                        <a:srgbClr val="000000"/>
                      </a:solidFill>
                      <a:prstDash val="solid"/>
                      <a:round/>
                      <a:headEnd type="none" w="med" len="med"/>
                      <a:tailEnd type="none" w="med" len="med"/>
                    </a:lnR>
                    <a:lnT>
                      <a:noFill/>
                    </a:lnT>
                    <a:lnB w="6350" cap="flat" cmpd="sng" algn="ctr">
                      <a:solidFill>
                        <a:srgbClr val="EEECE1"/>
                      </a:solidFill>
                      <a:prstDash val="solid"/>
                      <a:round/>
                      <a:headEnd type="none" w="med" len="med"/>
                      <a:tailEnd type="none" w="med" len="med"/>
                    </a:lnB>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gridSpan="3">
                  <a:txBody>
                    <a:bodyPr/>
                    <a:lstStyle/>
                    <a:p>
                      <a:pPr algn="l" fontAlgn="ctr"/>
                      <a:r>
                        <a:rPr lang="tr-TR" sz="700" b="1" i="0" u="none" strike="noStrike">
                          <a:effectLst/>
                          <a:latin typeface="Calibri"/>
                        </a:rPr>
                        <a:t>Doküman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İM-SP-0001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0"/>
                  </a:ext>
                </a:extLst>
              </a:tr>
              <a:tr h="130092">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Yayın Tarihi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03.05.2018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1"/>
                  </a:ext>
                </a:extLst>
              </a:tr>
              <a:tr h="130092">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Değişiklik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2"/>
                  </a:ext>
                </a:extLst>
              </a:tr>
              <a:tr h="130092">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Değişiklik Tarihi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31.01.2019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3"/>
                  </a:ext>
                </a:extLst>
              </a:tr>
              <a:tr h="210628">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Sayfa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4"/>
                  </a:ext>
                </a:extLst>
              </a:tr>
              <a:tr h="105314">
                <a:tc rowSpan="2" gridSpan="3">
                  <a:txBody>
                    <a:bodyPr/>
                    <a:lstStyle/>
                    <a:p>
                      <a:pPr algn="l" fontAlgn="ctr"/>
                      <a:r>
                        <a:rPr lang="tr-TR" sz="700" b="1" i="0" u="none" strike="noStrike">
                          <a:solidFill>
                            <a:srgbClr val="FFFFFF"/>
                          </a:solidFill>
                          <a:effectLst/>
                          <a:latin typeface="Tahoma"/>
                        </a:rPr>
                        <a:t>SÜREÇ ADI: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rowSpan="2" hMerge="1">
                  <a:txBody>
                    <a:bodyPr/>
                    <a:lstStyle/>
                    <a:p>
                      <a:endParaRPr lang="tr-TR"/>
                    </a:p>
                  </a:txBody>
                  <a:tcPr/>
                </a:tc>
                <a:tc rowSpan="2" hMerge="1">
                  <a:txBody>
                    <a:bodyPr/>
                    <a:lstStyle/>
                    <a:p>
                      <a:endParaRPr lang="tr-TR"/>
                    </a:p>
                  </a:txBody>
                  <a:tcPr/>
                </a:tc>
                <a:tc gridSpan="2">
                  <a:txBody>
                    <a:bodyPr/>
                    <a:lstStyle/>
                    <a:p>
                      <a:pPr algn="ctr" fontAlgn="b"/>
                      <a:r>
                        <a:rPr lang="tr-TR" sz="700" b="1" i="0" u="none" strike="noStrike">
                          <a:solidFill>
                            <a:srgbClr val="FFFFFF"/>
                          </a:solidFill>
                          <a:effectLst/>
                          <a:latin typeface="Tahoma"/>
                        </a:rPr>
                        <a:t>Süreç No</a:t>
                      </a:r>
                    </a:p>
                  </a:txBody>
                  <a:tcPr marL="0" marR="0" marT="0" marB="0" anchor="b">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hMerge="1">
                  <a:txBody>
                    <a:bodyPr/>
                    <a:lstStyle/>
                    <a:p>
                      <a:endParaRPr lang="tr-TR"/>
                    </a:p>
                  </a:txBody>
                  <a:tcPr/>
                </a:tc>
                <a:tc rowSpan="2" gridSpan="12">
                  <a:txBody>
                    <a:bodyPr/>
                    <a:lstStyle/>
                    <a:p>
                      <a:pPr algn="ctr" fontAlgn="ctr"/>
                      <a:r>
                        <a:rPr lang="tr-TR" sz="700" b="1" i="0" u="none" strike="noStrike" dirty="0">
                          <a:solidFill>
                            <a:srgbClr val="000000"/>
                          </a:solidFill>
                          <a:effectLst/>
                          <a:latin typeface="Tahoma"/>
                        </a:rPr>
                        <a:t>2018 GERÇEKLEŞEN GÖSTERGELERİ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3">
                  <a:txBody>
                    <a:bodyPr/>
                    <a:lstStyle/>
                    <a:p>
                      <a:pPr algn="ctr" fontAlgn="ctr"/>
                      <a:r>
                        <a:rPr lang="tr-TR" sz="700" b="1" i="0" u="none" strike="noStrike">
                          <a:solidFill>
                            <a:srgbClr val="000000"/>
                          </a:solidFill>
                          <a:effectLst/>
                          <a:latin typeface="Tahoma"/>
                        </a:rPr>
                        <a:t>Toplam/           Ortalama</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3">
                  <a:txBody>
                    <a:bodyPr/>
                    <a:lstStyle/>
                    <a:p>
                      <a:pPr algn="ctr" fontAlgn="ctr"/>
                      <a:r>
                        <a:rPr lang="tr-TR" sz="700" b="1" i="0" u="none" strike="noStrike">
                          <a:solidFill>
                            <a:srgbClr val="000000"/>
                          </a:solidFill>
                          <a:effectLst/>
                          <a:latin typeface="Tahoma"/>
                        </a:rPr>
                        <a:t> Başarı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3">
                  <a:txBody>
                    <a:bodyPr/>
                    <a:lstStyle/>
                    <a:p>
                      <a:pPr algn="ctr" fontAlgn="ctr"/>
                      <a:r>
                        <a:rPr lang="tr-TR" sz="700" b="1" i="0" u="none" strike="noStrike">
                          <a:solidFill>
                            <a:srgbClr val="000000"/>
                          </a:solidFill>
                          <a:effectLst/>
                          <a:latin typeface="Tahoma"/>
                        </a:rPr>
                        <a:t>DF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extLst>
                  <a:ext uri="{0D108BD9-81ED-4DB2-BD59-A6C34878D82A}">
                    <a16:rowId xmlns:a16="http://schemas.microsoft.com/office/drawing/2014/main" val="10005"/>
                  </a:ext>
                </a:extLst>
              </a:tr>
              <a:tr h="105314">
                <a:tc gridSpan="3" vMerge="1">
                  <a:txBody>
                    <a:bodyPr/>
                    <a:lstStyle/>
                    <a:p>
                      <a:endParaRPr lang="tr-TR"/>
                    </a:p>
                  </a:txBody>
                  <a:tcPr/>
                </a:tc>
                <a:tc hMerge="1" vMerge="1">
                  <a:txBody>
                    <a:bodyPr/>
                    <a:lstStyle/>
                    <a:p>
                      <a:endParaRPr lang="tr-TR"/>
                    </a:p>
                  </a:txBody>
                  <a:tcPr/>
                </a:tc>
                <a:tc hMerge="1" vMerge="1">
                  <a:txBody>
                    <a:bodyPr/>
                    <a:lstStyle/>
                    <a:p>
                      <a:endParaRPr lang="tr-TR"/>
                    </a:p>
                  </a:txBody>
                  <a:tcPr/>
                </a:tc>
                <a:tc gridSpan="2">
                  <a:txBody>
                    <a:bodyPr/>
                    <a:lstStyle/>
                    <a:p>
                      <a:pPr algn="ctr" fontAlgn="ctr"/>
                      <a:r>
                        <a:rPr lang="tr-TR" sz="700" b="1" i="0" u="none" strike="noStrike">
                          <a:solidFill>
                            <a:srgbClr val="FFFFFF"/>
                          </a:solidFill>
                          <a:effectLst/>
                          <a:latin typeface="Tahoma"/>
                        </a:rPr>
                        <a:t> </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hMerge="1">
                  <a:txBody>
                    <a:bodyPr/>
                    <a:lstStyle/>
                    <a:p>
                      <a:endParaRPr lang="tr-TR"/>
                    </a:p>
                  </a:txBody>
                  <a:tcPr/>
                </a:tc>
                <a:tc gridSpan="12"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6"/>
                  </a:ext>
                </a:extLst>
              </a:tr>
              <a:tr h="359306">
                <a:tc>
                  <a:txBody>
                    <a:bodyPr/>
                    <a:lstStyle/>
                    <a:p>
                      <a:pPr algn="ctr" fontAlgn="ctr"/>
                      <a:r>
                        <a:rPr lang="tr-TR" sz="700" b="1" i="0" u="none" strike="noStrike">
                          <a:solidFill>
                            <a:srgbClr val="FFFFFF"/>
                          </a:solidFill>
                          <a:effectLst/>
                          <a:latin typeface="Tahoma"/>
                        </a:rPr>
                        <a:t>Sıra No</a:t>
                      </a:r>
                    </a:p>
                  </a:txBody>
                  <a:tcPr marL="0" marR="0" marT="0" marB="0" anchor="ctr">
                    <a:lnL>
                      <a:noFill/>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a:txBody>
                    <a:bodyPr/>
                    <a:lstStyle/>
                    <a:p>
                      <a:pPr algn="ctr" fontAlgn="ctr"/>
                      <a:r>
                        <a:rPr lang="tr-TR" sz="700" b="1" i="0" u="none" strike="noStrike">
                          <a:solidFill>
                            <a:srgbClr val="FFFFFF"/>
                          </a:solidFill>
                          <a:effectLst/>
                          <a:latin typeface="Arial"/>
                        </a:rPr>
                        <a:t>Performans Kriteri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1" i="0" u="none" strike="noStrike">
                          <a:solidFill>
                            <a:srgbClr val="FFFFFF"/>
                          </a:solidFill>
                          <a:effectLst/>
                          <a:latin typeface="Arial"/>
                        </a:rPr>
                        <a:t>İlgili Olduğu Stratejik Faaliyet No</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0" i="0" u="none" strike="noStrike">
                          <a:solidFill>
                            <a:srgbClr val="FFFFFF"/>
                          </a:solidFill>
                          <a:effectLst/>
                          <a:latin typeface="Tahoma"/>
                        </a:rPr>
                        <a:t>2018 Gerçekleşen</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1" i="0" u="none" strike="noStrike">
                          <a:solidFill>
                            <a:srgbClr val="FFFFFF"/>
                          </a:solidFill>
                          <a:effectLst/>
                          <a:latin typeface="Tahoma"/>
                        </a:rPr>
                        <a:t>2019 Hedef</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a:noFill/>
                    </a:lnB>
                    <a:solidFill>
                      <a:srgbClr val="002060"/>
                    </a:solidFill>
                  </a:tcPr>
                </a:tc>
                <a:tc>
                  <a:txBody>
                    <a:bodyPr/>
                    <a:lstStyle/>
                    <a:p>
                      <a:pPr algn="ctr" fontAlgn="ctr"/>
                      <a:r>
                        <a:rPr lang="tr-TR" sz="700" b="0" i="0" u="none" strike="noStrike">
                          <a:solidFill>
                            <a:srgbClr val="000000"/>
                          </a:solidFill>
                          <a:effectLst/>
                          <a:latin typeface="Tahoma"/>
                        </a:rPr>
                        <a:t>Ocak</a:t>
                      </a:r>
                    </a:p>
                  </a:txBody>
                  <a:tcPr marL="0" marR="0" marT="0" marB="0" vert="vert270" anchor="ctr">
                    <a:lnL w="6350" cap="flat" cmpd="sng" algn="ctr">
                      <a:solidFill>
                        <a:srgbClr val="EEECE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4BACC6"/>
                    </a:solidFill>
                  </a:tcPr>
                </a:tc>
                <a:tc>
                  <a:txBody>
                    <a:bodyPr/>
                    <a:lstStyle/>
                    <a:p>
                      <a:pPr algn="ctr" fontAlgn="ctr"/>
                      <a:r>
                        <a:rPr lang="tr-TR" sz="700" b="0" i="0" u="none" strike="noStrike">
                          <a:solidFill>
                            <a:srgbClr val="000000"/>
                          </a:solidFill>
                          <a:effectLst/>
                          <a:latin typeface="Tahoma"/>
                        </a:rPr>
                        <a:t>Şubat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4BACC6"/>
                    </a:solidFill>
                  </a:tcPr>
                </a:tc>
                <a:tc>
                  <a:txBody>
                    <a:bodyPr/>
                    <a:lstStyle/>
                    <a:p>
                      <a:pPr algn="ctr" fontAlgn="ctr"/>
                      <a:r>
                        <a:rPr lang="tr-TR" sz="700" b="0" i="0" u="none" strike="noStrike">
                          <a:solidFill>
                            <a:srgbClr val="000000"/>
                          </a:solidFill>
                          <a:effectLst/>
                          <a:latin typeface="Tahoma"/>
                        </a:rPr>
                        <a:t>Mart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4BACC6"/>
                    </a:solidFill>
                  </a:tcPr>
                </a:tc>
                <a:tc>
                  <a:txBody>
                    <a:bodyPr/>
                    <a:lstStyle/>
                    <a:p>
                      <a:pPr algn="ctr" fontAlgn="ctr"/>
                      <a:r>
                        <a:rPr lang="tr-TR" sz="700" b="0" i="0" u="none" strike="noStrike">
                          <a:solidFill>
                            <a:srgbClr val="000000"/>
                          </a:solidFill>
                          <a:effectLst/>
                          <a:latin typeface="Tahoma"/>
                        </a:rPr>
                        <a:t>Nisan</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Mayıs</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Haziran</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Temmuz</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Ağustos</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Eylül</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Ekim</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Kasım</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a:solidFill>
                            <a:srgbClr val="000000"/>
                          </a:solidFill>
                          <a:effectLst/>
                          <a:latin typeface="Tahoma"/>
                        </a:rPr>
                        <a:t>Aralık</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vMerge="1">
                  <a:txBody>
                    <a:bodyPr/>
                    <a:lstStyle/>
                    <a:p>
                      <a:endParaRPr lang="tr-TR"/>
                    </a:p>
                  </a:txBody>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7"/>
                  </a:ext>
                </a:extLst>
              </a:tr>
              <a:tr h="247798">
                <a:tc>
                  <a:txBody>
                    <a:bodyPr/>
                    <a:lstStyle/>
                    <a:p>
                      <a:pPr algn="ctr" fontAlgn="b"/>
                      <a:r>
                        <a:rPr lang="tr-TR" sz="700" b="0" i="0" u="none" strike="noStrike">
                          <a:effectLst/>
                          <a:latin typeface="Arial Tur"/>
                        </a:rPr>
                        <a:t>30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TEKRARLAYAN ŞIKAYET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08"/>
                  </a:ext>
                </a:extLst>
              </a:tr>
              <a:tr h="247798">
                <a:tc>
                  <a:txBody>
                    <a:bodyPr/>
                    <a:lstStyle/>
                    <a:p>
                      <a:pPr algn="ctr" fontAlgn="ctr"/>
                      <a:r>
                        <a:rPr lang="tr-TR" sz="700" b="0" i="0" u="none" strike="noStrike">
                          <a:effectLst/>
                          <a:latin typeface="Arial"/>
                        </a:rPr>
                        <a:t>31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ÇEVRE KAZASI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solidFill>
                            <a:srgbClr val="000000"/>
                          </a:solidFill>
                          <a:effectLst/>
                          <a:latin typeface="Tahoma"/>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09"/>
                  </a:ext>
                </a:extLst>
              </a:tr>
              <a:tr h="247798">
                <a:tc>
                  <a:txBody>
                    <a:bodyPr/>
                    <a:lstStyle/>
                    <a:p>
                      <a:pPr algn="ctr" fontAlgn="b"/>
                      <a:r>
                        <a:rPr lang="tr-TR" sz="700" b="0" i="0" u="none" strike="noStrike">
                          <a:effectLst/>
                          <a:latin typeface="Arial Tur"/>
                        </a:rPr>
                        <a:t>32</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a:effectLst/>
                          <a:latin typeface="Arial"/>
                        </a:rPr>
                        <a:t>İŞ KAZASI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effectLst/>
                          <a:latin typeface="Tahoma"/>
                        </a:rPr>
                        <a:t>1</a:t>
                      </a: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smtClean="0">
                          <a:solidFill>
                            <a:srgbClr val="000000"/>
                          </a:solidFill>
                          <a:effectLst/>
                          <a:latin typeface="Tahoma"/>
                        </a:rPr>
                        <a:t>1</a:t>
                      </a:r>
                      <a:endParaRPr lang="tr-TR" sz="700" b="1" i="0" u="none" strike="noStrike" dirty="0">
                        <a:solidFill>
                          <a:srgbClr val="000000"/>
                        </a:solidFill>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solidFill>
                            <a:srgbClr val="000000"/>
                          </a:solidFill>
                          <a:effectLst/>
                          <a:latin typeface="Tahoma"/>
                        </a:rPr>
                        <a:t>0</a:t>
                      </a:r>
                      <a:r>
                        <a:rPr lang="tr-TR" sz="700" b="0" i="0" u="none" strike="noStrike" dirty="0">
                          <a:solidFill>
                            <a:srgbClr val="000000"/>
                          </a:solidFill>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0010"/>
                  </a:ext>
                </a:extLst>
              </a:tr>
              <a:tr h="247798">
                <a:tc>
                  <a:txBody>
                    <a:bodyPr/>
                    <a:lstStyle/>
                    <a:p>
                      <a:pPr algn="ctr" fontAlgn="ctr"/>
                      <a:r>
                        <a:rPr lang="tr-TR" sz="700" b="0" i="0" u="none" strike="noStrike">
                          <a:effectLst/>
                          <a:latin typeface="Arial"/>
                        </a:rPr>
                        <a:t>33</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İŞ KAZASI AĞIRLIK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effectLst/>
                          <a:latin typeface="Tahoma"/>
                        </a:rPr>
                        <a:t>0</a:t>
                      </a: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solidFill>
                            <a:srgbClr val="000000"/>
                          </a:solidFill>
                          <a:effectLst/>
                          <a:latin typeface="Tahoma"/>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1"/>
                  </a:ext>
                </a:extLst>
              </a:tr>
              <a:tr h="247798">
                <a:tc>
                  <a:txBody>
                    <a:bodyPr/>
                    <a:lstStyle/>
                    <a:p>
                      <a:pPr algn="ctr" fontAlgn="b"/>
                      <a:r>
                        <a:rPr lang="tr-TR" sz="700" b="0" i="0" u="none" strike="noStrike">
                          <a:effectLst/>
                          <a:latin typeface="Arial Tur"/>
                        </a:rPr>
                        <a:t>34</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ÖNERI SAYISI </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2"/>
                  </a:ext>
                </a:extLst>
              </a:tr>
              <a:tr h="247798">
                <a:tc>
                  <a:txBody>
                    <a:bodyPr/>
                    <a:lstStyle/>
                    <a:p>
                      <a:pPr algn="ctr" fontAlgn="ctr"/>
                      <a:r>
                        <a:rPr lang="tr-TR" sz="700" b="0" i="0" u="none" strike="noStrike">
                          <a:effectLst/>
                          <a:latin typeface="Arial"/>
                        </a:rPr>
                        <a:t>35</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ÖNERILERIN HAYATA GEÇIRILME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1.3.6.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DD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Calibri"/>
                        </a:rPr>
                        <a:t>%86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Tahoma"/>
                        </a:rPr>
                        <a:t>150,00%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150%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3"/>
                  </a:ext>
                </a:extLst>
              </a:tr>
              <a:tr h="247798">
                <a:tc>
                  <a:txBody>
                    <a:bodyPr/>
                    <a:lstStyle/>
                    <a:p>
                      <a:pPr algn="ctr" fontAlgn="b"/>
                      <a:r>
                        <a:rPr lang="tr-TR" sz="700" b="0" i="0" u="none" strike="noStrike">
                          <a:effectLst/>
                          <a:latin typeface="Arial Tur"/>
                        </a:rPr>
                        <a:t>36</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PERSONEL PERFORMANS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Calibri"/>
                        </a:rPr>
                        <a:t>DD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a:effectLst/>
                          <a:latin typeface="Calibri"/>
                        </a:rPr>
                        <a:t>DEĞERLENDİRME DIŞI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4"/>
                  </a:ext>
                </a:extLst>
              </a:tr>
              <a:tr h="247798">
                <a:tc>
                  <a:txBody>
                    <a:bodyPr/>
                    <a:lstStyle/>
                    <a:p>
                      <a:pPr algn="ctr" fontAlgn="ctr"/>
                      <a:r>
                        <a:rPr lang="tr-TR" sz="700" b="0" i="0" u="none" strike="noStrike">
                          <a:effectLst/>
                          <a:latin typeface="Arial"/>
                        </a:rPr>
                        <a:t>37</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a:rPr>
                        <a:t>SÜREÇ MEMNUNİYET ORANI (İÇ MÜŞTERİ )</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1.14.1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85,765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Calibri"/>
                        </a:rPr>
                        <a:t>%73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91,60%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91,60%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125%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5"/>
                  </a:ext>
                </a:extLst>
              </a:tr>
              <a:tr h="328332">
                <a:tc>
                  <a:txBody>
                    <a:bodyPr/>
                    <a:lstStyle/>
                    <a:p>
                      <a:pPr algn="ctr" fontAlgn="b"/>
                      <a:r>
                        <a:rPr lang="tr-TR" sz="700" b="0" i="0" u="none" strike="noStrike">
                          <a:effectLst/>
                          <a:latin typeface="Arial Tur"/>
                        </a:rPr>
                        <a:t>38</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smtClean="0">
                          <a:effectLst/>
                          <a:latin typeface="Calibri"/>
                        </a:rPr>
                        <a:t>ŞİKAYETE GERİ DÖNÜŞ/CEVAP VERME SÜRESİ</a:t>
                      </a:r>
                      <a:endParaRPr lang="tr-TR" sz="700" b="0" i="0" u="none" strike="noStrike" dirty="0">
                        <a:effectLst/>
                        <a:latin typeface="Calibri"/>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1.3.2.</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ölçülmedi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&lt;=3 gün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600%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6"/>
                  </a:ext>
                </a:extLst>
              </a:tr>
              <a:tr h="384086">
                <a:tc>
                  <a:txBody>
                    <a:bodyPr/>
                    <a:lstStyle/>
                    <a:p>
                      <a:pPr algn="ctr" fontAlgn="ctr"/>
                      <a:r>
                        <a:rPr lang="tr-TR" sz="700" b="0" i="0" u="none" strike="noStrike">
                          <a:effectLst/>
                          <a:latin typeface="Arial"/>
                        </a:rPr>
                        <a:t>39</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smtClean="0">
                          <a:effectLst/>
                          <a:latin typeface="Calibri"/>
                        </a:rPr>
                        <a:t>ŞİKAYETİN ÇÖZÜMÜ İÇİN ÖNGÖRÜLEN SÜRE</a:t>
                      </a:r>
                      <a:endParaRPr lang="tr-TR" sz="700" b="0" i="0" u="none" strike="noStrike" dirty="0">
                        <a:effectLst/>
                        <a:latin typeface="Calibri"/>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1.3.2.</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ölçülmedi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&lt;=14 gün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2800%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7"/>
                  </a:ext>
                </a:extLst>
              </a:tr>
              <a:tr h="328332">
                <a:tc>
                  <a:txBody>
                    <a:bodyPr/>
                    <a:lstStyle/>
                    <a:p>
                      <a:pPr algn="ctr" fontAlgn="b"/>
                      <a:r>
                        <a:rPr lang="tr-TR" sz="700" b="0" i="0" u="none" strike="noStrike">
                          <a:effectLst/>
                          <a:latin typeface="Arial Tur"/>
                        </a:rPr>
                        <a:t>40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smtClean="0">
                          <a:effectLst/>
                          <a:latin typeface="Calibri"/>
                        </a:rPr>
                        <a:t>ÇÖZÜMÜN GERÇEKLEŞTİRİLDİĞİ SÜRE</a:t>
                      </a:r>
                      <a:endParaRPr lang="tr-TR" sz="700" b="0" i="0" u="none" strike="noStrike" dirty="0">
                        <a:effectLst/>
                        <a:latin typeface="Calibri"/>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1.3.2.</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ölçülmedi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&lt;=14 gün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2800%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8"/>
                  </a:ext>
                </a:extLst>
              </a:tr>
              <a:tr h="117703">
                <a:tc gridSpan="10">
                  <a:txBody>
                    <a:bodyPr/>
                    <a:lstStyle/>
                    <a:p>
                      <a:pPr algn="ctr" fontAlgn="b"/>
                      <a:r>
                        <a:rPr lang="tr-TR" sz="700" b="1" i="0" u="none" strike="noStrike">
                          <a:solidFill>
                            <a:srgbClr val="FFFFFF"/>
                          </a:solidFill>
                          <a:effectLst/>
                          <a:latin typeface="Tahoma"/>
                        </a:rPr>
                        <a:t>2018  GENEL SONUÇ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10">
                  <a:txBody>
                    <a:bodyPr/>
                    <a:lstStyle/>
                    <a:p>
                      <a:pPr algn="ctr" fontAlgn="b"/>
                      <a:r>
                        <a:rPr lang="tr-TR" sz="700" b="1" i="0" u="none" strike="noStrike">
                          <a:solidFill>
                            <a:srgbClr val="FFFFFF"/>
                          </a:solidFill>
                          <a:effectLst/>
                          <a:latin typeface="Tahoma"/>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9"/>
                  </a:ext>
                </a:extLst>
              </a:tr>
              <a:tr h="237885">
                <a:tc>
                  <a:txBody>
                    <a:bodyPr/>
                    <a:lstStyle/>
                    <a:p>
                      <a:pPr algn="l" fontAlgn="ctr"/>
                      <a:r>
                        <a:rPr lang="tr-TR" sz="500" b="1" i="0" u="none" strike="noStrike" dirty="0">
                          <a:effectLst/>
                          <a:latin typeface="Tahoma"/>
                        </a:rPr>
                        <a:t>TOPLAM HEDEF SAYISI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dirty="0">
                          <a:effectLst/>
                          <a:latin typeface="Arial"/>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400" b="1" i="0" u="none" strike="noStrike">
                          <a:effectLst/>
                          <a:latin typeface="Arial"/>
                        </a:rPr>
                        <a:t>29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tr-TR" sz="500" b="0" i="0" u="none" strike="noStrike">
                        <a:effectLst/>
                        <a:latin typeface="Arial Tur"/>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tr-TR" sz="500" b="0" i="0" u="none" strike="noStrike">
                        <a:effectLst/>
                        <a:latin typeface="Arial Tur"/>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l" fontAlgn="b"/>
                      <a:r>
                        <a:rPr lang="tr-TR" sz="500" b="1" i="0" u="none" strike="noStrike">
                          <a:effectLst/>
                          <a:latin typeface="Tahoma"/>
                        </a:rPr>
                        <a:t> </a:t>
                      </a:r>
                      <a:endParaRPr lang="tr-TR" sz="500" b="0" i="0" u="none" strike="noStrike">
                        <a:effectLst/>
                        <a:latin typeface="Arial Tur"/>
                      </a:endParaRPr>
                    </a:p>
                  </a:txBody>
                  <a:tcPr marL="0" marR="0" marT="0" marB="0">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tr-TR"/>
                    </a:p>
                  </a:txBody>
                  <a:tcPr/>
                </a:tc>
                <a:tc hMerge="1">
                  <a:txBody>
                    <a:bodyPr/>
                    <a:lstStyle/>
                    <a:p>
                      <a:endParaRPr lang="tr-TR"/>
                    </a:p>
                  </a:txBody>
                  <a:tcPr/>
                </a:tc>
                <a:tc>
                  <a:txBody>
                    <a:bodyPr/>
                    <a:lstStyle/>
                    <a:p>
                      <a:pPr algn="ctr" fontAlgn="ctr"/>
                      <a:r>
                        <a:rPr lang="tr-TR" sz="500" b="1" i="0" u="none" strike="noStrike">
                          <a:effectLst/>
                          <a:latin typeface="Tahoma"/>
                        </a:rPr>
                        <a:t> </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tr-TR" sz="500" b="1" i="0" u="none" strike="noStrike">
                          <a:effectLst/>
                          <a:latin typeface="Tahoma"/>
                        </a:rPr>
                        <a:t> </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tr-TR" sz="500" b="1" i="0" u="none" strike="noStrike">
                          <a:effectLst/>
                          <a:latin typeface="Tahoma"/>
                        </a:rPr>
                        <a:t> </a:t>
                      </a:r>
                      <a:endParaRPr lang="tr-TR" sz="500" b="0" i="0" u="none" strike="noStrike">
                        <a:effectLst/>
                        <a:latin typeface="Arial Tur"/>
                      </a:endParaRP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tr-TR" sz="500" b="1" i="0" u="none" strike="noStrike">
                          <a:effectLst/>
                          <a:latin typeface="Tahoma"/>
                        </a:rPr>
                        <a:t> </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tr-TR" sz="500" b="1" i="0" u="none" strike="noStrike">
                          <a:effectLst/>
                          <a:latin typeface="Tahoma"/>
                        </a:rPr>
                        <a:t> </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tr-TR" sz="500" b="1" i="0" u="none" strike="noStrike" dirty="0">
                          <a:effectLst/>
                          <a:latin typeface="Tahoma"/>
                        </a:rPr>
                        <a:t> </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tr-TR" sz="500" b="1" i="0" u="none" strike="noStrike">
                          <a:effectLst/>
                          <a:latin typeface="Tahoma"/>
                        </a:rPr>
                        <a:t> </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0"/>
                  </a:ext>
                </a:extLst>
              </a:tr>
              <a:tr h="117703">
                <a:tc gridSpan="2">
                  <a:txBody>
                    <a:bodyPr/>
                    <a:lstStyle/>
                    <a:p>
                      <a:pPr algn="l" fontAlgn="b"/>
                      <a:r>
                        <a:rPr lang="tr-TR" sz="500" b="1" i="0" u="none" strike="noStrike">
                          <a:effectLst/>
                          <a:latin typeface="Tahoma"/>
                        </a:rPr>
                        <a:t>TUTAN HEDEF SAYISI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a:txBody>
                    <a:bodyPr/>
                    <a:lstStyle/>
                    <a:p>
                      <a:pPr algn="l" fontAlgn="b"/>
                      <a:r>
                        <a:rPr lang="tr-TR" sz="400" b="1" i="0" u="none" strike="noStrike" dirty="0" smtClean="0">
                          <a:effectLst/>
                          <a:latin typeface="Arial"/>
                        </a:rPr>
                        <a:t>24</a:t>
                      </a:r>
                      <a:endParaRPr lang="tr-TR" sz="400" b="1" i="0" u="none" strike="noStrike" dirty="0">
                        <a:effectLst/>
                        <a:latin typeface="Arial"/>
                      </a:endParaRP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tr-TR" sz="500" b="0"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tr-TR" sz="500" b="1" i="0" u="none" strike="noStrike">
                          <a:effectLst/>
                          <a:latin typeface="Tahoma"/>
                        </a:rPr>
                        <a:t> </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hMerge="1">
                  <a:txBody>
                    <a:bodyPr/>
                    <a:lstStyle/>
                    <a:p>
                      <a:endParaRPr lang="tr-TR"/>
                    </a:p>
                  </a:txBody>
                  <a:tcPr/>
                </a:tc>
                <a:tc gridSpan="3">
                  <a:txBody>
                    <a:bodyPr/>
                    <a:lstStyle/>
                    <a:p>
                      <a:pPr algn="ctr" fontAlgn="b"/>
                      <a:r>
                        <a:rPr lang="tr-TR" sz="500" b="1" i="0" u="none" strike="noStrike">
                          <a:effectLst/>
                          <a:latin typeface="Tahoma"/>
                        </a:rPr>
                        <a:t>Mükemmel</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hMerge="1">
                  <a:txBody>
                    <a:bodyPr/>
                    <a:lstStyle/>
                    <a:p>
                      <a:endParaRPr lang="tr-TR"/>
                    </a:p>
                  </a:txBody>
                  <a:tcPr/>
                </a:tc>
                <a:tc hMerge="1">
                  <a:txBody>
                    <a:bodyPr/>
                    <a:lstStyle/>
                    <a:p>
                      <a:endParaRPr lang="tr-TR"/>
                    </a:p>
                  </a:txBody>
                  <a:tcPr/>
                </a:tc>
                <a:tc>
                  <a:txBody>
                    <a:bodyPr/>
                    <a:lstStyle/>
                    <a:p>
                      <a:pPr algn="ctr" fontAlgn="ctr"/>
                      <a:endParaRPr lang="tr-TR" sz="500" b="1" i="0" u="none" strike="noStrike">
                        <a:effectLst/>
                        <a:latin typeface="Tahoma"/>
                      </a:endParaRPr>
                    </a:p>
                  </a:txBody>
                  <a:tcPr marL="0" marR="0" marT="0"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endParaRPr lang="tr-TR" sz="500" b="1" i="0" u="none" strike="noStrike">
                        <a:effectLst/>
                        <a:latin typeface="Tahoma"/>
                      </a:endParaRPr>
                    </a:p>
                  </a:txBody>
                  <a:tcPr marL="0" marR="0" marT="0" marB="0" anchor="b">
                    <a:lnL>
                      <a:noFill/>
                    </a:lnL>
                    <a:lnR>
                      <a:noFill/>
                    </a:lnR>
                    <a:lnT>
                      <a:noFill/>
                    </a:lnT>
                    <a:lnB>
                      <a:noFill/>
                    </a:lnB>
                  </a:tcPr>
                </a:tc>
                <a:tc>
                  <a:txBody>
                    <a:bodyPr/>
                    <a:lstStyle/>
                    <a:p>
                      <a:pPr algn="ctr" fontAlgn="b"/>
                      <a:endParaRPr lang="tr-TR" sz="500" b="1" i="0" u="none" strike="noStrike">
                        <a:effectLst/>
                        <a:latin typeface="Tahoma"/>
                      </a:endParaRPr>
                    </a:p>
                  </a:txBody>
                  <a:tcPr marL="0" marR="0" marT="0" marB="0" anchor="b">
                    <a:lnL>
                      <a:noFill/>
                    </a:lnL>
                    <a:lnR>
                      <a:noFill/>
                    </a:lnR>
                    <a:lnT>
                      <a:noFill/>
                    </a:lnT>
                    <a:lnB>
                      <a:noFill/>
                    </a:lnB>
                  </a:tcPr>
                </a:tc>
                <a:tc gridSpan="2">
                  <a:txBody>
                    <a:bodyPr/>
                    <a:lstStyle/>
                    <a:p>
                      <a:pPr algn="ctr" fontAlgn="b"/>
                      <a:r>
                        <a:rPr lang="tr-TR" sz="500" b="1" i="0" u="none" strike="noStrike" dirty="0">
                          <a:effectLst/>
                          <a:latin typeface="Tahoma"/>
                        </a:rPr>
                        <a:t>İyileştirilmeli</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hMerge="1">
                  <a:txBody>
                    <a:bodyPr/>
                    <a:lstStyle/>
                    <a:p>
                      <a:endParaRPr lang="tr-TR"/>
                    </a:p>
                  </a:txBody>
                  <a:tcPr/>
                </a:tc>
                <a:extLst>
                  <a:ext uri="{0D108BD9-81ED-4DB2-BD59-A6C34878D82A}">
                    <a16:rowId xmlns:a16="http://schemas.microsoft.com/office/drawing/2014/main" val="10021"/>
                  </a:ext>
                </a:extLst>
              </a:tr>
              <a:tr h="117703">
                <a:tc gridSpan="2">
                  <a:txBody>
                    <a:bodyPr/>
                    <a:lstStyle/>
                    <a:p>
                      <a:pPr algn="l" fontAlgn="b"/>
                      <a:r>
                        <a:rPr lang="tr-TR" sz="500" b="1" i="0" u="none" strike="noStrike">
                          <a:effectLst/>
                          <a:latin typeface="Tahoma"/>
                        </a:rPr>
                        <a:t>TUTMAYAN HEDEF SAYISI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a:txBody>
                    <a:bodyPr/>
                    <a:lstStyle/>
                    <a:p>
                      <a:pPr algn="l" fontAlgn="b"/>
                      <a:r>
                        <a:rPr lang="tr-TR" sz="400" b="1" i="0" u="none" strike="noStrike" dirty="0">
                          <a:effectLst/>
                          <a:latin typeface="Arial"/>
                        </a:rPr>
                        <a:t>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tr-TR" sz="500" b="0" i="0" u="none" strike="noStrike" dirty="0">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tr-TR" sz="500" b="1" i="0" u="none" strike="noStrike">
                          <a:solidFill>
                            <a:srgbClr val="000000"/>
                          </a:solidFill>
                          <a:effectLst/>
                          <a:latin typeface="Tahoma"/>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hMerge="1">
                  <a:txBody>
                    <a:bodyPr/>
                    <a:lstStyle/>
                    <a:p>
                      <a:endParaRPr lang="tr-TR"/>
                    </a:p>
                  </a:txBody>
                  <a:tcPr/>
                </a:tc>
                <a:tc gridSpan="3">
                  <a:txBody>
                    <a:bodyPr/>
                    <a:lstStyle/>
                    <a:p>
                      <a:pPr algn="ctr" fontAlgn="b"/>
                      <a:r>
                        <a:rPr lang="tr-TR" sz="500" b="1" i="0" u="none" strike="noStrike">
                          <a:solidFill>
                            <a:srgbClr val="000000"/>
                          </a:solidFill>
                          <a:effectLst/>
                          <a:latin typeface="Tahoma"/>
                        </a:rPr>
                        <a:t>100-90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endParaRPr lang="tr-TR"/>
                    </a:p>
                  </a:txBody>
                  <a:tcPr/>
                </a:tc>
                <a:tc>
                  <a:txBody>
                    <a:bodyPr/>
                    <a:lstStyle/>
                    <a:p>
                      <a:pPr algn="ctr" fontAlgn="ctr"/>
                      <a:r>
                        <a:rPr lang="tr-TR" sz="500" b="1" i="0" u="none" strike="noStrike">
                          <a:effectLst/>
                          <a:latin typeface="Tahoma"/>
                        </a:rPr>
                        <a:t> </a:t>
                      </a:r>
                    </a:p>
                  </a:txBody>
                  <a:tcPr marL="0" marR="0" marT="0"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tr-TR" sz="500" b="1" i="0" u="none" strike="noStrike">
                          <a:solidFill>
                            <a:srgbClr val="000000"/>
                          </a:solidFill>
                          <a:effectLst/>
                          <a:latin typeface="Tahoma"/>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tr-TR" sz="500" b="1" i="0" u="none" strike="noStrike">
                          <a:solidFill>
                            <a:srgbClr val="000000"/>
                          </a:solidFill>
                          <a:effectLst/>
                          <a:latin typeface="Tahoma"/>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ctr" fontAlgn="b"/>
                      <a:r>
                        <a:rPr lang="tr-TR" sz="500" b="1" i="0" u="none" strike="noStrike">
                          <a:solidFill>
                            <a:srgbClr val="000000"/>
                          </a:solidFill>
                          <a:effectLst/>
                          <a:latin typeface="Tahoma"/>
                        </a:rPr>
                        <a:t>   79-60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hMerge="1">
                  <a:txBody>
                    <a:bodyPr/>
                    <a:lstStyle/>
                    <a:p>
                      <a:endParaRPr lang="tr-TR"/>
                    </a:p>
                  </a:txBody>
                  <a:tcPr/>
                </a:tc>
                <a:extLst>
                  <a:ext uri="{0D108BD9-81ED-4DB2-BD59-A6C34878D82A}">
                    <a16:rowId xmlns:a16="http://schemas.microsoft.com/office/drawing/2014/main" val="10022"/>
                  </a:ext>
                </a:extLst>
              </a:tr>
              <a:tr h="117703">
                <a:tc gridSpan="2">
                  <a:txBody>
                    <a:bodyPr/>
                    <a:lstStyle/>
                    <a:p>
                      <a:pPr algn="l" fontAlgn="b"/>
                      <a:r>
                        <a:rPr lang="tr-TR" sz="500" b="1" i="0" u="none" strike="noStrike">
                          <a:effectLst/>
                          <a:latin typeface="Tahoma"/>
                        </a:rPr>
                        <a:t>ORTALAMA PERFORMANS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a:txBody>
                    <a:bodyPr/>
                    <a:lstStyle/>
                    <a:p>
                      <a:pPr algn="l" fontAlgn="b"/>
                      <a:r>
                        <a:rPr lang="tr-TR" sz="400" b="1" i="0" u="none" strike="noStrike" dirty="0" smtClean="0">
                          <a:effectLst/>
                          <a:latin typeface="Arial"/>
                        </a:rPr>
                        <a:t>82,76%</a:t>
                      </a:r>
                      <a:endParaRPr lang="tr-TR" sz="400" b="1" i="0" u="none" strike="noStrike" dirty="0">
                        <a:effectLst/>
                        <a:latin typeface="Arial"/>
                      </a:endParaRP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tr-TR" sz="500" b="0" i="0" u="none" strike="noStrike" dirty="0">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solidFill>
                            <a:srgbClr val="000000"/>
                          </a:solidFill>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0"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0"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0" i="0" u="none" strike="noStrike">
                          <a:effectLst/>
                          <a:latin typeface="Tahoma"/>
                        </a:rPr>
                        <a:t> </a:t>
                      </a:r>
                      <a:endParaRPr lang="tr-TR" sz="500" b="0" i="0" u="none" strike="noStrike">
                        <a:effectLst/>
                        <a:latin typeface="Arial Tur"/>
                      </a:endParaRPr>
                    </a:p>
                  </a:txBody>
                  <a:tcPr marL="0" marR="0" marT="0" marB="0">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tr-TR" sz="500" b="0"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tr-TR" sz="500" b="0"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tr-TR" sz="500" b="0"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tr-TR" sz="500" b="1" i="0" u="none" strike="noStrike">
                          <a:effectLst/>
                          <a:latin typeface="Tahom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tr-TR" sz="500" b="0" i="0" u="none" strike="noStrike">
                          <a:effectLst/>
                          <a:latin typeface="Tahoma"/>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tr-TR" sz="500" b="0"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tr-TR" sz="500" b="0"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tr-TR" sz="500" b="0"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tr-TR" sz="500" b="0" i="0" u="none" strike="noStrike">
                          <a:solidFill>
                            <a:srgbClr val="000000"/>
                          </a:solidFill>
                          <a:effectLst/>
                          <a:latin typeface="Tahom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3"/>
                  </a:ext>
                </a:extLst>
              </a:tr>
              <a:tr h="117703">
                <a:tc gridSpan="2">
                  <a:txBody>
                    <a:bodyPr/>
                    <a:lstStyle/>
                    <a:p>
                      <a:pPr algn="l" fontAlgn="b"/>
                      <a:r>
                        <a:rPr lang="tr-TR" sz="500" b="1" i="0" u="none" strike="noStrike">
                          <a:effectLst/>
                          <a:latin typeface="Tahoma"/>
                        </a:rPr>
                        <a:t>SONUÇ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gridSpan="2">
                  <a:txBody>
                    <a:bodyPr/>
                    <a:lstStyle/>
                    <a:p>
                      <a:pPr algn="ctr" fontAlgn="b"/>
                      <a:r>
                        <a:rPr lang="tr-TR" sz="500" b="1" i="0" u="none" strike="noStrike" dirty="0" smtClean="0">
                          <a:effectLst/>
                          <a:latin typeface="Tahoma"/>
                        </a:rPr>
                        <a:t>Başarılı</a:t>
                      </a:r>
                      <a:endParaRPr lang="tr-TR" sz="500" b="1" i="0" u="none" strike="noStrike" dirty="0">
                        <a:effectLst/>
                        <a:latin typeface="Tahoma"/>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tr-TR"/>
                    </a:p>
                  </a:txBody>
                  <a:tcPr/>
                </a:tc>
                <a:tc>
                  <a:txBody>
                    <a:bodyPr/>
                    <a:lstStyle/>
                    <a:p>
                      <a:pPr algn="ctr" fontAlgn="b"/>
                      <a:r>
                        <a:rPr lang="tr-TR" sz="500" b="1" i="0" u="none" strike="noStrike" dirty="0">
                          <a:effectLst/>
                          <a:latin typeface="Tahoma"/>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dirty="0">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tr-TR" sz="500" b="1" i="0" u="none" strike="noStrike">
                          <a:effectLst/>
                          <a:latin typeface="Tahoma"/>
                        </a:rPr>
                        <a:t> </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hMerge="1">
                  <a:txBody>
                    <a:bodyPr/>
                    <a:lstStyle/>
                    <a:p>
                      <a:endParaRPr lang="tr-TR"/>
                    </a:p>
                  </a:txBody>
                  <a:tcPr/>
                </a:tc>
                <a:tc gridSpan="3">
                  <a:txBody>
                    <a:bodyPr/>
                    <a:lstStyle/>
                    <a:p>
                      <a:pPr algn="ctr" fontAlgn="b"/>
                      <a:r>
                        <a:rPr lang="tr-TR" sz="500" b="1" i="0" u="none" strike="noStrike" dirty="0">
                          <a:effectLst/>
                          <a:latin typeface="Tahoma"/>
                        </a:rPr>
                        <a:t>Başarılı</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hMerge="1">
                  <a:txBody>
                    <a:bodyPr/>
                    <a:lstStyle/>
                    <a:p>
                      <a:endParaRPr lang="tr-TR"/>
                    </a:p>
                  </a:txBody>
                  <a:tcPr/>
                </a:tc>
                <a:tc hMerge="1">
                  <a:txBody>
                    <a:bodyPr/>
                    <a:lstStyle/>
                    <a:p>
                      <a:endParaRPr lang="tr-TR"/>
                    </a:p>
                  </a:txBody>
                  <a:tcPr/>
                </a:tc>
                <a:tc>
                  <a:txBody>
                    <a:bodyPr/>
                    <a:lstStyle/>
                    <a:p>
                      <a:pPr algn="ctr" fontAlgn="b"/>
                      <a:r>
                        <a:rPr lang="tr-TR" sz="500" b="1" i="0" u="none" strike="noStrike">
                          <a:effectLst/>
                          <a:latin typeface="Tahoma"/>
                        </a:rPr>
                        <a:t> </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ctr" fontAlgn="b"/>
                      <a:endParaRPr lang="tr-TR" sz="500" b="1" i="0" u="none" strike="noStrike">
                        <a:effectLst/>
                        <a:latin typeface="Tahoma"/>
                      </a:endParaRPr>
                    </a:p>
                  </a:txBody>
                  <a:tcPr marL="0" marR="0" marT="0" marB="0" anchor="b">
                    <a:lnL>
                      <a:noFill/>
                    </a:lnL>
                    <a:lnR>
                      <a:noFill/>
                    </a:lnR>
                    <a:lnT>
                      <a:noFill/>
                    </a:lnT>
                    <a:lnB>
                      <a:noFill/>
                    </a:lnB>
                  </a:tcPr>
                </a:tc>
                <a:tc>
                  <a:txBody>
                    <a:bodyPr/>
                    <a:lstStyle/>
                    <a:p>
                      <a:pPr algn="l" fontAlgn="b"/>
                      <a:r>
                        <a:rPr lang="tr-TR" sz="500" b="0" i="0" u="none" strike="noStrike">
                          <a:effectLst/>
                          <a:latin typeface="Tahoma"/>
                        </a:rPr>
                        <a:t> </a:t>
                      </a:r>
                    </a:p>
                  </a:txBody>
                  <a:tcPr marL="0" marR="0" marT="0" marB="0" anchor="b">
                    <a:lnL>
                      <a:noFill/>
                    </a:lnL>
                    <a:lnR>
                      <a:noFill/>
                    </a:lnR>
                    <a:lnT>
                      <a:noFill/>
                    </a:lnT>
                    <a:lnB>
                      <a:noFill/>
                    </a:lnB>
                    <a:solidFill>
                      <a:srgbClr val="FFFFFF"/>
                    </a:solidFill>
                  </a:tcPr>
                </a:tc>
                <a:tc gridSpan="2">
                  <a:txBody>
                    <a:bodyPr/>
                    <a:lstStyle/>
                    <a:p>
                      <a:pPr algn="l" fontAlgn="b"/>
                      <a:r>
                        <a:rPr lang="tr-TR" sz="500" b="1" i="0" u="none" strike="noStrike">
                          <a:effectLst/>
                          <a:latin typeface="Tahoma"/>
                        </a:rPr>
                        <a:t>  Başarısız</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hMerge="1">
                  <a:txBody>
                    <a:bodyPr/>
                    <a:lstStyle/>
                    <a:p>
                      <a:endParaRPr lang="tr-TR"/>
                    </a:p>
                  </a:txBody>
                  <a:tcPr/>
                </a:tc>
                <a:extLst>
                  <a:ext uri="{0D108BD9-81ED-4DB2-BD59-A6C34878D82A}">
                    <a16:rowId xmlns:a16="http://schemas.microsoft.com/office/drawing/2014/main" val="10024"/>
                  </a:ext>
                </a:extLst>
              </a:tr>
              <a:tr h="322137">
                <a:tc gridSpan="2">
                  <a:txBody>
                    <a:bodyPr/>
                    <a:lstStyle/>
                    <a:p>
                      <a:pPr algn="l" fontAlgn="ctr"/>
                      <a:r>
                        <a:rPr lang="tr-TR" sz="500" b="1" i="0" u="none" strike="noStrike">
                          <a:effectLst/>
                          <a:latin typeface="Tahoma"/>
                        </a:rPr>
                        <a:t>SEMBOL</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a:txBody>
                    <a:bodyPr/>
                    <a:lstStyle/>
                    <a:p>
                      <a:pPr algn="l" fontAlgn="b"/>
                      <a:r>
                        <a:rPr lang="tr-TR" sz="500" b="1" i="0" u="none" strike="noStrike" dirty="0">
                          <a:effectLst/>
                          <a:latin typeface="Arial"/>
                        </a:rPr>
                        <a:t> </a:t>
                      </a:r>
                      <a:endParaRPr lang="tr-TR" sz="500" b="0" i="0" u="none" strike="noStrike" dirty="0">
                        <a:effectLst/>
                        <a:latin typeface="Arial Tur"/>
                      </a:endParaRPr>
                    </a:p>
                  </a:txBody>
                  <a:tcPr marL="0" marR="0" marT="0" marB="0">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tr-TR" sz="500" b="0" i="0" u="none" strike="noStrike" dirty="0">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tr-TR" sz="500" b="1" i="0" u="none" strike="noStrike" dirty="0">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dirty="0">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dirty="0">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dirty="0">
                          <a:effectLst/>
                          <a:latin typeface="Tahom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dirty="0">
                          <a:effectLst/>
                          <a:latin typeface="Tahom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tr-TR" sz="500" b="1" i="0" u="none" strike="noStrike" dirty="0">
                          <a:solidFill>
                            <a:srgbClr val="000000"/>
                          </a:solidFill>
                          <a:effectLst/>
                          <a:latin typeface="Tahoma"/>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hMerge="1">
                  <a:txBody>
                    <a:bodyPr/>
                    <a:lstStyle/>
                    <a:p>
                      <a:endParaRPr lang="tr-TR"/>
                    </a:p>
                  </a:txBody>
                  <a:tcPr/>
                </a:tc>
                <a:tc gridSpan="3">
                  <a:txBody>
                    <a:bodyPr/>
                    <a:lstStyle/>
                    <a:p>
                      <a:pPr algn="ctr" fontAlgn="b"/>
                      <a:r>
                        <a:rPr lang="tr-TR" sz="500" b="1" i="0" u="none" strike="noStrike" dirty="0">
                          <a:solidFill>
                            <a:srgbClr val="000000"/>
                          </a:solidFill>
                          <a:effectLst/>
                          <a:latin typeface="Tahoma"/>
                        </a:rPr>
                        <a:t>  89-80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endParaRPr lang="tr-TR"/>
                    </a:p>
                  </a:txBody>
                  <a:tcPr/>
                </a:tc>
                <a:tc>
                  <a:txBody>
                    <a:bodyPr/>
                    <a:lstStyle/>
                    <a:p>
                      <a:pPr algn="ctr" fontAlgn="b"/>
                      <a:r>
                        <a:rPr lang="tr-TR" sz="500" b="1" i="0" u="none" strike="noStrike" dirty="0">
                          <a:effectLst/>
                          <a:latin typeface="Tahoma"/>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500" b="1" i="0" u="none" strike="noStrike" dirty="0">
                          <a:solidFill>
                            <a:srgbClr val="000000"/>
                          </a:solidFill>
                          <a:effectLst/>
                          <a:latin typeface="Tahoma"/>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tr-TR" sz="500" b="0" i="0" u="none" strike="noStrike" dirty="0">
                          <a:effectLst/>
                          <a:latin typeface="Tahoma"/>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tr-TR" sz="500" b="1" i="0" u="none" strike="noStrike" dirty="0">
                          <a:solidFill>
                            <a:srgbClr val="000000"/>
                          </a:solidFill>
                          <a:effectLst/>
                          <a:latin typeface="Tahoma"/>
                        </a:rPr>
                        <a:t>59-0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hMerge="1">
                  <a:txBody>
                    <a:bodyPr/>
                    <a:lstStyle/>
                    <a:p>
                      <a:endParaRPr lang="tr-TR"/>
                    </a:p>
                  </a:txBody>
                  <a:tcPr/>
                </a:tc>
                <a:extLst>
                  <a:ext uri="{0D108BD9-81ED-4DB2-BD59-A6C34878D82A}">
                    <a16:rowId xmlns:a16="http://schemas.microsoft.com/office/drawing/2014/main" val="10025"/>
                  </a:ext>
                </a:extLst>
              </a:tr>
            </a:tbl>
          </a:graphicData>
        </a:graphic>
      </p:graphicFrame>
      <p:pic>
        <p:nvPicPr>
          <p:cNvPr id="16" name="Resim 1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63558" y="5747831"/>
            <a:ext cx="240057" cy="248881"/>
          </a:xfrm>
          <a:prstGeom prst="rect">
            <a:avLst/>
          </a:prstGeom>
          <a:noFill/>
          <a:extLst>
            <a:ext uri="{909E8E84-426E-40DD-AFC4-6F175D3DCCD1}">
              <a14:hiddenFill xmlns:a14="http://schemas.microsoft.com/office/drawing/2010/main">
                <a:solidFill>
                  <a:srgbClr val="FFFFFF"/>
                </a:solidFill>
              </a14:hiddenFill>
            </a:ext>
          </a:extLst>
        </p:spPr>
      </p:pic>
      <p:pic>
        <p:nvPicPr>
          <p:cNvPr id="17" name="Resim 1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21198" y="6238320"/>
            <a:ext cx="332767" cy="288620"/>
          </a:xfrm>
          <a:prstGeom prst="rect">
            <a:avLst/>
          </a:prstGeom>
          <a:noFill/>
          <a:extLst>
            <a:ext uri="{909E8E84-426E-40DD-AFC4-6F175D3DCCD1}">
              <a14:hiddenFill xmlns:a14="http://schemas.microsoft.com/office/drawing/2010/main">
                <a:solidFill>
                  <a:srgbClr val="FFFFFF"/>
                </a:solidFill>
              </a14:hiddenFill>
            </a:ext>
          </a:extLst>
        </p:spPr>
      </p:pic>
      <p:pic>
        <p:nvPicPr>
          <p:cNvPr id="18" name="Resim 1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974728" y="6253843"/>
            <a:ext cx="321360" cy="285870"/>
          </a:xfrm>
          <a:prstGeom prst="rect">
            <a:avLst/>
          </a:prstGeom>
          <a:noFill/>
          <a:extLst>
            <a:ext uri="{909E8E84-426E-40DD-AFC4-6F175D3DCCD1}">
              <a14:hiddenFill xmlns:a14="http://schemas.microsoft.com/office/drawing/2010/main">
                <a:solidFill>
                  <a:srgbClr val="FFFFFF"/>
                </a:solidFill>
              </a14:hiddenFill>
            </a:ext>
          </a:extLst>
        </p:spPr>
      </p:pic>
      <p:pic>
        <p:nvPicPr>
          <p:cNvPr id="19" name="Resim 18"/>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948264" y="5728781"/>
            <a:ext cx="374288" cy="309280"/>
          </a:xfrm>
          <a:prstGeom prst="rect">
            <a:avLst/>
          </a:prstGeom>
          <a:noFill/>
          <a:extLst>
            <a:ext uri="{909E8E84-426E-40DD-AFC4-6F175D3DCCD1}">
              <a14:hiddenFill xmlns:a14="http://schemas.microsoft.com/office/drawing/2010/main">
                <a:solidFill>
                  <a:srgbClr val="FFFFFF"/>
                </a:solidFill>
              </a14:hiddenFill>
            </a:ext>
          </a:extLst>
        </p:spPr>
      </p:pic>
      <p:pic>
        <p:nvPicPr>
          <p:cNvPr id="11" name="Resim 1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7424" y="6270843"/>
            <a:ext cx="332767" cy="2886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845279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1200329"/>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SÜREÇ PERFORMANS GÖSTERGELERİ (SPİK )</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13</a:t>
            </a:fld>
            <a:endParaRPr lang="tr-TR"/>
          </a:p>
        </p:txBody>
      </p:sp>
      <p:sp>
        <p:nvSpPr>
          <p:cNvPr id="18" name="Metin kutusu 1"/>
          <p:cNvSpPr txBox="1"/>
          <p:nvPr/>
        </p:nvSpPr>
        <p:spPr>
          <a:xfrm>
            <a:off x="107504" y="1532985"/>
            <a:ext cx="8280920" cy="3785652"/>
          </a:xfrm>
          <a:prstGeom prst="rect">
            <a:avLst/>
          </a:prstGeom>
          <a:noFill/>
        </p:spPr>
        <p:txBody>
          <a:bodyPr wrap="square" rtlCol="0">
            <a:spAutoFit/>
          </a:bodyPr>
          <a:lstStyle/>
          <a:p>
            <a:endParaRPr lang="tr-TR" sz="1600" b="1" dirty="0" smtClean="0"/>
          </a:p>
          <a:p>
            <a:r>
              <a:rPr lang="tr-TR" sz="1600" b="1" u="sng" dirty="0" smtClean="0"/>
              <a:t>İM-SP-0001 SPİK karnesinde tutmayan hedefler;</a:t>
            </a:r>
          </a:p>
          <a:p>
            <a:endParaRPr lang="tr-TR" sz="1600" dirty="0" smtClean="0"/>
          </a:p>
          <a:p>
            <a:r>
              <a:rPr lang="tr-TR" sz="1600" b="1" dirty="0" smtClean="0"/>
              <a:t>3. Öğretim Üyesi Başına Düşen Endeksli Yayın Sayısı: </a:t>
            </a:r>
            <a:br>
              <a:rPr lang="tr-TR" sz="1600" b="1" dirty="0" smtClean="0"/>
            </a:br>
            <a:r>
              <a:rPr lang="tr-TR" sz="1600" dirty="0"/>
              <a:t>Fazla ders yükü sebebi ile e</a:t>
            </a:r>
            <a:r>
              <a:rPr lang="tr-TR" sz="1600" dirty="0" smtClean="0"/>
              <a:t>ndeksli yayınların </a:t>
            </a:r>
            <a:r>
              <a:rPr lang="tr-TR" sz="1600" dirty="0"/>
              <a:t>yayın sıklığının az olması </a:t>
            </a:r>
            <a:r>
              <a:rPr lang="tr-TR" sz="1600" dirty="0" smtClean="0"/>
              <a:t>ve hakem değerlendirme süresinin uzun olması</a:t>
            </a:r>
            <a:br>
              <a:rPr lang="tr-TR" sz="1600" dirty="0" smtClean="0"/>
            </a:br>
            <a:endParaRPr lang="tr-TR" sz="1600" dirty="0" smtClean="0"/>
          </a:p>
          <a:p>
            <a:r>
              <a:rPr lang="tr-TR" sz="1600" b="1" dirty="0" smtClean="0"/>
              <a:t>7. Öğretim üyesı başına düşen  yayınlanmış kitap sayısı : </a:t>
            </a:r>
            <a:br>
              <a:rPr lang="tr-TR" sz="1600" b="1" dirty="0" smtClean="0"/>
            </a:br>
            <a:r>
              <a:rPr lang="tr-TR" sz="1600" dirty="0" smtClean="0"/>
              <a:t>Editör </a:t>
            </a:r>
            <a:r>
              <a:rPr lang="tr-TR" sz="1600" dirty="0"/>
              <a:t>ve yayınevi bulmada zorluk çekilmesi-Öğretim </a:t>
            </a:r>
            <a:r>
              <a:rPr lang="tr-TR" sz="1600" dirty="0" smtClean="0"/>
              <a:t>üyelerinin  ders yükü fazlalığı</a:t>
            </a:r>
          </a:p>
          <a:p>
            <a:endParaRPr lang="tr-TR" sz="1600" b="1" dirty="0"/>
          </a:p>
          <a:p>
            <a:r>
              <a:rPr lang="tr-TR" sz="1600" b="1" dirty="0"/>
              <a:t>29. </a:t>
            </a:r>
            <a:r>
              <a:rPr lang="tr-TR" sz="1600" b="1" dirty="0" smtClean="0"/>
              <a:t>Şikayet Çözüm Memnuniyet Oranı</a:t>
            </a:r>
          </a:p>
          <a:p>
            <a:r>
              <a:rPr lang="tr-TR" sz="1600" dirty="0" smtClean="0"/>
              <a:t>Şikayet sonrası çözüm getirilen konuya, kişinin anketi doldurmaması  </a:t>
            </a:r>
          </a:p>
          <a:p>
            <a:endParaRPr lang="tr-TR" sz="1600" dirty="0"/>
          </a:p>
          <a:p>
            <a:r>
              <a:rPr lang="tr-TR" sz="1600" b="1" dirty="0"/>
              <a:t>32. İş Kazası </a:t>
            </a:r>
            <a:r>
              <a:rPr lang="tr-TR" sz="1600" b="1" dirty="0" smtClean="0"/>
              <a:t>Sayısı </a:t>
            </a:r>
            <a:endParaRPr lang="tr-TR" sz="1600" b="1" dirty="0"/>
          </a:p>
          <a:p>
            <a:endParaRPr lang="tr-TR" sz="1600" dirty="0"/>
          </a:p>
        </p:txBody>
      </p:sp>
      <p:pic>
        <p:nvPicPr>
          <p:cNvPr id="8" name="Resim 5"/>
          <p:cNvPicPr/>
          <p:nvPr/>
        </p:nvPicPr>
        <p:blipFill>
          <a:blip r:embed="rId3"/>
          <a:stretch>
            <a:fillRect/>
          </a:stretch>
        </p:blipFill>
        <p:spPr>
          <a:xfrm>
            <a:off x="107504" y="260648"/>
            <a:ext cx="2736304" cy="576064"/>
          </a:xfrm>
          <a:prstGeom prst="rect">
            <a:avLst/>
          </a:prstGeom>
        </p:spPr>
      </p:pic>
    </p:spTree>
    <p:extLst>
      <p:ext uri="{BB962C8B-B14F-4D97-AF65-F5344CB8AC3E}">
        <p14:creationId xmlns:p14="http://schemas.microsoft.com/office/powerpoint/2010/main" val="119063847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691680" y="69269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14</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4" name="Tablo 3"/>
          <p:cNvGraphicFramePr>
            <a:graphicFrameLocks noGrp="1"/>
          </p:cNvGraphicFramePr>
          <p:nvPr>
            <p:extLst>
              <p:ext uri="{D42A27DB-BD31-4B8C-83A1-F6EECF244321}">
                <p14:modId xmlns:p14="http://schemas.microsoft.com/office/powerpoint/2010/main" val="323015460"/>
              </p:ext>
            </p:extLst>
          </p:nvPr>
        </p:nvGraphicFramePr>
        <p:xfrm>
          <a:off x="179506" y="1268760"/>
          <a:ext cx="8857008" cy="5631258"/>
        </p:xfrm>
        <a:graphic>
          <a:graphicData uri="http://schemas.openxmlformats.org/drawingml/2006/table">
            <a:tbl>
              <a:tblPr/>
              <a:tblGrid>
                <a:gridCol w="1080126">
                  <a:extLst>
                    <a:ext uri="{9D8B030D-6E8A-4147-A177-3AD203B41FA5}">
                      <a16:colId xmlns:a16="http://schemas.microsoft.com/office/drawing/2014/main" val="20000"/>
                    </a:ext>
                  </a:extLst>
                </a:gridCol>
                <a:gridCol w="403497">
                  <a:extLst>
                    <a:ext uri="{9D8B030D-6E8A-4147-A177-3AD203B41FA5}">
                      <a16:colId xmlns:a16="http://schemas.microsoft.com/office/drawing/2014/main" val="20001"/>
                    </a:ext>
                  </a:extLst>
                </a:gridCol>
                <a:gridCol w="447645">
                  <a:extLst>
                    <a:ext uri="{9D8B030D-6E8A-4147-A177-3AD203B41FA5}">
                      <a16:colId xmlns:a16="http://schemas.microsoft.com/office/drawing/2014/main" val="20002"/>
                    </a:ext>
                  </a:extLst>
                </a:gridCol>
                <a:gridCol w="441249">
                  <a:extLst>
                    <a:ext uri="{9D8B030D-6E8A-4147-A177-3AD203B41FA5}">
                      <a16:colId xmlns:a16="http://schemas.microsoft.com/office/drawing/2014/main" val="20003"/>
                    </a:ext>
                  </a:extLst>
                </a:gridCol>
                <a:gridCol w="263791">
                  <a:extLst>
                    <a:ext uri="{9D8B030D-6E8A-4147-A177-3AD203B41FA5}">
                      <a16:colId xmlns:a16="http://schemas.microsoft.com/office/drawing/2014/main" val="20004"/>
                    </a:ext>
                  </a:extLst>
                </a:gridCol>
                <a:gridCol w="124701">
                  <a:extLst>
                    <a:ext uri="{9D8B030D-6E8A-4147-A177-3AD203B41FA5}">
                      <a16:colId xmlns:a16="http://schemas.microsoft.com/office/drawing/2014/main" val="20005"/>
                    </a:ext>
                  </a:extLst>
                </a:gridCol>
                <a:gridCol w="110314">
                  <a:extLst>
                    <a:ext uri="{9D8B030D-6E8A-4147-A177-3AD203B41FA5}">
                      <a16:colId xmlns:a16="http://schemas.microsoft.com/office/drawing/2014/main" val="20006"/>
                    </a:ext>
                  </a:extLst>
                </a:gridCol>
                <a:gridCol w="110314">
                  <a:extLst>
                    <a:ext uri="{9D8B030D-6E8A-4147-A177-3AD203B41FA5}">
                      <a16:colId xmlns:a16="http://schemas.microsoft.com/office/drawing/2014/main" val="20007"/>
                    </a:ext>
                  </a:extLst>
                </a:gridCol>
                <a:gridCol w="119907">
                  <a:extLst>
                    <a:ext uri="{9D8B030D-6E8A-4147-A177-3AD203B41FA5}">
                      <a16:colId xmlns:a16="http://schemas.microsoft.com/office/drawing/2014/main" val="20008"/>
                    </a:ext>
                  </a:extLst>
                </a:gridCol>
                <a:gridCol w="115109">
                  <a:extLst>
                    <a:ext uri="{9D8B030D-6E8A-4147-A177-3AD203B41FA5}">
                      <a16:colId xmlns:a16="http://schemas.microsoft.com/office/drawing/2014/main" val="20009"/>
                    </a:ext>
                  </a:extLst>
                </a:gridCol>
                <a:gridCol w="119907">
                  <a:extLst>
                    <a:ext uri="{9D8B030D-6E8A-4147-A177-3AD203B41FA5}">
                      <a16:colId xmlns:a16="http://schemas.microsoft.com/office/drawing/2014/main" val="20010"/>
                    </a:ext>
                  </a:extLst>
                </a:gridCol>
                <a:gridCol w="110314">
                  <a:extLst>
                    <a:ext uri="{9D8B030D-6E8A-4147-A177-3AD203B41FA5}">
                      <a16:colId xmlns:a16="http://schemas.microsoft.com/office/drawing/2014/main" val="20011"/>
                    </a:ext>
                  </a:extLst>
                </a:gridCol>
                <a:gridCol w="105516">
                  <a:extLst>
                    <a:ext uri="{9D8B030D-6E8A-4147-A177-3AD203B41FA5}">
                      <a16:colId xmlns:a16="http://schemas.microsoft.com/office/drawing/2014/main" val="20012"/>
                    </a:ext>
                  </a:extLst>
                </a:gridCol>
                <a:gridCol w="100721">
                  <a:extLst>
                    <a:ext uri="{9D8B030D-6E8A-4147-A177-3AD203B41FA5}">
                      <a16:colId xmlns:a16="http://schemas.microsoft.com/office/drawing/2014/main" val="20013"/>
                    </a:ext>
                  </a:extLst>
                </a:gridCol>
                <a:gridCol w="100721">
                  <a:extLst>
                    <a:ext uri="{9D8B030D-6E8A-4147-A177-3AD203B41FA5}">
                      <a16:colId xmlns:a16="http://schemas.microsoft.com/office/drawing/2014/main" val="20014"/>
                    </a:ext>
                  </a:extLst>
                </a:gridCol>
                <a:gridCol w="115109">
                  <a:extLst>
                    <a:ext uri="{9D8B030D-6E8A-4147-A177-3AD203B41FA5}">
                      <a16:colId xmlns:a16="http://schemas.microsoft.com/office/drawing/2014/main" val="20015"/>
                    </a:ext>
                  </a:extLst>
                </a:gridCol>
                <a:gridCol w="115109">
                  <a:extLst>
                    <a:ext uri="{9D8B030D-6E8A-4147-A177-3AD203B41FA5}">
                      <a16:colId xmlns:a16="http://schemas.microsoft.com/office/drawing/2014/main" val="20016"/>
                    </a:ext>
                  </a:extLst>
                </a:gridCol>
                <a:gridCol w="115109">
                  <a:extLst>
                    <a:ext uri="{9D8B030D-6E8A-4147-A177-3AD203B41FA5}">
                      <a16:colId xmlns:a16="http://schemas.microsoft.com/office/drawing/2014/main" val="20017"/>
                    </a:ext>
                  </a:extLst>
                </a:gridCol>
                <a:gridCol w="119907">
                  <a:extLst>
                    <a:ext uri="{9D8B030D-6E8A-4147-A177-3AD203B41FA5}">
                      <a16:colId xmlns:a16="http://schemas.microsoft.com/office/drawing/2014/main" val="20018"/>
                    </a:ext>
                  </a:extLst>
                </a:gridCol>
                <a:gridCol w="110314">
                  <a:extLst>
                    <a:ext uri="{9D8B030D-6E8A-4147-A177-3AD203B41FA5}">
                      <a16:colId xmlns:a16="http://schemas.microsoft.com/office/drawing/2014/main" val="20019"/>
                    </a:ext>
                  </a:extLst>
                </a:gridCol>
                <a:gridCol w="139089">
                  <a:extLst>
                    <a:ext uri="{9D8B030D-6E8A-4147-A177-3AD203B41FA5}">
                      <a16:colId xmlns:a16="http://schemas.microsoft.com/office/drawing/2014/main" val="20020"/>
                    </a:ext>
                  </a:extLst>
                </a:gridCol>
                <a:gridCol w="119907">
                  <a:extLst>
                    <a:ext uri="{9D8B030D-6E8A-4147-A177-3AD203B41FA5}">
                      <a16:colId xmlns:a16="http://schemas.microsoft.com/office/drawing/2014/main" val="20021"/>
                    </a:ext>
                  </a:extLst>
                </a:gridCol>
                <a:gridCol w="119907">
                  <a:extLst>
                    <a:ext uri="{9D8B030D-6E8A-4147-A177-3AD203B41FA5}">
                      <a16:colId xmlns:a16="http://schemas.microsoft.com/office/drawing/2014/main" val="20022"/>
                    </a:ext>
                  </a:extLst>
                </a:gridCol>
                <a:gridCol w="119907">
                  <a:extLst>
                    <a:ext uri="{9D8B030D-6E8A-4147-A177-3AD203B41FA5}">
                      <a16:colId xmlns:a16="http://schemas.microsoft.com/office/drawing/2014/main" val="20023"/>
                    </a:ext>
                  </a:extLst>
                </a:gridCol>
                <a:gridCol w="119907">
                  <a:extLst>
                    <a:ext uri="{9D8B030D-6E8A-4147-A177-3AD203B41FA5}">
                      <a16:colId xmlns:a16="http://schemas.microsoft.com/office/drawing/2014/main" val="20024"/>
                    </a:ext>
                  </a:extLst>
                </a:gridCol>
                <a:gridCol w="124701">
                  <a:extLst>
                    <a:ext uri="{9D8B030D-6E8A-4147-A177-3AD203B41FA5}">
                      <a16:colId xmlns:a16="http://schemas.microsoft.com/office/drawing/2014/main" val="20025"/>
                    </a:ext>
                  </a:extLst>
                </a:gridCol>
                <a:gridCol w="124701">
                  <a:extLst>
                    <a:ext uri="{9D8B030D-6E8A-4147-A177-3AD203B41FA5}">
                      <a16:colId xmlns:a16="http://schemas.microsoft.com/office/drawing/2014/main" val="20026"/>
                    </a:ext>
                  </a:extLst>
                </a:gridCol>
                <a:gridCol w="119907">
                  <a:extLst>
                    <a:ext uri="{9D8B030D-6E8A-4147-A177-3AD203B41FA5}">
                      <a16:colId xmlns:a16="http://schemas.microsoft.com/office/drawing/2014/main" val="20027"/>
                    </a:ext>
                  </a:extLst>
                </a:gridCol>
                <a:gridCol w="124701">
                  <a:extLst>
                    <a:ext uri="{9D8B030D-6E8A-4147-A177-3AD203B41FA5}">
                      <a16:colId xmlns:a16="http://schemas.microsoft.com/office/drawing/2014/main" val="20028"/>
                    </a:ext>
                  </a:extLst>
                </a:gridCol>
                <a:gridCol w="134294">
                  <a:extLst>
                    <a:ext uri="{9D8B030D-6E8A-4147-A177-3AD203B41FA5}">
                      <a16:colId xmlns:a16="http://schemas.microsoft.com/office/drawing/2014/main" val="20029"/>
                    </a:ext>
                  </a:extLst>
                </a:gridCol>
                <a:gridCol w="124701">
                  <a:extLst>
                    <a:ext uri="{9D8B030D-6E8A-4147-A177-3AD203B41FA5}">
                      <a16:colId xmlns:a16="http://schemas.microsoft.com/office/drawing/2014/main" val="20030"/>
                    </a:ext>
                  </a:extLst>
                </a:gridCol>
                <a:gridCol w="115109">
                  <a:extLst>
                    <a:ext uri="{9D8B030D-6E8A-4147-A177-3AD203B41FA5}">
                      <a16:colId xmlns:a16="http://schemas.microsoft.com/office/drawing/2014/main" val="20031"/>
                    </a:ext>
                  </a:extLst>
                </a:gridCol>
                <a:gridCol w="124701">
                  <a:extLst>
                    <a:ext uri="{9D8B030D-6E8A-4147-A177-3AD203B41FA5}">
                      <a16:colId xmlns:a16="http://schemas.microsoft.com/office/drawing/2014/main" val="20032"/>
                    </a:ext>
                  </a:extLst>
                </a:gridCol>
                <a:gridCol w="134294">
                  <a:extLst>
                    <a:ext uri="{9D8B030D-6E8A-4147-A177-3AD203B41FA5}">
                      <a16:colId xmlns:a16="http://schemas.microsoft.com/office/drawing/2014/main" val="20033"/>
                    </a:ext>
                  </a:extLst>
                </a:gridCol>
                <a:gridCol w="115109">
                  <a:extLst>
                    <a:ext uri="{9D8B030D-6E8A-4147-A177-3AD203B41FA5}">
                      <a16:colId xmlns:a16="http://schemas.microsoft.com/office/drawing/2014/main" val="20034"/>
                    </a:ext>
                  </a:extLst>
                </a:gridCol>
                <a:gridCol w="124701">
                  <a:extLst>
                    <a:ext uri="{9D8B030D-6E8A-4147-A177-3AD203B41FA5}">
                      <a16:colId xmlns:a16="http://schemas.microsoft.com/office/drawing/2014/main" val="20035"/>
                    </a:ext>
                  </a:extLst>
                </a:gridCol>
                <a:gridCol w="119907">
                  <a:extLst>
                    <a:ext uri="{9D8B030D-6E8A-4147-A177-3AD203B41FA5}">
                      <a16:colId xmlns:a16="http://schemas.microsoft.com/office/drawing/2014/main" val="20036"/>
                    </a:ext>
                  </a:extLst>
                </a:gridCol>
                <a:gridCol w="115109">
                  <a:extLst>
                    <a:ext uri="{9D8B030D-6E8A-4147-A177-3AD203B41FA5}">
                      <a16:colId xmlns:a16="http://schemas.microsoft.com/office/drawing/2014/main" val="20037"/>
                    </a:ext>
                  </a:extLst>
                </a:gridCol>
                <a:gridCol w="129497">
                  <a:extLst>
                    <a:ext uri="{9D8B030D-6E8A-4147-A177-3AD203B41FA5}">
                      <a16:colId xmlns:a16="http://schemas.microsoft.com/office/drawing/2014/main" val="20038"/>
                    </a:ext>
                  </a:extLst>
                </a:gridCol>
                <a:gridCol w="105516">
                  <a:extLst>
                    <a:ext uri="{9D8B030D-6E8A-4147-A177-3AD203B41FA5}">
                      <a16:colId xmlns:a16="http://schemas.microsoft.com/office/drawing/2014/main" val="20039"/>
                    </a:ext>
                  </a:extLst>
                </a:gridCol>
                <a:gridCol w="148682">
                  <a:extLst>
                    <a:ext uri="{9D8B030D-6E8A-4147-A177-3AD203B41FA5}">
                      <a16:colId xmlns:a16="http://schemas.microsoft.com/office/drawing/2014/main" val="20040"/>
                    </a:ext>
                  </a:extLst>
                </a:gridCol>
                <a:gridCol w="143886">
                  <a:extLst>
                    <a:ext uri="{9D8B030D-6E8A-4147-A177-3AD203B41FA5}">
                      <a16:colId xmlns:a16="http://schemas.microsoft.com/office/drawing/2014/main" val="20041"/>
                    </a:ext>
                  </a:extLst>
                </a:gridCol>
                <a:gridCol w="124701">
                  <a:extLst>
                    <a:ext uri="{9D8B030D-6E8A-4147-A177-3AD203B41FA5}">
                      <a16:colId xmlns:a16="http://schemas.microsoft.com/office/drawing/2014/main" val="20042"/>
                    </a:ext>
                  </a:extLst>
                </a:gridCol>
                <a:gridCol w="129497">
                  <a:extLst>
                    <a:ext uri="{9D8B030D-6E8A-4147-A177-3AD203B41FA5}">
                      <a16:colId xmlns:a16="http://schemas.microsoft.com/office/drawing/2014/main" val="20043"/>
                    </a:ext>
                  </a:extLst>
                </a:gridCol>
                <a:gridCol w="115109">
                  <a:extLst>
                    <a:ext uri="{9D8B030D-6E8A-4147-A177-3AD203B41FA5}">
                      <a16:colId xmlns:a16="http://schemas.microsoft.com/office/drawing/2014/main" val="20044"/>
                    </a:ext>
                  </a:extLst>
                </a:gridCol>
                <a:gridCol w="110314">
                  <a:extLst>
                    <a:ext uri="{9D8B030D-6E8A-4147-A177-3AD203B41FA5}">
                      <a16:colId xmlns:a16="http://schemas.microsoft.com/office/drawing/2014/main" val="20045"/>
                    </a:ext>
                  </a:extLst>
                </a:gridCol>
                <a:gridCol w="110314">
                  <a:extLst>
                    <a:ext uri="{9D8B030D-6E8A-4147-A177-3AD203B41FA5}">
                      <a16:colId xmlns:a16="http://schemas.microsoft.com/office/drawing/2014/main" val="20046"/>
                    </a:ext>
                  </a:extLst>
                </a:gridCol>
                <a:gridCol w="105516">
                  <a:extLst>
                    <a:ext uri="{9D8B030D-6E8A-4147-A177-3AD203B41FA5}">
                      <a16:colId xmlns:a16="http://schemas.microsoft.com/office/drawing/2014/main" val="20047"/>
                    </a:ext>
                  </a:extLst>
                </a:gridCol>
                <a:gridCol w="105516">
                  <a:extLst>
                    <a:ext uri="{9D8B030D-6E8A-4147-A177-3AD203B41FA5}">
                      <a16:colId xmlns:a16="http://schemas.microsoft.com/office/drawing/2014/main" val="20048"/>
                    </a:ext>
                  </a:extLst>
                </a:gridCol>
                <a:gridCol w="115109">
                  <a:extLst>
                    <a:ext uri="{9D8B030D-6E8A-4147-A177-3AD203B41FA5}">
                      <a16:colId xmlns:a16="http://schemas.microsoft.com/office/drawing/2014/main" val="20049"/>
                    </a:ext>
                  </a:extLst>
                </a:gridCol>
                <a:gridCol w="119907">
                  <a:extLst>
                    <a:ext uri="{9D8B030D-6E8A-4147-A177-3AD203B41FA5}">
                      <a16:colId xmlns:a16="http://schemas.microsoft.com/office/drawing/2014/main" val="20050"/>
                    </a:ext>
                  </a:extLst>
                </a:gridCol>
                <a:gridCol w="129497">
                  <a:extLst>
                    <a:ext uri="{9D8B030D-6E8A-4147-A177-3AD203B41FA5}">
                      <a16:colId xmlns:a16="http://schemas.microsoft.com/office/drawing/2014/main" val="20051"/>
                    </a:ext>
                  </a:extLst>
                </a:gridCol>
                <a:gridCol w="124701">
                  <a:extLst>
                    <a:ext uri="{9D8B030D-6E8A-4147-A177-3AD203B41FA5}">
                      <a16:colId xmlns:a16="http://schemas.microsoft.com/office/drawing/2014/main" val="20052"/>
                    </a:ext>
                  </a:extLst>
                </a:gridCol>
                <a:gridCol w="134294">
                  <a:extLst>
                    <a:ext uri="{9D8B030D-6E8A-4147-A177-3AD203B41FA5}">
                      <a16:colId xmlns:a16="http://schemas.microsoft.com/office/drawing/2014/main" val="20053"/>
                    </a:ext>
                  </a:extLst>
                </a:gridCol>
                <a:gridCol w="110314">
                  <a:extLst>
                    <a:ext uri="{9D8B030D-6E8A-4147-A177-3AD203B41FA5}">
                      <a16:colId xmlns:a16="http://schemas.microsoft.com/office/drawing/2014/main" val="20054"/>
                    </a:ext>
                  </a:extLst>
                </a:gridCol>
                <a:gridCol w="115109">
                  <a:extLst>
                    <a:ext uri="{9D8B030D-6E8A-4147-A177-3AD203B41FA5}">
                      <a16:colId xmlns:a16="http://schemas.microsoft.com/office/drawing/2014/main" val="20055"/>
                    </a:ext>
                  </a:extLst>
                </a:gridCol>
                <a:gridCol w="129497">
                  <a:extLst>
                    <a:ext uri="{9D8B030D-6E8A-4147-A177-3AD203B41FA5}">
                      <a16:colId xmlns:a16="http://schemas.microsoft.com/office/drawing/2014/main" val="20056"/>
                    </a:ext>
                  </a:extLst>
                </a:gridCol>
              </a:tblGrid>
              <a:tr h="224384">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err="1">
                          <a:effectLst/>
                          <a:latin typeface="Verdana"/>
                        </a:rPr>
                        <a:t>Termin</a:t>
                      </a:r>
                      <a:endParaRPr lang="tr-TR" sz="600" b="1"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214186">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420892">
                <a:tc>
                  <a:txBody>
                    <a:bodyPr/>
                    <a:lstStyle/>
                    <a:p>
                      <a:pPr algn="l" fontAlgn="ctr"/>
                      <a:r>
                        <a:rPr lang="tr-TR" sz="900" b="1" i="0" u="none" strike="noStrike">
                          <a:effectLst/>
                          <a:latin typeface="Verdana"/>
                        </a:rPr>
                        <a:t>1. ÖĞRENCİ MEMNUNİYET ORANI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2"/>
                  </a:ext>
                </a:extLst>
              </a:tr>
              <a:tr h="305980">
                <a:tc rowSpan="2">
                  <a:txBody>
                    <a:bodyPr/>
                    <a:lstStyle/>
                    <a:p>
                      <a:pPr algn="l" fontAlgn="ctr"/>
                      <a:r>
                        <a:rPr lang="tr-TR" sz="900" b="0" i="0" u="none" strike="noStrike">
                          <a:effectLst/>
                          <a:latin typeface="Verdana"/>
                        </a:rPr>
                        <a:t>1.1 Memnuniyet anketleri sonucu düşük çıkan maddeler için Öğretim üyeleri tarafından aksiyon planlanması ve gerçekleştirilen aksiyonların takibinin yapılması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dirty="0">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FS-KT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AAP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3"/>
                  </a:ext>
                </a:extLst>
              </a:tr>
              <a:tr h="775147">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FF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4"/>
                  </a:ext>
                </a:extLst>
              </a:tr>
              <a:tr h="305980">
                <a:tc rowSpan="2">
                  <a:txBody>
                    <a:bodyPr/>
                    <a:lstStyle/>
                    <a:p>
                      <a:pPr algn="l" fontAlgn="ctr"/>
                      <a:r>
                        <a:rPr lang="tr-TR" sz="900" b="0" i="0" u="none" strike="noStrike">
                          <a:effectLst/>
                          <a:latin typeface="Verdana"/>
                        </a:rPr>
                        <a:t>1.2 Öğretim Üyesi tarafından tanımlanan AAP'larının her dönem sonu toplantı ile değerlendirilmesi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FS-KT-İG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Toplantı Tutanağı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5"/>
                  </a:ext>
                </a:extLst>
              </a:tr>
              <a:tr h="43856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6"/>
                  </a:ext>
                </a:extLst>
              </a:tr>
              <a:tr h="438569">
                <a:tc rowSpan="2">
                  <a:txBody>
                    <a:bodyPr/>
                    <a:lstStyle/>
                    <a:p>
                      <a:pPr algn="l" fontAlgn="ctr"/>
                      <a:r>
                        <a:rPr lang="tr-TR" sz="900" b="0" i="0" u="none" strike="noStrike">
                          <a:effectLst/>
                          <a:latin typeface="Verdana"/>
                        </a:rPr>
                        <a:t>1.3 Tasarıma Yönelik Etkinlik, Seminer, Konferans ve teknik gezilerin düzenlenmesi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FS-KT-İG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Etkinlik organizasyon yazışma Kayıtlarının Tutulması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7"/>
                  </a:ext>
                </a:extLst>
              </a:tr>
              <a:tr h="43856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8"/>
                  </a:ext>
                </a:extLst>
              </a:tr>
              <a:tr h="673153">
                <a:tc>
                  <a:txBody>
                    <a:bodyPr/>
                    <a:lstStyle/>
                    <a:p>
                      <a:pPr algn="l" fontAlgn="ctr"/>
                      <a:r>
                        <a:rPr lang="tr-TR" sz="900" b="1" i="0" u="none" strike="noStrike">
                          <a:effectLst/>
                          <a:latin typeface="Verdana"/>
                        </a:rPr>
                        <a:t>2.ÖĞRETIM ÜYESI BAŞINA DÜŞEN BAŞVURULAN PROJE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9"/>
                  </a:ext>
                </a:extLst>
              </a:tr>
              <a:tr h="438569">
                <a:tc rowSpan="2">
                  <a:txBody>
                    <a:bodyPr/>
                    <a:lstStyle/>
                    <a:p>
                      <a:pPr algn="l" fontAlgn="ctr"/>
                      <a:r>
                        <a:rPr lang="tr-TR" sz="900" b="0" i="0" u="none" strike="noStrike" dirty="0">
                          <a:effectLst/>
                          <a:latin typeface="Verdana"/>
                        </a:rPr>
                        <a:t>2.1 TTO ile Periyodik Bilgilendirme Toplantılarının Düzenlenmesi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Başvuru Belgelerini Takibi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0"/>
                  </a:ext>
                </a:extLst>
              </a:tr>
              <a:tr h="43856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323770223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908720"/>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15</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2" name="Tablo 1"/>
          <p:cNvGraphicFramePr>
            <a:graphicFrameLocks noGrp="1"/>
          </p:cNvGraphicFramePr>
          <p:nvPr>
            <p:extLst>
              <p:ext uri="{D42A27DB-BD31-4B8C-83A1-F6EECF244321}">
                <p14:modId xmlns:p14="http://schemas.microsoft.com/office/powerpoint/2010/main" val="3434278748"/>
              </p:ext>
            </p:extLst>
          </p:nvPr>
        </p:nvGraphicFramePr>
        <p:xfrm>
          <a:off x="179524" y="1484787"/>
          <a:ext cx="8784969" cy="5156352"/>
        </p:xfrm>
        <a:graphic>
          <a:graphicData uri="http://schemas.openxmlformats.org/drawingml/2006/table">
            <a:tbl>
              <a:tblPr/>
              <a:tblGrid>
                <a:gridCol w="1027557">
                  <a:extLst>
                    <a:ext uri="{9D8B030D-6E8A-4147-A177-3AD203B41FA5}">
                      <a16:colId xmlns:a16="http://schemas.microsoft.com/office/drawing/2014/main" val="20000"/>
                    </a:ext>
                  </a:extLst>
                </a:gridCol>
                <a:gridCol w="444006">
                  <a:extLst>
                    <a:ext uri="{9D8B030D-6E8A-4147-A177-3AD203B41FA5}">
                      <a16:colId xmlns:a16="http://schemas.microsoft.com/office/drawing/2014/main" val="20001"/>
                    </a:ext>
                  </a:extLst>
                </a:gridCol>
                <a:gridCol w="444006">
                  <a:extLst>
                    <a:ext uri="{9D8B030D-6E8A-4147-A177-3AD203B41FA5}">
                      <a16:colId xmlns:a16="http://schemas.microsoft.com/office/drawing/2014/main" val="20002"/>
                    </a:ext>
                  </a:extLst>
                </a:gridCol>
                <a:gridCol w="437662">
                  <a:extLst>
                    <a:ext uri="{9D8B030D-6E8A-4147-A177-3AD203B41FA5}">
                      <a16:colId xmlns:a16="http://schemas.microsoft.com/office/drawing/2014/main" val="20003"/>
                    </a:ext>
                  </a:extLst>
                </a:gridCol>
                <a:gridCol w="261647">
                  <a:extLst>
                    <a:ext uri="{9D8B030D-6E8A-4147-A177-3AD203B41FA5}">
                      <a16:colId xmlns:a16="http://schemas.microsoft.com/office/drawing/2014/main" val="20004"/>
                    </a:ext>
                  </a:extLst>
                </a:gridCol>
                <a:gridCol w="123687">
                  <a:extLst>
                    <a:ext uri="{9D8B030D-6E8A-4147-A177-3AD203B41FA5}">
                      <a16:colId xmlns:a16="http://schemas.microsoft.com/office/drawing/2014/main" val="20005"/>
                    </a:ext>
                  </a:extLst>
                </a:gridCol>
                <a:gridCol w="109416">
                  <a:extLst>
                    <a:ext uri="{9D8B030D-6E8A-4147-A177-3AD203B41FA5}">
                      <a16:colId xmlns:a16="http://schemas.microsoft.com/office/drawing/2014/main" val="20006"/>
                    </a:ext>
                  </a:extLst>
                </a:gridCol>
                <a:gridCol w="109416">
                  <a:extLst>
                    <a:ext uri="{9D8B030D-6E8A-4147-A177-3AD203B41FA5}">
                      <a16:colId xmlns:a16="http://schemas.microsoft.com/office/drawing/2014/main" val="20007"/>
                    </a:ext>
                  </a:extLst>
                </a:gridCol>
                <a:gridCol w="118930">
                  <a:extLst>
                    <a:ext uri="{9D8B030D-6E8A-4147-A177-3AD203B41FA5}">
                      <a16:colId xmlns:a16="http://schemas.microsoft.com/office/drawing/2014/main" val="20008"/>
                    </a:ext>
                  </a:extLst>
                </a:gridCol>
                <a:gridCol w="114173">
                  <a:extLst>
                    <a:ext uri="{9D8B030D-6E8A-4147-A177-3AD203B41FA5}">
                      <a16:colId xmlns:a16="http://schemas.microsoft.com/office/drawing/2014/main" val="20009"/>
                    </a:ext>
                  </a:extLst>
                </a:gridCol>
                <a:gridCol w="118930">
                  <a:extLst>
                    <a:ext uri="{9D8B030D-6E8A-4147-A177-3AD203B41FA5}">
                      <a16:colId xmlns:a16="http://schemas.microsoft.com/office/drawing/2014/main" val="20010"/>
                    </a:ext>
                  </a:extLst>
                </a:gridCol>
                <a:gridCol w="109416">
                  <a:extLst>
                    <a:ext uri="{9D8B030D-6E8A-4147-A177-3AD203B41FA5}">
                      <a16:colId xmlns:a16="http://schemas.microsoft.com/office/drawing/2014/main" val="20011"/>
                    </a:ext>
                  </a:extLst>
                </a:gridCol>
                <a:gridCol w="104658">
                  <a:extLst>
                    <a:ext uri="{9D8B030D-6E8A-4147-A177-3AD203B41FA5}">
                      <a16:colId xmlns:a16="http://schemas.microsoft.com/office/drawing/2014/main" val="20012"/>
                    </a:ext>
                  </a:extLst>
                </a:gridCol>
                <a:gridCol w="99902">
                  <a:extLst>
                    <a:ext uri="{9D8B030D-6E8A-4147-A177-3AD203B41FA5}">
                      <a16:colId xmlns:a16="http://schemas.microsoft.com/office/drawing/2014/main" val="20013"/>
                    </a:ext>
                  </a:extLst>
                </a:gridCol>
                <a:gridCol w="99902">
                  <a:extLst>
                    <a:ext uri="{9D8B030D-6E8A-4147-A177-3AD203B41FA5}">
                      <a16:colId xmlns:a16="http://schemas.microsoft.com/office/drawing/2014/main" val="20014"/>
                    </a:ext>
                  </a:extLst>
                </a:gridCol>
                <a:gridCol w="114173">
                  <a:extLst>
                    <a:ext uri="{9D8B030D-6E8A-4147-A177-3AD203B41FA5}">
                      <a16:colId xmlns:a16="http://schemas.microsoft.com/office/drawing/2014/main" val="20015"/>
                    </a:ext>
                  </a:extLst>
                </a:gridCol>
                <a:gridCol w="114173">
                  <a:extLst>
                    <a:ext uri="{9D8B030D-6E8A-4147-A177-3AD203B41FA5}">
                      <a16:colId xmlns:a16="http://schemas.microsoft.com/office/drawing/2014/main" val="20016"/>
                    </a:ext>
                  </a:extLst>
                </a:gridCol>
                <a:gridCol w="114173">
                  <a:extLst>
                    <a:ext uri="{9D8B030D-6E8A-4147-A177-3AD203B41FA5}">
                      <a16:colId xmlns:a16="http://schemas.microsoft.com/office/drawing/2014/main" val="20017"/>
                    </a:ext>
                  </a:extLst>
                </a:gridCol>
                <a:gridCol w="118930">
                  <a:extLst>
                    <a:ext uri="{9D8B030D-6E8A-4147-A177-3AD203B41FA5}">
                      <a16:colId xmlns:a16="http://schemas.microsoft.com/office/drawing/2014/main" val="20018"/>
                    </a:ext>
                  </a:extLst>
                </a:gridCol>
                <a:gridCol w="109416">
                  <a:extLst>
                    <a:ext uri="{9D8B030D-6E8A-4147-A177-3AD203B41FA5}">
                      <a16:colId xmlns:a16="http://schemas.microsoft.com/office/drawing/2014/main" val="20019"/>
                    </a:ext>
                  </a:extLst>
                </a:gridCol>
                <a:gridCol w="137959">
                  <a:extLst>
                    <a:ext uri="{9D8B030D-6E8A-4147-A177-3AD203B41FA5}">
                      <a16:colId xmlns:a16="http://schemas.microsoft.com/office/drawing/2014/main" val="20020"/>
                    </a:ext>
                  </a:extLst>
                </a:gridCol>
                <a:gridCol w="118930">
                  <a:extLst>
                    <a:ext uri="{9D8B030D-6E8A-4147-A177-3AD203B41FA5}">
                      <a16:colId xmlns:a16="http://schemas.microsoft.com/office/drawing/2014/main" val="20021"/>
                    </a:ext>
                  </a:extLst>
                </a:gridCol>
                <a:gridCol w="118930">
                  <a:extLst>
                    <a:ext uri="{9D8B030D-6E8A-4147-A177-3AD203B41FA5}">
                      <a16:colId xmlns:a16="http://schemas.microsoft.com/office/drawing/2014/main" val="20022"/>
                    </a:ext>
                  </a:extLst>
                </a:gridCol>
                <a:gridCol w="118930">
                  <a:extLst>
                    <a:ext uri="{9D8B030D-6E8A-4147-A177-3AD203B41FA5}">
                      <a16:colId xmlns:a16="http://schemas.microsoft.com/office/drawing/2014/main" val="20023"/>
                    </a:ext>
                  </a:extLst>
                </a:gridCol>
                <a:gridCol w="118930">
                  <a:extLst>
                    <a:ext uri="{9D8B030D-6E8A-4147-A177-3AD203B41FA5}">
                      <a16:colId xmlns:a16="http://schemas.microsoft.com/office/drawing/2014/main" val="20024"/>
                    </a:ext>
                  </a:extLst>
                </a:gridCol>
                <a:gridCol w="123687">
                  <a:extLst>
                    <a:ext uri="{9D8B030D-6E8A-4147-A177-3AD203B41FA5}">
                      <a16:colId xmlns:a16="http://schemas.microsoft.com/office/drawing/2014/main" val="20025"/>
                    </a:ext>
                  </a:extLst>
                </a:gridCol>
                <a:gridCol w="123687">
                  <a:extLst>
                    <a:ext uri="{9D8B030D-6E8A-4147-A177-3AD203B41FA5}">
                      <a16:colId xmlns:a16="http://schemas.microsoft.com/office/drawing/2014/main" val="20026"/>
                    </a:ext>
                  </a:extLst>
                </a:gridCol>
                <a:gridCol w="118930">
                  <a:extLst>
                    <a:ext uri="{9D8B030D-6E8A-4147-A177-3AD203B41FA5}">
                      <a16:colId xmlns:a16="http://schemas.microsoft.com/office/drawing/2014/main" val="20027"/>
                    </a:ext>
                  </a:extLst>
                </a:gridCol>
                <a:gridCol w="123687">
                  <a:extLst>
                    <a:ext uri="{9D8B030D-6E8A-4147-A177-3AD203B41FA5}">
                      <a16:colId xmlns:a16="http://schemas.microsoft.com/office/drawing/2014/main" val="20028"/>
                    </a:ext>
                  </a:extLst>
                </a:gridCol>
                <a:gridCol w="133201">
                  <a:extLst>
                    <a:ext uri="{9D8B030D-6E8A-4147-A177-3AD203B41FA5}">
                      <a16:colId xmlns:a16="http://schemas.microsoft.com/office/drawing/2014/main" val="20029"/>
                    </a:ext>
                  </a:extLst>
                </a:gridCol>
                <a:gridCol w="123687">
                  <a:extLst>
                    <a:ext uri="{9D8B030D-6E8A-4147-A177-3AD203B41FA5}">
                      <a16:colId xmlns:a16="http://schemas.microsoft.com/office/drawing/2014/main" val="20030"/>
                    </a:ext>
                  </a:extLst>
                </a:gridCol>
                <a:gridCol w="114173">
                  <a:extLst>
                    <a:ext uri="{9D8B030D-6E8A-4147-A177-3AD203B41FA5}">
                      <a16:colId xmlns:a16="http://schemas.microsoft.com/office/drawing/2014/main" val="20031"/>
                    </a:ext>
                  </a:extLst>
                </a:gridCol>
                <a:gridCol w="123687">
                  <a:extLst>
                    <a:ext uri="{9D8B030D-6E8A-4147-A177-3AD203B41FA5}">
                      <a16:colId xmlns:a16="http://schemas.microsoft.com/office/drawing/2014/main" val="20032"/>
                    </a:ext>
                  </a:extLst>
                </a:gridCol>
                <a:gridCol w="133201">
                  <a:extLst>
                    <a:ext uri="{9D8B030D-6E8A-4147-A177-3AD203B41FA5}">
                      <a16:colId xmlns:a16="http://schemas.microsoft.com/office/drawing/2014/main" val="20033"/>
                    </a:ext>
                  </a:extLst>
                </a:gridCol>
                <a:gridCol w="114173">
                  <a:extLst>
                    <a:ext uri="{9D8B030D-6E8A-4147-A177-3AD203B41FA5}">
                      <a16:colId xmlns:a16="http://schemas.microsoft.com/office/drawing/2014/main" val="20034"/>
                    </a:ext>
                  </a:extLst>
                </a:gridCol>
                <a:gridCol w="123687">
                  <a:extLst>
                    <a:ext uri="{9D8B030D-6E8A-4147-A177-3AD203B41FA5}">
                      <a16:colId xmlns:a16="http://schemas.microsoft.com/office/drawing/2014/main" val="20035"/>
                    </a:ext>
                  </a:extLst>
                </a:gridCol>
                <a:gridCol w="118930">
                  <a:extLst>
                    <a:ext uri="{9D8B030D-6E8A-4147-A177-3AD203B41FA5}">
                      <a16:colId xmlns:a16="http://schemas.microsoft.com/office/drawing/2014/main" val="20036"/>
                    </a:ext>
                  </a:extLst>
                </a:gridCol>
                <a:gridCol w="114173">
                  <a:extLst>
                    <a:ext uri="{9D8B030D-6E8A-4147-A177-3AD203B41FA5}">
                      <a16:colId xmlns:a16="http://schemas.microsoft.com/office/drawing/2014/main" val="20037"/>
                    </a:ext>
                  </a:extLst>
                </a:gridCol>
                <a:gridCol w="128445">
                  <a:extLst>
                    <a:ext uri="{9D8B030D-6E8A-4147-A177-3AD203B41FA5}">
                      <a16:colId xmlns:a16="http://schemas.microsoft.com/office/drawing/2014/main" val="20038"/>
                    </a:ext>
                  </a:extLst>
                </a:gridCol>
                <a:gridCol w="104658">
                  <a:extLst>
                    <a:ext uri="{9D8B030D-6E8A-4147-A177-3AD203B41FA5}">
                      <a16:colId xmlns:a16="http://schemas.microsoft.com/office/drawing/2014/main" val="20039"/>
                    </a:ext>
                  </a:extLst>
                </a:gridCol>
                <a:gridCol w="147472">
                  <a:extLst>
                    <a:ext uri="{9D8B030D-6E8A-4147-A177-3AD203B41FA5}">
                      <a16:colId xmlns:a16="http://schemas.microsoft.com/office/drawing/2014/main" val="20040"/>
                    </a:ext>
                  </a:extLst>
                </a:gridCol>
                <a:gridCol w="142716">
                  <a:extLst>
                    <a:ext uri="{9D8B030D-6E8A-4147-A177-3AD203B41FA5}">
                      <a16:colId xmlns:a16="http://schemas.microsoft.com/office/drawing/2014/main" val="20041"/>
                    </a:ext>
                  </a:extLst>
                </a:gridCol>
                <a:gridCol w="123687">
                  <a:extLst>
                    <a:ext uri="{9D8B030D-6E8A-4147-A177-3AD203B41FA5}">
                      <a16:colId xmlns:a16="http://schemas.microsoft.com/office/drawing/2014/main" val="20042"/>
                    </a:ext>
                  </a:extLst>
                </a:gridCol>
                <a:gridCol w="128445">
                  <a:extLst>
                    <a:ext uri="{9D8B030D-6E8A-4147-A177-3AD203B41FA5}">
                      <a16:colId xmlns:a16="http://schemas.microsoft.com/office/drawing/2014/main" val="20043"/>
                    </a:ext>
                  </a:extLst>
                </a:gridCol>
                <a:gridCol w="114173">
                  <a:extLst>
                    <a:ext uri="{9D8B030D-6E8A-4147-A177-3AD203B41FA5}">
                      <a16:colId xmlns:a16="http://schemas.microsoft.com/office/drawing/2014/main" val="20044"/>
                    </a:ext>
                  </a:extLst>
                </a:gridCol>
                <a:gridCol w="109416">
                  <a:extLst>
                    <a:ext uri="{9D8B030D-6E8A-4147-A177-3AD203B41FA5}">
                      <a16:colId xmlns:a16="http://schemas.microsoft.com/office/drawing/2014/main" val="20045"/>
                    </a:ext>
                  </a:extLst>
                </a:gridCol>
                <a:gridCol w="109416">
                  <a:extLst>
                    <a:ext uri="{9D8B030D-6E8A-4147-A177-3AD203B41FA5}">
                      <a16:colId xmlns:a16="http://schemas.microsoft.com/office/drawing/2014/main" val="20046"/>
                    </a:ext>
                  </a:extLst>
                </a:gridCol>
                <a:gridCol w="104658">
                  <a:extLst>
                    <a:ext uri="{9D8B030D-6E8A-4147-A177-3AD203B41FA5}">
                      <a16:colId xmlns:a16="http://schemas.microsoft.com/office/drawing/2014/main" val="20047"/>
                    </a:ext>
                  </a:extLst>
                </a:gridCol>
                <a:gridCol w="104658">
                  <a:extLst>
                    <a:ext uri="{9D8B030D-6E8A-4147-A177-3AD203B41FA5}">
                      <a16:colId xmlns:a16="http://schemas.microsoft.com/office/drawing/2014/main" val="20048"/>
                    </a:ext>
                  </a:extLst>
                </a:gridCol>
                <a:gridCol w="114173">
                  <a:extLst>
                    <a:ext uri="{9D8B030D-6E8A-4147-A177-3AD203B41FA5}">
                      <a16:colId xmlns:a16="http://schemas.microsoft.com/office/drawing/2014/main" val="20049"/>
                    </a:ext>
                  </a:extLst>
                </a:gridCol>
                <a:gridCol w="118930">
                  <a:extLst>
                    <a:ext uri="{9D8B030D-6E8A-4147-A177-3AD203B41FA5}">
                      <a16:colId xmlns:a16="http://schemas.microsoft.com/office/drawing/2014/main" val="20050"/>
                    </a:ext>
                  </a:extLst>
                </a:gridCol>
                <a:gridCol w="128445">
                  <a:extLst>
                    <a:ext uri="{9D8B030D-6E8A-4147-A177-3AD203B41FA5}">
                      <a16:colId xmlns:a16="http://schemas.microsoft.com/office/drawing/2014/main" val="20051"/>
                    </a:ext>
                  </a:extLst>
                </a:gridCol>
                <a:gridCol w="123687">
                  <a:extLst>
                    <a:ext uri="{9D8B030D-6E8A-4147-A177-3AD203B41FA5}">
                      <a16:colId xmlns:a16="http://schemas.microsoft.com/office/drawing/2014/main" val="20052"/>
                    </a:ext>
                  </a:extLst>
                </a:gridCol>
                <a:gridCol w="133201">
                  <a:extLst>
                    <a:ext uri="{9D8B030D-6E8A-4147-A177-3AD203B41FA5}">
                      <a16:colId xmlns:a16="http://schemas.microsoft.com/office/drawing/2014/main" val="20053"/>
                    </a:ext>
                  </a:extLst>
                </a:gridCol>
                <a:gridCol w="109416">
                  <a:extLst>
                    <a:ext uri="{9D8B030D-6E8A-4147-A177-3AD203B41FA5}">
                      <a16:colId xmlns:a16="http://schemas.microsoft.com/office/drawing/2014/main" val="20054"/>
                    </a:ext>
                  </a:extLst>
                </a:gridCol>
                <a:gridCol w="114173">
                  <a:extLst>
                    <a:ext uri="{9D8B030D-6E8A-4147-A177-3AD203B41FA5}">
                      <a16:colId xmlns:a16="http://schemas.microsoft.com/office/drawing/2014/main" val="20055"/>
                    </a:ext>
                  </a:extLst>
                </a:gridCol>
                <a:gridCol w="128445">
                  <a:extLst>
                    <a:ext uri="{9D8B030D-6E8A-4147-A177-3AD203B41FA5}">
                      <a16:colId xmlns:a16="http://schemas.microsoft.com/office/drawing/2014/main" val="20056"/>
                    </a:ext>
                  </a:extLst>
                </a:gridCol>
              </a:tblGrid>
              <a:tr h="273961">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effectLst/>
                          <a:latin typeface="Verdana"/>
                        </a:rPr>
                        <a:t>Termin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26150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dirty="0">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642012">
                <a:tc>
                  <a:txBody>
                    <a:bodyPr/>
                    <a:lstStyle/>
                    <a:p>
                      <a:pPr algn="l" fontAlgn="ctr"/>
                      <a:r>
                        <a:rPr lang="tr-TR" sz="900" b="1" i="0" u="none" strike="noStrike">
                          <a:effectLst/>
                          <a:latin typeface="Verdana"/>
                        </a:rPr>
                        <a:t>3. ÖĞRETİM ÜYESİ BAŞINA  DÜŞEN ENDEKSLİ YAYIN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4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4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4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2"/>
                  </a:ext>
                </a:extLst>
              </a:tr>
              <a:tr h="535470">
                <a:tc rowSpan="2">
                  <a:txBody>
                    <a:bodyPr/>
                    <a:lstStyle/>
                    <a:p>
                      <a:pPr algn="l" fontAlgn="ctr"/>
                      <a:r>
                        <a:rPr lang="tr-TR" sz="900" b="0" i="0" u="none" strike="noStrike" dirty="0">
                          <a:effectLst/>
                          <a:latin typeface="Verdana"/>
                        </a:rPr>
                        <a:t>3.1 Aylık araştırma konuları paylaşım Toplantıları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Bilimsel Araştırma ve Yayın Komisyonu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Toplantı Tutanağı Tutulması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3"/>
                  </a:ext>
                </a:extLst>
              </a:tr>
              <a:tr h="535470">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4"/>
                  </a:ext>
                </a:extLst>
              </a:tr>
              <a:tr h="535470">
                <a:tc rowSpan="2">
                  <a:txBody>
                    <a:bodyPr/>
                    <a:lstStyle/>
                    <a:p>
                      <a:pPr algn="l" fontAlgn="ctr"/>
                      <a:r>
                        <a:rPr lang="tr-TR" sz="900" b="0" i="0" u="none" strike="noStrike">
                          <a:effectLst/>
                          <a:latin typeface="Verdana"/>
                        </a:rPr>
                        <a:t>3.2 Yayın Teşviki olarak sertifika düzenlenmesi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Bilimsel Araştırma ve Yayın Komisyonu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Sertifika Verilmesi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5"/>
                  </a:ext>
                </a:extLst>
              </a:tr>
              <a:tr h="535470">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6"/>
                  </a:ext>
                </a:extLst>
              </a:tr>
              <a:tr h="722262">
                <a:tc>
                  <a:txBody>
                    <a:bodyPr/>
                    <a:lstStyle/>
                    <a:p>
                      <a:pPr algn="l" fontAlgn="ctr"/>
                      <a:r>
                        <a:rPr lang="tr-TR" sz="900" b="1" i="0" u="none" strike="noStrike">
                          <a:effectLst/>
                          <a:latin typeface="Verdana"/>
                        </a:rPr>
                        <a:t>4. ÖĞRETİM ÜYESİ BAŞINA  DÜŞEN ATIF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7"/>
                  </a:ext>
                </a:extLst>
              </a:tr>
              <a:tr h="535470">
                <a:tc rowSpan="2">
                  <a:txBody>
                    <a:bodyPr/>
                    <a:lstStyle/>
                    <a:p>
                      <a:pPr algn="l" fontAlgn="ctr"/>
                      <a:r>
                        <a:rPr lang="tr-TR" sz="900" b="0" i="0" u="none" strike="noStrike" dirty="0">
                          <a:effectLst/>
                          <a:latin typeface="Verdana"/>
                        </a:rPr>
                        <a:t>4.1 Bilimsel ve </a:t>
                      </a:r>
                      <a:r>
                        <a:rPr lang="tr-TR" sz="900" b="0" i="0" u="none" strike="noStrike" dirty="0" err="1">
                          <a:effectLst/>
                          <a:latin typeface="Verdana"/>
                        </a:rPr>
                        <a:t>ihtıyac</a:t>
                      </a:r>
                      <a:r>
                        <a:rPr lang="tr-TR" sz="900" b="0" i="0" u="none" strike="noStrike" dirty="0">
                          <a:effectLst/>
                          <a:latin typeface="Verdana"/>
                        </a:rPr>
                        <a:t> olan araştırma konuları paylaşmak için periyodik toplantılar</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Bilimsel Araştırma ve Yayın Komisyonu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KT-FS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Toplantı Tutanağı Tutulması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8"/>
                  </a:ext>
                </a:extLst>
              </a:tr>
              <a:tr h="535470">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70217636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908720"/>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16</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2" name="Tablo 1"/>
          <p:cNvGraphicFramePr>
            <a:graphicFrameLocks noGrp="1"/>
          </p:cNvGraphicFramePr>
          <p:nvPr>
            <p:extLst>
              <p:ext uri="{D42A27DB-BD31-4B8C-83A1-F6EECF244321}">
                <p14:modId xmlns:p14="http://schemas.microsoft.com/office/powerpoint/2010/main" val="338108651"/>
              </p:ext>
            </p:extLst>
          </p:nvPr>
        </p:nvGraphicFramePr>
        <p:xfrm>
          <a:off x="251521" y="1555051"/>
          <a:ext cx="8640958" cy="5214564"/>
        </p:xfrm>
        <a:graphic>
          <a:graphicData uri="http://schemas.openxmlformats.org/drawingml/2006/table">
            <a:tbl>
              <a:tblPr/>
              <a:tblGrid>
                <a:gridCol w="1010711">
                  <a:extLst>
                    <a:ext uri="{9D8B030D-6E8A-4147-A177-3AD203B41FA5}">
                      <a16:colId xmlns:a16="http://schemas.microsoft.com/office/drawing/2014/main" val="20000"/>
                    </a:ext>
                  </a:extLst>
                </a:gridCol>
                <a:gridCol w="436726">
                  <a:extLst>
                    <a:ext uri="{9D8B030D-6E8A-4147-A177-3AD203B41FA5}">
                      <a16:colId xmlns:a16="http://schemas.microsoft.com/office/drawing/2014/main" val="20001"/>
                    </a:ext>
                  </a:extLst>
                </a:gridCol>
                <a:gridCol w="436726">
                  <a:extLst>
                    <a:ext uri="{9D8B030D-6E8A-4147-A177-3AD203B41FA5}">
                      <a16:colId xmlns:a16="http://schemas.microsoft.com/office/drawing/2014/main" val="20002"/>
                    </a:ext>
                  </a:extLst>
                </a:gridCol>
                <a:gridCol w="430488">
                  <a:extLst>
                    <a:ext uri="{9D8B030D-6E8A-4147-A177-3AD203B41FA5}">
                      <a16:colId xmlns:a16="http://schemas.microsoft.com/office/drawing/2014/main" val="20003"/>
                    </a:ext>
                  </a:extLst>
                </a:gridCol>
                <a:gridCol w="257358">
                  <a:extLst>
                    <a:ext uri="{9D8B030D-6E8A-4147-A177-3AD203B41FA5}">
                      <a16:colId xmlns:a16="http://schemas.microsoft.com/office/drawing/2014/main" val="20004"/>
                    </a:ext>
                  </a:extLst>
                </a:gridCol>
                <a:gridCol w="121660">
                  <a:extLst>
                    <a:ext uri="{9D8B030D-6E8A-4147-A177-3AD203B41FA5}">
                      <a16:colId xmlns:a16="http://schemas.microsoft.com/office/drawing/2014/main" val="20005"/>
                    </a:ext>
                  </a:extLst>
                </a:gridCol>
                <a:gridCol w="107623">
                  <a:extLst>
                    <a:ext uri="{9D8B030D-6E8A-4147-A177-3AD203B41FA5}">
                      <a16:colId xmlns:a16="http://schemas.microsoft.com/office/drawing/2014/main" val="20006"/>
                    </a:ext>
                  </a:extLst>
                </a:gridCol>
                <a:gridCol w="107623">
                  <a:extLst>
                    <a:ext uri="{9D8B030D-6E8A-4147-A177-3AD203B41FA5}">
                      <a16:colId xmlns:a16="http://schemas.microsoft.com/office/drawing/2014/main" val="20007"/>
                    </a:ext>
                  </a:extLst>
                </a:gridCol>
                <a:gridCol w="116980">
                  <a:extLst>
                    <a:ext uri="{9D8B030D-6E8A-4147-A177-3AD203B41FA5}">
                      <a16:colId xmlns:a16="http://schemas.microsoft.com/office/drawing/2014/main" val="20008"/>
                    </a:ext>
                  </a:extLst>
                </a:gridCol>
                <a:gridCol w="112301">
                  <a:extLst>
                    <a:ext uri="{9D8B030D-6E8A-4147-A177-3AD203B41FA5}">
                      <a16:colId xmlns:a16="http://schemas.microsoft.com/office/drawing/2014/main" val="20009"/>
                    </a:ext>
                  </a:extLst>
                </a:gridCol>
                <a:gridCol w="116980">
                  <a:extLst>
                    <a:ext uri="{9D8B030D-6E8A-4147-A177-3AD203B41FA5}">
                      <a16:colId xmlns:a16="http://schemas.microsoft.com/office/drawing/2014/main" val="20010"/>
                    </a:ext>
                  </a:extLst>
                </a:gridCol>
                <a:gridCol w="107623">
                  <a:extLst>
                    <a:ext uri="{9D8B030D-6E8A-4147-A177-3AD203B41FA5}">
                      <a16:colId xmlns:a16="http://schemas.microsoft.com/office/drawing/2014/main" val="20011"/>
                    </a:ext>
                  </a:extLst>
                </a:gridCol>
                <a:gridCol w="102942">
                  <a:extLst>
                    <a:ext uri="{9D8B030D-6E8A-4147-A177-3AD203B41FA5}">
                      <a16:colId xmlns:a16="http://schemas.microsoft.com/office/drawing/2014/main" val="20012"/>
                    </a:ext>
                  </a:extLst>
                </a:gridCol>
                <a:gridCol w="98264">
                  <a:extLst>
                    <a:ext uri="{9D8B030D-6E8A-4147-A177-3AD203B41FA5}">
                      <a16:colId xmlns:a16="http://schemas.microsoft.com/office/drawing/2014/main" val="20013"/>
                    </a:ext>
                  </a:extLst>
                </a:gridCol>
                <a:gridCol w="98264">
                  <a:extLst>
                    <a:ext uri="{9D8B030D-6E8A-4147-A177-3AD203B41FA5}">
                      <a16:colId xmlns:a16="http://schemas.microsoft.com/office/drawing/2014/main" val="20014"/>
                    </a:ext>
                  </a:extLst>
                </a:gridCol>
                <a:gridCol w="112301">
                  <a:extLst>
                    <a:ext uri="{9D8B030D-6E8A-4147-A177-3AD203B41FA5}">
                      <a16:colId xmlns:a16="http://schemas.microsoft.com/office/drawing/2014/main" val="20015"/>
                    </a:ext>
                  </a:extLst>
                </a:gridCol>
                <a:gridCol w="112301">
                  <a:extLst>
                    <a:ext uri="{9D8B030D-6E8A-4147-A177-3AD203B41FA5}">
                      <a16:colId xmlns:a16="http://schemas.microsoft.com/office/drawing/2014/main" val="20016"/>
                    </a:ext>
                  </a:extLst>
                </a:gridCol>
                <a:gridCol w="112301">
                  <a:extLst>
                    <a:ext uri="{9D8B030D-6E8A-4147-A177-3AD203B41FA5}">
                      <a16:colId xmlns:a16="http://schemas.microsoft.com/office/drawing/2014/main" val="20017"/>
                    </a:ext>
                  </a:extLst>
                </a:gridCol>
                <a:gridCol w="116980">
                  <a:extLst>
                    <a:ext uri="{9D8B030D-6E8A-4147-A177-3AD203B41FA5}">
                      <a16:colId xmlns:a16="http://schemas.microsoft.com/office/drawing/2014/main" val="20018"/>
                    </a:ext>
                  </a:extLst>
                </a:gridCol>
                <a:gridCol w="107623">
                  <a:extLst>
                    <a:ext uri="{9D8B030D-6E8A-4147-A177-3AD203B41FA5}">
                      <a16:colId xmlns:a16="http://schemas.microsoft.com/office/drawing/2014/main" val="20019"/>
                    </a:ext>
                  </a:extLst>
                </a:gridCol>
                <a:gridCol w="135697">
                  <a:extLst>
                    <a:ext uri="{9D8B030D-6E8A-4147-A177-3AD203B41FA5}">
                      <a16:colId xmlns:a16="http://schemas.microsoft.com/office/drawing/2014/main" val="20020"/>
                    </a:ext>
                  </a:extLst>
                </a:gridCol>
                <a:gridCol w="116980">
                  <a:extLst>
                    <a:ext uri="{9D8B030D-6E8A-4147-A177-3AD203B41FA5}">
                      <a16:colId xmlns:a16="http://schemas.microsoft.com/office/drawing/2014/main" val="20021"/>
                    </a:ext>
                  </a:extLst>
                </a:gridCol>
                <a:gridCol w="116980">
                  <a:extLst>
                    <a:ext uri="{9D8B030D-6E8A-4147-A177-3AD203B41FA5}">
                      <a16:colId xmlns:a16="http://schemas.microsoft.com/office/drawing/2014/main" val="20022"/>
                    </a:ext>
                  </a:extLst>
                </a:gridCol>
                <a:gridCol w="116980">
                  <a:extLst>
                    <a:ext uri="{9D8B030D-6E8A-4147-A177-3AD203B41FA5}">
                      <a16:colId xmlns:a16="http://schemas.microsoft.com/office/drawing/2014/main" val="20023"/>
                    </a:ext>
                  </a:extLst>
                </a:gridCol>
                <a:gridCol w="116980">
                  <a:extLst>
                    <a:ext uri="{9D8B030D-6E8A-4147-A177-3AD203B41FA5}">
                      <a16:colId xmlns:a16="http://schemas.microsoft.com/office/drawing/2014/main" val="20024"/>
                    </a:ext>
                  </a:extLst>
                </a:gridCol>
                <a:gridCol w="121660">
                  <a:extLst>
                    <a:ext uri="{9D8B030D-6E8A-4147-A177-3AD203B41FA5}">
                      <a16:colId xmlns:a16="http://schemas.microsoft.com/office/drawing/2014/main" val="20025"/>
                    </a:ext>
                  </a:extLst>
                </a:gridCol>
                <a:gridCol w="121660">
                  <a:extLst>
                    <a:ext uri="{9D8B030D-6E8A-4147-A177-3AD203B41FA5}">
                      <a16:colId xmlns:a16="http://schemas.microsoft.com/office/drawing/2014/main" val="20026"/>
                    </a:ext>
                  </a:extLst>
                </a:gridCol>
                <a:gridCol w="116980">
                  <a:extLst>
                    <a:ext uri="{9D8B030D-6E8A-4147-A177-3AD203B41FA5}">
                      <a16:colId xmlns:a16="http://schemas.microsoft.com/office/drawing/2014/main" val="20027"/>
                    </a:ext>
                  </a:extLst>
                </a:gridCol>
                <a:gridCol w="121660">
                  <a:extLst>
                    <a:ext uri="{9D8B030D-6E8A-4147-A177-3AD203B41FA5}">
                      <a16:colId xmlns:a16="http://schemas.microsoft.com/office/drawing/2014/main" val="20028"/>
                    </a:ext>
                  </a:extLst>
                </a:gridCol>
                <a:gridCol w="131019">
                  <a:extLst>
                    <a:ext uri="{9D8B030D-6E8A-4147-A177-3AD203B41FA5}">
                      <a16:colId xmlns:a16="http://schemas.microsoft.com/office/drawing/2014/main" val="20029"/>
                    </a:ext>
                  </a:extLst>
                </a:gridCol>
                <a:gridCol w="121660">
                  <a:extLst>
                    <a:ext uri="{9D8B030D-6E8A-4147-A177-3AD203B41FA5}">
                      <a16:colId xmlns:a16="http://schemas.microsoft.com/office/drawing/2014/main" val="20030"/>
                    </a:ext>
                  </a:extLst>
                </a:gridCol>
                <a:gridCol w="112301">
                  <a:extLst>
                    <a:ext uri="{9D8B030D-6E8A-4147-A177-3AD203B41FA5}">
                      <a16:colId xmlns:a16="http://schemas.microsoft.com/office/drawing/2014/main" val="20031"/>
                    </a:ext>
                  </a:extLst>
                </a:gridCol>
                <a:gridCol w="121660">
                  <a:extLst>
                    <a:ext uri="{9D8B030D-6E8A-4147-A177-3AD203B41FA5}">
                      <a16:colId xmlns:a16="http://schemas.microsoft.com/office/drawing/2014/main" val="20032"/>
                    </a:ext>
                  </a:extLst>
                </a:gridCol>
                <a:gridCol w="131019">
                  <a:extLst>
                    <a:ext uri="{9D8B030D-6E8A-4147-A177-3AD203B41FA5}">
                      <a16:colId xmlns:a16="http://schemas.microsoft.com/office/drawing/2014/main" val="20033"/>
                    </a:ext>
                  </a:extLst>
                </a:gridCol>
                <a:gridCol w="112301">
                  <a:extLst>
                    <a:ext uri="{9D8B030D-6E8A-4147-A177-3AD203B41FA5}">
                      <a16:colId xmlns:a16="http://schemas.microsoft.com/office/drawing/2014/main" val="20034"/>
                    </a:ext>
                  </a:extLst>
                </a:gridCol>
                <a:gridCol w="121660">
                  <a:extLst>
                    <a:ext uri="{9D8B030D-6E8A-4147-A177-3AD203B41FA5}">
                      <a16:colId xmlns:a16="http://schemas.microsoft.com/office/drawing/2014/main" val="20035"/>
                    </a:ext>
                  </a:extLst>
                </a:gridCol>
                <a:gridCol w="116980">
                  <a:extLst>
                    <a:ext uri="{9D8B030D-6E8A-4147-A177-3AD203B41FA5}">
                      <a16:colId xmlns:a16="http://schemas.microsoft.com/office/drawing/2014/main" val="20036"/>
                    </a:ext>
                  </a:extLst>
                </a:gridCol>
                <a:gridCol w="112301">
                  <a:extLst>
                    <a:ext uri="{9D8B030D-6E8A-4147-A177-3AD203B41FA5}">
                      <a16:colId xmlns:a16="http://schemas.microsoft.com/office/drawing/2014/main" val="20037"/>
                    </a:ext>
                  </a:extLst>
                </a:gridCol>
                <a:gridCol w="126339">
                  <a:extLst>
                    <a:ext uri="{9D8B030D-6E8A-4147-A177-3AD203B41FA5}">
                      <a16:colId xmlns:a16="http://schemas.microsoft.com/office/drawing/2014/main" val="20038"/>
                    </a:ext>
                  </a:extLst>
                </a:gridCol>
                <a:gridCol w="102942">
                  <a:extLst>
                    <a:ext uri="{9D8B030D-6E8A-4147-A177-3AD203B41FA5}">
                      <a16:colId xmlns:a16="http://schemas.microsoft.com/office/drawing/2014/main" val="20039"/>
                    </a:ext>
                  </a:extLst>
                </a:gridCol>
                <a:gridCol w="145056">
                  <a:extLst>
                    <a:ext uri="{9D8B030D-6E8A-4147-A177-3AD203B41FA5}">
                      <a16:colId xmlns:a16="http://schemas.microsoft.com/office/drawing/2014/main" val="20040"/>
                    </a:ext>
                  </a:extLst>
                </a:gridCol>
                <a:gridCol w="140376">
                  <a:extLst>
                    <a:ext uri="{9D8B030D-6E8A-4147-A177-3AD203B41FA5}">
                      <a16:colId xmlns:a16="http://schemas.microsoft.com/office/drawing/2014/main" val="20041"/>
                    </a:ext>
                  </a:extLst>
                </a:gridCol>
                <a:gridCol w="121660">
                  <a:extLst>
                    <a:ext uri="{9D8B030D-6E8A-4147-A177-3AD203B41FA5}">
                      <a16:colId xmlns:a16="http://schemas.microsoft.com/office/drawing/2014/main" val="20042"/>
                    </a:ext>
                  </a:extLst>
                </a:gridCol>
                <a:gridCol w="126339">
                  <a:extLst>
                    <a:ext uri="{9D8B030D-6E8A-4147-A177-3AD203B41FA5}">
                      <a16:colId xmlns:a16="http://schemas.microsoft.com/office/drawing/2014/main" val="20043"/>
                    </a:ext>
                  </a:extLst>
                </a:gridCol>
                <a:gridCol w="112301">
                  <a:extLst>
                    <a:ext uri="{9D8B030D-6E8A-4147-A177-3AD203B41FA5}">
                      <a16:colId xmlns:a16="http://schemas.microsoft.com/office/drawing/2014/main" val="20044"/>
                    </a:ext>
                  </a:extLst>
                </a:gridCol>
                <a:gridCol w="107623">
                  <a:extLst>
                    <a:ext uri="{9D8B030D-6E8A-4147-A177-3AD203B41FA5}">
                      <a16:colId xmlns:a16="http://schemas.microsoft.com/office/drawing/2014/main" val="20045"/>
                    </a:ext>
                  </a:extLst>
                </a:gridCol>
                <a:gridCol w="107623">
                  <a:extLst>
                    <a:ext uri="{9D8B030D-6E8A-4147-A177-3AD203B41FA5}">
                      <a16:colId xmlns:a16="http://schemas.microsoft.com/office/drawing/2014/main" val="20046"/>
                    </a:ext>
                  </a:extLst>
                </a:gridCol>
                <a:gridCol w="102942">
                  <a:extLst>
                    <a:ext uri="{9D8B030D-6E8A-4147-A177-3AD203B41FA5}">
                      <a16:colId xmlns:a16="http://schemas.microsoft.com/office/drawing/2014/main" val="20047"/>
                    </a:ext>
                  </a:extLst>
                </a:gridCol>
                <a:gridCol w="102942">
                  <a:extLst>
                    <a:ext uri="{9D8B030D-6E8A-4147-A177-3AD203B41FA5}">
                      <a16:colId xmlns:a16="http://schemas.microsoft.com/office/drawing/2014/main" val="20048"/>
                    </a:ext>
                  </a:extLst>
                </a:gridCol>
                <a:gridCol w="112301">
                  <a:extLst>
                    <a:ext uri="{9D8B030D-6E8A-4147-A177-3AD203B41FA5}">
                      <a16:colId xmlns:a16="http://schemas.microsoft.com/office/drawing/2014/main" val="20049"/>
                    </a:ext>
                  </a:extLst>
                </a:gridCol>
                <a:gridCol w="116980">
                  <a:extLst>
                    <a:ext uri="{9D8B030D-6E8A-4147-A177-3AD203B41FA5}">
                      <a16:colId xmlns:a16="http://schemas.microsoft.com/office/drawing/2014/main" val="20050"/>
                    </a:ext>
                  </a:extLst>
                </a:gridCol>
                <a:gridCol w="126339">
                  <a:extLst>
                    <a:ext uri="{9D8B030D-6E8A-4147-A177-3AD203B41FA5}">
                      <a16:colId xmlns:a16="http://schemas.microsoft.com/office/drawing/2014/main" val="20051"/>
                    </a:ext>
                  </a:extLst>
                </a:gridCol>
                <a:gridCol w="121660">
                  <a:extLst>
                    <a:ext uri="{9D8B030D-6E8A-4147-A177-3AD203B41FA5}">
                      <a16:colId xmlns:a16="http://schemas.microsoft.com/office/drawing/2014/main" val="20052"/>
                    </a:ext>
                  </a:extLst>
                </a:gridCol>
                <a:gridCol w="131019">
                  <a:extLst>
                    <a:ext uri="{9D8B030D-6E8A-4147-A177-3AD203B41FA5}">
                      <a16:colId xmlns:a16="http://schemas.microsoft.com/office/drawing/2014/main" val="20053"/>
                    </a:ext>
                  </a:extLst>
                </a:gridCol>
                <a:gridCol w="107623">
                  <a:extLst>
                    <a:ext uri="{9D8B030D-6E8A-4147-A177-3AD203B41FA5}">
                      <a16:colId xmlns:a16="http://schemas.microsoft.com/office/drawing/2014/main" val="20054"/>
                    </a:ext>
                  </a:extLst>
                </a:gridCol>
                <a:gridCol w="112301">
                  <a:extLst>
                    <a:ext uri="{9D8B030D-6E8A-4147-A177-3AD203B41FA5}">
                      <a16:colId xmlns:a16="http://schemas.microsoft.com/office/drawing/2014/main" val="20055"/>
                    </a:ext>
                  </a:extLst>
                </a:gridCol>
                <a:gridCol w="126339">
                  <a:extLst>
                    <a:ext uri="{9D8B030D-6E8A-4147-A177-3AD203B41FA5}">
                      <a16:colId xmlns:a16="http://schemas.microsoft.com/office/drawing/2014/main" val="20056"/>
                    </a:ext>
                  </a:extLst>
                </a:gridCol>
              </a:tblGrid>
              <a:tr h="238379">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effectLst/>
                          <a:latin typeface="Verdana"/>
                        </a:rPr>
                        <a:t>Termin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227544">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dirty="0">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465921">
                <a:tc>
                  <a:txBody>
                    <a:bodyPr/>
                    <a:lstStyle/>
                    <a:p>
                      <a:pPr algn="l" fontAlgn="ctr"/>
                      <a:r>
                        <a:rPr lang="tr-TR" sz="900" b="1" i="0" u="none" strike="noStrike">
                          <a:effectLst/>
                          <a:latin typeface="Verdana"/>
                        </a:rPr>
                        <a:t>5. PATENT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4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4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4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gridSpan="52">
                  <a:txBody>
                    <a:bodyPr/>
                    <a:lstStyle/>
                    <a:p>
                      <a:pPr algn="ctr" fontAlgn="ctr"/>
                      <a:r>
                        <a:rPr lang="tr-TR" sz="600" b="0" i="0" u="none" strike="noStrike">
                          <a:solidFill>
                            <a:srgbClr val="FFFFFF"/>
                          </a:solidFill>
                          <a:effectLst/>
                          <a:latin typeface="Verdana"/>
                        </a:rPr>
                        <a:t>KAPSAM DİŞİ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404040"/>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2"/>
                  </a:ext>
                </a:extLst>
              </a:tr>
              <a:tr h="780149">
                <a:tc>
                  <a:txBody>
                    <a:bodyPr/>
                    <a:lstStyle/>
                    <a:p>
                      <a:pPr algn="l" fontAlgn="ctr"/>
                      <a:r>
                        <a:rPr lang="tr-TR" sz="900" b="1" i="0" u="none" strike="noStrike">
                          <a:effectLst/>
                          <a:latin typeface="Verdana"/>
                        </a:rPr>
                        <a:t>6.ÖĞRETIM ÜYESI BAŞINA DÜŞEN YÜRÜTÜLMEKTE OLAN ARAŞTIRMA PROJESI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gridSpan="52">
                  <a:txBody>
                    <a:bodyPr/>
                    <a:lstStyle/>
                    <a:p>
                      <a:pPr algn="ctr" fontAlgn="ctr"/>
                      <a:r>
                        <a:rPr lang="tr-TR" sz="600" b="0" i="0" u="none" strike="noStrike" dirty="0">
                          <a:effectLst/>
                          <a:latin typeface="Verdana"/>
                        </a:rPr>
                        <a:t>DEĞERLENDİRME DIŞI-2020 yılında </a:t>
                      </a:r>
                      <a:r>
                        <a:rPr lang="tr-TR" sz="600" b="0" i="0" u="none" strike="noStrike" dirty="0" smtClean="0">
                          <a:effectLst/>
                          <a:latin typeface="Verdana"/>
                        </a:rPr>
                        <a:t>değerlendirecektir</a:t>
                      </a:r>
                      <a:endParaRPr lang="tr-TR" sz="600" b="0"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BFBFBF"/>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3"/>
                  </a:ext>
                </a:extLst>
              </a:tr>
              <a:tr h="780149">
                <a:tc>
                  <a:txBody>
                    <a:bodyPr/>
                    <a:lstStyle/>
                    <a:p>
                      <a:pPr algn="l" fontAlgn="ctr"/>
                      <a:r>
                        <a:rPr lang="tr-TR" sz="900" b="1" i="0" u="none" strike="noStrike">
                          <a:effectLst/>
                          <a:latin typeface="Verdana"/>
                        </a:rPr>
                        <a:t>7. ÖĞRETİM ÜYESİ BAŞINA DÜŞEN YAYINLANMIŞ KİTAP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4"/>
                  </a:ext>
                </a:extLst>
              </a:tr>
              <a:tr h="422580">
                <a:tc rowSpan="2">
                  <a:txBody>
                    <a:bodyPr/>
                    <a:lstStyle/>
                    <a:p>
                      <a:pPr algn="l" fontAlgn="ctr"/>
                      <a:r>
                        <a:rPr lang="tr-TR" sz="900" b="0" i="0" u="none" strike="noStrike">
                          <a:effectLst/>
                          <a:latin typeface="Verdana"/>
                        </a:rPr>
                        <a:t>7.1 Ders kitapi hazirlanmasi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Bilimsel Araştırma ve Yayın Komisyonu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KT-FS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Görüşme sonuçlarının raporlanması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5"/>
                  </a:ext>
                </a:extLst>
              </a:tr>
              <a:tr h="455086">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6"/>
                  </a:ext>
                </a:extLst>
              </a:tr>
              <a:tr h="563274">
                <a:tc>
                  <a:txBody>
                    <a:bodyPr/>
                    <a:lstStyle/>
                    <a:p>
                      <a:pPr algn="l" fontAlgn="ctr"/>
                      <a:r>
                        <a:rPr lang="tr-TR" sz="900" b="1" i="0" u="none" strike="noStrike">
                          <a:effectLst/>
                          <a:latin typeface="Verdana"/>
                        </a:rPr>
                        <a:t>8. DANIŞMANLIK MEMNUNİYET ORANI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00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7"/>
                  </a:ext>
                </a:extLst>
              </a:tr>
              <a:tr h="530935">
                <a:tc rowSpan="2">
                  <a:txBody>
                    <a:bodyPr/>
                    <a:lstStyle/>
                    <a:p>
                      <a:pPr algn="l" fontAlgn="ctr"/>
                      <a:r>
                        <a:rPr lang="tr-TR" sz="900" b="0" i="0" u="none" strike="noStrike" dirty="0">
                          <a:effectLst/>
                          <a:latin typeface="Verdana"/>
                        </a:rPr>
                        <a:t>8.1 Danışmanlık memnuniyet anketi uygulanması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Anket Analiz Raporu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8"/>
                  </a:ext>
                </a:extLst>
              </a:tr>
              <a:tr h="433416">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87788604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69269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17</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2" name="Tablo 1"/>
          <p:cNvGraphicFramePr>
            <a:graphicFrameLocks noGrp="1"/>
          </p:cNvGraphicFramePr>
          <p:nvPr>
            <p:extLst>
              <p:ext uri="{D42A27DB-BD31-4B8C-83A1-F6EECF244321}">
                <p14:modId xmlns:p14="http://schemas.microsoft.com/office/powerpoint/2010/main" val="3156061373"/>
              </p:ext>
            </p:extLst>
          </p:nvPr>
        </p:nvGraphicFramePr>
        <p:xfrm>
          <a:off x="179495" y="1309894"/>
          <a:ext cx="8712984" cy="5359466"/>
        </p:xfrm>
        <a:graphic>
          <a:graphicData uri="http://schemas.openxmlformats.org/drawingml/2006/table">
            <a:tbl>
              <a:tblPr/>
              <a:tblGrid>
                <a:gridCol w="1019132">
                  <a:extLst>
                    <a:ext uri="{9D8B030D-6E8A-4147-A177-3AD203B41FA5}">
                      <a16:colId xmlns:a16="http://schemas.microsoft.com/office/drawing/2014/main" val="20000"/>
                    </a:ext>
                  </a:extLst>
                </a:gridCol>
                <a:gridCol w="440366">
                  <a:extLst>
                    <a:ext uri="{9D8B030D-6E8A-4147-A177-3AD203B41FA5}">
                      <a16:colId xmlns:a16="http://schemas.microsoft.com/office/drawing/2014/main" val="20001"/>
                    </a:ext>
                  </a:extLst>
                </a:gridCol>
                <a:gridCol w="340719">
                  <a:extLst>
                    <a:ext uri="{9D8B030D-6E8A-4147-A177-3AD203B41FA5}">
                      <a16:colId xmlns:a16="http://schemas.microsoft.com/office/drawing/2014/main" val="20002"/>
                    </a:ext>
                  </a:extLst>
                </a:gridCol>
                <a:gridCol w="504056">
                  <a:extLst>
                    <a:ext uri="{9D8B030D-6E8A-4147-A177-3AD203B41FA5}">
                      <a16:colId xmlns:a16="http://schemas.microsoft.com/office/drawing/2014/main" val="20003"/>
                    </a:ext>
                  </a:extLst>
                </a:gridCol>
                <a:gridCol w="289168">
                  <a:extLst>
                    <a:ext uri="{9D8B030D-6E8A-4147-A177-3AD203B41FA5}">
                      <a16:colId xmlns:a16="http://schemas.microsoft.com/office/drawing/2014/main" val="20004"/>
                    </a:ext>
                  </a:extLst>
                </a:gridCol>
                <a:gridCol w="122674">
                  <a:extLst>
                    <a:ext uri="{9D8B030D-6E8A-4147-A177-3AD203B41FA5}">
                      <a16:colId xmlns:a16="http://schemas.microsoft.com/office/drawing/2014/main" val="20005"/>
                    </a:ext>
                  </a:extLst>
                </a:gridCol>
                <a:gridCol w="108520">
                  <a:extLst>
                    <a:ext uri="{9D8B030D-6E8A-4147-A177-3AD203B41FA5}">
                      <a16:colId xmlns:a16="http://schemas.microsoft.com/office/drawing/2014/main" val="20006"/>
                    </a:ext>
                  </a:extLst>
                </a:gridCol>
                <a:gridCol w="108520">
                  <a:extLst>
                    <a:ext uri="{9D8B030D-6E8A-4147-A177-3AD203B41FA5}">
                      <a16:colId xmlns:a16="http://schemas.microsoft.com/office/drawing/2014/main" val="20007"/>
                    </a:ext>
                  </a:extLst>
                </a:gridCol>
                <a:gridCol w="117956">
                  <a:extLst>
                    <a:ext uri="{9D8B030D-6E8A-4147-A177-3AD203B41FA5}">
                      <a16:colId xmlns:a16="http://schemas.microsoft.com/office/drawing/2014/main" val="20008"/>
                    </a:ext>
                  </a:extLst>
                </a:gridCol>
                <a:gridCol w="113237">
                  <a:extLst>
                    <a:ext uri="{9D8B030D-6E8A-4147-A177-3AD203B41FA5}">
                      <a16:colId xmlns:a16="http://schemas.microsoft.com/office/drawing/2014/main" val="20009"/>
                    </a:ext>
                  </a:extLst>
                </a:gridCol>
                <a:gridCol w="117956">
                  <a:extLst>
                    <a:ext uri="{9D8B030D-6E8A-4147-A177-3AD203B41FA5}">
                      <a16:colId xmlns:a16="http://schemas.microsoft.com/office/drawing/2014/main" val="20010"/>
                    </a:ext>
                  </a:extLst>
                </a:gridCol>
                <a:gridCol w="108520">
                  <a:extLst>
                    <a:ext uri="{9D8B030D-6E8A-4147-A177-3AD203B41FA5}">
                      <a16:colId xmlns:a16="http://schemas.microsoft.com/office/drawing/2014/main" val="20011"/>
                    </a:ext>
                  </a:extLst>
                </a:gridCol>
                <a:gridCol w="103800">
                  <a:extLst>
                    <a:ext uri="{9D8B030D-6E8A-4147-A177-3AD203B41FA5}">
                      <a16:colId xmlns:a16="http://schemas.microsoft.com/office/drawing/2014/main" val="20012"/>
                    </a:ext>
                  </a:extLst>
                </a:gridCol>
                <a:gridCol w="99083">
                  <a:extLst>
                    <a:ext uri="{9D8B030D-6E8A-4147-A177-3AD203B41FA5}">
                      <a16:colId xmlns:a16="http://schemas.microsoft.com/office/drawing/2014/main" val="20013"/>
                    </a:ext>
                  </a:extLst>
                </a:gridCol>
                <a:gridCol w="99083">
                  <a:extLst>
                    <a:ext uri="{9D8B030D-6E8A-4147-A177-3AD203B41FA5}">
                      <a16:colId xmlns:a16="http://schemas.microsoft.com/office/drawing/2014/main" val="20014"/>
                    </a:ext>
                  </a:extLst>
                </a:gridCol>
                <a:gridCol w="113237">
                  <a:extLst>
                    <a:ext uri="{9D8B030D-6E8A-4147-A177-3AD203B41FA5}">
                      <a16:colId xmlns:a16="http://schemas.microsoft.com/office/drawing/2014/main" val="20015"/>
                    </a:ext>
                  </a:extLst>
                </a:gridCol>
                <a:gridCol w="113237">
                  <a:extLst>
                    <a:ext uri="{9D8B030D-6E8A-4147-A177-3AD203B41FA5}">
                      <a16:colId xmlns:a16="http://schemas.microsoft.com/office/drawing/2014/main" val="20016"/>
                    </a:ext>
                  </a:extLst>
                </a:gridCol>
                <a:gridCol w="113237">
                  <a:extLst>
                    <a:ext uri="{9D8B030D-6E8A-4147-A177-3AD203B41FA5}">
                      <a16:colId xmlns:a16="http://schemas.microsoft.com/office/drawing/2014/main" val="20017"/>
                    </a:ext>
                  </a:extLst>
                </a:gridCol>
                <a:gridCol w="117956">
                  <a:extLst>
                    <a:ext uri="{9D8B030D-6E8A-4147-A177-3AD203B41FA5}">
                      <a16:colId xmlns:a16="http://schemas.microsoft.com/office/drawing/2014/main" val="20018"/>
                    </a:ext>
                  </a:extLst>
                </a:gridCol>
                <a:gridCol w="108520">
                  <a:extLst>
                    <a:ext uri="{9D8B030D-6E8A-4147-A177-3AD203B41FA5}">
                      <a16:colId xmlns:a16="http://schemas.microsoft.com/office/drawing/2014/main" val="20019"/>
                    </a:ext>
                  </a:extLst>
                </a:gridCol>
                <a:gridCol w="136828">
                  <a:extLst>
                    <a:ext uri="{9D8B030D-6E8A-4147-A177-3AD203B41FA5}">
                      <a16:colId xmlns:a16="http://schemas.microsoft.com/office/drawing/2014/main" val="20020"/>
                    </a:ext>
                  </a:extLst>
                </a:gridCol>
                <a:gridCol w="117956">
                  <a:extLst>
                    <a:ext uri="{9D8B030D-6E8A-4147-A177-3AD203B41FA5}">
                      <a16:colId xmlns:a16="http://schemas.microsoft.com/office/drawing/2014/main" val="20021"/>
                    </a:ext>
                  </a:extLst>
                </a:gridCol>
                <a:gridCol w="117956">
                  <a:extLst>
                    <a:ext uri="{9D8B030D-6E8A-4147-A177-3AD203B41FA5}">
                      <a16:colId xmlns:a16="http://schemas.microsoft.com/office/drawing/2014/main" val="20022"/>
                    </a:ext>
                  </a:extLst>
                </a:gridCol>
                <a:gridCol w="117956">
                  <a:extLst>
                    <a:ext uri="{9D8B030D-6E8A-4147-A177-3AD203B41FA5}">
                      <a16:colId xmlns:a16="http://schemas.microsoft.com/office/drawing/2014/main" val="20023"/>
                    </a:ext>
                  </a:extLst>
                </a:gridCol>
                <a:gridCol w="117956">
                  <a:extLst>
                    <a:ext uri="{9D8B030D-6E8A-4147-A177-3AD203B41FA5}">
                      <a16:colId xmlns:a16="http://schemas.microsoft.com/office/drawing/2014/main" val="20024"/>
                    </a:ext>
                  </a:extLst>
                </a:gridCol>
                <a:gridCol w="122674">
                  <a:extLst>
                    <a:ext uri="{9D8B030D-6E8A-4147-A177-3AD203B41FA5}">
                      <a16:colId xmlns:a16="http://schemas.microsoft.com/office/drawing/2014/main" val="20025"/>
                    </a:ext>
                  </a:extLst>
                </a:gridCol>
                <a:gridCol w="122674">
                  <a:extLst>
                    <a:ext uri="{9D8B030D-6E8A-4147-A177-3AD203B41FA5}">
                      <a16:colId xmlns:a16="http://schemas.microsoft.com/office/drawing/2014/main" val="20026"/>
                    </a:ext>
                  </a:extLst>
                </a:gridCol>
                <a:gridCol w="117956">
                  <a:extLst>
                    <a:ext uri="{9D8B030D-6E8A-4147-A177-3AD203B41FA5}">
                      <a16:colId xmlns:a16="http://schemas.microsoft.com/office/drawing/2014/main" val="20027"/>
                    </a:ext>
                  </a:extLst>
                </a:gridCol>
                <a:gridCol w="122674">
                  <a:extLst>
                    <a:ext uri="{9D8B030D-6E8A-4147-A177-3AD203B41FA5}">
                      <a16:colId xmlns:a16="http://schemas.microsoft.com/office/drawing/2014/main" val="20028"/>
                    </a:ext>
                  </a:extLst>
                </a:gridCol>
                <a:gridCol w="132111">
                  <a:extLst>
                    <a:ext uri="{9D8B030D-6E8A-4147-A177-3AD203B41FA5}">
                      <a16:colId xmlns:a16="http://schemas.microsoft.com/office/drawing/2014/main" val="20029"/>
                    </a:ext>
                  </a:extLst>
                </a:gridCol>
                <a:gridCol w="122674">
                  <a:extLst>
                    <a:ext uri="{9D8B030D-6E8A-4147-A177-3AD203B41FA5}">
                      <a16:colId xmlns:a16="http://schemas.microsoft.com/office/drawing/2014/main" val="20030"/>
                    </a:ext>
                  </a:extLst>
                </a:gridCol>
                <a:gridCol w="113237">
                  <a:extLst>
                    <a:ext uri="{9D8B030D-6E8A-4147-A177-3AD203B41FA5}">
                      <a16:colId xmlns:a16="http://schemas.microsoft.com/office/drawing/2014/main" val="20031"/>
                    </a:ext>
                  </a:extLst>
                </a:gridCol>
                <a:gridCol w="122674">
                  <a:extLst>
                    <a:ext uri="{9D8B030D-6E8A-4147-A177-3AD203B41FA5}">
                      <a16:colId xmlns:a16="http://schemas.microsoft.com/office/drawing/2014/main" val="20032"/>
                    </a:ext>
                  </a:extLst>
                </a:gridCol>
                <a:gridCol w="132111">
                  <a:extLst>
                    <a:ext uri="{9D8B030D-6E8A-4147-A177-3AD203B41FA5}">
                      <a16:colId xmlns:a16="http://schemas.microsoft.com/office/drawing/2014/main" val="20033"/>
                    </a:ext>
                  </a:extLst>
                </a:gridCol>
                <a:gridCol w="113237">
                  <a:extLst>
                    <a:ext uri="{9D8B030D-6E8A-4147-A177-3AD203B41FA5}">
                      <a16:colId xmlns:a16="http://schemas.microsoft.com/office/drawing/2014/main" val="20034"/>
                    </a:ext>
                  </a:extLst>
                </a:gridCol>
                <a:gridCol w="122674">
                  <a:extLst>
                    <a:ext uri="{9D8B030D-6E8A-4147-A177-3AD203B41FA5}">
                      <a16:colId xmlns:a16="http://schemas.microsoft.com/office/drawing/2014/main" val="20035"/>
                    </a:ext>
                  </a:extLst>
                </a:gridCol>
                <a:gridCol w="117956">
                  <a:extLst>
                    <a:ext uri="{9D8B030D-6E8A-4147-A177-3AD203B41FA5}">
                      <a16:colId xmlns:a16="http://schemas.microsoft.com/office/drawing/2014/main" val="20036"/>
                    </a:ext>
                  </a:extLst>
                </a:gridCol>
                <a:gridCol w="113237">
                  <a:extLst>
                    <a:ext uri="{9D8B030D-6E8A-4147-A177-3AD203B41FA5}">
                      <a16:colId xmlns:a16="http://schemas.microsoft.com/office/drawing/2014/main" val="20037"/>
                    </a:ext>
                  </a:extLst>
                </a:gridCol>
                <a:gridCol w="127392">
                  <a:extLst>
                    <a:ext uri="{9D8B030D-6E8A-4147-A177-3AD203B41FA5}">
                      <a16:colId xmlns:a16="http://schemas.microsoft.com/office/drawing/2014/main" val="20038"/>
                    </a:ext>
                  </a:extLst>
                </a:gridCol>
                <a:gridCol w="103800">
                  <a:extLst>
                    <a:ext uri="{9D8B030D-6E8A-4147-A177-3AD203B41FA5}">
                      <a16:colId xmlns:a16="http://schemas.microsoft.com/office/drawing/2014/main" val="20039"/>
                    </a:ext>
                  </a:extLst>
                </a:gridCol>
                <a:gridCol w="146265">
                  <a:extLst>
                    <a:ext uri="{9D8B030D-6E8A-4147-A177-3AD203B41FA5}">
                      <a16:colId xmlns:a16="http://schemas.microsoft.com/office/drawing/2014/main" val="20040"/>
                    </a:ext>
                  </a:extLst>
                </a:gridCol>
                <a:gridCol w="141547">
                  <a:extLst>
                    <a:ext uri="{9D8B030D-6E8A-4147-A177-3AD203B41FA5}">
                      <a16:colId xmlns:a16="http://schemas.microsoft.com/office/drawing/2014/main" val="20041"/>
                    </a:ext>
                  </a:extLst>
                </a:gridCol>
                <a:gridCol w="122674">
                  <a:extLst>
                    <a:ext uri="{9D8B030D-6E8A-4147-A177-3AD203B41FA5}">
                      <a16:colId xmlns:a16="http://schemas.microsoft.com/office/drawing/2014/main" val="20042"/>
                    </a:ext>
                  </a:extLst>
                </a:gridCol>
                <a:gridCol w="127392">
                  <a:extLst>
                    <a:ext uri="{9D8B030D-6E8A-4147-A177-3AD203B41FA5}">
                      <a16:colId xmlns:a16="http://schemas.microsoft.com/office/drawing/2014/main" val="20043"/>
                    </a:ext>
                  </a:extLst>
                </a:gridCol>
                <a:gridCol w="113237">
                  <a:extLst>
                    <a:ext uri="{9D8B030D-6E8A-4147-A177-3AD203B41FA5}">
                      <a16:colId xmlns:a16="http://schemas.microsoft.com/office/drawing/2014/main" val="20044"/>
                    </a:ext>
                  </a:extLst>
                </a:gridCol>
                <a:gridCol w="108520">
                  <a:extLst>
                    <a:ext uri="{9D8B030D-6E8A-4147-A177-3AD203B41FA5}">
                      <a16:colId xmlns:a16="http://schemas.microsoft.com/office/drawing/2014/main" val="20045"/>
                    </a:ext>
                  </a:extLst>
                </a:gridCol>
                <a:gridCol w="108520">
                  <a:extLst>
                    <a:ext uri="{9D8B030D-6E8A-4147-A177-3AD203B41FA5}">
                      <a16:colId xmlns:a16="http://schemas.microsoft.com/office/drawing/2014/main" val="20046"/>
                    </a:ext>
                  </a:extLst>
                </a:gridCol>
                <a:gridCol w="103800">
                  <a:extLst>
                    <a:ext uri="{9D8B030D-6E8A-4147-A177-3AD203B41FA5}">
                      <a16:colId xmlns:a16="http://schemas.microsoft.com/office/drawing/2014/main" val="20047"/>
                    </a:ext>
                  </a:extLst>
                </a:gridCol>
                <a:gridCol w="103800">
                  <a:extLst>
                    <a:ext uri="{9D8B030D-6E8A-4147-A177-3AD203B41FA5}">
                      <a16:colId xmlns:a16="http://schemas.microsoft.com/office/drawing/2014/main" val="20048"/>
                    </a:ext>
                  </a:extLst>
                </a:gridCol>
                <a:gridCol w="113237">
                  <a:extLst>
                    <a:ext uri="{9D8B030D-6E8A-4147-A177-3AD203B41FA5}">
                      <a16:colId xmlns:a16="http://schemas.microsoft.com/office/drawing/2014/main" val="20049"/>
                    </a:ext>
                  </a:extLst>
                </a:gridCol>
                <a:gridCol w="117956">
                  <a:extLst>
                    <a:ext uri="{9D8B030D-6E8A-4147-A177-3AD203B41FA5}">
                      <a16:colId xmlns:a16="http://schemas.microsoft.com/office/drawing/2014/main" val="20050"/>
                    </a:ext>
                  </a:extLst>
                </a:gridCol>
                <a:gridCol w="127392">
                  <a:extLst>
                    <a:ext uri="{9D8B030D-6E8A-4147-A177-3AD203B41FA5}">
                      <a16:colId xmlns:a16="http://schemas.microsoft.com/office/drawing/2014/main" val="20051"/>
                    </a:ext>
                  </a:extLst>
                </a:gridCol>
                <a:gridCol w="122674">
                  <a:extLst>
                    <a:ext uri="{9D8B030D-6E8A-4147-A177-3AD203B41FA5}">
                      <a16:colId xmlns:a16="http://schemas.microsoft.com/office/drawing/2014/main" val="20052"/>
                    </a:ext>
                  </a:extLst>
                </a:gridCol>
                <a:gridCol w="132111">
                  <a:extLst>
                    <a:ext uri="{9D8B030D-6E8A-4147-A177-3AD203B41FA5}">
                      <a16:colId xmlns:a16="http://schemas.microsoft.com/office/drawing/2014/main" val="20053"/>
                    </a:ext>
                  </a:extLst>
                </a:gridCol>
                <a:gridCol w="108520">
                  <a:extLst>
                    <a:ext uri="{9D8B030D-6E8A-4147-A177-3AD203B41FA5}">
                      <a16:colId xmlns:a16="http://schemas.microsoft.com/office/drawing/2014/main" val="20054"/>
                    </a:ext>
                  </a:extLst>
                </a:gridCol>
                <a:gridCol w="113237">
                  <a:extLst>
                    <a:ext uri="{9D8B030D-6E8A-4147-A177-3AD203B41FA5}">
                      <a16:colId xmlns:a16="http://schemas.microsoft.com/office/drawing/2014/main" val="20055"/>
                    </a:ext>
                  </a:extLst>
                </a:gridCol>
                <a:gridCol w="127392">
                  <a:extLst>
                    <a:ext uri="{9D8B030D-6E8A-4147-A177-3AD203B41FA5}">
                      <a16:colId xmlns:a16="http://schemas.microsoft.com/office/drawing/2014/main" val="20056"/>
                    </a:ext>
                  </a:extLst>
                </a:gridCol>
              </a:tblGrid>
              <a:tr h="208289">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err="1">
                          <a:effectLst/>
                          <a:latin typeface="Verdana"/>
                        </a:rPr>
                        <a:t>Termin</a:t>
                      </a:r>
                      <a:endParaRPr lang="tr-TR" sz="600" b="1"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9882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dirty="0">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378709">
                <a:tc rowSpan="2">
                  <a:txBody>
                    <a:bodyPr/>
                    <a:lstStyle/>
                    <a:p>
                      <a:pPr algn="l" fontAlgn="ctr"/>
                      <a:r>
                        <a:rPr lang="tr-TR" sz="900" b="0" i="0" u="none" strike="noStrike">
                          <a:effectLst/>
                          <a:latin typeface="Verdana"/>
                        </a:rPr>
                        <a:t>8.2 Anket Sonucuna göre aksiyon planlanması ve gerçekleştirilen aksiyonların takibinin yapılması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AAP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algn="l" defTabSz="914400" rtl="0" eaLnBrk="1" fontAlgn="b" latinLnBrk="0" hangingPunct="1"/>
                      <a:r>
                        <a:rPr lang="tr-TR" sz="500" b="0" i="0" u="none" strike="noStrike" dirty="0">
                          <a:solidFill>
                            <a:srgbClr val="FF0000"/>
                          </a:solidFill>
                          <a:effectLst/>
                          <a:latin typeface="Verdana"/>
                        </a:rPr>
                        <a:t> </a:t>
                      </a:r>
                      <a:endParaRPr lang="tr-TR" sz="500" b="0" i="0" u="none" strike="noStrike" kern="1200" dirty="0">
                        <a:solidFill>
                          <a:schemeClr val="tx1"/>
                        </a:solidFill>
                        <a:effectLst/>
                        <a:latin typeface="Verdana"/>
                        <a:ea typeface="+mn-ea"/>
                        <a:cs typeface="+mn-cs"/>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extLst>
                  <a:ext uri="{0D108BD9-81ED-4DB2-BD59-A6C34878D82A}">
                    <a16:rowId xmlns:a16="http://schemas.microsoft.com/office/drawing/2014/main" val="10002"/>
                  </a:ext>
                </a:extLst>
              </a:tr>
              <a:tr h="582334">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extLst>
                  <a:ext uri="{0D108BD9-81ED-4DB2-BD59-A6C34878D82A}">
                    <a16:rowId xmlns:a16="http://schemas.microsoft.com/office/drawing/2014/main" val="10003"/>
                  </a:ext>
                </a:extLst>
              </a:tr>
              <a:tr h="943883">
                <a:tc>
                  <a:txBody>
                    <a:bodyPr/>
                    <a:lstStyle/>
                    <a:p>
                      <a:pPr algn="l" fontAlgn="ctr"/>
                      <a:r>
                        <a:rPr lang="tr-TR" sz="900" b="1" i="0" u="none" strike="noStrike">
                          <a:effectLst/>
                          <a:latin typeface="Verdana"/>
                        </a:rPr>
                        <a:t>9. ÖĞRETİM ÜYESİ BAŞINA  DÜŞEN TOPLAM (Ulusal, Uluslararası, Hakemli,  Hakemsiz, Bildiri) YAYIN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4"/>
                  </a:ext>
                </a:extLst>
              </a:tr>
              <a:tr h="285507">
                <a:tc rowSpan="2">
                  <a:txBody>
                    <a:bodyPr/>
                    <a:lstStyle/>
                    <a:p>
                      <a:pPr algn="l" fontAlgn="ctr"/>
                      <a:r>
                        <a:rPr lang="tr-TR" sz="900" b="0" i="0" u="none" strike="noStrike">
                          <a:effectLst/>
                          <a:latin typeface="Verdana"/>
                        </a:rPr>
                        <a:t>9.1 Aylık Konferans Duyurularının Yapılması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Bilimsel Araştırma ve Yayın Komisyonu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Yapılan Duyuruların Takibi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5"/>
                  </a:ext>
                </a:extLst>
              </a:tr>
              <a:tr h="391920">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6"/>
                  </a:ext>
                </a:extLst>
              </a:tr>
              <a:tr h="400168">
                <a:tc>
                  <a:txBody>
                    <a:bodyPr/>
                    <a:lstStyle/>
                    <a:p>
                      <a:pPr algn="l" fontAlgn="ctr"/>
                      <a:r>
                        <a:rPr lang="es-ES" sz="900" b="1" i="0" u="none" strike="noStrike">
                          <a:effectLst/>
                          <a:latin typeface="Verdana"/>
                        </a:rPr>
                        <a:t>10. DERECEYE GİRİLEN YARIŞMA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7"/>
                  </a:ext>
                </a:extLst>
              </a:tr>
              <a:tr h="283576">
                <a:tc rowSpan="2">
                  <a:txBody>
                    <a:bodyPr/>
                    <a:lstStyle/>
                    <a:p>
                      <a:pPr algn="l" fontAlgn="ctr"/>
                      <a:r>
                        <a:rPr lang="tr-TR" sz="900" b="0" i="0" u="none" strike="noStrike">
                          <a:effectLst/>
                          <a:latin typeface="Verdana"/>
                        </a:rPr>
                        <a:t>10.1 Tasarım Yarışmalarının Duyurulması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Yapılan Duyuruların Takibi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8"/>
                  </a:ext>
                </a:extLst>
              </a:tr>
              <a:tr h="28803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9"/>
                  </a:ext>
                </a:extLst>
              </a:tr>
              <a:tr h="407112">
                <a:tc rowSpan="2">
                  <a:txBody>
                    <a:bodyPr/>
                    <a:lstStyle/>
                    <a:p>
                      <a:pPr algn="l" fontAlgn="ctr"/>
                      <a:r>
                        <a:rPr lang="tr-TR" sz="900" b="0" i="0" u="none" strike="noStrike" dirty="0">
                          <a:effectLst/>
                          <a:latin typeface="Verdana"/>
                        </a:rPr>
                        <a:t>10.2 Katılımın Teşvik Edilmesi için Danışmanlık ve Bilgi Toplantıları yapmak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Öğretim Üyesi </a:t>
                      </a:r>
                      <a:r>
                        <a:rPr lang="tr-TR" sz="600" b="0" i="0" u="none" strike="noStrike" dirty="0" err="1">
                          <a:effectLst/>
                          <a:latin typeface="Verdana"/>
                        </a:rPr>
                        <a:t>Beyanıı</a:t>
                      </a:r>
                      <a:endParaRPr lang="tr-TR" sz="600" b="0"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0"/>
                  </a:ext>
                </a:extLst>
              </a:tr>
              <a:tr h="240960">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225646061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908720"/>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18</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3" name="Tablo 2"/>
          <p:cNvGraphicFramePr>
            <a:graphicFrameLocks noGrp="1"/>
          </p:cNvGraphicFramePr>
          <p:nvPr>
            <p:extLst>
              <p:ext uri="{D42A27DB-BD31-4B8C-83A1-F6EECF244321}">
                <p14:modId xmlns:p14="http://schemas.microsoft.com/office/powerpoint/2010/main" val="2138482393"/>
              </p:ext>
            </p:extLst>
          </p:nvPr>
        </p:nvGraphicFramePr>
        <p:xfrm>
          <a:off x="179504" y="1533744"/>
          <a:ext cx="8784991" cy="5244980"/>
        </p:xfrm>
        <a:graphic>
          <a:graphicData uri="http://schemas.openxmlformats.org/drawingml/2006/table">
            <a:tbl>
              <a:tblPr/>
              <a:tblGrid>
                <a:gridCol w="1171330">
                  <a:extLst>
                    <a:ext uri="{9D8B030D-6E8A-4147-A177-3AD203B41FA5}">
                      <a16:colId xmlns:a16="http://schemas.microsoft.com/office/drawing/2014/main" val="20000"/>
                    </a:ext>
                  </a:extLst>
                </a:gridCol>
                <a:gridCol w="366040">
                  <a:extLst>
                    <a:ext uri="{9D8B030D-6E8A-4147-A177-3AD203B41FA5}">
                      <a16:colId xmlns:a16="http://schemas.microsoft.com/office/drawing/2014/main" val="20001"/>
                    </a:ext>
                  </a:extLst>
                </a:gridCol>
                <a:gridCol w="378195">
                  <a:extLst>
                    <a:ext uri="{9D8B030D-6E8A-4147-A177-3AD203B41FA5}">
                      <a16:colId xmlns:a16="http://schemas.microsoft.com/office/drawing/2014/main" val="20002"/>
                    </a:ext>
                  </a:extLst>
                </a:gridCol>
                <a:gridCol w="437663">
                  <a:extLst>
                    <a:ext uri="{9D8B030D-6E8A-4147-A177-3AD203B41FA5}">
                      <a16:colId xmlns:a16="http://schemas.microsoft.com/office/drawing/2014/main" val="20003"/>
                    </a:ext>
                  </a:extLst>
                </a:gridCol>
                <a:gridCol w="261648">
                  <a:extLst>
                    <a:ext uri="{9D8B030D-6E8A-4147-A177-3AD203B41FA5}">
                      <a16:colId xmlns:a16="http://schemas.microsoft.com/office/drawing/2014/main" val="20004"/>
                    </a:ext>
                  </a:extLst>
                </a:gridCol>
                <a:gridCol w="123688">
                  <a:extLst>
                    <a:ext uri="{9D8B030D-6E8A-4147-A177-3AD203B41FA5}">
                      <a16:colId xmlns:a16="http://schemas.microsoft.com/office/drawing/2014/main" val="20005"/>
                    </a:ext>
                  </a:extLst>
                </a:gridCol>
                <a:gridCol w="109417">
                  <a:extLst>
                    <a:ext uri="{9D8B030D-6E8A-4147-A177-3AD203B41FA5}">
                      <a16:colId xmlns:a16="http://schemas.microsoft.com/office/drawing/2014/main" val="20006"/>
                    </a:ext>
                  </a:extLst>
                </a:gridCol>
                <a:gridCol w="109417">
                  <a:extLst>
                    <a:ext uri="{9D8B030D-6E8A-4147-A177-3AD203B41FA5}">
                      <a16:colId xmlns:a16="http://schemas.microsoft.com/office/drawing/2014/main" val="20007"/>
                    </a:ext>
                  </a:extLst>
                </a:gridCol>
                <a:gridCol w="118930">
                  <a:extLst>
                    <a:ext uri="{9D8B030D-6E8A-4147-A177-3AD203B41FA5}">
                      <a16:colId xmlns:a16="http://schemas.microsoft.com/office/drawing/2014/main" val="20008"/>
                    </a:ext>
                  </a:extLst>
                </a:gridCol>
                <a:gridCol w="114173">
                  <a:extLst>
                    <a:ext uri="{9D8B030D-6E8A-4147-A177-3AD203B41FA5}">
                      <a16:colId xmlns:a16="http://schemas.microsoft.com/office/drawing/2014/main" val="20009"/>
                    </a:ext>
                  </a:extLst>
                </a:gridCol>
                <a:gridCol w="118930">
                  <a:extLst>
                    <a:ext uri="{9D8B030D-6E8A-4147-A177-3AD203B41FA5}">
                      <a16:colId xmlns:a16="http://schemas.microsoft.com/office/drawing/2014/main" val="20010"/>
                    </a:ext>
                  </a:extLst>
                </a:gridCol>
                <a:gridCol w="109417">
                  <a:extLst>
                    <a:ext uri="{9D8B030D-6E8A-4147-A177-3AD203B41FA5}">
                      <a16:colId xmlns:a16="http://schemas.microsoft.com/office/drawing/2014/main" val="20011"/>
                    </a:ext>
                  </a:extLst>
                </a:gridCol>
                <a:gridCol w="104658">
                  <a:extLst>
                    <a:ext uri="{9D8B030D-6E8A-4147-A177-3AD203B41FA5}">
                      <a16:colId xmlns:a16="http://schemas.microsoft.com/office/drawing/2014/main" val="20012"/>
                    </a:ext>
                  </a:extLst>
                </a:gridCol>
                <a:gridCol w="99902">
                  <a:extLst>
                    <a:ext uri="{9D8B030D-6E8A-4147-A177-3AD203B41FA5}">
                      <a16:colId xmlns:a16="http://schemas.microsoft.com/office/drawing/2014/main" val="20013"/>
                    </a:ext>
                  </a:extLst>
                </a:gridCol>
                <a:gridCol w="99902">
                  <a:extLst>
                    <a:ext uri="{9D8B030D-6E8A-4147-A177-3AD203B41FA5}">
                      <a16:colId xmlns:a16="http://schemas.microsoft.com/office/drawing/2014/main" val="20014"/>
                    </a:ext>
                  </a:extLst>
                </a:gridCol>
                <a:gridCol w="114173">
                  <a:extLst>
                    <a:ext uri="{9D8B030D-6E8A-4147-A177-3AD203B41FA5}">
                      <a16:colId xmlns:a16="http://schemas.microsoft.com/office/drawing/2014/main" val="20015"/>
                    </a:ext>
                  </a:extLst>
                </a:gridCol>
                <a:gridCol w="114173">
                  <a:extLst>
                    <a:ext uri="{9D8B030D-6E8A-4147-A177-3AD203B41FA5}">
                      <a16:colId xmlns:a16="http://schemas.microsoft.com/office/drawing/2014/main" val="20016"/>
                    </a:ext>
                  </a:extLst>
                </a:gridCol>
                <a:gridCol w="114173">
                  <a:extLst>
                    <a:ext uri="{9D8B030D-6E8A-4147-A177-3AD203B41FA5}">
                      <a16:colId xmlns:a16="http://schemas.microsoft.com/office/drawing/2014/main" val="20017"/>
                    </a:ext>
                  </a:extLst>
                </a:gridCol>
                <a:gridCol w="118930">
                  <a:extLst>
                    <a:ext uri="{9D8B030D-6E8A-4147-A177-3AD203B41FA5}">
                      <a16:colId xmlns:a16="http://schemas.microsoft.com/office/drawing/2014/main" val="20018"/>
                    </a:ext>
                  </a:extLst>
                </a:gridCol>
                <a:gridCol w="109417">
                  <a:extLst>
                    <a:ext uri="{9D8B030D-6E8A-4147-A177-3AD203B41FA5}">
                      <a16:colId xmlns:a16="http://schemas.microsoft.com/office/drawing/2014/main" val="20019"/>
                    </a:ext>
                  </a:extLst>
                </a:gridCol>
                <a:gridCol w="137959">
                  <a:extLst>
                    <a:ext uri="{9D8B030D-6E8A-4147-A177-3AD203B41FA5}">
                      <a16:colId xmlns:a16="http://schemas.microsoft.com/office/drawing/2014/main" val="20020"/>
                    </a:ext>
                  </a:extLst>
                </a:gridCol>
                <a:gridCol w="118930">
                  <a:extLst>
                    <a:ext uri="{9D8B030D-6E8A-4147-A177-3AD203B41FA5}">
                      <a16:colId xmlns:a16="http://schemas.microsoft.com/office/drawing/2014/main" val="20021"/>
                    </a:ext>
                  </a:extLst>
                </a:gridCol>
                <a:gridCol w="118930">
                  <a:extLst>
                    <a:ext uri="{9D8B030D-6E8A-4147-A177-3AD203B41FA5}">
                      <a16:colId xmlns:a16="http://schemas.microsoft.com/office/drawing/2014/main" val="20022"/>
                    </a:ext>
                  </a:extLst>
                </a:gridCol>
                <a:gridCol w="118930">
                  <a:extLst>
                    <a:ext uri="{9D8B030D-6E8A-4147-A177-3AD203B41FA5}">
                      <a16:colId xmlns:a16="http://schemas.microsoft.com/office/drawing/2014/main" val="20023"/>
                    </a:ext>
                  </a:extLst>
                </a:gridCol>
                <a:gridCol w="118930">
                  <a:extLst>
                    <a:ext uri="{9D8B030D-6E8A-4147-A177-3AD203B41FA5}">
                      <a16:colId xmlns:a16="http://schemas.microsoft.com/office/drawing/2014/main" val="20024"/>
                    </a:ext>
                  </a:extLst>
                </a:gridCol>
                <a:gridCol w="123688">
                  <a:extLst>
                    <a:ext uri="{9D8B030D-6E8A-4147-A177-3AD203B41FA5}">
                      <a16:colId xmlns:a16="http://schemas.microsoft.com/office/drawing/2014/main" val="20025"/>
                    </a:ext>
                  </a:extLst>
                </a:gridCol>
                <a:gridCol w="123688">
                  <a:extLst>
                    <a:ext uri="{9D8B030D-6E8A-4147-A177-3AD203B41FA5}">
                      <a16:colId xmlns:a16="http://schemas.microsoft.com/office/drawing/2014/main" val="20026"/>
                    </a:ext>
                  </a:extLst>
                </a:gridCol>
                <a:gridCol w="118930">
                  <a:extLst>
                    <a:ext uri="{9D8B030D-6E8A-4147-A177-3AD203B41FA5}">
                      <a16:colId xmlns:a16="http://schemas.microsoft.com/office/drawing/2014/main" val="20027"/>
                    </a:ext>
                  </a:extLst>
                </a:gridCol>
                <a:gridCol w="123688">
                  <a:extLst>
                    <a:ext uri="{9D8B030D-6E8A-4147-A177-3AD203B41FA5}">
                      <a16:colId xmlns:a16="http://schemas.microsoft.com/office/drawing/2014/main" val="20028"/>
                    </a:ext>
                  </a:extLst>
                </a:gridCol>
                <a:gridCol w="133203">
                  <a:extLst>
                    <a:ext uri="{9D8B030D-6E8A-4147-A177-3AD203B41FA5}">
                      <a16:colId xmlns:a16="http://schemas.microsoft.com/office/drawing/2014/main" val="20029"/>
                    </a:ext>
                  </a:extLst>
                </a:gridCol>
                <a:gridCol w="123688">
                  <a:extLst>
                    <a:ext uri="{9D8B030D-6E8A-4147-A177-3AD203B41FA5}">
                      <a16:colId xmlns:a16="http://schemas.microsoft.com/office/drawing/2014/main" val="20030"/>
                    </a:ext>
                  </a:extLst>
                </a:gridCol>
                <a:gridCol w="114173">
                  <a:extLst>
                    <a:ext uri="{9D8B030D-6E8A-4147-A177-3AD203B41FA5}">
                      <a16:colId xmlns:a16="http://schemas.microsoft.com/office/drawing/2014/main" val="20031"/>
                    </a:ext>
                  </a:extLst>
                </a:gridCol>
                <a:gridCol w="123688">
                  <a:extLst>
                    <a:ext uri="{9D8B030D-6E8A-4147-A177-3AD203B41FA5}">
                      <a16:colId xmlns:a16="http://schemas.microsoft.com/office/drawing/2014/main" val="20032"/>
                    </a:ext>
                  </a:extLst>
                </a:gridCol>
                <a:gridCol w="133203">
                  <a:extLst>
                    <a:ext uri="{9D8B030D-6E8A-4147-A177-3AD203B41FA5}">
                      <a16:colId xmlns:a16="http://schemas.microsoft.com/office/drawing/2014/main" val="20033"/>
                    </a:ext>
                  </a:extLst>
                </a:gridCol>
                <a:gridCol w="114173">
                  <a:extLst>
                    <a:ext uri="{9D8B030D-6E8A-4147-A177-3AD203B41FA5}">
                      <a16:colId xmlns:a16="http://schemas.microsoft.com/office/drawing/2014/main" val="20034"/>
                    </a:ext>
                  </a:extLst>
                </a:gridCol>
                <a:gridCol w="123688">
                  <a:extLst>
                    <a:ext uri="{9D8B030D-6E8A-4147-A177-3AD203B41FA5}">
                      <a16:colId xmlns:a16="http://schemas.microsoft.com/office/drawing/2014/main" val="20035"/>
                    </a:ext>
                  </a:extLst>
                </a:gridCol>
                <a:gridCol w="118930">
                  <a:extLst>
                    <a:ext uri="{9D8B030D-6E8A-4147-A177-3AD203B41FA5}">
                      <a16:colId xmlns:a16="http://schemas.microsoft.com/office/drawing/2014/main" val="20036"/>
                    </a:ext>
                  </a:extLst>
                </a:gridCol>
                <a:gridCol w="114173">
                  <a:extLst>
                    <a:ext uri="{9D8B030D-6E8A-4147-A177-3AD203B41FA5}">
                      <a16:colId xmlns:a16="http://schemas.microsoft.com/office/drawing/2014/main" val="20037"/>
                    </a:ext>
                  </a:extLst>
                </a:gridCol>
                <a:gridCol w="128445">
                  <a:extLst>
                    <a:ext uri="{9D8B030D-6E8A-4147-A177-3AD203B41FA5}">
                      <a16:colId xmlns:a16="http://schemas.microsoft.com/office/drawing/2014/main" val="20038"/>
                    </a:ext>
                  </a:extLst>
                </a:gridCol>
                <a:gridCol w="104658">
                  <a:extLst>
                    <a:ext uri="{9D8B030D-6E8A-4147-A177-3AD203B41FA5}">
                      <a16:colId xmlns:a16="http://schemas.microsoft.com/office/drawing/2014/main" val="20039"/>
                    </a:ext>
                  </a:extLst>
                </a:gridCol>
                <a:gridCol w="147474">
                  <a:extLst>
                    <a:ext uri="{9D8B030D-6E8A-4147-A177-3AD203B41FA5}">
                      <a16:colId xmlns:a16="http://schemas.microsoft.com/office/drawing/2014/main" val="20040"/>
                    </a:ext>
                  </a:extLst>
                </a:gridCol>
                <a:gridCol w="142716">
                  <a:extLst>
                    <a:ext uri="{9D8B030D-6E8A-4147-A177-3AD203B41FA5}">
                      <a16:colId xmlns:a16="http://schemas.microsoft.com/office/drawing/2014/main" val="20041"/>
                    </a:ext>
                  </a:extLst>
                </a:gridCol>
                <a:gridCol w="123688">
                  <a:extLst>
                    <a:ext uri="{9D8B030D-6E8A-4147-A177-3AD203B41FA5}">
                      <a16:colId xmlns:a16="http://schemas.microsoft.com/office/drawing/2014/main" val="20042"/>
                    </a:ext>
                  </a:extLst>
                </a:gridCol>
                <a:gridCol w="128445">
                  <a:extLst>
                    <a:ext uri="{9D8B030D-6E8A-4147-A177-3AD203B41FA5}">
                      <a16:colId xmlns:a16="http://schemas.microsoft.com/office/drawing/2014/main" val="20043"/>
                    </a:ext>
                  </a:extLst>
                </a:gridCol>
                <a:gridCol w="114173">
                  <a:extLst>
                    <a:ext uri="{9D8B030D-6E8A-4147-A177-3AD203B41FA5}">
                      <a16:colId xmlns:a16="http://schemas.microsoft.com/office/drawing/2014/main" val="20044"/>
                    </a:ext>
                  </a:extLst>
                </a:gridCol>
                <a:gridCol w="109417">
                  <a:extLst>
                    <a:ext uri="{9D8B030D-6E8A-4147-A177-3AD203B41FA5}">
                      <a16:colId xmlns:a16="http://schemas.microsoft.com/office/drawing/2014/main" val="20045"/>
                    </a:ext>
                  </a:extLst>
                </a:gridCol>
                <a:gridCol w="109417">
                  <a:extLst>
                    <a:ext uri="{9D8B030D-6E8A-4147-A177-3AD203B41FA5}">
                      <a16:colId xmlns:a16="http://schemas.microsoft.com/office/drawing/2014/main" val="20046"/>
                    </a:ext>
                  </a:extLst>
                </a:gridCol>
                <a:gridCol w="104658">
                  <a:extLst>
                    <a:ext uri="{9D8B030D-6E8A-4147-A177-3AD203B41FA5}">
                      <a16:colId xmlns:a16="http://schemas.microsoft.com/office/drawing/2014/main" val="20047"/>
                    </a:ext>
                  </a:extLst>
                </a:gridCol>
                <a:gridCol w="104658">
                  <a:extLst>
                    <a:ext uri="{9D8B030D-6E8A-4147-A177-3AD203B41FA5}">
                      <a16:colId xmlns:a16="http://schemas.microsoft.com/office/drawing/2014/main" val="20048"/>
                    </a:ext>
                  </a:extLst>
                </a:gridCol>
                <a:gridCol w="114173">
                  <a:extLst>
                    <a:ext uri="{9D8B030D-6E8A-4147-A177-3AD203B41FA5}">
                      <a16:colId xmlns:a16="http://schemas.microsoft.com/office/drawing/2014/main" val="20049"/>
                    </a:ext>
                  </a:extLst>
                </a:gridCol>
                <a:gridCol w="118930">
                  <a:extLst>
                    <a:ext uri="{9D8B030D-6E8A-4147-A177-3AD203B41FA5}">
                      <a16:colId xmlns:a16="http://schemas.microsoft.com/office/drawing/2014/main" val="20050"/>
                    </a:ext>
                  </a:extLst>
                </a:gridCol>
                <a:gridCol w="128445">
                  <a:extLst>
                    <a:ext uri="{9D8B030D-6E8A-4147-A177-3AD203B41FA5}">
                      <a16:colId xmlns:a16="http://schemas.microsoft.com/office/drawing/2014/main" val="20051"/>
                    </a:ext>
                  </a:extLst>
                </a:gridCol>
                <a:gridCol w="123688">
                  <a:extLst>
                    <a:ext uri="{9D8B030D-6E8A-4147-A177-3AD203B41FA5}">
                      <a16:colId xmlns:a16="http://schemas.microsoft.com/office/drawing/2014/main" val="20052"/>
                    </a:ext>
                  </a:extLst>
                </a:gridCol>
                <a:gridCol w="133203">
                  <a:extLst>
                    <a:ext uri="{9D8B030D-6E8A-4147-A177-3AD203B41FA5}">
                      <a16:colId xmlns:a16="http://schemas.microsoft.com/office/drawing/2014/main" val="20053"/>
                    </a:ext>
                  </a:extLst>
                </a:gridCol>
                <a:gridCol w="109417">
                  <a:extLst>
                    <a:ext uri="{9D8B030D-6E8A-4147-A177-3AD203B41FA5}">
                      <a16:colId xmlns:a16="http://schemas.microsoft.com/office/drawing/2014/main" val="20054"/>
                    </a:ext>
                  </a:extLst>
                </a:gridCol>
                <a:gridCol w="114173">
                  <a:extLst>
                    <a:ext uri="{9D8B030D-6E8A-4147-A177-3AD203B41FA5}">
                      <a16:colId xmlns:a16="http://schemas.microsoft.com/office/drawing/2014/main" val="20055"/>
                    </a:ext>
                  </a:extLst>
                </a:gridCol>
                <a:gridCol w="128445">
                  <a:extLst>
                    <a:ext uri="{9D8B030D-6E8A-4147-A177-3AD203B41FA5}">
                      <a16:colId xmlns:a16="http://schemas.microsoft.com/office/drawing/2014/main" val="20056"/>
                    </a:ext>
                  </a:extLst>
                </a:gridCol>
              </a:tblGrid>
              <a:tr h="185118">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err="1">
                          <a:effectLst/>
                          <a:latin typeface="Verdana"/>
                        </a:rPr>
                        <a:t>Termin</a:t>
                      </a:r>
                      <a:endParaRPr lang="tr-TR" sz="600" b="1"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76703">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361821">
                <a:tc rowSpan="2">
                  <a:txBody>
                    <a:bodyPr/>
                    <a:lstStyle/>
                    <a:p>
                      <a:pPr algn="l" fontAlgn="ctr"/>
                      <a:r>
                        <a:rPr lang="tr-TR" sz="850" b="0" i="0" u="none" strike="noStrike" dirty="0">
                          <a:effectLst/>
                          <a:latin typeface="Verdana"/>
                        </a:rPr>
                        <a:t>10.3 Katılım belgesi beyanı ile derste teşvik edilmesi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Öğretim Üyesi Beyanı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2"/>
                  </a:ext>
                </a:extLst>
              </a:tr>
              <a:tr h="28621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3"/>
                  </a:ext>
                </a:extLst>
              </a:tr>
              <a:tr h="647914">
                <a:tc>
                  <a:txBody>
                    <a:bodyPr/>
                    <a:lstStyle/>
                    <a:p>
                      <a:pPr algn="l" fontAlgn="ctr"/>
                      <a:r>
                        <a:rPr lang="tr-TR" sz="850" b="1" i="0" u="none" strike="noStrike" dirty="0">
                          <a:effectLst/>
                          <a:latin typeface="Verdana"/>
                        </a:rPr>
                        <a:t>11. ÖĞRETİM ÜYESİ BAŞINA DÜŞEN YAYINLANMIŞ KİTAP BÖLÜMÜ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4"/>
                  </a:ext>
                </a:extLst>
              </a:tr>
              <a:tr h="185152">
                <a:tc rowSpan="2">
                  <a:txBody>
                    <a:bodyPr/>
                    <a:lstStyle/>
                    <a:p>
                      <a:pPr algn="l" fontAlgn="ctr"/>
                      <a:r>
                        <a:rPr lang="tr-TR" sz="850" b="0" i="0" u="none" strike="noStrike" dirty="0">
                          <a:effectLst/>
                          <a:latin typeface="Verdana"/>
                        </a:rPr>
                        <a:t>11.1 Ders </a:t>
                      </a:r>
                      <a:r>
                        <a:rPr lang="tr-TR" sz="850" b="0" i="0" u="none" strike="noStrike" dirty="0" smtClean="0">
                          <a:effectLst/>
                          <a:latin typeface="Verdana"/>
                        </a:rPr>
                        <a:t>kitabı hazırlanması</a:t>
                      </a:r>
                      <a:endParaRPr lang="tr-TR" sz="850" b="0"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Bilimsel Araştırma ve Yayın Komisyonu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KT-FS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rowSpan="2">
                  <a:txBody>
                    <a:bodyPr/>
                    <a:lstStyle/>
                    <a:p>
                      <a:pPr algn="ctr" fontAlgn="ctr"/>
                      <a:r>
                        <a:rPr lang="tr-TR" sz="600" b="0" i="0" u="none" strike="noStrike" dirty="0">
                          <a:effectLst/>
                          <a:latin typeface="Verdana"/>
                        </a:rPr>
                        <a:t>Görüşme sonuçlarının raporlanması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5"/>
                  </a:ext>
                </a:extLst>
              </a:tr>
              <a:tr h="216024">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6"/>
                  </a:ext>
                </a:extLst>
              </a:tr>
              <a:tr h="521914">
                <a:tc>
                  <a:txBody>
                    <a:bodyPr/>
                    <a:lstStyle/>
                    <a:p>
                      <a:pPr algn="l" fontAlgn="ctr"/>
                      <a:r>
                        <a:rPr lang="tr-TR" sz="850" b="1" i="0" u="none" strike="noStrike" dirty="0">
                          <a:effectLst/>
                          <a:latin typeface="Verdana"/>
                        </a:rPr>
                        <a:t>12. ÖĞRENCI MEMNUNIYET ANKETI SONUCU AKSIYON GERÇEKLEŞME ORANI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7"/>
                  </a:ext>
                </a:extLst>
              </a:tr>
              <a:tr h="393797">
                <a:tc rowSpan="2">
                  <a:txBody>
                    <a:bodyPr/>
                    <a:lstStyle/>
                    <a:p>
                      <a:pPr algn="l" fontAlgn="ctr"/>
                      <a:r>
                        <a:rPr lang="tr-TR" sz="850" b="0" i="0" u="none" strike="noStrike" dirty="0">
                          <a:effectLst/>
                          <a:latin typeface="Verdana"/>
                        </a:rPr>
                        <a:t>12.1 Şikayetleri değerlendirme ve iyileştirilmesi adına bölüm toplantılarının yapılması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KT-İG-TK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Toplantı Tutanağı Tutulması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dirty="0">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8"/>
                  </a:ext>
                </a:extLst>
              </a:tr>
              <a:tr h="31326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9"/>
                  </a:ext>
                </a:extLst>
              </a:tr>
              <a:tr h="532178">
                <a:tc>
                  <a:txBody>
                    <a:bodyPr/>
                    <a:lstStyle/>
                    <a:p>
                      <a:pPr algn="l" fontAlgn="ctr"/>
                      <a:r>
                        <a:rPr lang="tr-TR" sz="850" b="1" i="0" u="none" strike="noStrike" dirty="0">
                          <a:effectLst/>
                          <a:latin typeface="Verdana"/>
                        </a:rPr>
                        <a:t>13. GERÇEKLEŞEN KATILIMCI SAYISI/PLANLANAN KATILIMCI SAYISI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0"/>
                  </a:ext>
                </a:extLst>
              </a:tr>
              <a:tr h="286092">
                <a:tc rowSpan="2">
                  <a:txBody>
                    <a:bodyPr/>
                    <a:lstStyle/>
                    <a:p>
                      <a:pPr algn="l" fontAlgn="ctr"/>
                      <a:r>
                        <a:rPr lang="tr-TR" sz="850" b="0" i="0" u="none" strike="noStrike" dirty="0">
                          <a:effectLst/>
                          <a:latin typeface="Verdana"/>
                        </a:rPr>
                        <a:t>13.1 Öğrenci aktivitelerine katılıma teşvik için derste katılım kanaatinin kullanılması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Etkinlik organizasyon yazışma Kayıtlarının Tutulması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1"/>
                  </a:ext>
                </a:extLst>
              </a:tr>
              <a:tr h="299060">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358067243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908720"/>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19</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8" name="Tablo 7"/>
          <p:cNvGraphicFramePr>
            <a:graphicFrameLocks noGrp="1"/>
          </p:cNvGraphicFramePr>
          <p:nvPr>
            <p:extLst>
              <p:ext uri="{D42A27DB-BD31-4B8C-83A1-F6EECF244321}">
                <p14:modId xmlns:p14="http://schemas.microsoft.com/office/powerpoint/2010/main" val="309646888"/>
              </p:ext>
            </p:extLst>
          </p:nvPr>
        </p:nvGraphicFramePr>
        <p:xfrm>
          <a:off x="179512" y="1531462"/>
          <a:ext cx="8712965" cy="5154331"/>
        </p:xfrm>
        <a:graphic>
          <a:graphicData uri="http://schemas.openxmlformats.org/drawingml/2006/table">
            <a:tbl>
              <a:tblPr/>
              <a:tblGrid>
                <a:gridCol w="1019132">
                  <a:extLst>
                    <a:ext uri="{9D8B030D-6E8A-4147-A177-3AD203B41FA5}">
                      <a16:colId xmlns:a16="http://schemas.microsoft.com/office/drawing/2014/main" val="20000"/>
                    </a:ext>
                  </a:extLst>
                </a:gridCol>
                <a:gridCol w="440366">
                  <a:extLst>
                    <a:ext uri="{9D8B030D-6E8A-4147-A177-3AD203B41FA5}">
                      <a16:colId xmlns:a16="http://schemas.microsoft.com/office/drawing/2014/main" val="20001"/>
                    </a:ext>
                  </a:extLst>
                </a:gridCol>
                <a:gridCol w="440366">
                  <a:extLst>
                    <a:ext uri="{9D8B030D-6E8A-4147-A177-3AD203B41FA5}">
                      <a16:colId xmlns:a16="http://schemas.microsoft.com/office/drawing/2014/main" val="20002"/>
                    </a:ext>
                  </a:extLst>
                </a:gridCol>
                <a:gridCol w="434074">
                  <a:extLst>
                    <a:ext uri="{9D8B030D-6E8A-4147-A177-3AD203B41FA5}">
                      <a16:colId xmlns:a16="http://schemas.microsoft.com/office/drawing/2014/main" val="20003"/>
                    </a:ext>
                  </a:extLst>
                </a:gridCol>
                <a:gridCol w="259502">
                  <a:extLst>
                    <a:ext uri="{9D8B030D-6E8A-4147-A177-3AD203B41FA5}">
                      <a16:colId xmlns:a16="http://schemas.microsoft.com/office/drawing/2014/main" val="20004"/>
                    </a:ext>
                  </a:extLst>
                </a:gridCol>
                <a:gridCol w="122674">
                  <a:extLst>
                    <a:ext uri="{9D8B030D-6E8A-4147-A177-3AD203B41FA5}">
                      <a16:colId xmlns:a16="http://schemas.microsoft.com/office/drawing/2014/main" val="20005"/>
                    </a:ext>
                  </a:extLst>
                </a:gridCol>
                <a:gridCol w="108520">
                  <a:extLst>
                    <a:ext uri="{9D8B030D-6E8A-4147-A177-3AD203B41FA5}">
                      <a16:colId xmlns:a16="http://schemas.microsoft.com/office/drawing/2014/main" val="20006"/>
                    </a:ext>
                  </a:extLst>
                </a:gridCol>
                <a:gridCol w="108520">
                  <a:extLst>
                    <a:ext uri="{9D8B030D-6E8A-4147-A177-3AD203B41FA5}">
                      <a16:colId xmlns:a16="http://schemas.microsoft.com/office/drawing/2014/main" val="20007"/>
                    </a:ext>
                  </a:extLst>
                </a:gridCol>
                <a:gridCol w="117955">
                  <a:extLst>
                    <a:ext uri="{9D8B030D-6E8A-4147-A177-3AD203B41FA5}">
                      <a16:colId xmlns:a16="http://schemas.microsoft.com/office/drawing/2014/main" val="20008"/>
                    </a:ext>
                  </a:extLst>
                </a:gridCol>
                <a:gridCol w="113237">
                  <a:extLst>
                    <a:ext uri="{9D8B030D-6E8A-4147-A177-3AD203B41FA5}">
                      <a16:colId xmlns:a16="http://schemas.microsoft.com/office/drawing/2014/main" val="20009"/>
                    </a:ext>
                  </a:extLst>
                </a:gridCol>
                <a:gridCol w="117955">
                  <a:extLst>
                    <a:ext uri="{9D8B030D-6E8A-4147-A177-3AD203B41FA5}">
                      <a16:colId xmlns:a16="http://schemas.microsoft.com/office/drawing/2014/main" val="20010"/>
                    </a:ext>
                  </a:extLst>
                </a:gridCol>
                <a:gridCol w="108520">
                  <a:extLst>
                    <a:ext uri="{9D8B030D-6E8A-4147-A177-3AD203B41FA5}">
                      <a16:colId xmlns:a16="http://schemas.microsoft.com/office/drawing/2014/main" val="20011"/>
                    </a:ext>
                  </a:extLst>
                </a:gridCol>
                <a:gridCol w="103800">
                  <a:extLst>
                    <a:ext uri="{9D8B030D-6E8A-4147-A177-3AD203B41FA5}">
                      <a16:colId xmlns:a16="http://schemas.microsoft.com/office/drawing/2014/main" val="20012"/>
                    </a:ext>
                  </a:extLst>
                </a:gridCol>
                <a:gridCol w="99083">
                  <a:extLst>
                    <a:ext uri="{9D8B030D-6E8A-4147-A177-3AD203B41FA5}">
                      <a16:colId xmlns:a16="http://schemas.microsoft.com/office/drawing/2014/main" val="20013"/>
                    </a:ext>
                  </a:extLst>
                </a:gridCol>
                <a:gridCol w="99083">
                  <a:extLst>
                    <a:ext uri="{9D8B030D-6E8A-4147-A177-3AD203B41FA5}">
                      <a16:colId xmlns:a16="http://schemas.microsoft.com/office/drawing/2014/main" val="20014"/>
                    </a:ext>
                  </a:extLst>
                </a:gridCol>
                <a:gridCol w="113237">
                  <a:extLst>
                    <a:ext uri="{9D8B030D-6E8A-4147-A177-3AD203B41FA5}">
                      <a16:colId xmlns:a16="http://schemas.microsoft.com/office/drawing/2014/main" val="20015"/>
                    </a:ext>
                  </a:extLst>
                </a:gridCol>
                <a:gridCol w="113237">
                  <a:extLst>
                    <a:ext uri="{9D8B030D-6E8A-4147-A177-3AD203B41FA5}">
                      <a16:colId xmlns:a16="http://schemas.microsoft.com/office/drawing/2014/main" val="20016"/>
                    </a:ext>
                  </a:extLst>
                </a:gridCol>
                <a:gridCol w="113237">
                  <a:extLst>
                    <a:ext uri="{9D8B030D-6E8A-4147-A177-3AD203B41FA5}">
                      <a16:colId xmlns:a16="http://schemas.microsoft.com/office/drawing/2014/main" val="20017"/>
                    </a:ext>
                  </a:extLst>
                </a:gridCol>
                <a:gridCol w="117955">
                  <a:extLst>
                    <a:ext uri="{9D8B030D-6E8A-4147-A177-3AD203B41FA5}">
                      <a16:colId xmlns:a16="http://schemas.microsoft.com/office/drawing/2014/main" val="20018"/>
                    </a:ext>
                  </a:extLst>
                </a:gridCol>
                <a:gridCol w="108520">
                  <a:extLst>
                    <a:ext uri="{9D8B030D-6E8A-4147-A177-3AD203B41FA5}">
                      <a16:colId xmlns:a16="http://schemas.microsoft.com/office/drawing/2014/main" val="20019"/>
                    </a:ext>
                  </a:extLst>
                </a:gridCol>
                <a:gridCol w="136828">
                  <a:extLst>
                    <a:ext uri="{9D8B030D-6E8A-4147-A177-3AD203B41FA5}">
                      <a16:colId xmlns:a16="http://schemas.microsoft.com/office/drawing/2014/main" val="20020"/>
                    </a:ext>
                  </a:extLst>
                </a:gridCol>
                <a:gridCol w="117955">
                  <a:extLst>
                    <a:ext uri="{9D8B030D-6E8A-4147-A177-3AD203B41FA5}">
                      <a16:colId xmlns:a16="http://schemas.microsoft.com/office/drawing/2014/main" val="20021"/>
                    </a:ext>
                  </a:extLst>
                </a:gridCol>
                <a:gridCol w="117955">
                  <a:extLst>
                    <a:ext uri="{9D8B030D-6E8A-4147-A177-3AD203B41FA5}">
                      <a16:colId xmlns:a16="http://schemas.microsoft.com/office/drawing/2014/main" val="20022"/>
                    </a:ext>
                  </a:extLst>
                </a:gridCol>
                <a:gridCol w="117955">
                  <a:extLst>
                    <a:ext uri="{9D8B030D-6E8A-4147-A177-3AD203B41FA5}">
                      <a16:colId xmlns:a16="http://schemas.microsoft.com/office/drawing/2014/main" val="20023"/>
                    </a:ext>
                  </a:extLst>
                </a:gridCol>
                <a:gridCol w="117955">
                  <a:extLst>
                    <a:ext uri="{9D8B030D-6E8A-4147-A177-3AD203B41FA5}">
                      <a16:colId xmlns:a16="http://schemas.microsoft.com/office/drawing/2014/main" val="20024"/>
                    </a:ext>
                  </a:extLst>
                </a:gridCol>
                <a:gridCol w="122674">
                  <a:extLst>
                    <a:ext uri="{9D8B030D-6E8A-4147-A177-3AD203B41FA5}">
                      <a16:colId xmlns:a16="http://schemas.microsoft.com/office/drawing/2014/main" val="20025"/>
                    </a:ext>
                  </a:extLst>
                </a:gridCol>
                <a:gridCol w="122674">
                  <a:extLst>
                    <a:ext uri="{9D8B030D-6E8A-4147-A177-3AD203B41FA5}">
                      <a16:colId xmlns:a16="http://schemas.microsoft.com/office/drawing/2014/main" val="20026"/>
                    </a:ext>
                  </a:extLst>
                </a:gridCol>
                <a:gridCol w="117955">
                  <a:extLst>
                    <a:ext uri="{9D8B030D-6E8A-4147-A177-3AD203B41FA5}">
                      <a16:colId xmlns:a16="http://schemas.microsoft.com/office/drawing/2014/main" val="20027"/>
                    </a:ext>
                  </a:extLst>
                </a:gridCol>
                <a:gridCol w="122674">
                  <a:extLst>
                    <a:ext uri="{9D8B030D-6E8A-4147-A177-3AD203B41FA5}">
                      <a16:colId xmlns:a16="http://schemas.microsoft.com/office/drawing/2014/main" val="20028"/>
                    </a:ext>
                  </a:extLst>
                </a:gridCol>
                <a:gridCol w="132109">
                  <a:extLst>
                    <a:ext uri="{9D8B030D-6E8A-4147-A177-3AD203B41FA5}">
                      <a16:colId xmlns:a16="http://schemas.microsoft.com/office/drawing/2014/main" val="20029"/>
                    </a:ext>
                  </a:extLst>
                </a:gridCol>
                <a:gridCol w="122674">
                  <a:extLst>
                    <a:ext uri="{9D8B030D-6E8A-4147-A177-3AD203B41FA5}">
                      <a16:colId xmlns:a16="http://schemas.microsoft.com/office/drawing/2014/main" val="20030"/>
                    </a:ext>
                  </a:extLst>
                </a:gridCol>
                <a:gridCol w="113237">
                  <a:extLst>
                    <a:ext uri="{9D8B030D-6E8A-4147-A177-3AD203B41FA5}">
                      <a16:colId xmlns:a16="http://schemas.microsoft.com/office/drawing/2014/main" val="20031"/>
                    </a:ext>
                  </a:extLst>
                </a:gridCol>
                <a:gridCol w="122674">
                  <a:extLst>
                    <a:ext uri="{9D8B030D-6E8A-4147-A177-3AD203B41FA5}">
                      <a16:colId xmlns:a16="http://schemas.microsoft.com/office/drawing/2014/main" val="20032"/>
                    </a:ext>
                  </a:extLst>
                </a:gridCol>
                <a:gridCol w="132109">
                  <a:extLst>
                    <a:ext uri="{9D8B030D-6E8A-4147-A177-3AD203B41FA5}">
                      <a16:colId xmlns:a16="http://schemas.microsoft.com/office/drawing/2014/main" val="20033"/>
                    </a:ext>
                  </a:extLst>
                </a:gridCol>
                <a:gridCol w="113237">
                  <a:extLst>
                    <a:ext uri="{9D8B030D-6E8A-4147-A177-3AD203B41FA5}">
                      <a16:colId xmlns:a16="http://schemas.microsoft.com/office/drawing/2014/main" val="20034"/>
                    </a:ext>
                  </a:extLst>
                </a:gridCol>
                <a:gridCol w="122674">
                  <a:extLst>
                    <a:ext uri="{9D8B030D-6E8A-4147-A177-3AD203B41FA5}">
                      <a16:colId xmlns:a16="http://schemas.microsoft.com/office/drawing/2014/main" val="20035"/>
                    </a:ext>
                  </a:extLst>
                </a:gridCol>
                <a:gridCol w="117955">
                  <a:extLst>
                    <a:ext uri="{9D8B030D-6E8A-4147-A177-3AD203B41FA5}">
                      <a16:colId xmlns:a16="http://schemas.microsoft.com/office/drawing/2014/main" val="20036"/>
                    </a:ext>
                  </a:extLst>
                </a:gridCol>
                <a:gridCol w="113237">
                  <a:extLst>
                    <a:ext uri="{9D8B030D-6E8A-4147-A177-3AD203B41FA5}">
                      <a16:colId xmlns:a16="http://schemas.microsoft.com/office/drawing/2014/main" val="20037"/>
                    </a:ext>
                  </a:extLst>
                </a:gridCol>
                <a:gridCol w="127392">
                  <a:extLst>
                    <a:ext uri="{9D8B030D-6E8A-4147-A177-3AD203B41FA5}">
                      <a16:colId xmlns:a16="http://schemas.microsoft.com/office/drawing/2014/main" val="20038"/>
                    </a:ext>
                  </a:extLst>
                </a:gridCol>
                <a:gridCol w="103800">
                  <a:extLst>
                    <a:ext uri="{9D8B030D-6E8A-4147-A177-3AD203B41FA5}">
                      <a16:colId xmlns:a16="http://schemas.microsoft.com/office/drawing/2014/main" val="20039"/>
                    </a:ext>
                  </a:extLst>
                </a:gridCol>
                <a:gridCol w="146264">
                  <a:extLst>
                    <a:ext uri="{9D8B030D-6E8A-4147-A177-3AD203B41FA5}">
                      <a16:colId xmlns:a16="http://schemas.microsoft.com/office/drawing/2014/main" val="20040"/>
                    </a:ext>
                  </a:extLst>
                </a:gridCol>
                <a:gridCol w="141546">
                  <a:extLst>
                    <a:ext uri="{9D8B030D-6E8A-4147-A177-3AD203B41FA5}">
                      <a16:colId xmlns:a16="http://schemas.microsoft.com/office/drawing/2014/main" val="20041"/>
                    </a:ext>
                  </a:extLst>
                </a:gridCol>
                <a:gridCol w="122674">
                  <a:extLst>
                    <a:ext uri="{9D8B030D-6E8A-4147-A177-3AD203B41FA5}">
                      <a16:colId xmlns:a16="http://schemas.microsoft.com/office/drawing/2014/main" val="20042"/>
                    </a:ext>
                  </a:extLst>
                </a:gridCol>
                <a:gridCol w="127392">
                  <a:extLst>
                    <a:ext uri="{9D8B030D-6E8A-4147-A177-3AD203B41FA5}">
                      <a16:colId xmlns:a16="http://schemas.microsoft.com/office/drawing/2014/main" val="20043"/>
                    </a:ext>
                  </a:extLst>
                </a:gridCol>
                <a:gridCol w="113237">
                  <a:extLst>
                    <a:ext uri="{9D8B030D-6E8A-4147-A177-3AD203B41FA5}">
                      <a16:colId xmlns:a16="http://schemas.microsoft.com/office/drawing/2014/main" val="20044"/>
                    </a:ext>
                  </a:extLst>
                </a:gridCol>
                <a:gridCol w="108520">
                  <a:extLst>
                    <a:ext uri="{9D8B030D-6E8A-4147-A177-3AD203B41FA5}">
                      <a16:colId xmlns:a16="http://schemas.microsoft.com/office/drawing/2014/main" val="20045"/>
                    </a:ext>
                  </a:extLst>
                </a:gridCol>
                <a:gridCol w="108520">
                  <a:extLst>
                    <a:ext uri="{9D8B030D-6E8A-4147-A177-3AD203B41FA5}">
                      <a16:colId xmlns:a16="http://schemas.microsoft.com/office/drawing/2014/main" val="20046"/>
                    </a:ext>
                  </a:extLst>
                </a:gridCol>
                <a:gridCol w="103800">
                  <a:extLst>
                    <a:ext uri="{9D8B030D-6E8A-4147-A177-3AD203B41FA5}">
                      <a16:colId xmlns:a16="http://schemas.microsoft.com/office/drawing/2014/main" val="20047"/>
                    </a:ext>
                  </a:extLst>
                </a:gridCol>
                <a:gridCol w="103800">
                  <a:extLst>
                    <a:ext uri="{9D8B030D-6E8A-4147-A177-3AD203B41FA5}">
                      <a16:colId xmlns:a16="http://schemas.microsoft.com/office/drawing/2014/main" val="20048"/>
                    </a:ext>
                  </a:extLst>
                </a:gridCol>
                <a:gridCol w="113237">
                  <a:extLst>
                    <a:ext uri="{9D8B030D-6E8A-4147-A177-3AD203B41FA5}">
                      <a16:colId xmlns:a16="http://schemas.microsoft.com/office/drawing/2014/main" val="20049"/>
                    </a:ext>
                  </a:extLst>
                </a:gridCol>
                <a:gridCol w="117955">
                  <a:extLst>
                    <a:ext uri="{9D8B030D-6E8A-4147-A177-3AD203B41FA5}">
                      <a16:colId xmlns:a16="http://schemas.microsoft.com/office/drawing/2014/main" val="20050"/>
                    </a:ext>
                  </a:extLst>
                </a:gridCol>
                <a:gridCol w="127392">
                  <a:extLst>
                    <a:ext uri="{9D8B030D-6E8A-4147-A177-3AD203B41FA5}">
                      <a16:colId xmlns:a16="http://schemas.microsoft.com/office/drawing/2014/main" val="20051"/>
                    </a:ext>
                  </a:extLst>
                </a:gridCol>
                <a:gridCol w="122674">
                  <a:extLst>
                    <a:ext uri="{9D8B030D-6E8A-4147-A177-3AD203B41FA5}">
                      <a16:colId xmlns:a16="http://schemas.microsoft.com/office/drawing/2014/main" val="20052"/>
                    </a:ext>
                  </a:extLst>
                </a:gridCol>
                <a:gridCol w="132109">
                  <a:extLst>
                    <a:ext uri="{9D8B030D-6E8A-4147-A177-3AD203B41FA5}">
                      <a16:colId xmlns:a16="http://schemas.microsoft.com/office/drawing/2014/main" val="20053"/>
                    </a:ext>
                  </a:extLst>
                </a:gridCol>
                <a:gridCol w="108520">
                  <a:extLst>
                    <a:ext uri="{9D8B030D-6E8A-4147-A177-3AD203B41FA5}">
                      <a16:colId xmlns:a16="http://schemas.microsoft.com/office/drawing/2014/main" val="20054"/>
                    </a:ext>
                  </a:extLst>
                </a:gridCol>
                <a:gridCol w="113237">
                  <a:extLst>
                    <a:ext uri="{9D8B030D-6E8A-4147-A177-3AD203B41FA5}">
                      <a16:colId xmlns:a16="http://schemas.microsoft.com/office/drawing/2014/main" val="20055"/>
                    </a:ext>
                  </a:extLst>
                </a:gridCol>
                <a:gridCol w="127392">
                  <a:extLst>
                    <a:ext uri="{9D8B030D-6E8A-4147-A177-3AD203B41FA5}">
                      <a16:colId xmlns:a16="http://schemas.microsoft.com/office/drawing/2014/main" val="20056"/>
                    </a:ext>
                  </a:extLst>
                </a:gridCol>
              </a:tblGrid>
              <a:tr h="179790">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err="1">
                          <a:effectLst/>
                          <a:latin typeface="Verdana"/>
                        </a:rPr>
                        <a:t>Termin</a:t>
                      </a:r>
                      <a:endParaRPr lang="tr-TR" sz="600" b="1"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71618">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586439">
                <a:tc>
                  <a:txBody>
                    <a:bodyPr/>
                    <a:lstStyle/>
                    <a:p>
                      <a:pPr algn="l" fontAlgn="ctr"/>
                      <a:r>
                        <a:rPr lang="tr-TR" sz="850" b="1" i="0" u="none" strike="noStrike">
                          <a:effectLst/>
                          <a:latin typeface="Verdana"/>
                        </a:rPr>
                        <a:t>14.ÖĞRENCİ MEMNUNİYET ORANI (ETKİNLİKLERDEN)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gridSpan="3">
                  <a:txBody>
                    <a:bodyPr/>
                    <a:lstStyle/>
                    <a:p>
                      <a:pPr algn="ctr"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lang="tr-TR"/>
                    </a:p>
                  </a:txBody>
                  <a:tcPr/>
                </a:tc>
                <a:tc hMerge="1">
                  <a:txBody>
                    <a:bodyPr/>
                    <a:lstStyle/>
                    <a:p>
                      <a:endParaRPr lang="tr-TR"/>
                    </a:p>
                  </a:txBody>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2"/>
                  </a:ext>
                </a:extLst>
              </a:tr>
              <a:tr h="335064">
                <a:tc rowSpan="2">
                  <a:txBody>
                    <a:bodyPr/>
                    <a:lstStyle/>
                    <a:p>
                      <a:pPr algn="l" fontAlgn="ctr"/>
                      <a:r>
                        <a:rPr lang="tr-TR" sz="850" b="0" i="0" u="none" strike="noStrike" dirty="0">
                          <a:effectLst/>
                          <a:latin typeface="Verdana"/>
                        </a:rPr>
                        <a:t>14.1 Etkinliklere katılan öğrencilere </a:t>
                      </a:r>
                      <a:r>
                        <a:rPr lang="tr-TR" sz="850" b="0" i="0" u="none" strike="noStrike" dirty="0" smtClean="0">
                          <a:effectLst/>
                          <a:latin typeface="Verdana"/>
                        </a:rPr>
                        <a:t>memnuniyet </a:t>
                      </a:r>
                      <a:r>
                        <a:rPr lang="tr-TR" sz="850" b="0" i="0" u="none" strike="noStrike" dirty="0">
                          <a:effectLst/>
                          <a:latin typeface="Verdana"/>
                        </a:rPr>
                        <a:t>anketi yapmak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dirty="0">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Anket Analiz Raporu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3"/>
                  </a:ext>
                </a:extLst>
              </a:tr>
              <a:tr h="14163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4"/>
                  </a:ext>
                </a:extLst>
              </a:tr>
              <a:tr h="335064">
                <a:tc rowSpan="2">
                  <a:txBody>
                    <a:bodyPr/>
                    <a:lstStyle/>
                    <a:p>
                      <a:pPr algn="l" fontAlgn="ctr"/>
                      <a:r>
                        <a:rPr lang="tr-TR" sz="850" b="0" i="0" u="none" strike="noStrike">
                          <a:effectLst/>
                          <a:latin typeface="Verdana"/>
                        </a:rPr>
                        <a:t>14.2 Anket sonucu çıkan uygunsuzlukların giderilmesi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Anket Analiz Raporu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dirty="0">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5"/>
                  </a:ext>
                </a:extLst>
              </a:tr>
              <a:tr h="17591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6"/>
                  </a:ext>
                </a:extLst>
              </a:tr>
              <a:tr h="322383">
                <a:tc>
                  <a:txBody>
                    <a:bodyPr/>
                    <a:lstStyle/>
                    <a:p>
                      <a:pPr algn="l" fontAlgn="ctr"/>
                      <a:r>
                        <a:rPr lang="tr-TR" sz="850" b="1" i="0" u="none" strike="noStrike">
                          <a:effectLst/>
                          <a:latin typeface="Verdana"/>
                        </a:rPr>
                        <a:t>15. MEZUN MEMNUNIYET ORANI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gridSpan="3">
                  <a:txBody>
                    <a:bodyPr/>
                    <a:lstStyle/>
                    <a:p>
                      <a:pPr algn="ctr" fontAlgn="ctr"/>
                      <a:r>
                        <a:rPr lang="tr-TR" sz="600" b="0" i="0" u="none" strike="noStrike" dirty="0">
                          <a:effectLst/>
                          <a:latin typeface="Verdana"/>
                        </a:rPr>
                        <a:t>Değerlendirme Dışı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lang="tr-TR"/>
                    </a:p>
                  </a:txBody>
                  <a:tcPr/>
                </a:tc>
                <a:tc hMerge="1">
                  <a:txBody>
                    <a:bodyPr/>
                    <a:lstStyle/>
                    <a:p>
                      <a:endParaRPr lang="tr-TR"/>
                    </a:p>
                  </a:txBody>
                  <a:tcPr/>
                </a:tc>
                <a:tc gridSpan="53">
                  <a:txBody>
                    <a:bodyPr/>
                    <a:lstStyle/>
                    <a:p>
                      <a:pPr algn="ctr" fontAlgn="ctr"/>
                      <a:r>
                        <a:rPr lang="tr-TR" sz="600" b="0" i="0" u="none" strike="noStrike" dirty="0" err="1" smtClean="0">
                          <a:effectLst/>
                          <a:latin typeface="Verdana"/>
                        </a:rPr>
                        <a:t>DEĞERLENDiRME</a:t>
                      </a:r>
                      <a:r>
                        <a:rPr lang="tr-TR" sz="600" b="0" i="0" u="none" strike="noStrike" dirty="0" smtClean="0">
                          <a:effectLst/>
                          <a:latin typeface="Verdana"/>
                        </a:rPr>
                        <a:t> </a:t>
                      </a:r>
                      <a:r>
                        <a:rPr lang="tr-TR" sz="600" b="0" i="0" u="none" strike="noStrike" dirty="0">
                          <a:effectLst/>
                          <a:latin typeface="Verdana"/>
                        </a:rPr>
                        <a:t>DIŞI-2020 YILINDA ILK MEZUNLAR VERİLECEKTİR</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7"/>
                  </a:ext>
                </a:extLst>
              </a:tr>
              <a:tr h="126927">
                <a:tc>
                  <a:txBody>
                    <a:bodyPr/>
                    <a:lstStyle/>
                    <a:p>
                      <a:pPr algn="l" fontAlgn="ctr"/>
                      <a:r>
                        <a:rPr lang="tr-TR" sz="850" b="1" i="0" u="none" strike="noStrike">
                          <a:effectLst/>
                          <a:latin typeface="Verdana"/>
                        </a:rPr>
                        <a:t>16. İŞVEREN MEMNUNIYET ORANI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gridSpan="3">
                  <a:txBody>
                    <a:bodyPr/>
                    <a:lstStyle/>
                    <a:p>
                      <a:pPr algn="ctr" fontAlgn="ctr"/>
                      <a:r>
                        <a:rPr lang="tr-TR" sz="600" b="0" i="0" u="none" strike="noStrike" dirty="0">
                          <a:effectLst/>
                          <a:latin typeface="Verdana"/>
                        </a:rPr>
                        <a:t>Değerlendirme Dışı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lang="tr-TR"/>
                    </a:p>
                  </a:txBody>
                  <a:tcPr/>
                </a:tc>
                <a:tc hMerge="1">
                  <a:txBody>
                    <a:bodyPr/>
                    <a:lstStyle/>
                    <a:p>
                      <a:endParaRPr lang="tr-TR"/>
                    </a:p>
                  </a:txBody>
                  <a:tcPr/>
                </a:tc>
                <a:tc gridSpan="44">
                  <a:txBody>
                    <a:bodyPr/>
                    <a:lstStyle/>
                    <a:p>
                      <a:pPr algn="ctr" fontAlgn="ctr"/>
                      <a:r>
                        <a:rPr lang="tr-TR" sz="600" b="0" i="0" u="none" strike="noStrike" dirty="0">
                          <a:effectLst/>
                          <a:latin typeface="Verdana"/>
                        </a:rPr>
                        <a:t>2021 DE DEĞERLENDİRECEKTİR</a:t>
                      </a:r>
                    </a:p>
                  </a:txBody>
                  <a:tcPr marL="0" marR="0" marT="0"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a:txBody>
                    <a:bodyPr/>
                    <a:lstStyle/>
                    <a:p>
                      <a:pPr algn="l" fontAlgn="ctr"/>
                      <a:r>
                        <a:rPr lang="tr-TR" sz="5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extLst>
                  <a:ext uri="{0D108BD9-81ED-4DB2-BD59-A6C34878D82A}">
                    <a16:rowId xmlns:a16="http://schemas.microsoft.com/office/drawing/2014/main" val="10008"/>
                  </a:ext>
                </a:extLst>
              </a:tr>
              <a:tr h="147495">
                <a:tc>
                  <a:txBody>
                    <a:bodyPr/>
                    <a:lstStyle/>
                    <a:p>
                      <a:pPr algn="l" fontAlgn="ctr"/>
                      <a:r>
                        <a:rPr lang="tr-TR" sz="850" b="1" i="0" u="none" strike="noStrike">
                          <a:effectLst/>
                          <a:latin typeface="Verdana"/>
                        </a:rPr>
                        <a:t>17. ORTAK YAYIN SAYISI ARTIŞ ORANI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tr-TR" sz="600" b="0" i="0" u="none" strike="noStrike">
                        <a:effectLst/>
                        <a:latin typeface="Verdana"/>
                      </a:endParaRPr>
                    </a:p>
                  </a:txBody>
                  <a:tcPr marL="0" marR="0" marT="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tr-TR" sz="600" b="0" i="0" u="none" strike="noStrike">
                        <a:effectLst/>
                        <a:latin typeface="Verdana"/>
                      </a:endParaRPr>
                    </a:p>
                  </a:txBody>
                  <a:tcPr marL="0" marR="0" marT="0" marB="0" anchor="b">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tr-TR" sz="600" b="0" i="0" u="none" strike="noStrike" dirty="0">
                        <a:effectLst/>
                        <a:latin typeface="Verdana"/>
                      </a:endParaRPr>
                    </a:p>
                  </a:txBody>
                  <a:tcPr marL="0" marR="0" marT="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9"/>
                  </a:ext>
                </a:extLst>
              </a:tr>
              <a:tr h="312079">
                <a:tc rowSpan="2">
                  <a:txBody>
                    <a:bodyPr/>
                    <a:lstStyle/>
                    <a:p>
                      <a:pPr algn="l" fontAlgn="ctr"/>
                      <a:r>
                        <a:rPr lang="tr-TR" sz="850" b="0" i="0" u="none" strike="noStrike">
                          <a:effectLst/>
                          <a:latin typeface="Verdana"/>
                        </a:rPr>
                        <a:t>17.1  Konu paylaşım için periodik Toplantı ve Seminerleri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Bilimsel Araştırma ve Yayın Komisyonu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KT-İG-FS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Web of </a:t>
                      </a:r>
                      <a:r>
                        <a:rPr lang="tr-TR" sz="600" b="0" i="0" u="none" strike="noStrike" dirty="0" err="1">
                          <a:effectLst/>
                          <a:latin typeface="Verdana"/>
                        </a:rPr>
                        <a:t>Science</a:t>
                      </a:r>
                      <a:r>
                        <a:rPr lang="tr-TR" sz="600" b="0" i="0" u="none" strike="noStrike" dirty="0">
                          <a:effectLst/>
                          <a:latin typeface="Verdana"/>
                        </a:rPr>
                        <a:t>, taraması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3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0"/>
                  </a:ext>
                </a:extLst>
              </a:tr>
              <a:tr h="216024">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300" b="0" i="0" u="none" strike="noStrike">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1"/>
                  </a:ext>
                </a:extLst>
              </a:tr>
              <a:tr h="483519">
                <a:tc>
                  <a:txBody>
                    <a:bodyPr/>
                    <a:lstStyle/>
                    <a:p>
                      <a:pPr algn="l" fontAlgn="ctr"/>
                      <a:r>
                        <a:rPr lang="tr-TR" sz="850" b="1" i="0" u="none" strike="noStrike">
                          <a:effectLst/>
                          <a:latin typeface="Verdana"/>
                        </a:rPr>
                        <a:t>18. ÜNIVERSITELERLE YAPILAN ORTAK PROJE SAYISI ARTIŞ ORANI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gridSpan="3">
                  <a:txBody>
                    <a:bodyPr/>
                    <a:lstStyle/>
                    <a:p>
                      <a:pPr algn="ctr" fontAlgn="ctr"/>
                      <a:r>
                        <a:rPr lang="tr-TR" sz="600" b="0" i="0" u="none" strike="noStrike" dirty="0">
                          <a:effectLst/>
                          <a:latin typeface="Verdana"/>
                        </a:rPr>
                        <a:t>Değerlendirme Dışı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lang="tr-TR"/>
                    </a:p>
                  </a:txBody>
                  <a:tcPr/>
                </a:tc>
                <a:tc hMerge="1">
                  <a:txBody>
                    <a:bodyPr/>
                    <a:lstStyle/>
                    <a:p>
                      <a:endParaRPr lang="tr-TR"/>
                    </a:p>
                  </a:txBody>
                  <a:tcPr/>
                </a:tc>
                <a:tc gridSpan="44">
                  <a:txBody>
                    <a:bodyPr/>
                    <a:lstStyle/>
                    <a:p>
                      <a:pPr algn="ctr" fontAlgn="ctr"/>
                      <a:r>
                        <a:rPr lang="tr-TR" sz="600" b="0" i="0" u="none" strike="noStrike" dirty="0" err="1">
                          <a:effectLst/>
                          <a:latin typeface="Verdana"/>
                        </a:rPr>
                        <a:t>DEĞERLENDiRME</a:t>
                      </a:r>
                      <a:r>
                        <a:rPr lang="tr-TR" sz="600" b="0" i="0" u="none" strike="noStrike" dirty="0">
                          <a:effectLst/>
                          <a:latin typeface="Verdana"/>
                        </a:rPr>
                        <a:t> DIŞI-ÖĞRETİM ÜYELERİNİN BEKLENEN  HAFTALIK DERS SAATİNİ SAĞLAMASI DURUMUNDA DEĞERLENDİRİLECEKTİR.</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D9D9D9"/>
                    </a:solidFill>
                  </a:tcPr>
                </a:tc>
                <a:extLst>
                  <a:ext uri="{0D108BD9-81ED-4DB2-BD59-A6C34878D82A}">
                    <a16:rowId xmlns:a16="http://schemas.microsoft.com/office/drawing/2014/main" val="10012"/>
                  </a:ext>
                </a:extLst>
              </a:tr>
              <a:tr h="380639">
                <a:tc>
                  <a:txBody>
                    <a:bodyPr/>
                    <a:lstStyle/>
                    <a:p>
                      <a:pPr algn="l" fontAlgn="ctr"/>
                      <a:r>
                        <a:rPr lang="tr-TR" sz="850" b="1" i="0" u="none" strike="noStrike" dirty="0">
                          <a:effectLst/>
                          <a:latin typeface="Verdana"/>
                        </a:rPr>
                        <a:t>19. ÖĞRENCILERIN DAHIL EDILDIĞI PROJELERIN BAŞARI ORANI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gridSpan="3">
                  <a:txBody>
                    <a:bodyPr/>
                    <a:lstStyle/>
                    <a:p>
                      <a:pPr algn="ctr" fontAlgn="ctr"/>
                      <a:r>
                        <a:rPr lang="tr-TR" sz="600" b="0" i="0" u="none" strike="noStrike" dirty="0">
                          <a:effectLst/>
                          <a:latin typeface="Verdana"/>
                        </a:rPr>
                        <a:t>Değerlendirme Dışı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lang="tr-TR"/>
                    </a:p>
                  </a:txBody>
                  <a:tcPr/>
                </a:tc>
                <a:tc hMerge="1">
                  <a:txBody>
                    <a:bodyPr/>
                    <a:lstStyle/>
                    <a:p>
                      <a:endParaRPr lang="tr-TR"/>
                    </a:p>
                  </a:txBody>
                  <a:tcPr/>
                </a:tc>
                <a:tc gridSpan="44">
                  <a:txBody>
                    <a:bodyPr/>
                    <a:lstStyle/>
                    <a:p>
                      <a:pPr algn="ctr" fontAlgn="ctr"/>
                      <a:r>
                        <a:rPr lang="tr-TR" sz="600" b="0" i="0" u="none" strike="noStrike" dirty="0" err="1">
                          <a:effectLst/>
                          <a:latin typeface="Verdana"/>
                        </a:rPr>
                        <a:t>DEĞERLENDiRME</a:t>
                      </a:r>
                      <a:r>
                        <a:rPr lang="tr-TR" sz="600" b="0" i="0" u="none" strike="noStrike" dirty="0">
                          <a:effectLst/>
                          <a:latin typeface="Verdana"/>
                        </a:rPr>
                        <a:t> DIŞI-ÖĞRETİM ÜYELERİNİN BEKLENEN  HAFTALIK DERS SAATİNİ SAĞLAMASI DURUMUNDA DEĞERLENDİRİLECEKTİR.</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tc>
                  <a:txBody>
                    <a:bodyPr/>
                    <a:lstStyle/>
                    <a:p>
                      <a:pPr algn="l"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tc>
                  <a:txBody>
                    <a:bodyPr/>
                    <a:lstStyle/>
                    <a:p>
                      <a:pPr algn="l" fontAlgn="ctr"/>
                      <a:r>
                        <a:rPr lang="tr-TR" sz="5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rgbClr val="D9D9D9"/>
                    </a:solidFill>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131689915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75656" y="477571"/>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SWOT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a:xfrm>
            <a:off x="6553200" y="5685478"/>
            <a:ext cx="2133600" cy="365125"/>
          </a:xfrm>
        </p:spPr>
        <p:txBody>
          <a:bodyPr/>
          <a:lstStyle/>
          <a:p>
            <a:fld id="{439F893C-C32F-4835-A1E5-850973405C58}" type="slidenum">
              <a:rPr lang="tr-TR" smtClean="0"/>
              <a:t>2</a:t>
            </a:fld>
            <a:endParaRPr lang="tr-TR"/>
          </a:p>
        </p:txBody>
      </p:sp>
      <p:graphicFrame>
        <p:nvGraphicFramePr>
          <p:cNvPr id="3" name="Tablo 2"/>
          <p:cNvGraphicFramePr>
            <a:graphicFrameLocks noGrp="1"/>
          </p:cNvGraphicFramePr>
          <p:nvPr>
            <p:extLst>
              <p:ext uri="{D42A27DB-BD31-4B8C-83A1-F6EECF244321}">
                <p14:modId xmlns:p14="http://schemas.microsoft.com/office/powerpoint/2010/main" val="732010949"/>
              </p:ext>
            </p:extLst>
          </p:nvPr>
        </p:nvGraphicFramePr>
        <p:xfrm>
          <a:off x="395536" y="1196752"/>
          <a:ext cx="8332637" cy="5421574"/>
        </p:xfrm>
        <a:graphic>
          <a:graphicData uri="http://schemas.openxmlformats.org/drawingml/2006/table">
            <a:tbl>
              <a:tblPr firstRow="1" bandRow="1">
                <a:tableStyleId>{F5AB1C69-6EDB-4FF4-983F-18BD219EF322}</a:tableStyleId>
              </a:tblPr>
              <a:tblGrid>
                <a:gridCol w="6244405">
                  <a:extLst>
                    <a:ext uri="{9D8B030D-6E8A-4147-A177-3AD203B41FA5}">
                      <a16:colId xmlns:a16="http://schemas.microsoft.com/office/drawing/2014/main" val="20000"/>
                    </a:ext>
                  </a:extLst>
                </a:gridCol>
                <a:gridCol w="2088232">
                  <a:extLst>
                    <a:ext uri="{9D8B030D-6E8A-4147-A177-3AD203B41FA5}">
                      <a16:colId xmlns:a16="http://schemas.microsoft.com/office/drawing/2014/main" val="20001"/>
                    </a:ext>
                  </a:extLst>
                </a:gridCol>
              </a:tblGrid>
              <a:tr h="438119">
                <a:tc>
                  <a:txBody>
                    <a:bodyPr/>
                    <a:lstStyle/>
                    <a:p>
                      <a:pPr algn="ctr"/>
                      <a:r>
                        <a:rPr lang="tr-TR" sz="2000" dirty="0" smtClean="0"/>
                        <a:t>Güçlü </a:t>
                      </a:r>
                      <a:r>
                        <a:rPr lang="tr-TR" sz="2000" baseline="0" dirty="0" smtClean="0"/>
                        <a:t>Tanımı</a:t>
                      </a:r>
                      <a:endParaRPr lang="tr-TR" sz="2000" dirty="0"/>
                    </a:p>
                  </a:txBody>
                  <a:tcPr/>
                </a:tc>
                <a:tc>
                  <a:txBody>
                    <a:bodyPr/>
                    <a:lstStyle/>
                    <a:p>
                      <a:pPr algn="ctr"/>
                      <a:r>
                        <a:rPr lang="tr-TR" sz="2000" dirty="0" smtClean="0"/>
                        <a:t>Durumu</a:t>
                      </a:r>
                      <a:endParaRPr lang="tr-TR" sz="2000" dirty="0"/>
                    </a:p>
                  </a:txBody>
                  <a:tcPr/>
                </a:tc>
                <a:extLst>
                  <a:ext uri="{0D108BD9-81ED-4DB2-BD59-A6C34878D82A}">
                    <a16:rowId xmlns:a16="http://schemas.microsoft.com/office/drawing/2014/main" val="10000"/>
                  </a:ext>
                </a:extLst>
              </a:tr>
              <a:tr h="438119">
                <a:tc>
                  <a:txBody>
                    <a:bodyPr/>
                    <a:lstStyle/>
                    <a:p>
                      <a:pPr algn="l" fontAlgn="ctr"/>
                      <a:r>
                        <a:rPr lang="tr-TR" sz="1000" b="0" i="0" u="none" strike="noStrike">
                          <a:solidFill>
                            <a:srgbClr val="000000"/>
                          </a:solidFill>
                          <a:effectLst/>
                          <a:latin typeface="Arial" panose="020B0604020202020204" pitchFamily="34" charset="0"/>
                        </a:rPr>
                        <a:t>G1-Disiplinlerarası çalışma potansiyelinin yüksek olması</a:t>
                      </a:r>
                    </a:p>
                  </a:txBody>
                  <a:tcPr marL="0" marR="0" marT="0" marB="0" anchor="ctr"/>
                </a:tc>
                <a:tc>
                  <a:txBody>
                    <a:bodyPr/>
                    <a:lstStyle/>
                    <a:p>
                      <a:pPr algn="ctr"/>
                      <a:r>
                        <a:rPr lang="tr-TR" sz="2000" dirty="0" smtClean="0">
                          <a:latin typeface="Wingdings" panose="05000000000000000000" pitchFamily="2" charset="2"/>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güçlü)</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lang="tr-TR" sz="2000" dirty="0"/>
                    </a:p>
                  </a:txBody>
                  <a:tcPr/>
                </a:tc>
                <a:extLst>
                  <a:ext uri="{0D108BD9-81ED-4DB2-BD59-A6C34878D82A}">
                    <a16:rowId xmlns:a16="http://schemas.microsoft.com/office/drawing/2014/main" val="10001"/>
                  </a:ext>
                </a:extLst>
              </a:tr>
              <a:tr h="438119">
                <a:tc>
                  <a:txBody>
                    <a:bodyPr/>
                    <a:lstStyle/>
                    <a:p>
                      <a:pPr algn="l" fontAlgn="ctr"/>
                      <a:r>
                        <a:rPr lang="tr-TR" sz="1000" b="0" i="0" u="none" strike="noStrike">
                          <a:solidFill>
                            <a:srgbClr val="000000"/>
                          </a:solidFill>
                          <a:effectLst/>
                          <a:latin typeface="Arial" panose="020B0604020202020204" pitchFamily="34" charset="0"/>
                        </a:rPr>
                        <a:t>G2-Deneyimli, farklı kültürlerden, genç, dinamik ve ulaşılabilir çeşitli uzmanlık alanlarından akademik kadro</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güçlü)</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1002730237"/>
                  </a:ext>
                </a:extLst>
              </a:tr>
              <a:tr h="438119">
                <a:tc>
                  <a:txBody>
                    <a:bodyPr/>
                    <a:lstStyle/>
                    <a:p>
                      <a:pPr algn="l" fontAlgn="ctr"/>
                      <a:r>
                        <a:rPr lang="tr-TR" sz="1000" b="0" i="0" u="none" strike="noStrike">
                          <a:effectLst/>
                          <a:latin typeface="Arial" panose="020B0604020202020204" pitchFamily="34" charset="0"/>
                        </a:rPr>
                        <a:t>G3-Öğrenci odaklı yaklaşım ile kurulan akademisyen- öğrenci diyalogu (Öğrenci öğretim üyesine erişebiliriyor, öğretim üyesinin haftalık ders programı ve ofis saatleri belirli)</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güçlü)</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3303128753"/>
                  </a:ext>
                </a:extLst>
              </a:tr>
              <a:tr h="438119">
                <a:tc>
                  <a:txBody>
                    <a:bodyPr/>
                    <a:lstStyle/>
                    <a:p>
                      <a:pPr algn="l" fontAlgn="ctr"/>
                      <a:r>
                        <a:rPr lang="tr-TR" sz="1000" b="0" i="0" u="none" strike="noStrike">
                          <a:solidFill>
                            <a:srgbClr val="000000"/>
                          </a:solidFill>
                          <a:effectLst/>
                          <a:latin typeface="Arial" panose="020B0604020202020204" pitchFamily="34" charset="0"/>
                        </a:rPr>
                        <a:t>G4-Dış paydaşlar ile etkin iletişim sağlanabilmesi  ( Meslek odaları, yerel yönetimler, diğer üniversiteler ile ortak çalışmalar ve etkinlikler, kurum dışı akademisyenlerin yarı zamanlı ders vermesi)</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güçlü)</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3961732162"/>
                  </a:ext>
                </a:extLst>
              </a:tr>
              <a:tr h="438119">
                <a:tc>
                  <a:txBody>
                    <a:bodyPr/>
                    <a:lstStyle/>
                    <a:p>
                      <a:pPr algn="l" fontAlgn="ctr"/>
                      <a:r>
                        <a:rPr lang="tr-TR" sz="1000" b="0" i="0" u="none" strike="noStrike">
                          <a:effectLst/>
                          <a:latin typeface="Arial" panose="020B0604020202020204" pitchFamily="34" charset="0"/>
                        </a:rPr>
                        <a:t>G5- Kurum imajı tanıtım potansiyeli ( yapılan söyleşi, konferans, workshop ve sergilerin web sayfası ve sosyal medya hesaplarında paylaşılması) </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güçlü)</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2891294909"/>
                  </a:ext>
                </a:extLst>
              </a:tr>
              <a:tr h="438119">
                <a:tc>
                  <a:txBody>
                    <a:bodyPr/>
                    <a:lstStyle/>
                    <a:p>
                      <a:pPr algn="l" fontAlgn="ctr"/>
                      <a:r>
                        <a:rPr lang="tr-TR" sz="1000" b="0" i="0" u="none" strike="noStrike">
                          <a:effectLst/>
                          <a:latin typeface="Arial" panose="020B0604020202020204" pitchFamily="34" charset="0"/>
                        </a:rPr>
                        <a:t>G6- Bölüm içi Komisyonların varlığı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güçlü)</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4171357616"/>
                  </a:ext>
                </a:extLst>
              </a:tr>
              <a:tr h="438119">
                <a:tc>
                  <a:txBody>
                    <a:bodyPr/>
                    <a:lstStyle/>
                    <a:p>
                      <a:pPr algn="l" fontAlgn="ctr"/>
                      <a:r>
                        <a:rPr lang="tr-TR" sz="1000" b="0" i="0" u="none" strike="noStrike">
                          <a:effectLst/>
                          <a:latin typeface="Arial" panose="020B0604020202020204" pitchFamily="34" charset="0"/>
                        </a:rPr>
                        <a:t>G7- Tasarım ile ilgili seminerler/etkinlikler/geziler ve atölyeler düzenlemesi</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güçlü)</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3415459932"/>
                  </a:ext>
                </a:extLst>
              </a:tr>
              <a:tr h="438119">
                <a:tc>
                  <a:txBody>
                    <a:bodyPr/>
                    <a:lstStyle/>
                    <a:p>
                      <a:pPr algn="l" fontAlgn="ctr"/>
                      <a:r>
                        <a:rPr lang="tr-TR" sz="1000" b="0" i="0" u="none" strike="noStrike">
                          <a:solidFill>
                            <a:srgbClr val="000000"/>
                          </a:solidFill>
                          <a:effectLst/>
                          <a:latin typeface="Arial" panose="020B0604020202020204" pitchFamily="34" charset="0"/>
                        </a:rPr>
                        <a:t>G8- Bölümün yeniden yapılandırılma potansiyeli ile lisans müfredatının evrensel değerlere göre güncellenmesi</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güçlü)</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3578969301"/>
                  </a:ext>
                </a:extLst>
              </a:tr>
              <a:tr h="483752">
                <a:tc>
                  <a:txBody>
                    <a:bodyPr/>
                    <a:lstStyle/>
                    <a:p>
                      <a:pPr algn="l" fontAlgn="ctr"/>
                      <a:r>
                        <a:rPr lang="tr-TR" sz="1000" b="0" i="0" u="none" strike="noStrike">
                          <a:solidFill>
                            <a:srgbClr val="000000"/>
                          </a:solidFill>
                          <a:effectLst/>
                          <a:latin typeface="Arial" panose="020B0604020202020204" pitchFamily="34" charset="0"/>
                        </a:rPr>
                        <a:t>G9-Eğitim programının profesyonel pratiklere uygun olması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(Zayıftan güçlüye döndü) </a:t>
                      </a:r>
                    </a:p>
                  </a:txBody>
                  <a:tcPr/>
                </a:tc>
                <a:extLst>
                  <a:ext uri="{0D108BD9-81ED-4DB2-BD59-A6C34878D82A}">
                    <a16:rowId xmlns:a16="http://schemas.microsoft.com/office/drawing/2014/main" val="2295038809"/>
                  </a:ext>
                </a:extLst>
              </a:tr>
              <a:tr h="430784">
                <a:tc>
                  <a:txBody>
                    <a:bodyPr/>
                    <a:lstStyle/>
                    <a:p>
                      <a:pPr algn="l" fontAlgn="ctr"/>
                      <a:endParaRPr lang="tr-TR" sz="1000" b="0" i="0" u="none" strike="noStrike" dirty="0">
                        <a:solidFill>
                          <a:srgbClr val="000000"/>
                        </a:solidFill>
                        <a:effectLst/>
                        <a:latin typeface="Arial" panose="020B0604020202020204" pitchFamily="34" charset="0"/>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endParaRPr>
                    </a:p>
                  </a:txBody>
                  <a:tcPr/>
                </a:tc>
                <a:extLst>
                  <a:ext uri="{0D108BD9-81ED-4DB2-BD59-A6C34878D82A}">
                    <a16:rowId xmlns:a16="http://schemas.microsoft.com/office/drawing/2014/main" val="4284061521"/>
                  </a:ext>
                </a:extLst>
              </a:tr>
              <a:tr h="438119">
                <a:tc>
                  <a:txBody>
                    <a:bodyPr/>
                    <a:lstStyle/>
                    <a:p>
                      <a:pPr algn="l" fontAlgn="ctr"/>
                      <a:endParaRPr lang="tr-TR" sz="1000" b="0" i="0" u="none" strike="noStrike" dirty="0">
                        <a:solidFill>
                          <a:srgbClr val="000000"/>
                        </a:solidFill>
                        <a:effectLst/>
                        <a:latin typeface="Arial" panose="020B0604020202020204" pitchFamily="34" charset="0"/>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endParaRPr>
                    </a:p>
                  </a:txBody>
                  <a:tcPr/>
                </a:tc>
                <a:extLst>
                  <a:ext uri="{0D108BD9-81ED-4DB2-BD59-A6C34878D82A}">
                    <a16:rowId xmlns:a16="http://schemas.microsoft.com/office/drawing/2014/main" val="822011917"/>
                  </a:ext>
                </a:extLst>
              </a:tr>
            </a:tbl>
          </a:graphicData>
        </a:graphic>
      </p:graphicFrame>
      <p:pic>
        <p:nvPicPr>
          <p:cNvPr id="9" name="Resim 8"/>
          <p:cNvPicPr/>
          <p:nvPr/>
        </p:nvPicPr>
        <p:blipFill>
          <a:blip r:embed="rId3"/>
          <a:stretch>
            <a:fillRect/>
          </a:stretch>
        </p:blipFill>
        <p:spPr>
          <a:xfrm>
            <a:off x="127795" y="367048"/>
            <a:ext cx="2736304" cy="576064"/>
          </a:xfrm>
          <a:prstGeom prst="rect">
            <a:avLst/>
          </a:prstGeom>
        </p:spPr>
      </p:pic>
    </p:spTree>
    <p:extLst>
      <p:ext uri="{BB962C8B-B14F-4D97-AF65-F5344CB8AC3E}">
        <p14:creationId xmlns:p14="http://schemas.microsoft.com/office/powerpoint/2010/main" val="137503981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836712"/>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20</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3" name="Tablo 2"/>
          <p:cNvGraphicFramePr>
            <a:graphicFrameLocks noGrp="1"/>
          </p:cNvGraphicFramePr>
          <p:nvPr>
            <p:extLst>
              <p:ext uri="{D42A27DB-BD31-4B8C-83A1-F6EECF244321}">
                <p14:modId xmlns:p14="http://schemas.microsoft.com/office/powerpoint/2010/main" val="1352492939"/>
              </p:ext>
            </p:extLst>
          </p:nvPr>
        </p:nvGraphicFramePr>
        <p:xfrm>
          <a:off x="251521" y="1399022"/>
          <a:ext cx="8640958" cy="5414354"/>
        </p:xfrm>
        <a:graphic>
          <a:graphicData uri="http://schemas.openxmlformats.org/drawingml/2006/table">
            <a:tbl>
              <a:tblPr/>
              <a:tblGrid>
                <a:gridCol w="1080119">
                  <a:extLst>
                    <a:ext uri="{9D8B030D-6E8A-4147-A177-3AD203B41FA5}">
                      <a16:colId xmlns:a16="http://schemas.microsoft.com/office/drawing/2014/main" val="20000"/>
                    </a:ext>
                  </a:extLst>
                </a:gridCol>
                <a:gridCol w="367318">
                  <a:extLst>
                    <a:ext uri="{9D8B030D-6E8A-4147-A177-3AD203B41FA5}">
                      <a16:colId xmlns:a16="http://schemas.microsoft.com/office/drawing/2014/main" val="20001"/>
                    </a:ext>
                  </a:extLst>
                </a:gridCol>
                <a:gridCol w="436726">
                  <a:extLst>
                    <a:ext uri="{9D8B030D-6E8A-4147-A177-3AD203B41FA5}">
                      <a16:colId xmlns:a16="http://schemas.microsoft.com/office/drawing/2014/main" val="20002"/>
                    </a:ext>
                  </a:extLst>
                </a:gridCol>
                <a:gridCol w="430488">
                  <a:extLst>
                    <a:ext uri="{9D8B030D-6E8A-4147-A177-3AD203B41FA5}">
                      <a16:colId xmlns:a16="http://schemas.microsoft.com/office/drawing/2014/main" val="20003"/>
                    </a:ext>
                  </a:extLst>
                </a:gridCol>
                <a:gridCol w="257358">
                  <a:extLst>
                    <a:ext uri="{9D8B030D-6E8A-4147-A177-3AD203B41FA5}">
                      <a16:colId xmlns:a16="http://schemas.microsoft.com/office/drawing/2014/main" val="20004"/>
                    </a:ext>
                  </a:extLst>
                </a:gridCol>
                <a:gridCol w="121660">
                  <a:extLst>
                    <a:ext uri="{9D8B030D-6E8A-4147-A177-3AD203B41FA5}">
                      <a16:colId xmlns:a16="http://schemas.microsoft.com/office/drawing/2014/main" val="20005"/>
                    </a:ext>
                  </a:extLst>
                </a:gridCol>
                <a:gridCol w="107623">
                  <a:extLst>
                    <a:ext uri="{9D8B030D-6E8A-4147-A177-3AD203B41FA5}">
                      <a16:colId xmlns:a16="http://schemas.microsoft.com/office/drawing/2014/main" val="20006"/>
                    </a:ext>
                  </a:extLst>
                </a:gridCol>
                <a:gridCol w="107623">
                  <a:extLst>
                    <a:ext uri="{9D8B030D-6E8A-4147-A177-3AD203B41FA5}">
                      <a16:colId xmlns:a16="http://schemas.microsoft.com/office/drawing/2014/main" val="20007"/>
                    </a:ext>
                  </a:extLst>
                </a:gridCol>
                <a:gridCol w="116980">
                  <a:extLst>
                    <a:ext uri="{9D8B030D-6E8A-4147-A177-3AD203B41FA5}">
                      <a16:colId xmlns:a16="http://schemas.microsoft.com/office/drawing/2014/main" val="20008"/>
                    </a:ext>
                  </a:extLst>
                </a:gridCol>
                <a:gridCol w="112301">
                  <a:extLst>
                    <a:ext uri="{9D8B030D-6E8A-4147-A177-3AD203B41FA5}">
                      <a16:colId xmlns:a16="http://schemas.microsoft.com/office/drawing/2014/main" val="20009"/>
                    </a:ext>
                  </a:extLst>
                </a:gridCol>
                <a:gridCol w="116980">
                  <a:extLst>
                    <a:ext uri="{9D8B030D-6E8A-4147-A177-3AD203B41FA5}">
                      <a16:colId xmlns:a16="http://schemas.microsoft.com/office/drawing/2014/main" val="20010"/>
                    </a:ext>
                  </a:extLst>
                </a:gridCol>
                <a:gridCol w="107623">
                  <a:extLst>
                    <a:ext uri="{9D8B030D-6E8A-4147-A177-3AD203B41FA5}">
                      <a16:colId xmlns:a16="http://schemas.microsoft.com/office/drawing/2014/main" val="20011"/>
                    </a:ext>
                  </a:extLst>
                </a:gridCol>
                <a:gridCol w="102942">
                  <a:extLst>
                    <a:ext uri="{9D8B030D-6E8A-4147-A177-3AD203B41FA5}">
                      <a16:colId xmlns:a16="http://schemas.microsoft.com/office/drawing/2014/main" val="20012"/>
                    </a:ext>
                  </a:extLst>
                </a:gridCol>
                <a:gridCol w="98264">
                  <a:extLst>
                    <a:ext uri="{9D8B030D-6E8A-4147-A177-3AD203B41FA5}">
                      <a16:colId xmlns:a16="http://schemas.microsoft.com/office/drawing/2014/main" val="20013"/>
                    </a:ext>
                  </a:extLst>
                </a:gridCol>
                <a:gridCol w="98264">
                  <a:extLst>
                    <a:ext uri="{9D8B030D-6E8A-4147-A177-3AD203B41FA5}">
                      <a16:colId xmlns:a16="http://schemas.microsoft.com/office/drawing/2014/main" val="20014"/>
                    </a:ext>
                  </a:extLst>
                </a:gridCol>
                <a:gridCol w="112301">
                  <a:extLst>
                    <a:ext uri="{9D8B030D-6E8A-4147-A177-3AD203B41FA5}">
                      <a16:colId xmlns:a16="http://schemas.microsoft.com/office/drawing/2014/main" val="20015"/>
                    </a:ext>
                  </a:extLst>
                </a:gridCol>
                <a:gridCol w="112301">
                  <a:extLst>
                    <a:ext uri="{9D8B030D-6E8A-4147-A177-3AD203B41FA5}">
                      <a16:colId xmlns:a16="http://schemas.microsoft.com/office/drawing/2014/main" val="20016"/>
                    </a:ext>
                  </a:extLst>
                </a:gridCol>
                <a:gridCol w="112301">
                  <a:extLst>
                    <a:ext uri="{9D8B030D-6E8A-4147-A177-3AD203B41FA5}">
                      <a16:colId xmlns:a16="http://schemas.microsoft.com/office/drawing/2014/main" val="20017"/>
                    </a:ext>
                  </a:extLst>
                </a:gridCol>
                <a:gridCol w="116980">
                  <a:extLst>
                    <a:ext uri="{9D8B030D-6E8A-4147-A177-3AD203B41FA5}">
                      <a16:colId xmlns:a16="http://schemas.microsoft.com/office/drawing/2014/main" val="20018"/>
                    </a:ext>
                  </a:extLst>
                </a:gridCol>
                <a:gridCol w="107623">
                  <a:extLst>
                    <a:ext uri="{9D8B030D-6E8A-4147-A177-3AD203B41FA5}">
                      <a16:colId xmlns:a16="http://schemas.microsoft.com/office/drawing/2014/main" val="20019"/>
                    </a:ext>
                  </a:extLst>
                </a:gridCol>
                <a:gridCol w="135697">
                  <a:extLst>
                    <a:ext uri="{9D8B030D-6E8A-4147-A177-3AD203B41FA5}">
                      <a16:colId xmlns:a16="http://schemas.microsoft.com/office/drawing/2014/main" val="20020"/>
                    </a:ext>
                  </a:extLst>
                </a:gridCol>
                <a:gridCol w="116980">
                  <a:extLst>
                    <a:ext uri="{9D8B030D-6E8A-4147-A177-3AD203B41FA5}">
                      <a16:colId xmlns:a16="http://schemas.microsoft.com/office/drawing/2014/main" val="20021"/>
                    </a:ext>
                  </a:extLst>
                </a:gridCol>
                <a:gridCol w="116980">
                  <a:extLst>
                    <a:ext uri="{9D8B030D-6E8A-4147-A177-3AD203B41FA5}">
                      <a16:colId xmlns:a16="http://schemas.microsoft.com/office/drawing/2014/main" val="20022"/>
                    </a:ext>
                  </a:extLst>
                </a:gridCol>
                <a:gridCol w="116980">
                  <a:extLst>
                    <a:ext uri="{9D8B030D-6E8A-4147-A177-3AD203B41FA5}">
                      <a16:colId xmlns:a16="http://schemas.microsoft.com/office/drawing/2014/main" val="20023"/>
                    </a:ext>
                  </a:extLst>
                </a:gridCol>
                <a:gridCol w="116980">
                  <a:extLst>
                    <a:ext uri="{9D8B030D-6E8A-4147-A177-3AD203B41FA5}">
                      <a16:colId xmlns:a16="http://schemas.microsoft.com/office/drawing/2014/main" val="20024"/>
                    </a:ext>
                  </a:extLst>
                </a:gridCol>
                <a:gridCol w="121660">
                  <a:extLst>
                    <a:ext uri="{9D8B030D-6E8A-4147-A177-3AD203B41FA5}">
                      <a16:colId xmlns:a16="http://schemas.microsoft.com/office/drawing/2014/main" val="20025"/>
                    </a:ext>
                  </a:extLst>
                </a:gridCol>
                <a:gridCol w="121660">
                  <a:extLst>
                    <a:ext uri="{9D8B030D-6E8A-4147-A177-3AD203B41FA5}">
                      <a16:colId xmlns:a16="http://schemas.microsoft.com/office/drawing/2014/main" val="20026"/>
                    </a:ext>
                  </a:extLst>
                </a:gridCol>
                <a:gridCol w="116980">
                  <a:extLst>
                    <a:ext uri="{9D8B030D-6E8A-4147-A177-3AD203B41FA5}">
                      <a16:colId xmlns:a16="http://schemas.microsoft.com/office/drawing/2014/main" val="20027"/>
                    </a:ext>
                  </a:extLst>
                </a:gridCol>
                <a:gridCol w="121660">
                  <a:extLst>
                    <a:ext uri="{9D8B030D-6E8A-4147-A177-3AD203B41FA5}">
                      <a16:colId xmlns:a16="http://schemas.microsoft.com/office/drawing/2014/main" val="20028"/>
                    </a:ext>
                  </a:extLst>
                </a:gridCol>
                <a:gridCol w="131019">
                  <a:extLst>
                    <a:ext uri="{9D8B030D-6E8A-4147-A177-3AD203B41FA5}">
                      <a16:colId xmlns:a16="http://schemas.microsoft.com/office/drawing/2014/main" val="20029"/>
                    </a:ext>
                  </a:extLst>
                </a:gridCol>
                <a:gridCol w="121660">
                  <a:extLst>
                    <a:ext uri="{9D8B030D-6E8A-4147-A177-3AD203B41FA5}">
                      <a16:colId xmlns:a16="http://schemas.microsoft.com/office/drawing/2014/main" val="20030"/>
                    </a:ext>
                  </a:extLst>
                </a:gridCol>
                <a:gridCol w="112301">
                  <a:extLst>
                    <a:ext uri="{9D8B030D-6E8A-4147-A177-3AD203B41FA5}">
                      <a16:colId xmlns:a16="http://schemas.microsoft.com/office/drawing/2014/main" val="20031"/>
                    </a:ext>
                  </a:extLst>
                </a:gridCol>
                <a:gridCol w="121660">
                  <a:extLst>
                    <a:ext uri="{9D8B030D-6E8A-4147-A177-3AD203B41FA5}">
                      <a16:colId xmlns:a16="http://schemas.microsoft.com/office/drawing/2014/main" val="20032"/>
                    </a:ext>
                  </a:extLst>
                </a:gridCol>
                <a:gridCol w="131019">
                  <a:extLst>
                    <a:ext uri="{9D8B030D-6E8A-4147-A177-3AD203B41FA5}">
                      <a16:colId xmlns:a16="http://schemas.microsoft.com/office/drawing/2014/main" val="20033"/>
                    </a:ext>
                  </a:extLst>
                </a:gridCol>
                <a:gridCol w="112301">
                  <a:extLst>
                    <a:ext uri="{9D8B030D-6E8A-4147-A177-3AD203B41FA5}">
                      <a16:colId xmlns:a16="http://schemas.microsoft.com/office/drawing/2014/main" val="20034"/>
                    </a:ext>
                  </a:extLst>
                </a:gridCol>
                <a:gridCol w="121660">
                  <a:extLst>
                    <a:ext uri="{9D8B030D-6E8A-4147-A177-3AD203B41FA5}">
                      <a16:colId xmlns:a16="http://schemas.microsoft.com/office/drawing/2014/main" val="20035"/>
                    </a:ext>
                  </a:extLst>
                </a:gridCol>
                <a:gridCol w="116980">
                  <a:extLst>
                    <a:ext uri="{9D8B030D-6E8A-4147-A177-3AD203B41FA5}">
                      <a16:colId xmlns:a16="http://schemas.microsoft.com/office/drawing/2014/main" val="20036"/>
                    </a:ext>
                  </a:extLst>
                </a:gridCol>
                <a:gridCol w="112301">
                  <a:extLst>
                    <a:ext uri="{9D8B030D-6E8A-4147-A177-3AD203B41FA5}">
                      <a16:colId xmlns:a16="http://schemas.microsoft.com/office/drawing/2014/main" val="20037"/>
                    </a:ext>
                  </a:extLst>
                </a:gridCol>
                <a:gridCol w="126339">
                  <a:extLst>
                    <a:ext uri="{9D8B030D-6E8A-4147-A177-3AD203B41FA5}">
                      <a16:colId xmlns:a16="http://schemas.microsoft.com/office/drawing/2014/main" val="20038"/>
                    </a:ext>
                  </a:extLst>
                </a:gridCol>
                <a:gridCol w="102942">
                  <a:extLst>
                    <a:ext uri="{9D8B030D-6E8A-4147-A177-3AD203B41FA5}">
                      <a16:colId xmlns:a16="http://schemas.microsoft.com/office/drawing/2014/main" val="20039"/>
                    </a:ext>
                  </a:extLst>
                </a:gridCol>
                <a:gridCol w="145056">
                  <a:extLst>
                    <a:ext uri="{9D8B030D-6E8A-4147-A177-3AD203B41FA5}">
                      <a16:colId xmlns:a16="http://schemas.microsoft.com/office/drawing/2014/main" val="20040"/>
                    </a:ext>
                  </a:extLst>
                </a:gridCol>
                <a:gridCol w="140376">
                  <a:extLst>
                    <a:ext uri="{9D8B030D-6E8A-4147-A177-3AD203B41FA5}">
                      <a16:colId xmlns:a16="http://schemas.microsoft.com/office/drawing/2014/main" val="20041"/>
                    </a:ext>
                  </a:extLst>
                </a:gridCol>
                <a:gridCol w="121660">
                  <a:extLst>
                    <a:ext uri="{9D8B030D-6E8A-4147-A177-3AD203B41FA5}">
                      <a16:colId xmlns:a16="http://schemas.microsoft.com/office/drawing/2014/main" val="20042"/>
                    </a:ext>
                  </a:extLst>
                </a:gridCol>
                <a:gridCol w="126339">
                  <a:extLst>
                    <a:ext uri="{9D8B030D-6E8A-4147-A177-3AD203B41FA5}">
                      <a16:colId xmlns:a16="http://schemas.microsoft.com/office/drawing/2014/main" val="20043"/>
                    </a:ext>
                  </a:extLst>
                </a:gridCol>
                <a:gridCol w="112301">
                  <a:extLst>
                    <a:ext uri="{9D8B030D-6E8A-4147-A177-3AD203B41FA5}">
                      <a16:colId xmlns:a16="http://schemas.microsoft.com/office/drawing/2014/main" val="20044"/>
                    </a:ext>
                  </a:extLst>
                </a:gridCol>
                <a:gridCol w="107623">
                  <a:extLst>
                    <a:ext uri="{9D8B030D-6E8A-4147-A177-3AD203B41FA5}">
                      <a16:colId xmlns:a16="http://schemas.microsoft.com/office/drawing/2014/main" val="20045"/>
                    </a:ext>
                  </a:extLst>
                </a:gridCol>
                <a:gridCol w="107623">
                  <a:extLst>
                    <a:ext uri="{9D8B030D-6E8A-4147-A177-3AD203B41FA5}">
                      <a16:colId xmlns:a16="http://schemas.microsoft.com/office/drawing/2014/main" val="20046"/>
                    </a:ext>
                  </a:extLst>
                </a:gridCol>
                <a:gridCol w="102942">
                  <a:extLst>
                    <a:ext uri="{9D8B030D-6E8A-4147-A177-3AD203B41FA5}">
                      <a16:colId xmlns:a16="http://schemas.microsoft.com/office/drawing/2014/main" val="20047"/>
                    </a:ext>
                  </a:extLst>
                </a:gridCol>
                <a:gridCol w="102942">
                  <a:extLst>
                    <a:ext uri="{9D8B030D-6E8A-4147-A177-3AD203B41FA5}">
                      <a16:colId xmlns:a16="http://schemas.microsoft.com/office/drawing/2014/main" val="20048"/>
                    </a:ext>
                  </a:extLst>
                </a:gridCol>
                <a:gridCol w="112301">
                  <a:extLst>
                    <a:ext uri="{9D8B030D-6E8A-4147-A177-3AD203B41FA5}">
                      <a16:colId xmlns:a16="http://schemas.microsoft.com/office/drawing/2014/main" val="20049"/>
                    </a:ext>
                  </a:extLst>
                </a:gridCol>
                <a:gridCol w="116980">
                  <a:extLst>
                    <a:ext uri="{9D8B030D-6E8A-4147-A177-3AD203B41FA5}">
                      <a16:colId xmlns:a16="http://schemas.microsoft.com/office/drawing/2014/main" val="20050"/>
                    </a:ext>
                  </a:extLst>
                </a:gridCol>
                <a:gridCol w="126339">
                  <a:extLst>
                    <a:ext uri="{9D8B030D-6E8A-4147-A177-3AD203B41FA5}">
                      <a16:colId xmlns:a16="http://schemas.microsoft.com/office/drawing/2014/main" val="20051"/>
                    </a:ext>
                  </a:extLst>
                </a:gridCol>
                <a:gridCol w="121660">
                  <a:extLst>
                    <a:ext uri="{9D8B030D-6E8A-4147-A177-3AD203B41FA5}">
                      <a16:colId xmlns:a16="http://schemas.microsoft.com/office/drawing/2014/main" val="20052"/>
                    </a:ext>
                  </a:extLst>
                </a:gridCol>
                <a:gridCol w="131019">
                  <a:extLst>
                    <a:ext uri="{9D8B030D-6E8A-4147-A177-3AD203B41FA5}">
                      <a16:colId xmlns:a16="http://schemas.microsoft.com/office/drawing/2014/main" val="20053"/>
                    </a:ext>
                  </a:extLst>
                </a:gridCol>
                <a:gridCol w="107623">
                  <a:extLst>
                    <a:ext uri="{9D8B030D-6E8A-4147-A177-3AD203B41FA5}">
                      <a16:colId xmlns:a16="http://schemas.microsoft.com/office/drawing/2014/main" val="20054"/>
                    </a:ext>
                  </a:extLst>
                </a:gridCol>
                <a:gridCol w="112301">
                  <a:extLst>
                    <a:ext uri="{9D8B030D-6E8A-4147-A177-3AD203B41FA5}">
                      <a16:colId xmlns:a16="http://schemas.microsoft.com/office/drawing/2014/main" val="20055"/>
                    </a:ext>
                  </a:extLst>
                </a:gridCol>
                <a:gridCol w="126339">
                  <a:extLst>
                    <a:ext uri="{9D8B030D-6E8A-4147-A177-3AD203B41FA5}">
                      <a16:colId xmlns:a16="http://schemas.microsoft.com/office/drawing/2014/main" val="20056"/>
                    </a:ext>
                  </a:extLst>
                </a:gridCol>
              </a:tblGrid>
              <a:tr h="204573">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err="1">
                          <a:effectLst/>
                          <a:latin typeface="Verdana"/>
                        </a:rPr>
                        <a:t>Termin</a:t>
                      </a:r>
                      <a:endParaRPr lang="tr-TR" sz="600" b="1"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95274">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824291">
                <a:tc>
                  <a:txBody>
                    <a:bodyPr/>
                    <a:lstStyle/>
                    <a:p>
                      <a:pPr algn="l" fontAlgn="ctr"/>
                      <a:r>
                        <a:rPr lang="tr-TR" sz="900" b="1" i="0" u="none" strike="noStrike">
                          <a:effectLst/>
                          <a:latin typeface="Verdana"/>
                        </a:rPr>
                        <a:t>20.ÖĞRENCILERIN DAHIL EDILDIĞI ETKİNLİKLERDEN MEMNUNIYET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4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5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500" b="0" i="0" u="none" strike="noStrike">
                          <a:effectLst/>
                          <a:latin typeface="Verdana"/>
                        </a:rPr>
                        <a:t> </a:t>
                      </a:r>
                    </a:p>
                  </a:txBody>
                  <a:tcPr marL="0" marR="0" marT="0"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2"/>
                  </a:ext>
                </a:extLst>
              </a:tr>
              <a:tr h="399848">
                <a:tc rowSpan="2">
                  <a:txBody>
                    <a:bodyPr/>
                    <a:lstStyle/>
                    <a:p>
                      <a:pPr algn="l" fontAlgn="ctr"/>
                      <a:r>
                        <a:rPr lang="tr-TR" sz="900" b="0" i="0" u="none" strike="noStrike" dirty="0">
                          <a:effectLst/>
                          <a:latin typeface="Verdana"/>
                        </a:rPr>
                        <a:t>20.2 Etkinliklerde görev alan öğrencilere </a:t>
                      </a:r>
                      <a:r>
                        <a:rPr lang="tr-TR" sz="900" b="0" i="0" u="none" strike="noStrike" dirty="0" smtClean="0">
                          <a:effectLst/>
                          <a:latin typeface="Verdana"/>
                        </a:rPr>
                        <a:t>memnuniyet </a:t>
                      </a:r>
                      <a:r>
                        <a:rPr lang="tr-TR" sz="900" b="0" i="0" u="none" strike="noStrike" dirty="0">
                          <a:effectLst/>
                          <a:latin typeface="Verdana"/>
                        </a:rPr>
                        <a:t>anketi yapmak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KT-İG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Anket Analiz Raporu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P</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endParaRPr lang="tr-TR" sz="500" b="0" i="0" u="none" strike="noStrike" dirty="0">
                        <a:solidFill>
                          <a:srgbClr val="FF0000"/>
                        </a:solidFill>
                        <a:effectLst/>
                        <a:latin typeface="Verdana"/>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3"/>
                  </a:ext>
                </a:extLst>
              </a:tr>
              <a:tr h="53932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dirty="0">
                          <a:effectLst/>
                          <a:latin typeface="Verdana"/>
                        </a:rPr>
                        <a:t>G</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4"/>
                  </a:ext>
                </a:extLst>
              </a:tr>
              <a:tr h="644999">
                <a:tc>
                  <a:txBody>
                    <a:bodyPr/>
                    <a:lstStyle/>
                    <a:p>
                      <a:pPr algn="l" fontAlgn="ctr"/>
                      <a:r>
                        <a:rPr lang="it-IT" sz="900" b="1" i="0" u="none" strike="noStrike">
                          <a:effectLst/>
                          <a:latin typeface="Verdana"/>
                        </a:rPr>
                        <a:t>21. ONLINE DERSLERIN BAŞARI ORANI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gridSpan="3">
                  <a:txBody>
                    <a:bodyPr/>
                    <a:lstStyle/>
                    <a:p>
                      <a:pPr algn="ctr" fontAlgn="ctr"/>
                      <a:r>
                        <a:rPr lang="tr-TR" sz="600" b="0" i="0" u="none" strike="noStrike">
                          <a:effectLst/>
                          <a:latin typeface="Verdana"/>
                        </a:rPr>
                        <a:t>kapsam dışı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lang="tr-TR"/>
                    </a:p>
                  </a:txBody>
                  <a:tcPr/>
                </a:tc>
                <a:tc hMerge="1">
                  <a:txBody>
                    <a:bodyPr/>
                    <a:lstStyle/>
                    <a:p>
                      <a:endParaRPr lang="tr-TR"/>
                    </a:p>
                  </a:txBody>
                  <a:tcPr/>
                </a:tc>
                <a:tc gridSpan="44">
                  <a:txBody>
                    <a:bodyPr/>
                    <a:lstStyle/>
                    <a:p>
                      <a:pPr algn="ctr" fontAlgn="ctr"/>
                      <a:r>
                        <a:rPr lang="tr-TR" sz="600" b="0" i="0" u="none" strike="noStrike" dirty="0">
                          <a:solidFill>
                            <a:schemeClr val="tx1"/>
                          </a:solidFill>
                          <a:effectLst/>
                          <a:latin typeface="Verdana"/>
                        </a:rPr>
                        <a:t>KAPSAM </a:t>
                      </a:r>
                      <a:r>
                        <a:rPr lang="tr-TR" sz="600" b="0" i="0" u="none" strike="noStrike" dirty="0" smtClean="0">
                          <a:solidFill>
                            <a:schemeClr val="tx1"/>
                          </a:solidFill>
                          <a:effectLst/>
                          <a:latin typeface="Verdana"/>
                        </a:rPr>
                        <a:t>DIŞI</a:t>
                      </a:r>
                      <a:endParaRPr lang="tr-TR" sz="600" b="0" i="0" u="none" strike="noStrike" dirty="0">
                        <a:solidFill>
                          <a:schemeClr val="tx1"/>
                        </a:solidFill>
                        <a:effectLst/>
                        <a:latin typeface="Verdana"/>
                      </a:endParaRPr>
                    </a:p>
                  </a:txBody>
                  <a:tcPr marL="0" marR="0" marT="0"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a:noFill/>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a:noFill/>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a:noFill/>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a:noFill/>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a:noFill/>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a:noFill/>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a:noFill/>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solidFill>
                      <a:schemeClr val="bg1">
                        <a:lumMod val="65000"/>
                      </a:schemeClr>
                    </a:solidFill>
                  </a:tcPr>
                </a:tc>
                <a:extLst>
                  <a:ext uri="{0D108BD9-81ED-4DB2-BD59-A6C34878D82A}">
                    <a16:rowId xmlns:a16="http://schemas.microsoft.com/office/drawing/2014/main" val="10005"/>
                  </a:ext>
                </a:extLst>
              </a:tr>
              <a:tr h="720080">
                <a:tc>
                  <a:txBody>
                    <a:bodyPr/>
                    <a:lstStyle/>
                    <a:p>
                      <a:pPr algn="l" fontAlgn="ctr"/>
                      <a:r>
                        <a:rPr lang="tr-TR" sz="900" b="1" i="0" u="none" strike="noStrike">
                          <a:effectLst/>
                          <a:latin typeface="Verdana"/>
                        </a:rPr>
                        <a:t>22.Kullanıcı Memnuniyet Oranı (Gastronomi Eğitim Mutfağından)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solidFill>
                            <a:srgbClr val="FFFFFF"/>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6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5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5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5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5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5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ctr" fontAlgn="ctr"/>
                      <a:r>
                        <a:rPr lang="tr-TR" sz="500" b="0" i="0" u="none" strike="noStrike" dirty="0">
                          <a:solidFill>
                            <a:srgbClr val="FFFFFF"/>
                          </a:solidFill>
                          <a:effectLst/>
                          <a:latin typeface="Verdana"/>
                        </a:rPr>
                        <a:t> </a:t>
                      </a:r>
                    </a:p>
                  </a:txBody>
                  <a:tcPr marL="0" marR="0" marT="0" marB="0" anchor="ctr">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a:noFill/>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a:noFill/>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a:noFill/>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a:noFill/>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l" fontAlgn="ctr"/>
                      <a:r>
                        <a:rPr lang="tr-TR" sz="500" b="0" i="0" u="none" strike="noStrike">
                          <a:solidFill>
                            <a:srgbClr val="FFFFFF"/>
                          </a:solidFill>
                          <a:effectLst/>
                          <a:latin typeface="Verdana"/>
                        </a:rPr>
                        <a:t> </a:t>
                      </a:r>
                    </a:p>
                  </a:txBody>
                  <a:tcPr marL="0" marR="0" marT="0" marB="0" anchor="ctr">
                    <a:lnL>
                      <a:noFill/>
                    </a:lnL>
                    <a:lnR>
                      <a:noFill/>
                    </a:lnR>
                    <a:lnT>
                      <a:noFill/>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l" fontAlgn="ctr"/>
                      <a:r>
                        <a:rPr lang="tr-TR" sz="500" b="0" i="0" u="none" strike="noStrike" dirty="0">
                          <a:solidFill>
                            <a:srgbClr val="FFFFFF"/>
                          </a:solidFill>
                          <a:effectLst/>
                          <a:latin typeface="Verdana"/>
                        </a:rPr>
                        <a:t> </a:t>
                      </a:r>
                    </a:p>
                  </a:txBody>
                  <a:tcPr marL="0" marR="0" marT="0" marB="0" anchor="ctr">
                    <a:lnL>
                      <a:noFill/>
                    </a:lnL>
                    <a:lnR>
                      <a:noFill/>
                    </a:lnR>
                    <a:lnT>
                      <a:noFill/>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l" fontAlgn="ctr"/>
                      <a:r>
                        <a:rPr lang="tr-TR" sz="500" b="0" i="0" u="none" strike="noStrike" dirty="0">
                          <a:solidFill>
                            <a:srgbClr val="FFFFFF"/>
                          </a:solidFill>
                          <a:effectLst/>
                          <a:latin typeface="Verdana"/>
                        </a:rPr>
                        <a:t> </a:t>
                      </a:r>
                    </a:p>
                  </a:txBody>
                  <a:tcPr marL="0" marR="0" marT="0" marB="0" anchor="ctr">
                    <a:lnL>
                      <a:noFill/>
                    </a:lnL>
                    <a:lnR>
                      <a:noFill/>
                    </a:lnR>
                    <a:lnT>
                      <a:noFill/>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l" fontAlgn="ctr"/>
                      <a:r>
                        <a:rPr lang="tr-TR" sz="500" b="0" i="0" u="none" strike="noStrike" dirty="0">
                          <a:solidFill>
                            <a:srgbClr val="FFFFFF"/>
                          </a:solidFill>
                          <a:effectLst/>
                          <a:latin typeface="Verdana"/>
                        </a:rPr>
                        <a:t> </a:t>
                      </a:r>
                    </a:p>
                  </a:txBody>
                  <a:tcPr marL="0" marR="0" marT="0" marB="0" anchor="ctr">
                    <a:lnL>
                      <a:noFill/>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chemeClr val="bg1">
                        <a:lumMod val="65000"/>
                      </a:schemeClr>
                    </a:solidFill>
                  </a:tcPr>
                </a:tc>
                <a:tc>
                  <a:txBody>
                    <a:bodyPr/>
                    <a:lstStyle/>
                    <a:p>
                      <a:pPr algn="l" fontAlgn="ctr"/>
                      <a:r>
                        <a:rPr lang="tr-TR" sz="500" b="0" i="0" u="none" strike="noStrike" dirty="0">
                          <a:solidFill>
                            <a:srgbClr val="FFFFFF"/>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solidFill>
                      <a:schemeClr val="bg1">
                        <a:lumMod val="65000"/>
                      </a:schemeClr>
                    </a:solidFill>
                  </a:tcPr>
                </a:tc>
                <a:extLst>
                  <a:ext uri="{0D108BD9-81ED-4DB2-BD59-A6C34878D82A}">
                    <a16:rowId xmlns:a16="http://schemas.microsoft.com/office/drawing/2014/main" val="10006"/>
                  </a:ext>
                </a:extLst>
              </a:tr>
              <a:tr h="401176">
                <a:tc>
                  <a:txBody>
                    <a:bodyPr/>
                    <a:lstStyle/>
                    <a:p>
                      <a:pPr algn="l" fontAlgn="ctr"/>
                      <a:r>
                        <a:rPr lang="tr-TR" sz="900" b="1" i="0" u="none" strike="noStrike">
                          <a:effectLst/>
                          <a:latin typeface="Verdana"/>
                        </a:rPr>
                        <a:t>23.Major Hata Sayısı-27.KYS İç Denetim Puanı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7"/>
                  </a:ext>
                </a:extLst>
              </a:tr>
              <a:tr h="346534">
                <a:tc rowSpan="2">
                  <a:txBody>
                    <a:bodyPr/>
                    <a:lstStyle/>
                    <a:p>
                      <a:pPr algn="l" fontAlgn="ctr"/>
                      <a:r>
                        <a:rPr lang="tr-TR" sz="900" b="0" i="0" u="none" strike="noStrike" dirty="0">
                          <a:effectLst/>
                          <a:latin typeface="Verdana"/>
                        </a:rPr>
                        <a:t>23.1.- 27.1. İç denetimler öncesi yapılan işlerin denetim </a:t>
                      </a:r>
                      <a:r>
                        <a:rPr lang="tr-TR" sz="900" b="0" i="0" u="none" strike="noStrike" dirty="0" err="1">
                          <a:effectLst/>
                          <a:latin typeface="Verdana"/>
                        </a:rPr>
                        <a:t>check</a:t>
                      </a:r>
                      <a:r>
                        <a:rPr lang="tr-TR" sz="900" b="0" i="0" u="none" strike="noStrike" dirty="0">
                          <a:effectLst/>
                          <a:latin typeface="Verdana"/>
                        </a:rPr>
                        <a:t> listeleri ile kıyaslanması ve kıyaslama sonucu var olan uygunsuzlukların giderilmesi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İG-KT-FS-EK-TK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 Dosyası Birim Güncellemeleri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6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endParaRPr lang="tr-TR" sz="6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8"/>
                  </a:ext>
                </a:extLst>
              </a:tr>
              <a:tr h="939306">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6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endParaRPr lang="tr-TR" sz="6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a:noFill/>
                    </a:lnB>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6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6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26006219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908720"/>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21</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2" name="Tablo 1"/>
          <p:cNvGraphicFramePr>
            <a:graphicFrameLocks noGrp="1"/>
          </p:cNvGraphicFramePr>
          <p:nvPr>
            <p:extLst>
              <p:ext uri="{D42A27DB-BD31-4B8C-83A1-F6EECF244321}">
                <p14:modId xmlns:p14="http://schemas.microsoft.com/office/powerpoint/2010/main" val="751215785"/>
              </p:ext>
            </p:extLst>
          </p:nvPr>
        </p:nvGraphicFramePr>
        <p:xfrm>
          <a:off x="251522" y="1555046"/>
          <a:ext cx="8640957" cy="5042305"/>
        </p:xfrm>
        <a:graphic>
          <a:graphicData uri="http://schemas.openxmlformats.org/drawingml/2006/table">
            <a:tbl>
              <a:tblPr/>
              <a:tblGrid>
                <a:gridCol w="1010710">
                  <a:extLst>
                    <a:ext uri="{9D8B030D-6E8A-4147-A177-3AD203B41FA5}">
                      <a16:colId xmlns:a16="http://schemas.microsoft.com/office/drawing/2014/main" val="20000"/>
                    </a:ext>
                  </a:extLst>
                </a:gridCol>
                <a:gridCol w="436726">
                  <a:extLst>
                    <a:ext uri="{9D8B030D-6E8A-4147-A177-3AD203B41FA5}">
                      <a16:colId xmlns:a16="http://schemas.microsoft.com/office/drawing/2014/main" val="20001"/>
                    </a:ext>
                  </a:extLst>
                </a:gridCol>
                <a:gridCol w="436726">
                  <a:extLst>
                    <a:ext uri="{9D8B030D-6E8A-4147-A177-3AD203B41FA5}">
                      <a16:colId xmlns:a16="http://schemas.microsoft.com/office/drawing/2014/main" val="20002"/>
                    </a:ext>
                  </a:extLst>
                </a:gridCol>
                <a:gridCol w="430488">
                  <a:extLst>
                    <a:ext uri="{9D8B030D-6E8A-4147-A177-3AD203B41FA5}">
                      <a16:colId xmlns:a16="http://schemas.microsoft.com/office/drawing/2014/main" val="20003"/>
                    </a:ext>
                  </a:extLst>
                </a:gridCol>
                <a:gridCol w="257358">
                  <a:extLst>
                    <a:ext uri="{9D8B030D-6E8A-4147-A177-3AD203B41FA5}">
                      <a16:colId xmlns:a16="http://schemas.microsoft.com/office/drawing/2014/main" val="20004"/>
                    </a:ext>
                  </a:extLst>
                </a:gridCol>
                <a:gridCol w="121660">
                  <a:extLst>
                    <a:ext uri="{9D8B030D-6E8A-4147-A177-3AD203B41FA5}">
                      <a16:colId xmlns:a16="http://schemas.microsoft.com/office/drawing/2014/main" val="20005"/>
                    </a:ext>
                  </a:extLst>
                </a:gridCol>
                <a:gridCol w="107623">
                  <a:extLst>
                    <a:ext uri="{9D8B030D-6E8A-4147-A177-3AD203B41FA5}">
                      <a16:colId xmlns:a16="http://schemas.microsoft.com/office/drawing/2014/main" val="20006"/>
                    </a:ext>
                  </a:extLst>
                </a:gridCol>
                <a:gridCol w="107623">
                  <a:extLst>
                    <a:ext uri="{9D8B030D-6E8A-4147-A177-3AD203B41FA5}">
                      <a16:colId xmlns:a16="http://schemas.microsoft.com/office/drawing/2014/main" val="20007"/>
                    </a:ext>
                  </a:extLst>
                </a:gridCol>
                <a:gridCol w="116980">
                  <a:extLst>
                    <a:ext uri="{9D8B030D-6E8A-4147-A177-3AD203B41FA5}">
                      <a16:colId xmlns:a16="http://schemas.microsoft.com/office/drawing/2014/main" val="20008"/>
                    </a:ext>
                  </a:extLst>
                </a:gridCol>
                <a:gridCol w="112301">
                  <a:extLst>
                    <a:ext uri="{9D8B030D-6E8A-4147-A177-3AD203B41FA5}">
                      <a16:colId xmlns:a16="http://schemas.microsoft.com/office/drawing/2014/main" val="20009"/>
                    </a:ext>
                  </a:extLst>
                </a:gridCol>
                <a:gridCol w="116980">
                  <a:extLst>
                    <a:ext uri="{9D8B030D-6E8A-4147-A177-3AD203B41FA5}">
                      <a16:colId xmlns:a16="http://schemas.microsoft.com/office/drawing/2014/main" val="20010"/>
                    </a:ext>
                  </a:extLst>
                </a:gridCol>
                <a:gridCol w="107623">
                  <a:extLst>
                    <a:ext uri="{9D8B030D-6E8A-4147-A177-3AD203B41FA5}">
                      <a16:colId xmlns:a16="http://schemas.microsoft.com/office/drawing/2014/main" val="20011"/>
                    </a:ext>
                  </a:extLst>
                </a:gridCol>
                <a:gridCol w="102942">
                  <a:extLst>
                    <a:ext uri="{9D8B030D-6E8A-4147-A177-3AD203B41FA5}">
                      <a16:colId xmlns:a16="http://schemas.microsoft.com/office/drawing/2014/main" val="20012"/>
                    </a:ext>
                  </a:extLst>
                </a:gridCol>
                <a:gridCol w="98264">
                  <a:extLst>
                    <a:ext uri="{9D8B030D-6E8A-4147-A177-3AD203B41FA5}">
                      <a16:colId xmlns:a16="http://schemas.microsoft.com/office/drawing/2014/main" val="20013"/>
                    </a:ext>
                  </a:extLst>
                </a:gridCol>
                <a:gridCol w="98264">
                  <a:extLst>
                    <a:ext uri="{9D8B030D-6E8A-4147-A177-3AD203B41FA5}">
                      <a16:colId xmlns:a16="http://schemas.microsoft.com/office/drawing/2014/main" val="20014"/>
                    </a:ext>
                  </a:extLst>
                </a:gridCol>
                <a:gridCol w="112301">
                  <a:extLst>
                    <a:ext uri="{9D8B030D-6E8A-4147-A177-3AD203B41FA5}">
                      <a16:colId xmlns:a16="http://schemas.microsoft.com/office/drawing/2014/main" val="20015"/>
                    </a:ext>
                  </a:extLst>
                </a:gridCol>
                <a:gridCol w="112301">
                  <a:extLst>
                    <a:ext uri="{9D8B030D-6E8A-4147-A177-3AD203B41FA5}">
                      <a16:colId xmlns:a16="http://schemas.microsoft.com/office/drawing/2014/main" val="20016"/>
                    </a:ext>
                  </a:extLst>
                </a:gridCol>
                <a:gridCol w="112301">
                  <a:extLst>
                    <a:ext uri="{9D8B030D-6E8A-4147-A177-3AD203B41FA5}">
                      <a16:colId xmlns:a16="http://schemas.microsoft.com/office/drawing/2014/main" val="20017"/>
                    </a:ext>
                  </a:extLst>
                </a:gridCol>
                <a:gridCol w="116980">
                  <a:extLst>
                    <a:ext uri="{9D8B030D-6E8A-4147-A177-3AD203B41FA5}">
                      <a16:colId xmlns:a16="http://schemas.microsoft.com/office/drawing/2014/main" val="20018"/>
                    </a:ext>
                  </a:extLst>
                </a:gridCol>
                <a:gridCol w="107623">
                  <a:extLst>
                    <a:ext uri="{9D8B030D-6E8A-4147-A177-3AD203B41FA5}">
                      <a16:colId xmlns:a16="http://schemas.microsoft.com/office/drawing/2014/main" val="20019"/>
                    </a:ext>
                  </a:extLst>
                </a:gridCol>
                <a:gridCol w="135697">
                  <a:extLst>
                    <a:ext uri="{9D8B030D-6E8A-4147-A177-3AD203B41FA5}">
                      <a16:colId xmlns:a16="http://schemas.microsoft.com/office/drawing/2014/main" val="20020"/>
                    </a:ext>
                  </a:extLst>
                </a:gridCol>
                <a:gridCol w="116980">
                  <a:extLst>
                    <a:ext uri="{9D8B030D-6E8A-4147-A177-3AD203B41FA5}">
                      <a16:colId xmlns:a16="http://schemas.microsoft.com/office/drawing/2014/main" val="20021"/>
                    </a:ext>
                  </a:extLst>
                </a:gridCol>
                <a:gridCol w="116980">
                  <a:extLst>
                    <a:ext uri="{9D8B030D-6E8A-4147-A177-3AD203B41FA5}">
                      <a16:colId xmlns:a16="http://schemas.microsoft.com/office/drawing/2014/main" val="20022"/>
                    </a:ext>
                  </a:extLst>
                </a:gridCol>
                <a:gridCol w="116980">
                  <a:extLst>
                    <a:ext uri="{9D8B030D-6E8A-4147-A177-3AD203B41FA5}">
                      <a16:colId xmlns:a16="http://schemas.microsoft.com/office/drawing/2014/main" val="20023"/>
                    </a:ext>
                  </a:extLst>
                </a:gridCol>
                <a:gridCol w="116980">
                  <a:extLst>
                    <a:ext uri="{9D8B030D-6E8A-4147-A177-3AD203B41FA5}">
                      <a16:colId xmlns:a16="http://schemas.microsoft.com/office/drawing/2014/main" val="20024"/>
                    </a:ext>
                  </a:extLst>
                </a:gridCol>
                <a:gridCol w="121660">
                  <a:extLst>
                    <a:ext uri="{9D8B030D-6E8A-4147-A177-3AD203B41FA5}">
                      <a16:colId xmlns:a16="http://schemas.microsoft.com/office/drawing/2014/main" val="20025"/>
                    </a:ext>
                  </a:extLst>
                </a:gridCol>
                <a:gridCol w="121660">
                  <a:extLst>
                    <a:ext uri="{9D8B030D-6E8A-4147-A177-3AD203B41FA5}">
                      <a16:colId xmlns:a16="http://schemas.microsoft.com/office/drawing/2014/main" val="20026"/>
                    </a:ext>
                  </a:extLst>
                </a:gridCol>
                <a:gridCol w="116980">
                  <a:extLst>
                    <a:ext uri="{9D8B030D-6E8A-4147-A177-3AD203B41FA5}">
                      <a16:colId xmlns:a16="http://schemas.microsoft.com/office/drawing/2014/main" val="20027"/>
                    </a:ext>
                  </a:extLst>
                </a:gridCol>
                <a:gridCol w="121660">
                  <a:extLst>
                    <a:ext uri="{9D8B030D-6E8A-4147-A177-3AD203B41FA5}">
                      <a16:colId xmlns:a16="http://schemas.microsoft.com/office/drawing/2014/main" val="20028"/>
                    </a:ext>
                  </a:extLst>
                </a:gridCol>
                <a:gridCol w="131019">
                  <a:extLst>
                    <a:ext uri="{9D8B030D-6E8A-4147-A177-3AD203B41FA5}">
                      <a16:colId xmlns:a16="http://schemas.microsoft.com/office/drawing/2014/main" val="20029"/>
                    </a:ext>
                  </a:extLst>
                </a:gridCol>
                <a:gridCol w="121660">
                  <a:extLst>
                    <a:ext uri="{9D8B030D-6E8A-4147-A177-3AD203B41FA5}">
                      <a16:colId xmlns:a16="http://schemas.microsoft.com/office/drawing/2014/main" val="20030"/>
                    </a:ext>
                  </a:extLst>
                </a:gridCol>
                <a:gridCol w="112301">
                  <a:extLst>
                    <a:ext uri="{9D8B030D-6E8A-4147-A177-3AD203B41FA5}">
                      <a16:colId xmlns:a16="http://schemas.microsoft.com/office/drawing/2014/main" val="20031"/>
                    </a:ext>
                  </a:extLst>
                </a:gridCol>
                <a:gridCol w="121660">
                  <a:extLst>
                    <a:ext uri="{9D8B030D-6E8A-4147-A177-3AD203B41FA5}">
                      <a16:colId xmlns:a16="http://schemas.microsoft.com/office/drawing/2014/main" val="20032"/>
                    </a:ext>
                  </a:extLst>
                </a:gridCol>
                <a:gridCol w="131019">
                  <a:extLst>
                    <a:ext uri="{9D8B030D-6E8A-4147-A177-3AD203B41FA5}">
                      <a16:colId xmlns:a16="http://schemas.microsoft.com/office/drawing/2014/main" val="20033"/>
                    </a:ext>
                  </a:extLst>
                </a:gridCol>
                <a:gridCol w="112301">
                  <a:extLst>
                    <a:ext uri="{9D8B030D-6E8A-4147-A177-3AD203B41FA5}">
                      <a16:colId xmlns:a16="http://schemas.microsoft.com/office/drawing/2014/main" val="20034"/>
                    </a:ext>
                  </a:extLst>
                </a:gridCol>
                <a:gridCol w="121660">
                  <a:extLst>
                    <a:ext uri="{9D8B030D-6E8A-4147-A177-3AD203B41FA5}">
                      <a16:colId xmlns:a16="http://schemas.microsoft.com/office/drawing/2014/main" val="20035"/>
                    </a:ext>
                  </a:extLst>
                </a:gridCol>
                <a:gridCol w="116980">
                  <a:extLst>
                    <a:ext uri="{9D8B030D-6E8A-4147-A177-3AD203B41FA5}">
                      <a16:colId xmlns:a16="http://schemas.microsoft.com/office/drawing/2014/main" val="20036"/>
                    </a:ext>
                  </a:extLst>
                </a:gridCol>
                <a:gridCol w="112301">
                  <a:extLst>
                    <a:ext uri="{9D8B030D-6E8A-4147-A177-3AD203B41FA5}">
                      <a16:colId xmlns:a16="http://schemas.microsoft.com/office/drawing/2014/main" val="20037"/>
                    </a:ext>
                  </a:extLst>
                </a:gridCol>
                <a:gridCol w="126339">
                  <a:extLst>
                    <a:ext uri="{9D8B030D-6E8A-4147-A177-3AD203B41FA5}">
                      <a16:colId xmlns:a16="http://schemas.microsoft.com/office/drawing/2014/main" val="20038"/>
                    </a:ext>
                  </a:extLst>
                </a:gridCol>
                <a:gridCol w="102942">
                  <a:extLst>
                    <a:ext uri="{9D8B030D-6E8A-4147-A177-3AD203B41FA5}">
                      <a16:colId xmlns:a16="http://schemas.microsoft.com/office/drawing/2014/main" val="20039"/>
                    </a:ext>
                  </a:extLst>
                </a:gridCol>
                <a:gridCol w="145056">
                  <a:extLst>
                    <a:ext uri="{9D8B030D-6E8A-4147-A177-3AD203B41FA5}">
                      <a16:colId xmlns:a16="http://schemas.microsoft.com/office/drawing/2014/main" val="20040"/>
                    </a:ext>
                  </a:extLst>
                </a:gridCol>
                <a:gridCol w="140376">
                  <a:extLst>
                    <a:ext uri="{9D8B030D-6E8A-4147-A177-3AD203B41FA5}">
                      <a16:colId xmlns:a16="http://schemas.microsoft.com/office/drawing/2014/main" val="20041"/>
                    </a:ext>
                  </a:extLst>
                </a:gridCol>
                <a:gridCol w="121660">
                  <a:extLst>
                    <a:ext uri="{9D8B030D-6E8A-4147-A177-3AD203B41FA5}">
                      <a16:colId xmlns:a16="http://schemas.microsoft.com/office/drawing/2014/main" val="20042"/>
                    </a:ext>
                  </a:extLst>
                </a:gridCol>
                <a:gridCol w="126339">
                  <a:extLst>
                    <a:ext uri="{9D8B030D-6E8A-4147-A177-3AD203B41FA5}">
                      <a16:colId xmlns:a16="http://schemas.microsoft.com/office/drawing/2014/main" val="20043"/>
                    </a:ext>
                  </a:extLst>
                </a:gridCol>
                <a:gridCol w="112301">
                  <a:extLst>
                    <a:ext uri="{9D8B030D-6E8A-4147-A177-3AD203B41FA5}">
                      <a16:colId xmlns:a16="http://schemas.microsoft.com/office/drawing/2014/main" val="20044"/>
                    </a:ext>
                  </a:extLst>
                </a:gridCol>
                <a:gridCol w="107623">
                  <a:extLst>
                    <a:ext uri="{9D8B030D-6E8A-4147-A177-3AD203B41FA5}">
                      <a16:colId xmlns:a16="http://schemas.microsoft.com/office/drawing/2014/main" val="20045"/>
                    </a:ext>
                  </a:extLst>
                </a:gridCol>
                <a:gridCol w="107623">
                  <a:extLst>
                    <a:ext uri="{9D8B030D-6E8A-4147-A177-3AD203B41FA5}">
                      <a16:colId xmlns:a16="http://schemas.microsoft.com/office/drawing/2014/main" val="20046"/>
                    </a:ext>
                  </a:extLst>
                </a:gridCol>
                <a:gridCol w="102942">
                  <a:extLst>
                    <a:ext uri="{9D8B030D-6E8A-4147-A177-3AD203B41FA5}">
                      <a16:colId xmlns:a16="http://schemas.microsoft.com/office/drawing/2014/main" val="20047"/>
                    </a:ext>
                  </a:extLst>
                </a:gridCol>
                <a:gridCol w="102942">
                  <a:extLst>
                    <a:ext uri="{9D8B030D-6E8A-4147-A177-3AD203B41FA5}">
                      <a16:colId xmlns:a16="http://schemas.microsoft.com/office/drawing/2014/main" val="20048"/>
                    </a:ext>
                  </a:extLst>
                </a:gridCol>
                <a:gridCol w="112301">
                  <a:extLst>
                    <a:ext uri="{9D8B030D-6E8A-4147-A177-3AD203B41FA5}">
                      <a16:colId xmlns:a16="http://schemas.microsoft.com/office/drawing/2014/main" val="20049"/>
                    </a:ext>
                  </a:extLst>
                </a:gridCol>
                <a:gridCol w="116980">
                  <a:extLst>
                    <a:ext uri="{9D8B030D-6E8A-4147-A177-3AD203B41FA5}">
                      <a16:colId xmlns:a16="http://schemas.microsoft.com/office/drawing/2014/main" val="20050"/>
                    </a:ext>
                  </a:extLst>
                </a:gridCol>
                <a:gridCol w="126339">
                  <a:extLst>
                    <a:ext uri="{9D8B030D-6E8A-4147-A177-3AD203B41FA5}">
                      <a16:colId xmlns:a16="http://schemas.microsoft.com/office/drawing/2014/main" val="20051"/>
                    </a:ext>
                  </a:extLst>
                </a:gridCol>
                <a:gridCol w="121660">
                  <a:extLst>
                    <a:ext uri="{9D8B030D-6E8A-4147-A177-3AD203B41FA5}">
                      <a16:colId xmlns:a16="http://schemas.microsoft.com/office/drawing/2014/main" val="20052"/>
                    </a:ext>
                  </a:extLst>
                </a:gridCol>
                <a:gridCol w="131019">
                  <a:extLst>
                    <a:ext uri="{9D8B030D-6E8A-4147-A177-3AD203B41FA5}">
                      <a16:colId xmlns:a16="http://schemas.microsoft.com/office/drawing/2014/main" val="20053"/>
                    </a:ext>
                  </a:extLst>
                </a:gridCol>
                <a:gridCol w="107623">
                  <a:extLst>
                    <a:ext uri="{9D8B030D-6E8A-4147-A177-3AD203B41FA5}">
                      <a16:colId xmlns:a16="http://schemas.microsoft.com/office/drawing/2014/main" val="20054"/>
                    </a:ext>
                  </a:extLst>
                </a:gridCol>
                <a:gridCol w="112301">
                  <a:extLst>
                    <a:ext uri="{9D8B030D-6E8A-4147-A177-3AD203B41FA5}">
                      <a16:colId xmlns:a16="http://schemas.microsoft.com/office/drawing/2014/main" val="20055"/>
                    </a:ext>
                  </a:extLst>
                </a:gridCol>
                <a:gridCol w="126339">
                  <a:extLst>
                    <a:ext uri="{9D8B030D-6E8A-4147-A177-3AD203B41FA5}">
                      <a16:colId xmlns:a16="http://schemas.microsoft.com/office/drawing/2014/main" val="20056"/>
                    </a:ext>
                  </a:extLst>
                </a:gridCol>
              </a:tblGrid>
              <a:tr h="206702">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err="1">
                          <a:effectLst/>
                          <a:latin typeface="Verdana"/>
                        </a:rPr>
                        <a:t>Termin</a:t>
                      </a:r>
                      <a:endParaRPr lang="tr-TR" sz="600" b="1"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dirty="0">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97308">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281868">
                <a:tc rowSpan="2">
                  <a:txBody>
                    <a:bodyPr/>
                    <a:lstStyle/>
                    <a:p>
                      <a:pPr algn="l" fontAlgn="ctr"/>
                      <a:r>
                        <a:rPr lang="tr-TR" sz="900" b="0" i="0" u="none" strike="noStrike">
                          <a:effectLst/>
                          <a:latin typeface="Verdana"/>
                        </a:rPr>
                        <a:t>23.2.- 27.2. KYS gerekliliği olan işlerin düzenli takibi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İG-KT-EK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K Dosyası Birim Güncellemeleri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2"/>
                  </a:ext>
                </a:extLst>
              </a:tr>
              <a:tr h="48857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3"/>
                  </a:ext>
                </a:extLst>
              </a:tr>
              <a:tr h="420922">
                <a:tc rowSpan="2">
                  <a:txBody>
                    <a:bodyPr/>
                    <a:lstStyle/>
                    <a:p>
                      <a:pPr algn="l" fontAlgn="ctr"/>
                      <a:r>
                        <a:rPr lang="tr-TR" sz="900" b="0" i="0" u="none" strike="noStrike">
                          <a:effectLst/>
                          <a:latin typeface="Verdana"/>
                        </a:rPr>
                        <a:t>23.3.- 27.3. İç denetim sonucu çıkan uygunsuzlukların giderilmesi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İG-KT-FS-EK-TK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Düzeltici Faaliyet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4"/>
                  </a:ext>
                </a:extLst>
              </a:tr>
              <a:tr h="300660">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5"/>
                  </a:ext>
                </a:extLst>
              </a:tr>
              <a:tr h="496088">
                <a:tc>
                  <a:txBody>
                    <a:bodyPr/>
                    <a:lstStyle/>
                    <a:p>
                      <a:pPr algn="l" fontAlgn="ctr"/>
                      <a:r>
                        <a:rPr lang="tr-TR" sz="900" b="1" i="0" u="none" strike="noStrike">
                          <a:effectLst/>
                          <a:latin typeface="Verdana"/>
                        </a:rPr>
                        <a:t>24.Düzeltici Faaliyet Kapanma Hızı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6"/>
                  </a:ext>
                </a:extLst>
              </a:tr>
              <a:tr h="319451">
                <a:tc rowSpan="2">
                  <a:txBody>
                    <a:bodyPr/>
                    <a:lstStyle/>
                    <a:p>
                      <a:pPr algn="l" fontAlgn="ctr"/>
                      <a:r>
                        <a:rPr lang="nl-NL" sz="900" b="0" i="0" u="none" strike="noStrike">
                          <a:effectLst/>
                          <a:latin typeface="Verdana"/>
                        </a:rPr>
                        <a:t>24.1.Açılan düzeltici faaliyetlerin kök nedenlerin tespiti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Düzeltici Faaliyet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7"/>
                  </a:ext>
                </a:extLst>
              </a:tr>
              <a:tr h="413406">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8"/>
                  </a:ext>
                </a:extLst>
              </a:tr>
              <a:tr h="446604">
                <a:tc rowSpan="2">
                  <a:txBody>
                    <a:bodyPr/>
                    <a:lstStyle/>
                    <a:p>
                      <a:pPr algn="l" fontAlgn="ctr"/>
                      <a:r>
                        <a:rPr lang="tr-TR" sz="900" b="0" i="0" u="none" strike="noStrike">
                          <a:effectLst/>
                          <a:latin typeface="Verdana"/>
                        </a:rPr>
                        <a:t>24.2.Aksiyonların geliştirilmesi ve ilgili uygunsuzlukların giderilmesi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İG-KT-FS-EK-TK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Düzeltici Faaliyet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extLst>
                  <a:ext uri="{0D108BD9-81ED-4DB2-BD59-A6C34878D82A}">
                    <a16:rowId xmlns:a16="http://schemas.microsoft.com/office/drawing/2014/main" val="10009"/>
                  </a:ext>
                </a:extLst>
              </a:tr>
              <a:tr h="333858">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extLst>
                  <a:ext uri="{0D108BD9-81ED-4DB2-BD59-A6C34878D82A}">
                    <a16:rowId xmlns:a16="http://schemas.microsoft.com/office/drawing/2014/main" val="10010"/>
                  </a:ext>
                </a:extLst>
              </a:tr>
              <a:tr h="338241">
                <a:tc>
                  <a:txBody>
                    <a:bodyPr/>
                    <a:lstStyle/>
                    <a:p>
                      <a:pPr algn="l" fontAlgn="ctr"/>
                      <a:r>
                        <a:rPr lang="tr-TR" sz="900" b="1" i="0" u="none" strike="noStrike">
                          <a:effectLst/>
                          <a:latin typeface="Verdana"/>
                        </a:rPr>
                        <a:t>25.Risk Azaltma Oranı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1"/>
                  </a:ext>
                </a:extLst>
              </a:tr>
              <a:tr h="375823">
                <a:tc rowSpan="2">
                  <a:txBody>
                    <a:bodyPr/>
                    <a:lstStyle/>
                    <a:p>
                      <a:pPr algn="l" fontAlgn="ctr"/>
                      <a:r>
                        <a:rPr lang="tr-TR" sz="900" b="0" i="0" u="none" strike="noStrike" dirty="0">
                          <a:effectLst/>
                          <a:latin typeface="Verdana"/>
                        </a:rPr>
                        <a:t>25.1.Risk analizlerinin hazırlanması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Bölüm Başkanlığı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rowSpan="2">
                  <a:txBody>
                    <a:bodyPr/>
                    <a:lstStyle/>
                    <a:p>
                      <a:pPr algn="ctr" fontAlgn="ctr"/>
                      <a:r>
                        <a:rPr lang="tr-TR" sz="600" b="0" i="0" u="none" strike="noStrike" dirty="0">
                          <a:effectLst/>
                          <a:latin typeface="Verdana"/>
                        </a:rPr>
                        <a:t>İG-KT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Risk Analizleri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2"/>
                  </a:ext>
                </a:extLst>
              </a:tr>
              <a:tr h="42280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350825939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69269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22</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2" name="Tablo 1"/>
          <p:cNvGraphicFramePr>
            <a:graphicFrameLocks noGrp="1"/>
          </p:cNvGraphicFramePr>
          <p:nvPr>
            <p:extLst>
              <p:ext uri="{D42A27DB-BD31-4B8C-83A1-F6EECF244321}">
                <p14:modId xmlns:p14="http://schemas.microsoft.com/office/powerpoint/2010/main" val="3180599202"/>
              </p:ext>
            </p:extLst>
          </p:nvPr>
        </p:nvGraphicFramePr>
        <p:xfrm>
          <a:off x="179495" y="1412776"/>
          <a:ext cx="8712984" cy="5392720"/>
        </p:xfrm>
        <a:graphic>
          <a:graphicData uri="http://schemas.openxmlformats.org/drawingml/2006/table">
            <a:tbl>
              <a:tblPr/>
              <a:tblGrid>
                <a:gridCol w="1098273">
                  <a:extLst>
                    <a:ext uri="{9D8B030D-6E8A-4147-A177-3AD203B41FA5}">
                      <a16:colId xmlns:a16="http://schemas.microsoft.com/office/drawing/2014/main" val="20000"/>
                    </a:ext>
                  </a:extLst>
                </a:gridCol>
                <a:gridCol w="361225">
                  <a:extLst>
                    <a:ext uri="{9D8B030D-6E8A-4147-A177-3AD203B41FA5}">
                      <a16:colId xmlns:a16="http://schemas.microsoft.com/office/drawing/2014/main" val="20001"/>
                    </a:ext>
                  </a:extLst>
                </a:gridCol>
                <a:gridCol w="440366">
                  <a:extLst>
                    <a:ext uri="{9D8B030D-6E8A-4147-A177-3AD203B41FA5}">
                      <a16:colId xmlns:a16="http://schemas.microsoft.com/office/drawing/2014/main" val="20002"/>
                    </a:ext>
                  </a:extLst>
                </a:gridCol>
                <a:gridCol w="434075">
                  <a:extLst>
                    <a:ext uri="{9D8B030D-6E8A-4147-A177-3AD203B41FA5}">
                      <a16:colId xmlns:a16="http://schemas.microsoft.com/office/drawing/2014/main" val="20003"/>
                    </a:ext>
                  </a:extLst>
                </a:gridCol>
                <a:gridCol w="259502">
                  <a:extLst>
                    <a:ext uri="{9D8B030D-6E8A-4147-A177-3AD203B41FA5}">
                      <a16:colId xmlns:a16="http://schemas.microsoft.com/office/drawing/2014/main" val="20004"/>
                    </a:ext>
                  </a:extLst>
                </a:gridCol>
                <a:gridCol w="122674">
                  <a:extLst>
                    <a:ext uri="{9D8B030D-6E8A-4147-A177-3AD203B41FA5}">
                      <a16:colId xmlns:a16="http://schemas.microsoft.com/office/drawing/2014/main" val="20005"/>
                    </a:ext>
                  </a:extLst>
                </a:gridCol>
                <a:gridCol w="108520">
                  <a:extLst>
                    <a:ext uri="{9D8B030D-6E8A-4147-A177-3AD203B41FA5}">
                      <a16:colId xmlns:a16="http://schemas.microsoft.com/office/drawing/2014/main" val="20006"/>
                    </a:ext>
                  </a:extLst>
                </a:gridCol>
                <a:gridCol w="108520">
                  <a:extLst>
                    <a:ext uri="{9D8B030D-6E8A-4147-A177-3AD203B41FA5}">
                      <a16:colId xmlns:a16="http://schemas.microsoft.com/office/drawing/2014/main" val="20007"/>
                    </a:ext>
                  </a:extLst>
                </a:gridCol>
                <a:gridCol w="117956">
                  <a:extLst>
                    <a:ext uri="{9D8B030D-6E8A-4147-A177-3AD203B41FA5}">
                      <a16:colId xmlns:a16="http://schemas.microsoft.com/office/drawing/2014/main" val="20008"/>
                    </a:ext>
                  </a:extLst>
                </a:gridCol>
                <a:gridCol w="113237">
                  <a:extLst>
                    <a:ext uri="{9D8B030D-6E8A-4147-A177-3AD203B41FA5}">
                      <a16:colId xmlns:a16="http://schemas.microsoft.com/office/drawing/2014/main" val="20009"/>
                    </a:ext>
                  </a:extLst>
                </a:gridCol>
                <a:gridCol w="117956">
                  <a:extLst>
                    <a:ext uri="{9D8B030D-6E8A-4147-A177-3AD203B41FA5}">
                      <a16:colId xmlns:a16="http://schemas.microsoft.com/office/drawing/2014/main" val="20010"/>
                    </a:ext>
                  </a:extLst>
                </a:gridCol>
                <a:gridCol w="108520">
                  <a:extLst>
                    <a:ext uri="{9D8B030D-6E8A-4147-A177-3AD203B41FA5}">
                      <a16:colId xmlns:a16="http://schemas.microsoft.com/office/drawing/2014/main" val="20011"/>
                    </a:ext>
                  </a:extLst>
                </a:gridCol>
                <a:gridCol w="103800">
                  <a:extLst>
                    <a:ext uri="{9D8B030D-6E8A-4147-A177-3AD203B41FA5}">
                      <a16:colId xmlns:a16="http://schemas.microsoft.com/office/drawing/2014/main" val="20012"/>
                    </a:ext>
                  </a:extLst>
                </a:gridCol>
                <a:gridCol w="99083">
                  <a:extLst>
                    <a:ext uri="{9D8B030D-6E8A-4147-A177-3AD203B41FA5}">
                      <a16:colId xmlns:a16="http://schemas.microsoft.com/office/drawing/2014/main" val="20013"/>
                    </a:ext>
                  </a:extLst>
                </a:gridCol>
                <a:gridCol w="99083">
                  <a:extLst>
                    <a:ext uri="{9D8B030D-6E8A-4147-A177-3AD203B41FA5}">
                      <a16:colId xmlns:a16="http://schemas.microsoft.com/office/drawing/2014/main" val="20014"/>
                    </a:ext>
                  </a:extLst>
                </a:gridCol>
                <a:gridCol w="113237">
                  <a:extLst>
                    <a:ext uri="{9D8B030D-6E8A-4147-A177-3AD203B41FA5}">
                      <a16:colId xmlns:a16="http://schemas.microsoft.com/office/drawing/2014/main" val="20015"/>
                    </a:ext>
                  </a:extLst>
                </a:gridCol>
                <a:gridCol w="113237">
                  <a:extLst>
                    <a:ext uri="{9D8B030D-6E8A-4147-A177-3AD203B41FA5}">
                      <a16:colId xmlns:a16="http://schemas.microsoft.com/office/drawing/2014/main" val="20016"/>
                    </a:ext>
                  </a:extLst>
                </a:gridCol>
                <a:gridCol w="113237">
                  <a:extLst>
                    <a:ext uri="{9D8B030D-6E8A-4147-A177-3AD203B41FA5}">
                      <a16:colId xmlns:a16="http://schemas.microsoft.com/office/drawing/2014/main" val="20017"/>
                    </a:ext>
                  </a:extLst>
                </a:gridCol>
                <a:gridCol w="117956">
                  <a:extLst>
                    <a:ext uri="{9D8B030D-6E8A-4147-A177-3AD203B41FA5}">
                      <a16:colId xmlns:a16="http://schemas.microsoft.com/office/drawing/2014/main" val="20018"/>
                    </a:ext>
                  </a:extLst>
                </a:gridCol>
                <a:gridCol w="108520">
                  <a:extLst>
                    <a:ext uri="{9D8B030D-6E8A-4147-A177-3AD203B41FA5}">
                      <a16:colId xmlns:a16="http://schemas.microsoft.com/office/drawing/2014/main" val="20019"/>
                    </a:ext>
                  </a:extLst>
                </a:gridCol>
                <a:gridCol w="136828">
                  <a:extLst>
                    <a:ext uri="{9D8B030D-6E8A-4147-A177-3AD203B41FA5}">
                      <a16:colId xmlns:a16="http://schemas.microsoft.com/office/drawing/2014/main" val="20020"/>
                    </a:ext>
                  </a:extLst>
                </a:gridCol>
                <a:gridCol w="117956">
                  <a:extLst>
                    <a:ext uri="{9D8B030D-6E8A-4147-A177-3AD203B41FA5}">
                      <a16:colId xmlns:a16="http://schemas.microsoft.com/office/drawing/2014/main" val="20021"/>
                    </a:ext>
                  </a:extLst>
                </a:gridCol>
                <a:gridCol w="117956">
                  <a:extLst>
                    <a:ext uri="{9D8B030D-6E8A-4147-A177-3AD203B41FA5}">
                      <a16:colId xmlns:a16="http://schemas.microsoft.com/office/drawing/2014/main" val="20022"/>
                    </a:ext>
                  </a:extLst>
                </a:gridCol>
                <a:gridCol w="117956">
                  <a:extLst>
                    <a:ext uri="{9D8B030D-6E8A-4147-A177-3AD203B41FA5}">
                      <a16:colId xmlns:a16="http://schemas.microsoft.com/office/drawing/2014/main" val="20023"/>
                    </a:ext>
                  </a:extLst>
                </a:gridCol>
                <a:gridCol w="117956">
                  <a:extLst>
                    <a:ext uri="{9D8B030D-6E8A-4147-A177-3AD203B41FA5}">
                      <a16:colId xmlns:a16="http://schemas.microsoft.com/office/drawing/2014/main" val="20024"/>
                    </a:ext>
                  </a:extLst>
                </a:gridCol>
                <a:gridCol w="122674">
                  <a:extLst>
                    <a:ext uri="{9D8B030D-6E8A-4147-A177-3AD203B41FA5}">
                      <a16:colId xmlns:a16="http://schemas.microsoft.com/office/drawing/2014/main" val="20025"/>
                    </a:ext>
                  </a:extLst>
                </a:gridCol>
                <a:gridCol w="122674">
                  <a:extLst>
                    <a:ext uri="{9D8B030D-6E8A-4147-A177-3AD203B41FA5}">
                      <a16:colId xmlns:a16="http://schemas.microsoft.com/office/drawing/2014/main" val="20026"/>
                    </a:ext>
                  </a:extLst>
                </a:gridCol>
                <a:gridCol w="117956">
                  <a:extLst>
                    <a:ext uri="{9D8B030D-6E8A-4147-A177-3AD203B41FA5}">
                      <a16:colId xmlns:a16="http://schemas.microsoft.com/office/drawing/2014/main" val="20027"/>
                    </a:ext>
                  </a:extLst>
                </a:gridCol>
                <a:gridCol w="122674">
                  <a:extLst>
                    <a:ext uri="{9D8B030D-6E8A-4147-A177-3AD203B41FA5}">
                      <a16:colId xmlns:a16="http://schemas.microsoft.com/office/drawing/2014/main" val="20028"/>
                    </a:ext>
                  </a:extLst>
                </a:gridCol>
                <a:gridCol w="132111">
                  <a:extLst>
                    <a:ext uri="{9D8B030D-6E8A-4147-A177-3AD203B41FA5}">
                      <a16:colId xmlns:a16="http://schemas.microsoft.com/office/drawing/2014/main" val="20029"/>
                    </a:ext>
                  </a:extLst>
                </a:gridCol>
                <a:gridCol w="122674">
                  <a:extLst>
                    <a:ext uri="{9D8B030D-6E8A-4147-A177-3AD203B41FA5}">
                      <a16:colId xmlns:a16="http://schemas.microsoft.com/office/drawing/2014/main" val="20030"/>
                    </a:ext>
                  </a:extLst>
                </a:gridCol>
                <a:gridCol w="113237">
                  <a:extLst>
                    <a:ext uri="{9D8B030D-6E8A-4147-A177-3AD203B41FA5}">
                      <a16:colId xmlns:a16="http://schemas.microsoft.com/office/drawing/2014/main" val="20031"/>
                    </a:ext>
                  </a:extLst>
                </a:gridCol>
                <a:gridCol w="122674">
                  <a:extLst>
                    <a:ext uri="{9D8B030D-6E8A-4147-A177-3AD203B41FA5}">
                      <a16:colId xmlns:a16="http://schemas.microsoft.com/office/drawing/2014/main" val="20032"/>
                    </a:ext>
                  </a:extLst>
                </a:gridCol>
                <a:gridCol w="132111">
                  <a:extLst>
                    <a:ext uri="{9D8B030D-6E8A-4147-A177-3AD203B41FA5}">
                      <a16:colId xmlns:a16="http://schemas.microsoft.com/office/drawing/2014/main" val="20033"/>
                    </a:ext>
                  </a:extLst>
                </a:gridCol>
                <a:gridCol w="113237">
                  <a:extLst>
                    <a:ext uri="{9D8B030D-6E8A-4147-A177-3AD203B41FA5}">
                      <a16:colId xmlns:a16="http://schemas.microsoft.com/office/drawing/2014/main" val="20034"/>
                    </a:ext>
                  </a:extLst>
                </a:gridCol>
                <a:gridCol w="122674">
                  <a:extLst>
                    <a:ext uri="{9D8B030D-6E8A-4147-A177-3AD203B41FA5}">
                      <a16:colId xmlns:a16="http://schemas.microsoft.com/office/drawing/2014/main" val="20035"/>
                    </a:ext>
                  </a:extLst>
                </a:gridCol>
                <a:gridCol w="117956">
                  <a:extLst>
                    <a:ext uri="{9D8B030D-6E8A-4147-A177-3AD203B41FA5}">
                      <a16:colId xmlns:a16="http://schemas.microsoft.com/office/drawing/2014/main" val="20036"/>
                    </a:ext>
                  </a:extLst>
                </a:gridCol>
                <a:gridCol w="113237">
                  <a:extLst>
                    <a:ext uri="{9D8B030D-6E8A-4147-A177-3AD203B41FA5}">
                      <a16:colId xmlns:a16="http://schemas.microsoft.com/office/drawing/2014/main" val="20037"/>
                    </a:ext>
                  </a:extLst>
                </a:gridCol>
                <a:gridCol w="127392">
                  <a:extLst>
                    <a:ext uri="{9D8B030D-6E8A-4147-A177-3AD203B41FA5}">
                      <a16:colId xmlns:a16="http://schemas.microsoft.com/office/drawing/2014/main" val="20038"/>
                    </a:ext>
                  </a:extLst>
                </a:gridCol>
                <a:gridCol w="103800">
                  <a:extLst>
                    <a:ext uri="{9D8B030D-6E8A-4147-A177-3AD203B41FA5}">
                      <a16:colId xmlns:a16="http://schemas.microsoft.com/office/drawing/2014/main" val="20039"/>
                    </a:ext>
                  </a:extLst>
                </a:gridCol>
                <a:gridCol w="146265">
                  <a:extLst>
                    <a:ext uri="{9D8B030D-6E8A-4147-A177-3AD203B41FA5}">
                      <a16:colId xmlns:a16="http://schemas.microsoft.com/office/drawing/2014/main" val="20040"/>
                    </a:ext>
                  </a:extLst>
                </a:gridCol>
                <a:gridCol w="141547">
                  <a:extLst>
                    <a:ext uri="{9D8B030D-6E8A-4147-A177-3AD203B41FA5}">
                      <a16:colId xmlns:a16="http://schemas.microsoft.com/office/drawing/2014/main" val="20041"/>
                    </a:ext>
                  </a:extLst>
                </a:gridCol>
                <a:gridCol w="122674">
                  <a:extLst>
                    <a:ext uri="{9D8B030D-6E8A-4147-A177-3AD203B41FA5}">
                      <a16:colId xmlns:a16="http://schemas.microsoft.com/office/drawing/2014/main" val="20042"/>
                    </a:ext>
                  </a:extLst>
                </a:gridCol>
                <a:gridCol w="127392">
                  <a:extLst>
                    <a:ext uri="{9D8B030D-6E8A-4147-A177-3AD203B41FA5}">
                      <a16:colId xmlns:a16="http://schemas.microsoft.com/office/drawing/2014/main" val="20043"/>
                    </a:ext>
                  </a:extLst>
                </a:gridCol>
                <a:gridCol w="113237">
                  <a:extLst>
                    <a:ext uri="{9D8B030D-6E8A-4147-A177-3AD203B41FA5}">
                      <a16:colId xmlns:a16="http://schemas.microsoft.com/office/drawing/2014/main" val="20044"/>
                    </a:ext>
                  </a:extLst>
                </a:gridCol>
                <a:gridCol w="108520">
                  <a:extLst>
                    <a:ext uri="{9D8B030D-6E8A-4147-A177-3AD203B41FA5}">
                      <a16:colId xmlns:a16="http://schemas.microsoft.com/office/drawing/2014/main" val="20045"/>
                    </a:ext>
                  </a:extLst>
                </a:gridCol>
                <a:gridCol w="108520">
                  <a:extLst>
                    <a:ext uri="{9D8B030D-6E8A-4147-A177-3AD203B41FA5}">
                      <a16:colId xmlns:a16="http://schemas.microsoft.com/office/drawing/2014/main" val="20046"/>
                    </a:ext>
                  </a:extLst>
                </a:gridCol>
                <a:gridCol w="103800">
                  <a:extLst>
                    <a:ext uri="{9D8B030D-6E8A-4147-A177-3AD203B41FA5}">
                      <a16:colId xmlns:a16="http://schemas.microsoft.com/office/drawing/2014/main" val="20047"/>
                    </a:ext>
                  </a:extLst>
                </a:gridCol>
                <a:gridCol w="103800">
                  <a:extLst>
                    <a:ext uri="{9D8B030D-6E8A-4147-A177-3AD203B41FA5}">
                      <a16:colId xmlns:a16="http://schemas.microsoft.com/office/drawing/2014/main" val="20048"/>
                    </a:ext>
                  </a:extLst>
                </a:gridCol>
                <a:gridCol w="113237">
                  <a:extLst>
                    <a:ext uri="{9D8B030D-6E8A-4147-A177-3AD203B41FA5}">
                      <a16:colId xmlns:a16="http://schemas.microsoft.com/office/drawing/2014/main" val="20049"/>
                    </a:ext>
                  </a:extLst>
                </a:gridCol>
                <a:gridCol w="117956">
                  <a:extLst>
                    <a:ext uri="{9D8B030D-6E8A-4147-A177-3AD203B41FA5}">
                      <a16:colId xmlns:a16="http://schemas.microsoft.com/office/drawing/2014/main" val="20050"/>
                    </a:ext>
                  </a:extLst>
                </a:gridCol>
                <a:gridCol w="127392">
                  <a:extLst>
                    <a:ext uri="{9D8B030D-6E8A-4147-A177-3AD203B41FA5}">
                      <a16:colId xmlns:a16="http://schemas.microsoft.com/office/drawing/2014/main" val="20051"/>
                    </a:ext>
                  </a:extLst>
                </a:gridCol>
                <a:gridCol w="122674">
                  <a:extLst>
                    <a:ext uri="{9D8B030D-6E8A-4147-A177-3AD203B41FA5}">
                      <a16:colId xmlns:a16="http://schemas.microsoft.com/office/drawing/2014/main" val="20052"/>
                    </a:ext>
                  </a:extLst>
                </a:gridCol>
                <a:gridCol w="132111">
                  <a:extLst>
                    <a:ext uri="{9D8B030D-6E8A-4147-A177-3AD203B41FA5}">
                      <a16:colId xmlns:a16="http://schemas.microsoft.com/office/drawing/2014/main" val="20053"/>
                    </a:ext>
                  </a:extLst>
                </a:gridCol>
                <a:gridCol w="108520">
                  <a:extLst>
                    <a:ext uri="{9D8B030D-6E8A-4147-A177-3AD203B41FA5}">
                      <a16:colId xmlns:a16="http://schemas.microsoft.com/office/drawing/2014/main" val="20054"/>
                    </a:ext>
                  </a:extLst>
                </a:gridCol>
                <a:gridCol w="113237">
                  <a:extLst>
                    <a:ext uri="{9D8B030D-6E8A-4147-A177-3AD203B41FA5}">
                      <a16:colId xmlns:a16="http://schemas.microsoft.com/office/drawing/2014/main" val="20055"/>
                    </a:ext>
                  </a:extLst>
                </a:gridCol>
                <a:gridCol w="127392">
                  <a:extLst>
                    <a:ext uri="{9D8B030D-6E8A-4147-A177-3AD203B41FA5}">
                      <a16:colId xmlns:a16="http://schemas.microsoft.com/office/drawing/2014/main" val="20056"/>
                    </a:ext>
                  </a:extLst>
                </a:gridCol>
              </a:tblGrid>
              <a:tr h="192237">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err="1">
                          <a:effectLst/>
                          <a:latin typeface="Verdana"/>
                        </a:rPr>
                        <a:t>Termin</a:t>
                      </a:r>
                      <a:endParaRPr lang="tr-TR" sz="600" b="1"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dirty="0">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8349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314569">
                <a:tc rowSpan="2">
                  <a:txBody>
                    <a:bodyPr/>
                    <a:lstStyle/>
                    <a:p>
                      <a:pPr algn="l" fontAlgn="ctr"/>
                      <a:r>
                        <a:rPr lang="tr-TR" sz="850" b="0" i="0" u="none" strike="noStrike">
                          <a:effectLst/>
                          <a:latin typeface="Verdana"/>
                        </a:rPr>
                        <a:t>25.2.RÖF değeri 100 üzeri çıkan riskler için aksiyon geliştirilmesi ve takibi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Bölüm Başkanlığı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İG-KT-FS-EK-TK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Risk Analizleri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extLst>
                  <a:ext uri="{0D108BD9-81ED-4DB2-BD59-A6C34878D82A}">
                    <a16:rowId xmlns:a16="http://schemas.microsoft.com/office/drawing/2014/main" val="10002"/>
                  </a:ext>
                </a:extLst>
              </a:tr>
              <a:tr h="24579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extLst>
                  <a:ext uri="{0D108BD9-81ED-4DB2-BD59-A6C34878D82A}">
                    <a16:rowId xmlns:a16="http://schemas.microsoft.com/office/drawing/2014/main" val="10003"/>
                  </a:ext>
                </a:extLst>
              </a:tr>
              <a:tr h="286608">
                <a:tc rowSpan="2">
                  <a:txBody>
                    <a:bodyPr/>
                    <a:lstStyle/>
                    <a:p>
                      <a:pPr algn="l" fontAlgn="ctr"/>
                      <a:r>
                        <a:rPr lang="tr-TR" sz="850" b="0" i="0" u="none" strike="noStrike" dirty="0">
                          <a:effectLst/>
                          <a:latin typeface="Verdana"/>
                        </a:rPr>
                        <a:t>25.3.Gelen şikayet ve açılan düzeltici faaliyetlerin risk analizlerine yansıtılması ve aksiyonların geliştirilmesi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Başkanlığı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rowSpan="2">
                  <a:txBody>
                    <a:bodyPr/>
                    <a:lstStyle/>
                    <a:p>
                      <a:pPr algn="ctr" fontAlgn="ctr"/>
                      <a:r>
                        <a:rPr lang="tr-TR" sz="600" b="0" i="0" u="none" strike="noStrike" dirty="0">
                          <a:effectLst/>
                          <a:latin typeface="Verdana"/>
                        </a:rPr>
                        <a:t>İG-KT-FS-EK-TK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Risk Analizleri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4"/>
                  </a:ext>
                </a:extLst>
              </a:tr>
              <a:tr h="45891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5"/>
                  </a:ext>
                </a:extLst>
              </a:tr>
              <a:tr h="366997">
                <a:tc>
                  <a:txBody>
                    <a:bodyPr/>
                    <a:lstStyle/>
                    <a:p>
                      <a:pPr algn="l" fontAlgn="ctr"/>
                      <a:r>
                        <a:rPr lang="tr-TR" sz="850" b="1" i="0" u="none" strike="noStrike">
                          <a:effectLst/>
                          <a:latin typeface="Verdana"/>
                        </a:rPr>
                        <a:t>26.Kalite Hedefleri Gerçekleşme Oranı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6"/>
                  </a:ext>
                </a:extLst>
              </a:tr>
              <a:tr h="297095">
                <a:tc rowSpan="2">
                  <a:txBody>
                    <a:bodyPr/>
                    <a:lstStyle/>
                    <a:p>
                      <a:pPr algn="l" fontAlgn="ctr"/>
                      <a:r>
                        <a:rPr lang="tr-TR" sz="850" b="0" i="0" u="none" strike="noStrike">
                          <a:effectLst/>
                          <a:latin typeface="Verdana"/>
                        </a:rPr>
                        <a:t>26.1.Tüm SPİK göstergelerinin aylık kontrolü ve tutmama ihtimali olan göstergelere ait acil eylemler gerçekleştirilmesi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Başkanlığı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rowSpan="2">
                  <a:txBody>
                    <a:bodyPr/>
                    <a:lstStyle/>
                    <a:p>
                      <a:pPr algn="ctr" fontAlgn="ctr"/>
                      <a:r>
                        <a:rPr lang="tr-TR" sz="600" b="0" i="0" u="none" strike="noStrike" dirty="0">
                          <a:effectLst/>
                          <a:latin typeface="Verdana"/>
                        </a:rPr>
                        <a:t>İG-KT-FS-EK-TK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SPİK Karneleri-Birim İçi Toplantı Kayıtları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7"/>
                  </a:ext>
                </a:extLst>
              </a:tr>
              <a:tr h="746721">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8"/>
                  </a:ext>
                </a:extLst>
              </a:tr>
              <a:tr h="529456">
                <a:tc>
                  <a:txBody>
                    <a:bodyPr/>
                    <a:lstStyle/>
                    <a:p>
                      <a:pPr algn="l" fontAlgn="ctr"/>
                      <a:r>
                        <a:rPr lang="tr-TR" sz="850" b="1" i="0" u="none" strike="noStrike">
                          <a:effectLst/>
                          <a:latin typeface="Verdana"/>
                        </a:rPr>
                        <a:t>28.Şikayet Sayısı-29.Şikayet Çözüm Memnuniyet Oranı 30.Tekrarlayan Şikayet Sayısı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9"/>
                  </a:ext>
                </a:extLst>
              </a:tr>
              <a:tr h="360591">
                <a:tc rowSpan="2">
                  <a:txBody>
                    <a:bodyPr/>
                    <a:lstStyle/>
                    <a:p>
                      <a:pPr algn="l" fontAlgn="ctr"/>
                      <a:r>
                        <a:rPr lang="tr-TR" sz="850" b="0" i="0" u="none" strike="noStrike">
                          <a:effectLst/>
                          <a:latin typeface="Verdana"/>
                        </a:rPr>
                        <a:t>28.1.-29.1.-30.1.Yazılımdan gelen şikayetlerin kök nedenlerinin bulunması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Şikayet Sorumlusu/ Bölüm Kalite Sorumlusu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Şikayet Yazılım Kayıtları-DF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0"/>
                  </a:ext>
                </a:extLst>
              </a:tr>
              <a:tr h="266521">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1"/>
                  </a:ext>
                </a:extLst>
              </a:tr>
              <a:tr h="273210">
                <a:tc rowSpan="2">
                  <a:txBody>
                    <a:bodyPr/>
                    <a:lstStyle/>
                    <a:p>
                      <a:pPr algn="l" fontAlgn="ctr"/>
                      <a:r>
                        <a:rPr lang="tr-TR" sz="850" b="0" i="0" u="none" strike="noStrike" dirty="0">
                          <a:effectLst/>
                          <a:latin typeface="Verdana"/>
                        </a:rPr>
                        <a:t>28.2.-29.2.-30.2.Şikayetlerin çözümlenmesi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rowSpan="2">
                  <a:txBody>
                    <a:bodyPr/>
                    <a:lstStyle/>
                    <a:p>
                      <a:pPr algn="ctr" fontAlgn="ctr"/>
                      <a:r>
                        <a:rPr lang="tr-TR" sz="600" b="0" i="0" u="none" strike="noStrike">
                          <a:effectLst/>
                          <a:latin typeface="Verdana"/>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İG-KT-FS-EK-TK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Şikayet Yazılım Kayıtları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2"/>
                  </a:ext>
                </a:extLst>
              </a:tr>
              <a:tr h="202378">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131137334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69269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23</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4" name="Tablo 3"/>
          <p:cNvGraphicFramePr>
            <a:graphicFrameLocks noGrp="1"/>
          </p:cNvGraphicFramePr>
          <p:nvPr>
            <p:extLst>
              <p:ext uri="{D42A27DB-BD31-4B8C-83A1-F6EECF244321}">
                <p14:modId xmlns:p14="http://schemas.microsoft.com/office/powerpoint/2010/main" val="2618656622"/>
              </p:ext>
            </p:extLst>
          </p:nvPr>
        </p:nvGraphicFramePr>
        <p:xfrm>
          <a:off x="107504" y="1267520"/>
          <a:ext cx="8857006" cy="5503674"/>
        </p:xfrm>
        <a:graphic>
          <a:graphicData uri="http://schemas.openxmlformats.org/drawingml/2006/table">
            <a:tbl>
              <a:tblPr/>
              <a:tblGrid>
                <a:gridCol w="1107121">
                  <a:extLst>
                    <a:ext uri="{9D8B030D-6E8A-4147-A177-3AD203B41FA5}">
                      <a16:colId xmlns:a16="http://schemas.microsoft.com/office/drawing/2014/main" val="4045457575"/>
                    </a:ext>
                  </a:extLst>
                </a:gridCol>
                <a:gridCol w="442849">
                  <a:extLst>
                    <a:ext uri="{9D8B030D-6E8A-4147-A177-3AD203B41FA5}">
                      <a16:colId xmlns:a16="http://schemas.microsoft.com/office/drawing/2014/main" val="2363193451"/>
                    </a:ext>
                  </a:extLst>
                </a:gridCol>
                <a:gridCol w="442849">
                  <a:extLst>
                    <a:ext uri="{9D8B030D-6E8A-4147-A177-3AD203B41FA5}">
                      <a16:colId xmlns:a16="http://schemas.microsoft.com/office/drawing/2014/main" val="3241607020"/>
                    </a:ext>
                  </a:extLst>
                </a:gridCol>
                <a:gridCol w="379698">
                  <a:extLst>
                    <a:ext uri="{9D8B030D-6E8A-4147-A177-3AD203B41FA5}">
                      <a16:colId xmlns:a16="http://schemas.microsoft.com/office/drawing/2014/main" val="2734084536"/>
                    </a:ext>
                  </a:extLst>
                </a:gridCol>
                <a:gridCol w="263791">
                  <a:extLst>
                    <a:ext uri="{9D8B030D-6E8A-4147-A177-3AD203B41FA5}">
                      <a16:colId xmlns:a16="http://schemas.microsoft.com/office/drawing/2014/main" val="1435712230"/>
                    </a:ext>
                  </a:extLst>
                </a:gridCol>
                <a:gridCol w="124702">
                  <a:extLst>
                    <a:ext uri="{9D8B030D-6E8A-4147-A177-3AD203B41FA5}">
                      <a16:colId xmlns:a16="http://schemas.microsoft.com/office/drawing/2014/main" val="3442003621"/>
                    </a:ext>
                  </a:extLst>
                </a:gridCol>
                <a:gridCol w="110314">
                  <a:extLst>
                    <a:ext uri="{9D8B030D-6E8A-4147-A177-3AD203B41FA5}">
                      <a16:colId xmlns:a16="http://schemas.microsoft.com/office/drawing/2014/main" val="1416949547"/>
                    </a:ext>
                  </a:extLst>
                </a:gridCol>
                <a:gridCol w="110314">
                  <a:extLst>
                    <a:ext uri="{9D8B030D-6E8A-4147-A177-3AD203B41FA5}">
                      <a16:colId xmlns:a16="http://schemas.microsoft.com/office/drawing/2014/main" val="2187878114"/>
                    </a:ext>
                  </a:extLst>
                </a:gridCol>
                <a:gridCol w="119905">
                  <a:extLst>
                    <a:ext uri="{9D8B030D-6E8A-4147-A177-3AD203B41FA5}">
                      <a16:colId xmlns:a16="http://schemas.microsoft.com/office/drawing/2014/main" val="636104806"/>
                    </a:ext>
                  </a:extLst>
                </a:gridCol>
                <a:gridCol w="115109">
                  <a:extLst>
                    <a:ext uri="{9D8B030D-6E8A-4147-A177-3AD203B41FA5}">
                      <a16:colId xmlns:a16="http://schemas.microsoft.com/office/drawing/2014/main" val="3583070174"/>
                    </a:ext>
                  </a:extLst>
                </a:gridCol>
                <a:gridCol w="119905">
                  <a:extLst>
                    <a:ext uri="{9D8B030D-6E8A-4147-A177-3AD203B41FA5}">
                      <a16:colId xmlns:a16="http://schemas.microsoft.com/office/drawing/2014/main" val="2826430789"/>
                    </a:ext>
                  </a:extLst>
                </a:gridCol>
                <a:gridCol w="110314">
                  <a:extLst>
                    <a:ext uri="{9D8B030D-6E8A-4147-A177-3AD203B41FA5}">
                      <a16:colId xmlns:a16="http://schemas.microsoft.com/office/drawing/2014/main" val="1175470972"/>
                    </a:ext>
                  </a:extLst>
                </a:gridCol>
                <a:gridCol w="105516">
                  <a:extLst>
                    <a:ext uri="{9D8B030D-6E8A-4147-A177-3AD203B41FA5}">
                      <a16:colId xmlns:a16="http://schemas.microsoft.com/office/drawing/2014/main" val="1784026426"/>
                    </a:ext>
                  </a:extLst>
                </a:gridCol>
                <a:gridCol w="100721">
                  <a:extLst>
                    <a:ext uri="{9D8B030D-6E8A-4147-A177-3AD203B41FA5}">
                      <a16:colId xmlns:a16="http://schemas.microsoft.com/office/drawing/2014/main" val="3102735324"/>
                    </a:ext>
                  </a:extLst>
                </a:gridCol>
                <a:gridCol w="100721">
                  <a:extLst>
                    <a:ext uri="{9D8B030D-6E8A-4147-A177-3AD203B41FA5}">
                      <a16:colId xmlns:a16="http://schemas.microsoft.com/office/drawing/2014/main" val="4089077365"/>
                    </a:ext>
                  </a:extLst>
                </a:gridCol>
                <a:gridCol w="115109">
                  <a:extLst>
                    <a:ext uri="{9D8B030D-6E8A-4147-A177-3AD203B41FA5}">
                      <a16:colId xmlns:a16="http://schemas.microsoft.com/office/drawing/2014/main" val="3898500072"/>
                    </a:ext>
                  </a:extLst>
                </a:gridCol>
                <a:gridCol w="115109">
                  <a:extLst>
                    <a:ext uri="{9D8B030D-6E8A-4147-A177-3AD203B41FA5}">
                      <a16:colId xmlns:a16="http://schemas.microsoft.com/office/drawing/2014/main" val="1559287631"/>
                    </a:ext>
                  </a:extLst>
                </a:gridCol>
                <a:gridCol w="115109">
                  <a:extLst>
                    <a:ext uri="{9D8B030D-6E8A-4147-A177-3AD203B41FA5}">
                      <a16:colId xmlns:a16="http://schemas.microsoft.com/office/drawing/2014/main" val="435046511"/>
                    </a:ext>
                  </a:extLst>
                </a:gridCol>
                <a:gridCol w="119905">
                  <a:extLst>
                    <a:ext uri="{9D8B030D-6E8A-4147-A177-3AD203B41FA5}">
                      <a16:colId xmlns:a16="http://schemas.microsoft.com/office/drawing/2014/main" val="3327482024"/>
                    </a:ext>
                  </a:extLst>
                </a:gridCol>
                <a:gridCol w="110314">
                  <a:extLst>
                    <a:ext uri="{9D8B030D-6E8A-4147-A177-3AD203B41FA5}">
                      <a16:colId xmlns:a16="http://schemas.microsoft.com/office/drawing/2014/main" val="3200696414"/>
                    </a:ext>
                  </a:extLst>
                </a:gridCol>
                <a:gridCol w="139090">
                  <a:extLst>
                    <a:ext uri="{9D8B030D-6E8A-4147-A177-3AD203B41FA5}">
                      <a16:colId xmlns:a16="http://schemas.microsoft.com/office/drawing/2014/main" val="2364362442"/>
                    </a:ext>
                  </a:extLst>
                </a:gridCol>
                <a:gridCol w="119905">
                  <a:extLst>
                    <a:ext uri="{9D8B030D-6E8A-4147-A177-3AD203B41FA5}">
                      <a16:colId xmlns:a16="http://schemas.microsoft.com/office/drawing/2014/main" val="3131003020"/>
                    </a:ext>
                  </a:extLst>
                </a:gridCol>
                <a:gridCol w="119905">
                  <a:extLst>
                    <a:ext uri="{9D8B030D-6E8A-4147-A177-3AD203B41FA5}">
                      <a16:colId xmlns:a16="http://schemas.microsoft.com/office/drawing/2014/main" val="2491104308"/>
                    </a:ext>
                  </a:extLst>
                </a:gridCol>
                <a:gridCol w="119905">
                  <a:extLst>
                    <a:ext uri="{9D8B030D-6E8A-4147-A177-3AD203B41FA5}">
                      <a16:colId xmlns:a16="http://schemas.microsoft.com/office/drawing/2014/main" val="1924012088"/>
                    </a:ext>
                  </a:extLst>
                </a:gridCol>
                <a:gridCol w="119905">
                  <a:extLst>
                    <a:ext uri="{9D8B030D-6E8A-4147-A177-3AD203B41FA5}">
                      <a16:colId xmlns:a16="http://schemas.microsoft.com/office/drawing/2014/main" val="2446028010"/>
                    </a:ext>
                  </a:extLst>
                </a:gridCol>
                <a:gridCol w="124702">
                  <a:extLst>
                    <a:ext uri="{9D8B030D-6E8A-4147-A177-3AD203B41FA5}">
                      <a16:colId xmlns:a16="http://schemas.microsoft.com/office/drawing/2014/main" val="1586948427"/>
                    </a:ext>
                  </a:extLst>
                </a:gridCol>
                <a:gridCol w="124702">
                  <a:extLst>
                    <a:ext uri="{9D8B030D-6E8A-4147-A177-3AD203B41FA5}">
                      <a16:colId xmlns:a16="http://schemas.microsoft.com/office/drawing/2014/main" val="809267032"/>
                    </a:ext>
                  </a:extLst>
                </a:gridCol>
                <a:gridCol w="119905">
                  <a:extLst>
                    <a:ext uri="{9D8B030D-6E8A-4147-A177-3AD203B41FA5}">
                      <a16:colId xmlns:a16="http://schemas.microsoft.com/office/drawing/2014/main" val="3631333057"/>
                    </a:ext>
                  </a:extLst>
                </a:gridCol>
                <a:gridCol w="124702">
                  <a:extLst>
                    <a:ext uri="{9D8B030D-6E8A-4147-A177-3AD203B41FA5}">
                      <a16:colId xmlns:a16="http://schemas.microsoft.com/office/drawing/2014/main" val="2281497856"/>
                    </a:ext>
                  </a:extLst>
                </a:gridCol>
                <a:gridCol w="134295">
                  <a:extLst>
                    <a:ext uri="{9D8B030D-6E8A-4147-A177-3AD203B41FA5}">
                      <a16:colId xmlns:a16="http://schemas.microsoft.com/office/drawing/2014/main" val="1105563221"/>
                    </a:ext>
                  </a:extLst>
                </a:gridCol>
                <a:gridCol w="124702">
                  <a:extLst>
                    <a:ext uri="{9D8B030D-6E8A-4147-A177-3AD203B41FA5}">
                      <a16:colId xmlns:a16="http://schemas.microsoft.com/office/drawing/2014/main" val="1548695409"/>
                    </a:ext>
                  </a:extLst>
                </a:gridCol>
                <a:gridCol w="115109">
                  <a:extLst>
                    <a:ext uri="{9D8B030D-6E8A-4147-A177-3AD203B41FA5}">
                      <a16:colId xmlns:a16="http://schemas.microsoft.com/office/drawing/2014/main" val="3466137929"/>
                    </a:ext>
                  </a:extLst>
                </a:gridCol>
                <a:gridCol w="124702">
                  <a:extLst>
                    <a:ext uri="{9D8B030D-6E8A-4147-A177-3AD203B41FA5}">
                      <a16:colId xmlns:a16="http://schemas.microsoft.com/office/drawing/2014/main" val="2390557300"/>
                    </a:ext>
                  </a:extLst>
                </a:gridCol>
                <a:gridCol w="134295">
                  <a:extLst>
                    <a:ext uri="{9D8B030D-6E8A-4147-A177-3AD203B41FA5}">
                      <a16:colId xmlns:a16="http://schemas.microsoft.com/office/drawing/2014/main" val="2016026834"/>
                    </a:ext>
                  </a:extLst>
                </a:gridCol>
                <a:gridCol w="115109">
                  <a:extLst>
                    <a:ext uri="{9D8B030D-6E8A-4147-A177-3AD203B41FA5}">
                      <a16:colId xmlns:a16="http://schemas.microsoft.com/office/drawing/2014/main" val="743919669"/>
                    </a:ext>
                  </a:extLst>
                </a:gridCol>
                <a:gridCol w="124702">
                  <a:extLst>
                    <a:ext uri="{9D8B030D-6E8A-4147-A177-3AD203B41FA5}">
                      <a16:colId xmlns:a16="http://schemas.microsoft.com/office/drawing/2014/main" val="4038569309"/>
                    </a:ext>
                  </a:extLst>
                </a:gridCol>
                <a:gridCol w="119905">
                  <a:extLst>
                    <a:ext uri="{9D8B030D-6E8A-4147-A177-3AD203B41FA5}">
                      <a16:colId xmlns:a16="http://schemas.microsoft.com/office/drawing/2014/main" val="1337465138"/>
                    </a:ext>
                  </a:extLst>
                </a:gridCol>
                <a:gridCol w="115109">
                  <a:extLst>
                    <a:ext uri="{9D8B030D-6E8A-4147-A177-3AD203B41FA5}">
                      <a16:colId xmlns:a16="http://schemas.microsoft.com/office/drawing/2014/main" val="1582180758"/>
                    </a:ext>
                  </a:extLst>
                </a:gridCol>
                <a:gridCol w="129498">
                  <a:extLst>
                    <a:ext uri="{9D8B030D-6E8A-4147-A177-3AD203B41FA5}">
                      <a16:colId xmlns:a16="http://schemas.microsoft.com/office/drawing/2014/main" val="1550341470"/>
                    </a:ext>
                  </a:extLst>
                </a:gridCol>
                <a:gridCol w="105516">
                  <a:extLst>
                    <a:ext uri="{9D8B030D-6E8A-4147-A177-3AD203B41FA5}">
                      <a16:colId xmlns:a16="http://schemas.microsoft.com/office/drawing/2014/main" val="4193095143"/>
                    </a:ext>
                  </a:extLst>
                </a:gridCol>
                <a:gridCol w="148683">
                  <a:extLst>
                    <a:ext uri="{9D8B030D-6E8A-4147-A177-3AD203B41FA5}">
                      <a16:colId xmlns:a16="http://schemas.microsoft.com/office/drawing/2014/main" val="3887588810"/>
                    </a:ext>
                  </a:extLst>
                </a:gridCol>
                <a:gridCol w="143886">
                  <a:extLst>
                    <a:ext uri="{9D8B030D-6E8A-4147-A177-3AD203B41FA5}">
                      <a16:colId xmlns:a16="http://schemas.microsoft.com/office/drawing/2014/main" val="4282817511"/>
                    </a:ext>
                  </a:extLst>
                </a:gridCol>
                <a:gridCol w="124702">
                  <a:extLst>
                    <a:ext uri="{9D8B030D-6E8A-4147-A177-3AD203B41FA5}">
                      <a16:colId xmlns:a16="http://schemas.microsoft.com/office/drawing/2014/main" val="779308722"/>
                    </a:ext>
                  </a:extLst>
                </a:gridCol>
                <a:gridCol w="129498">
                  <a:extLst>
                    <a:ext uri="{9D8B030D-6E8A-4147-A177-3AD203B41FA5}">
                      <a16:colId xmlns:a16="http://schemas.microsoft.com/office/drawing/2014/main" val="2687455892"/>
                    </a:ext>
                  </a:extLst>
                </a:gridCol>
                <a:gridCol w="115109">
                  <a:extLst>
                    <a:ext uri="{9D8B030D-6E8A-4147-A177-3AD203B41FA5}">
                      <a16:colId xmlns:a16="http://schemas.microsoft.com/office/drawing/2014/main" val="2925247382"/>
                    </a:ext>
                  </a:extLst>
                </a:gridCol>
                <a:gridCol w="110314">
                  <a:extLst>
                    <a:ext uri="{9D8B030D-6E8A-4147-A177-3AD203B41FA5}">
                      <a16:colId xmlns:a16="http://schemas.microsoft.com/office/drawing/2014/main" val="370730073"/>
                    </a:ext>
                  </a:extLst>
                </a:gridCol>
                <a:gridCol w="110314">
                  <a:extLst>
                    <a:ext uri="{9D8B030D-6E8A-4147-A177-3AD203B41FA5}">
                      <a16:colId xmlns:a16="http://schemas.microsoft.com/office/drawing/2014/main" val="3627796485"/>
                    </a:ext>
                  </a:extLst>
                </a:gridCol>
                <a:gridCol w="105516">
                  <a:extLst>
                    <a:ext uri="{9D8B030D-6E8A-4147-A177-3AD203B41FA5}">
                      <a16:colId xmlns:a16="http://schemas.microsoft.com/office/drawing/2014/main" val="4165117657"/>
                    </a:ext>
                  </a:extLst>
                </a:gridCol>
                <a:gridCol w="105516">
                  <a:extLst>
                    <a:ext uri="{9D8B030D-6E8A-4147-A177-3AD203B41FA5}">
                      <a16:colId xmlns:a16="http://schemas.microsoft.com/office/drawing/2014/main" val="2406512523"/>
                    </a:ext>
                  </a:extLst>
                </a:gridCol>
                <a:gridCol w="115109">
                  <a:extLst>
                    <a:ext uri="{9D8B030D-6E8A-4147-A177-3AD203B41FA5}">
                      <a16:colId xmlns:a16="http://schemas.microsoft.com/office/drawing/2014/main" val="1420218250"/>
                    </a:ext>
                  </a:extLst>
                </a:gridCol>
                <a:gridCol w="119905">
                  <a:extLst>
                    <a:ext uri="{9D8B030D-6E8A-4147-A177-3AD203B41FA5}">
                      <a16:colId xmlns:a16="http://schemas.microsoft.com/office/drawing/2014/main" val="2304185400"/>
                    </a:ext>
                  </a:extLst>
                </a:gridCol>
                <a:gridCol w="129498">
                  <a:extLst>
                    <a:ext uri="{9D8B030D-6E8A-4147-A177-3AD203B41FA5}">
                      <a16:colId xmlns:a16="http://schemas.microsoft.com/office/drawing/2014/main" val="4266172478"/>
                    </a:ext>
                  </a:extLst>
                </a:gridCol>
                <a:gridCol w="124702">
                  <a:extLst>
                    <a:ext uri="{9D8B030D-6E8A-4147-A177-3AD203B41FA5}">
                      <a16:colId xmlns:a16="http://schemas.microsoft.com/office/drawing/2014/main" val="353244461"/>
                    </a:ext>
                  </a:extLst>
                </a:gridCol>
                <a:gridCol w="134295">
                  <a:extLst>
                    <a:ext uri="{9D8B030D-6E8A-4147-A177-3AD203B41FA5}">
                      <a16:colId xmlns:a16="http://schemas.microsoft.com/office/drawing/2014/main" val="3870103827"/>
                    </a:ext>
                  </a:extLst>
                </a:gridCol>
                <a:gridCol w="110314">
                  <a:extLst>
                    <a:ext uri="{9D8B030D-6E8A-4147-A177-3AD203B41FA5}">
                      <a16:colId xmlns:a16="http://schemas.microsoft.com/office/drawing/2014/main" val="2594590851"/>
                    </a:ext>
                  </a:extLst>
                </a:gridCol>
                <a:gridCol w="115109">
                  <a:extLst>
                    <a:ext uri="{9D8B030D-6E8A-4147-A177-3AD203B41FA5}">
                      <a16:colId xmlns:a16="http://schemas.microsoft.com/office/drawing/2014/main" val="1728985470"/>
                    </a:ext>
                  </a:extLst>
                </a:gridCol>
                <a:gridCol w="129498">
                  <a:extLst>
                    <a:ext uri="{9D8B030D-6E8A-4147-A177-3AD203B41FA5}">
                      <a16:colId xmlns:a16="http://schemas.microsoft.com/office/drawing/2014/main" val="2954727568"/>
                    </a:ext>
                  </a:extLst>
                </a:gridCol>
              </a:tblGrid>
              <a:tr h="234166">
                <a:tc rowSpan="2">
                  <a:txBody>
                    <a:bodyPr/>
                    <a:lstStyle/>
                    <a:p>
                      <a:pPr algn="ctr" fontAlgn="ctr"/>
                      <a:r>
                        <a:rPr lang="tr-TR" sz="700" b="1" i="0" u="none" strike="noStrike" dirty="0">
                          <a:solidFill>
                            <a:srgbClr val="FFFFFF"/>
                          </a:solidFill>
                          <a:effectLst/>
                          <a:latin typeface="Verdana" panose="020B0604030504040204" pitchFamily="34" charset="0"/>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400" b="1" i="0" u="none" strike="noStrike">
                          <a:solidFill>
                            <a:srgbClr val="FFFFFF"/>
                          </a:solidFill>
                          <a:effectLst/>
                          <a:latin typeface="Verdana" panose="020B0604030504040204" pitchFamily="34" charset="0"/>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400" b="1" i="0" u="none" strike="noStrike">
                          <a:solidFill>
                            <a:srgbClr val="FFFFFF"/>
                          </a:solidFill>
                          <a:effectLst/>
                          <a:latin typeface="Verdana" panose="020B0604030504040204" pitchFamily="34" charset="0"/>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400" b="1" i="0" u="none" strike="noStrike">
                          <a:solidFill>
                            <a:srgbClr val="FFFFFF"/>
                          </a:solidFill>
                          <a:effectLst/>
                          <a:latin typeface="Verdana" panose="020B0604030504040204" pitchFamily="34" charset="0"/>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400" b="1" i="0" u="none" strike="noStrike">
                          <a:effectLst/>
                          <a:latin typeface="Verdana" panose="020B0604030504040204" pitchFamily="34" charset="0"/>
                        </a:rPr>
                        <a:t>Termin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300" b="1" i="0" u="none" strike="noStrike">
                          <a:effectLst/>
                          <a:latin typeface="Verdana" panose="020B0604030504040204" pitchFamily="34" charset="0"/>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300" b="1" i="0" u="none" strike="noStrike">
                          <a:effectLst/>
                          <a:latin typeface="Verdana" panose="020B0604030504040204" pitchFamily="34" charset="0"/>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300" b="1" i="0" u="none" strike="noStrike">
                          <a:effectLst/>
                          <a:latin typeface="Verdana" panose="020B0604030504040204" pitchFamily="34" charset="0"/>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300" b="1" i="0" u="none" strike="noStrike">
                          <a:effectLst/>
                          <a:latin typeface="Verdana" panose="020B0604030504040204" pitchFamily="34" charset="0"/>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300" b="1" i="0" u="none" strike="noStrike">
                          <a:effectLst/>
                          <a:latin typeface="Verdana" panose="020B0604030504040204" pitchFamily="34" charset="0"/>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300" b="1" i="0" u="none" strike="noStrike">
                          <a:effectLst/>
                          <a:latin typeface="Verdana" panose="020B0604030504040204" pitchFamily="34" charset="0"/>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300" b="1" i="0" u="none" strike="noStrike">
                          <a:effectLst/>
                          <a:latin typeface="Verdana" panose="020B0604030504040204" pitchFamily="34" charset="0"/>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300" b="1" i="0" u="none" strike="noStrike">
                          <a:effectLst/>
                          <a:latin typeface="Verdana" panose="020B0604030504040204" pitchFamily="34" charset="0"/>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300" b="1" i="0" u="none" strike="noStrike">
                          <a:effectLst/>
                          <a:latin typeface="Verdana" panose="020B0604030504040204" pitchFamily="34" charset="0"/>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300" b="1" i="0" u="none" strike="noStrike">
                          <a:effectLst/>
                          <a:latin typeface="Verdana" panose="020B0604030504040204" pitchFamily="34" charset="0"/>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300" b="1" i="0" u="none" strike="noStrike">
                          <a:effectLst/>
                          <a:latin typeface="Verdana" panose="020B0604030504040204" pitchFamily="34" charset="0"/>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300" b="1" i="0" u="none" strike="noStrike">
                          <a:effectLst/>
                          <a:latin typeface="Verdana" panose="020B0604030504040204" pitchFamily="34" charset="0"/>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4210002119"/>
                  </a:ext>
                </a:extLst>
              </a:tr>
              <a:tr h="223521">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400" b="0" i="0" u="none" strike="noStrike">
                          <a:effectLst/>
                          <a:latin typeface="Verdana" panose="020B0604030504040204" pitchFamily="34" charset="0"/>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400" b="0" i="0" u="none" strike="noStrike">
                          <a:effectLst/>
                          <a:latin typeface="Verdana" panose="020B0604030504040204" pitchFamily="34" charset="0"/>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2546684455"/>
                  </a:ext>
                </a:extLst>
              </a:tr>
              <a:tr h="564125">
                <a:tc rowSpan="2">
                  <a:txBody>
                    <a:bodyPr/>
                    <a:lstStyle/>
                    <a:p>
                      <a:pPr algn="l" fontAlgn="ctr"/>
                      <a:r>
                        <a:rPr lang="tr-TR" sz="900" b="0" i="0" u="none" strike="noStrike">
                          <a:effectLst/>
                          <a:latin typeface="Verdana" panose="020B0604030504040204" pitchFamily="34" charset="0"/>
                        </a:rPr>
                        <a:t>28.3.-29.3.-30.3.Şikayet çözüm memnuniyetlerinin ölçümlenmesi ve ölçüm sonucu şikayetin kapatılması/yeni aksiyonların yapılması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panose="020B0604030504040204" pitchFamily="34" charset="0"/>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panose="020B0604030504040204" pitchFamily="34" charset="0"/>
                        </a:rPr>
                        <a:t>İG-KT-FS-EK-TK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panose="020B0604030504040204" pitchFamily="34" charset="0"/>
                        </a:rPr>
                        <a:t>Şikayet Yazılım Kayıtları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panose="020B0604030504040204" pitchFamily="34" charset="0"/>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500" b="0" i="0" u="none" strike="noStrike">
                          <a:solidFill>
                            <a:srgbClr val="FFFFFF"/>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628485343"/>
                  </a:ext>
                </a:extLst>
              </a:tr>
              <a:tr h="776401">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panose="020B0604030504040204" pitchFamily="34" charset="0"/>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2663710968"/>
                  </a:ext>
                </a:extLst>
              </a:tr>
              <a:tr h="268105">
                <a:tc>
                  <a:txBody>
                    <a:bodyPr/>
                    <a:lstStyle/>
                    <a:p>
                      <a:pPr algn="l" fontAlgn="ctr"/>
                      <a:r>
                        <a:rPr lang="tr-TR" sz="900" b="1" i="0" u="none" strike="noStrike">
                          <a:effectLst/>
                          <a:latin typeface="Verdana" panose="020B0604030504040204" pitchFamily="34" charset="0"/>
                        </a:rPr>
                        <a:t>31.Çevre Kazası Sayısı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Calibri" panose="020F0502020204030204" pitchFamily="34" charset="0"/>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Calibri" panose="020F0502020204030204" pitchFamily="34" charset="0"/>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Calibri" panose="020F0502020204030204" pitchFamily="34" charset="0"/>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gridSpan="53">
                  <a:txBody>
                    <a:bodyPr/>
                    <a:lstStyle/>
                    <a:p>
                      <a:pPr algn="ctr" fontAlgn="b"/>
                      <a:r>
                        <a:rPr lang="tr-TR" sz="300" b="0" i="0" u="none" strike="noStrike">
                          <a:effectLst/>
                          <a:latin typeface="Calibri" panose="020F050202020403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4105938723"/>
                  </a:ext>
                </a:extLst>
              </a:tr>
              <a:tr h="457687">
                <a:tc rowSpan="2">
                  <a:txBody>
                    <a:bodyPr/>
                    <a:lstStyle/>
                    <a:p>
                      <a:pPr algn="l" fontAlgn="ctr"/>
                      <a:r>
                        <a:rPr lang="tr-TR" sz="900" b="0" i="0" u="none" strike="noStrike" dirty="0">
                          <a:effectLst/>
                          <a:latin typeface="Verdana" panose="020B0604030504040204" pitchFamily="34" charset="0"/>
                        </a:rPr>
                        <a:t>31.1.Tehlikeli ve tehlikesiz atıkların talimatlara göre ayrıştırılması ve ilgili geri dönüşüm yönetimin uyumun sağlanması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panose="020B0604030504040204" pitchFamily="34" charset="0"/>
                        </a:rPr>
                        <a:t>İnsan Kaynakları Müdürü</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Calibri" panose="020F0502020204030204" pitchFamily="34" charset="0"/>
                        </a:rPr>
                        <a:t>İG-KT-EK-FS-TK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Calibri" panose="020F0502020204030204" pitchFamily="34" charset="0"/>
                        </a:rPr>
                        <a:t>Çevre Kazası Bildirim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Calibri" panose="020F0502020204030204" pitchFamily="34" charset="0"/>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extLst>
                  <a:ext uri="{0D108BD9-81ED-4DB2-BD59-A6C34878D82A}">
                    <a16:rowId xmlns:a16="http://schemas.microsoft.com/office/drawing/2014/main" val="2831086773"/>
                  </a:ext>
                </a:extLst>
              </a:tr>
              <a:tr h="55234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Calibri" panose="020F0502020204030204" pitchFamily="34" charset="0"/>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extLst>
                  <a:ext uri="{0D108BD9-81ED-4DB2-BD59-A6C34878D82A}">
                    <a16:rowId xmlns:a16="http://schemas.microsoft.com/office/drawing/2014/main" val="1838089001"/>
                  </a:ext>
                </a:extLst>
              </a:tr>
              <a:tr h="536211">
                <a:tc>
                  <a:txBody>
                    <a:bodyPr/>
                    <a:lstStyle/>
                    <a:p>
                      <a:pPr algn="l" fontAlgn="ctr"/>
                      <a:r>
                        <a:rPr lang="tr-TR" sz="900" b="1" i="0" u="none" strike="noStrike">
                          <a:effectLst/>
                          <a:latin typeface="Verdana" panose="020B0604030504040204" pitchFamily="34" charset="0"/>
                        </a:rPr>
                        <a:t>32.İş Kazası Sayısı-33.İş Kazası Ağırlık Oranı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Calibri" panose="020F0502020204030204" pitchFamily="34" charset="0"/>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Calibri" panose="020F0502020204030204" pitchFamily="34" charset="0"/>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effectLst/>
                          <a:latin typeface="Calibri" panose="020F0502020204030204" pitchFamily="34" charset="0"/>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gridSpan="53">
                  <a:txBody>
                    <a:bodyPr/>
                    <a:lstStyle/>
                    <a:p>
                      <a:pPr algn="ctr" fontAlgn="b"/>
                      <a:r>
                        <a:rPr lang="tr-TR" sz="300" b="0" i="0" u="none" strike="noStrike">
                          <a:effectLst/>
                          <a:latin typeface="Calibri" panose="020F050202020403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51440802"/>
                  </a:ext>
                </a:extLst>
              </a:tr>
              <a:tr h="457687">
                <a:tc rowSpan="2">
                  <a:txBody>
                    <a:bodyPr/>
                    <a:lstStyle/>
                    <a:p>
                      <a:pPr algn="l" fontAlgn="ctr"/>
                      <a:r>
                        <a:rPr lang="tr-TR" sz="900" b="0" i="0" u="none" strike="noStrike">
                          <a:effectLst/>
                          <a:latin typeface="Verdana" panose="020B0604030504040204" pitchFamily="34" charset="0"/>
                        </a:rPr>
                        <a:t>32.1.-33.1.İş Sağlığı Güvenliği ile ilgili iç yönergelere uyum sağlanması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panose="020B0604030504040204" pitchFamily="34" charset="0"/>
                        </a:rPr>
                        <a:t>İnsan Kaynakları Müdürü</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Calibri" panose="020F0502020204030204" pitchFamily="34" charset="0"/>
                        </a:rPr>
                        <a:t>İG-KT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Calibri" panose="020F0502020204030204" pitchFamily="34" charset="0"/>
                        </a:rPr>
                        <a:t>İş Kazası Bildirim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Calibri" panose="020F0502020204030204" pitchFamily="34" charset="0"/>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extLst>
                  <a:ext uri="{0D108BD9-81ED-4DB2-BD59-A6C34878D82A}">
                    <a16:rowId xmlns:a16="http://schemas.microsoft.com/office/drawing/2014/main" val="840210987"/>
                  </a:ext>
                </a:extLst>
              </a:tr>
              <a:tr h="468330">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Calibri" panose="020F0502020204030204" pitchFamily="34" charset="0"/>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extLst>
                  <a:ext uri="{0D108BD9-81ED-4DB2-BD59-A6C34878D82A}">
                    <a16:rowId xmlns:a16="http://schemas.microsoft.com/office/drawing/2014/main" val="2585687834"/>
                  </a:ext>
                </a:extLst>
              </a:tr>
              <a:tr h="457687">
                <a:tc rowSpan="2">
                  <a:txBody>
                    <a:bodyPr/>
                    <a:lstStyle/>
                    <a:p>
                      <a:pPr algn="l" fontAlgn="ctr"/>
                      <a:r>
                        <a:rPr lang="tr-TR" sz="900" b="0" i="0" u="none" strike="noStrike" dirty="0">
                          <a:effectLst/>
                          <a:latin typeface="Verdana" panose="020B0604030504040204" pitchFamily="34" charset="0"/>
                        </a:rPr>
                        <a:t>32.2.-33.2.Birim/bölüm ile ilgili hazırlanan iş sağlığı risklerine karşı aksiyonlar geliştirilmesi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panose="020B0604030504040204" pitchFamily="34" charset="0"/>
                        </a:rPr>
                        <a:t>İnsan Kaynakları Müdürü</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Calibri" panose="020F0502020204030204" pitchFamily="34" charset="0"/>
                        </a:rPr>
                        <a:t>İG-KT-EK-FS-TK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Calibri" panose="020F0502020204030204" pitchFamily="34" charset="0"/>
                        </a:rPr>
                        <a:t>İş Kazası Bildirim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dirty="0">
                          <a:effectLst/>
                          <a:latin typeface="Calibri" panose="020F0502020204030204" pitchFamily="34" charset="0"/>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extLst>
                  <a:ext uri="{0D108BD9-81ED-4DB2-BD59-A6C34878D82A}">
                    <a16:rowId xmlns:a16="http://schemas.microsoft.com/office/drawing/2014/main" val="124869032"/>
                  </a:ext>
                </a:extLst>
              </a:tr>
              <a:tr h="457687">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Calibri" panose="020F0502020204030204" pitchFamily="34" charset="0"/>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dirty="0">
                          <a:effectLst/>
                          <a:latin typeface="Verdana" panose="020B0604030504040204" pitchFamily="34" charset="0"/>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extLst>
                  <a:ext uri="{0D108BD9-81ED-4DB2-BD59-A6C34878D82A}">
                    <a16:rowId xmlns:a16="http://schemas.microsoft.com/office/drawing/2014/main" val="3619286840"/>
                  </a:ext>
                </a:extLst>
              </a:tr>
            </a:tbl>
          </a:graphicData>
        </a:graphic>
      </p:graphicFrame>
    </p:spTree>
    <p:extLst>
      <p:ext uri="{BB962C8B-B14F-4D97-AF65-F5344CB8AC3E}">
        <p14:creationId xmlns:p14="http://schemas.microsoft.com/office/powerpoint/2010/main" val="362061664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69269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24</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2" name="Tablo 1"/>
          <p:cNvGraphicFramePr>
            <a:graphicFrameLocks noGrp="1"/>
          </p:cNvGraphicFramePr>
          <p:nvPr>
            <p:extLst>
              <p:ext uri="{D42A27DB-BD31-4B8C-83A1-F6EECF244321}">
                <p14:modId xmlns:p14="http://schemas.microsoft.com/office/powerpoint/2010/main" val="608278494"/>
              </p:ext>
            </p:extLst>
          </p:nvPr>
        </p:nvGraphicFramePr>
        <p:xfrm>
          <a:off x="107487" y="1320771"/>
          <a:ext cx="8857002" cy="5502182"/>
        </p:xfrm>
        <a:graphic>
          <a:graphicData uri="http://schemas.openxmlformats.org/drawingml/2006/table">
            <a:tbl>
              <a:tblPr/>
              <a:tblGrid>
                <a:gridCol w="1035978">
                  <a:extLst>
                    <a:ext uri="{9D8B030D-6E8A-4147-A177-3AD203B41FA5}">
                      <a16:colId xmlns:a16="http://schemas.microsoft.com/office/drawing/2014/main" val="20000"/>
                    </a:ext>
                  </a:extLst>
                </a:gridCol>
                <a:gridCol w="447645">
                  <a:extLst>
                    <a:ext uri="{9D8B030D-6E8A-4147-A177-3AD203B41FA5}">
                      <a16:colId xmlns:a16="http://schemas.microsoft.com/office/drawing/2014/main" val="20001"/>
                    </a:ext>
                  </a:extLst>
                </a:gridCol>
                <a:gridCol w="447645">
                  <a:extLst>
                    <a:ext uri="{9D8B030D-6E8A-4147-A177-3AD203B41FA5}">
                      <a16:colId xmlns:a16="http://schemas.microsoft.com/office/drawing/2014/main" val="20002"/>
                    </a:ext>
                  </a:extLst>
                </a:gridCol>
                <a:gridCol w="441250">
                  <a:extLst>
                    <a:ext uri="{9D8B030D-6E8A-4147-A177-3AD203B41FA5}">
                      <a16:colId xmlns:a16="http://schemas.microsoft.com/office/drawing/2014/main" val="20003"/>
                    </a:ext>
                  </a:extLst>
                </a:gridCol>
                <a:gridCol w="263790">
                  <a:extLst>
                    <a:ext uri="{9D8B030D-6E8A-4147-A177-3AD203B41FA5}">
                      <a16:colId xmlns:a16="http://schemas.microsoft.com/office/drawing/2014/main" val="20004"/>
                    </a:ext>
                  </a:extLst>
                </a:gridCol>
                <a:gridCol w="124702">
                  <a:extLst>
                    <a:ext uri="{9D8B030D-6E8A-4147-A177-3AD203B41FA5}">
                      <a16:colId xmlns:a16="http://schemas.microsoft.com/office/drawing/2014/main" val="20005"/>
                    </a:ext>
                  </a:extLst>
                </a:gridCol>
                <a:gridCol w="110314">
                  <a:extLst>
                    <a:ext uri="{9D8B030D-6E8A-4147-A177-3AD203B41FA5}">
                      <a16:colId xmlns:a16="http://schemas.microsoft.com/office/drawing/2014/main" val="20006"/>
                    </a:ext>
                  </a:extLst>
                </a:gridCol>
                <a:gridCol w="110314">
                  <a:extLst>
                    <a:ext uri="{9D8B030D-6E8A-4147-A177-3AD203B41FA5}">
                      <a16:colId xmlns:a16="http://schemas.microsoft.com/office/drawing/2014/main" val="20007"/>
                    </a:ext>
                  </a:extLst>
                </a:gridCol>
                <a:gridCol w="119905">
                  <a:extLst>
                    <a:ext uri="{9D8B030D-6E8A-4147-A177-3AD203B41FA5}">
                      <a16:colId xmlns:a16="http://schemas.microsoft.com/office/drawing/2014/main" val="20008"/>
                    </a:ext>
                  </a:extLst>
                </a:gridCol>
                <a:gridCol w="115109">
                  <a:extLst>
                    <a:ext uri="{9D8B030D-6E8A-4147-A177-3AD203B41FA5}">
                      <a16:colId xmlns:a16="http://schemas.microsoft.com/office/drawing/2014/main" val="20009"/>
                    </a:ext>
                  </a:extLst>
                </a:gridCol>
                <a:gridCol w="119905">
                  <a:extLst>
                    <a:ext uri="{9D8B030D-6E8A-4147-A177-3AD203B41FA5}">
                      <a16:colId xmlns:a16="http://schemas.microsoft.com/office/drawing/2014/main" val="20010"/>
                    </a:ext>
                  </a:extLst>
                </a:gridCol>
                <a:gridCol w="110314">
                  <a:extLst>
                    <a:ext uri="{9D8B030D-6E8A-4147-A177-3AD203B41FA5}">
                      <a16:colId xmlns:a16="http://schemas.microsoft.com/office/drawing/2014/main" val="20011"/>
                    </a:ext>
                  </a:extLst>
                </a:gridCol>
                <a:gridCol w="105516">
                  <a:extLst>
                    <a:ext uri="{9D8B030D-6E8A-4147-A177-3AD203B41FA5}">
                      <a16:colId xmlns:a16="http://schemas.microsoft.com/office/drawing/2014/main" val="20012"/>
                    </a:ext>
                  </a:extLst>
                </a:gridCol>
                <a:gridCol w="100721">
                  <a:extLst>
                    <a:ext uri="{9D8B030D-6E8A-4147-A177-3AD203B41FA5}">
                      <a16:colId xmlns:a16="http://schemas.microsoft.com/office/drawing/2014/main" val="20013"/>
                    </a:ext>
                  </a:extLst>
                </a:gridCol>
                <a:gridCol w="100721">
                  <a:extLst>
                    <a:ext uri="{9D8B030D-6E8A-4147-A177-3AD203B41FA5}">
                      <a16:colId xmlns:a16="http://schemas.microsoft.com/office/drawing/2014/main" val="20014"/>
                    </a:ext>
                  </a:extLst>
                </a:gridCol>
                <a:gridCol w="115109">
                  <a:extLst>
                    <a:ext uri="{9D8B030D-6E8A-4147-A177-3AD203B41FA5}">
                      <a16:colId xmlns:a16="http://schemas.microsoft.com/office/drawing/2014/main" val="20015"/>
                    </a:ext>
                  </a:extLst>
                </a:gridCol>
                <a:gridCol w="115109">
                  <a:extLst>
                    <a:ext uri="{9D8B030D-6E8A-4147-A177-3AD203B41FA5}">
                      <a16:colId xmlns:a16="http://schemas.microsoft.com/office/drawing/2014/main" val="20016"/>
                    </a:ext>
                  </a:extLst>
                </a:gridCol>
                <a:gridCol w="115109">
                  <a:extLst>
                    <a:ext uri="{9D8B030D-6E8A-4147-A177-3AD203B41FA5}">
                      <a16:colId xmlns:a16="http://schemas.microsoft.com/office/drawing/2014/main" val="20017"/>
                    </a:ext>
                  </a:extLst>
                </a:gridCol>
                <a:gridCol w="119905">
                  <a:extLst>
                    <a:ext uri="{9D8B030D-6E8A-4147-A177-3AD203B41FA5}">
                      <a16:colId xmlns:a16="http://schemas.microsoft.com/office/drawing/2014/main" val="20018"/>
                    </a:ext>
                  </a:extLst>
                </a:gridCol>
                <a:gridCol w="110314">
                  <a:extLst>
                    <a:ext uri="{9D8B030D-6E8A-4147-A177-3AD203B41FA5}">
                      <a16:colId xmlns:a16="http://schemas.microsoft.com/office/drawing/2014/main" val="20019"/>
                    </a:ext>
                  </a:extLst>
                </a:gridCol>
                <a:gridCol w="139090">
                  <a:extLst>
                    <a:ext uri="{9D8B030D-6E8A-4147-A177-3AD203B41FA5}">
                      <a16:colId xmlns:a16="http://schemas.microsoft.com/office/drawing/2014/main" val="20020"/>
                    </a:ext>
                  </a:extLst>
                </a:gridCol>
                <a:gridCol w="119905">
                  <a:extLst>
                    <a:ext uri="{9D8B030D-6E8A-4147-A177-3AD203B41FA5}">
                      <a16:colId xmlns:a16="http://schemas.microsoft.com/office/drawing/2014/main" val="20021"/>
                    </a:ext>
                  </a:extLst>
                </a:gridCol>
                <a:gridCol w="119905">
                  <a:extLst>
                    <a:ext uri="{9D8B030D-6E8A-4147-A177-3AD203B41FA5}">
                      <a16:colId xmlns:a16="http://schemas.microsoft.com/office/drawing/2014/main" val="20022"/>
                    </a:ext>
                  </a:extLst>
                </a:gridCol>
                <a:gridCol w="119905">
                  <a:extLst>
                    <a:ext uri="{9D8B030D-6E8A-4147-A177-3AD203B41FA5}">
                      <a16:colId xmlns:a16="http://schemas.microsoft.com/office/drawing/2014/main" val="20023"/>
                    </a:ext>
                  </a:extLst>
                </a:gridCol>
                <a:gridCol w="119905">
                  <a:extLst>
                    <a:ext uri="{9D8B030D-6E8A-4147-A177-3AD203B41FA5}">
                      <a16:colId xmlns:a16="http://schemas.microsoft.com/office/drawing/2014/main" val="20024"/>
                    </a:ext>
                  </a:extLst>
                </a:gridCol>
                <a:gridCol w="124702">
                  <a:extLst>
                    <a:ext uri="{9D8B030D-6E8A-4147-A177-3AD203B41FA5}">
                      <a16:colId xmlns:a16="http://schemas.microsoft.com/office/drawing/2014/main" val="20025"/>
                    </a:ext>
                  </a:extLst>
                </a:gridCol>
                <a:gridCol w="124702">
                  <a:extLst>
                    <a:ext uri="{9D8B030D-6E8A-4147-A177-3AD203B41FA5}">
                      <a16:colId xmlns:a16="http://schemas.microsoft.com/office/drawing/2014/main" val="20026"/>
                    </a:ext>
                  </a:extLst>
                </a:gridCol>
                <a:gridCol w="119905">
                  <a:extLst>
                    <a:ext uri="{9D8B030D-6E8A-4147-A177-3AD203B41FA5}">
                      <a16:colId xmlns:a16="http://schemas.microsoft.com/office/drawing/2014/main" val="20027"/>
                    </a:ext>
                  </a:extLst>
                </a:gridCol>
                <a:gridCol w="124702">
                  <a:extLst>
                    <a:ext uri="{9D8B030D-6E8A-4147-A177-3AD203B41FA5}">
                      <a16:colId xmlns:a16="http://schemas.microsoft.com/office/drawing/2014/main" val="20028"/>
                    </a:ext>
                  </a:extLst>
                </a:gridCol>
                <a:gridCol w="134294">
                  <a:extLst>
                    <a:ext uri="{9D8B030D-6E8A-4147-A177-3AD203B41FA5}">
                      <a16:colId xmlns:a16="http://schemas.microsoft.com/office/drawing/2014/main" val="20029"/>
                    </a:ext>
                  </a:extLst>
                </a:gridCol>
                <a:gridCol w="124702">
                  <a:extLst>
                    <a:ext uri="{9D8B030D-6E8A-4147-A177-3AD203B41FA5}">
                      <a16:colId xmlns:a16="http://schemas.microsoft.com/office/drawing/2014/main" val="20030"/>
                    </a:ext>
                  </a:extLst>
                </a:gridCol>
                <a:gridCol w="115109">
                  <a:extLst>
                    <a:ext uri="{9D8B030D-6E8A-4147-A177-3AD203B41FA5}">
                      <a16:colId xmlns:a16="http://schemas.microsoft.com/office/drawing/2014/main" val="20031"/>
                    </a:ext>
                  </a:extLst>
                </a:gridCol>
                <a:gridCol w="124702">
                  <a:extLst>
                    <a:ext uri="{9D8B030D-6E8A-4147-A177-3AD203B41FA5}">
                      <a16:colId xmlns:a16="http://schemas.microsoft.com/office/drawing/2014/main" val="20032"/>
                    </a:ext>
                  </a:extLst>
                </a:gridCol>
                <a:gridCol w="134294">
                  <a:extLst>
                    <a:ext uri="{9D8B030D-6E8A-4147-A177-3AD203B41FA5}">
                      <a16:colId xmlns:a16="http://schemas.microsoft.com/office/drawing/2014/main" val="20033"/>
                    </a:ext>
                  </a:extLst>
                </a:gridCol>
                <a:gridCol w="115109">
                  <a:extLst>
                    <a:ext uri="{9D8B030D-6E8A-4147-A177-3AD203B41FA5}">
                      <a16:colId xmlns:a16="http://schemas.microsoft.com/office/drawing/2014/main" val="20034"/>
                    </a:ext>
                  </a:extLst>
                </a:gridCol>
                <a:gridCol w="124702">
                  <a:extLst>
                    <a:ext uri="{9D8B030D-6E8A-4147-A177-3AD203B41FA5}">
                      <a16:colId xmlns:a16="http://schemas.microsoft.com/office/drawing/2014/main" val="20035"/>
                    </a:ext>
                  </a:extLst>
                </a:gridCol>
                <a:gridCol w="119905">
                  <a:extLst>
                    <a:ext uri="{9D8B030D-6E8A-4147-A177-3AD203B41FA5}">
                      <a16:colId xmlns:a16="http://schemas.microsoft.com/office/drawing/2014/main" val="20036"/>
                    </a:ext>
                  </a:extLst>
                </a:gridCol>
                <a:gridCol w="115109">
                  <a:extLst>
                    <a:ext uri="{9D8B030D-6E8A-4147-A177-3AD203B41FA5}">
                      <a16:colId xmlns:a16="http://schemas.microsoft.com/office/drawing/2014/main" val="20037"/>
                    </a:ext>
                  </a:extLst>
                </a:gridCol>
                <a:gridCol w="129498">
                  <a:extLst>
                    <a:ext uri="{9D8B030D-6E8A-4147-A177-3AD203B41FA5}">
                      <a16:colId xmlns:a16="http://schemas.microsoft.com/office/drawing/2014/main" val="20038"/>
                    </a:ext>
                  </a:extLst>
                </a:gridCol>
                <a:gridCol w="105516">
                  <a:extLst>
                    <a:ext uri="{9D8B030D-6E8A-4147-A177-3AD203B41FA5}">
                      <a16:colId xmlns:a16="http://schemas.microsoft.com/office/drawing/2014/main" val="20039"/>
                    </a:ext>
                  </a:extLst>
                </a:gridCol>
                <a:gridCol w="148682">
                  <a:extLst>
                    <a:ext uri="{9D8B030D-6E8A-4147-A177-3AD203B41FA5}">
                      <a16:colId xmlns:a16="http://schemas.microsoft.com/office/drawing/2014/main" val="20040"/>
                    </a:ext>
                  </a:extLst>
                </a:gridCol>
                <a:gridCol w="143886">
                  <a:extLst>
                    <a:ext uri="{9D8B030D-6E8A-4147-A177-3AD203B41FA5}">
                      <a16:colId xmlns:a16="http://schemas.microsoft.com/office/drawing/2014/main" val="20041"/>
                    </a:ext>
                  </a:extLst>
                </a:gridCol>
                <a:gridCol w="124702">
                  <a:extLst>
                    <a:ext uri="{9D8B030D-6E8A-4147-A177-3AD203B41FA5}">
                      <a16:colId xmlns:a16="http://schemas.microsoft.com/office/drawing/2014/main" val="20042"/>
                    </a:ext>
                  </a:extLst>
                </a:gridCol>
                <a:gridCol w="129498">
                  <a:extLst>
                    <a:ext uri="{9D8B030D-6E8A-4147-A177-3AD203B41FA5}">
                      <a16:colId xmlns:a16="http://schemas.microsoft.com/office/drawing/2014/main" val="20043"/>
                    </a:ext>
                  </a:extLst>
                </a:gridCol>
                <a:gridCol w="115109">
                  <a:extLst>
                    <a:ext uri="{9D8B030D-6E8A-4147-A177-3AD203B41FA5}">
                      <a16:colId xmlns:a16="http://schemas.microsoft.com/office/drawing/2014/main" val="20044"/>
                    </a:ext>
                  </a:extLst>
                </a:gridCol>
                <a:gridCol w="110314">
                  <a:extLst>
                    <a:ext uri="{9D8B030D-6E8A-4147-A177-3AD203B41FA5}">
                      <a16:colId xmlns:a16="http://schemas.microsoft.com/office/drawing/2014/main" val="20045"/>
                    </a:ext>
                  </a:extLst>
                </a:gridCol>
                <a:gridCol w="110314">
                  <a:extLst>
                    <a:ext uri="{9D8B030D-6E8A-4147-A177-3AD203B41FA5}">
                      <a16:colId xmlns:a16="http://schemas.microsoft.com/office/drawing/2014/main" val="20046"/>
                    </a:ext>
                  </a:extLst>
                </a:gridCol>
                <a:gridCol w="105516">
                  <a:extLst>
                    <a:ext uri="{9D8B030D-6E8A-4147-A177-3AD203B41FA5}">
                      <a16:colId xmlns:a16="http://schemas.microsoft.com/office/drawing/2014/main" val="20047"/>
                    </a:ext>
                  </a:extLst>
                </a:gridCol>
                <a:gridCol w="105516">
                  <a:extLst>
                    <a:ext uri="{9D8B030D-6E8A-4147-A177-3AD203B41FA5}">
                      <a16:colId xmlns:a16="http://schemas.microsoft.com/office/drawing/2014/main" val="20048"/>
                    </a:ext>
                  </a:extLst>
                </a:gridCol>
                <a:gridCol w="115109">
                  <a:extLst>
                    <a:ext uri="{9D8B030D-6E8A-4147-A177-3AD203B41FA5}">
                      <a16:colId xmlns:a16="http://schemas.microsoft.com/office/drawing/2014/main" val="20049"/>
                    </a:ext>
                  </a:extLst>
                </a:gridCol>
                <a:gridCol w="119905">
                  <a:extLst>
                    <a:ext uri="{9D8B030D-6E8A-4147-A177-3AD203B41FA5}">
                      <a16:colId xmlns:a16="http://schemas.microsoft.com/office/drawing/2014/main" val="20050"/>
                    </a:ext>
                  </a:extLst>
                </a:gridCol>
                <a:gridCol w="129498">
                  <a:extLst>
                    <a:ext uri="{9D8B030D-6E8A-4147-A177-3AD203B41FA5}">
                      <a16:colId xmlns:a16="http://schemas.microsoft.com/office/drawing/2014/main" val="20051"/>
                    </a:ext>
                  </a:extLst>
                </a:gridCol>
                <a:gridCol w="124702">
                  <a:extLst>
                    <a:ext uri="{9D8B030D-6E8A-4147-A177-3AD203B41FA5}">
                      <a16:colId xmlns:a16="http://schemas.microsoft.com/office/drawing/2014/main" val="20052"/>
                    </a:ext>
                  </a:extLst>
                </a:gridCol>
                <a:gridCol w="134294">
                  <a:extLst>
                    <a:ext uri="{9D8B030D-6E8A-4147-A177-3AD203B41FA5}">
                      <a16:colId xmlns:a16="http://schemas.microsoft.com/office/drawing/2014/main" val="20053"/>
                    </a:ext>
                  </a:extLst>
                </a:gridCol>
                <a:gridCol w="110314">
                  <a:extLst>
                    <a:ext uri="{9D8B030D-6E8A-4147-A177-3AD203B41FA5}">
                      <a16:colId xmlns:a16="http://schemas.microsoft.com/office/drawing/2014/main" val="20054"/>
                    </a:ext>
                  </a:extLst>
                </a:gridCol>
                <a:gridCol w="115109">
                  <a:extLst>
                    <a:ext uri="{9D8B030D-6E8A-4147-A177-3AD203B41FA5}">
                      <a16:colId xmlns:a16="http://schemas.microsoft.com/office/drawing/2014/main" val="20055"/>
                    </a:ext>
                  </a:extLst>
                </a:gridCol>
                <a:gridCol w="129498">
                  <a:extLst>
                    <a:ext uri="{9D8B030D-6E8A-4147-A177-3AD203B41FA5}">
                      <a16:colId xmlns:a16="http://schemas.microsoft.com/office/drawing/2014/main" val="20056"/>
                    </a:ext>
                  </a:extLst>
                </a:gridCol>
              </a:tblGrid>
              <a:tr h="191845">
                <a:tc rowSpan="2">
                  <a:txBody>
                    <a:bodyPr/>
                    <a:lstStyle/>
                    <a:p>
                      <a:pPr algn="ctr" fontAlgn="ctr"/>
                      <a:r>
                        <a:rPr lang="tr-TR" sz="60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dirty="0" err="1">
                          <a:effectLst/>
                          <a:latin typeface="Verdana"/>
                        </a:rPr>
                        <a:t>Termin</a:t>
                      </a:r>
                      <a:endParaRPr lang="tr-TR" sz="600" b="1" i="0" u="none" strike="noStrike" dirty="0">
                        <a:effectLst/>
                        <a:latin typeface="Verdana"/>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dirty="0">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83125">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437115">
                <a:tc rowSpan="2">
                  <a:txBody>
                    <a:bodyPr/>
                    <a:lstStyle/>
                    <a:p>
                      <a:pPr algn="l" fontAlgn="ctr"/>
                      <a:r>
                        <a:rPr lang="tr-TR" sz="850" b="0" i="0" u="none" strike="noStrike" dirty="0">
                          <a:effectLst/>
                          <a:latin typeface="Verdana"/>
                        </a:rPr>
                        <a:t>35.3.-36.3.Kurum içinde </a:t>
                      </a:r>
                      <a:r>
                        <a:rPr lang="tr-TR" sz="850" b="0" i="0" u="none" strike="noStrike" dirty="0" err="1">
                          <a:effectLst/>
                          <a:latin typeface="Verdana"/>
                        </a:rPr>
                        <a:t>isg</a:t>
                      </a:r>
                      <a:r>
                        <a:rPr lang="tr-TR" sz="850" b="0" i="0" u="none" strike="noStrike" dirty="0">
                          <a:effectLst/>
                          <a:latin typeface="Verdana"/>
                        </a:rPr>
                        <a:t> riski taşıyan konular hakkında yetkililere bilgi akışının sağlanması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Başkanlığı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E-</a:t>
                      </a:r>
                      <a:r>
                        <a:rPr lang="tr-TR" sz="600" b="0" i="0" u="none" strike="noStrike" dirty="0" err="1">
                          <a:effectLst/>
                          <a:latin typeface="Verdana"/>
                        </a:rPr>
                        <a:t>postalar,İç</a:t>
                      </a:r>
                      <a:r>
                        <a:rPr lang="tr-TR" sz="600" b="0" i="0" u="none" strike="noStrike" dirty="0">
                          <a:effectLst/>
                          <a:latin typeface="Verdana"/>
                        </a:rPr>
                        <a:t> Yazışmalar</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extLst>
                  <a:ext uri="{0D108BD9-81ED-4DB2-BD59-A6C34878D82A}">
                    <a16:rowId xmlns:a16="http://schemas.microsoft.com/office/drawing/2014/main" val="10002"/>
                  </a:ext>
                </a:extLst>
              </a:tr>
              <a:tr h="432048">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tx1"/>
                    </a:solidFill>
                  </a:tcPr>
                </a:tc>
                <a:extLst>
                  <a:ext uri="{0D108BD9-81ED-4DB2-BD59-A6C34878D82A}">
                    <a16:rowId xmlns:a16="http://schemas.microsoft.com/office/drawing/2014/main" val="10003"/>
                  </a:ext>
                </a:extLst>
              </a:tr>
              <a:tr h="376172">
                <a:tc>
                  <a:txBody>
                    <a:bodyPr/>
                    <a:lstStyle/>
                    <a:p>
                      <a:pPr algn="l" fontAlgn="ctr"/>
                      <a:r>
                        <a:rPr lang="tr-TR" sz="850" b="1" i="0" u="none" strike="noStrike">
                          <a:effectLst/>
                          <a:latin typeface="Verdana"/>
                        </a:rPr>
                        <a:t>34.Öneri Sayısı-35.Önerilerin Hayata Geçirilme Oranı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4"/>
                  </a:ext>
                </a:extLst>
              </a:tr>
              <a:tr h="268584">
                <a:tc rowSpan="2">
                  <a:txBody>
                    <a:bodyPr/>
                    <a:lstStyle/>
                    <a:p>
                      <a:pPr algn="l" fontAlgn="ctr"/>
                      <a:r>
                        <a:rPr lang="tr-TR" sz="850" b="0" i="0" u="none" strike="noStrike">
                          <a:effectLst/>
                          <a:latin typeface="Verdana"/>
                        </a:rPr>
                        <a:t>34.1Kurum içi verimliliğin sağlanabilmesi adına  öneriler verilmesi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E-postalar</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5"/>
                  </a:ext>
                </a:extLst>
              </a:tr>
              <a:tr h="453524">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6"/>
                  </a:ext>
                </a:extLst>
              </a:tr>
              <a:tr h="233703">
                <a:tc rowSpan="2">
                  <a:txBody>
                    <a:bodyPr/>
                    <a:lstStyle/>
                    <a:p>
                      <a:pPr algn="l" fontAlgn="ctr"/>
                      <a:r>
                        <a:rPr lang="tr-TR" sz="850" b="0" i="0" u="none" strike="noStrike">
                          <a:effectLst/>
                          <a:latin typeface="Verdana"/>
                        </a:rPr>
                        <a:t>35.1.Verilen önerilerin takip edilmesi ve uygulamaya alınması için aksiyonlar geliştirilmesi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İG-KT-EK-FS-TK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E-postalar,İç Yazışmalar</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7"/>
                  </a:ext>
                </a:extLst>
              </a:tr>
              <a:tr h="558385">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endParaRPr lang="tr-TR" sz="500" b="0" i="0" u="none" strike="noStrike">
                        <a:effectLst/>
                        <a:latin typeface="Arial Tur"/>
                      </a:endParaRP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8"/>
                  </a:ext>
                </a:extLst>
              </a:tr>
              <a:tr h="389364">
                <a:tc>
                  <a:txBody>
                    <a:bodyPr/>
                    <a:lstStyle/>
                    <a:p>
                      <a:pPr algn="l" fontAlgn="ctr"/>
                      <a:r>
                        <a:rPr lang="tr-TR" sz="850" b="1" i="0" u="none" strike="noStrike">
                          <a:effectLst/>
                          <a:latin typeface="Verdana"/>
                        </a:rPr>
                        <a:t>36.Personel Performans Oranı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9"/>
                  </a:ext>
                </a:extLst>
              </a:tr>
              <a:tr h="268584">
                <a:tc rowSpan="2">
                  <a:txBody>
                    <a:bodyPr/>
                    <a:lstStyle/>
                    <a:p>
                      <a:pPr algn="l" fontAlgn="ctr"/>
                      <a:r>
                        <a:rPr lang="tr-TR" sz="850" b="0" i="0" u="none" strike="noStrike">
                          <a:effectLst/>
                          <a:latin typeface="Verdana"/>
                        </a:rPr>
                        <a:t>36.1.Personel performansının ölçümlenmesi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Başkanlığı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Performans Değerlendirme Formu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0"/>
                  </a:ext>
                </a:extLst>
              </a:tr>
              <a:tr h="91456">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1"/>
                  </a:ext>
                </a:extLst>
              </a:tr>
              <a:tr h="320906">
                <a:tc rowSpan="2">
                  <a:txBody>
                    <a:bodyPr/>
                    <a:lstStyle/>
                    <a:p>
                      <a:pPr algn="l" fontAlgn="ctr"/>
                      <a:r>
                        <a:rPr lang="tr-TR" sz="850" b="0" i="0" u="none" strike="noStrike" dirty="0">
                          <a:effectLst/>
                          <a:latin typeface="Verdana"/>
                        </a:rPr>
                        <a:t>36.2.Ölçüm sonucu performansı düşük çıkan personelin iyileştirilmesine yönelik </a:t>
                      </a:r>
                      <a:r>
                        <a:rPr lang="tr-TR" sz="850" b="0" i="0" u="none" strike="noStrike" dirty="0" err="1">
                          <a:effectLst/>
                          <a:latin typeface="Verdana"/>
                        </a:rPr>
                        <a:t>eğitim,proje</a:t>
                      </a:r>
                      <a:r>
                        <a:rPr lang="tr-TR" sz="850" b="0" i="0" u="none" strike="noStrike" dirty="0">
                          <a:effectLst/>
                          <a:latin typeface="Verdana"/>
                        </a:rPr>
                        <a:t> ya da uygulama gibi faaliyetler gerçekleştirilmesi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Bölüm Başkanlığı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İG-KT-EK-FS-TK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Eğitim </a:t>
                      </a:r>
                      <a:r>
                        <a:rPr lang="tr-TR" sz="600" b="0" i="0" u="none" strike="noStrike" dirty="0" err="1">
                          <a:effectLst/>
                          <a:latin typeface="Verdana"/>
                        </a:rPr>
                        <a:t>katılımları,Proje</a:t>
                      </a:r>
                      <a:r>
                        <a:rPr lang="tr-TR" sz="600" b="0" i="0" u="none" strike="noStrike" dirty="0">
                          <a:effectLst/>
                          <a:latin typeface="Verdana"/>
                        </a:rPr>
                        <a:t> dosyaları,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2"/>
                  </a:ext>
                </a:extLst>
              </a:tr>
              <a:tr h="80264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34807104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69269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25</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graphicFrame>
        <p:nvGraphicFramePr>
          <p:cNvPr id="3" name="Tablo 2"/>
          <p:cNvGraphicFramePr>
            <a:graphicFrameLocks noGrp="1"/>
          </p:cNvGraphicFramePr>
          <p:nvPr>
            <p:extLst>
              <p:ext uri="{D42A27DB-BD31-4B8C-83A1-F6EECF244321}">
                <p14:modId xmlns:p14="http://schemas.microsoft.com/office/powerpoint/2010/main" val="431978446"/>
              </p:ext>
            </p:extLst>
          </p:nvPr>
        </p:nvGraphicFramePr>
        <p:xfrm>
          <a:off x="251520" y="1268760"/>
          <a:ext cx="8640967" cy="5441420"/>
        </p:xfrm>
        <a:graphic>
          <a:graphicData uri="http://schemas.openxmlformats.org/drawingml/2006/table">
            <a:tbl>
              <a:tblPr/>
              <a:tblGrid>
                <a:gridCol w="1152131">
                  <a:extLst>
                    <a:ext uri="{9D8B030D-6E8A-4147-A177-3AD203B41FA5}">
                      <a16:colId xmlns:a16="http://schemas.microsoft.com/office/drawing/2014/main" val="20000"/>
                    </a:ext>
                  </a:extLst>
                </a:gridCol>
                <a:gridCol w="354545">
                  <a:extLst>
                    <a:ext uri="{9D8B030D-6E8A-4147-A177-3AD203B41FA5}">
                      <a16:colId xmlns:a16="http://schemas.microsoft.com/office/drawing/2014/main" val="20001"/>
                    </a:ext>
                  </a:extLst>
                </a:gridCol>
                <a:gridCol w="433131">
                  <a:extLst>
                    <a:ext uri="{9D8B030D-6E8A-4147-A177-3AD203B41FA5}">
                      <a16:colId xmlns:a16="http://schemas.microsoft.com/office/drawing/2014/main" val="20002"/>
                    </a:ext>
                  </a:extLst>
                </a:gridCol>
                <a:gridCol w="426943">
                  <a:extLst>
                    <a:ext uri="{9D8B030D-6E8A-4147-A177-3AD203B41FA5}">
                      <a16:colId xmlns:a16="http://schemas.microsoft.com/office/drawing/2014/main" val="20003"/>
                    </a:ext>
                  </a:extLst>
                </a:gridCol>
                <a:gridCol w="255237">
                  <a:extLst>
                    <a:ext uri="{9D8B030D-6E8A-4147-A177-3AD203B41FA5}">
                      <a16:colId xmlns:a16="http://schemas.microsoft.com/office/drawing/2014/main" val="20004"/>
                    </a:ext>
                  </a:extLst>
                </a:gridCol>
                <a:gridCol w="120658">
                  <a:extLst>
                    <a:ext uri="{9D8B030D-6E8A-4147-A177-3AD203B41FA5}">
                      <a16:colId xmlns:a16="http://schemas.microsoft.com/office/drawing/2014/main" val="20005"/>
                    </a:ext>
                  </a:extLst>
                </a:gridCol>
                <a:gridCol w="106737">
                  <a:extLst>
                    <a:ext uri="{9D8B030D-6E8A-4147-A177-3AD203B41FA5}">
                      <a16:colId xmlns:a16="http://schemas.microsoft.com/office/drawing/2014/main" val="20006"/>
                    </a:ext>
                  </a:extLst>
                </a:gridCol>
                <a:gridCol w="106737">
                  <a:extLst>
                    <a:ext uri="{9D8B030D-6E8A-4147-A177-3AD203B41FA5}">
                      <a16:colId xmlns:a16="http://schemas.microsoft.com/office/drawing/2014/main" val="20007"/>
                    </a:ext>
                  </a:extLst>
                </a:gridCol>
                <a:gridCol w="116018">
                  <a:extLst>
                    <a:ext uri="{9D8B030D-6E8A-4147-A177-3AD203B41FA5}">
                      <a16:colId xmlns:a16="http://schemas.microsoft.com/office/drawing/2014/main" val="20008"/>
                    </a:ext>
                  </a:extLst>
                </a:gridCol>
                <a:gridCol w="111376">
                  <a:extLst>
                    <a:ext uri="{9D8B030D-6E8A-4147-A177-3AD203B41FA5}">
                      <a16:colId xmlns:a16="http://schemas.microsoft.com/office/drawing/2014/main" val="20009"/>
                    </a:ext>
                  </a:extLst>
                </a:gridCol>
                <a:gridCol w="116018">
                  <a:extLst>
                    <a:ext uri="{9D8B030D-6E8A-4147-A177-3AD203B41FA5}">
                      <a16:colId xmlns:a16="http://schemas.microsoft.com/office/drawing/2014/main" val="20010"/>
                    </a:ext>
                  </a:extLst>
                </a:gridCol>
                <a:gridCol w="106737">
                  <a:extLst>
                    <a:ext uri="{9D8B030D-6E8A-4147-A177-3AD203B41FA5}">
                      <a16:colId xmlns:a16="http://schemas.microsoft.com/office/drawing/2014/main" val="20011"/>
                    </a:ext>
                  </a:extLst>
                </a:gridCol>
                <a:gridCol w="102095">
                  <a:extLst>
                    <a:ext uri="{9D8B030D-6E8A-4147-A177-3AD203B41FA5}">
                      <a16:colId xmlns:a16="http://schemas.microsoft.com/office/drawing/2014/main" val="20012"/>
                    </a:ext>
                  </a:extLst>
                </a:gridCol>
                <a:gridCol w="97455">
                  <a:extLst>
                    <a:ext uri="{9D8B030D-6E8A-4147-A177-3AD203B41FA5}">
                      <a16:colId xmlns:a16="http://schemas.microsoft.com/office/drawing/2014/main" val="20013"/>
                    </a:ext>
                  </a:extLst>
                </a:gridCol>
                <a:gridCol w="97455">
                  <a:extLst>
                    <a:ext uri="{9D8B030D-6E8A-4147-A177-3AD203B41FA5}">
                      <a16:colId xmlns:a16="http://schemas.microsoft.com/office/drawing/2014/main" val="20014"/>
                    </a:ext>
                  </a:extLst>
                </a:gridCol>
                <a:gridCol w="111376">
                  <a:extLst>
                    <a:ext uri="{9D8B030D-6E8A-4147-A177-3AD203B41FA5}">
                      <a16:colId xmlns:a16="http://schemas.microsoft.com/office/drawing/2014/main" val="20015"/>
                    </a:ext>
                  </a:extLst>
                </a:gridCol>
                <a:gridCol w="111376">
                  <a:extLst>
                    <a:ext uri="{9D8B030D-6E8A-4147-A177-3AD203B41FA5}">
                      <a16:colId xmlns:a16="http://schemas.microsoft.com/office/drawing/2014/main" val="20016"/>
                    </a:ext>
                  </a:extLst>
                </a:gridCol>
                <a:gridCol w="111376">
                  <a:extLst>
                    <a:ext uri="{9D8B030D-6E8A-4147-A177-3AD203B41FA5}">
                      <a16:colId xmlns:a16="http://schemas.microsoft.com/office/drawing/2014/main" val="20017"/>
                    </a:ext>
                  </a:extLst>
                </a:gridCol>
                <a:gridCol w="116018">
                  <a:extLst>
                    <a:ext uri="{9D8B030D-6E8A-4147-A177-3AD203B41FA5}">
                      <a16:colId xmlns:a16="http://schemas.microsoft.com/office/drawing/2014/main" val="20018"/>
                    </a:ext>
                  </a:extLst>
                </a:gridCol>
                <a:gridCol w="106737">
                  <a:extLst>
                    <a:ext uri="{9D8B030D-6E8A-4147-A177-3AD203B41FA5}">
                      <a16:colId xmlns:a16="http://schemas.microsoft.com/office/drawing/2014/main" val="20019"/>
                    </a:ext>
                  </a:extLst>
                </a:gridCol>
                <a:gridCol w="134579">
                  <a:extLst>
                    <a:ext uri="{9D8B030D-6E8A-4147-A177-3AD203B41FA5}">
                      <a16:colId xmlns:a16="http://schemas.microsoft.com/office/drawing/2014/main" val="20020"/>
                    </a:ext>
                  </a:extLst>
                </a:gridCol>
                <a:gridCol w="116018">
                  <a:extLst>
                    <a:ext uri="{9D8B030D-6E8A-4147-A177-3AD203B41FA5}">
                      <a16:colId xmlns:a16="http://schemas.microsoft.com/office/drawing/2014/main" val="20021"/>
                    </a:ext>
                  </a:extLst>
                </a:gridCol>
                <a:gridCol w="116018">
                  <a:extLst>
                    <a:ext uri="{9D8B030D-6E8A-4147-A177-3AD203B41FA5}">
                      <a16:colId xmlns:a16="http://schemas.microsoft.com/office/drawing/2014/main" val="20022"/>
                    </a:ext>
                  </a:extLst>
                </a:gridCol>
                <a:gridCol w="116018">
                  <a:extLst>
                    <a:ext uri="{9D8B030D-6E8A-4147-A177-3AD203B41FA5}">
                      <a16:colId xmlns:a16="http://schemas.microsoft.com/office/drawing/2014/main" val="20023"/>
                    </a:ext>
                  </a:extLst>
                </a:gridCol>
                <a:gridCol w="116018">
                  <a:extLst>
                    <a:ext uri="{9D8B030D-6E8A-4147-A177-3AD203B41FA5}">
                      <a16:colId xmlns:a16="http://schemas.microsoft.com/office/drawing/2014/main" val="20024"/>
                    </a:ext>
                  </a:extLst>
                </a:gridCol>
                <a:gridCol w="120658">
                  <a:extLst>
                    <a:ext uri="{9D8B030D-6E8A-4147-A177-3AD203B41FA5}">
                      <a16:colId xmlns:a16="http://schemas.microsoft.com/office/drawing/2014/main" val="20025"/>
                    </a:ext>
                  </a:extLst>
                </a:gridCol>
                <a:gridCol w="120658">
                  <a:extLst>
                    <a:ext uri="{9D8B030D-6E8A-4147-A177-3AD203B41FA5}">
                      <a16:colId xmlns:a16="http://schemas.microsoft.com/office/drawing/2014/main" val="20026"/>
                    </a:ext>
                  </a:extLst>
                </a:gridCol>
                <a:gridCol w="116018">
                  <a:extLst>
                    <a:ext uri="{9D8B030D-6E8A-4147-A177-3AD203B41FA5}">
                      <a16:colId xmlns:a16="http://schemas.microsoft.com/office/drawing/2014/main" val="20027"/>
                    </a:ext>
                  </a:extLst>
                </a:gridCol>
                <a:gridCol w="120658">
                  <a:extLst>
                    <a:ext uri="{9D8B030D-6E8A-4147-A177-3AD203B41FA5}">
                      <a16:colId xmlns:a16="http://schemas.microsoft.com/office/drawing/2014/main" val="20028"/>
                    </a:ext>
                  </a:extLst>
                </a:gridCol>
                <a:gridCol w="129940">
                  <a:extLst>
                    <a:ext uri="{9D8B030D-6E8A-4147-A177-3AD203B41FA5}">
                      <a16:colId xmlns:a16="http://schemas.microsoft.com/office/drawing/2014/main" val="20029"/>
                    </a:ext>
                  </a:extLst>
                </a:gridCol>
                <a:gridCol w="120658">
                  <a:extLst>
                    <a:ext uri="{9D8B030D-6E8A-4147-A177-3AD203B41FA5}">
                      <a16:colId xmlns:a16="http://schemas.microsoft.com/office/drawing/2014/main" val="20030"/>
                    </a:ext>
                  </a:extLst>
                </a:gridCol>
                <a:gridCol w="111376">
                  <a:extLst>
                    <a:ext uri="{9D8B030D-6E8A-4147-A177-3AD203B41FA5}">
                      <a16:colId xmlns:a16="http://schemas.microsoft.com/office/drawing/2014/main" val="20031"/>
                    </a:ext>
                  </a:extLst>
                </a:gridCol>
                <a:gridCol w="120658">
                  <a:extLst>
                    <a:ext uri="{9D8B030D-6E8A-4147-A177-3AD203B41FA5}">
                      <a16:colId xmlns:a16="http://schemas.microsoft.com/office/drawing/2014/main" val="20032"/>
                    </a:ext>
                  </a:extLst>
                </a:gridCol>
                <a:gridCol w="129940">
                  <a:extLst>
                    <a:ext uri="{9D8B030D-6E8A-4147-A177-3AD203B41FA5}">
                      <a16:colId xmlns:a16="http://schemas.microsoft.com/office/drawing/2014/main" val="20033"/>
                    </a:ext>
                  </a:extLst>
                </a:gridCol>
                <a:gridCol w="111376">
                  <a:extLst>
                    <a:ext uri="{9D8B030D-6E8A-4147-A177-3AD203B41FA5}">
                      <a16:colId xmlns:a16="http://schemas.microsoft.com/office/drawing/2014/main" val="20034"/>
                    </a:ext>
                  </a:extLst>
                </a:gridCol>
                <a:gridCol w="120658">
                  <a:extLst>
                    <a:ext uri="{9D8B030D-6E8A-4147-A177-3AD203B41FA5}">
                      <a16:colId xmlns:a16="http://schemas.microsoft.com/office/drawing/2014/main" val="20035"/>
                    </a:ext>
                  </a:extLst>
                </a:gridCol>
                <a:gridCol w="116018">
                  <a:extLst>
                    <a:ext uri="{9D8B030D-6E8A-4147-A177-3AD203B41FA5}">
                      <a16:colId xmlns:a16="http://schemas.microsoft.com/office/drawing/2014/main" val="20036"/>
                    </a:ext>
                  </a:extLst>
                </a:gridCol>
                <a:gridCol w="111376">
                  <a:extLst>
                    <a:ext uri="{9D8B030D-6E8A-4147-A177-3AD203B41FA5}">
                      <a16:colId xmlns:a16="http://schemas.microsoft.com/office/drawing/2014/main" val="20037"/>
                    </a:ext>
                  </a:extLst>
                </a:gridCol>
                <a:gridCol w="125297">
                  <a:extLst>
                    <a:ext uri="{9D8B030D-6E8A-4147-A177-3AD203B41FA5}">
                      <a16:colId xmlns:a16="http://schemas.microsoft.com/office/drawing/2014/main" val="20038"/>
                    </a:ext>
                  </a:extLst>
                </a:gridCol>
                <a:gridCol w="102095">
                  <a:extLst>
                    <a:ext uri="{9D8B030D-6E8A-4147-A177-3AD203B41FA5}">
                      <a16:colId xmlns:a16="http://schemas.microsoft.com/office/drawing/2014/main" val="20039"/>
                    </a:ext>
                  </a:extLst>
                </a:gridCol>
                <a:gridCol w="143861">
                  <a:extLst>
                    <a:ext uri="{9D8B030D-6E8A-4147-A177-3AD203B41FA5}">
                      <a16:colId xmlns:a16="http://schemas.microsoft.com/office/drawing/2014/main" val="20040"/>
                    </a:ext>
                  </a:extLst>
                </a:gridCol>
                <a:gridCol w="139221">
                  <a:extLst>
                    <a:ext uri="{9D8B030D-6E8A-4147-A177-3AD203B41FA5}">
                      <a16:colId xmlns:a16="http://schemas.microsoft.com/office/drawing/2014/main" val="20041"/>
                    </a:ext>
                  </a:extLst>
                </a:gridCol>
                <a:gridCol w="120658">
                  <a:extLst>
                    <a:ext uri="{9D8B030D-6E8A-4147-A177-3AD203B41FA5}">
                      <a16:colId xmlns:a16="http://schemas.microsoft.com/office/drawing/2014/main" val="20042"/>
                    </a:ext>
                  </a:extLst>
                </a:gridCol>
                <a:gridCol w="125297">
                  <a:extLst>
                    <a:ext uri="{9D8B030D-6E8A-4147-A177-3AD203B41FA5}">
                      <a16:colId xmlns:a16="http://schemas.microsoft.com/office/drawing/2014/main" val="20043"/>
                    </a:ext>
                  </a:extLst>
                </a:gridCol>
                <a:gridCol w="111376">
                  <a:extLst>
                    <a:ext uri="{9D8B030D-6E8A-4147-A177-3AD203B41FA5}">
                      <a16:colId xmlns:a16="http://schemas.microsoft.com/office/drawing/2014/main" val="20044"/>
                    </a:ext>
                  </a:extLst>
                </a:gridCol>
                <a:gridCol w="106737">
                  <a:extLst>
                    <a:ext uri="{9D8B030D-6E8A-4147-A177-3AD203B41FA5}">
                      <a16:colId xmlns:a16="http://schemas.microsoft.com/office/drawing/2014/main" val="20045"/>
                    </a:ext>
                  </a:extLst>
                </a:gridCol>
                <a:gridCol w="106737">
                  <a:extLst>
                    <a:ext uri="{9D8B030D-6E8A-4147-A177-3AD203B41FA5}">
                      <a16:colId xmlns:a16="http://schemas.microsoft.com/office/drawing/2014/main" val="20046"/>
                    </a:ext>
                  </a:extLst>
                </a:gridCol>
                <a:gridCol w="102095">
                  <a:extLst>
                    <a:ext uri="{9D8B030D-6E8A-4147-A177-3AD203B41FA5}">
                      <a16:colId xmlns:a16="http://schemas.microsoft.com/office/drawing/2014/main" val="20047"/>
                    </a:ext>
                  </a:extLst>
                </a:gridCol>
                <a:gridCol w="102095">
                  <a:extLst>
                    <a:ext uri="{9D8B030D-6E8A-4147-A177-3AD203B41FA5}">
                      <a16:colId xmlns:a16="http://schemas.microsoft.com/office/drawing/2014/main" val="20048"/>
                    </a:ext>
                  </a:extLst>
                </a:gridCol>
                <a:gridCol w="111376">
                  <a:extLst>
                    <a:ext uri="{9D8B030D-6E8A-4147-A177-3AD203B41FA5}">
                      <a16:colId xmlns:a16="http://schemas.microsoft.com/office/drawing/2014/main" val="20049"/>
                    </a:ext>
                  </a:extLst>
                </a:gridCol>
                <a:gridCol w="116018">
                  <a:extLst>
                    <a:ext uri="{9D8B030D-6E8A-4147-A177-3AD203B41FA5}">
                      <a16:colId xmlns:a16="http://schemas.microsoft.com/office/drawing/2014/main" val="20050"/>
                    </a:ext>
                  </a:extLst>
                </a:gridCol>
                <a:gridCol w="125297">
                  <a:extLst>
                    <a:ext uri="{9D8B030D-6E8A-4147-A177-3AD203B41FA5}">
                      <a16:colId xmlns:a16="http://schemas.microsoft.com/office/drawing/2014/main" val="20051"/>
                    </a:ext>
                  </a:extLst>
                </a:gridCol>
                <a:gridCol w="120658">
                  <a:extLst>
                    <a:ext uri="{9D8B030D-6E8A-4147-A177-3AD203B41FA5}">
                      <a16:colId xmlns:a16="http://schemas.microsoft.com/office/drawing/2014/main" val="20052"/>
                    </a:ext>
                  </a:extLst>
                </a:gridCol>
                <a:gridCol w="129940">
                  <a:extLst>
                    <a:ext uri="{9D8B030D-6E8A-4147-A177-3AD203B41FA5}">
                      <a16:colId xmlns:a16="http://schemas.microsoft.com/office/drawing/2014/main" val="20053"/>
                    </a:ext>
                  </a:extLst>
                </a:gridCol>
                <a:gridCol w="106737">
                  <a:extLst>
                    <a:ext uri="{9D8B030D-6E8A-4147-A177-3AD203B41FA5}">
                      <a16:colId xmlns:a16="http://schemas.microsoft.com/office/drawing/2014/main" val="20054"/>
                    </a:ext>
                  </a:extLst>
                </a:gridCol>
                <a:gridCol w="111376">
                  <a:extLst>
                    <a:ext uri="{9D8B030D-6E8A-4147-A177-3AD203B41FA5}">
                      <a16:colId xmlns:a16="http://schemas.microsoft.com/office/drawing/2014/main" val="20055"/>
                    </a:ext>
                  </a:extLst>
                </a:gridCol>
                <a:gridCol w="125297">
                  <a:extLst>
                    <a:ext uri="{9D8B030D-6E8A-4147-A177-3AD203B41FA5}">
                      <a16:colId xmlns:a16="http://schemas.microsoft.com/office/drawing/2014/main" val="20056"/>
                    </a:ext>
                  </a:extLst>
                </a:gridCol>
              </a:tblGrid>
              <a:tr h="148858">
                <a:tc rowSpan="2">
                  <a:txBody>
                    <a:bodyPr/>
                    <a:lstStyle/>
                    <a:p>
                      <a:pPr algn="ctr" fontAlgn="ctr"/>
                      <a:r>
                        <a:rPr lang="tr-TR" sz="850" b="1" i="0" u="none" strike="noStrike" dirty="0">
                          <a:solidFill>
                            <a:srgbClr val="FFFFFF"/>
                          </a:solidFill>
                          <a:effectLst/>
                          <a:latin typeface="Verdana"/>
                        </a:rPr>
                        <a:t>   FAALİYETİN ADI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solidFill>
                            <a:srgbClr val="FFFFFF"/>
                          </a:solidFill>
                          <a:effectLst/>
                          <a:latin typeface="Verdana"/>
                        </a:rPr>
                        <a:t>Sorumlu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solidFill>
                            <a:srgbClr val="FFFFFF"/>
                          </a:solidFill>
                          <a:effectLst/>
                          <a:latin typeface="Verdana"/>
                        </a:rPr>
                        <a:t>Kaynak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solidFill>
                            <a:srgbClr val="FFFFFF"/>
                          </a:solidFill>
                          <a:effectLst/>
                          <a:latin typeface="Verdana"/>
                        </a:rPr>
                        <a:t>Takip          Göstergesi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rowSpan="2">
                  <a:txBody>
                    <a:bodyPr/>
                    <a:lstStyle/>
                    <a:p>
                      <a:pPr algn="ctr" fontAlgn="ctr"/>
                      <a:r>
                        <a:rPr lang="tr-TR" sz="600" b="1" i="0" u="none" strike="noStrike">
                          <a:effectLst/>
                          <a:latin typeface="Verdana"/>
                        </a:rPr>
                        <a:t>Termin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gridSpan="5">
                  <a:txBody>
                    <a:bodyPr/>
                    <a:lstStyle/>
                    <a:p>
                      <a:pPr algn="ctr" fontAlgn="ctr"/>
                      <a:r>
                        <a:rPr lang="tr-TR" sz="600" b="1" i="0" u="none" strike="noStrike">
                          <a:effectLst/>
                          <a:latin typeface="Verdana"/>
                        </a:rPr>
                        <a:t>OCAK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ŞUBAT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MART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NİSAN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a:effectLst/>
                          <a:latin typeface="Verdana"/>
                        </a:rPr>
                        <a:t>MAYIS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a:effectLst/>
                          <a:latin typeface="Verdana"/>
                        </a:rPr>
                        <a:t>HAZİRAN</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TEMMUZ</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AĞUSTOS</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EYLÜL</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EKİM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4">
                  <a:txBody>
                    <a:bodyPr/>
                    <a:lstStyle/>
                    <a:p>
                      <a:pPr algn="ctr" fontAlgn="ctr"/>
                      <a:r>
                        <a:rPr lang="tr-TR" sz="600" b="1" i="0" u="none" strike="noStrike" dirty="0">
                          <a:effectLst/>
                          <a:latin typeface="Verdana"/>
                        </a:rPr>
                        <a:t>KASIM</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gridSpan="5">
                  <a:txBody>
                    <a:bodyPr/>
                    <a:lstStyle/>
                    <a:p>
                      <a:pPr algn="ctr" fontAlgn="ctr"/>
                      <a:r>
                        <a:rPr lang="tr-TR" sz="600" b="1" i="0" u="none" strike="noStrike" dirty="0">
                          <a:effectLst/>
                          <a:latin typeface="Verdana"/>
                        </a:rPr>
                        <a:t>ARALIK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4209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600" b="0" i="0" u="none" strike="noStrike">
                          <a:effectLst/>
                          <a:latin typeface="Verdana"/>
                        </a:rPr>
                        <a:t>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19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27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29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39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43</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44</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45</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46</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47</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48</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49</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50</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a:effectLst/>
                          <a:latin typeface="Verdana"/>
                        </a:rPr>
                        <a:t>51</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tc>
                  <a:txBody>
                    <a:bodyPr/>
                    <a:lstStyle/>
                    <a:p>
                      <a:pPr algn="ctr" fontAlgn="ctr"/>
                      <a:r>
                        <a:rPr lang="tr-TR" sz="600" b="0" i="0" u="none" strike="noStrike" dirty="0">
                          <a:effectLst/>
                          <a:latin typeface="Verdana"/>
                        </a:rPr>
                        <a:t>52</a:t>
                      </a:r>
                    </a:p>
                  </a:txBody>
                  <a:tcPr marL="0" marR="0" marT="0" marB="0" vert="vert27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33CCCC"/>
                    </a:solidFill>
                  </a:tcPr>
                </a:tc>
                <a:extLst>
                  <a:ext uri="{0D108BD9-81ED-4DB2-BD59-A6C34878D82A}">
                    <a16:rowId xmlns:a16="http://schemas.microsoft.com/office/drawing/2014/main" val="10001"/>
                  </a:ext>
                </a:extLst>
              </a:tr>
              <a:tr h="285114">
                <a:tc>
                  <a:txBody>
                    <a:bodyPr/>
                    <a:lstStyle/>
                    <a:p>
                      <a:pPr algn="l" fontAlgn="ctr"/>
                      <a:r>
                        <a:rPr lang="tr-TR" sz="850" b="1" i="0" u="none" strike="noStrike">
                          <a:effectLst/>
                          <a:latin typeface="Verdana"/>
                        </a:rPr>
                        <a:t>37.Süreç Memnuniyet Oranı (İç Müşteri)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4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500" b="0" i="0" u="none" strike="noStrike">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dirty="0">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2"/>
                  </a:ext>
                </a:extLst>
              </a:tr>
              <a:tr h="221935">
                <a:tc rowSpan="2">
                  <a:txBody>
                    <a:bodyPr/>
                    <a:lstStyle/>
                    <a:p>
                      <a:pPr algn="l" fontAlgn="ctr"/>
                      <a:r>
                        <a:rPr lang="tr-TR" sz="850" b="0" i="0" u="none" strike="noStrike">
                          <a:effectLst/>
                          <a:latin typeface="Verdana"/>
                        </a:rPr>
                        <a:t>37.1.İç Müşteri Memnuniyet Anketinin yapılması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İG-KT</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Anket formları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3"/>
                  </a:ext>
                </a:extLst>
              </a:tr>
              <a:tr h="322631">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4"/>
                  </a:ext>
                </a:extLst>
              </a:tr>
              <a:tr h="230055">
                <a:tc rowSpan="2">
                  <a:txBody>
                    <a:bodyPr/>
                    <a:lstStyle/>
                    <a:p>
                      <a:pPr algn="l" fontAlgn="ctr"/>
                      <a:r>
                        <a:rPr lang="tr-TR" sz="850" b="0" i="0" u="none" strike="noStrike">
                          <a:effectLst/>
                          <a:latin typeface="Verdana"/>
                        </a:rPr>
                        <a:t>37.2.Anket sonucu çıkan uygunsuzluklar için AAP hazırlanması ve uygulamaların takibi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Kalite Sorumlusu / Öğretim elemanları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İG-KT-EK-FS-TK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Analiz Formları ve AAP'ler</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5"/>
                  </a:ext>
                </a:extLst>
              </a:tr>
              <a:tr h="250495">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6"/>
                  </a:ext>
                </a:extLst>
              </a:tr>
              <a:tr h="225092">
                <a:tc rowSpan="2">
                  <a:txBody>
                    <a:bodyPr/>
                    <a:lstStyle/>
                    <a:p>
                      <a:pPr algn="l" fontAlgn="ctr"/>
                      <a:r>
                        <a:rPr lang="tr-TR" sz="850" b="0" i="0" u="none" strike="noStrike" dirty="0">
                          <a:effectLst/>
                          <a:latin typeface="Verdana"/>
                        </a:rPr>
                        <a:t>37.3. Anketlere gelen yorumların risk analizlerine ilave edilmesi ve takibi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Bölüm Kalite Sorumlusu/ Bölüm Başkanı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effectLst/>
                          <a:latin typeface="Verdana"/>
                        </a:rPr>
                        <a:t>İG-KT-EK-FS-TK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effectLst/>
                          <a:latin typeface="Verdana"/>
                        </a:rPr>
                        <a:t>Risk Analizleri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P</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7"/>
                  </a:ext>
                </a:extLst>
              </a:tr>
              <a:tr h="18382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G</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8"/>
                  </a:ext>
                </a:extLst>
              </a:tr>
              <a:tr h="235468">
                <a:tc rowSpan="2">
                  <a:txBody>
                    <a:bodyPr/>
                    <a:lstStyle/>
                    <a:p>
                      <a:pPr algn="l" fontAlgn="ctr"/>
                      <a:r>
                        <a:rPr lang="tr-TR" sz="850" b="1" i="0" u="none" strike="noStrike">
                          <a:solidFill>
                            <a:schemeClr val="tx1"/>
                          </a:solidFill>
                          <a:effectLst/>
                          <a:latin typeface="Calibri"/>
                        </a:rPr>
                        <a:t>38.Şikayete Geri Dönüş/Cevap Verme Süresi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09"/>
                  </a:ext>
                </a:extLst>
              </a:tr>
              <a:tr h="56854">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0"/>
                  </a:ext>
                </a:extLst>
              </a:tr>
              <a:tr h="235468">
                <a:tc rowSpan="2">
                  <a:txBody>
                    <a:bodyPr/>
                    <a:lstStyle/>
                    <a:p>
                      <a:pPr algn="l" fontAlgn="ctr"/>
                      <a:r>
                        <a:rPr lang="tr-TR" sz="850" b="0" i="0" u="none" strike="noStrike">
                          <a:solidFill>
                            <a:schemeClr val="tx1"/>
                          </a:solidFill>
                          <a:effectLst/>
                          <a:latin typeface="Calibri"/>
                        </a:rPr>
                        <a:t>38.1.Şikayet sahibine "şikayetiniz alınmıştır" şeklinde geri bildirim yapılması</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Bölüm Şikayet sistemi sorumlusu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solidFill>
                            <a:schemeClr val="tx1"/>
                          </a:solidFill>
                          <a:effectLst/>
                          <a:latin typeface="Tahoma"/>
                        </a:rPr>
                        <a:t>İG-KT-EK-TK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Tahoma"/>
                        </a:rPr>
                        <a:t>Şikayet Yönetim Sistemi</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1"/>
                  </a:ext>
                </a:extLst>
              </a:tr>
              <a:tr h="100282">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2"/>
                  </a:ext>
                </a:extLst>
              </a:tr>
              <a:tr h="235468">
                <a:tc rowSpan="2">
                  <a:txBody>
                    <a:bodyPr/>
                    <a:lstStyle/>
                    <a:p>
                      <a:pPr algn="l" fontAlgn="ctr"/>
                      <a:r>
                        <a:rPr lang="tr-TR" sz="850" b="1" i="0" u="none" strike="noStrike">
                          <a:solidFill>
                            <a:schemeClr val="tx1"/>
                          </a:solidFill>
                          <a:effectLst/>
                          <a:latin typeface="Calibri"/>
                        </a:rPr>
                        <a:t>39.Şikayetin Çözümü İçin Öngörülen Süre</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solidFill>
                            <a:schemeClr val="tx1"/>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3"/>
                  </a:ext>
                </a:extLst>
              </a:tr>
              <a:tr h="86178">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4"/>
                  </a:ext>
                </a:extLst>
              </a:tr>
              <a:tr h="235468">
                <a:tc rowSpan="2">
                  <a:txBody>
                    <a:bodyPr/>
                    <a:lstStyle/>
                    <a:p>
                      <a:pPr algn="l" fontAlgn="ctr"/>
                      <a:r>
                        <a:rPr lang="tr-TR" sz="850" b="0" i="0" u="none" strike="noStrike">
                          <a:solidFill>
                            <a:schemeClr val="tx1"/>
                          </a:solidFill>
                          <a:effectLst/>
                          <a:latin typeface="Calibri"/>
                        </a:rPr>
                        <a:t>39.1.KY-PR-0004 DF Prosedürüne uygun DF gerçekleştirmek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Bölüm Şikayet sistemi sorumlusu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Tahoma"/>
                        </a:rPr>
                        <a:t>İG-KT-EK-TK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solidFill>
                            <a:schemeClr val="tx1"/>
                          </a:solidFill>
                          <a:effectLst/>
                          <a:latin typeface="Tahoma"/>
                        </a:rPr>
                        <a:t>Risk Analizi Formu-AAP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5"/>
                  </a:ext>
                </a:extLst>
              </a:tr>
              <a:tr h="52564">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6"/>
                  </a:ext>
                </a:extLst>
              </a:tr>
              <a:tr h="235468">
                <a:tc rowSpan="2">
                  <a:txBody>
                    <a:bodyPr/>
                    <a:lstStyle/>
                    <a:p>
                      <a:pPr algn="l" fontAlgn="ctr"/>
                      <a:r>
                        <a:rPr lang="tr-TR" sz="850" b="0" i="0" u="none" strike="noStrike">
                          <a:solidFill>
                            <a:schemeClr val="tx1"/>
                          </a:solidFill>
                          <a:effectLst/>
                          <a:latin typeface="Calibri"/>
                        </a:rPr>
                        <a:t>39.2. Gerekiyor ise KY-FR-0009 Kök-Neden gerçekleştirmek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Bölüm Şikayet sistemi sorumlusu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a:solidFill>
                            <a:schemeClr val="tx1"/>
                          </a:solidFill>
                          <a:effectLst/>
                          <a:latin typeface="Tahom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tr-TR" sz="600" b="0" i="0" u="none" strike="noStrike">
                          <a:solidFill>
                            <a:schemeClr val="tx1"/>
                          </a:solidFill>
                          <a:effectLst/>
                          <a:latin typeface="Tahom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7"/>
                  </a:ext>
                </a:extLst>
              </a:tr>
              <a:tr h="27412">
                <a:tc vMerge="1">
                  <a:txBody>
                    <a:bodyPr/>
                    <a:lstStyle/>
                    <a:p>
                      <a:endParaRPr lang="tr-TR"/>
                    </a:p>
                  </a:txBody>
                  <a:tcPr/>
                </a:tc>
                <a:tc vMerge="1">
                  <a:txBody>
                    <a:bodyPr/>
                    <a:lstStyle/>
                    <a:p>
                      <a:endParaRPr lang="tr-TR"/>
                    </a:p>
                  </a:txBody>
                  <a:tcPr/>
                </a:tc>
                <a:tc>
                  <a:txBody>
                    <a:bodyPr/>
                    <a:lstStyle/>
                    <a:p>
                      <a:pPr algn="ctr" fontAlgn="ctr"/>
                      <a:r>
                        <a:rPr lang="tr-TR" sz="600" b="0" i="0" u="none" strike="noStrike">
                          <a:solidFill>
                            <a:schemeClr val="tx1"/>
                          </a:solidFill>
                          <a:effectLst/>
                          <a:latin typeface="Tahom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fontAlgn="ctr"/>
                      <a:r>
                        <a:rPr lang="tr-TR" sz="600" b="0" i="0" u="none" strike="noStrike" dirty="0">
                          <a:solidFill>
                            <a:schemeClr val="tx1"/>
                          </a:solidFill>
                          <a:effectLst/>
                          <a:latin typeface="Tahom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8"/>
                  </a:ext>
                </a:extLst>
              </a:tr>
              <a:tr h="235468">
                <a:tc rowSpan="2">
                  <a:txBody>
                    <a:bodyPr/>
                    <a:lstStyle/>
                    <a:p>
                      <a:pPr algn="l" fontAlgn="ctr"/>
                      <a:r>
                        <a:rPr lang="tr-TR" sz="850" b="1" i="0" u="none" strike="noStrike">
                          <a:solidFill>
                            <a:schemeClr val="tx1"/>
                          </a:solidFill>
                          <a:effectLst/>
                          <a:latin typeface="Calibri"/>
                        </a:rPr>
                        <a:t>40.Çözümün Gerçekleştirildiği Süre</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solidFill>
                            <a:schemeClr val="tx1"/>
                          </a:solidFill>
                          <a:effectLst/>
                          <a:latin typeface="Verdana"/>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19"/>
                  </a:ext>
                </a:extLst>
              </a:tr>
              <a:tr h="0">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20"/>
                  </a:ext>
                </a:extLst>
              </a:tr>
              <a:tr h="235468">
                <a:tc rowSpan="2">
                  <a:txBody>
                    <a:bodyPr/>
                    <a:lstStyle/>
                    <a:p>
                      <a:pPr algn="l" fontAlgn="ctr"/>
                      <a:r>
                        <a:rPr lang="tr-TR" sz="850" b="0" i="0" u="none" strike="noStrike" dirty="0">
                          <a:solidFill>
                            <a:schemeClr val="tx1"/>
                          </a:solidFill>
                          <a:effectLst/>
                          <a:latin typeface="Calibri"/>
                        </a:rPr>
                        <a:t>40.1.Şikayet çözülene kadar ele alınma süreci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Verdana"/>
                        </a:rPr>
                        <a:t>KÜTÜPHANE MÜDÜRÜ</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a:solidFill>
                            <a:schemeClr val="tx1"/>
                          </a:solidFill>
                          <a:effectLst/>
                          <a:latin typeface="Tahoma"/>
                        </a:rPr>
                        <a:t>İG-KT-EK-TK</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tr-TR" sz="600" b="0" i="0" u="none" strike="noStrike" dirty="0">
                          <a:solidFill>
                            <a:schemeClr val="tx1"/>
                          </a:solidFill>
                          <a:effectLst/>
                          <a:latin typeface="Tahoma"/>
                        </a:rPr>
                        <a:t>Düzeltici Faaliyet Formu</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21"/>
                  </a:ext>
                </a:extLst>
              </a:tr>
              <a:tr h="235468">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b"/>
                      <a:r>
                        <a:rPr lang="tr-TR" sz="3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r>
                        <a:rPr lang="tr-TR" sz="500" b="0" i="0" u="none" strike="noStrike">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0000"/>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r>
                        <a:rPr lang="tr-TR" sz="500" b="0" i="0" u="none" strike="noStrike" dirty="0">
                          <a:solidFill>
                            <a:srgbClr val="FF0000"/>
                          </a:solidFill>
                          <a:effectLst/>
                          <a:latin typeface="Verdana"/>
                        </a:rPr>
                        <a:t> </a:t>
                      </a:r>
                    </a:p>
                  </a:txBody>
                  <a:tcPr marL="0" marR="0" marT="0" marB="0" anchor="b">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188430700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187624" y="908720"/>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KALİTE FAALİYET PLANLARI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26</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8" name="Metin kutusu 1"/>
          <p:cNvSpPr txBox="1"/>
          <p:nvPr/>
        </p:nvSpPr>
        <p:spPr>
          <a:xfrm>
            <a:off x="107504" y="1532985"/>
            <a:ext cx="8579296" cy="2739211"/>
          </a:xfrm>
          <a:prstGeom prst="rect">
            <a:avLst/>
          </a:prstGeom>
          <a:noFill/>
        </p:spPr>
        <p:txBody>
          <a:bodyPr wrap="square" rtlCol="0">
            <a:spAutoFit/>
          </a:bodyPr>
          <a:lstStyle/>
          <a:p>
            <a:endParaRPr lang="tr-TR" sz="1600" b="1" dirty="0" smtClean="0"/>
          </a:p>
          <a:p>
            <a:r>
              <a:rPr lang="tr-TR" sz="1600" b="1" u="sng" dirty="0" smtClean="0"/>
              <a:t>İM-FP-0001 Kalite Faaliyet Planlarında gerçekleştirilememiş faaliyetler ve sebepleri:</a:t>
            </a:r>
          </a:p>
          <a:p>
            <a:endParaRPr lang="tr-TR" sz="1600" b="1" u="sng" dirty="0"/>
          </a:p>
          <a:p>
            <a:r>
              <a:rPr lang="tr-TR" sz="1600" b="1" dirty="0"/>
              <a:t>3.1 Aylık araştırma konuları paylaşım Toplantıları</a:t>
            </a:r>
          </a:p>
          <a:p>
            <a:r>
              <a:rPr lang="tr-TR" sz="1600" dirty="0" smtClean="0"/>
              <a:t>Aylık </a:t>
            </a:r>
            <a:r>
              <a:rPr lang="tr-TR" sz="1600" dirty="0"/>
              <a:t>araştırma konuları paylaşım </a:t>
            </a:r>
            <a:r>
              <a:rPr lang="tr-TR" sz="1600" dirty="0" smtClean="0"/>
              <a:t>Toplantıları her ay yapılmamış. Buna da neden olarak, Öğretim üyelerin yüksek ders saatlerınden dolayı her ay toplanmaları mumkun olmamıştır. Bunun yerinde ara ara yemek saatlerinde araştırmaları ile ilgili toplantılar olmuştur.</a:t>
            </a:r>
            <a:endParaRPr lang="tr-TR" sz="1600" dirty="0"/>
          </a:p>
          <a:p>
            <a:endParaRPr lang="tr-TR" sz="1600" b="1" u="sng" dirty="0"/>
          </a:p>
          <a:p>
            <a:endParaRPr lang="tr-TR" sz="1600" b="1" dirty="0"/>
          </a:p>
          <a:p>
            <a:endParaRPr lang="tr-TR" sz="1400" dirty="0">
              <a:latin typeface="Verdana"/>
            </a:endParaRPr>
          </a:p>
          <a:p>
            <a:endParaRPr lang="tr-TR" sz="1400" dirty="0" smtClean="0"/>
          </a:p>
        </p:txBody>
      </p:sp>
    </p:spTree>
    <p:extLst>
      <p:ext uri="{BB962C8B-B14F-4D97-AF65-F5344CB8AC3E}">
        <p14:creationId xmlns:p14="http://schemas.microsoft.com/office/powerpoint/2010/main" val="93086888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27</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graphicFrame>
        <p:nvGraphicFramePr>
          <p:cNvPr id="4" name="Tablo 3"/>
          <p:cNvGraphicFramePr>
            <a:graphicFrameLocks noGrp="1"/>
          </p:cNvGraphicFramePr>
          <p:nvPr>
            <p:extLst>
              <p:ext uri="{D42A27DB-BD31-4B8C-83A1-F6EECF244321}">
                <p14:modId xmlns:p14="http://schemas.microsoft.com/office/powerpoint/2010/main" val="1787199920"/>
              </p:ext>
            </p:extLst>
          </p:nvPr>
        </p:nvGraphicFramePr>
        <p:xfrm>
          <a:off x="323528" y="2420888"/>
          <a:ext cx="8568952" cy="4211193"/>
        </p:xfrm>
        <a:graphic>
          <a:graphicData uri="http://schemas.openxmlformats.org/drawingml/2006/table">
            <a:tbl>
              <a:tblPr/>
              <a:tblGrid>
                <a:gridCol w="1224136">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360040">
                  <a:extLst>
                    <a:ext uri="{9D8B030D-6E8A-4147-A177-3AD203B41FA5}">
                      <a16:colId xmlns:a16="http://schemas.microsoft.com/office/drawing/2014/main" val="20002"/>
                    </a:ext>
                  </a:extLst>
                </a:gridCol>
                <a:gridCol w="720080">
                  <a:extLst>
                    <a:ext uri="{9D8B030D-6E8A-4147-A177-3AD203B41FA5}">
                      <a16:colId xmlns:a16="http://schemas.microsoft.com/office/drawing/2014/main" val="20003"/>
                    </a:ext>
                  </a:extLst>
                </a:gridCol>
                <a:gridCol w="288032">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360040">
                  <a:extLst>
                    <a:ext uri="{9D8B030D-6E8A-4147-A177-3AD203B41FA5}">
                      <a16:colId xmlns:a16="http://schemas.microsoft.com/office/drawing/2014/main" val="20006"/>
                    </a:ext>
                  </a:extLst>
                </a:gridCol>
                <a:gridCol w="288032">
                  <a:extLst>
                    <a:ext uri="{9D8B030D-6E8A-4147-A177-3AD203B41FA5}">
                      <a16:colId xmlns:a16="http://schemas.microsoft.com/office/drawing/2014/main" val="20007"/>
                    </a:ext>
                  </a:extLst>
                </a:gridCol>
                <a:gridCol w="1080120">
                  <a:extLst>
                    <a:ext uri="{9D8B030D-6E8A-4147-A177-3AD203B41FA5}">
                      <a16:colId xmlns:a16="http://schemas.microsoft.com/office/drawing/2014/main" val="20008"/>
                    </a:ext>
                  </a:extLst>
                </a:gridCol>
                <a:gridCol w="720080">
                  <a:extLst>
                    <a:ext uri="{9D8B030D-6E8A-4147-A177-3AD203B41FA5}">
                      <a16:colId xmlns:a16="http://schemas.microsoft.com/office/drawing/2014/main" val="20009"/>
                    </a:ext>
                  </a:extLst>
                </a:gridCol>
                <a:gridCol w="720080">
                  <a:extLst>
                    <a:ext uri="{9D8B030D-6E8A-4147-A177-3AD203B41FA5}">
                      <a16:colId xmlns:a16="http://schemas.microsoft.com/office/drawing/2014/main" val="20010"/>
                    </a:ext>
                  </a:extLst>
                </a:gridCol>
                <a:gridCol w="216024">
                  <a:extLst>
                    <a:ext uri="{9D8B030D-6E8A-4147-A177-3AD203B41FA5}">
                      <a16:colId xmlns:a16="http://schemas.microsoft.com/office/drawing/2014/main" val="20011"/>
                    </a:ext>
                  </a:extLst>
                </a:gridCol>
                <a:gridCol w="216024">
                  <a:extLst>
                    <a:ext uri="{9D8B030D-6E8A-4147-A177-3AD203B41FA5}">
                      <a16:colId xmlns:a16="http://schemas.microsoft.com/office/drawing/2014/main" val="20012"/>
                    </a:ext>
                  </a:extLst>
                </a:gridCol>
                <a:gridCol w="216024">
                  <a:extLst>
                    <a:ext uri="{9D8B030D-6E8A-4147-A177-3AD203B41FA5}">
                      <a16:colId xmlns:a16="http://schemas.microsoft.com/office/drawing/2014/main" val="20013"/>
                    </a:ext>
                  </a:extLst>
                </a:gridCol>
                <a:gridCol w="360040">
                  <a:extLst>
                    <a:ext uri="{9D8B030D-6E8A-4147-A177-3AD203B41FA5}">
                      <a16:colId xmlns:a16="http://schemas.microsoft.com/office/drawing/2014/main" val="20014"/>
                    </a:ext>
                  </a:extLst>
                </a:gridCol>
              </a:tblGrid>
              <a:tr h="538899">
                <a:tc>
                  <a:txBody>
                    <a:bodyPr/>
                    <a:lstStyle/>
                    <a:p>
                      <a:pPr algn="l" fontAlgn="ctr"/>
                      <a:r>
                        <a:rPr lang="tr-TR" sz="600" b="0" i="0" u="none" strike="noStrike" dirty="0">
                          <a:effectLst/>
                          <a:latin typeface="Tahoma"/>
                        </a:rPr>
                        <a:t>Fotokopi Odasındaki Cihazların  (Yazıcı, Fotokopi   ve Tarayıcı) Arızası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600" b="0" i="0" u="none" strike="noStrike" dirty="0">
                          <a:effectLst/>
                          <a:latin typeface="Tahoma"/>
                        </a:rPr>
                        <a:t>Ders, sınav materyallerinin gecikmesi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a:effectLst/>
                          <a:latin typeface="Tahoma"/>
                        </a:rPr>
                        <a:t>Periyodik bakımın zamanında yapılmaması/yetersizliği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effectLst/>
                          <a:latin typeface="Tahoma"/>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dirty="0">
                          <a:effectLst/>
                          <a:latin typeface="Tahoma"/>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smtClean="0">
                          <a:effectLst/>
                          <a:latin typeface="Tahoma"/>
                        </a:rPr>
                        <a:t>10</a:t>
                      </a:r>
                      <a:endParaRPr lang="tr-TR" sz="800" b="1"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420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a:effectLst/>
                          <a:latin typeface="Tahoma"/>
                        </a:rPr>
                        <a:t>Periodik kontroller/makina sayılarının arttırılması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dirty="0">
                          <a:effectLst/>
                          <a:latin typeface="Tahoma"/>
                        </a:rPr>
                        <a:t>IT (01.02.2019)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kern="1200" dirty="0" smtClean="0">
                          <a:solidFill>
                            <a:schemeClr val="tx1"/>
                          </a:solidFill>
                          <a:effectLst/>
                          <a:latin typeface="Tahoma"/>
                          <a:ea typeface="+mn-ea"/>
                          <a:cs typeface="+mn-cs"/>
                        </a:rPr>
                        <a:t>Söz konusu </a:t>
                      </a:r>
                      <a:r>
                        <a:rPr lang="tr-TR" sz="600" b="0" i="0" u="none" strike="noStrike" kern="1200" dirty="0">
                          <a:solidFill>
                            <a:schemeClr val="tx1"/>
                          </a:solidFill>
                          <a:effectLst/>
                          <a:latin typeface="Tahoma"/>
                          <a:ea typeface="+mn-ea"/>
                          <a:cs typeface="+mn-cs"/>
                        </a:rPr>
                        <a:t>periyodik bakımlar ilgili firma tarafından gerçekleştirildi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solidFill>
                            <a:srgbClr val="FF0000"/>
                          </a:solidFill>
                          <a:effectLst/>
                          <a:latin typeface="Tahoma"/>
                        </a:rPr>
                        <a:t>126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538899">
                <a:tc>
                  <a:txBody>
                    <a:bodyPr/>
                    <a:lstStyle/>
                    <a:p>
                      <a:pPr algn="l" fontAlgn="ctr"/>
                      <a:r>
                        <a:rPr lang="tr-TR" sz="600" b="0" i="0" u="none" strike="noStrike" dirty="0">
                          <a:effectLst/>
                          <a:latin typeface="Tahoma"/>
                        </a:rPr>
                        <a:t>Derslerin Çakışması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600" b="0" i="0" u="none" strike="noStrike" dirty="0">
                          <a:effectLst/>
                          <a:latin typeface="Tahoma"/>
                        </a:rPr>
                        <a:t>Öğrencilerin istedikleri dersleri alamaması, Eğitimcilerin haftalık ders yüklerinin dengesiz dağılımı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a:effectLst/>
                          <a:latin typeface="Tahoma"/>
                        </a:rPr>
                        <a:t>Derslik yetersizliği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a:effectLst/>
                          <a:latin typeface="Tahoma"/>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630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a:effectLst/>
                          <a:latin typeface="Tahoma"/>
                        </a:rPr>
                        <a:t>Yeni binanın tamamlanması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dirty="0">
                          <a:effectLst/>
                          <a:latin typeface="Tahoma"/>
                        </a:rPr>
                        <a:t>Üst yönetim       (01.02.2019)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kern="1200" dirty="0">
                          <a:solidFill>
                            <a:schemeClr val="tx1"/>
                          </a:solidFill>
                          <a:effectLst/>
                          <a:latin typeface="Tahoma"/>
                          <a:ea typeface="+mn-ea"/>
                          <a:cs typeface="+mn-cs"/>
                        </a:rPr>
                        <a:t>Geçici derslikler oluşturuldu.</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solidFill>
                            <a:srgbClr val="FF0000"/>
                          </a:solidFill>
                          <a:effectLst/>
                          <a:latin typeface="Tahoma"/>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061948">
                <a:tc>
                  <a:txBody>
                    <a:bodyPr/>
                    <a:lstStyle/>
                    <a:p>
                      <a:pPr algn="l" fontAlgn="ctr"/>
                      <a:r>
                        <a:rPr lang="tr-TR" sz="600" b="0" i="0" u="none" strike="noStrike" dirty="0">
                          <a:effectLst/>
                          <a:latin typeface="Tahoma"/>
                        </a:rPr>
                        <a:t>İletişim ağları ve bilgi yönetimi problemleri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600" b="0" i="0" u="none" strike="noStrike" dirty="0">
                          <a:effectLst/>
                          <a:latin typeface="Tahoma"/>
                        </a:rPr>
                        <a:t>Gerekli duyuruların zamanında yapılamaması,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600" b="0" i="0" u="none" strike="noStrike" dirty="0">
                          <a:effectLst/>
                          <a:latin typeface="Tahoma"/>
                        </a:rPr>
                        <a:t>SIS, web sitesi ve </a:t>
                      </a:r>
                      <a:r>
                        <a:rPr lang="tr-TR" sz="600" b="0" i="0" u="none" strike="noStrike" dirty="0" err="1">
                          <a:effectLst/>
                          <a:latin typeface="Tahoma"/>
                        </a:rPr>
                        <a:t>Eders</a:t>
                      </a:r>
                      <a:r>
                        <a:rPr lang="tr-TR" sz="600" b="0" i="0" u="none" strike="noStrike" dirty="0">
                          <a:effectLst/>
                          <a:latin typeface="Tahoma"/>
                        </a:rPr>
                        <a:t> sistemlerinin düzgün çalışmaması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600" b="0" i="0" u="none" strike="noStrike" dirty="0">
                          <a:effectLst/>
                          <a:latin typeface="Tahoma"/>
                        </a:rPr>
                        <a:t>Yeni Sistem</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dirty="0">
                          <a:effectLst/>
                          <a:latin typeface="Tahoma"/>
                        </a:rPr>
                        <a:t>252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600" b="0" i="0" u="none" strike="noStrike" dirty="0">
                          <a:effectLst/>
                          <a:latin typeface="Tahoma"/>
                        </a:rPr>
                        <a:t>Yeni bir öğrenci bilgi sistemine geçilmesi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dirty="0">
                          <a:effectLst/>
                          <a:latin typeface="Tahoma"/>
                        </a:rPr>
                        <a:t>IT (01.02.2019)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kern="1200" dirty="0">
                          <a:solidFill>
                            <a:schemeClr val="tx1"/>
                          </a:solidFill>
                          <a:effectLst/>
                          <a:latin typeface="Tahoma"/>
                          <a:ea typeface="+mn-ea"/>
                          <a:cs typeface="+mn-cs"/>
                        </a:rPr>
                        <a:t>Yeni ÖBS sistemine geçiş gerçekleştirildi. Yeni sistemin halihazırda mevcut problemlerinin giderilmesi için sürekli olarak </a:t>
                      </a:r>
                      <a:r>
                        <a:rPr lang="tr-TR" sz="600" b="0" i="0" u="none" strike="noStrike" kern="1200" dirty="0" smtClean="0">
                          <a:solidFill>
                            <a:schemeClr val="tx1"/>
                          </a:solidFill>
                          <a:effectLst/>
                          <a:latin typeface="Tahoma"/>
                          <a:ea typeface="+mn-ea"/>
                          <a:cs typeface="+mn-cs"/>
                        </a:rPr>
                        <a:t>iyileştirme </a:t>
                      </a:r>
                      <a:r>
                        <a:rPr lang="tr-TR" sz="600" b="0" i="0" u="none" strike="noStrike" kern="1200" dirty="0">
                          <a:solidFill>
                            <a:schemeClr val="tx1"/>
                          </a:solidFill>
                          <a:effectLst/>
                          <a:latin typeface="Tahoma"/>
                          <a:ea typeface="+mn-ea"/>
                          <a:cs typeface="+mn-cs"/>
                        </a:rPr>
                        <a:t>çalışmaları yapılıyor.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solidFill>
                            <a:srgbClr val="FF0000"/>
                          </a:solidFill>
                          <a:effectLst/>
                          <a:latin typeface="Tahoma"/>
                        </a:rPr>
                        <a:t>126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879672">
                <a:tc>
                  <a:txBody>
                    <a:bodyPr/>
                    <a:lstStyle/>
                    <a:p>
                      <a:pPr algn="l" fontAlgn="ctr"/>
                      <a:r>
                        <a:rPr lang="tr-TR" sz="600" b="0" i="0" u="none" strike="noStrike" dirty="0" smtClean="0">
                          <a:effectLst/>
                          <a:latin typeface="Tahoma"/>
                        </a:rPr>
                        <a:t>Ön kayıt  </a:t>
                      </a:r>
                      <a:r>
                        <a:rPr lang="tr-TR" sz="600" b="0" i="0" u="none" strike="noStrike" dirty="0">
                          <a:effectLst/>
                          <a:latin typeface="Tahoma"/>
                        </a:rPr>
                        <a:t>sisteminin etkin çalışmaması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600" b="0" i="0" u="none" strike="noStrike">
                          <a:effectLst/>
                          <a:latin typeface="Tahoma"/>
                        </a:rPr>
                        <a:t>Eğitim çizelgesinin problemli ve hatalı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dirty="0" smtClean="0">
                          <a:effectLst/>
                          <a:latin typeface="Tahoma"/>
                        </a:rPr>
                        <a:t>Ön kayıt/kayıt  </a:t>
                      </a:r>
                      <a:r>
                        <a:rPr lang="tr-TR" sz="600" b="0" i="0" u="none" strike="noStrike" dirty="0">
                          <a:effectLst/>
                          <a:latin typeface="Tahoma"/>
                        </a:rPr>
                        <a:t>sisteminin etkin planlanmaması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effectLst/>
                          <a:latin typeface="Tahoma"/>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a:effectLst/>
                          <a:latin typeface="Tahoma"/>
                        </a:rPr>
                        <a:t>Yeni Sistem</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dirty="0">
                          <a:effectLst/>
                          <a:latin typeface="Tahoma"/>
                        </a:rPr>
                        <a:t>168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dirty="0">
                          <a:effectLst/>
                          <a:latin typeface="Tahoma"/>
                        </a:rPr>
                        <a:t>Ders ön kayıtlarını sağlıklı yapabilecek, öğrenci bilgi sistemi ile entegre yeni bir sisteme geçilmesi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dirty="0">
                          <a:effectLst/>
                          <a:latin typeface="Tahoma"/>
                        </a:rPr>
                        <a:t>IT (01.02.2019)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kern="1200">
                          <a:solidFill>
                            <a:schemeClr val="tx1"/>
                          </a:solidFill>
                          <a:effectLst/>
                          <a:latin typeface="Tahoma"/>
                          <a:ea typeface="+mn-ea"/>
                          <a:cs typeface="+mn-cs"/>
                        </a:rPr>
                        <a:t>Eski ÖBS sistemindeki müfredat yaklaşımı yeni sistemle revize edilerek ders kayıtlarının daha sağlıklı şekilde yapılabilmesi için çalışma gerçekleştirildi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smtClean="0">
                          <a:solidFill>
                            <a:schemeClr val="tx1"/>
                          </a:solidFill>
                          <a:effectLst/>
                          <a:latin typeface="Tahoma"/>
                          <a:ea typeface="+mn-ea"/>
                          <a:cs typeface="+mn-cs"/>
                        </a:rPr>
                        <a:t>4</a:t>
                      </a:r>
                      <a:endParaRPr lang="tr-TR" sz="800" b="1" i="0" u="none" strike="noStrike" kern="1200" dirty="0">
                        <a:solidFill>
                          <a:schemeClr val="tx1"/>
                        </a:solidFill>
                        <a:effectLst/>
                        <a:latin typeface="Tahoma"/>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smtClean="0">
                          <a:solidFill>
                            <a:srgbClr val="FF0000"/>
                          </a:solidFill>
                          <a:effectLst/>
                          <a:latin typeface="Tahoma"/>
                          <a:ea typeface="+mn-ea"/>
                          <a:cs typeface="+mn-cs"/>
                        </a:rPr>
                        <a:t>112</a:t>
                      </a:r>
                      <a:endParaRPr lang="tr-TR" sz="800" b="1" i="0" u="none" strike="noStrike" kern="1200" dirty="0">
                        <a:solidFill>
                          <a:srgbClr val="FF0000"/>
                        </a:solidFill>
                        <a:effectLst/>
                        <a:latin typeface="Tahoma"/>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1157047">
                <a:tc>
                  <a:txBody>
                    <a:bodyPr/>
                    <a:lstStyle/>
                    <a:p>
                      <a:pPr algn="l" fontAlgn="ctr"/>
                      <a:r>
                        <a:rPr lang="tr-TR" sz="600" b="0" i="0" u="none" strike="noStrike">
                          <a:effectLst/>
                          <a:latin typeface="Tahoma"/>
                        </a:rPr>
                        <a:t>Kayıt sistemindeki hatalar ve eksiklikler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600" b="0" i="0" u="none" strike="noStrike">
                          <a:effectLst/>
                          <a:latin typeface="Tahoma"/>
                        </a:rPr>
                        <a:t>Kayıt sürecinin uzaması veya öğrencinin derse girememesi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a:effectLst/>
                          <a:latin typeface="Tahoma"/>
                        </a:rPr>
                        <a:t>SIS'in aksaklıkları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effectLst/>
                          <a:latin typeface="Tahoma"/>
                        </a:rPr>
                        <a:t>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a:effectLst/>
                          <a:latin typeface="Tahoma"/>
                        </a:rPr>
                        <a:t>Yeni Sistem</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effectLst/>
                          <a:latin typeface="Tahoma"/>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dirty="0">
                          <a:effectLst/>
                          <a:latin typeface="Tahoma"/>
                        </a:rPr>
                        <a:t>252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dirty="0">
                          <a:effectLst/>
                          <a:latin typeface="Tahoma"/>
                        </a:rPr>
                        <a:t>Yeni öğrenci bilgi sistemine geçilmesi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dirty="0">
                          <a:effectLst/>
                          <a:latin typeface="Tahoma"/>
                        </a:rPr>
                        <a:t>IT (01.02.2019)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600" b="0" i="0" u="none" strike="noStrike" kern="1200" dirty="0">
                          <a:solidFill>
                            <a:schemeClr val="tx1"/>
                          </a:solidFill>
                          <a:effectLst/>
                          <a:latin typeface="Tahoma"/>
                          <a:ea typeface="+mn-ea"/>
                          <a:cs typeface="+mn-cs"/>
                        </a:rPr>
                        <a:t>Yeni ÖBS sistemine geçiş gerçekleştirildi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a:solidFill>
                            <a:schemeClr val="tx1"/>
                          </a:solidFill>
                          <a:effectLst/>
                          <a:latin typeface="Tahoma"/>
                          <a:ea typeface="+mn-ea"/>
                          <a:cs typeface="+mn-cs"/>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solidFill>
                            <a:srgbClr val="FF0000"/>
                          </a:solidFill>
                          <a:effectLst/>
                          <a:latin typeface="Tahoma"/>
                        </a:rPr>
                        <a:t>147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bl>
          </a:graphicData>
        </a:graphic>
      </p:graphicFrame>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graphicFrame>
        <p:nvGraphicFramePr>
          <p:cNvPr id="44" name="Table 2"/>
          <p:cNvGraphicFramePr>
            <a:graphicFrameLocks noGrp="1"/>
          </p:cNvGraphicFramePr>
          <p:nvPr>
            <p:extLst>
              <p:ext uri="{D42A27DB-BD31-4B8C-83A1-F6EECF244321}">
                <p14:modId xmlns:p14="http://schemas.microsoft.com/office/powerpoint/2010/main" val="2137681181"/>
              </p:ext>
            </p:extLst>
          </p:nvPr>
        </p:nvGraphicFramePr>
        <p:xfrm>
          <a:off x="323528" y="1008176"/>
          <a:ext cx="8579293" cy="1397712"/>
        </p:xfrm>
        <a:graphic>
          <a:graphicData uri="http://schemas.openxmlformats.org/drawingml/2006/table">
            <a:tbl>
              <a:tblPr/>
              <a:tblGrid>
                <a:gridCol w="1228600">
                  <a:extLst>
                    <a:ext uri="{9D8B030D-6E8A-4147-A177-3AD203B41FA5}">
                      <a16:colId xmlns:a16="http://schemas.microsoft.com/office/drawing/2014/main" val="18281341"/>
                    </a:ext>
                  </a:extLst>
                </a:gridCol>
                <a:gridCol w="1226857">
                  <a:extLst>
                    <a:ext uri="{9D8B030D-6E8A-4147-A177-3AD203B41FA5}">
                      <a16:colId xmlns:a16="http://schemas.microsoft.com/office/drawing/2014/main" val="797734238"/>
                    </a:ext>
                  </a:extLst>
                </a:gridCol>
                <a:gridCol w="334598">
                  <a:extLst>
                    <a:ext uri="{9D8B030D-6E8A-4147-A177-3AD203B41FA5}">
                      <a16:colId xmlns:a16="http://schemas.microsoft.com/office/drawing/2014/main" val="337018350"/>
                    </a:ext>
                  </a:extLst>
                </a:gridCol>
                <a:gridCol w="711019">
                  <a:extLst>
                    <a:ext uri="{9D8B030D-6E8A-4147-A177-3AD203B41FA5}">
                      <a16:colId xmlns:a16="http://schemas.microsoft.com/office/drawing/2014/main" val="2426023715"/>
                    </a:ext>
                  </a:extLst>
                </a:gridCol>
                <a:gridCol w="334598">
                  <a:extLst>
                    <a:ext uri="{9D8B030D-6E8A-4147-A177-3AD203B41FA5}">
                      <a16:colId xmlns:a16="http://schemas.microsoft.com/office/drawing/2014/main" val="2575438182"/>
                    </a:ext>
                  </a:extLst>
                </a:gridCol>
                <a:gridCol w="557663">
                  <a:extLst>
                    <a:ext uri="{9D8B030D-6E8A-4147-A177-3AD203B41FA5}">
                      <a16:colId xmlns:a16="http://schemas.microsoft.com/office/drawing/2014/main" val="2406434772"/>
                    </a:ext>
                  </a:extLst>
                </a:gridCol>
                <a:gridCol w="334598">
                  <a:extLst>
                    <a:ext uri="{9D8B030D-6E8A-4147-A177-3AD203B41FA5}">
                      <a16:colId xmlns:a16="http://schemas.microsoft.com/office/drawing/2014/main" val="1289062751"/>
                    </a:ext>
                  </a:extLst>
                </a:gridCol>
                <a:gridCol w="334598">
                  <a:extLst>
                    <a:ext uri="{9D8B030D-6E8A-4147-A177-3AD203B41FA5}">
                      <a16:colId xmlns:a16="http://schemas.microsoft.com/office/drawing/2014/main" val="2589804300"/>
                    </a:ext>
                  </a:extLst>
                </a:gridCol>
                <a:gridCol w="1061302">
                  <a:extLst>
                    <a:ext uri="{9D8B030D-6E8A-4147-A177-3AD203B41FA5}">
                      <a16:colId xmlns:a16="http://schemas.microsoft.com/office/drawing/2014/main" val="244954295"/>
                    </a:ext>
                  </a:extLst>
                </a:gridCol>
                <a:gridCol w="716922">
                  <a:extLst>
                    <a:ext uri="{9D8B030D-6E8A-4147-A177-3AD203B41FA5}">
                      <a16:colId xmlns:a16="http://schemas.microsoft.com/office/drawing/2014/main" val="1539587524"/>
                    </a:ext>
                  </a:extLst>
                </a:gridCol>
                <a:gridCol w="720080">
                  <a:extLst>
                    <a:ext uri="{9D8B030D-6E8A-4147-A177-3AD203B41FA5}">
                      <a16:colId xmlns:a16="http://schemas.microsoft.com/office/drawing/2014/main" val="594582329"/>
                    </a:ext>
                  </a:extLst>
                </a:gridCol>
                <a:gridCol w="216024">
                  <a:extLst>
                    <a:ext uri="{9D8B030D-6E8A-4147-A177-3AD203B41FA5}">
                      <a16:colId xmlns:a16="http://schemas.microsoft.com/office/drawing/2014/main" val="1191365720"/>
                    </a:ext>
                  </a:extLst>
                </a:gridCol>
                <a:gridCol w="133238">
                  <a:extLst>
                    <a:ext uri="{9D8B030D-6E8A-4147-A177-3AD203B41FA5}">
                      <a16:colId xmlns:a16="http://schemas.microsoft.com/office/drawing/2014/main" val="3775462830"/>
                    </a:ext>
                  </a:extLst>
                </a:gridCol>
                <a:gridCol w="82786">
                  <a:extLst>
                    <a:ext uri="{9D8B030D-6E8A-4147-A177-3AD203B41FA5}">
                      <a16:colId xmlns:a16="http://schemas.microsoft.com/office/drawing/2014/main" val="956813872"/>
                    </a:ext>
                  </a:extLst>
                </a:gridCol>
                <a:gridCol w="216024">
                  <a:extLst>
                    <a:ext uri="{9D8B030D-6E8A-4147-A177-3AD203B41FA5}">
                      <a16:colId xmlns:a16="http://schemas.microsoft.com/office/drawing/2014/main" val="1158063884"/>
                    </a:ext>
                  </a:extLst>
                </a:gridCol>
                <a:gridCol w="370386">
                  <a:extLst>
                    <a:ext uri="{9D8B030D-6E8A-4147-A177-3AD203B41FA5}">
                      <a16:colId xmlns:a16="http://schemas.microsoft.com/office/drawing/2014/main" val="4264701935"/>
                    </a:ext>
                  </a:extLst>
                </a:gridCol>
              </a:tblGrid>
              <a:tr h="113208">
                <a:tc rowSpan="5" gridSpan="10">
                  <a:txBody>
                    <a:bodyPr/>
                    <a:lstStyle/>
                    <a:p>
                      <a:pPr algn="ctr" fontAlgn="b"/>
                      <a:r>
                        <a:rPr lang="tr-TR" sz="1900" b="0" i="0" u="none" strike="noStrike" dirty="0">
                          <a:effectLst/>
                          <a:latin typeface="Arial Tur" panose="020B0604020202020204" pitchFamily="34" charset="0"/>
                        </a:rPr>
                        <a:t>            İÇ MİMARLIK RİSK ANALİZİ</a:t>
                      </a:r>
                      <a:endParaRPr lang="tr-TR" sz="500" b="0" i="0" u="none" strike="noStrike" dirty="0">
                        <a:effectLst/>
                        <a:latin typeface="Arial Tur"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gridSpan="3">
                  <a:txBody>
                    <a:bodyPr/>
                    <a:lstStyle/>
                    <a:p>
                      <a:pPr algn="l" fontAlgn="ctr"/>
                      <a:r>
                        <a:rPr lang="tr-TR" sz="600" b="1" i="0" u="none" strike="noStrike">
                          <a:effectLst/>
                          <a:latin typeface="Calibri" panose="020F0502020204030204" pitchFamily="34" charset="0"/>
                        </a:rPr>
                        <a:t>Doküman No</a:t>
                      </a:r>
                    </a:p>
                  </a:txBody>
                  <a:tcPr marL="0" marR="0" marT="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l" fontAlgn="ctr"/>
                      <a:endParaRPr lang="tr-TR" sz="600" b="0" i="0" u="none" strike="noStrike" dirty="0">
                        <a:effectLst/>
                        <a:latin typeface="Verdana"/>
                      </a:endParaRPr>
                    </a:p>
                  </a:txBody>
                  <a:tcPr/>
                </a:tc>
                <a:tc hMerge="1">
                  <a:txBody>
                    <a:bodyPr/>
                    <a:lstStyle/>
                    <a:p>
                      <a:pPr algn="l" fontAlgn="ctr"/>
                      <a:endParaRPr lang="tr-TR" sz="600" b="0" i="0" u="none" strike="noStrike" dirty="0">
                        <a:effectLst/>
                        <a:latin typeface="Verdana"/>
                      </a:endParaRPr>
                    </a:p>
                  </a:txBody>
                  <a:tcPr/>
                </a:tc>
                <a:tc gridSpan="3">
                  <a:txBody>
                    <a:bodyPr/>
                    <a:lstStyle/>
                    <a:p>
                      <a:pPr algn="l" fontAlgn="ctr"/>
                      <a:r>
                        <a:rPr lang="tr-TR" sz="600" b="0" i="0" u="none" strike="noStrike" dirty="0" smtClean="0">
                          <a:effectLst/>
                          <a:latin typeface="Verdana"/>
                        </a:rPr>
                        <a:t>İM-RA-0001</a:t>
                      </a:r>
                      <a:endParaRPr lang="tr-TR" sz="600" b="0" i="0" u="none" strike="noStrike" dirty="0">
                        <a:effectLst/>
                        <a:latin typeface="Verdana"/>
                      </a:endParaRPr>
                    </a:p>
                  </a:txBody>
                  <a:tcPr marL="0" marR="0" marT="0" marB="0" anchor="ct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pPr algn="l" fontAlgn="ctr"/>
                      <a:endParaRPr lang="tr-TR" sz="600" b="0" i="0" u="none" strike="noStrike" dirty="0">
                        <a:effectLst/>
                        <a:latin typeface="Verdana"/>
                      </a:endParaRPr>
                    </a:p>
                  </a:txBody>
                  <a:tcPr marL="0" marR="0" marT="0" marB="0" anchor="ctr"/>
                </a:tc>
                <a:extLst>
                  <a:ext uri="{0D108BD9-81ED-4DB2-BD59-A6C34878D82A}">
                    <a16:rowId xmlns:a16="http://schemas.microsoft.com/office/drawing/2014/main" val="2814506370"/>
                  </a:ext>
                </a:extLst>
              </a:tr>
              <a:tr h="113208">
                <a:tc gridSpan="10"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600" b="1" i="0" u="none" strike="noStrike">
                          <a:effectLst/>
                          <a:latin typeface="Calibri" panose="020F0502020204030204" pitchFamily="34" charset="0"/>
                        </a:rPr>
                        <a:t>Yayın Tarihi</a:t>
                      </a:r>
                    </a:p>
                  </a:txBody>
                  <a:tcPr marL="0" marR="0" marT="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l" fontAlgn="ctr"/>
                      <a:endParaRPr lang="tr-TR" sz="600" b="0" i="0" u="none" strike="noStrike">
                        <a:effectLst/>
                        <a:latin typeface="Verdana"/>
                      </a:endParaRPr>
                    </a:p>
                  </a:txBody>
                  <a:tcPr/>
                </a:tc>
                <a:tc hMerge="1">
                  <a:txBody>
                    <a:bodyPr/>
                    <a:lstStyle/>
                    <a:p>
                      <a:pPr algn="l" fontAlgn="ctr"/>
                      <a:endParaRPr lang="tr-TR" sz="600" b="0" i="0" u="none" strike="noStrike">
                        <a:effectLst/>
                        <a:latin typeface="Verdana"/>
                      </a:endParaRPr>
                    </a:p>
                  </a:txBody>
                  <a:tcPr/>
                </a:tc>
                <a:tc gridSpan="3">
                  <a:txBody>
                    <a:bodyPr/>
                    <a:lstStyle/>
                    <a:p>
                      <a:pPr algn="l" fontAlgn="ctr"/>
                      <a:r>
                        <a:rPr lang="tr-TR" sz="600" b="0" i="0" u="none" strike="noStrike" dirty="0" smtClean="0">
                          <a:effectLst/>
                          <a:latin typeface="Verdana"/>
                        </a:rPr>
                        <a:t>03.05.2018</a:t>
                      </a:r>
                      <a:endParaRPr lang="tr-TR" sz="600" b="0" i="0" u="none" strike="noStrike" dirty="0">
                        <a:effectLst/>
                        <a:latin typeface="Verdana"/>
                      </a:endParaRPr>
                    </a:p>
                  </a:txBody>
                  <a:tcPr marL="0" marR="0" marT="0" marB="0" anchor="ct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pPr algn="l" fontAlgn="ctr"/>
                      <a:endParaRPr lang="tr-TR" sz="600" b="0" i="0" u="none" strike="noStrike" dirty="0">
                        <a:effectLst/>
                        <a:latin typeface="Verdana"/>
                      </a:endParaRPr>
                    </a:p>
                  </a:txBody>
                  <a:tcPr marL="0" marR="0" marT="0" marB="0" anchor="ctr"/>
                </a:tc>
                <a:extLst>
                  <a:ext uri="{0D108BD9-81ED-4DB2-BD59-A6C34878D82A}">
                    <a16:rowId xmlns:a16="http://schemas.microsoft.com/office/drawing/2014/main" val="923893889"/>
                  </a:ext>
                </a:extLst>
              </a:tr>
              <a:tr h="113208">
                <a:tc gridSpan="10"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600" b="1" i="0" u="none" strike="noStrike">
                          <a:effectLst/>
                          <a:latin typeface="Calibri" panose="020F0502020204030204" pitchFamily="34" charset="0"/>
                        </a:rPr>
                        <a:t>Değişiklik No</a:t>
                      </a:r>
                    </a:p>
                  </a:txBody>
                  <a:tcPr marL="0" marR="0" marT="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l" fontAlgn="ctr"/>
                      <a:endParaRPr lang="tr-TR" sz="600" b="0" i="0" u="none" strike="noStrike">
                        <a:effectLst/>
                        <a:latin typeface="Verdana"/>
                      </a:endParaRPr>
                    </a:p>
                  </a:txBody>
                  <a:tcPr/>
                </a:tc>
                <a:tc hMerge="1">
                  <a:txBody>
                    <a:bodyPr/>
                    <a:lstStyle/>
                    <a:p>
                      <a:pPr algn="l" fontAlgn="ctr"/>
                      <a:endParaRPr lang="tr-TR" sz="600" b="0" i="0" u="none" strike="noStrike">
                        <a:effectLst/>
                        <a:latin typeface="Verdana"/>
                      </a:endParaRPr>
                    </a:p>
                  </a:txBody>
                  <a:tcPr/>
                </a:tc>
                <a:tc gridSpan="3">
                  <a:txBody>
                    <a:bodyPr/>
                    <a:lstStyle/>
                    <a:p>
                      <a:pPr algn="l" fontAlgn="ctr"/>
                      <a:r>
                        <a:rPr lang="tr-TR" sz="600" b="0" i="0" u="none" strike="noStrike" dirty="0" smtClean="0">
                          <a:effectLst/>
                          <a:latin typeface="Verdana"/>
                        </a:rPr>
                        <a:t>2</a:t>
                      </a:r>
                      <a:endParaRPr lang="tr-TR" sz="600" b="0" i="0" u="none" strike="noStrike" dirty="0">
                        <a:effectLst/>
                        <a:latin typeface="Verdana"/>
                      </a:endParaRPr>
                    </a:p>
                  </a:txBody>
                  <a:tcPr marL="0" marR="0" marT="0" marB="0" anchor="ct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pPr algn="l" fontAlgn="ctr"/>
                      <a:endParaRPr lang="tr-TR" sz="600" b="0" i="0" u="none" strike="noStrike" dirty="0">
                        <a:effectLst/>
                        <a:latin typeface="Verdana"/>
                      </a:endParaRPr>
                    </a:p>
                  </a:txBody>
                  <a:tcPr marL="0" marR="0" marT="0" marB="0" anchor="ctr"/>
                </a:tc>
                <a:extLst>
                  <a:ext uri="{0D108BD9-81ED-4DB2-BD59-A6C34878D82A}">
                    <a16:rowId xmlns:a16="http://schemas.microsoft.com/office/drawing/2014/main" val="2191882648"/>
                  </a:ext>
                </a:extLst>
              </a:tr>
              <a:tr h="113208">
                <a:tc gridSpan="10"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600" b="1" i="0" u="none" strike="noStrike">
                          <a:effectLst/>
                          <a:latin typeface="Calibri" panose="020F0502020204030204" pitchFamily="34" charset="0"/>
                        </a:rPr>
                        <a:t>Değişiklik Tarihi</a:t>
                      </a:r>
                    </a:p>
                  </a:txBody>
                  <a:tcPr marL="0" marR="0" marT="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l" fontAlgn="ctr"/>
                      <a:endParaRPr lang="tr-TR" sz="600" b="0" i="0" u="none" strike="noStrike">
                        <a:effectLst/>
                        <a:latin typeface="Verdana"/>
                      </a:endParaRPr>
                    </a:p>
                  </a:txBody>
                  <a:tcPr/>
                </a:tc>
                <a:tc hMerge="1">
                  <a:txBody>
                    <a:bodyPr/>
                    <a:lstStyle/>
                    <a:p>
                      <a:pPr algn="l" fontAlgn="ctr"/>
                      <a:endParaRPr lang="tr-TR" sz="600" b="0" i="0" u="none" strike="noStrike">
                        <a:effectLst/>
                        <a:latin typeface="Verdana"/>
                      </a:endParaRPr>
                    </a:p>
                  </a:txBody>
                  <a:tcPr/>
                </a:tc>
                <a:tc gridSpan="3">
                  <a:txBody>
                    <a:bodyPr/>
                    <a:lstStyle/>
                    <a:p>
                      <a:pPr algn="l" fontAlgn="ctr"/>
                      <a:r>
                        <a:rPr lang="tr-TR" sz="600" b="0" i="0" u="none" strike="noStrike" dirty="0" smtClean="0">
                          <a:effectLst/>
                          <a:latin typeface="Verdana"/>
                        </a:rPr>
                        <a:t>11.10.2019</a:t>
                      </a:r>
                      <a:endParaRPr lang="tr-TR" sz="600" b="0" i="0" u="none" strike="noStrike" dirty="0">
                        <a:effectLst/>
                        <a:latin typeface="Verdana"/>
                      </a:endParaRPr>
                    </a:p>
                  </a:txBody>
                  <a:tcPr marL="0" marR="0" marT="0" marB="0" anchor="ct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pPr algn="l" fontAlgn="ctr"/>
                      <a:endParaRPr lang="tr-TR" sz="600" b="0" i="0" u="none" strike="noStrike" dirty="0">
                        <a:effectLst/>
                        <a:latin typeface="Verdana"/>
                      </a:endParaRPr>
                    </a:p>
                  </a:txBody>
                  <a:tcPr marL="0" marR="0" marT="0" marB="0" anchor="ctr"/>
                </a:tc>
                <a:extLst>
                  <a:ext uri="{0D108BD9-81ED-4DB2-BD59-A6C34878D82A}">
                    <a16:rowId xmlns:a16="http://schemas.microsoft.com/office/drawing/2014/main" val="3925465255"/>
                  </a:ext>
                </a:extLst>
              </a:tr>
              <a:tr h="89278">
                <a:tc gridSpan="10"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600" b="1" i="0" u="none" strike="noStrike">
                          <a:effectLst/>
                          <a:latin typeface="Calibri" panose="020F0502020204030204" pitchFamily="34" charset="0"/>
                        </a:rPr>
                        <a:t>Sayfa No</a:t>
                      </a:r>
                    </a:p>
                  </a:txBody>
                  <a:tcPr marL="0" marR="0" marT="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l" fontAlgn="ctr"/>
                      <a:endParaRPr lang="tr-TR" sz="600" b="0" i="0" u="none" strike="noStrike" dirty="0">
                        <a:effectLst/>
                        <a:latin typeface="Verdana"/>
                      </a:endParaRPr>
                    </a:p>
                  </a:txBody>
                  <a:tcPr/>
                </a:tc>
                <a:tc hMerge="1">
                  <a:txBody>
                    <a:bodyPr/>
                    <a:lstStyle/>
                    <a:p>
                      <a:pPr algn="l" fontAlgn="ctr"/>
                      <a:endParaRPr lang="tr-TR" sz="600" b="0" i="0" u="none" strike="noStrike" dirty="0">
                        <a:effectLst/>
                        <a:latin typeface="Verdana"/>
                      </a:endParaRPr>
                    </a:p>
                  </a:txBody>
                  <a:tcPr/>
                </a:tc>
                <a:tc gridSpan="3">
                  <a:txBody>
                    <a:bodyPr/>
                    <a:lstStyle/>
                    <a:p>
                      <a:pPr algn="l" fontAlgn="ctr"/>
                      <a:r>
                        <a:rPr lang="tr-TR" sz="600" b="0" i="0" u="none" strike="noStrike" dirty="0" smtClean="0">
                          <a:effectLst/>
                          <a:latin typeface="Verdana"/>
                        </a:rPr>
                        <a:t>1/1</a:t>
                      </a:r>
                      <a:endParaRPr lang="tr-TR" sz="600" b="0" i="0" u="none" strike="noStrike" dirty="0">
                        <a:effectLst/>
                        <a:latin typeface="Verdana"/>
                      </a:endParaRPr>
                    </a:p>
                  </a:txBody>
                  <a:tcPr marL="0" marR="0" marT="0" marB="0" anchor="ct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pPr algn="l" fontAlgn="ctr"/>
                      <a:endParaRPr lang="tr-TR" sz="600" b="0" i="0" u="none" strike="noStrike" dirty="0">
                        <a:effectLst/>
                        <a:latin typeface="Verdana"/>
                      </a:endParaRPr>
                    </a:p>
                  </a:txBody>
                  <a:tcPr marL="0" marR="0" marT="0" marB="0" anchor="ctr"/>
                </a:tc>
                <a:extLst>
                  <a:ext uri="{0D108BD9-81ED-4DB2-BD59-A6C34878D82A}">
                    <a16:rowId xmlns:a16="http://schemas.microsoft.com/office/drawing/2014/main" val="1481105308"/>
                  </a:ext>
                </a:extLst>
              </a:tr>
              <a:tr h="85953">
                <a:tc rowSpan="2">
                  <a:txBody>
                    <a:bodyPr/>
                    <a:lstStyle/>
                    <a:p>
                      <a:pPr algn="l" fontAlgn="b"/>
                      <a:r>
                        <a:rPr lang="sv-SE" sz="700" b="1" i="0" u="none" strike="noStrike" dirty="0">
                          <a:effectLst/>
                          <a:latin typeface="Arial" panose="020B0604020202020204" pitchFamily="34" charset="0"/>
                          <a:cs typeface="Arial" panose="020B0604020202020204" pitchFamily="34" charset="0"/>
                        </a:rPr>
                        <a:t>Olası Risk Türü (Potential Risk Mode)</a:t>
                      </a:r>
                      <a:endParaRPr lang="sv-SE" sz="700" b="0" i="0" u="none" strike="noStrike" dirty="0">
                        <a:effectLst/>
                        <a:latin typeface="Arial" panose="020B0604020202020204" pitchFamily="34" charset="0"/>
                        <a:cs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rowSpan="2">
                  <a:txBody>
                    <a:bodyPr/>
                    <a:lstStyle/>
                    <a:p>
                      <a:pPr algn="l" fontAlgn="ctr"/>
                      <a:r>
                        <a:rPr lang="en-US" sz="700" b="1" i="0" u="none" strike="noStrike" dirty="0" err="1">
                          <a:effectLst/>
                          <a:latin typeface="Arial" panose="020B0604020202020204" pitchFamily="34" charset="0"/>
                          <a:cs typeface="Arial" panose="020B0604020202020204" pitchFamily="34" charset="0"/>
                        </a:rPr>
                        <a:t>Riskin</a:t>
                      </a:r>
                      <a:r>
                        <a:rPr lang="en-US" sz="700" b="1" i="0" u="none" strike="noStrike" dirty="0">
                          <a:effectLst/>
                          <a:latin typeface="Arial" panose="020B0604020202020204" pitchFamily="34" charset="0"/>
                          <a:cs typeface="Arial" panose="020B0604020202020204" pitchFamily="34" charset="0"/>
                        </a:rPr>
                        <a:t> </a:t>
                      </a:r>
                      <a:r>
                        <a:rPr lang="en-US" sz="700" b="1" i="0" u="none" strike="noStrike" dirty="0" err="1">
                          <a:effectLst/>
                          <a:latin typeface="Arial" panose="020B0604020202020204" pitchFamily="34" charset="0"/>
                          <a:cs typeface="Arial" panose="020B0604020202020204" pitchFamily="34" charset="0"/>
                        </a:rPr>
                        <a:t>Olası</a:t>
                      </a:r>
                      <a:r>
                        <a:rPr lang="en-US" sz="700" b="1" i="0" u="none" strike="noStrike" dirty="0">
                          <a:effectLst/>
                          <a:latin typeface="Arial" panose="020B0604020202020204" pitchFamily="34" charset="0"/>
                          <a:cs typeface="Arial" panose="020B0604020202020204" pitchFamily="34" charset="0"/>
                        </a:rPr>
                        <a:t> </a:t>
                      </a:r>
                      <a:r>
                        <a:rPr lang="en-US" sz="700" b="1" i="0" u="none" strike="noStrike" dirty="0" err="1">
                          <a:effectLst/>
                          <a:latin typeface="Arial" panose="020B0604020202020204" pitchFamily="34" charset="0"/>
                          <a:cs typeface="Arial" panose="020B0604020202020204" pitchFamily="34" charset="0"/>
                        </a:rPr>
                        <a:t>Etkileri</a:t>
                      </a:r>
                      <a:r>
                        <a:rPr lang="en-US" sz="700" b="1" i="0" u="none" strike="noStrike" dirty="0">
                          <a:effectLst/>
                          <a:latin typeface="Arial" panose="020B0604020202020204" pitchFamily="34" charset="0"/>
                          <a:cs typeface="Arial" panose="020B0604020202020204" pitchFamily="34" charset="0"/>
                        </a:rPr>
                        <a:t>/Potential Effect(s) of Risk</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rowSpan="2">
                  <a:txBody>
                    <a:bodyPr/>
                    <a:lstStyle/>
                    <a:p>
                      <a:pPr algn="ctr" fontAlgn="ctr"/>
                      <a:r>
                        <a:rPr lang="tr-TR" sz="700" b="1" i="0" u="none" strike="noStrike" dirty="0">
                          <a:effectLst/>
                          <a:latin typeface="Arial" panose="020B0604020202020204" pitchFamily="34" charset="0"/>
                          <a:cs typeface="Arial" panose="020B0604020202020204" pitchFamily="34" charset="0"/>
                        </a:rPr>
                        <a:t>Şiddet</a:t>
                      </a:r>
                    </a:p>
                  </a:txBody>
                  <a:tcPr marL="0" marR="0" marT="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rowSpan="2">
                  <a:txBody>
                    <a:bodyPr/>
                    <a:lstStyle/>
                    <a:p>
                      <a:pPr algn="ctr" fontAlgn="ctr"/>
                      <a:r>
                        <a:rPr lang="en-US" sz="700" b="1" i="0" u="none" strike="noStrike" dirty="0" err="1">
                          <a:effectLst/>
                          <a:latin typeface="Arial" panose="020B0604020202020204" pitchFamily="34" charset="0"/>
                          <a:cs typeface="Arial" panose="020B0604020202020204" pitchFamily="34" charset="0"/>
                        </a:rPr>
                        <a:t>Riskin</a:t>
                      </a:r>
                      <a:r>
                        <a:rPr lang="en-US" sz="700" b="1" i="0" u="none" strike="noStrike" dirty="0">
                          <a:effectLst/>
                          <a:latin typeface="Arial" panose="020B0604020202020204" pitchFamily="34" charset="0"/>
                          <a:cs typeface="Arial" panose="020B0604020202020204" pitchFamily="34" charset="0"/>
                        </a:rPr>
                        <a:t> </a:t>
                      </a:r>
                      <a:r>
                        <a:rPr lang="en-US" sz="700" b="1" i="0" u="none" strike="noStrike" dirty="0" err="1">
                          <a:effectLst/>
                          <a:latin typeface="Arial" panose="020B0604020202020204" pitchFamily="34" charset="0"/>
                          <a:cs typeface="Arial" panose="020B0604020202020204" pitchFamily="34" charset="0"/>
                        </a:rPr>
                        <a:t>Sebebi</a:t>
                      </a:r>
                      <a:r>
                        <a:rPr lang="en-US" sz="700" b="1" i="0" u="none" strike="noStrike" dirty="0">
                          <a:effectLst/>
                          <a:latin typeface="Arial" panose="020B0604020202020204" pitchFamily="34" charset="0"/>
                          <a:cs typeface="Arial" panose="020B0604020202020204" pitchFamily="34" charset="0"/>
                        </a:rPr>
                        <a:t>/Potential Cause (s) Of Risk</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rowSpan="2">
                  <a:txBody>
                    <a:bodyPr/>
                    <a:lstStyle/>
                    <a:p>
                      <a:pPr algn="ctr" fontAlgn="ctr"/>
                      <a:r>
                        <a:rPr lang="tr-TR" sz="700" b="1" i="0" u="none" strike="noStrike" dirty="0">
                          <a:effectLst/>
                          <a:latin typeface="Arial" panose="020B0604020202020204" pitchFamily="34" charset="0"/>
                          <a:cs typeface="Arial" panose="020B0604020202020204" pitchFamily="34" charset="0"/>
                        </a:rPr>
                        <a:t>Olasılık </a:t>
                      </a:r>
                    </a:p>
                  </a:txBody>
                  <a:tcPr marL="0" marR="0" marT="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rowSpan="2">
                  <a:txBody>
                    <a:bodyPr/>
                    <a:lstStyle/>
                    <a:p>
                      <a:pPr algn="ctr" fontAlgn="ctr"/>
                      <a:r>
                        <a:rPr lang="sv-SE" sz="700" b="1" i="0" u="none" strike="noStrike" dirty="0">
                          <a:effectLst/>
                          <a:latin typeface="Arial" panose="020B0604020202020204" pitchFamily="34" charset="0"/>
                          <a:cs typeface="Arial" panose="020B0604020202020204" pitchFamily="34" charset="0"/>
                        </a:rPr>
                        <a:t>Varolan  Kontroller (Önlemler)  / Current Controls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rowSpan="2">
                  <a:txBody>
                    <a:bodyPr/>
                    <a:lstStyle/>
                    <a:p>
                      <a:pPr algn="ctr" fontAlgn="ctr"/>
                      <a:r>
                        <a:rPr lang="tr-TR" sz="700" b="1" i="0" u="none" strike="noStrike" dirty="0">
                          <a:effectLst/>
                          <a:latin typeface="Arial" panose="020B0604020202020204" pitchFamily="34" charset="0"/>
                          <a:cs typeface="Arial" panose="020B0604020202020204" pitchFamily="34" charset="0"/>
                        </a:rPr>
                        <a:t>Keşif</a:t>
                      </a:r>
                    </a:p>
                  </a:txBody>
                  <a:tcPr marL="0" marR="0" marT="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rowSpan="2">
                  <a:txBody>
                    <a:bodyPr/>
                    <a:lstStyle/>
                    <a:p>
                      <a:pPr algn="ctr" fontAlgn="ctr"/>
                      <a:r>
                        <a:rPr lang="tr-TR" sz="700" b="1" i="0" u="none" strike="noStrike" dirty="0">
                          <a:effectLst/>
                          <a:latin typeface="Arial" panose="020B0604020202020204" pitchFamily="34" charset="0"/>
                          <a:cs typeface="Arial" panose="020B0604020202020204" pitchFamily="34" charset="0"/>
                        </a:rPr>
                        <a:t>R.Ö.F </a:t>
                      </a:r>
                    </a:p>
                  </a:txBody>
                  <a:tcPr marL="0" marR="0" marT="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rowSpan="2">
                  <a:txBody>
                    <a:bodyPr/>
                    <a:lstStyle/>
                    <a:p>
                      <a:pPr algn="ctr" fontAlgn="ctr"/>
                      <a:r>
                        <a:rPr lang="en-US" sz="700" b="1" i="0" u="none" strike="noStrike" dirty="0" err="1">
                          <a:effectLst/>
                          <a:latin typeface="Arial" panose="020B0604020202020204" pitchFamily="34" charset="0"/>
                          <a:cs typeface="Arial" panose="020B0604020202020204" pitchFamily="34" charset="0"/>
                        </a:rPr>
                        <a:t>Önerilen</a:t>
                      </a:r>
                      <a:r>
                        <a:rPr lang="en-US" sz="700" b="1" i="0" u="none" strike="noStrike" dirty="0">
                          <a:effectLst/>
                          <a:latin typeface="Arial" panose="020B0604020202020204" pitchFamily="34" charset="0"/>
                          <a:cs typeface="Arial" panose="020B0604020202020204" pitchFamily="34" charset="0"/>
                        </a:rPr>
                        <a:t> </a:t>
                      </a:r>
                      <a:r>
                        <a:rPr lang="en-US" sz="700" b="1" i="0" u="none" strike="noStrike" dirty="0" err="1">
                          <a:effectLst/>
                          <a:latin typeface="Arial" panose="020B0604020202020204" pitchFamily="34" charset="0"/>
                          <a:cs typeface="Arial" panose="020B0604020202020204" pitchFamily="34" charset="0"/>
                        </a:rPr>
                        <a:t>Faaliyetler</a:t>
                      </a:r>
                      <a:r>
                        <a:rPr lang="en-US" sz="700" b="1" i="0" u="none" strike="noStrike" dirty="0">
                          <a:effectLst/>
                          <a:latin typeface="Arial" panose="020B0604020202020204" pitchFamily="34" charset="0"/>
                          <a:cs typeface="Arial" panose="020B0604020202020204" pitchFamily="34" charset="0"/>
                        </a:rPr>
                        <a:t> (</a:t>
                      </a:r>
                      <a:r>
                        <a:rPr lang="en-US" sz="700" b="1" i="0" u="none" strike="noStrike" dirty="0" err="1">
                          <a:effectLst/>
                          <a:latin typeface="Arial" panose="020B0604020202020204" pitchFamily="34" charset="0"/>
                          <a:cs typeface="Arial" panose="020B0604020202020204" pitchFamily="34" charset="0"/>
                        </a:rPr>
                        <a:t>Recomended</a:t>
                      </a:r>
                      <a:r>
                        <a:rPr lang="en-US" sz="700" b="1" i="0" u="none" strike="noStrike" dirty="0">
                          <a:effectLst/>
                          <a:latin typeface="Arial" panose="020B0604020202020204" pitchFamily="34" charset="0"/>
                          <a:cs typeface="Arial" panose="020B0604020202020204" pitchFamily="34" charset="0"/>
                        </a:rPr>
                        <a:t> Action (s)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rowSpan="2">
                  <a:txBody>
                    <a:bodyPr/>
                    <a:lstStyle/>
                    <a:p>
                      <a:pPr algn="ctr" fontAlgn="ctr"/>
                      <a:r>
                        <a:rPr lang="tr-TR" sz="700" b="1" i="0" u="none" strike="noStrike" dirty="0">
                          <a:effectLst/>
                          <a:latin typeface="Arial" panose="020B0604020202020204" pitchFamily="34" charset="0"/>
                          <a:cs typeface="Arial" panose="020B0604020202020204" pitchFamily="34" charset="0"/>
                        </a:rPr>
                        <a:t>Sorumlu ve Hedef Tamamlama Tarihi (Responibility Target Completion Date)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gridSpan="6">
                  <a:txBody>
                    <a:bodyPr/>
                    <a:lstStyle/>
                    <a:p>
                      <a:pPr algn="ctr" fontAlgn="ctr"/>
                      <a:r>
                        <a:rPr lang="tr-TR" sz="500" b="1" i="0" u="none" strike="noStrike">
                          <a:effectLst/>
                          <a:latin typeface="Tahoma" panose="020B0604030504040204" pitchFamily="34" charset="0"/>
                        </a:rPr>
                        <a:t>Faaliyetleri Sonuçları/Action</a:t>
                      </a:r>
                    </a:p>
                  </a:txBody>
                  <a:tcPr marL="0" marR="0" marT="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2455907073"/>
                  </a:ext>
                </a:extLst>
              </a:tr>
              <a:tr h="747313">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Gerçekleşen Faliyetler/                           Action Taken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Şiddet</a:t>
                      </a:r>
                    </a:p>
                  </a:txBody>
                  <a:tcPr marL="0" marR="0" marT="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gridSpan="2">
                  <a:txBody>
                    <a:bodyPr/>
                    <a:lstStyle/>
                    <a:p>
                      <a:pPr algn="ctr" fontAlgn="ctr"/>
                      <a:r>
                        <a:rPr lang="tr-TR" sz="700" b="1" i="0" u="none" strike="noStrike" dirty="0">
                          <a:effectLst/>
                          <a:latin typeface="Arial" panose="020B0604020202020204" pitchFamily="34" charset="0"/>
                          <a:cs typeface="Arial" panose="020B0604020202020204" pitchFamily="34" charset="0"/>
                        </a:rPr>
                        <a:t>Olasılık </a:t>
                      </a:r>
                    </a:p>
                  </a:txBody>
                  <a:tcPr marL="0" marR="0" marT="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hMerge="1">
                  <a:txBody>
                    <a:bodyPr/>
                    <a:lstStyle/>
                    <a:p>
                      <a:pPr algn="ctr" fontAlgn="ctr"/>
                      <a:endParaRPr lang="tr-TR" sz="700" b="1" i="0" u="none" strike="noStrike" dirty="0">
                        <a:effectLst/>
                        <a:latin typeface="Arial" panose="020B0604020202020204" pitchFamily="34" charset="0"/>
                        <a:cs typeface="Arial" panose="020B0604020202020204" pitchFamily="34" charset="0"/>
                      </a:endParaRP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Keşif</a:t>
                      </a:r>
                    </a:p>
                  </a:txBody>
                  <a:tcPr marL="0" marR="0" marT="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R.Ö.F</a:t>
                      </a:r>
                    </a:p>
                  </a:txBody>
                  <a:tcPr marL="0" marR="0" marT="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D9C4"/>
                    </a:solidFill>
                  </a:tcPr>
                </a:tc>
                <a:extLst>
                  <a:ext uri="{0D108BD9-81ED-4DB2-BD59-A6C34878D82A}">
                    <a16:rowId xmlns:a16="http://schemas.microsoft.com/office/drawing/2014/main" val="4018937447"/>
                  </a:ext>
                </a:extLst>
              </a:tr>
            </a:tbl>
          </a:graphicData>
        </a:graphic>
      </p:graphicFrame>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1</a:t>
            </a:r>
            <a:endParaRPr lang="tr-TR" sz="3600" b="1" dirty="0">
              <a:solidFill>
                <a:srgbClr val="FF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58523888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28</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1.1</a:t>
            </a:r>
            <a:endParaRPr lang="tr-TR" sz="3600" b="1" dirty="0">
              <a:solidFill>
                <a:srgbClr val="FF0000"/>
              </a:solidFill>
              <a:effectLst>
                <a:outerShdw blurRad="38100" dist="38100" dir="2700000" algn="tl">
                  <a:srgbClr val="000000">
                    <a:alpha val="43137"/>
                  </a:srgbClr>
                </a:outerShdw>
              </a:effectLst>
            </a:endParaRPr>
          </a:p>
        </p:txBody>
      </p:sp>
      <p:graphicFrame>
        <p:nvGraphicFramePr>
          <p:cNvPr id="2" name="Tablo 1"/>
          <p:cNvGraphicFramePr>
            <a:graphicFrameLocks noGrp="1"/>
          </p:cNvGraphicFramePr>
          <p:nvPr>
            <p:extLst>
              <p:ext uri="{D42A27DB-BD31-4B8C-83A1-F6EECF244321}">
                <p14:modId xmlns:p14="http://schemas.microsoft.com/office/powerpoint/2010/main" val="1553020571"/>
              </p:ext>
            </p:extLst>
          </p:nvPr>
        </p:nvGraphicFramePr>
        <p:xfrm>
          <a:off x="323528" y="2420887"/>
          <a:ext cx="8568952" cy="4176466"/>
        </p:xfrm>
        <a:graphic>
          <a:graphicData uri="http://schemas.openxmlformats.org/drawingml/2006/table">
            <a:tbl>
              <a:tblPr/>
              <a:tblGrid>
                <a:gridCol w="1526652">
                  <a:extLst>
                    <a:ext uri="{9D8B030D-6E8A-4147-A177-3AD203B41FA5}">
                      <a16:colId xmlns:a16="http://schemas.microsoft.com/office/drawing/2014/main" val="20000"/>
                    </a:ext>
                  </a:extLst>
                </a:gridCol>
                <a:gridCol w="472770">
                  <a:extLst>
                    <a:ext uri="{9D8B030D-6E8A-4147-A177-3AD203B41FA5}">
                      <a16:colId xmlns:a16="http://schemas.microsoft.com/office/drawing/2014/main" val="20001"/>
                    </a:ext>
                  </a:extLst>
                </a:gridCol>
                <a:gridCol w="472770">
                  <a:extLst>
                    <a:ext uri="{9D8B030D-6E8A-4147-A177-3AD203B41FA5}">
                      <a16:colId xmlns:a16="http://schemas.microsoft.com/office/drawing/2014/main" val="20002"/>
                    </a:ext>
                  </a:extLst>
                </a:gridCol>
                <a:gridCol w="472770">
                  <a:extLst>
                    <a:ext uri="{9D8B030D-6E8A-4147-A177-3AD203B41FA5}">
                      <a16:colId xmlns:a16="http://schemas.microsoft.com/office/drawing/2014/main" val="20003"/>
                    </a:ext>
                  </a:extLst>
                </a:gridCol>
                <a:gridCol w="472770">
                  <a:extLst>
                    <a:ext uri="{9D8B030D-6E8A-4147-A177-3AD203B41FA5}">
                      <a16:colId xmlns:a16="http://schemas.microsoft.com/office/drawing/2014/main" val="20004"/>
                    </a:ext>
                  </a:extLst>
                </a:gridCol>
                <a:gridCol w="1211472">
                  <a:extLst>
                    <a:ext uri="{9D8B030D-6E8A-4147-A177-3AD203B41FA5}">
                      <a16:colId xmlns:a16="http://schemas.microsoft.com/office/drawing/2014/main" val="20005"/>
                    </a:ext>
                  </a:extLst>
                </a:gridCol>
                <a:gridCol w="699305">
                  <a:extLst>
                    <a:ext uri="{9D8B030D-6E8A-4147-A177-3AD203B41FA5}">
                      <a16:colId xmlns:a16="http://schemas.microsoft.com/office/drawing/2014/main" val="20006"/>
                    </a:ext>
                  </a:extLst>
                </a:gridCol>
                <a:gridCol w="1349363">
                  <a:extLst>
                    <a:ext uri="{9D8B030D-6E8A-4147-A177-3AD203B41FA5}">
                      <a16:colId xmlns:a16="http://schemas.microsoft.com/office/drawing/2014/main" val="20007"/>
                    </a:ext>
                  </a:extLst>
                </a:gridCol>
                <a:gridCol w="472770">
                  <a:extLst>
                    <a:ext uri="{9D8B030D-6E8A-4147-A177-3AD203B41FA5}">
                      <a16:colId xmlns:a16="http://schemas.microsoft.com/office/drawing/2014/main" val="20008"/>
                    </a:ext>
                  </a:extLst>
                </a:gridCol>
                <a:gridCol w="472770">
                  <a:extLst>
                    <a:ext uri="{9D8B030D-6E8A-4147-A177-3AD203B41FA5}">
                      <a16:colId xmlns:a16="http://schemas.microsoft.com/office/drawing/2014/main" val="20009"/>
                    </a:ext>
                  </a:extLst>
                </a:gridCol>
                <a:gridCol w="472770">
                  <a:extLst>
                    <a:ext uri="{9D8B030D-6E8A-4147-A177-3AD203B41FA5}">
                      <a16:colId xmlns:a16="http://schemas.microsoft.com/office/drawing/2014/main" val="20010"/>
                    </a:ext>
                  </a:extLst>
                </a:gridCol>
                <a:gridCol w="472770">
                  <a:extLst>
                    <a:ext uri="{9D8B030D-6E8A-4147-A177-3AD203B41FA5}">
                      <a16:colId xmlns:a16="http://schemas.microsoft.com/office/drawing/2014/main" val="20011"/>
                    </a:ext>
                  </a:extLst>
                </a:gridCol>
              </a:tblGrid>
              <a:tr h="538899">
                <a:tc>
                  <a:txBody>
                    <a:bodyPr/>
                    <a:lstStyle/>
                    <a:p>
                      <a:pPr algn="ctr" fontAlgn="ctr"/>
                      <a:r>
                        <a:rPr lang="tr-TR" sz="700" b="0" i="0" u="none" strike="noStrike" dirty="0" err="1">
                          <a:effectLst/>
                          <a:latin typeface="Tahoma"/>
                        </a:rPr>
                        <a:t>Sözkonusu</a:t>
                      </a:r>
                      <a:r>
                        <a:rPr lang="tr-TR" sz="700" b="0" i="0" u="none" strike="noStrike" dirty="0">
                          <a:effectLst/>
                          <a:latin typeface="Tahoma"/>
                        </a:rPr>
                        <a:t> periyodik bakımlar ilgili firma tarafından gerçekleştirildi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dirty="0">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a:effectLst/>
                          <a:latin typeface="Tahoma"/>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dirty="0">
                          <a:effectLst/>
                          <a:latin typeface="Tahoma"/>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solidFill>
                            <a:srgbClr val="FF0000"/>
                          </a:solidFill>
                          <a:effectLst/>
                          <a:latin typeface="Tahoma"/>
                        </a:rPr>
                        <a:t>126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Periyodik bakımların sıklaştırılması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Tahoma"/>
                        </a:rPr>
                        <a:t>IT      </a:t>
                      </a:r>
                      <a:endParaRPr lang="tr-TR" sz="700" b="0" i="0" u="none" strike="noStrike" dirty="0" smtClean="0">
                        <a:effectLst/>
                        <a:latin typeface="Tahoma"/>
                      </a:endParaRPr>
                    </a:p>
                    <a:p>
                      <a:pPr algn="ctr" fontAlgn="ctr"/>
                      <a:r>
                        <a:rPr lang="tr-TR" sz="700" b="0" i="0" u="none" strike="noStrike" dirty="0" smtClean="0">
                          <a:effectLst/>
                          <a:latin typeface="Tahoma"/>
                        </a:rPr>
                        <a:t>(</a:t>
                      </a:r>
                      <a:r>
                        <a:rPr lang="tr-TR" sz="700" b="0" i="0" u="none" strike="noStrike" dirty="0">
                          <a:effectLst/>
                          <a:latin typeface="Tahoma"/>
                        </a:rPr>
                        <a:t>16.09.2019)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Bununla ilgili periyodik bakımlar gerektiği gibi yapılarak ilgili çalışma tamamlandı.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dirty="0">
                          <a:effectLst/>
                          <a:latin typeface="Arial Tur"/>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dirty="0">
                          <a:effectLst/>
                          <a:latin typeface="Arial Tur"/>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dirty="0">
                          <a:effectLst/>
                          <a:latin typeface="Arial Tur"/>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dirty="0">
                          <a:effectLst/>
                          <a:latin typeface="Arial Tur"/>
                        </a:rPr>
                        <a:t>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538899">
                <a:tc>
                  <a:txBody>
                    <a:bodyPr/>
                    <a:lstStyle/>
                    <a:p>
                      <a:pPr algn="ctr" fontAlgn="ctr"/>
                      <a:r>
                        <a:rPr lang="tr-TR" sz="700" b="0" i="0" u="none" strike="noStrike">
                          <a:effectLst/>
                          <a:latin typeface="Tahoma"/>
                        </a:rPr>
                        <a:t>Geçici derslikler oluşturuldu.</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dirty="0">
                          <a:effectLst/>
                          <a:latin typeface="Tahoma"/>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dirty="0">
                          <a:effectLst/>
                          <a:latin typeface="Tahoma"/>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a:effectLst/>
                          <a:latin typeface="Tahoma"/>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solidFill>
                            <a:srgbClr val="FF0000"/>
                          </a:solidFill>
                          <a:effectLst/>
                          <a:latin typeface="Tahoma"/>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Yeni binanın tamamlanması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Üst yönetim       (01.02.2020)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tr-TR" sz="700" b="0" i="0" u="none" strike="noStrike" dirty="0" smtClean="0">
                          <a:effectLst/>
                          <a:latin typeface="Arial" panose="020B0604020202020204" pitchFamily="34" charset="0"/>
                          <a:cs typeface="Arial" panose="020B0604020202020204" pitchFamily="34" charset="0"/>
                        </a:rPr>
                        <a:t>Yeni binanın  ocak</a:t>
                      </a:r>
                      <a:r>
                        <a:rPr lang="tr-TR" sz="700" b="0" i="0" u="none" strike="noStrike" baseline="0" dirty="0" smtClean="0">
                          <a:effectLst/>
                          <a:latin typeface="Arial" panose="020B0604020202020204" pitchFamily="34" charset="0"/>
                          <a:cs typeface="Arial" panose="020B0604020202020204" pitchFamily="34" charset="0"/>
                        </a:rPr>
                        <a:t> ayında </a:t>
                      </a:r>
                      <a:r>
                        <a:rPr lang="tr-TR" sz="700" b="0" i="0" u="none" strike="noStrike" dirty="0" smtClean="0">
                          <a:effectLst/>
                          <a:latin typeface="Arial" panose="020B0604020202020204" pitchFamily="34" charset="0"/>
                          <a:cs typeface="Arial" panose="020B0604020202020204" pitchFamily="34" charset="0"/>
                        </a:rPr>
                        <a:t>tamamlanacağı hakkında mail atılarak bilgilendirme yapılması</a:t>
                      </a:r>
                    </a:p>
                    <a:p>
                      <a:pPr algn="l" fontAlgn="b"/>
                      <a:endParaRPr lang="tr-TR" sz="700" b="0" i="0" u="none" strike="noStrike" dirty="0">
                        <a:effectLst/>
                        <a:latin typeface="Arial Tur"/>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tr-TR" sz="800" b="0" i="0" u="none" strike="noStrike" kern="1200" dirty="0">
                          <a:solidFill>
                            <a:schemeClr val="tx1"/>
                          </a:solidFill>
                          <a:effectLst/>
                          <a:latin typeface="Arial Tur"/>
                          <a:ea typeface="+mn-ea"/>
                          <a:cs typeface="+mn-cs"/>
                        </a:rPr>
                        <a:t> </a:t>
                      </a:r>
                      <a:r>
                        <a:rPr lang="tr-TR" sz="800" b="0" i="0" u="none" strike="noStrike" kern="1200" dirty="0" smtClean="0">
                          <a:solidFill>
                            <a:schemeClr val="tx1"/>
                          </a:solidFill>
                          <a:effectLst/>
                          <a:latin typeface="Arial Tur"/>
                          <a:ea typeface="+mn-ea"/>
                          <a:cs typeface="+mn-cs"/>
                        </a:rPr>
                        <a:t>6</a:t>
                      </a:r>
                      <a:endParaRPr lang="tr-TR" sz="800" b="0" i="0" u="none" strike="noStrike" kern="1200" dirty="0">
                        <a:solidFill>
                          <a:schemeClr val="tx1"/>
                        </a:solidFill>
                        <a:effectLst/>
                        <a:latin typeface="Arial Tur"/>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tr-TR" sz="800" b="0" i="0" u="none" strike="noStrike" kern="1200" dirty="0" smtClean="0">
                          <a:solidFill>
                            <a:schemeClr val="tx1"/>
                          </a:solidFill>
                          <a:effectLst/>
                          <a:latin typeface="Arial Tur"/>
                          <a:ea typeface="+mn-ea"/>
                          <a:cs typeface="+mn-cs"/>
                        </a:rPr>
                        <a:t>4</a:t>
                      </a:r>
                      <a:r>
                        <a:rPr lang="tr-TR" sz="800" b="0" i="0" u="none" strike="noStrike" kern="1200" dirty="0">
                          <a:solidFill>
                            <a:schemeClr val="tx1"/>
                          </a:solidFill>
                          <a:effectLst/>
                          <a:latin typeface="Arial Tur"/>
                          <a:ea typeface="+mn-ea"/>
                          <a:cs typeface="+mn-cs"/>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tr-TR" sz="800" b="0" i="0" u="none" strike="noStrike" kern="1200" dirty="0" smtClean="0">
                          <a:solidFill>
                            <a:schemeClr val="tx1"/>
                          </a:solidFill>
                          <a:effectLst/>
                          <a:latin typeface="Arial Tur"/>
                          <a:ea typeface="+mn-ea"/>
                          <a:cs typeface="+mn-cs"/>
                        </a:rPr>
                        <a:t>4</a:t>
                      </a:r>
                      <a:endParaRPr lang="tr-TR" sz="800" b="0" i="0" u="none" strike="noStrike" kern="1200" dirty="0">
                        <a:solidFill>
                          <a:schemeClr val="tx1"/>
                        </a:solidFill>
                        <a:effectLst/>
                        <a:latin typeface="Arial Tur"/>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tr-TR" sz="800" b="0" i="0" u="none" strike="noStrike" kern="1200" dirty="0">
                          <a:solidFill>
                            <a:schemeClr val="tx1"/>
                          </a:solidFill>
                          <a:effectLst/>
                          <a:latin typeface="Arial Tur"/>
                          <a:ea typeface="+mn-ea"/>
                          <a:cs typeface="+mn-cs"/>
                        </a:rPr>
                        <a:t> </a:t>
                      </a:r>
                      <a:r>
                        <a:rPr lang="tr-TR" sz="800" b="0" i="0" u="none" strike="noStrike" kern="1200" dirty="0" smtClean="0">
                          <a:solidFill>
                            <a:schemeClr val="tx1"/>
                          </a:solidFill>
                          <a:effectLst/>
                          <a:latin typeface="Arial Tur"/>
                          <a:ea typeface="+mn-ea"/>
                          <a:cs typeface="+mn-cs"/>
                        </a:rPr>
                        <a:t>96</a:t>
                      </a:r>
                      <a:endParaRPr lang="tr-TR" sz="800" b="0" i="0" u="none" strike="noStrike" kern="1200" dirty="0">
                        <a:solidFill>
                          <a:schemeClr val="tx1"/>
                        </a:solidFill>
                        <a:effectLst/>
                        <a:latin typeface="Arial Tur"/>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061948">
                <a:tc>
                  <a:txBody>
                    <a:bodyPr/>
                    <a:lstStyle/>
                    <a:p>
                      <a:pPr algn="ctr" fontAlgn="ctr"/>
                      <a:r>
                        <a:rPr lang="tr-TR" sz="700" b="0" i="0" u="none" strike="noStrike">
                          <a:effectLst/>
                          <a:latin typeface="Tahoma"/>
                        </a:rPr>
                        <a:t>Yeni ÖBS sistemine geçiş gerçekleştirildi. Yeni sistemin halihazırda mevcut problemlerinin giderilmesi için sürekli olarak iyilrştirme çalışmaları yapılıyor.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dirty="0">
                          <a:effectLst/>
                          <a:latin typeface="Tahoma"/>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dirty="0">
                          <a:effectLst/>
                          <a:latin typeface="Tahoma"/>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dirty="0">
                          <a:solidFill>
                            <a:srgbClr val="FF0000"/>
                          </a:solidFill>
                          <a:effectLst/>
                          <a:latin typeface="Tahoma"/>
                        </a:rPr>
                        <a:t>126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Tahoma"/>
                        </a:rPr>
                        <a:t>Mevcut kontrollerin sıklaştırılması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Tur"/>
                        </a:rPr>
                        <a:t>IT      </a:t>
                      </a:r>
                      <a:br>
                        <a:rPr lang="tr-TR" sz="700" b="0" i="0" u="none" strike="noStrike" dirty="0">
                          <a:effectLst/>
                          <a:latin typeface="Arial Tur"/>
                        </a:rPr>
                      </a:br>
                      <a:r>
                        <a:rPr lang="tr-TR" sz="700" b="0" i="0" u="none" strike="noStrike" dirty="0">
                          <a:effectLst/>
                          <a:latin typeface="Arial Tur"/>
                        </a:rPr>
                        <a:t>(15.01.2020)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dirty="0">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dirty="0">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dirty="0">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879673">
                <a:tc>
                  <a:txBody>
                    <a:bodyPr/>
                    <a:lstStyle/>
                    <a:p>
                      <a:pPr algn="ctr" fontAlgn="ctr"/>
                      <a:r>
                        <a:rPr lang="tr-TR" sz="700" b="0" i="0" u="none" strike="noStrike">
                          <a:effectLst/>
                          <a:latin typeface="Tahoma"/>
                        </a:rPr>
                        <a:t>Eski ÖBS sistemindeki müfredat yaklaşımı yeni sistemle revize edilerek ders kayıtlarının daha sağlıklı şekilde yapılabilmesi için çalışma gerçekleştirildi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a:effectLst/>
                          <a:latin typeface="Tahoma"/>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dirty="0" smtClean="0">
                          <a:effectLst/>
                          <a:latin typeface="Tahoma"/>
                        </a:rPr>
                        <a:t>4</a:t>
                      </a:r>
                      <a:endParaRPr lang="tr-TR" sz="8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kern="1200" dirty="0" smtClean="0">
                          <a:solidFill>
                            <a:srgbClr val="FF0000"/>
                          </a:solidFill>
                          <a:effectLst/>
                          <a:latin typeface="Tahoma"/>
                          <a:ea typeface="+mn-ea"/>
                          <a:cs typeface="+mn-cs"/>
                        </a:rPr>
                        <a:t>112</a:t>
                      </a:r>
                      <a:endParaRPr lang="tr-TR" sz="800" b="1" i="0" u="none" strike="noStrike" kern="1200" dirty="0">
                        <a:solidFill>
                          <a:srgbClr val="FF0000"/>
                        </a:solidFill>
                        <a:effectLst/>
                        <a:latin typeface="Tahoma"/>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Tur"/>
                          <a:ea typeface="+mn-ea"/>
                          <a:cs typeface="+mn-cs"/>
                        </a:rPr>
                        <a:t>Önkayıt/kayıt  sisteminin etkin planlanması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chemeClr val="tx1"/>
                          </a:solidFill>
                          <a:effectLst/>
                          <a:latin typeface="Arial Tur"/>
                          <a:ea typeface="+mn-ea"/>
                          <a:cs typeface="+mn-cs"/>
                        </a:rPr>
                        <a:t>IT   </a:t>
                      </a:r>
                      <a:br>
                        <a:rPr lang="tr-TR" sz="700" b="0" i="0" u="none" strike="noStrike" kern="1200" dirty="0">
                          <a:solidFill>
                            <a:schemeClr val="tx1"/>
                          </a:solidFill>
                          <a:effectLst/>
                          <a:latin typeface="Arial Tur"/>
                          <a:ea typeface="+mn-ea"/>
                          <a:cs typeface="+mn-cs"/>
                        </a:rPr>
                      </a:br>
                      <a:r>
                        <a:rPr lang="tr-TR" sz="700" b="0" i="0" u="none" strike="noStrike" kern="1200" dirty="0">
                          <a:solidFill>
                            <a:schemeClr val="tx1"/>
                          </a:solidFill>
                          <a:effectLst/>
                          <a:latin typeface="Arial Tur"/>
                          <a:ea typeface="+mn-ea"/>
                          <a:cs typeface="+mn-cs"/>
                        </a:rPr>
                        <a:t>(10.02.2020)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dirty="0">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157047">
                <a:tc>
                  <a:txBody>
                    <a:bodyPr/>
                    <a:lstStyle/>
                    <a:p>
                      <a:pPr algn="ctr" fontAlgn="ctr"/>
                      <a:r>
                        <a:rPr lang="tr-TR" sz="700" b="0" i="0" u="none" strike="noStrike">
                          <a:effectLst/>
                          <a:latin typeface="Tahoma"/>
                        </a:rPr>
                        <a:t>Yeni ÖBS sistemine geçiş gerçekleştirildi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a:effectLst/>
                          <a:latin typeface="Tahoma"/>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0" i="0" u="none" strike="noStrike">
                          <a:effectLst/>
                          <a:latin typeface="Tahoma"/>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dirty="0">
                          <a:solidFill>
                            <a:srgbClr val="FF0000"/>
                          </a:solidFill>
                          <a:effectLst/>
                          <a:latin typeface="Tahoma"/>
                        </a:rPr>
                        <a:t>147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Tur"/>
                        </a:rPr>
                        <a:t>Yeni ÖBS ile ilgili kayıt sürecinde farkedilen eksiklikler veya aksamaların giderilmesi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IT      </a:t>
                      </a:r>
                      <a:br>
                        <a:rPr lang="tr-TR" sz="700" b="0" i="0" u="none" strike="noStrike">
                          <a:effectLst/>
                          <a:latin typeface="Tahoma"/>
                        </a:rPr>
                      </a:br>
                      <a:r>
                        <a:rPr lang="tr-TR" sz="700" b="0" i="0" u="none" strike="noStrike">
                          <a:effectLst/>
                          <a:latin typeface="Tahoma"/>
                        </a:rPr>
                        <a:t>(15.01.2020)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dirty="0">
                          <a:effectLst/>
                          <a:latin typeface="Arial Tur"/>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8" name="Tablo 7"/>
          <p:cNvGraphicFramePr>
            <a:graphicFrameLocks noGrp="1"/>
          </p:cNvGraphicFramePr>
          <p:nvPr>
            <p:extLst>
              <p:ext uri="{D42A27DB-BD31-4B8C-83A1-F6EECF244321}">
                <p14:modId xmlns:p14="http://schemas.microsoft.com/office/powerpoint/2010/main" val="1543500619"/>
              </p:ext>
            </p:extLst>
          </p:nvPr>
        </p:nvGraphicFramePr>
        <p:xfrm>
          <a:off x="323528" y="1556792"/>
          <a:ext cx="8568953" cy="853440"/>
        </p:xfrm>
        <a:graphic>
          <a:graphicData uri="http://schemas.openxmlformats.org/drawingml/2006/table">
            <a:tbl>
              <a:tblPr/>
              <a:tblGrid>
                <a:gridCol w="1526652">
                  <a:extLst>
                    <a:ext uri="{9D8B030D-6E8A-4147-A177-3AD203B41FA5}">
                      <a16:colId xmlns:a16="http://schemas.microsoft.com/office/drawing/2014/main" val="20000"/>
                    </a:ext>
                  </a:extLst>
                </a:gridCol>
                <a:gridCol w="472770">
                  <a:extLst>
                    <a:ext uri="{9D8B030D-6E8A-4147-A177-3AD203B41FA5}">
                      <a16:colId xmlns:a16="http://schemas.microsoft.com/office/drawing/2014/main" val="20001"/>
                    </a:ext>
                  </a:extLst>
                </a:gridCol>
                <a:gridCol w="472770">
                  <a:extLst>
                    <a:ext uri="{9D8B030D-6E8A-4147-A177-3AD203B41FA5}">
                      <a16:colId xmlns:a16="http://schemas.microsoft.com/office/drawing/2014/main" val="20002"/>
                    </a:ext>
                  </a:extLst>
                </a:gridCol>
                <a:gridCol w="472770">
                  <a:extLst>
                    <a:ext uri="{9D8B030D-6E8A-4147-A177-3AD203B41FA5}">
                      <a16:colId xmlns:a16="http://schemas.microsoft.com/office/drawing/2014/main" val="20003"/>
                    </a:ext>
                  </a:extLst>
                </a:gridCol>
                <a:gridCol w="472770">
                  <a:extLst>
                    <a:ext uri="{9D8B030D-6E8A-4147-A177-3AD203B41FA5}">
                      <a16:colId xmlns:a16="http://schemas.microsoft.com/office/drawing/2014/main" val="20004"/>
                    </a:ext>
                  </a:extLst>
                </a:gridCol>
                <a:gridCol w="1211472">
                  <a:extLst>
                    <a:ext uri="{9D8B030D-6E8A-4147-A177-3AD203B41FA5}">
                      <a16:colId xmlns:a16="http://schemas.microsoft.com/office/drawing/2014/main" val="20005"/>
                    </a:ext>
                  </a:extLst>
                </a:gridCol>
                <a:gridCol w="699305">
                  <a:extLst>
                    <a:ext uri="{9D8B030D-6E8A-4147-A177-3AD203B41FA5}">
                      <a16:colId xmlns:a16="http://schemas.microsoft.com/office/drawing/2014/main" val="20006"/>
                    </a:ext>
                  </a:extLst>
                </a:gridCol>
                <a:gridCol w="1349364">
                  <a:extLst>
                    <a:ext uri="{9D8B030D-6E8A-4147-A177-3AD203B41FA5}">
                      <a16:colId xmlns:a16="http://schemas.microsoft.com/office/drawing/2014/main" val="20007"/>
                    </a:ext>
                  </a:extLst>
                </a:gridCol>
                <a:gridCol w="472770">
                  <a:extLst>
                    <a:ext uri="{9D8B030D-6E8A-4147-A177-3AD203B41FA5}">
                      <a16:colId xmlns:a16="http://schemas.microsoft.com/office/drawing/2014/main" val="20008"/>
                    </a:ext>
                  </a:extLst>
                </a:gridCol>
                <a:gridCol w="472770">
                  <a:extLst>
                    <a:ext uri="{9D8B030D-6E8A-4147-A177-3AD203B41FA5}">
                      <a16:colId xmlns:a16="http://schemas.microsoft.com/office/drawing/2014/main" val="20009"/>
                    </a:ext>
                  </a:extLst>
                </a:gridCol>
                <a:gridCol w="472770">
                  <a:extLst>
                    <a:ext uri="{9D8B030D-6E8A-4147-A177-3AD203B41FA5}">
                      <a16:colId xmlns:a16="http://schemas.microsoft.com/office/drawing/2014/main" val="20010"/>
                    </a:ext>
                  </a:extLst>
                </a:gridCol>
                <a:gridCol w="472770">
                  <a:extLst>
                    <a:ext uri="{9D8B030D-6E8A-4147-A177-3AD203B41FA5}">
                      <a16:colId xmlns:a16="http://schemas.microsoft.com/office/drawing/2014/main" val="20011"/>
                    </a:ext>
                  </a:extLst>
                </a:gridCol>
              </a:tblGrid>
              <a:tr h="102161">
                <a:tc gridSpan="5">
                  <a:txBody>
                    <a:bodyPr/>
                    <a:lstStyle/>
                    <a:p>
                      <a:pPr algn="ctr" fontAlgn="ctr"/>
                      <a:r>
                        <a:rPr lang="tr-TR" sz="700" b="1" i="0" u="none" strike="noStrike" dirty="0">
                          <a:effectLst/>
                          <a:latin typeface="Tahoma"/>
                        </a:rPr>
                        <a:t>Faaliyetleri Sonuçları/Action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rowSpan="2">
                  <a:txBody>
                    <a:bodyPr/>
                    <a:lstStyle/>
                    <a:p>
                      <a:pPr algn="ctr" fontAlgn="ctr"/>
                      <a:r>
                        <a:rPr lang="en-US" sz="700" b="1" i="0" u="none" strike="noStrike" dirty="0" err="1">
                          <a:effectLst/>
                          <a:latin typeface="Tahoma"/>
                        </a:rPr>
                        <a:t>Önerilen</a:t>
                      </a:r>
                      <a:r>
                        <a:rPr lang="en-US" sz="700" b="1" i="0" u="none" strike="noStrike" dirty="0">
                          <a:effectLst/>
                          <a:latin typeface="Tahoma"/>
                        </a:rPr>
                        <a:t> </a:t>
                      </a:r>
                      <a:r>
                        <a:rPr lang="en-US" sz="700" b="1" i="0" u="none" strike="noStrike" dirty="0" err="1">
                          <a:effectLst/>
                          <a:latin typeface="Tahoma"/>
                        </a:rPr>
                        <a:t>Faaliyetler</a:t>
                      </a:r>
                      <a:r>
                        <a:rPr lang="en-US" sz="700" b="1" i="0" u="none" strike="noStrike" dirty="0">
                          <a:effectLst/>
                          <a:latin typeface="Tahoma"/>
                        </a:rPr>
                        <a:t> (</a:t>
                      </a:r>
                      <a:r>
                        <a:rPr lang="en-US" sz="700" b="1" i="0" u="none" strike="noStrike" dirty="0" err="1">
                          <a:effectLst/>
                          <a:latin typeface="Tahoma"/>
                        </a:rPr>
                        <a:t>Recomended</a:t>
                      </a:r>
                      <a:r>
                        <a:rPr lang="en-US" sz="700" b="1" i="0" u="none" strike="noStrike" dirty="0">
                          <a:effectLst/>
                          <a:latin typeface="Tahoma"/>
                        </a:rPr>
                        <a:t> Action (s)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Tahoma"/>
                        </a:rPr>
                        <a:t>Sorumlu ve Hedef Tamamlama Tarihi (Responibility Target Completion Date)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a:effectLst/>
                          <a:latin typeface="Tahoma"/>
                        </a:rPr>
                        <a:t>Faaliyetleri Sonuçları/Action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715124">
                <a:tc>
                  <a:txBody>
                    <a:bodyPr/>
                    <a:lstStyle/>
                    <a:p>
                      <a:pPr algn="ctr" fontAlgn="ctr"/>
                      <a:r>
                        <a:rPr lang="tr-TR" sz="700" b="1" i="0" u="none" strike="noStrike">
                          <a:effectLst/>
                          <a:latin typeface="Tahoma"/>
                        </a:rPr>
                        <a:t>Gerçekleşen Faliyetler/                           Action Taken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Tahoma"/>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Tahoma"/>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Tahoma"/>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Tahoma"/>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a:effectLst/>
                          <a:latin typeface="Tahoma"/>
                        </a:rPr>
                        <a:t>Gerçekleşen Faliyetler/                           Action Taken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Tahoma"/>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Tahoma"/>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Tahoma"/>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dirty="0">
                          <a:effectLst/>
                          <a:latin typeface="Tahoma"/>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251757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29</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a:solidFill>
                  <a:srgbClr val="FF0000"/>
                </a:solidFill>
                <a:effectLst>
                  <a:outerShdw blurRad="38100" dist="38100" dir="2700000" algn="tl">
                    <a:srgbClr val="000000">
                      <a:alpha val="43137"/>
                    </a:srgbClr>
                  </a:outerShdw>
                </a:effectLst>
              </a:rPr>
              <a:t>2</a:t>
            </a:r>
          </a:p>
        </p:txBody>
      </p:sp>
      <p:sp>
        <p:nvSpPr>
          <p:cNvPr id="34" name="143 Metin kutusu"/>
          <p:cNvSpPr txBox="1"/>
          <p:nvPr/>
        </p:nvSpPr>
        <p:spPr>
          <a:xfrm>
            <a:off x="457200" y="36830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5" name="143 Metin kutusu"/>
          <p:cNvSpPr txBox="1"/>
          <p:nvPr/>
        </p:nvSpPr>
        <p:spPr>
          <a:xfrm>
            <a:off x="457200" y="38449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6" name="143 Metin kutusu"/>
          <p:cNvSpPr txBox="1"/>
          <p:nvPr/>
        </p:nvSpPr>
        <p:spPr>
          <a:xfrm>
            <a:off x="457200" y="36830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2" name="143 Metin kutusu"/>
          <p:cNvSpPr txBox="1"/>
          <p:nvPr/>
        </p:nvSpPr>
        <p:spPr>
          <a:xfrm>
            <a:off x="457200" y="36830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3" name="143 Metin kutusu"/>
          <p:cNvSpPr txBox="1"/>
          <p:nvPr/>
        </p:nvSpPr>
        <p:spPr>
          <a:xfrm>
            <a:off x="457200" y="38449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graphicFrame>
        <p:nvGraphicFramePr>
          <p:cNvPr id="10" name="Tablo 9"/>
          <p:cNvGraphicFramePr>
            <a:graphicFrameLocks noGrp="1"/>
          </p:cNvGraphicFramePr>
          <p:nvPr>
            <p:extLst>
              <p:ext uri="{D42A27DB-BD31-4B8C-83A1-F6EECF244321}">
                <p14:modId xmlns:p14="http://schemas.microsoft.com/office/powerpoint/2010/main" val="1960890688"/>
              </p:ext>
            </p:extLst>
          </p:nvPr>
        </p:nvGraphicFramePr>
        <p:xfrm>
          <a:off x="179512" y="1063875"/>
          <a:ext cx="8784970" cy="5581421"/>
        </p:xfrm>
        <a:graphic>
          <a:graphicData uri="http://schemas.openxmlformats.org/drawingml/2006/table">
            <a:tbl>
              <a:tblPr/>
              <a:tblGrid>
                <a:gridCol w="1186204">
                  <a:extLst>
                    <a:ext uri="{9D8B030D-6E8A-4147-A177-3AD203B41FA5}">
                      <a16:colId xmlns:a16="http://schemas.microsoft.com/office/drawing/2014/main" val="20000"/>
                    </a:ext>
                  </a:extLst>
                </a:gridCol>
                <a:gridCol w="994152">
                  <a:extLst>
                    <a:ext uri="{9D8B030D-6E8A-4147-A177-3AD203B41FA5}">
                      <a16:colId xmlns:a16="http://schemas.microsoft.com/office/drawing/2014/main" val="20001"/>
                    </a:ext>
                  </a:extLst>
                </a:gridCol>
                <a:gridCol w="271132">
                  <a:extLst>
                    <a:ext uri="{9D8B030D-6E8A-4147-A177-3AD203B41FA5}">
                      <a16:colId xmlns:a16="http://schemas.microsoft.com/office/drawing/2014/main" val="20002"/>
                    </a:ext>
                  </a:extLst>
                </a:gridCol>
                <a:gridCol w="576157">
                  <a:extLst>
                    <a:ext uri="{9D8B030D-6E8A-4147-A177-3AD203B41FA5}">
                      <a16:colId xmlns:a16="http://schemas.microsoft.com/office/drawing/2014/main" val="20003"/>
                    </a:ext>
                  </a:extLst>
                </a:gridCol>
                <a:gridCol w="271132">
                  <a:extLst>
                    <a:ext uri="{9D8B030D-6E8A-4147-A177-3AD203B41FA5}">
                      <a16:colId xmlns:a16="http://schemas.microsoft.com/office/drawing/2014/main" val="20004"/>
                    </a:ext>
                  </a:extLst>
                </a:gridCol>
                <a:gridCol w="564860">
                  <a:extLst>
                    <a:ext uri="{9D8B030D-6E8A-4147-A177-3AD203B41FA5}">
                      <a16:colId xmlns:a16="http://schemas.microsoft.com/office/drawing/2014/main" val="20005"/>
                    </a:ext>
                  </a:extLst>
                </a:gridCol>
                <a:gridCol w="271132">
                  <a:extLst>
                    <a:ext uri="{9D8B030D-6E8A-4147-A177-3AD203B41FA5}">
                      <a16:colId xmlns:a16="http://schemas.microsoft.com/office/drawing/2014/main" val="20006"/>
                    </a:ext>
                  </a:extLst>
                </a:gridCol>
                <a:gridCol w="271132">
                  <a:extLst>
                    <a:ext uri="{9D8B030D-6E8A-4147-A177-3AD203B41FA5}">
                      <a16:colId xmlns:a16="http://schemas.microsoft.com/office/drawing/2014/main" val="20007"/>
                    </a:ext>
                  </a:extLst>
                </a:gridCol>
                <a:gridCol w="859998">
                  <a:extLst>
                    <a:ext uri="{9D8B030D-6E8A-4147-A177-3AD203B41FA5}">
                      <a16:colId xmlns:a16="http://schemas.microsoft.com/office/drawing/2014/main" val="20008"/>
                    </a:ext>
                  </a:extLst>
                </a:gridCol>
                <a:gridCol w="638757">
                  <a:extLst>
                    <a:ext uri="{9D8B030D-6E8A-4147-A177-3AD203B41FA5}">
                      <a16:colId xmlns:a16="http://schemas.microsoft.com/office/drawing/2014/main" val="20009"/>
                    </a:ext>
                  </a:extLst>
                </a:gridCol>
                <a:gridCol w="699960">
                  <a:extLst>
                    <a:ext uri="{9D8B030D-6E8A-4147-A177-3AD203B41FA5}">
                      <a16:colId xmlns:a16="http://schemas.microsoft.com/office/drawing/2014/main" val="20010"/>
                    </a:ext>
                  </a:extLst>
                </a:gridCol>
                <a:gridCol w="271132">
                  <a:extLst>
                    <a:ext uri="{9D8B030D-6E8A-4147-A177-3AD203B41FA5}">
                      <a16:colId xmlns:a16="http://schemas.microsoft.com/office/drawing/2014/main" val="20011"/>
                    </a:ext>
                  </a:extLst>
                </a:gridCol>
                <a:gridCol w="271132">
                  <a:extLst>
                    <a:ext uri="{9D8B030D-6E8A-4147-A177-3AD203B41FA5}">
                      <a16:colId xmlns:a16="http://schemas.microsoft.com/office/drawing/2014/main" val="20012"/>
                    </a:ext>
                  </a:extLst>
                </a:gridCol>
                <a:gridCol w="271132">
                  <a:extLst>
                    <a:ext uri="{9D8B030D-6E8A-4147-A177-3AD203B41FA5}">
                      <a16:colId xmlns:a16="http://schemas.microsoft.com/office/drawing/2014/main" val="20013"/>
                    </a:ext>
                  </a:extLst>
                </a:gridCol>
                <a:gridCol w="271132">
                  <a:extLst>
                    <a:ext uri="{9D8B030D-6E8A-4147-A177-3AD203B41FA5}">
                      <a16:colId xmlns:a16="http://schemas.microsoft.com/office/drawing/2014/main" val="20014"/>
                    </a:ext>
                  </a:extLst>
                </a:gridCol>
                <a:gridCol w="591776">
                  <a:extLst>
                    <a:ext uri="{9D8B030D-6E8A-4147-A177-3AD203B41FA5}">
                      <a16:colId xmlns:a16="http://schemas.microsoft.com/office/drawing/2014/main" val="20015"/>
                    </a:ext>
                  </a:extLst>
                </a:gridCol>
                <a:gridCol w="504050">
                  <a:extLst>
                    <a:ext uri="{9D8B030D-6E8A-4147-A177-3AD203B41FA5}">
                      <a16:colId xmlns:a16="http://schemas.microsoft.com/office/drawing/2014/main" val="20016"/>
                    </a:ext>
                  </a:extLst>
                </a:gridCol>
              </a:tblGrid>
              <a:tr h="119138">
                <a:tc rowSpan="2">
                  <a:txBody>
                    <a:bodyPr/>
                    <a:lstStyle/>
                    <a:p>
                      <a:pPr algn="l" fontAlgn="b"/>
                      <a:r>
                        <a:rPr lang="sv-SE" sz="700" b="1" i="0" u="none" strike="noStrike" dirty="0">
                          <a:effectLst/>
                          <a:latin typeface="Arial" panose="020B0604020202020204" pitchFamily="34" charset="0"/>
                          <a:cs typeface="Arial" panose="020B0604020202020204" pitchFamily="34" charset="0"/>
                        </a:rPr>
                        <a:t>Olası Risk Türü (Potential Risk Mode)</a:t>
                      </a:r>
                      <a:endParaRPr lang="sv-SE"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en-US" sz="700" b="1" i="0" u="none" strike="noStrike">
                          <a:effectLst/>
                          <a:latin typeface="Arial" panose="020B0604020202020204" pitchFamily="34" charset="0"/>
                          <a:cs typeface="Arial" panose="020B0604020202020204" pitchFamily="34" charset="0"/>
                        </a:rPr>
                        <a:t>Riskin Olası Etkileri/Potential Effect(s)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Riskin Sebebi/Potential Cause (s)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sv-SE" sz="700" b="1" i="0" u="none" strike="noStrike">
                          <a:effectLst/>
                          <a:latin typeface="Arial" panose="020B0604020202020204" pitchFamily="34" charset="0"/>
                          <a:cs typeface="Arial" panose="020B0604020202020204" pitchFamily="34" charset="0"/>
                        </a:rPr>
                        <a:t>Varolan  Kontroller (Önlemler)  / Current Controls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dirty="0">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R.Ö.F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Önerilen Faaliyetler (Recomended Action (s)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Sorumlu ve Hedef Tamamlama Tarihi (Responibility Target Completion Date)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a:effectLst/>
                          <a:latin typeface="Arial" panose="020B0604020202020204" pitchFamily="34" charset="0"/>
                          <a:cs typeface="Arial" panose="020B0604020202020204" pitchFamily="34" charset="0"/>
                        </a:rPr>
                        <a:t>Faaliyetleri Sonuçları/Action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Önerilen Faaliyetler (Recomended Action (s)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Sorumlu ve Hedef Tamamlama Tarihi (Responibility Target Completion Date)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extLst>
                  <a:ext uri="{0D108BD9-81ED-4DB2-BD59-A6C34878D82A}">
                    <a16:rowId xmlns:a16="http://schemas.microsoft.com/office/drawing/2014/main" val="10000"/>
                  </a:ext>
                </a:extLst>
              </a:tr>
              <a:tr h="929086">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a:effectLst/>
                          <a:latin typeface="Arial" panose="020B0604020202020204" pitchFamily="34" charset="0"/>
                          <a:cs typeface="Arial" panose="020B0604020202020204" pitchFamily="34" charset="0"/>
                        </a:rPr>
                        <a:t>Gerçekleşen Faliyetler/                           Action Taken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1"/>
                  </a:ext>
                </a:extLst>
              </a:tr>
              <a:tr h="931754">
                <a:tc>
                  <a:txBody>
                    <a:bodyPr/>
                    <a:lstStyle/>
                    <a:p>
                      <a:pPr algn="ctr" fontAlgn="ctr"/>
                      <a:r>
                        <a:rPr lang="tr-TR" sz="700" b="0" i="0" u="none" strike="noStrike" dirty="0">
                          <a:effectLst/>
                          <a:latin typeface="Arial" panose="020B0604020202020204" pitchFamily="34" charset="0"/>
                          <a:cs typeface="Arial" panose="020B0604020202020204" pitchFamily="34" charset="0"/>
                        </a:rPr>
                        <a:t>Kayıt sürecinin uzun olmasından ötürü öğrencinin kayıt yaptıramaması ve eğitimin aksaması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6 haftadan önce ders öğrenci listelerinin netleşmemesi, bu sebeple akademik başarı düşüklüğü, müfredatın yetişmemesi riski, danışmanlık yüklerinin artması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Ön Kayıt/ Kayıt sistemlerinin iyi planlanmaması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Yeni Sistem</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280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Ön Kayıt sisteminin değiştirilmesi/Akademik takvimdeki kayıt süreçlerinin ders başlangıç tarihinden öne çekilmesi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IT/Senato (01.02.2019)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Yeni sisteme geçişle birlikte mevcut akademik takvime uyumlu şekilde kayıt süreçlerinin tamamlanmasına imkan tanındı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FF0000"/>
                          </a:solidFill>
                          <a:effectLst/>
                          <a:latin typeface="Arial" panose="020B0604020202020204" pitchFamily="34" charset="0"/>
                          <a:cs typeface="Arial" panose="020B0604020202020204" pitchFamily="34" charset="0"/>
                        </a:rPr>
                        <a:t>168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Ders Ekle / sil ve Dersten çekilme sürelerinin akademik takvime göre daha kısa tutulması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IT      </a:t>
                      </a:r>
                      <a:endParaRPr lang="tr-TR" sz="700" b="0" i="0" u="none" strike="noStrike" dirty="0" smtClean="0">
                        <a:effectLst/>
                        <a:latin typeface="Arial" panose="020B0604020202020204" pitchFamily="34" charset="0"/>
                        <a:cs typeface="Arial" panose="020B0604020202020204" pitchFamily="34" charset="0"/>
                      </a:endParaRPr>
                    </a:p>
                    <a:p>
                      <a:pPr algn="ctr" fontAlgn="ctr"/>
                      <a:r>
                        <a:rPr lang="tr-TR" sz="700" b="0" i="0" u="none" strike="noStrike" dirty="0" smtClean="0">
                          <a:effectLst/>
                          <a:latin typeface="Arial" panose="020B0604020202020204" pitchFamily="34" charset="0"/>
                          <a:cs typeface="Arial" panose="020B0604020202020204" pitchFamily="34" charset="0"/>
                        </a:rPr>
                        <a:t>15.01.2020</a:t>
                      </a: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915361">
                <a:tc>
                  <a:txBody>
                    <a:bodyPr/>
                    <a:lstStyle/>
                    <a:p>
                      <a:pPr algn="ctr" fontAlgn="ctr"/>
                      <a:r>
                        <a:rPr lang="tr-TR" sz="700" b="0" i="0" u="none" strike="noStrike">
                          <a:effectLst/>
                          <a:latin typeface="Arial" panose="020B0604020202020204" pitchFamily="34" charset="0"/>
                          <a:cs typeface="Arial" panose="020B0604020202020204" pitchFamily="34" charset="0"/>
                        </a:rPr>
                        <a:t>Araştırma ve proje başvurularının yapılamaması  riski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Proje sayılarının azalması, nitelikli projelerin hazırlanamaması, sunulamaması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Akademisyenlerdeki idari ve ders yükü fazlalığı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630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Akademik ve idari kadronun arttırılması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Üst yönetim  31.12.2019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Bölüm akademik kadrosuna yeni öğretim görevlisi alımı yapılmıştır. (16.09.2019)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1" i="0" u="none" strike="noStrike" dirty="0">
                          <a:solidFill>
                            <a:srgbClr val="FF0000"/>
                          </a:solidFill>
                          <a:effectLst/>
                          <a:latin typeface="Arial" panose="020B0604020202020204" pitchFamily="34" charset="0"/>
                          <a:cs typeface="Arial" panose="020B0604020202020204" pitchFamily="34" charset="0"/>
                        </a:rPr>
                        <a:t>448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Akademik ve idari kadronun arttırılması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Üst yönetim  31.12.2020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3"/>
                  </a:ext>
                </a:extLst>
              </a:tr>
              <a:tr h="992932">
                <a:tc>
                  <a:txBody>
                    <a:bodyPr/>
                    <a:lstStyle/>
                    <a:p>
                      <a:pPr algn="ctr" fontAlgn="ctr"/>
                      <a:r>
                        <a:rPr lang="tr-TR" sz="700" b="0" i="0" u="none" strike="noStrike">
                          <a:effectLst/>
                          <a:latin typeface="Arial" panose="020B0604020202020204" pitchFamily="34" charset="0"/>
                          <a:cs typeface="Arial" panose="020B0604020202020204" pitchFamily="34" charset="0"/>
                        </a:rPr>
                        <a:t>Z1-Akademik personelin sayıca yetersiz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Akademisyenlerin bilimsel araştırmalarına vakit ayıramaması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Öğrenci Sayısının Fazla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Yarı zamanlı öğretim elemanı alınması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252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Kadro sayısının arttırılması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Üst yönetim  31.12.2019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Bölüm akademik kadrosuna yeni öğretim görevlisi alımı yapılmıştır. (16.09.2019)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84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698816">
                <a:tc>
                  <a:txBody>
                    <a:bodyPr/>
                    <a:lstStyle/>
                    <a:p>
                      <a:pPr algn="ctr" fontAlgn="ctr"/>
                      <a:r>
                        <a:rPr lang="tr-TR" sz="700" b="0" i="0" u="none" strike="noStrike">
                          <a:effectLst/>
                          <a:latin typeface="Arial" panose="020B0604020202020204" pitchFamily="34" charset="0"/>
                          <a:cs typeface="Arial" panose="020B0604020202020204" pitchFamily="34" charset="0"/>
                        </a:rPr>
                        <a:t>Z2-Üretilen yayınların azlığı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Üniversite ve akademisyen başarı oranının düşmesi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Araştırma için gerekli kaynak (yazılım, </a:t>
                      </a:r>
                      <a:r>
                        <a:rPr lang="tr-TR" sz="700" b="0" i="0" u="none" strike="noStrike" dirty="0" err="1">
                          <a:effectLst/>
                          <a:latin typeface="Arial" panose="020B0604020202020204" pitchFamily="34" charset="0"/>
                          <a:cs typeface="Arial" panose="020B0604020202020204" pitchFamily="34" charset="0"/>
                        </a:rPr>
                        <a:t>labaratuarlar</a:t>
                      </a:r>
                      <a:r>
                        <a:rPr lang="tr-TR" sz="700" b="0" i="0" u="none" strike="noStrike" dirty="0">
                          <a:effectLst/>
                          <a:latin typeface="Arial" panose="020B0604020202020204" pitchFamily="34" charset="0"/>
                          <a:cs typeface="Arial" panose="020B0604020202020204" pitchFamily="34" charset="0"/>
                        </a:rPr>
                        <a:t>, yayın vs.) eksikliği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Başka üniversitelerle işbirliği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350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Araştırma kaynağı için veri tabanı temin edilmesi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Üst yönetim</a:t>
                      </a:r>
                      <a:br>
                        <a:rPr lang="tr-TR" sz="700" b="0" i="0" u="none" strike="noStrike" dirty="0">
                          <a:effectLst/>
                          <a:latin typeface="Arial" panose="020B0604020202020204" pitchFamily="34" charset="0"/>
                          <a:cs typeface="Arial" panose="020B0604020202020204" pitchFamily="34" charset="0"/>
                        </a:rPr>
                      </a:br>
                      <a:r>
                        <a:rPr lang="tr-TR" sz="700" b="0" i="0" u="none" strike="noStrike" dirty="0">
                          <a:effectLst/>
                          <a:latin typeface="Arial" panose="020B0604020202020204" pitchFamily="34" charset="0"/>
                          <a:cs typeface="Arial" panose="020B0604020202020204" pitchFamily="34" charset="0"/>
                        </a:rPr>
                        <a:t>(31.12.2019)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dirty="0" smtClean="0">
                          <a:effectLst/>
                          <a:latin typeface="Arial" panose="020B0604020202020204" pitchFamily="34" charset="0"/>
                          <a:cs typeface="Arial" panose="020B0604020202020204" pitchFamily="34" charset="0"/>
                        </a:rPr>
                        <a:t> </a:t>
                      </a:r>
                      <a:r>
                        <a:rPr lang="tr-TR" sz="700" b="0" i="0" u="none" strike="noStrike" kern="1200" dirty="0" smtClean="0">
                          <a:solidFill>
                            <a:schemeClr val="tx1"/>
                          </a:solidFill>
                          <a:effectLst/>
                          <a:latin typeface="Arial" panose="020B0604020202020204" pitchFamily="34" charset="0"/>
                          <a:ea typeface="+mn-ea"/>
                          <a:cs typeface="Arial" panose="020B0604020202020204" pitchFamily="34" charset="0"/>
                        </a:rPr>
                        <a:t>VETİS kütüphane </a:t>
                      </a:r>
                      <a:r>
                        <a:rPr lang="tr-TR" sz="700" b="0" i="0" u="none" strike="noStrike" kern="1200" dirty="0" err="1" smtClean="0">
                          <a:solidFill>
                            <a:schemeClr val="tx1"/>
                          </a:solidFill>
                          <a:effectLst/>
                          <a:latin typeface="Arial" panose="020B0604020202020204" pitchFamily="34" charset="0"/>
                          <a:ea typeface="+mn-ea"/>
                          <a:cs typeface="Arial" panose="020B0604020202020204" pitchFamily="34" charset="0"/>
                        </a:rPr>
                        <a:t>portalı</a:t>
                      </a:r>
                      <a:r>
                        <a:rPr lang="tr-TR" sz="700" b="0" i="0" u="none" strike="noStrike" kern="1200" dirty="0" smtClean="0">
                          <a:solidFill>
                            <a:schemeClr val="tx1"/>
                          </a:solidFill>
                          <a:effectLst/>
                          <a:latin typeface="Arial" panose="020B0604020202020204" pitchFamily="34" charset="0"/>
                          <a:ea typeface="+mn-ea"/>
                          <a:cs typeface="Arial" panose="020B0604020202020204" pitchFamily="34" charset="0"/>
                        </a:rPr>
                        <a:t> hizmetine sunulmuştur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smtClean="0">
                          <a:effectLst/>
                          <a:latin typeface="Arial" panose="020B0604020202020204" pitchFamily="34" charset="0"/>
                          <a:cs typeface="Arial" panose="020B0604020202020204" pitchFamily="34" charset="0"/>
                        </a:rPr>
                        <a:t>7</a:t>
                      </a: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smtClean="0">
                          <a:effectLst/>
                          <a:latin typeface="Arial" panose="020B0604020202020204" pitchFamily="34" charset="0"/>
                          <a:cs typeface="Arial" panose="020B0604020202020204" pitchFamily="34" charset="0"/>
                        </a:rPr>
                        <a:t>8</a:t>
                      </a:r>
                      <a:r>
                        <a:rPr lang="tr-TR" sz="700" b="0" i="0" u="none" strike="noStrike" dirty="0">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 </a:t>
                      </a:r>
                      <a:r>
                        <a:rPr lang="tr-TR" sz="700" b="0" i="0" u="none" strike="noStrike" dirty="0" smtClean="0">
                          <a:effectLst/>
                          <a:latin typeface="Arial" panose="020B0604020202020204" pitchFamily="34" charset="0"/>
                          <a:cs typeface="Arial" panose="020B0604020202020204" pitchFamily="34" charset="0"/>
                        </a:rPr>
                        <a:t>5</a:t>
                      </a: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smtClean="0">
                          <a:solidFill>
                            <a:srgbClr val="FF0000"/>
                          </a:solidFill>
                          <a:effectLst/>
                          <a:latin typeface="Arial" panose="020B0604020202020204" pitchFamily="34" charset="0"/>
                          <a:ea typeface="+mn-ea"/>
                          <a:cs typeface="Arial" panose="020B0604020202020204" pitchFamily="34" charset="0"/>
                        </a:rPr>
                        <a:t>280</a:t>
                      </a:r>
                      <a:r>
                        <a:rPr lang="tr-TR" sz="700" b="0" i="0" u="none" strike="noStrike" dirty="0">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smtClean="0">
                          <a:effectLst/>
                          <a:latin typeface="Arial" panose="020B0604020202020204" pitchFamily="34" charset="0"/>
                          <a:cs typeface="Arial" panose="020B0604020202020204" pitchFamily="34" charset="0"/>
                        </a:rPr>
                        <a:t>Araştırma için gerekli kaynak (yazılım, laboratuvarlar, yayın vs.) eksikliği</a:t>
                      </a:r>
                    </a:p>
                    <a:p>
                      <a:pPr marL="0" marR="0" indent="0" algn="l" defTabSz="914400" rtl="0" eaLnBrk="1" fontAlgn="b" latinLnBrk="0" hangingPunct="1">
                        <a:lnSpc>
                          <a:spcPct val="100000"/>
                        </a:lnSpc>
                        <a:spcBef>
                          <a:spcPts val="0"/>
                        </a:spcBef>
                        <a:spcAft>
                          <a:spcPts val="0"/>
                        </a:spcAft>
                        <a:buClrTx/>
                        <a:buSzTx/>
                        <a:buFontTx/>
                        <a:buNone/>
                        <a:tabLst/>
                        <a:defRPr/>
                      </a:pPr>
                      <a:endParaRPr lang="tr-TR" sz="700" b="0" i="0" u="none" strike="noStrike" dirty="0">
                        <a:effectLst/>
                        <a:latin typeface="Arial" panose="020B0604020202020204" pitchFamily="34" charset="0"/>
                        <a:cs typeface="Arial" panose="020B060402020202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tr-TR" sz="700" b="0" i="0" u="none" strike="noStrike" dirty="0">
                          <a:effectLst/>
                          <a:latin typeface="Arial" panose="020B0604020202020204" pitchFamily="34" charset="0"/>
                          <a:cs typeface="Arial" panose="020B0604020202020204" pitchFamily="34" charset="0"/>
                        </a:rPr>
                        <a:t> </a:t>
                      </a:r>
                      <a:r>
                        <a:rPr lang="tr-TR" sz="700" b="0" i="0" u="none" strike="noStrike" dirty="0" smtClean="0">
                          <a:effectLst/>
                          <a:latin typeface="Arial" panose="020B0604020202020204" pitchFamily="34" charset="0"/>
                          <a:cs typeface="Arial" panose="020B0604020202020204" pitchFamily="34" charset="0"/>
                        </a:rPr>
                        <a:t>Üst yönetim  31.12.2020</a:t>
                      </a:r>
                    </a:p>
                    <a:p>
                      <a:pPr algn="ctr" fontAlgn="ct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946390">
                <a:tc>
                  <a:txBody>
                    <a:bodyPr/>
                    <a:lstStyle/>
                    <a:p>
                      <a:pPr algn="ctr" fontAlgn="ctr"/>
                      <a:r>
                        <a:rPr lang="tr-TR" sz="700" b="0" i="0" u="none" strike="noStrike">
                          <a:effectLst/>
                          <a:latin typeface="Arial" panose="020B0604020202020204" pitchFamily="34" charset="0"/>
                          <a:cs typeface="Arial" panose="020B0604020202020204" pitchFamily="34" charset="0"/>
                        </a:rPr>
                        <a:t>Z3- Derslik ve stüdyo sayısının yetersiz olması mimari ve teknik bakımdan uygun olmaması, Sergi, Atölye mekanları ile bilgisayarlı grafik tasarım aydınlatma laboratuvarları ve maket atölyelerinin  eksikliği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Eğitim kalitesinin düşmesi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Programın gerektirdiği altyapı ve donatı eksikliği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490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Yeni eğitim </a:t>
                      </a:r>
                      <a:r>
                        <a:rPr lang="tr-TR" sz="700" b="0" i="0" u="none" strike="noStrike" dirty="0" err="1">
                          <a:effectLst/>
                          <a:latin typeface="Arial" panose="020B0604020202020204" pitchFamily="34" charset="0"/>
                          <a:cs typeface="Arial" panose="020B0604020202020204" pitchFamily="34" charset="0"/>
                        </a:rPr>
                        <a:t>binasinin</a:t>
                      </a:r>
                      <a:r>
                        <a:rPr lang="tr-TR" sz="700" b="0" i="0" u="none" strike="noStrike" dirty="0">
                          <a:effectLst/>
                          <a:latin typeface="Arial" panose="020B0604020202020204" pitchFamily="34" charset="0"/>
                          <a:cs typeface="Arial" panose="020B0604020202020204" pitchFamily="34" charset="0"/>
                        </a:rPr>
                        <a:t> tamamlanması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Üst yönetim       (01.02.2019)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Geçici derslikler oluşturuldu.</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solidFill>
                            <a:srgbClr val="FF0000"/>
                          </a:solidFill>
                          <a:effectLst/>
                          <a:latin typeface="Arial" panose="020B0604020202020204" pitchFamily="34" charset="0"/>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Yeni binanın tamamlanması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Üst yönetim       (01.02.2020)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47" name="143 Metin kutusu"/>
          <p:cNvSpPr txBox="1"/>
          <p:nvPr/>
        </p:nvSpPr>
        <p:spPr>
          <a:xfrm>
            <a:off x="457200" y="36830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8" name="143 Metin kutusu"/>
          <p:cNvSpPr txBox="1"/>
          <p:nvPr/>
        </p:nvSpPr>
        <p:spPr>
          <a:xfrm>
            <a:off x="457200" y="38449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9" name="143 Metin kutusu"/>
          <p:cNvSpPr txBox="1"/>
          <p:nvPr/>
        </p:nvSpPr>
        <p:spPr>
          <a:xfrm>
            <a:off x="457200" y="36830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0" name="143 Metin kutusu"/>
          <p:cNvSpPr txBox="1"/>
          <p:nvPr/>
        </p:nvSpPr>
        <p:spPr>
          <a:xfrm>
            <a:off x="457200" y="36830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1" name="143 Metin kutusu"/>
          <p:cNvSpPr txBox="1"/>
          <p:nvPr/>
        </p:nvSpPr>
        <p:spPr>
          <a:xfrm>
            <a:off x="457200" y="38449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Tree>
    <p:extLst>
      <p:ext uri="{BB962C8B-B14F-4D97-AF65-F5344CB8AC3E}">
        <p14:creationId xmlns:p14="http://schemas.microsoft.com/office/powerpoint/2010/main" val="148473313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75656" y="477571"/>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SWOT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a:xfrm>
            <a:off x="6553200" y="6045518"/>
            <a:ext cx="2133600" cy="365125"/>
          </a:xfrm>
        </p:spPr>
        <p:txBody>
          <a:bodyPr/>
          <a:lstStyle/>
          <a:p>
            <a:fld id="{439F893C-C32F-4835-A1E5-850973405C58}" type="slidenum">
              <a:rPr lang="tr-TR" smtClean="0"/>
              <a:t>3</a:t>
            </a:fld>
            <a:endParaRPr lang="tr-TR"/>
          </a:p>
        </p:txBody>
      </p:sp>
      <p:graphicFrame>
        <p:nvGraphicFramePr>
          <p:cNvPr id="3" name="Tablo 2"/>
          <p:cNvGraphicFramePr>
            <a:graphicFrameLocks noGrp="1"/>
          </p:cNvGraphicFramePr>
          <p:nvPr>
            <p:extLst>
              <p:ext uri="{D42A27DB-BD31-4B8C-83A1-F6EECF244321}">
                <p14:modId xmlns:p14="http://schemas.microsoft.com/office/powerpoint/2010/main" val="175875024"/>
              </p:ext>
            </p:extLst>
          </p:nvPr>
        </p:nvGraphicFramePr>
        <p:xfrm>
          <a:off x="467544" y="1196752"/>
          <a:ext cx="8332638" cy="4705650"/>
        </p:xfrm>
        <a:graphic>
          <a:graphicData uri="http://schemas.openxmlformats.org/drawingml/2006/table">
            <a:tbl>
              <a:tblPr firstRow="1" bandRow="1">
                <a:tableStyleId>{F5AB1C69-6EDB-4FF4-983F-18BD219EF322}</a:tableStyleId>
              </a:tblPr>
              <a:tblGrid>
                <a:gridCol w="6244407">
                  <a:extLst>
                    <a:ext uri="{9D8B030D-6E8A-4147-A177-3AD203B41FA5}">
                      <a16:colId xmlns:a16="http://schemas.microsoft.com/office/drawing/2014/main" val="20000"/>
                    </a:ext>
                  </a:extLst>
                </a:gridCol>
                <a:gridCol w="2088231">
                  <a:extLst>
                    <a:ext uri="{9D8B030D-6E8A-4147-A177-3AD203B41FA5}">
                      <a16:colId xmlns:a16="http://schemas.microsoft.com/office/drawing/2014/main" val="20001"/>
                    </a:ext>
                  </a:extLst>
                </a:gridCol>
              </a:tblGrid>
              <a:tr h="470565">
                <a:tc>
                  <a:txBody>
                    <a:bodyPr/>
                    <a:lstStyle/>
                    <a:p>
                      <a:pPr algn="ctr"/>
                      <a:r>
                        <a:rPr lang="tr-TR" sz="2000" dirty="0" smtClean="0"/>
                        <a:t>Zayıf </a:t>
                      </a:r>
                      <a:r>
                        <a:rPr lang="tr-TR" sz="2000" baseline="0" dirty="0" smtClean="0"/>
                        <a:t>Tanımı</a:t>
                      </a:r>
                      <a:endParaRPr lang="tr-TR" sz="2000" dirty="0"/>
                    </a:p>
                  </a:txBody>
                  <a:tcPr>
                    <a:solidFill>
                      <a:schemeClr val="accent5">
                        <a:lumMod val="75000"/>
                      </a:schemeClr>
                    </a:solidFill>
                  </a:tcPr>
                </a:tc>
                <a:tc>
                  <a:txBody>
                    <a:bodyPr/>
                    <a:lstStyle/>
                    <a:p>
                      <a:pPr algn="ctr"/>
                      <a:r>
                        <a:rPr lang="tr-TR" sz="2000" dirty="0" smtClean="0"/>
                        <a:t>Durumu</a:t>
                      </a:r>
                      <a:endParaRPr lang="tr-TR" sz="2000" dirty="0"/>
                    </a:p>
                  </a:txBody>
                  <a:tcPr>
                    <a:solidFill>
                      <a:schemeClr val="accent5">
                        <a:lumMod val="75000"/>
                      </a:schemeClr>
                    </a:solidFill>
                  </a:tcPr>
                </a:tc>
                <a:extLst>
                  <a:ext uri="{0D108BD9-81ED-4DB2-BD59-A6C34878D82A}">
                    <a16:rowId xmlns:a16="http://schemas.microsoft.com/office/drawing/2014/main" val="10000"/>
                  </a:ext>
                </a:extLst>
              </a:tr>
              <a:tr h="470565">
                <a:tc>
                  <a:txBody>
                    <a:bodyPr/>
                    <a:lstStyle/>
                    <a:p>
                      <a:pPr algn="l" fontAlgn="ctr"/>
                      <a:r>
                        <a:rPr lang="tr-TR" sz="1000" b="0" i="0" u="none" strike="noStrike" dirty="0">
                          <a:effectLst/>
                          <a:latin typeface="Arial" panose="020B0604020202020204" pitchFamily="34" charset="0"/>
                        </a:rPr>
                        <a:t>Z1-Akademik personelin sayıca yetersiz olması</a:t>
                      </a:r>
                    </a:p>
                  </a:txBody>
                  <a:tcPr marL="0" marR="0" marT="0" marB="0" anchor="ctr"/>
                </a:tc>
                <a:tc>
                  <a:txBody>
                    <a:bodyPr/>
                    <a:lstStyle/>
                    <a:p>
                      <a:pPr algn="ctr"/>
                      <a:r>
                        <a:rPr lang="tr-TR" sz="2000" dirty="0" smtClean="0">
                          <a:latin typeface="Wingdings" panose="05000000000000000000" pitchFamily="2" charset="2"/>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zayıf)</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lang="tr-TR" sz="2000" dirty="0"/>
                    </a:p>
                  </a:txBody>
                  <a:tcPr/>
                </a:tc>
                <a:extLst>
                  <a:ext uri="{0D108BD9-81ED-4DB2-BD59-A6C34878D82A}">
                    <a16:rowId xmlns:a16="http://schemas.microsoft.com/office/drawing/2014/main" val="10001"/>
                  </a:ext>
                </a:extLst>
              </a:tr>
              <a:tr h="470565">
                <a:tc>
                  <a:txBody>
                    <a:bodyPr/>
                    <a:lstStyle/>
                    <a:p>
                      <a:pPr algn="l" fontAlgn="ctr"/>
                      <a:r>
                        <a:rPr lang="tr-TR" sz="1000" b="0" i="0" u="none" strike="noStrike">
                          <a:effectLst/>
                          <a:latin typeface="Arial" panose="020B0604020202020204" pitchFamily="34" charset="0"/>
                        </a:rPr>
                        <a:t>Z2-Üretilen yayınların azlığı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zayıf)</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1454898555"/>
                  </a:ext>
                </a:extLst>
              </a:tr>
              <a:tr h="470565">
                <a:tc>
                  <a:txBody>
                    <a:bodyPr/>
                    <a:lstStyle/>
                    <a:p>
                      <a:pPr algn="l" fontAlgn="ctr"/>
                      <a:r>
                        <a:rPr lang="tr-TR" sz="1000" b="0" i="0" u="none" strike="noStrike">
                          <a:effectLst/>
                          <a:latin typeface="Arial" panose="020B0604020202020204" pitchFamily="34" charset="0"/>
                        </a:rPr>
                        <a:t>Z3- Derslik ve stüdyo sayısının yetersiz olması mimari ve teknik bakımdan uygun olmaması, Sergi, Atölye mekanları ile bilgisayarlı grafik tasarım aydınlatma laboratuvarları ve maket atölyelerinin  eksikliği </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zayıf)</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827275495"/>
                  </a:ext>
                </a:extLst>
              </a:tr>
              <a:tr h="470565">
                <a:tc>
                  <a:txBody>
                    <a:bodyPr/>
                    <a:lstStyle/>
                    <a:p>
                      <a:pPr algn="l" fontAlgn="ctr"/>
                      <a:r>
                        <a:rPr lang="tr-TR" sz="1000" b="0" i="0" u="none" strike="noStrike">
                          <a:effectLst/>
                          <a:latin typeface="Arial" panose="020B0604020202020204" pitchFamily="34" charset="0"/>
                        </a:rPr>
                        <a:t>Z4-Bilgisayar yazılım ve donanım eksikliği</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zayıf)</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1440417006"/>
                  </a:ext>
                </a:extLst>
              </a:tr>
              <a:tr h="470565">
                <a:tc>
                  <a:txBody>
                    <a:bodyPr/>
                    <a:lstStyle/>
                    <a:p>
                      <a:pPr algn="l" fontAlgn="ctr"/>
                      <a:r>
                        <a:rPr lang="tr-TR" sz="1000" b="0" i="0" u="none" strike="noStrike">
                          <a:effectLst/>
                          <a:latin typeface="Arial" panose="020B0604020202020204" pitchFamily="34" charset="0"/>
                        </a:rPr>
                        <a:t>Z5-Akreditasyon bulunmaması </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zayıf)</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4273538588"/>
                  </a:ext>
                </a:extLst>
              </a:tr>
              <a:tr h="470565">
                <a:tc>
                  <a:txBody>
                    <a:bodyPr/>
                    <a:lstStyle/>
                    <a:p>
                      <a:pPr algn="l" fontAlgn="ctr"/>
                      <a:r>
                        <a:rPr lang="tr-TR" sz="1000" b="0" i="0" u="none" strike="noStrike">
                          <a:effectLst/>
                          <a:latin typeface="Arial" panose="020B0604020202020204" pitchFamily="34" charset="0"/>
                        </a:rPr>
                        <a:t>Z6-Lisansüstü programların olmaması</a:t>
                      </a:r>
                    </a:p>
                  </a:txBody>
                  <a:tcPr marL="0" marR="0" marT="0" marB="0" anchor="ctr"/>
                </a:tc>
                <a:tc>
                  <a:txBody>
                    <a:bodyPr/>
                    <a:lstStyle/>
                    <a:p>
                      <a:pPr algn="ctr"/>
                      <a:r>
                        <a:rPr kumimoji="0" lang="tr-TR" sz="2000" b="0" i="0" u="none" strike="noStrike" kern="1200" cap="none" spc="0" normalizeH="0" baseline="0" dirty="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dirty="0" smtClean="0">
                          <a:ln>
                            <a:noFill/>
                          </a:ln>
                          <a:solidFill>
                            <a:srgbClr val="000000"/>
                          </a:solidFill>
                          <a:effectLst/>
                          <a:uLnTx/>
                          <a:uFillTx/>
                          <a:latin typeface="Arial" panose="020B0604020202020204" pitchFamily="34" charset="0"/>
                          <a:ea typeface="+mn-ea"/>
                          <a:cs typeface="+mn-cs"/>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zayıf) </a:t>
                      </a:r>
                      <a:endParaRPr kumimoji="0" lang="tr-TR" sz="1400" b="0" i="0" u="none" strike="noStrike" kern="1200" cap="none" spc="0" normalizeH="0" baseline="0" dirty="0">
                        <a:ln>
                          <a:noFill/>
                        </a:ln>
                        <a:solidFill>
                          <a:srgbClr val="000000"/>
                        </a:solidFill>
                        <a:effectLst/>
                        <a:uLnTx/>
                        <a:uFillTx/>
                        <a:latin typeface="Arial" panose="020B0604020202020204" pitchFamily="34" charset="0"/>
                        <a:ea typeface="+mn-ea"/>
                        <a:cs typeface="+mn-cs"/>
                      </a:endParaRPr>
                    </a:p>
                  </a:txBody>
                  <a:tcPr/>
                </a:tc>
                <a:extLst>
                  <a:ext uri="{0D108BD9-81ED-4DB2-BD59-A6C34878D82A}">
                    <a16:rowId xmlns:a16="http://schemas.microsoft.com/office/drawing/2014/main" val="3303128753"/>
                  </a:ext>
                </a:extLst>
              </a:tr>
              <a:tr h="470565">
                <a:tc>
                  <a:txBody>
                    <a:bodyPr/>
                    <a:lstStyle/>
                    <a:p>
                      <a:pPr algn="l" fontAlgn="ctr"/>
                      <a:r>
                        <a:rPr lang="tr-TR" sz="1000" b="0" i="0" u="none" strike="noStrike">
                          <a:effectLst/>
                          <a:latin typeface="Arial" panose="020B0604020202020204" pitchFamily="34" charset="0"/>
                        </a:rPr>
                        <a:t>Z7-ERASMUS antlaşmalı üniversite sayısının yetersiz olması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zayıf)</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3961732162"/>
                  </a:ext>
                </a:extLst>
              </a:tr>
              <a:tr h="470565">
                <a:tc>
                  <a:txBody>
                    <a:bodyPr/>
                    <a:lstStyle/>
                    <a:p>
                      <a:pPr algn="l" fontAlgn="ctr"/>
                      <a:r>
                        <a:rPr lang="tr-TR" sz="1000" b="0" i="0" u="none" strike="noStrike">
                          <a:effectLst/>
                          <a:latin typeface="Arial" panose="020B0604020202020204" pitchFamily="34" charset="0"/>
                        </a:rPr>
                        <a:t>Z8-Uluslararası yarışmalar, konferanslar, projeler ve bilimsel etkinliklere ev sahipliği yapılamaması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zayıf)</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2891294909"/>
                  </a:ext>
                </a:extLst>
              </a:tr>
              <a:tr h="470565">
                <a:tc>
                  <a:txBody>
                    <a:bodyPr/>
                    <a:lstStyle/>
                    <a:p>
                      <a:pPr algn="l" fontAlgn="ctr"/>
                      <a:r>
                        <a:rPr lang="tr-TR" sz="1000" b="0" i="0" u="none" strike="noStrike" dirty="0">
                          <a:effectLst/>
                          <a:latin typeface="Arial" panose="020B0604020202020204" pitchFamily="34" charset="0"/>
                        </a:rPr>
                        <a:t>Z9- Hazırlık sınıfı öğrencilerinin bölüme entegrasyonda sorun yaşamaları (İngilizce hazırlık derslerinin </a:t>
                      </a:r>
                      <a:r>
                        <a:rPr lang="tr-TR" sz="1000" b="0" i="0" u="none" strike="noStrike" dirty="0" smtClean="0">
                          <a:effectLst/>
                          <a:latin typeface="Arial" panose="020B0604020202020204" pitchFamily="34" charset="0"/>
                        </a:rPr>
                        <a:t>Mark Antalya’da </a:t>
                      </a:r>
                      <a:r>
                        <a:rPr lang="tr-TR" sz="1000" b="0" i="0" u="none" strike="noStrike" dirty="0">
                          <a:effectLst/>
                          <a:latin typeface="Arial" panose="020B0604020202020204" pitchFamily="34" charset="0"/>
                        </a:rPr>
                        <a:t>kampüsten kopuk şekilde yürütülüyor olması)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zayıf)</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a:ln>
                          <a:noFill/>
                        </a:ln>
                        <a:solidFill>
                          <a:prstClr val="black"/>
                        </a:solidFill>
                        <a:effectLst/>
                        <a:uLnTx/>
                        <a:uFillTx/>
                        <a:latin typeface="Calibri"/>
                        <a:ea typeface="+mn-ea"/>
                        <a:cs typeface="+mn-cs"/>
                      </a:endParaRPr>
                    </a:p>
                  </a:txBody>
                  <a:tcPr/>
                </a:tc>
                <a:extLst>
                  <a:ext uri="{0D108BD9-81ED-4DB2-BD59-A6C34878D82A}">
                    <a16:rowId xmlns:a16="http://schemas.microsoft.com/office/drawing/2014/main" val="4171357616"/>
                  </a:ext>
                </a:extLst>
              </a:tr>
            </a:tbl>
          </a:graphicData>
        </a:graphic>
      </p:graphicFrame>
      <p:pic>
        <p:nvPicPr>
          <p:cNvPr id="9" name="Resim 8"/>
          <p:cNvPicPr/>
          <p:nvPr/>
        </p:nvPicPr>
        <p:blipFill>
          <a:blip r:embed="rId3"/>
          <a:stretch>
            <a:fillRect/>
          </a:stretch>
        </p:blipFill>
        <p:spPr>
          <a:xfrm>
            <a:off x="127795" y="367048"/>
            <a:ext cx="2736304" cy="576064"/>
          </a:xfrm>
          <a:prstGeom prst="rect">
            <a:avLst/>
          </a:prstGeom>
        </p:spPr>
      </p:pic>
    </p:spTree>
    <p:extLst>
      <p:ext uri="{BB962C8B-B14F-4D97-AF65-F5344CB8AC3E}">
        <p14:creationId xmlns:p14="http://schemas.microsoft.com/office/powerpoint/2010/main" val="141797130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30</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3</a:t>
            </a:r>
            <a:endParaRPr lang="tr-TR" sz="3600" b="1" dirty="0">
              <a:solidFill>
                <a:srgbClr val="FF0000"/>
              </a:solidFill>
              <a:effectLst>
                <a:outerShdw blurRad="38100" dist="38100" dir="2700000" algn="tl">
                  <a:srgbClr val="000000">
                    <a:alpha val="43137"/>
                  </a:srgbClr>
                </a:outerShdw>
              </a:effectLst>
            </a:endParaRPr>
          </a:p>
        </p:txBody>
      </p:sp>
      <p:graphicFrame>
        <p:nvGraphicFramePr>
          <p:cNvPr id="2" name="Tablo 1"/>
          <p:cNvGraphicFramePr>
            <a:graphicFrameLocks noGrp="1"/>
          </p:cNvGraphicFramePr>
          <p:nvPr>
            <p:extLst>
              <p:ext uri="{D42A27DB-BD31-4B8C-83A1-F6EECF244321}">
                <p14:modId xmlns:p14="http://schemas.microsoft.com/office/powerpoint/2010/main" val="2381807737"/>
              </p:ext>
            </p:extLst>
          </p:nvPr>
        </p:nvGraphicFramePr>
        <p:xfrm>
          <a:off x="179515" y="1285380"/>
          <a:ext cx="8784967" cy="4706294"/>
        </p:xfrm>
        <a:graphic>
          <a:graphicData uri="http://schemas.openxmlformats.org/drawingml/2006/table">
            <a:tbl>
              <a:tblPr/>
              <a:tblGrid>
                <a:gridCol w="934927">
                  <a:extLst>
                    <a:ext uri="{9D8B030D-6E8A-4147-A177-3AD203B41FA5}">
                      <a16:colId xmlns:a16="http://schemas.microsoft.com/office/drawing/2014/main" val="20000"/>
                    </a:ext>
                  </a:extLst>
                </a:gridCol>
                <a:gridCol w="675652">
                  <a:extLst>
                    <a:ext uri="{9D8B030D-6E8A-4147-A177-3AD203B41FA5}">
                      <a16:colId xmlns:a16="http://schemas.microsoft.com/office/drawing/2014/main" val="20001"/>
                    </a:ext>
                  </a:extLst>
                </a:gridCol>
                <a:gridCol w="219624">
                  <a:extLst>
                    <a:ext uri="{9D8B030D-6E8A-4147-A177-3AD203B41FA5}">
                      <a16:colId xmlns:a16="http://schemas.microsoft.com/office/drawing/2014/main" val="20002"/>
                    </a:ext>
                  </a:extLst>
                </a:gridCol>
                <a:gridCol w="512457">
                  <a:extLst>
                    <a:ext uri="{9D8B030D-6E8A-4147-A177-3AD203B41FA5}">
                      <a16:colId xmlns:a16="http://schemas.microsoft.com/office/drawing/2014/main" val="20003"/>
                    </a:ext>
                  </a:extLst>
                </a:gridCol>
                <a:gridCol w="257325">
                  <a:extLst>
                    <a:ext uri="{9D8B030D-6E8A-4147-A177-3AD203B41FA5}">
                      <a16:colId xmlns:a16="http://schemas.microsoft.com/office/drawing/2014/main" val="20004"/>
                    </a:ext>
                  </a:extLst>
                </a:gridCol>
                <a:gridCol w="445202">
                  <a:extLst>
                    <a:ext uri="{9D8B030D-6E8A-4147-A177-3AD203B41FA5}">
                      <a16:colId xmlns:a16="http://schemas.microsoft.com/office/drawing/2014/main" val="20005"/>
                    </a:ext>
                  </a:extLst>
                </a:gridCol>
                <a:gridCol w="213697">
                  <a:extLst>
                    <a:ext uri="{9D8B030D-6E8A-4147-A177-3AD203B41FA5}">
                      <a16:colId xmlns:a16="http://schemas.microsoft.com/office/drawing/2014/main" val="20006"/>
                    </a:ext>
                  </a:extLst>
                </a:gridCol>
                <a:gridCol w="213697">
                  <a:extLst>
                    <a:ext uri="{9D8B030D-6E8A-4147-A177-3AD203B41FA5}">
                      <a16:colId xmlns:a16="http://schemas.microsoft.com/office/drawing/2014/main" val="20007"/>
                    </a:ext>
                  </a:extLst>
                </a:gridCol>
                <a:gridCol w="553865">
                  <a:extLst>
                    <a:ext uri="{9D8B030D-6E8A-4147-A177-3AD203B41FA5}">
                      <a16:colId xmlns:a16="http://schemas.microsoft.com/office/drawing/2014/main" val="20008"/>
                    </a:ext>
                  </a:extLst>
                </a:gridCol>
                <a:gridCol w="585665">
                  <a:extLst>
                    <a:ext uri="{9D8B030D-6E8A-4147-A177-3AD203B41FA5}">
                      <a16:colId xmlns:a16="http://schemas.microsoft.com/office/drawing/2014/main" val="20009"/>
                    </a:ext>
                  </a:extLst>
                </a:gridCol>
                <a:gridCol w="593424">
                  <a:extLst>
                    <a:ext uri="{9D8B030D-6E8A-4147-A177-3AD203B41FA5}">
                      <a16:colId xmlns:a16="http://schemas.microsoft.com/office/drawing/2014/main" val="20010"/>
                    </a:ext>
                  </a:extLst>
                </a:gridCol>
                <a:gridCol w="213697">
                  <a:extLst>
                    <a:ext uri="{9D8B030D-6E8A-4147-A177-3AD203B41FA5}">
                      <a16:colId xmlns:a16="http://schemas.microsoft.com/office/drawing/2014/main" val="20011"/>
                    </a:ext>
                  </a:extLst>
                </a:gridCol>
                <a:gridCol w="213697">
                  <a:extLst>
                    <a:ext uri="{9D8B030D-6E8A-4147-A177-3AD203B41FA5}">
                      <a16:colId xmlns:a16="http://schemas.microsoft.com/office/drawing/2014/main" val="20012"/>
                    </a:ext>
                  </a:extLst>
                </a:gridCol>
                <a:gridCol w="213697">
                  <a:extLst>
                    <a:ext uri="{9D8B030D-6E8A-4147-A177-3AD203B41FA5}">
                      <a16:colId xmlns:a16="http://schemas.microsoft.com/office/drawing/2014/main" val="20013"/>
                    </a:ext>
                  </a:extLst>
                </a:gridCol>
                <a:gridCol w="609929">
                  <a:extLst>
                    <a:ext uri="{9D8B030D-6E8A-4147-A177-3AD203B41FA5}">
                      <a16:colId xmlns:a16="http://schemas.microsoft.com/office/drawing/2014/main" val="20014"/>
                    </a:ext>
                  </a:extLst>
                </a:gridCol>
                <a:gridCol w="425007">
                  <a:extLst>
                    <a:ext uri="{9D8B030D-6E8A-4147-A177-3AD203B41FA5}">
                      <a16:colId xmlns:a16="http://schemas.microsoft.com/office/drawing/2014/main" val="20015"/>
                    </a:ext>
                  </a:extLst>
                </a:gridCol>
                <a:gridCol w="512457">
                  <a:extLst>
                    <a:ext uri="{9D8B030D-6E8A-4147-A177-3AD203B41FA5}">
                      <a16:colId xmlns:a16="http://schemas.microsoft.com/office/drawing/2014/main" val="20016"/>
                    </a:ext>
                  </a:extLst>
                </a:gridCol>
                <a:gridCol w="536160">
                  <a:extLst>
                    <a:ext uri="{9D8B030D-6E8A-4147-A177-3AD203B41FA5}">
                      <a16:colId xmlns:a16="http://schemas.microsoft.com/office/drawing/2014/main" val="20017"/>
                    </a:ext>
                  </a:extLst>
                </a:gridCol>
                <a:gridCol w="213697">
                  <a:extLst>
                    <a:ext uri="{9D8B030D-6E8A-4147-A177-3AD203B41FA5}">
                      <a16:colId xmlns:a16="http://schemas.microsoft.com/office/drawing/2014/main" val="20018"/>
                    </a:ext>
                  </a:extLst>
                </a:gridCol>
                <a:gridCol w="213697">
                  <a:extLst>
                    <a:ext uri="{9D8B030D-6E8A-4147-A177-3AD203B41FA5}">
                      <a16:colId xmlns:a16="http://schemas.microsoft.com/office/drawing/2014/main" val="20019"/>
                    </a:ext>
                  </a:extLst>
                </a:gridCol>
                <a:gridCol w="213697">
                  <a:extLst>
                    <a:ext uri="{9D8B030D-6E8A-4147-A177-3AD203B41FA5}">
                      <a16:colId xmlns:a16="http://schemas.microsoft.com/office/drawing/2014/main" val="20020"/>
                    </a:ext>
                  </a:extLst>
                </a:gridCol>
                <a:gridCol w="213697">
                  <a:extLst>
                    <a:ext uri="{9D8B030D-6E8A-4147-A177-3AD203B41FA5}">
                      <a16:colId xmlns:a16="http://schemas.microsoft.com/office/drawing/2014/main" val="20021"/>
                    </a:ext>
                  </a:extLst>
                </a:gridCol>
              </a:tblGrid>
              <a:tr h="201697">
                <a:tc rowSpan="2">
                  <a:txBody>
                    <a:bodyPr/>
                    <a:lstStyle/>
                    <a:p>
                      <a:pPr algn="l" fontAlgn="b"/>
                      <a:r>
                        <a:rPr lang="sv-SE" sz="700" b="1" i="0" u="none" strike="noStrike" dirty="0">
                          <a:effectLst/>
                          <a:latin typeface="Arial" panose="020B0604020202020204" pitchFamily="34" charset="0"/>
                          <a:cs typeface="Arial" panose="020B0604020202020204" pitchFamily="34" charset="0"/>
                        </a:rPr>
                        <a:t>Olası Risk Türü (Potential Risk Mode)</a:t>
                      </a:r>
                      <a:endParaRPr lang="sv-SE"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en-US" sz="700" b="1" i="0" u="none" strike="noStrike">
                          <a:effectLst/>
                          <a:latin typeface="Arial" panose="020B0604020202020204" pitchFamily="34" charset="0"/>
                          <a:cs typeface="Arial" panose="020B0604020202020204" pitchFamily="34" charset="0"/>
                        </a:rPr>
                        <a:t>Riskin Olası Etkileri/Potential Effect(s)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Riskin Sebebi/Potential Cause (s)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sv-SE" sz="700" b="1" i="0" u="none" strike="noStrike">
                          <a:effectLst/>
                          <a:latin typeface="Arial" panose="020B0604020202020204" pitchFamily="34" charset="0"/>
                          <a:cs typeface="Arial" panose="020B0604020202020204" pitchFamily="34" charset="0"/>
                        </a:rPr>
                        <a:t>Varolan  Kontroller (Önlemler)  / Current Controls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R.Ö.F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Önerilen Faaliyetler (Recomended Action (s)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dirty="0">
                          <a:effectLst/>
                          <a:latin typeface="Arial" panose="020B0604020202020204" pitchFamily="34" charset="0"/>
                          <a:cs typeface="Arial" panose="020B0604020202020204" pitchFamily="34" charset="0"/>
                        </a:rPr>
                        <a:t>Sorumlu ve Hedef Tamamlama Tarihi (</a:t>
                      </a:r>
                      <a:r>
                        <a:rPr lang="tr-TR" sz="700" b="1" i="0" u="none" strike="noStrike" dirty="0" err="1">
                          <a:effectLst/>
                          <a:latin typeface="Arial" panose="020B0604020202020204" pitchFamily="34" charset="0"/>
                          <a:cs typeface="Arial" panose="020B0604020202020204" pitchFamily="34" charset="0"/>
                        </a:rPr>
                        <a:t>Responibility</a:t>
                      </a:r>
                      <a:r>
                        <a:rPr lang="tr-TR" sz="700" b="1" i="0" u="none" strike="noStrike" dirty="0">
                          <a:effectLst/>
                          <a:latin typeface="Arial" panose="020B0604020202020204" pitchFamily="34" charset="0"/>
                          <a:cs typeface="Arial" panose="020B0604020202020204" pitchFamily="34" charset="0"/>
                        </a:rPr>
                        <a:t> </a:t>
                      </a:r>
                      <a:r>
                        <a:rPr lang="tr-TR" sz="700" b="1" i="0" u="none" strike="noStrike" dirty="0" err="1">
                          <a:effectLst/>
                          <a:latin typeface="Arial" panose="020B0604020202020204" pitchFamily="34" charset="0"/>
                          <a:cs typeface="Arial" panose="020B0604020202020204" pitchFamily="34" charset="0"/>
                        </a:rPr>
                        <a:t>Target</a:t>
                      </a:r>
                      <a:r>
                        <a:rPr lang="tr-TR" sz="700" b="1" i="0" u="none" strike="noStrike" dirty="0">
                          <a:effectLst/>
                          <a:latin typeface="Arial" panose="020B0604020202020204" pitchFamily="34" charset="0"/>
                          <a:cs typeface="Arial" panose="020B0604020202020204" pitchFamily="34" charset="0"/>
                        </a:rPr>
                        <a:t> </a:t>
                      </a:r>
                      <a:r>
                        <a:rPr lang="tr-TR" sz="700" b="1" i="0" u="none" strike="noStrike" dirty="0" err="1">
                          <a:effectLst/>
                          <a:latin typeface="Arial" panose="020B0604020202020204" pitchFamily="34" charset="0"/>
                          <a:cs typeface="Arial" panose="020B0604020202020204" pitchFamily="34" charset="0"/>
                        </a:rPr>
                        <a:t>Completion</a:t>
                      </a:r>
                      <a:r>
                        <a:rPr lang="tr-TR" sz="700" b="1" i="0" u="none" strike="noStrike" dirty="0">
                          <a:effectLst/>
                          <a:latin typeface="Arial" panose="020B0604020202020204" pitchFamily="34" charset="0"/>
                          <a:cs typeface="Arial" panose="020B0604020202020204" pitchFamily="34" charset="0"/>
                        </a:rPr>
                        <a:t> </a:t>
                      </a:r>
                      <a:r>
                        <a:rPr lang="tr-TR" sz="700" b="1" i="0" u="none" strike="noStrike" dirty="0" err="1">
                          <a:effectLst/>
                          <a:latin typeface="Arial" panose="020B0604020202020204" pitchFamily="34" charset="0"/>
                          <a:cs typeface="Arial" panose="020B0604020202020204" pitchFamily="34" charset="0"/>
                        </a:rPr>
                        <a:t>Date</a:t>
                      </a:r>
                      <a:r>
                        <a:rPr lang="tr-TR" sz="700" b="1" i="0" u="none" strike="noStrike" dirty="0">
                          <a:effectLst/>
                          <a:latin typeface="Arial" panose="020B0604020202020204" pitchFamily="34" charset="0"/>
                          <a:cs typeface="Arial" panose="020B0604020202020204" pitchFamily="34" charset="0"/>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a:effectLst/>
                          <a:latin typeface="Arial" panose="020B0604020202020204" pitchFamily="34" charset="0"/>
                          <a:cs typeface="Arial" panose="020B0604020202020204" pitchFamily="34" charset="0"/>
                        </a:rPr>
                        <a:t>Faaliyetleri Sonuçları/Action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Önerilen Faaliyetler (Recomended Action (s)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Sorumlu ve Hedef Tamamlama Tarihi (Responibility Target Completion Date)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a:effectLst/>
                          <a:latin typeface="Arial" panose="020B0604020202020204" pitchFamily="34" charset="0"/>
                          <a:cs typeface="Arial" panose="020B0604020202020204" pitchFamily="34" charset="0"/>
                        </a:rPr>
                        <a:t>Faaliyetleri Sonuçları/Action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734407">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a:effectLst/>
                          <a:latin typeface="Arial" panose="020B0604020202020204" pitchFamily="34" charset="0"/>
                          <a:cs typeface="Arial" panose="020B0604020202020204" pitchFamily="34" charset="0"/>
                        </a:rPr>
                        <a:t>Gerçekleşen Faliyetler/                           Action Taken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a:effectLst/>
                          <a:latin typeface="Arial" panose="020B0604020202020204" pitchFamily="34" charset="0"/>
                          <a:cs typeface="Arial" panose="020B0604020202020204" pitchFamily="34" charset="0"/>
                        </a:rPr>
                        <a:t>Gerçekleşen Faliyetler/                           Action Taken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extLst>
                  <a:ext uri="{0D108BD9-81ED-4DB2-BD59-A6C34878D82A}">
                    <a16:rowId xmlns:a16="http://schemas.microsoft.com/office/drawing/2014/main" val="10001"/>
                  </a:ext>
                </a:extLst>
              </a:tr>
              <a:tr h="1367516">
                <a:tc>
                  <a:txBody>
                    <a:bodyPr/>
                    <a:lstStyle/>
                    <a:p>
                      <a:pPr algn="ctr" fontAlgn="ctr"/>
                      <a:r>
                        <a:rPr lang="tr-TR" sz="700" b="0" i="0" u="none" strike="noStrike" dirty="0">
                          <a:effectLst/>
                          <a:latin typeface="Arial" panose="020B0604020202020204" pitchFamily="34" charset="0"/>
                          <a:cs typeface="Arial" panose="020B0604020202020204" pitchFamily="34" charset="0"/>
                        </a:rPr>
                        <a:t>Z3- Derslik ve stüdyo sayısının yetersiz olması mimari ve teknik bakımdan uygun olmaması, Sergi, Atölye mekanları ile bilgisayarlı grafik tasarım aydınlatma laboratuvarları ve maket atölyelerinin  eksikliği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Eğitim kalitesinin düşmesi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Yeni eğitim binasının tamamlanmaması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Geçici ve yetersiz derslik,stüdyo,sergi mekanlarının oluşturulması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490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Yeni eğitim binasinin tamamlanması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Üst Yönetim (01.02.2019)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Geçici derslikler oluşturuldu.</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(14.02.2019)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FF0000"/>
                          </a:solidFill>
                          <a:effectLst/>
                          <a:latin typeface="Arial" panose="020B0604020202020204" pitchFamily="34" charset="0"/>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Yeni binanın tamamlanması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Üst yönetim       (01.02.2020)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296144">
                <a:tc>
                  <a:txBody>
                    <a:bodyPr/>
                    <a:lstStyle/>
                    <a:p>
                      <a:pPr algn="ctr" fontAlgn="ctr"/>
                      <a:r>
                        <a:rPr lang="tr-TR" sz="700" b="0" i="0" u="none" strike="noStrike">
                          <a:effectLst/>
                          <a:latin typeface="Arial" panose="020B0604020202020204" pitchFamily="34" charset="0"/>
                          <a:cs typeface="Arial" panose="020B0604020202020204" pitchFamily="34" charset="0"/>
                        </a:rPr>
                        <a:t>Z3- Derslik ve stüdyo sayısının yetersiz olması mimari ve teknik bakımdan uygun olmaması, Sergi, Atölye mekanları ile bilgisayarlı grafik tasarım aydınlatma laboratuvarları ve maket atölyelerinin  eksikliği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Öğrencilerin meslekleri için gerekli programları etkin öğrenememeleri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Altyapı ve donatı eksikliği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480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yeni eğitim binasinda labaratuvar ve atölyelerin kurulması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Üst Yönetim (01.02.2019)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Geçici derslikler oluşturuldu. AG 08 Labı rezerve edildi.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FF0000"/>
                          </a:solidFill>
                          <a:effectLst/>
                          <a:latin typeface="Arial" panose="020B0604020202020204" pitchFamily="34" charset="0"/>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Yeni binanın tamamlanması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Üst yönetim       (01.02.2020)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106530">
                <a:tc>
                  <a:txBody>
                    <a:bodyPr/>
                    <a:lstStyle/>
                    <a:p>
                      <a:pPr algn="ctr" fontAlgn="ctr"/>
                      <a:r>
                        <a:rPr lang="tr-TR" sz="700" b="0" i="0" u="none" strike="noStrike">
                          <a:effectLst/>
                          <a:latin typeface="Arial" panose="020B0604020202020204" pitchFamily="34" charset="0"/>
                          <a:cs typeface="Arial" panose="020B0604020202020204" pitchFamily="34" charset="0"/>
                        </a:rPr>
                        <a:t>Z4-Bilgisayar yazılım ve donanım eksikliği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Bilimsel araştırmaların gerektirdiği çalışmaların yapılamaması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Altyapı ve donatı eksikliği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480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Yazılım ve Donanım Satın Alınması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Üst yönetim  (31.12.2018)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A1-94 labı rezerve edilerek 3dsMax kurulmuştur. (04.10.2018)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FF0000"/>
                          </a:solidFill>
                          <a:effectLst/>
                          <a:latin typeface="Arial" panose="020B0604020202020204" pitchFamily="34" charset="0"/>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Gerekli diğer yazılımların kurulması (Autocad gibi)</a:t>
                      </a:r>
                      <a:br>
                        <a:rPr lang="tr-TR" sz="700" b="0" i="0" u="none" strike="noStrike">
                          <a:effectLst/>
                          <a:latin typeface="Arial" panose="020B0604020202020204" pitchFamily="34" charset="0"/>
                          <a:cs typeface="Arial" panose="020B0604020202020204" pitchFamily="34" charset="0"/>
                        </a:rPr>
                      </a:br>
                      <a:endParaRPr lang="tr-TR" sz="700" b="0" i="0" u="none" strike="noStrike">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IT </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(01.02.2019)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IT departmanı ihtiyaç listesi hazırladı. </a:t>
                      </a:r>
                      <a:r>
                        <a:rPr lang="tr-TR" sz="700" b="0" i="0" u="none" strike="noStrike" dirty="0" err="1">
                          <a:effectLst/>
                          <a:latin typeface="Arial" panose="020B0604020202020204" pitchFamily="34" charset="0"/>
                          <a:cs typeface="Arial" panose="020B0604020202020204" pitchFamily="34" charset="0"/>
                        </a:rPr>
                        <a:t>Labatuvarlara</a:t>
                      </a:r>
                      <a:r>
                        <a:rPr lang="tr-TR" sz="700" b="0" i="0" u="none" strike="noStrike" dirty="0">
                          <a:effectLst/>
                          <a:latin typeface="Arial" panose="020B0604020202020204" pitchFamily="34" charset="0"/>
                          <a:cs typeface="Arial" panose="020B0604020202020204" pitchFamily="34" charset="0"/>
                        </a:rPr>
                        <a:t> program kuruldu.</a:t>
                      </a:r>
                      <a:br>
                        <a:rPr lang="tr-TR" sz="700" b="0" i="0" u="none" strike="noStrike" dirty="0">
                          <a:effectLst/>
                          <a:latin typeface="Arial" panose="020B0604020202020204" pitchFamily="34" charset="0"/>
                          <a:cs typeface="Arial" panose="020B0604020202020204" pitchFamily="34" charset="0"/>
                        </a:rPr>
                      </a:br>
                      <a:r>
                        <a:rPr lang="tr-TR" sz="700" b="0" i="0" u="none" strike="noStrike" dirty="0">
                          <a:effectLst/>
                          <a:latin typeface="Arial" panose="020B0604020202020204" pitchFamily="34" charset="0"/>
                          <a:cs typeface="Arial" panose="020B0604020202020204" pitchFamily="34" charset="0"/>
                        </a:rPr>
                        <a:t>(19.07.2019)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96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34" name="143 Metin kutusu"/>
          <p:cNvSpPr txBox="1"/>
          <p:nvPr/>
        </p:nvSpPr>
        <p:spPr>
          <a:xfrm>
            <a:off x="457200" y="45577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5" name="143 Metin kutusu"/>
          <p:cNvSpPr txBox="1"/>
          <p:nvPr/>
        </p:nvSpPr>
        <p:spPr>
          <a:xfrm>
            <a:off x="457200" y="47196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6" name="143 Metin kutusu"/>
          <p:cNvSpPr txBox="1"/>
          <p:nvPr/>
        </p:nvSpPr>
        <p:spPr>
          <a:xfrm>
            <a:off x="457200" y="45577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2" name="143 Metin kutusu"/>
          <p:cNvSpPr txBox="1"/>
          <p:nvPr/>
        </p:nvSpPr>
        <p:spPr>
          <a:xfrm>
            <a:off x="457200" y="45577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3" name="143 Metin kutusu"/>
          <p:cNvSpPr txBox="1"/>
          <p:nvPr/>
        </p:nvSpPr>
        <p:spPr>
          <a:xfrm>
            <a:off x="457200" y="47196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Tree>
    <p:extLst>
      <p:ext uri="{BB962C8B-B14F-4D97-AF65-F5344CB8AC3E}">
        <p14:creationId xmlns:p14="http://schemas.microsoft.com/office/powerpoint/2010/main" val="2705592161"/>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31</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4</a:t>
            </a:r>
            <a:endParaRPr lang="tr-TR" sz="3600" b="1" dirty="0">
              <a:solidFill>
                <a:srgbClr val="FF0000"/>
              </a:solidFill>
              <a:effectLst>
                <a:outerShdw blurRad="38100" dist="38100" dir="2700000" algn="tl">
                  <a:srgbClr val="000000">
                    <a:alpha val="43137"/>
                  </a:srgbClr>
                </a:outerShdw>
              </a:effectLst>
            </a:endParaRPr>
          </a:p>
        </p:txBody>
      </p:sp>
      <p:sp>
        <p:nvSpPr>
          <p:cNvPr id="34" name="143 Metin kutusu"/>
          <p:cNvSpPr txBox="1"/>
          <p:nvPr/>
        </p:nvSpPr>
        <p:spPr>
          <a:xfrm>
            <a:off x="457200" y="45577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5" name="143 Metin kutusu"/>
          <p:cNvSpPr txBox="1"/>
          <p:nvPr/>
        </p:nvSpPr>
        <p:spPr>
          <a:xfrm>
            <a:off x="457200" y="47196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6" name="143 Metin kutusu"/>
          <p:cNvSpPr txBox="1"/>
          <p:nvPr/>
        </p:nvSpPr>
        <p:spPr>
          <a:xfrm>
            <a:off x="457200" y="45577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2" name="143 Metin kutusu"/>
          <p:cNvSpPr txBox="1"/>
          <p:nvPr/>
        </p:nvSpPr>
        <p:spPr>
          <a:xfrm>
            <a:off x="457200" y="45577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3" name="143 Metin kutusu"/>
          <p:cNvSpPr txBox="1"/>
          <p:nvPr/>
        </p:nvSpPr>
        <p:spPr>
          <a:xfrm>
            <a:off x="457200" y="47196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graphicFrame>
        <p:nvGraphicFramePr>
          <p:cNvPr id="3" name="Tablo 2"/>
          <p:cNvGraphicFramePr>
            <a:graphicFrameLocks noGrp="1"/>
          </p:cNvGraphicFramePr>
          <p:nvPr>
            <p:extLst>
              <p:ext uri="{D42A27DB-BD31-4B8C-83A1-F6EECF244321}">
                <p14:modId xmlns:p14="http://schemas.microsoft.com/office/powerpoint/2010/main" val="725294088"/>
              </p:ext>
            </p:extLst>
          </p:nvPr>
        </p:nvGraphicFramePr>
        <p:xfrm>
          <a:off x="323524" y="1124743"/>
          <a:ext cx="8424936" cy="5228376"/>
        </p:xfrm>
        <a:graphic>
          <a:graphicData uri="http://schemas.openxmlformats.org/drawingml/2006/table">
            <a:tbl>
              <a:tblPr/>
              <a:tblGrid>
                <a:gridCol w="1213318">
                  <a:extLst>
                    <a:ext uri="{9D8B030D-6E8A-4147-A177-3AD203B41FA5}">
                      <a16:colId xmlns:a16="http://schemas.microsoft.com/office/drawing/2014/main" val="20000"/>
                    </a:ext>
                  </a:extLst>
                </a:gridCol>
                <a:gridCol w="1175679">
                  <a:extLst>
                    <a:ext uri="{9D8B030D-6E8A-4147-A177-3AD203B41FA5}">
                      <a16:colId xmlns:a16="http://schemas.microsoft.com/office/drawing/2014/main" val="20001"/>
                    </a:ext>
                  </a:extLst>
                </a:gridCol>
                <a:gridCol w="297078">
                  <a:extLst>
                    <a:ext uri="{9D8B030D-6E8A-4147-A177-3AD203B41FA5}">
                      <a16:colId xmlns:a16="http://schemas.microsoft.com/office/drawing/2014/main" val="20002"/>
                    </a:ext>
                  </a:extLst>
                </a:gridCol>
                <a:gridCol w="631290">
                  <a:extLst>
                    <a:ext uri="{9D8B030D-6E8A-4147-A177-3AD203B41FA5}">
                      <a16:colId xmlns:a16="http://schemas.microsoft.com/office/drawing/2014/main" val="20003"/>
                    </a:ext>
                  </a:extLst>
                </a:gridCol>
                <a:gridCol w="297078">
                  <a:extLst>
                    <a:ext uri="{9D8B030D-6E8A-4147-A177-3AD203B41FA5}">
                      <a16:colId xmlns:a16="http://schemas.microsoft.com/office/drawing/2014/main" val="20004"/>
                    </a:ext>
                  </a:extLst>
                </a:gridCol>
                <a:gridCol w="618912">
                  <a:extLst>
                    <a:ext uri="{9D8B030D-6E8A-4147-A177-3AD203B41FA5}">
                      <a16:colId xmlns:a16="http://schemas.microsoft.com/office/drawing/2014/main" val="20005"/>
                    </a:ext>
                  </a:extLst>
                </a:gridCol>
                <a:gridCol w="297078">
                  <a:extLst>
                    <a:ext uri="{9D8B030D-6E8A-4147-A177-3AD203B41FA5}">
                      <a16:colId xmlns:a16="http://schemas.microsoft.com/office/drawing/2014/main" val="20006"/>
                    </a:ext>
                  </a:extLst>
                </a:gridCol>
                <a:gridCol w="297078">
                  <a:extLst>
                    <a:ext uri="{9D8B030D-6E8A-4147-A177-3AD203B41FA5}">
                      <a16:colId xmlns:a16="http://schemas.microsoft.com/office/drawing/2014/main" val="20007"/>
                    </a:ext>
                  </a:extLst>
                </a:gridCol>
                <a:gridCol w="942293">
                  <a:extLst>
                    <a:ext uri="{9D8B030D-6E8A-4147-A177-3AD203B41FA5}">
                      <a16:colId xmlns:a16="http://schemas.microsoft.com/office/drawing/2014/main" val="20008"/>
                    </a:ext>
                  </a:extLst>
                </a:gridCol>
                <a:gridCol w="701205">
                  <a:extLst>
                    <a:ext uri="{9D8B030D-6E8A-4147-A177-3AD203B41FA5}">
                      <a16:colId xmlns:a16="http://schemas.microsoft.com/office/drawing/2014/main" val="20009"/>
                    </a:ext>
                  </a:extLst>
                </a:gridCol>
                <a:gridCol w="765615">
                  <a:extLst>
                    <a:ext uri="{9D8B030D-6E8A-4147-A177-3AD203B41FA5}">
                      <a16:colId xmlns:a16="http://schemas.microsoft.com/office/drawing/2014/main" val="20010"/>
                    </a:ext>
                  </a:extLst>
                </a:gridCol>
                <a:gridCol w="297078">
                  <a:extLst>
                    <a:ext uri="{9D8B030D-6E8A-4147-A177-3AD203B41FA5}">
                      <a16:colId xmlns:a16="http://schemas.microsoft.com/office/drawing/2014/main" val="20011"/>
                    </a:ext>
                  </a:extLst>
                </a:gridCol>
                <a:gridCol w="297078">
                  <a:extLst>
                    <a:ext uri="{9D8B030D-6E8A-4147-A177-3AD203B41FA5}">
                      <a16:colId xmlns:a16="http://schemas.microsoft.com/office/drawing/2014/main" val="20012"/>
                    </a:ext>
                  </a:extLst>
                </a:gridCol>
                <a:gridCol w="297078">
                  <a:extLst>
                    <a:ext uri="{9D8B030D-6E8A-4147-A177-3AD203B41FA5}">
                      <a16:colId xmlns:a16="http://schemas.microsoft.com/office/drawing/2014/main" val="20013"/>
                    </a:ext>
                  </a:extLst>
                </a:gridCol>
                <a:gridCol w="297078">
                  <a:extLst>
                    <a:ext uri="{9D8B030D-6E8A-4147-A177-3AD203B41FA5}">
                      <a16:colId xmlns:a16="http://schemas.microsoft.com/office/drawing/2014/main" val="20014"/>
                    </a:ext>
                  </a:extLst>
                </a:gridCol>
              </a:tblGrid>
              <a:tr h="174545">
                <a:tc rowSpan="2">
                  <a:txBody>
                    <a:bodyPr/>
                    <a:lstStyle/>
                    <a:p>
                      <a:pPr algn="l" fontAlgn="b"/>
                      <a:r>
                        <a:rPr lang="sv-SE" sz="700" b="1" i="0" u="none" strike="noStrike" dirty="0">
                          <a:effectLst/>
                          <a:latin typeface="Arial" panose="020B0604020202020204" pitchFamily="34" charset="0"/>
                          <a:cs typeface="Arial" panose="020B0604020202020204" pitchFamily="34" charset="0"/>
                        </a:rPr>
                        <a:t>Olası Risk Türü (Potential Risk Mode)</a:t>
                      </a:r>
                      <a:endParaRPr lang="sv-SE"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en-US" sz="700" b="1" i="0" u="none" strike="noStrike">
                          <a:effectLst/>
                          <a:latin typeface="Arial" panose="020B0604020202020204" pitchFamily="34" charset="0"/>
                          <a:cs typeface="Arial" panose="020B0604020202020204" pitchFamily="34" charset="0"/>
                        </a:rPr>
                        <a:t>Riskin Olası Etkileri/Potential Effect(s)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Riskin Sebebi/Potential Cause (s)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sv-SE" sz="700" b="1" i="0" u="none" strike="noStrike">
                          <a:effectLst/>
                          <a:latin typeface="Arial" panose="020B0604020202020204" pitchFamily="34" charset="0"/>
                          <a:cs typeface="Arial" panose="020B0604020202020204" pitchFamily="34" charset="0"/>
                        </a:rPr>
                        <a:t>Varolan  Kontroller (Önlemler)  / Current Controls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R.Ö.F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Önerilen Faaliyetler (Recomended Action (s)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Sorumlu ve Hedef Tamamlama Tarihi (Responibility Target Completion Date)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a:effectLst/>
                          <a:latin typeface="Arial" panose="020B0604020202020204" pitchFamily="34" charset="0"/>
                          <a:cs typeface="Arial" panose="020B0604020202020204" pitchFamily="34" charset="0"/>
                        </a:rPr>
                        <a:t>Faaliyetleri Sonuçları/Action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905576">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a:effectLst/>
                          <a:latin typeface="Arial" panose="020B0604020202020204" pitchFamily="34" charset="0"/>
                          <a:cs typeface="Arial" panose="020B0604020202020204" pitchFamily="34" charset="0"/>
                        </a:rPr>
                        <a:t>Gerçekleşen Faliyetler/                           Action Taken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extLst>
                  <a:ext uri="{0D108BD9-81ED-4DB2-BD59-A6C34878D82A}">
                    <a16:rowId xmlns:a16="http://schemas.microsoft.com/office/drawing/2014/main" val="10001"/>
                  </a:ext>
                </a:extLst>
              </a:tr>
              <a:tr h="1022856">
                <a:tc>
                  <a:txBody>
                    <a:bodyPr/>
                    <a:lstStyle/>
                    <a:p>
                      <a:pPr algn="l" fontAlgn="ctr"/>
                      <a:r>
                        <a:rPr lang="tr-TR" sz="700" b="0" i="0" u="none" strike="noStrike" dirty="0">
                          <a:effectLst/>
                          <a:latin typeface="Arial" panose="020B0604020202020204" pitchFamily="34" charset="0"/>
                          <a:cs typeface="Arial" panose="020B0604020202020204" pitchFamily="34" charset="0"/>
                        </a:rPr>
                        <a:t>Z5-Akreditasyon bulunmaması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panose="020B0604020202020204" pitchFamily="34" charset="0"/>
                          <a:cs typeface="Arial" panose="020B0604020202020204" pitchFamily="34" charset="0"/>
                        </a:rPr>
                        <a:t>Bölümün tercih edilme oranını düşürmesi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Akreditasyon için gerekli koşulların sağlanamaması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Eğitim Programının Güncellenmesi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168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AKAS Akreditasyonun kriterelerinin sağlanması ve başvurulması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Dekanlık</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(01.09.2020)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954668">
                <a:tc>
                  <a:txBody>
                    <a:bodyPr/>
                    <a:lstStyle/>
                    <a:p>
                      <a:pPr algn="l" fontAlgn="ctr"/>
                      <a:r>
                        <a:rPr lang="tr-TR" sz="700" b="0" i="0" u="none" strike="noStrike">
                          <a:effectLst/>
                          <a:latin typeface="Arial" panose="020B0604020202020204" pitchFamily="34" charset="0"/>
                          <a:cs typeface="Arial" panose="020B0604020202020204" pitchFamily="34" charset="0"/>
                        </a:rPr>
                        <a:t>Z5-Akreditasyon bulunmaması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panose="020B0604020202020204" pitchFamily="34" charset="0"/>
                          <a:cs typeface="Arial" panose="020B0604020202020204" pitchFamily="34" charset="0"/>
                        </a:rPr>
                        <a:t>Üniversitenin uluslararası tanınırlığının azalması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Akreditasyon için gerekli koşulların sağlanamaması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Eğitim Programının Güncellenmesi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168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AKAS Akreditasyonun kriterelerinin sağlanması ve başvurulması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Dekanlık</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(01.09.2020)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136508">
                <a:tc>
                  <a:txBody>
                    <a:bodyPr/>
                    <a:lstStyle/>
                    <a:p>
                      <a:pPr algn="l" fontAlgn="ctr"/>
                      <a:r>
                        <a:rPr lang="tr-TR" sz="700" b="0" i="0" u="none" strike="noStrike">
                          <a:effectLst/>
                          <a:latin typeface="Arial" panose="020B0604020202020204" pitchFamily="34" charset="0"/>
                          <a:cs typeface="Arial" panose="020B0604020202020204" pitchFamily="34" charset="0"/>
                        </a:rPr>
                        <a:t>Z6-Lisansüstü programların olmaması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panose="020B0604020202020204" pitchFamily="34" charset="0"/>
                          <a:cs typeface="Arial" panose="020B0604020202020204" pitchFamily="34" charset="0"/>
                        </a:rPr>
                        <a:t>Mezun öğrencilerin eğitimlerine devamı etmelerini sağlayamamak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Lisanüstü programı başvurusu için gereken ünvan ve sayıda akademisyen olmaması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600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Kadro İlanı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Üst yönetim  (01.09.2020)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034223">
                <a:tc>
                  <a:txBody>
                    <a:bodyPr/>
                    <a:lstStyle/>
                    <a:p>
                      <a:pPr algn="l" fontAlgn="ctr"/>
                      <a:r>
                        <a:rPr lang="tr-TR" sz="700" b="0" i="0" u="none" strike="noStrike">
                          <a:effectLst/>
                          <a:latin typeface="Arial" panose="020B0604020202020204" pitchFamily="34" charset="0"/>
                          <a:cs typeface="Arial" panose="020B0604020202020204" pitchFamily="34" charset="0"/>
                        </a:rPr>
                        <a:t>Z7-ERASMUS antlaşmalı üniversite sayısının yetersiz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panose="020B0604020202020204" pitchFamily="34" charset="0"/>
                          <a:cs typeface="Arial" panose="020B0604020202020204" pitchFamily="34" charset="0"/>
                        </a:rPr>
                        <a:t>Öğrencilerin farklı eğitim kültürleri ile tanışamaması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yurtdışındaki üniversiteler ile iletişimin zayıf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Erasmus ofisinin yeni anlaşmalar yapmaya çalışması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300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Erasmus koordinatörlüğünün aktif olarak çalışması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Başkanlığı ve Erasmus Ofisi 01.12.2018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Yurt dışındaki üniversiteler ile iletişime geçildi, görüşmeler sürüyor.</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(26.05.2019-19.08.2019)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44" name="143 Metin kutusu"/>
          <p:cNvSpPr txBox="1"/>
          <p:nvPr/>
        </p:nvSpPr>
        <p:spPr>
          <a:xfrm>
            <a:off x="457200" y="43053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6" name="143 Metin kutusu"/>
          <p:cNvSpPr txBox="1"/>
          <p:nvPr/>
        </p:nvSpPr>
        <p:spPr>
          <a:xfrm>
            <a:off x="457200" y="44672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7" name="143 Metin kutusu"/>
          <p:cNvSpPr txBox="1"/>
          <p:nvPr/>
        </p:nvSpPr>
        <p:spPr>
          <a:xfrm>
            <a:off x="457200" y="43053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8" name="143 Metin kutusu"/>
          <p:cNvSpPr txBox="1"/>
          <p:nvPr/>
        </p:nvSpPr>
        <p:spPr>
          <a:xfrm>
            <a:off x="457200" y="43053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9" name="143 Metin kutusu"/>
          <p:cNvSpPr txBox="1"/>
          <p:nvPr/>
        </p:nvSpPr>
        <p:spPr>
          <a:xfrm>
            <a:off x="457200" y="44672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Tree>
    <p:extLst>
      <p:ext uri="{BB962C8B-B14F-4D97-AF65-F5344CB8AC3E}">
        <p14:creationId xmlns:p14="http://schemas.microsoft.com/office/powerpoint/2010/main" val="336967788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32</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5</a:t>
            </a:r>
            <a:endParaRPr lang="tr-TR" sz="3600" b="1" dirty="0">
              <a:solidFill>
                <a:srgbClr val="FF0000"/>
              </a:solidFill>
              <a:effectLst>
                <a:outerShdw blurRad="38100" dist="38100" dir="2700000" algn="tl">
                  <a:srgbClr val="000000">
                    <a:alpha val="43137"/>
                  </a:srgbClr>
                </a:outerShdw>
              </a:effectLst>
            </a:endParaRPr>
          </a:p>
        </p:txBody>
      </p:sp>
      <p:graphicFrame>
        <p:nvGraphicFramePr>
          <p:cNvPr id="3" name="Tablo 2"/>
          <p:cNvGraphicFramePr>
            <a:graphicFrameLocks noGrp="1"/>
          </p:cNvGraphicFramePr>
          <p:nvPr>
            <p:extLst>
              <p:ext uri="{D42A27DB-BD31-4B8C-83A1-F6EECF244321}">
                <p14:modId xmlns:p14="http://schemas.microsoft.com/office/powerpoint/2010/main" val="1864638619"/>
              </p:ext>
            </p:extLst>
          </p:nvPr>
        </p:nvGraphicFramePr>
        <p:xfrm>
          <a:off x="179509" y="978988"/>
          <a:ext cx="8856993" cy="5409687"/>
        </p:xfrm>
        <a:graphic>
          <a:graphicData uri="http://schemas.openxmlformats.org/drawingml/2006/table">
            <a:tbl>
              <a:tblPr/>
              <a:tblGrid>
                <a:gridCol w="942591">
                  <a:extLst>
                    <a:ext uri="{9D8B030D-6E8A-4147-A177-3AD203B41FA5}">
                      <a16:colId xmlns:a16="http://schemas.microsoft.com/office/drawing/2014/main" val="20000"/>
                    </a:ext>
                  </a:extLst>
                </a:gridCol>
                <a:gridCol w="789980">
                  <a:extLst>
                    <a:ext uri="{9D8B030D-6E8A-4147-A177-3AD203B41FA5}">
                      <a16:colId xmlns:a16="http://schemas.microsoft.com/office/drawing/2014/main" val="20001"/>
                    </a:ext>
                  </a:extLst>
                </a:gridCol>
                <a:gridCol w="215450">
                  <a:extLst>
                    <a:ext uri="{9D8B030D-6E8A-4147-A177-3AD203B41FA5}">
                      <a16:colId xmlns:a16="http://schemas.microsoft.com/office/drawing/2014/main" val="20002"/>
                    </a:ext>
                  </a:extLst>
                </a:gridCol>
                <a:gridCol w="457829">
                  <a:extLst>
                    <a:ext uri="{9D8B030D-6E8A-4147-A177-3AD203B41FA5}">
                      <a16:colId xmlns:a16="http://schemas.microsoft.com/office/drawing/2014/main" val="20003"/>
                    </a:ext>
                  </a:extLst>
                </a:gridCol>
                <a:gridCol w="215450">
                  <a:extLst>
                    <a:ext uri="{9D8B030D-6E8A-4147-A177-3AD203B41FA5}">
                      <a16:colId xmlns:a16="http://schemas.microsoft.com/office/drawing/2014/main" val="20004"/>
                    </a:ext>
                  </a:extLst>
                </a:gridCol>
                <a:gridCol w="448852">
                  <a:extLst>
                    <a:ext uri="{9D8B030D-6E8A-4147-A177-3AD203B41FA5}">
                      <a16:colId xmlns:a16="http://schemas.microsoft.com/office/drawing/2014/main" val="20005"/>
                    </a:ext>
                  </a:extLst>
                </a:gridCol>
                <a:gridCol w="215450">
                  <a:extLst>
                    <a:ext uri="{9D8B030D-6E8A-4147-A177-3AD203B41FA5}">
                      <a16:colId xmlns:a16="http://schemas.microsoft.com/office/drawing/2014/main" val="20006"/>
                    </a:ext>
                  </a:extLst>
                </a:gridCol>
                <a:gridCol w="215450">
                  <a:extLst>
                    <a:ext uri="{9D8B030D-6E8A-4147-A177-3AD203B41FA5}">
                      <a16:colId xmlns:a16="http://schemas.microsoft.com/office/drawing/2014/main" val="20007"/>
                    </a:ext>
                  </a:extLst>
                </a:gridCol>
                <a:gridCol w="683379">
                  <a:extLst>
                    <a:ext uri="{9D8B030D-6E8A-4147-A177-3AD203B41FA5}">
                      <a16:colId xmlns:a16="http://schemas.microsoft.com/office/drawing/2014/main" val="20008"/>
                    </a:ext>
                  </a:extLst>
                </a:gridCol>
                <a:gridCol w="368060">
                  <a:extLst>
                    <a:ext uri="{9D8B030D-6E8A-4147-A177-3AD203B41FA5}">
                      <a16:colId xmlns:a16="http://schemas.microsoft.com/office/drawing/2014/main" val="20009"/>
                    </a:ext>
                  </a:extLst>
                </a:gridCol>
                <a:gridCol w="695722">
                  <a:extLst>
                    <a:ext uri="{9D8B030D-6E8A-4147-A177-3AD203B41FA5}">
                      <a16:colId xmlns:a16="http://schemas.microsoft.com/office/drawing/2014/main" val="20010"/>
                    </a:ext>
                  </a:extLst>
                </a:gridCol>
                <a:gridCol w="215450">
                  <a:extLst>
                    <a:ext uri="{9D8B030D-6E8A-4147-A177-3AD203B41FA5}">
                      <a16:colId xmlns:a16="http://schemas.microsoft.com/office/drawing/2014/main" val="20011"/>
                    </a:ext>
                  </a:extLst>
                </a:gridCol>
                <a:gridCol w="215450">
                  <a:extLst>
                    <a:ext uri="{9D8B030D-6E8A-4147-A177-3AD203B41FA5}">
                      <a16:colId xmlns:a16="http://schemas.microsoft.com/office/drawing/2014/main" val="20012"/>
                    </a:ext>
                  </a:extLst>
                </a:gridCol>
                <a:gridCol w="215450">
                  <a:extLst>
                    <a:ext uri="{9D8B030D-6E8A-4147-A177-3AD203B41FA5}">
                      <a16:colId xmlns:a16="http://schemas.microsoft.com/office/drawing/2014/main" val="20013"/>
                    </a:ext>
                  </a:extLst>
                </a:gridCol>
                <a:gridCol w="348888">
                  <a:extLst>
                    <a:ext uri="{9D8B030D-6E8A-4147-A177-3AD203B41FA5}">
                      <a16:colId xmlns:a16="http://schemas.microsoft.com/office/drawing/2014/main" val="20014"/>
                    </a:ext>
                  </a:extLst>
                </a:gridCol>
                <a:gridCol w="580786">
                  <a:extLst>
                    <a:ext uri="{9D8B030D-6E8A-4147-A177-3AD203B41FA5}">
                      <a16:colId xmlns:a16="http://schemas.microsoft.com/office/drawing/2014/main" val="20015"/>
                    </a:ext>
                  </a:extLst>
                </a:gridCol>
                <a:gridCol w="580786">
                  <a:extLst>
                    <a:ext uri="{9D8B030D-6E8A-4147-A177-3AD203B41FA5}">
                      <a16:colId xmlns:a16="http://schemas.microsoft.com/office/drawing/2014/main" val="20016"/>
                    </a:ext>
                  </a:extLst>
                </a:gridCol>
                <a:gridCol w="590170">
                  <a:extLst>
                    <a:ext uri="{9D8B030D-6E8A-4147-A177-3AD203B41FA5}">
                      <a16:colId xmlns:a16="http://schemas.microsoft.com/office/drawing/2014/main" val="20017"/>
                    </a:ext>
                  </a:extLst>
                </a:gridCol>
                <a:gridCol w="215450">
                  <a:extLst>
                    <a:ext uri="{9D8B030D-6E8A-4147-A177-3AD203B41FA5}">
                      <a16:colId xmlns:a16="http://schemas.microsoft.com/office/drawing/2014/main" val="20018"/>
                    </a:ext>
                  </a:extLst>
                </a:gridCol>
                <a:gridCol w="215450">
                  <a:extLst>
                    <a:ext uri="{9D8B030D-6E8A-4147-A177-3AD203B41FA5}">
                      <a16:colId xmlns:a16="http://schemas.microsoft.com/office/drawing/2014/main" val="20019"/>
                    </a:ext>
                  </a:extLst>
                </a:gridCol>
                <a:gridCol w="215450">
                  <a:extLst>
                    <a:ext uri="{9D8B030D-6E8A-4147-A177-3AD203B41FA5}">
                      <a16:colId xmlns:a16="http://schemas.microsoft.com/office/drawing/2014/main" val="20020"/>
                    </a:ext>
                  </a:extLst>
                </a:gridCol>
                <a:gridCol w="215450">
                  <a:extLst>
                    <a:ext uri="{9D8B030D-6E8A-4147-A177-3AD203B41FA5}">
                      <a16:colId xmlns:a16="http://schemas.microsoft.com/office/drawing/2014/main" val="20021"/>
                    </a:ext>
                  </a:extLst>
                </a:gridCol>
              </a:tblGrid>
              <a:tr h="175285">
                <a:tc rowSpan="2">
                  <a:txBody>
                    <a:bodyPr/>
                    <a:lstStyle/>
                    <a:p>
                      <a:pPr algn="l" fontAlgn="b"/>
                      <a:r>
                        <a:rPr lang="sv-SE" sz="800" b="1" i="0" u="none" strike="noStrike" dirty="0">
                          <a:effectLst/>
                          <a:latin typeface="Arial" panose="020B0604020202020204" pitchFamily="34" charset="0"/>
                          <a:cs typeface="Arial" panose="020B0604020202020204" pitchFamily="34" charset="0"/>
                        </a:rPr>
                        <a:t>Olası Risk </a:t>
                      </a:r>
                      <a:r>
                        <a:rPr lang="sv-SE" sz="800" b="1" i="0" u="none" strike="noStrike" dirty="0" smtClean="0">
                          <a:effectLst/>
                          <a:latin typeface="Arial" panose="020B0604020202020204" pitchFamily="34" charset="0"/>
                          <a:cs typeface="Arial" panose="020B0604020202020204" pitchFamily="34" charset="0"/>
                        </a:rPr>
                        <a:t>Türü</a:t>
                      </a:r>
                      <a:endParaRPr lang="sv-SE" sz="8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en-US" sz="800" b="1" i="0" u="none" strike="noStrike" dirty="0" err="1">
                          <a:effectLst/>
                          <a:latin typeface="Arial" panose="020B0604020202020204" pitchFamily="34" charset="0"/>
                          <a:cs typeface="Arial" panose="020B0604020202020204" pitchFamily="34" charset="0"/>
                        </a:rPr>
                        <a:t>Riskin</a:t>
                      </a:r>
                      <a:r>
                        <a:rPr lang="en-US" sz="800" b="1" i="0" u="none" strike="noStrike" dirty="0">
                          <a:effectLst/>
                          <a:latin typeface="Arial" panose="020B0604020202020204" pitchFamily="34" charset="0"/>
                          <a:cs typeface="Arial" panose="020B0604020202020204" pitchFamily="34" charset="0"/>
                        </a:rPr>
                        <a:t> </a:t>
                      </a:r>
                      <a:r>
                        <a:rPr lang="en-US" sz="800" b="1" i="0" u="none" strike="noStrike" dirty="0" err="1">
                          <a:effectLst/>
                          <a:latin typeface="Arial" panose="020B0604020202020204" pitchFamily="34" charset="0"/>
                          <a:cs typeface="Arial" panose="020B0604020202020204" pitchFamily="34" charset="0"/>
                        </a:rPr>
                        <a:t>Olası</a:t>
                      </a:r>
                      <a:r>
                        <a:rPr lang="en-US" sz="800" b="1" i="0" u="none" strike="noStrike" dirty="0">
                          <a:effectLst/>
                          <a:latin typeface="Arial" panose="020B0604020202020204" pitchFamily="34" charset="0"/>
                          <a:cs typeface="Arial" panose="020B0604020202020204" pitchFamily="34" charset="0"/>
                        </a:rPr>
                        <a:t> </a:t>
                      </a:r>
                      <a:r>
                        <a:rPr lang="en-US" sz="800" b="1" i="0" u="none" strike="noStrike" dirty="0" err="1" smtClean="0">
                          <a:effectLst/>
                          <a:latin typeface="Arial" panose="020B0604020202020204" pitchFamily="34" charset="0"/>
                          <a:cs typeface="Arial" panose="020B0604020202020204" pitchFamily="34" charset="0"/>
                        </a:rPr>
                        <a:t>Etkileri</a:t>
                      </a:r>
                      <a:endParaRPr lang="en-US" sz="8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8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800" b="1" i="0" u="none" strike="noStrike" dirty="0" err="1">
                          <a:effectLst/>
                          <a:latin typeface="Arial" panose="020B0604020202020204" pitchFamily="34" charset="0"/>
                          <a:cs typeface="Arial" panose="020B0604020202020204" pitchFamily="34" charset="0"/>
                        </a:rPr>
                        <a:t>Riskin</a:t>
                      </a:r>
                      <a:r>
                        <a:rPr lang="en-US" sz="800" b="1" i="0" u="none" strike="noStrike" dirty="0">
                          <a:effectLst/>
                          <a:latin typeface="Arial" panose="020B0604020202020204" pitchFamily="34" charset="0"/>
                          <a:cs typeface="Arial" panose="020B0604020202020204" pitchFamily="34" charset="0"/>
                        </a:rPr>
                        <a:t> </a:t>
                      </a:r>
                      <a:r>
                        <a:rPr lang="en-US" sz="800" b="1" i="0" u="none" strike="noStrike" dirty="0" err="1" smtClean="0">
                          <a:effectLst/>
                          <a:latin typeface="Arial" panose="020B0604020202020204" pitchFamily="34" charset="0"/>
                          <a:cs typeface="Arial" panose="020B0604020202020204" pitchFamily="34" charset="0"/>
                        </a:rPr>
                        <a:t>Sebebi</a:t>
                      </a:r>
                      <a:endParaRPr lang="en-US" sz="8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8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sv-SE" sz="800" b="1" i="0" u="none" strike="noStrike" dirty="0">
                          <a:effectLst/>
                          <a:latin typeface="Arial" panose="020B0604020202020204" pitchFamily="34" charset="0"/>
                          <a:cs typeface="Arial" panose="020B0604020202020204" pitchFamily="34" charset="0"/>
                        </a:rPr>
                        <a:t>Varolan  Kontroller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800" b="1" i="0" u="none" strike="noStrike" dirty="0">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800" b="1" i="0" u="none" strike="noStrike">
                          <a:effectLst/>
                          <a:latin typeface="Arial" panose="020B0604020202020204" pitchFamily="34" charset="0"/>
                          <a:cs typeface="Arial" panose="020B0604020202020204" pitchFamily="34" charset="0"/>
                        </a:rPr>
                        <a:t>R.Ö.F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800" b="1" i="0" u="none" strike="noStrike" dirty="0" err="1">
                          <a:effectLst/>
                          <a:latin typeface="Arial" panose="020B0604020202020204" pitchFamily="34" charset="0"/>
                          <a:cs typeface="Arial" panose="020B0604020202020204" pitchFamily="34" charset="0"/>
                        </a:rPr>
                        <a:t>Önerilen</a:t>
                      </a:r>
                      <a:r>
                        <a:rPr lang="en-US" sz="800" b="1" i="0" u="none" strike="noStrike" dirty="0">
                          <a:effectLst/>
                          <a:latin typeface="Arial" panose="020B0604020202020204" pitchFamily="34" charset="0"/>
                          <a:cs typeface="Arial" panose="020B0604020202020204" pitchFamily="34" charset="0"/>
                        </a:rPr>
                        <a:t> </a:t>
                      </a:r>
                      <a:r>
                        <a:rPr lang="en-US" sz="800" b="1" i="0" u="none" strike="noStrike" dirty="0" err="1">
                          <a:effectLst/>
                          <a:latin typeface="Arial" panose="020B0604020202020204" pitchFamily="34" charset="0"/>
                          <a:cs typeface="Arial" panose="020B0604020202020204" pitchFamily="34" charset="0"/>
                        </a:rPr>
                        <a:t>Faaliyetler</a:t>
                      </a:r>
                      <a:r>
                        <a:rPr lang="en-US" sz="800" b="1" i="0" u="none" strike="noStrike" dirty="0">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800" b="1" i="0" u="none" strike="noStrike" dirty="0">
                          <a:effectLst/>
                          <a:latin typeface="Arial" panose="020B0604020202020204" pitchFamily="34" charset="0"/>
                          <a:cs typeface="Arial" panose="020B0604020202020204" pitchFamily="34" charset="0"/>
                        </a:rPr>
                        <a:t>Sorumlu ve Hedef Tamamlama Tarihi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800" b="1" i="0" u="none" strike="noStrike" dirty="0">
                          <a:effectLst/>
                          <a:latin typeface="Arial" panose="020B0604020202020204" pitchFamily="34" charset="0"/>
                          <a:cs typeface="Arial" panose="020B0604020202020204" pitchFamily="34" charset="0"/>
                        </a:rPr>
                        <a:t>Faaliyetleri </a:t>
                      </a:r>
                      <a:r>
                        <a:rPr lang="tr-TR" sz="800" b="1" i="0" u="none" strike="noStrike" dirty="0" smtClean="0">
                          <a:effectLst/>
                          <a:latin typeface="Arial" panose="020B0604020202020204" pitchFamily="34" charset="0"/>
                          <a:cs typeface="Arial" panose="020B0604020202020204" pitchFamily="34" charset="0"/>
                        </a:rPr>
                        <a:t>Sonuçları</a:t>
                      </a:r>
                      <a:endParaRPr lang="tr-TR" sz="8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rowSpan="2">
                  <a:txBody>
                    <a:bodyPr/>
                    <a:lstStyle/>
                    <a:p>
                      <a:pPr algn="ctr" fontAlgn="ctr"/>
                      <a:r>
                        <a:rPr lang="en-US" sz="800" b="1" i="0" u="none" strike="noStrike" dirty="0" err="1">
                          <a:effectLst/>
                          <a:latin typeface="Arial" panose="020B0604020202020204" pitchFamily="34" charset="0"/>
                          <a:cs typeface="Arial" panose="020B0604020202020204" pitchFamily="34" charset="0"/>
                        </a:rPr>
                        <a:t>Önerilen</a:t>
                      </a:r>
                      <a:r>
                        <a:rPr lang="en-US" sz="800" b="1" i="0" u="none" strike="noStrike" dirty="0">
                          <a:effectLst/>
                          <a:latin typeface="Arial" panose="020B0604020202020204" pitchFamily="34" charset="0"/>
                          <a:cs typeface="Arial" panose="020B0604020202020204" pitchFamily="34" charset="0"/>
                        </a:rPr>
                        <a:t> </a:t>
                      </a:r>
                      <a:r>
                        <a:rPr lang="en-US" sz="800" b="1" i="0" u="none" strike="noStrike" dirty="0" err="1" smtClean="0">
                          <a:effectLst/>
                          <a:latin typeface="Arial" panose="020B0604020202020204" pitchFamily="34" charset="0"/>
                          <a:cs typeface="Arial" panose="020B0604020202020204" pitchFamily="34" charset="0"/>
                        </a:rPr>
                        <a:t>Faaliyetler</a:t>
                      </a:r>
                      <a:endParaRPr lang="en-US" sz="8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800" b="1" i="0" u="none" strike="noStrike" dirty="0">
                          <a:effectLst/>
                          <a:latin typeface="Arial" panose="020B0604020202020204" pitchFamily="34" charset="0"/>
                          <a:cs typeface="Arial" panose="020B0604020202020204" pitchFamily="34" charset="0"/>
                        </a:rPr>
                        <a:t>Sorumlu ve Hedef Tamamlama Tarihi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800" b="1" i="0" u="none" strike="noStrike" dirty="0">
                          <a:effectLst/>
                          <a:latin typeface="Arial" panose="020B0604020202020204" pitchFamily="34" charset="0"/>
                          <a:cs typeface="Arial" panose="020B0604020202020204" pitchFamily="34" charset="0"/>
                        </a:rPr>
                        <a:t>Faaliyetleri </a:t>
                      </a:r>
                      <a:r>
                        <a:rPr lang="tr-TR" sz="800" b="1" i="0" u="none" strike="noStrike" dirty="0" smtClean="0">
                          <a:effectLst/>
                          <a:latin typeface="Arial" panose="020B0604020202020204" pitchFamily="34" charset="0"/>
                          <a:cs typeface="Arial" panose="020B0604020202020204" pitchFamily="34" charset="0"/>
                        </a:rPr>
                        <a:t>Sonuçları</a:t>
                      </a:r>
                      <a:endParaRPr lang="tr-TR" sz="8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1050591">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800" b="1" i="0" u="none" strike="noStrike" dirty="0">
                          <a:effectLst/>
                          <a:latin typeface="Arial" panose="020B0604020202020204" pitchFamily="34" charset="0"/>
                          <a:cs typeface="Arial" panose="020B0604020202020204" pitchFamily="34" charset="0"/>
                        </a:rPr>
                        <a:t>Gerçekleşen </a:t>
                      </a:r>
                      <a:r>
                        <a:rPr lang="tr-TR" sz="800" b="1" i="0" u="none" strike="noStrike" dirty="0" err="1" smtClean="0">
                          <a:effectLst/>
                          <a:latin typeface="Arial" panose="020B0604020202020204" pitchFamily="34" charset="0"/>
                          <a:cs typeface="Arial" panose="020B0604020202020204" pitchFamily="34" charset="0"/>
                        </a:rPr>
                        <a:t>Faliyetler</a:t>
                      </a:r>
                      <a:endParaRPr lang="tr-TR" sz="8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vMerge="1">
                  <a:txBody>
                    <a:bodyPr/>
                    <a:lstStyle/>
                    <a:p>
                      <a:endParaRPr lang="tr-TR"/>
                    </a:p>
                  </a:txBody>
                  <a:tcPr/>
                </a:tc>
                <a:tc vMerge="1">
                  <a:txBody>
                    <a:bodyPr/>
                    <a:lstStyle/>
                    <a:p>
                      <a:endParaRPr lang="tr-TR"/>
                    </a:p>
                  </a:txBody>
                  <a:tcPr/>
                </a:tc>
                <a:tc>
                  <a:txBody>
                    <a:bodyPr/>
                    <a:lstStyle/>
                    <a:p>
                      <a:pPr algn="ctr" fontAlgn="ctr"/>
                      <a:r>
                        <a:rPr lang="tr-TR" sz="800" b="1" i="0" u="none" strike="noStrike" dirty="0">
                          <a:effectLst/>
                          <a:latin typeface="Arial" panose="020B0604020202020204" pitchFamily="34" charset="0"/>
                          <a:cs typeface="Arial" panose="020B0604020202020204" pitchFamily="34" charset="0"/>
                        </a:rPr>
                        <a:t>Gerçekleşen </a:t>
                      </a:r>
                      <a:r>
                        <a:rPr lang="tr-TR" sz="800" b="1" i="0" u="none" strike="noStrike" dirty="0" smtClean="0">
                          <a:effectLst/>
                          <a:latin typeface="Arial" panose="020B0604020202020204" pitchFamily="34" charset="0"/>
                          <a:cs typeface="Arial" panose="020B0604020202020204" pitchFamily="34" charset="0"/>
                        </a:rPr>
                        <a:t>Faaliyetler</a:t>
                      </a:r>
                      <a:endParaRPr lang="tr-TR" sz="8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extLst>
                  <a:ext uri="{0D108BD9-81ED-4DB2-BD59-A6C34878D82A}">
                    <a16:rowId xmlns:a16="http://schemas.microsoft.com/office/drawing/2014/main" val="10001"/>
                  </a:ext>
                </a:extLst>
              </a:tr>
              <a:tr h="1180741">
                <a:tc>
                  <a:txBody>
                    <a:bodyPr/>
                    <a:lstStyle/>
                    <a:p>
                      <a:pPr algn="l" fontAlgn="ctr"/>
                      <a:r>
                        <a:rPr lang="tr-TR" sz="800" b="0" i="0" u="none" strike="noStrike">
                          <a:effectLst/>
                          <a:latin typeface="Arial" panose="020B0604020202020204" pitchFamily="34" charset="0"/>
                          <a:cs typeface="Arial" panose="020B0604020202020204" pitchFamily="34" charset="0"/>
                        </a:rPr>
                        <a:t>Z8-Uluslararası yarışmalar, konferanslar, projeler ve bilimsel etkinliklere ev sahipliği yapılamaması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800" b="0" i="0" u="none" strike="noStrike">
                          <a:effectLst/>
                          <a:latin typeface="Arial" panose="020B0604020202020204" pitchFamily="34" charset="0"/>
                          <a:cs typeface="Arial" panose="020B0604020202020204" pitchFamily="34" charset="0"/>
                        </a:rPr>
                        <a:t>Üniversite imajının etkisinin azalması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Bütçe ayrılmaması/eksikliği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Bölüm içinde oluşturulan komite üyelerinin organizasyonu</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200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Fakülte ve Bölüm butçesinin  tanımlanması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Dekanlık 01.02.19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Bölüm bütçeleme çalışmaları ertelendi.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dirty="0">
                          <a:solidFill>
                            <a:srgbClr val="FF0000"/>
                          </a:solidFill>
                          <a:effectLst/>
                          <a:latin typeface="Arial" panose="020B0604020202020204" pitchFamily="34" charset="0"/>
                          <a:cs typeface="Arial" panose="020B0604020202020204" pitchFamily="34" charset="0"/>
                        </a:rPr>
                        <a:t>200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800" b="0" i="0" u="none" strike="noStrike">
                          <a:effectLst/>
                          <a:latin typeface="Arial" panose="020B0604020202020204" pitchFamily="34" charset="0"/>
                          <a:cs typeface="Arial" panose="020B0604020202020204" pitchFamily="34" charset="0"/>
                        </a:rPr>
                        <a:t>Bölüm Bütçeleme çalışmaları üst yönetim ile görüşülmesi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dirty="0">
                          <a:effectLst/>
                          <a:latin typeface="Arial" panose="020B0604020202020204" pitchFamily="34" charset="0"/>
                          <a:cs typeface="Arial" panose="020B0604020202020204" pitchFamily="34" charset="0"/>
                        </a:rPr>
                        <a:t>GSMF Dekanlığı</a:t>
                      </a:r>
                      <a:br>
                        <a:rPr lang="tr-TR" sz="800" b="0" i="0" u="none" strike="noStrike" dirty="0">
                          <a:effectLst/>
                          <a:latin typeface="Arial" panose="020B0604020202020204" pitchFamily="34" charset="0"/>
                          <a:cs typeface="Arial" panose="020B0604020202020204" pitchFamily="34" charset="0"/>
                        </a:rPr>
                      </a:br>
                      <a:r>
                        <a:rPr lang="tr-TR" sz="800" b="0" i="0" u="none" strike="noStrike" dirty="0">
                          <a:effectLst/>
                          <a:latin typeface="Arial" panose="020B0604020202020204" pitchFamily="34" charset="0"/>
                          <a:cs typeface="Arial" panose="020B0604020202020204" pitchFamily="34" charset="0"/>
                        </a:rPr>
                        <a:t>31.10.2019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b"/>
                      <a:r>
                        <a:rPr lang="tr-TR" sz="8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8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8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8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8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376407">
                <a:tc>
                  <a:txBody>
                    <a:bodyPr/>
                    <a:lstStyle/>
                    <a:p>
                      <a:pPr algn="l" fontAlgn="ctr"/>
                      <a:r>
                        <a:rPr lang="tr-TR" sz="800" b="0" i="0" u="none" strike="noStrike">
                          <a:effectLst/>
                          <a:latin typeface="Arial" panose="020B0604020202020204" pitchFamily="34" charset="0"/>
                          <a:cs typeface="Arial" panose="020B0604020202020204" pitchFamily="34" charset="0"/>
                        </a:rPr>
                        <a:t>Z9- Hazırlık sınıfı öğrencilerinin bölüme entegrasyonda sorun yaşamaları (İngilizce hazırlık derslerinin MarkAntalya’da kampüsten kopuk şekilde yürütülüyor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800" b="0" i="0" u="none" strike="noStrike">
                          <a:effectLst/>
                          <a:latin typeface="Arial" panose="020B0604020202020204" pitchFamily="34" charset="0"/>
                          <a:cs typeface="Arial" panose="020B0604020202020204" pitchFamily="34" charset="0"/>
                        </a:rPr>
                        <a:t>Bölüme uyum sağlamada  ve bölüm hakkında biligi sahibi olmada güçlük yaşanması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Hazırlık eğitim kampüs dışında verilmesi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350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Bölüme dair oryantasyon haftasının planlanması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Dekanlık</a:t>
                      </a:r>
                      <a:br>
                        <a:rPr lang="tr-TR" sz="800" b="0" i="0" u="none" strike="noStrike">
                          <a:effectLst/>
                          <a:latin typeface="Arial" panose="020B0604020202020204" pitchFamily="34" charset="0"/>
                          <a:cs typeface="Arial" panose="020B0604020202020204" pitchFamily="34" charset="0"/>
                        </a:rPr>
                      </a:br>
                      <a:r>
                        <a:rPr lang="tr-TR" sz="800" b="0" i="0" u="none" strike="noStrike">
                          <a:effectLst/>
                          <a:latin typeface="Arial" panose="020B0604020202020204" pitchFamily="34" charset="0"/>
                          <a:cs typeface="Arial" panose="020B0604020202020204" pitchFamily="34" charset="0"/>
                        </a:rPr>
                        <a:t> 26.09.2018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Oryantasyon gerçekleştirildi.</a:t>
                      </a:r>
                      <a:br>
                        <a:rPr lang="tr-TR" sz="800" b="0" i="0" u="none" strike="noStrike">
                          <a:effectLst/>
                          <a:latin typeface="Arial" panose="020B0604020202020204" pitchFamily="34" charset="0"/>
                          <a:cs typeface="Arial" panose="020B0604020202020204" pitchFamily="34" charset="0"/>
                        </a:rPr>
                      </a:br>
                      <a:r>
                        <a:rPr lang="tr-TR" sz="800" b="0" i="0" u="none" strike="noStrike">
                          <a:effectLst/>
                          <a:latin typeface="Arial" panose="020B0604020202020204" pitchFamily="34" charset="0"/>
                          <a:cs typeface="Arial" panose="020B0604020202020204" pitchFamily="34" charset="0"/>
                        </a:rPr>
                        <a:t>26.09.2018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solidFill>
                            <a:srgbClr val="FF0000"/>
                          </a:solidFill>
                          <a:effectLst/>
                          <a:latin typeface="Arial" panose="020B0604020202020204" pitchFamily="34" charset="0"/>
                          <a:cs typeface="Arial" panose="020B0604020202020204" pitchFamily="34" charset="0"/>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800" b="0" i="0" u="none" strike="noStrike">
                          <a:effectLst/>
                          <a:latin typeface="Arial" panose="020B0604020202020204" pitchFamily="34" charset="0"/>
                          <a:cs typeface="Arial" panose="020B0604020202020204" pitchFamily="34" charset="0"/>
                        </a:rPr>
                        <a:t>Her dönem düzenlenen sertifika törenine hazırlık sınıfının davet edilmesi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Bölüm Başkanlığı </a:t>
                      </a:r>
                      <a:br>
                        <a:rPr lang="tr-TR" sz="800" b="0" i="0" u="none" strike="noStrike">
                          <a:effectLst/>
                          <a:latin typeface="Arial" panose="020B0604020202020204" pitchFamily="34" charset="0"/>
                          <a:cs typeface="Arial" panose="020B0604020202020204" pitchFamily="34" charset="0"/>
                        </a:rPr>
                      </a:br>
                      <a:r>
                        <a:rPr lang="tr-TR" sz="800" b="0" i="0" u="none" strike="noStrike">
                          <a:effectLst/>
                          <a:latin typeface="Arial" panose="020B0604020202020204" pitchFamily="34" charset="0"/>
                          <a:cs typeface="Arial" panose="020B0604020202020204" pitchFamily="34" charset="0"/>
                        </a:rPr>
                        <a:t>10.05.2019</a:t>
                      </a:r>
                      <a:br>
                        <a:rPr lang="tr-TR" sz="800" b="0" i="0" u="none" strike="noStrike">
                          <a:effectLst/>
                          <a:latin typeface="Arial" panose="020B0604020202020204" pitchFamily="34" charset="0"/>
                          <a:cs typeface="Arial" panose="020B0604020202020204" pitchFamily="34" charset="0"/>
                        </a:rPr>
                      </a:br>
                      <a:endParaRPr lang="tr-TR" sz="800" b="0" i="0" u="none" strike="noStrike">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Sertifika Töreni ve Sergi açılışına hazırlık sınıfı öğrencileri de katıldı.</a:t>
                      </a:r>
                      <a:br>
                        <a:rPr lang="tr-TR" sz="800" b="0" i="0" u="none" strike="noStrike">
                          <a:effectLst/>
                          <a:latin typeface="Arial" panose="020B0604020202020204" pitchFamily="34" charset="0"/>
                          <a:cs typeface="Arial" panose="020B0604020202020204" pitchFamily="34" charset="0"/>
                        </a:rPr>
                      </a:br>
                      <a:r>
                        <a:rPr lang="tr-TR" sz="800" b="0" i="0" u="none" strike="noStrike">
                          <a:effectLst/>
                          <a:latin typeface="Arial" panose="020B0604020202020204" pitchFamily="34" charset="0"/>
                          <a:cs typeface="Arial" panose="020B0604020202020204" pitchFamily="34" charset="0"/>
                        </a:rPr>
                        <a:t>(10.05.2019)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45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626663">
                <a:tc>
                  <a:txBody>
                    <a:bodyPr/>
                    <a:lstStyle/>
                    <a:p>
                      <a:pPr algn="l" fontAlgn="ctr"/>
                      <a:r>
                        <a:rPr lang="tr-TR" sz="800" b="0" i="0" u="none" strike="noStrike">
                          <a:effectLst/>
                          <a:latin typeface="Arial" panose="020B0604020202020204" pitchFamily="34" charset="0"/>
                          <a:cs typeface="Arial" panose="020B0604020202020204" pitchFamily="34" charset="0"/>
                        </a:rPr>
                        <a:t>T1 - Öğrencinin akademik programın tanımladığı mesleki pratik dersleri için staj yeri bulmada zorluk çekmesi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800" b="0" i="0" u="none" strike="noStrike">
                          <a:effectLst/>
                          <a:latin typeface="Arial" panose="020B0604020202020204" pitchFamily="34" charset="0"/>
                          <a:cs typeface="Arial" panose="020B0604020202020204" pitchFamily="34" charset="0"/>
                        </a:rPr>
                        <a:t>Öğrencilerin akademik programını uzatması ve mağdur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8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İç Mimarlık ve Mimari Tasarım Ofislerinin yeterli stajyer kontenjanının bulunmaması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Sektördeki öncü ofisler ile birebir iletişime geçmek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effectLst/>
                          <a:latin typeface="Arial" panose="020B0604020202020204" pitchFamily="34" charset="0"/>
                          <a:cs typeface="Arial" panose="020B0604020202020204" pitchFamily="34" charset="0"/>
                        </a:rPr>
                        <a:t>252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İç Mimarlar Odası ve üniversite işbirliği doğrultusunda mesleki ofisler ile önceden anlaşma yapılıp kontenjan belirtilmesi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Bölüm Başkanlığı 01.02.2019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İBBT'da staj ve stajyer durum değerlendirmesi yapıldı.</a:t>
                      </a:r>
                      <a:br>
                        <a:rPr lang="tr-TR" sz="800" b="0" i="0" u="none" strike="noStrike">
                          <a:effectLst/>
                          <a:latin typeface="Arial" panose="020B0604020202020204" pitchFamily="34" charset="0"/>
                          <a:cs typeface="Arial" panose="020B0604020202020204" pitchFamily="34" charset="0"/>
                        </a:rPr>
                      </a:br>
                      <a:r>
                        <a:rPr lang="tr-TR" sz="800" b="0" i="0" u="none" strike="noStrike">
                          <a:effectLst/>
                          <a:latin typeface="Arial" panose="020B0604020202020204" pitchFamily="34" charset="0"/>
                          <a:cs typeface="Arial" panose="020B0604020202020204" pitchFamily="34" charset="0"/>
                        </a:rPr>
                        <a:t>05.10.2018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a:solidFill>
                            <a:srgbClr val="FF0000"/>
                          </a:solidFill>
                          <a:effectLst/>
                          <a:latin typeface="Arial" panose="020B0604020202020204" pitchFamily="34" charset="0"/>
                          <a:cs typeface="Arial" panose="020B0604020202020204" pitchFamily="34" charset="0"/>
                        </a:rPr>
                        <a:t>126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800" b="0" i="0" u="none" strike="noStrike">
                          <a:effectLst/>
                          <a:latin typeface="Arial" panose="020B0604020202020204" pitchFamily="34" charset="0"/>
                          <a:cs typeface="Arial" panose="020B0604020202020204" pitchFamily="34" charset="0"/>
                        </a:rPr>
                        <a:t>Bölüm Staj komisyonunun İç Mimarlar Odası ve Ofislerle iletişime geçmesi.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Bölüm Başkanlığı</a:t>
                      </a:r>
                      <a:br>
                        <a:rPr lang="tr-TR" sz="800" b="0" i="0" u="none" strike="noStrike">
                          <a:effectLst/>
                          <a:latin typeface="Arial" panose="020B0604020202020204" pitchFamily="34" charset="0"/>
                          <a:cs typeface="Arial" panose="020B0604020202020204" pitchFamily="34" charset="0"/>
                        </a:rPr>
                      </a:br>
                      <a:r>
                        <a:rPr lang="tr-TR" sz="800" b="0" i="0" u="none" strike="noStrike">
                          <a:effectLst/>
                          <a:latin typeface="Arial" panose="020B0604020202020204" pitchFamily="34" charset="0"/>
                          <a:cs typeface="Arial" panose="020B0604020202020204" pitchFamily="34" charset="0"/>
                        </a:rPr>
                        <a:t>01.06.2019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İç Mimarlar Odası ziyaret edildi.</a:t>
                      </a:r>
                      <a:br>
                        <a:rPr lang="tr-TR" sz="800" b="0" i="0" u="none" strike="noStrike">
                          <a:effectLst/>
                          <a:latin typeface="Arial" panose="020B0604020202020204" pitchFamily="34" charset="0"/>
                          <a:cs typeface="Arial" panose="020B0604020202020204" pitchFamily="34" charset="0"/>
                        </a:rPr>
                      </a:br>
                      <a:r>
                        <a:rPr lang="tr-TR" sz="800" b="0" i="0" u="none" strike="noStrike">
                          <a:effectLst/>
                          <a:latin typeface="Arial" panose="020B0604020202020204" pitchFamily="34" charset="0"/>
                          <a:cs typeface="Arial" panose="020B0604020202020204" pitchFamily="34" charset="0"/>
                        </a:rPr>
                        <a:t>(05.03.2019)</a:t>
                      </a:r>
                      <a:br>
                        <a:rPr lang="tr-TR" sz="800" b="0" i="0" u="none" strike="noStrike">
                          <a:effectLst/>
                          <a:latin typeface="Arial" panose="020B0604020202020204" pitchFamily="34" charset="0"/>
                          <a:cs typeface="Arial" panose="020B0604020202020204" pitchFamily="34" charset="0"/>
                        </a:rPr>
                      </a:br>
                      <a:r>
                        <a:rPr lang="tr-TR" sz="800" b="0" i="0" u="none" strike="noStrike">
                          <a:effectLst/>
                          <a:latin typeface="Arial" panose="020B0604020202020204" pitchFamily="34" charset="0"/>
                          <a:cs typeface="Arial" panose="020B0604020202020204" pitchFamily="34" charset="0"/>
                        </a:rPr>
                        <a:t>Oda başkanı sergi katılımında bulundu.</a:t>
                      </a:r>
                      <a:br>
                        <a:rPr lang="tr-TR" sz="800" b="0" i="0" u="none" strike="noStrike">
                          <a:effectLst/>
                          <a:latin typeface="Arial" panose="020B0604020202020204" pitchFamily="34" charset="0"/>
                          <a:cs typeface="Arial" panose="020B0604020202020204" pitchFamily="34" charset="0"/>
                        </a:rPr>
                      </a:br>
                      <a:r>
                        <a:rPr lang="tr-TR" sz="800" b="0" i="0" u="none" strike="noStrike">
                          <a:effectLst/>
                          <a:latin typeface="Arial" panose="020B0604020202020204" pitchFamily="34" charset="0"/>
                          <a:cs typeface="Arial" panose="020B0604020202020204" pitchFamily="34" charset="0"/>
                        </a:rPr>
                        <a:t>(02.06.2019)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dirty="0">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0" i="0" u="none" strike="noStrike">
                          <a:effectLst/>
                          <a:latin typeface="Arial" panose="020B0604020202020204" pitchFamily="34" charset="0"/>
                          <a:cs typeface="Arial" panose="020B0604020202020204" pitchFamily="34"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800" b="1" i="0" u="none" strike="noStrike" dirty="0">
                          <a:effectLst/>
                          <a:latin typeface="Arial" panose="020B0604020202020204" pitchFamily="34" charset="0"/>
                          <a:cs typeface="Arial" panose="020B0604020202020204" pitchFamily="34" charset="0"/>
                        </a:rPr>
                        <a:t>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34"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5"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6" name="143 Metin kutusu"/>
          <p:cNvSpPr txBox="1"/>
          <p:nvPr/>
        </p:nvSpPr>
        <p:spPr>
          <a:xfrm>
            <a:off x="457200" y="45466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2"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3"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Tree>
    <p:extLst>
      <p:ext uri="{BB962C8B-B14F-4D97-AF65-F5344CB8AC3E}">
        <p14:creationId xmlns:p14="http://schemas.microsoft.com/office/powerpoint/2010/main" val="74372716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33</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6</a:t>
            </a:r>
            <a:endParaRPr lang="tr-TR" sz="3600" b="1" dirty="0">
              <a:solidFill>
                <a:srgbClr val="FF0000"/>
              </a:solidFill>
              <a:effectLst>
                <a:outerShdw blurRad="38100" dist="38100" dir="2700000" algn="tl">
                  <a:srgbClr val="000000">
                    <a:alpha val="43137"/>
                  </a:srgbClr>
                </a:outerShdw>
              </a:effectLst>
            </a:endParaRPr>
          </a:p>
        </p:txBody>
      </p:sp>
      <p:sp>
        <p:nvSpPr>
          <p:cNvPr id="34"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5"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6" name="143 Metin kutusu"/>
          <p:cNvSpPr txBox="1"/>
          <p:nvPr/>
        </p:nvSpPr>
        <p:spPr>
          <a:xfrm>
            <a:off x="457200" y="45466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2"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3"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graphicFrame>
        <p:nvGraphicFramePr>
          <p:cNvPr id="2" name="Tablo 1"/>
          <p:cNvGraphicFramePr>
            <a:graphicFrameLocks noGrp="1"/>
          </p:cNvGraphicFramePr>
          <p:nvPr>
            <p:extLst>
              <p:ext uri="{D42A27DB-BD31-4B8C-83A1-F6EECF244321}">
                <p14:modId xmlns:p14="http://schemas.microsoft.com/office/powerpoint/2010/main" val="4287310733"/>
              </p:ext>
            </p:extLst>
          </p:nvPr>
        </p:nvGraphicFramePr>
        <p:xfrm>
          <a:off x="251524" y="978985"/>
          <a:ext cx="8712968" cy="4949901"/>
        </p:xfrm>
        <a:graphic>
          <a:graphicData uri="http://schemas.openxmlformats.org/drawingml/2006/table">
            <a:tbl>
              <a:tblPr/>
              <a:tblGrid>
                <a:gridCol w="927264">
                  <a:extLst>
                    <a:ext uri="{9D8B030D-6E8A-4147-A177-3AD203B41FA5}">
                      <a16:colId xmlns:a16="http://schemas.microsoft.com/office/drawing/2014/main" val="20000"/>
                    </a:ext>
                  </a:extLst>
                </a:gridCol>
                <a:gridCol w="656908">
                  <a:extLst>
                    <a:ext uri="{9D8B030D-6E8A-4147-A177-3AD203B41FA5}">
                      <a16:colId xmlns:a16="http://schemas.microsoft.com/office/drawing/2014/main" val="20001"/>
                    </a:ext>
                  </a:extLst>
                </a:gridCol>
                <a:gridCol w="216024">
                  <a:extLst>
                    <a:ext uri="{9D8B030D-6E8A-4147-A177-3AD203B41FA5}">
                      <a16:colId xmlns:a16="http://schemas.microsoft.com/office/drawing/2014/main" val="20002"/>
                    </a:ext>
                  </a:extLst>
                </a:gridCol>
                <a:gridCol w="504056">
                  <a:extLst>
                    <a:ext uri="{9D8B030D-6E8A-4147-A177-3AD203B41FA5}">
                      <a16:colId xmlns:a16="http://schemas.microsoft.com/office/drawing/2014/main" val="20003"/>
                    </a:ext>
                  </a:extLst>
                </a:gridCol>
                <a:gridCol w="216024">
                  <a:extLst>
                    <a:ext uri="{9D8B030D-6E8A-4147-A177-3AD203B41FA5}">
                      <a16:colId xmlns:a16="http://schemas.microsoft.com/office/drawing/2014/main" val="20004"/>
                    </a:ext>
                  </a:extLst>
                </a:gridCol>
                <a:gridCol w="499953">
                  <a:extLst>
                    <a:ext uri="{9D8B030D-6E8A-4147-A177-3AD203B41FA5}">
                      <a16:colId xmlns:a16="http://schemas.microsoft.com/office/drawing/2014/main" val="20005"/>
                    </a:ext>
                  </a:extLst>
                </a:gridCol>
                <a:gridCol w="211946">
                  <a:extLst>
                    <a:ext uri="{9D8B030D-6E8A-4147-A177-3AD203B41FA5}">
                      <a16:colId xmlns:a16="http://schemas.microsoft.com/office/drawing/2014/main" val="20006"/>
                    </a:ext>
                  </a:extLst>
                </a:gridCol>
                <a:gridCol w="211946">
                  <a:extLst>
                    <a:ext uri="{9D8B030D-6E8A-4147-A177-3AD203B41FA5}">
                      <a16:colId xmlns:a16="http://schemas.microsoft.com/office/drawing/2014/main" val="20007"/>
                    </a:ext>
                  </a:extLst>
                </a:gridCol>
                <a:gridCol w="588323">
                  <a:extLst>
                    <a:ext uri="{9D8B030D-6E8A-4147-A177-3AD203B41FA5}">
                      <a16:colId xmlns:a16="http://schemas.microsoft.com/office/drawing/2014/main" val="20008"/>
                    </a:ext>
                  </a:extLst>
                </a:gridCol>
                <a:gridCol w="576064">
                  <a:extLst>
                    <a:ext uri="{9D8B030D-6E8A-4147-A177-3AD203B41FA5}">
                      <a16:colId xmlns:a16="http://schemas.microsoft.com/office/drawing/2014/main" val="20009"/>
                    </a:ext>
                  </a:extLst>
                </a:gridCol>
                <a:gridCol w="554364">
                  <a:extLst>
                    <a:ext uri="{9D8B030D-6E8A-4147-A177-3AD203B41FA5}">
                      <a16:colId xmlns:a16="http://schemas.microsoft.com/office/drawing/2014/main" val="20010"/>
                    </a:ext>
                  </a:extLst>
                </a:gridCol>
                <a:gridCol w="211946">
                  <a:extLst>
                    <a:ext uri="{9D8B030D-6E8A-4147-A177-3AD203B41FA5}">
                      <a16:colId xmlns:a16="http://schemas.microsoft.com/office/drawing/2014/main" val="20011"/>
                    </a:ext>
                  </a:extLst>
                </a:gridCol>
                <a:gridCol w="211946">
                  <a:extLst>
                    <a:ext uri="{9D8B030D-6E8A-4147-A177-3AD203B41FA5}">
                      <a16:colId xmlns:a16="http://schemas.microsoft.com/office/drawing/2014/main" val="20012"/>
                    </a:ext>
                  </a:extLst>
                </a:gridCol>
                <a:gridCol w="211946">
                  <a:extLst>
                    <a:ext uri="{9D8B030D-6E8A-4147-A177-3AD203B41FA5}">
                      <a16:colId xmlns:a16="http://schemas.microsoft.com/office/drawing/2014/main" val="20013"/>
                    </a:ext>
                  </a:extLst>
                </a:gridCol>
                <a:gridCol w="321966">
                  <a:extLst>
                    <a:ext uri="{9D8B030D-6E8A-4147-A177-3AD203B41FA5}">
                      <a16:colId xmlns:a16="http://schemas.microsoft.com/office/drawing/2014/main" val="20014"/>
                    </a:ext>
                  </a:extLst>
                </a:gridCol>
                <a:gridCol w="576064">
                  <a:extLst>
                    <a:ext uri="{9D8B030D-6E8A-4147-A177-3AD203B41FA5}">
                      <a16:colId xmlns:a16="http://schemas.microsoft.com/office/drawing/2014/main" val="20015"/>
                    </a:ext>
                  </a:extLst>
                </a:gridCol>
                <a:gridCol w="563515">
                  <a:extLst>
                    <a:ext uri="{9D8B030D-6E8A-4147-A177-3AD203B41FA5}">
                      <a16:colId xmlns:a16="http://schemas.microsoft.com/office/drawing/2014/main" val="20016"/>
                    </a:ext>
                  </a:extLst>
                </a:gridCol>
                <a:gridCol w="604929">
                  <a:extLst>
                    <a:ext uri="{9D8B030D-6E8A-4147-A177-3AD203B41FA5}">
                      <a16:colId xmlns:a16="http://schemas.microsoft.com/office/drawing/2014/main" val="20017"/>
                    </a:ext>
                  </a:extLst>
                </a:gridCol>
                <a:gridCol w="211946">
                  <a:extLst>
                    <a:ext uri="{9D8B030D-6E8A-4147-A177-3AD203B41FA5}">
                      <a16:colId xmlns:a16="http://schemas.microsoft.com/office/drawing/2014/main" val="20018"/>
                    </a:ext>
                  </a:extLst>
                </a:gridCol>
                <a:gridCol w="211946">
                  <a:extLst>
                    <a:ext uri="{9D8B030D-6E8A-4147-A177-3AD203B41FA5}">
                      <a16:colId xmlns:a16="http://schemas.microsoft.com/office/drawing/2014/main" val="20019"/>
                    </a:ext>
                  </a:extLst>
                </a:gridCol>
                <a:gridCol w="211946">
                  <a:extLst>
                    <a:ext uri="{9D8B030D-6E8A-4147-A177-3AD203B41FA5}">
                      <a16:colId xmlns:a16="http://schemas.microsoft.com/office/drawing/2014/main" val="20020"/>
                    </a:ext>
                  </a:extLst>
                </a:gridCol>
                <a:gridCol w="211946">
                  <a:extLst>
                    <a:ext uri="{9D8B030D-6E8A-4147-A177-3AD203B41FA5}">
                      <a16:colId xmlns:a16="http://schemas.microsoft.com/office/drawing/2014/main" val="20021"/>
                    </a:ext>
                  </a:extLst>
                </a:gridCol>
              </a:tblGrid>
              <a:tr h="186613">
                <a:tc rowSpan="2">
                  <a:txBody>
                    <a:bodyPr/>
                    <a:lstStyle/>
                    <a:p>
                      <a:pPr algn="ctr" fontAlgn="b"/>
                      <a:r>
                        <a:rPr lang="sv-SE" sz="700" b="1" i="0" u="none" strike="noStrike" dirty="0">
                          <a:effectLst/>
                          <a:latin typeface="Arial" panose="020B0604020202020204" pitchFamily="34" charset="0"/>
                          <a:cs typeface="Arial" panose="020B0604020202020204" pitchFamily="34" charset="0"/>
                        </a:rPr>
                        <a:t>Olası Risk </a:t>
                      </a:r>
                      <a:r>
                        <a:rPr lang="sv-SE" sz="700" b="1" i="0" u="none" strike="noStrike" dirty="0" smtClean="0">
                          <a:effectLst/>
                          <a:latin typeface="Arial" panose="020B0604020202020204" pitchFamily="34" charset="0"/>
                          <a:cs typeface="Arial" panose="020B0604020202020204" pitchFamily="34" charset="0"/>
                        </a:rPr>
                        <a:t>Türü</a:t>
                      </a:r>
                      <a:endParaRPr lang="sv-SE"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en-US" sz="700" b="1" i="0" u="none" strike="noStrike" dirty="0" err="1">
                          <a:effectLst/>
                          <a:latin typeface="Arial" panose="020B0604020202020204" pitchFamily="34" charset="0"/>
                          <a:cs typeface="Arial" panose="020B0604020202020204" pitchFamily="34" charset="0"/>
                        </a:rPr>
                        <a:t>Riskin</a:t>
                      </a:r>
                      <a:r>
                        <a:rPr lang="en-US" sz="700" b="1" i="0" u="none" strike="noStrike" dirty="0">
                          <a:effectLst/>
                          <a:latin typeface="Arial" panose="020B0604020202020204" pitchFamily="34" charset="0"/>
                          <a:cs typeface="Arial" panose="020B0604020202020204" pitchFamily="34" charset="0"/>
                        </a:rPr>
                        <a:t> </a:t>
                      </a:r>
                      <a:r>
                        <a:rPr lang="en-US" sz="700" b="1" i="0" u="none" strike="noStrike" dirty="0" err="1">
                          <a:effectLst/>
                          <a:latin typeface="Arial" panose="020B0604020202020204" pitchFamily="34" charset="0"/>
                          <a:cs typeface="Arial" panose="020B0604020202020204" pitchFamily="34" charset="0"/>
                        </a:rPr>
                        <a:t>Olası</a:t>
                      </a:r>
                      <a:r>
                        <a:rPr lang="en-US" sz="700" b="1" i="0" u="none" strike="noStrike" dirty="0">
                          <a:effectLst/>
                          <a:latin typeface="Arial" panose="020B0604020202020204" pitchFamily="34" charset="0"/>
                          <a:cs typeface="Arial" panose="020B0604020202020204" pitchFamily="34" charset="0"/>
                        </a:rPr>
                        <a:t> </a:t>
                      </a:r>
                      <a:r>
                        <a:rPr lang="en-US" sz="700" b="1" i="0" u="none" strike="noStrike" dirty="0" err="1" smtClean="0">
                          <a:effectLst/>
                          <a:latin typeface="Arial" panose="020B0604020202020204" pitchFamily="34" charset="0"/>
                          <a:cs typeface="Arial" panose="020B0604020202020204" pitchFamily="34" charset="0"/>
                        </a:rPr>
                        <a:t>Etkileri</a:t>
                      </a:r>
                      <a:endParaRPr lang="en-US" sz="7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dirty="0" err="1" smtClean="0">
                          <a:effectLst/>
                          <a:latin typeface="Arial" panose="020B0604020202020204" pitchFamily="34" charset="0"/>
                          <a:cs typeface="Arial" panose="020B0604020202020204" pitchFamily="34" charset="0"/>
                        </a:rPr>
                        <a:t>Riskin</a:t>
                      </a:r>
                      <a:r>
                        <a:rPr lang="en-US" sz="700" b="1" i="0" u="none" strike="noStrike" dirty="0" smtClean="0">
                          <a:effectLst/>
                          <a:latin typeface="Arial" panose="020B0604020202020204" pitchFamily="34" charset="0"/>
                          <a:cs typeface="Arial" panose="020B0604020202020204" pitchFamily="34" charset="0"/>
                        </a:rPr>
                        <a:t> </a:t>
                      </a:r>
                      <a:r>
                        <a:rPr lang="en-US" sz="700" b="1" i="0" u="none" strike="noStrike" dirty="0" err="1" smtClean="0">
                          <a:effectLst/>
                          <a:latin typeface="Arial" panose="020B0604020202020204" pitchFamily="34" charset="0"/>
                          <a:cs typeface="Arial" panose="020B0604020202020204" pitchFamily="34" charset="0"/>
                        </a:rPr>
                        <a:t>Sebebi</a:t>
                      </a:r>
                      <a:endParaRPr lang="en-US" sz="7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sv-SE" sz="700" b="1" i="0" u="none" strike="noStrike" dirty="0">
                          <a:effectLst/>
                          <a:latin typeface="Arial" panose="020B0604020202020204" pitchFamily="34" charset="0"/>
                          <a:cs typeface="Arial" panose="020B0604020202020204" pitchFamily="34" charset="0"/>
                        </a:rPr>
                        <a:t>Varolan  Kontroller (Önlemler</a:t>
                      </a:r>
                      <a:r>
                        <a:rPr lang="sv-SE" sz="700" b="1" i="0" u="none" strike="noStrike" dirty="0" smtClean="0">
                          <a:effectLst/>
                          <a:latin typeface="Arial" panose="020B0604020202020204" pitchFamily="34" charset="0"/>
                          <a:cs typeface="Arial" panose="020B0604020202020204" pitchFamily="34" charset="0"/>
                        </a:rPr>
                        <a:t>)</a:t>
                      </a:r>
                      <a:endParaRPr lang="sv-SE" sz="7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R.Ö.F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dirty="0" err="1">
                          <a:effectLst/>
                          <a:latin typeface="Arial" panose="020B0604020202020204" pitchFamily="34" charset="0"/>
                          <a:cs typeface="Arial" panose="020B0604020202020204" pitchFamily="34" charset="0"/>
                        </a:rPr>
                        <a:t>Önerilen</a:t>
                      </a:r>
                      <a:r>
                        <a:rPr lang="en-US" sz="700" b="1" i="0" u="none" strike="noStrike" dirty="0">
                          <a:effectLst/>
                          <a:latin typeface="Arial" panose="020B0604020202020204" pitchFamily="34" charset="0"/>
                          <a:cs typeface="Arial" panose="020B0604020202020204" pitchFamily="34" charset="0"/>
                        </a:rPr>
                        <a:t> </a:t>
                      </a:r>
                      <a:r>
                        <a:rPr lang="en-US" sz="700" b="1" i="0" u="none" strike="noStrike" dirty="0" err="1">
                          <a:effectLst/>
                          <a:latin typeface="Arial" panose="020B0604020202020204" pitchFamily="34" charset="0"/>
                          <a:cs typeface="Arial" panose="020B0604020202020204" pitchFamily="34" charset="0"/>
                        </a:rPr>
                        <a:t>Faaliyetler</a:t>
                      </a:r>
                      <a:r>
                        <a:rPr lang="en-US" sz="700" b="1" i="0" u="none" strike="noStrike" dirty="0">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dirty="0">
                          <a:effectLst/>
                          <a:latin typeface="Arial" panose="020B0604020202020204" pitchFamily="34" charset="0"/>
                          <a:cs typeface="Arial" panose="020B0604020202020204" pitchFamily="34" charset="0"/>
                        </a:rPr>
                        <a:t>Sorumlu ve Hedef Tamamlama Tarihi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dirty="0">
                          <a:effectLst/>
                          <a:latin typeface="Arial" panose="020B0604020202020204" pitchFamily="34" charset="0"/>
                          <a:cs typeface="Arial" panose="020B0604020202020204" pitchFamily="34" charset="0"/>
                        </a:rPr>
                        <a:t>Faaliyetleri </a:t>
                      </a:r>
                      <a:r>
                        <a:rPr lang="tr-TR" sz="700" b="1" i="0" u="none" strike="noStrike" dirty="0" smtClean="0">
                          <a:effectLst/>
                          <a:latin typeface="Arial" panose="020B0604020202020204" pitchFamily="34" charset="0"/>
                          <a:cs typeface="Arial" panose="020B0604020202020204" pitchFamily="34" charset="0"/>
                        </a:rPr>
                        <a:t>Sonuçları</a:t>
                      </a:r>
                      <a:endParaRPr lang="tr-TR" sz="7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rowSpan="2">
                  <a:txBody>
                    <a:bodyPr/>
                    <a:lstStyle/>
                    <a:p>
                      <a:pPr algn="ctr" fontAlgn="ctr"/>
                      <a:r>
                        <a:rPr lang="en-US" sz="700" b="1" i="0" u="none" strike="noStrike" dirty="0" err="1">
                          <a:effectLst/>
                          <a:latin typeface="Arial" panose="020B0604020202020204" pitchFamily="34" charset="0"/>
                          <a:cs typeface="Arial" panose="020B0604020202020204" pitchFamily="34" charset="0"/>
                        </a:rPr>
                        <a:t>Önerilen</a:t>
                      </a:r>
                      <a:r>
                        <a:rPr lang="en-US" sz="700" b="1" i="0" u="none" strike="noStrike" dirty="0">
                          <a:effectLst/>
                          <a:latin typeface="Arial" panose="020B0604020202020204" pitchFamily="34" charset="0"/>
                          <a:cs typeface="Arial" panose="020B0604020202020204" pitchFamily="34" charset="0"/>
                        </a:rPr>
                        <a:t> </a:t>
                      </a:r>
                      <a:r>
                        <a:rPr lang="en-US" sz="700" b="1" i="0" u="none" strike="noStrike" dirty="0" err="1">
                          <a:effectLst/>
                          <a:latin typeface="Arial" panose="020B0604020202020204" pitchFamily="34" charset="0"/>
                          <a:cs typeface="Arial" panose="020B0604020202020204" pitchFamily="34" charset="0"/>
                        </a:rPr>
                        <a:t>Faaliyetler</a:t>
                      </a:r>
                      <a:r>
                        <a:rPr lang="en-US" sz="700" b="1" i="0" u="none" strike="noStrike" dirty="0">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dirty="0">
                          <a:effectLst/>
                          <a:latin typeface="Arial" panose="020B0604020202020204" pitchFamily="34" charset="0"/>
                          <a:cs typeface="Arial" panose="020B0604020202020204" pitchFamily="34" charset="0"/>
                        </a:rPr>
                        <a:t>Sorumlu ve Hedef Tamamlama Tarihi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dirty="0">
                          <a:effectLst/>
                          <a:latin typeface="Arial" panose="020B0604020202020204" pitchFamily="34" charset="0"/>
                          <a:cs typeface="Arial" panose="020B0604020202020204" pitchFamily="34" charset="0"/>
                        </a:rPr>
                        <a:t>Faaliyetleri </a:t>
                      </a:r>
                      <a:r>
                        <a:rPr lang="tr-TR" sz="700" b="1" i="0" u="none" strike="noStrike" dirty="0" smtClean="0">
                          <a:effectLst/>
                          <a:latin typeface="Arial" panose="020B0604020202020204" pitchFamily="34" charset="0"/>
                          <a:cs typeface="Arial" panose="020B0604020202020204" pitchFamily="34" charset="0"/>
                        </a:rPr>
                        <a:t>Sonuçları</a:t>
                      </a:r>
                      <a:endParaRPr lang="tr-TR" sz="7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789429">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a:effectLst/>
                          <a:latin typeface="Arial" panose="020B0604020202020204" pitchFamily="34" charset="0"/>
                          <a:cs typeface="Arial" panose="020B0604020202020204" pitchFamily="34" charset="0"/>
                        </a:rPr>
                        <a:t>Gerçekleşen Faliyetler/                           Action Taken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Gerçekleşen </a:t>
                      </a:r>
                      <a:r>
                        <a:rPr lang="tr-TR" sz="700" b="1" i="0" u="none" strike="noStrike" dirty="0" err="1" smtClean="0">
                          <a:effectLst/>
                          <a:latin typeface="Arial" panose="020B0604020202020204" pitchFamily="34" charset="0"/>
                          <a:cs typeface="Arial" panose="020B0604020202020204" pitchFamily="34" charset="0"/>
                        </a:rPr>
                        <a:t>Faliyetler</a:t>
                      </a:r>
                      <a:endParaRPr lang="tr-TR" sz="7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extLst>
                  <a:ext uri="{0D108BD9-81ED-4DB2-BD59-A6C34878D82A}">
                    <a16:rowId xmlns:a16="http://schemas.microsoft.com/office/drawing/2014/main" val="10001"/>
                  </a:ext>
                </a:extLst>
              </a:tr>
              <a:tr h="1185941">
                <a:tc>
                  <a:txBody>
                    <a:bodyPr/>
                    <a:lstStyle/>
                    <a:p>
                      <a:pPr algn="ctr" fontAlgn="ctr"/>
                      <a:r>
                        <a:rPr lang="tr-TR" sz="700" b="0" i="0" u="none" strike="noStrike">
                          <a:effectLst/>
                          <a:latin typeface="Arial" panose="020B0604020202020204" pitchFamily="34" charset="0"/>
                          <a:cs typeface="Arial" panose="020B0604020202020204" pitchFamily="34" charset="0"/>
                        </a:rPr>
                        <a:t>T2- Bölümün şehir ile ilişkisinin zayıf olması nedeniyle melsek tanınırlılığının azalması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Öğrencinin yaşadığı çevrede kentsel ilişkiler kuramaması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Tüm eğitim ve etkinliklerin üniversite bünyesinde şehir dışında yapılması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Öğrencilere şehir içi teknik ve mesleki geziler düzenlemek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162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Şehir merkezinde seminer, kongre, sergi gibi periyodik ve kalıcı etkinliklerin düzenlenmesi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Başkanlığı 01.02.2019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Yeni eğitim öğretim döneminde teknik gezi planlanarak yapılması olarak planlandı. (14.02.2019)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FF0000"/>
                          </a:solidFill>
                          <a:effectLst/>
                          <a:latin typeface="Arial" panose="020B0604020202020204" pitchFamily="34" charset="0"/>
                          <a:cs typeface="Arial" panose="020B0604020202020204" pitchFamily="34" charset="0"/>
                        </a:rPr>
                        <a:t>162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Proje dersleri kapsamında teknik geziler düzenlenmesi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Başkanlığı 10.12.2019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IAED 2002.3001,3002 dersi kapsamında çeşitli tarihlerde teknik geziler düzenlendi. (27.09.2019)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90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440160">
                <a:tc>
                  <a:txBody>
                    <a:bodyPr/>
                    <a:lstStyle/>
                    <a:p>
                      <a:pPr algn="ctr" fontAlgn="ctr"/>
                      <a:r>
                        <a:rPr lang="tr-TR" sz="700" b="0" i="0" u="none" strike="noStrike" dirty="0">
                          <a:effectLst/>
                          <a:latin typeface="Arial" panose="020B0604020202020204" pitchFamily="34" charset="0"/>
                          <a:cs typeface="Arial" panose="020B0604020202020204" pitchFamily="34" charset="0"/>
                        </a:rPr>
                        <a:t>T3- Sanayi sektörü ile olan iletişim kurmak için gereken prosedür sebebiyle etkileşim ve iletişimin kısıtlı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Öğrencilerin yararlanabileceği durumlardan haberdar olmamak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Karşılıklı girişimlerin olmaması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OSB yönetim kurulu aracığılıyla firmalara yönelik iletişim kurmaya çalışmak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168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Doğru bağlantılar ile anlaşmalı ve iletişimde olan kuruluşların sayısının arttırılması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Başkanlığı 15.12.2019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BAKSİFED ile olası işbirlikleri için görüşmeler yapıldı. </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(2-3 Mayıs 2019 Ansiad sunumu)</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(9.10.2019)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72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47758">
                <a:tc>
                  <a:txBody>
                    <a:bodyPr/>
                    <a:lstStyle/>
                    <a:p>
                      <a:pPr algn="ctr" fontAlgn="ctr"/>
                      <a:r>
                        <a:rPr lang="tr-TR" sz="700" b="0" i="0" u="none" strike="noStrike">
                          <a:effectLst/>
                          <a:latin typeface="Arial" panose="020B0604020202020204" pitchFamily="34" charset="0"/>
                          <a:cs typeface="Arial" panose="020B0604020202020204" pitchFamily="34" charset="0"/>
                        </a:rPr>
                        <a:t>Deneyimli, farklı kültürlerden, genç, dinamik ve ulaşılabilir çeşitli uzmanlık alanlarından akademik kadro (G2)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Kadrolu öğretim üyelerinin sözleşmelerinin her yıl yenilenmeme riski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Eğitim öğretimin aksaması, öğretim üyelerinin ders saatinin artması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420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Yarı zamanlı öğretim üyeleri ile anlaşmak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Başkanlığı 01.02.2019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2018-2019 Güz yarıyılında 4 yeni yarı zamanlı öğretim üyeleri ders verecektir. (11.02.2019)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FF0000"/>
                          </a:solidFill>
                          <a:effectLst/>
                          <a:latin typeface="Arial" panose="020B0604020202020204" pitchFamily="34" charset="0"/>
                          <a:cs typeface="Arial" panose="020B0604020202020204" pitchFamily="34" charset="0"/>
                        </a:rPr>
                        <a:t>168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panose="020B0604020202020204" pitchFamily="34" charset="0"/>
                          <a:cs typeface="Arial" panose="020B0604020202020204" pitchFamily="34" charset="0"/>
                        </a:rPr>
                        <a:t>2019.-2020 güz döneminde farklı yarı zamanlı öğretim üyeleri  ile anlaşılması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Başkanlığı 16.09.2019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akademik kadrosuna 2 yeni yarı zamanlı öğretim üyesi ders vermektedir.</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(16.09.2019)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84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44" name="143 Metin kutusu"/>
          <p:cNvSpPr txBox="1"/>
          <p:nvPr/>
        </p:nvSpPr>
        <p:spPr>
          <a:xfrm>
            <a:off x="457200" y="45339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6" name="143 Metin kutusu"/>
          <p:cNvSpPr txBox="1"/>
          <p:nvPr/>
        </p:nvSpPr>
        <p:spPr>
          <a:xfrm>
            <a:off x="457200" y="46958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7" name="143 Metin kutusu"/>
          <p:cNvSpPr txBox="1"/>
          <p:nvPr/>
        </p:nvSpPr>
        <p:spPr>
          <a:xfrm>
            <a:off x="457200" y="45339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8" name="143 Metin kutusu"/>
          <p:cNvSpPr txBox="1"/>
          <p:nvPr/>
        </p:nvSpPr>
        <p:spPr>
          <a:xfrm>
            <a:off x="457200" y="45339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9" name="143 Metin kutusu"/>
          <p:cNvSpPr txBox="1"/>
          <p:nvPr/>
        </p:nvSpPr>
        <p:spPr>
          <a:xfrm>
            <a:off x="457200" y="46958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Tree>
    <p:extLst>
      <p:ext uri="{BB962C8B-B14F-4D97-AF65-F5344CB8AC3E}">
        <p14:creationId xmlns:p14="http://schemas.microsoft.com/office/powerpoint/2010/main" val="256917481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34</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7</a:t>
            </a:r>
            <a:endParaRPr lang="tr-TR" sz="3600" b="1" dirty="0">
              <a:solidFill>
                <a:srgbClr val="FF0000"/>
              </a:solidFill>
              <a:effectLst>
                <a:outerShdw blurRad="38100" dist="38100" dir="2700000" algn="tl">
                  <a:srgbClr val="000000">
                    <a:alpha val="43137"/>
                  </a:srgbClr>
                </a:outerShdw>
              </a:effectLst>
            </a:endParaRPr>
          </a:p>
        </p:txBody>
      </p:sp>
      <p:sp>
        <p:nvSpPr>
          <p:cNvPr id="34"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5"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6" name="143 Metin kutusu"/>
          <p:cNvSpPr txBox="1"/>
          <p:nvPr/>
        </p:nvSpPr>
        <p:spPr>
          <a:xfrm>
            <a:off x="457200" y="45466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2"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3"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4" name="143 Metin kutusu"/>
          <p:cNvSpPr txBox="1"/>
          <p:nvPr/>
        </p:nvSpPr>
        <p:spPr>
          <a:xfrm>
            <a:off x="457200" y="45339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6" name="143 Metin kutusu"/>
          <p:cNvSpPr txBox="1"/>
          <p:nvPr/>
        </p:nvSpPr>
        <p:spPr>
          <a:xfrm>
            <a:off x="457200" y="46958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7" name="143 Metin kutusu"/>
          <p:cNvSpPr txBox="1"/>
          <p:nvPr/>
        </p:nvSpPr>
        <p:spPr>
          <a:xfrm>
            <a:off x="457200" y="45339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8" name="143 Metin kutusu"/>
          <p:cNvSpPr txBox="1"/>
          <p:nvPr/>
        </p:nvSpPr>
        <p:spPr>
          <a:xfrm>
            <a:off x="457200" y="45339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9" name="143 Metin kutusu"/>
          <p:cNvSpPr txBox="1"/>
          <p:nvPr/>
        </p:nvSpPr>
        <p:spPr>
          <a:xfrm>
            <a:off x="457200" y="46958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graphicFrame>
        <p:nvGraphicFramePr>
          <p:cNvPr id="3" name="Tablo 2"/>
          <p:cNvGraphicFramePr>
            <a:graphicFrameLocks noGrp="1"/>
          </p:cNvGraphicFramePr>
          <p:nvPr>
            <p:extLst>
              <p:ext uri="{D42A27DB-BD31-4B8C-83A1-F6EECF244321}">
                <p14:modId xmlns:p14="http://schemas.microsoft.com/office/powerpoint/2010/main" val="2392275046"/>
              </p:ext>
            </p:extLst>
          </p:nvPr>
        </p:nvGraphicFramePr>
        <p:xfrm>
          <a:off x="251524" y="1124748"/>
          <a:ext cx="8640955" cy="5546305"/>
        </p:xfrm>
        <a:graphic>
          <a:graphicData uri="http://schemas.openxmlformats.org/drawingml/2006/table">
            <a:tbl>
              <a:tblPr/>
              <a:tblGrid>
                <a:gridCol w="1333039">
                  <a:extLst>
                    <a:ext uri="{9D8B030D-6E8A-4147-A177-3AD203B41FA5}">
                      <a16:colId xmlns:a16="http://schemas.microsoft.com/office/drawing/2014/main" val="20000"/>
                    </a:ext>
                  </a:extLst>
                </a:gridCol>
                <a:gridCol w="1117214">
                  <a:extLst>
                    <a:ext uri="{9D8B030D-6E8A-4147-A177-3AD203B41FA5}">
                      <a16:colId xmlns:a16="http://schemas.microsoft.com/office/drawing/2014/main" val="20001"/>
                    </a:ext>
                  </a:extLst>
                </a:gridCol>
                <a:gridCol w="304695">
                  <a:extLst>
                    <a:ext uri="{9D8B030D-6E8A-4147-A177-3AD203B41FA5}">
                      <a16:colId xmlns:a16="http://schemas.microsoft.com/office/drawing/2014/main" val="20002"/>
                    </a:ext>
                  </a:extLst>
                </a:gridCol>
                <a:gridCol w="647476">
                  <a:extLst>
                    <a:ext uri="{9D8B030D-6E8A-4147-A177-3AD203B41FA5}">
                      <a16:colId xmlns:a16="http://schemas.microsoft.com/office/drawing/2014/main" val="20003"/>
                    </a:ext>
                  </a:extLst>
                </a:gridCol>
                <a:gridCol w="304695">
                  <a:extLst>
                    <a:ext uri="{9D8B030D-6E8A-4147-A177-3AD203B41FA5}">
                      <a16:colId xmlns:a16="http://schemas.microsoft.com/office/drawing/2014/main" val="20004"/>
                    </a:ext>
                  </a:extLst>
                </a:gridCol>
                <a:gridCol w="634781">
                  <a:extLst>
                    <a:ext uri="{9D8B030D-6E8A-4147-A177-3AD203B41FA5}">
                      <a16:colId xmlns:a16="http://schemas.microsoft.com/office/drawing/2014/main" val="20005"/>
                    </a:ext>
                  </a:extLst>
                </a:gridCol>
                <a:gridCol w="304695">
                  <a:extLst>
                    <a:ext uri="{9D8B030D-6E8A-4147-A177-3AD203B41FA5}">
                      <a16:colId xmlns:a16="http://schemas.microsoft.com/office/drawing/2014/main" val="20006"/>
                    </a:ext>
                  </a:extLst>
                </a:gridCol>
                <a:gridCol w="304695">
                  <a:extLst>
                    <a:ext uri="{9D8B030D-6E8A-4147-A177-3AD203B41FA5}">
                      <a16:colId xmlns:a16="http://schemas.microsoft.com/office/drawing/2014/main" val="20007"/>
                    </a:ext>
                  </a:extLst>
                </a:gridCol>
                <a:gridCol w="966454">
                  <a:extLst>
                    <a:ext uri="{9D8B030D-6E8A-4147-A177-3AD203B41FA5}">
                      <a16:colId xmlns:a16="http://schemas.microsoft.com/office/drawing/2014/main" val="20008"/>
                    </a:ext>
                  </a:extLst>
                </a:gridCol>
                <a:gridCol w="520521">
                  <a:extLst>
                    <a:ext uri="{9D8B030D-6E8A-4147-A177-3AD203B41FA5}">
                      <a16:colId xmlns:a16="http://schemas.microsoft.com/office/drawing/2014/main" val="20009"/>
                    </a:ext>
                  </a:extLst>
                </a:gridCol>
                <a:gridCol w="983910">
                  <a:extLst>
                    <a:ext uri="{9D8B030D-6E8A-4147-A177-3AD203B41FA5}">
                      <a16:colId xmlns:a16="http://schemas.microsoft.com/office/drawing/2014/main" val="20010"/>
                    </a:ext>
                  </a:extLst>
                </a:gridCol>
                <a:gridCol w="304695">
                  <a:extLst>
                    <a:ext uri="{9D8B030D-6E8A-4147-A177-3AD203B41FA5}">
                      <a16:colId xmlns:a16="http://schemas.microsoft.com/office/drawing/2014/main" val="20011"/>
                    </a:ext>
                  </a:extLst>
                </a:gridCol>
                <a:gridCol w="304695">
                  <a:extLst>
                    <a:ext uri="{9D8B030D-6E8A-4147-A177-3AD203B41FA5}">
                      <a16:colId xmlns:a16="http://schemas.microsoft.com/office/drawing/2014/main" val="20012"/>
                    </a:ext>
                  </a:extLst>
                </a:gridCol>
                <a:gridCol w="304695">
                  <a:extLst>
                    <a:ext uri="{9D8B030D-6E8A-4147-A177-3AD203B41FA5}">
                      <a16:colId xmlns:a16="http://schemas.microsoft.com/office/drawing/2014/main" val="20013"/>
                    </a:ext>
                  </a:extLst>
                </a:gridCol>
                <a:gridCol w="304695">
                  <a:extLst>
                    <a:ext uri="{9D8B030D-6E8A-4147-A177-3AD203B41FA5}">
                      <a16:colId xmlns:a16="http://schemas.microsoft.com/office/drawing/2014/main" val="20014"/>
                    </a:ext>
                  </a:extLst>
                </a:gridCol>
              </a:tblGrid>
              <a:tr h="129957">
                <a:tc rowSpan="2">
                  <a:txBody>
                    <a:bodyPr/>
                    <a:lstStyle/>
                    <a:p>
                      <a:pPr algn="l" fontAlgn="b"/>
                      <a:r>
                        <a:rPr lang="sv-SE" sz="700" b="1" i="0" u="none" strike="noStrike" dirty="0">
                          <a:effectLst/>
                          <a:latin typeface="Arial" panose="020B0604020202020204" pitchFamily="34" charset="0"/>
                          <a:cs typeface="Arial" panose="020B0604020202020204" pitchFamily="34" charset="0"/>
                        </a:rPr>
                        <a:t>Olası Risk Türü (Potential Risk Mode)</a:t>
                      </a:r>
                      <a:endParaRPr lang="sv-SE"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en-US" sz="700" b="1" i="0" u="none" strike="noStrike">
                          <a:effectLst/>
                          <a:latin typeface="Arial" panose="020B0604020202020204" pitchFamily="34" charset="0"/>
                          <a:cs typeface="Arial" panose="020B0604020202020204" pitchFamily="34" charset="0"/>
                        </a:rPr>
                        <a:t>Riskin Olası Etkileri/Potential Effect(s)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Riskin Sebebi/Potential Cause (s)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sv-SE" sz="700" b="1" i="0" u="none" strike="noStrike">
                          <a:effectLst/>
                          <a:latin typeface="Arial" panose="020B0604020202020204" pitchFamily="34" charset="0"/>
                          <a:cs typeface="Arial" panose="020B0604020202020204" pitchFamily="34" charset="0"/>
                        </a:rPr>
                        <a:t>Varolan  Kontroller (Önlemler)  / Current Controls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R.Ö.F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Önerilen Faaliyetler (Recomended Action (s)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Sorumlu ve Hedef Tamamlama Tarihi (Responibility Target Completion Date)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a:effectLst/>
                          <a:latin typeface="Arial" panose="020B0604020202020204" pitchFamily="34" charset="0"/>
                          <a:cs typeface="Arial" panose="020B0604020202020204" pitchFamily="34" charset="0"/>
                        </a:rPr>
                        <a:t>Faaliyetleri Sonuçları/Action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649781">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a:effectLst/>
                          <a:latin typeface="Arial" panose="020B0604020202020204" pitchFamily="34" charset="0"/>
                          <a:cs typeface="Arial" panose="020B0604020202020204" pitchFamily="34" charset="0"/>
                        </a:rPr>
                        <a:t>Gerçekleşen Faliyetler/                           Action Taken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extLst>
                  <a:ext uri="{0D108BD9-81ED-4DB2-BD59-A6C34878D82A}">
                    <a16:rowId xmlns:a16="http://schemas.microsoft.com/office/drawing/2014/main" val="10001"/>
                  </a:ext>
                </a:extLst>
              </a:tr>
              <a:tr h="938573">
                <a:tc>
                  <a:txBody>
                    <a:bodyPr/>
                    <a:lstStyle/>
                    <a:p>
                      <a:pPr algn="l" fontAlgn="ctr"/>
                      <a:r>
                        <a:rPr lang="tr-TR" sz="700" b="0" i="0" u="none" strike="noStrike" dirty="0">
                          <a:effectLst/>
                          <a:latin typeface="Arial" panose="020B0604020202020204" pitchFamily="34" charset="0"/>
                          <a:cs typeface="Arial" panose="020B0604020202020204" pitchFamily="34" charset="0"/>
                        </a:rPr>
                        <a:t>Bölümün yeniden yapılandırılma potansiyeli ile lisans müfredatının evrensel değerlere göre güncellenmesi (G8)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effectLst/>
                          <a:latin typeface="Arial" panose="020B0604020202020204" pitchFamily="34" charset="0"/>
                          <a:cs typeface="Arial" panose="020B0604020202020204" pitchFamily="34" charset="0"/>
                        </a:rPr>
                        <a:t>Öğrencilerin yeni müfredata ve uygulamalara geç adaptasyonu</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Okulun yeni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danışmanlık sistemi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252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Öğrencileri yenilenen müfredat ve yönerge, uygulamalardan haberdar etmek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Başkanlığı 01.02.2019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2018-2019 Güz yarıyılında her dersin öğretim üyesi tarafından sözlü ve yazılı duyuru yapıldı. (11.02.2019)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96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938573">
                <a:tc>
                  <a:txBody>
                    <a:bodyPr/>
                    <a:lstStyle/>
                    <a:p>
                      <a:pPr algn="l" fontAlgn="ctr"/>
                      <a:r>
                        <a:rPr lang="tr-TR" sz="700" b="0" i="0" u="none" strike="noStrike" dirty="0">
                          <a:effectLst/>
                          <a:latin typeface="Arial" panose="020B0604020202020204" pitchFamily="34" charset="0"/>
                          <a:cs typeface="Arial" panose="020B0604020202020204" pitchFamily="34" charset="0"/>
                        </a:rPr>
                        <a:t>F6-Ulusal, uluslararası ilişkilerin güçlendirilme olanağı </a:t>
                      </a:r>
                      <a:endParaRPr lang="tr-TR" sz="700" b="0" i="0" u="none" strike="noStrike" dirty="0" smtClean="0">
                        <a:effectLst/>
                        <a:latin typeface="Arial" panose="020B0604020202020204" pitchFamily="34" charset="0"/>
                        <a:cs typeface="Arial" panose="020B0604020202020204" pitchFamily="34" charset="0"/>
                      </a:endParaRPr>
                    </a:p>
                    <a:p>
                      <a:pPr algn="l" fontAlgn="ctr"/>
                      <a:r>
                        <a:rPr lang="tr-TR" sz="700" b="0" i="0" u="none" strike="noStrike" dirty="0" smtClean="0">
                          <a:effectLst/>
                          <a:latin typeface="Arial" panose="020B0604020202020204" pitchFamily="34" charset="0"/>
                          <a:cs typeface="Arial" panose="020B0604020202020204" pitchFamily="34" charset="0"/>
                        </a:rPr>
                        <a:t>( </a:t>
                      </a:r>
                      <a:r>
                        <a:rPr lang="tr-TR" sz="700" b="0" i="0" u="none" strike="noStrike" dirty="0">
                          <a:effectLst/>
                          <a:latin typeface="Arial" panose="020B0604020202020204" pitchFamily="34" charset="0"/>
                          <a:cs typeface="Arial" panose="020B0604020202020204" pitchFamily="34" charset="0"/>
                        </a:rPr>
                        <a:t>ERASMUS  programı)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err="1">
                          <a:effectLst/>
                          <a:latin typeface="Arial" panose="020B0604020202020204" pitchFamily="34" charset="0"/>
                          <a:cs typeface="Arial" panose="020B0604020202020204" pitchFamily="34" charset="0"/>
                        </a:rPr>
                        <a:t>Erasmus</a:t>
                      </a:r>
                      <a:r>
                        <a:rPr lang="tr-TR" sz="700" b="0" i="0" u="none" strike="noStrike" dirty="0">
                          <a:effectLst/>
                          <a:latin typeface="Arial" panose="020B0604020202020204" pitchFamily="34" charset="0"/>
                          <a:cs typeface="Arial" panose="020B0604020202020204" pitchFamily="34" charset="0"/>
                        </a:rPr>
                        <a:t> Antlaşmalarının uzun sürmesi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Türkiye ile anlaşma sağlanmasında yaşanan küresel sorunlar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Erasmus ofisi ile iletişimde olmak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150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Dğer üniversiteler ile Erasmus ofisi ve Bölüm Başkanlığı ortak yazışmaların sağlanması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Bölüm Başkanlığı</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01.01.2020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Yurt dışındaki üniversiteler ile iletişime geçildi, görüşmeler sürüyor.</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(26.05.2019-19.08.2019)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54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938573">
                <a:tc>
                  <a:txBody>
                    <a:bodyPr/>
                    <a:lstStyle/>
                    <a:p>
                      <a:pPr algn="l" fontAlgn="ctr"/>
                      <a:r>
                        <a:rPr lang="tr-TR" sz="700" b="0" i="0" u="none" strike="noStrike">
                          <a:effectLst/>
                          <a:latin typeface="Arial" panose="020B0604020202020204" pitchFamily="34" charset="0"/>
                          <a:cs typeface="Arial" panose="020B0604020202020204" pitchFamily="34" charset="0"/>
                        </a:rPr>
                        <a:t>Görselleştirme ve çizim programı içeren dersler için gereken bilgisayar teminin gecikmesi ve gerekli yazılım programlarının eksikliği nedeniyle öğrencilerde oluşan memnuniyetsizlik (Şikayet No :92-103)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Arial" panose="020B0604020202020204" pitchFamily="34" charset="0"/>
                          <a:cs typeface="Arial" panose="020B0604020202020204" pitchFamily="34" charset="0"/>
                        </a:rPr>
                        <a:t>Öğrenci performansının ve sonuç ürün kalitesinin düşmesi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İdari birimlerin İş Takibinin yetersizliği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Bilisayar kulanımı ihtiyaci olan dersler için Fakültede Bilgisayar bulunması.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140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Ders programı hazırlanırken uygulamalı bilgisayar dersleri için lab ayrılması ve gerekli yazılımların yüklenmesi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IT/ Bölüm Başkanlığı 18.02.2019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Labaratuvar AG-08  computer aided design dersi için ayrıldı ve ilgili program yüklendi.</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(11.02.2019)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63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938573">
                <a:tc>
                  <a:txBody>
                    <a:bodyPr/>
                    <a:lstStyle/>
                    <a:p>
                      <a:pPr algn="l" fontAlgn="ctr"/>
                      <a:r>
                        <a:rPr lang="tr-TR" sz="700" b="0" i="0" u="none" strike="noStrike">
                          <a:effectLst/>
                          <a:latin typeface="Arial" panose="020B0604020202020204" pitchFamily="34" charset="0"/>
                          <a:cs typeface="Arial" panose="020B0604020202020204" pitchFamily="34" charset="0"/>
                        </a:rPr>
                        <a:t>Yapılan Anket sonuçlarının grafik üzerinden analiz edilmemesi ve Anket analiz formunda form numarası verilmemesi (İç Denetim DF)</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Arial" panose="020B0604020202020204" pitchFamily="34" charset="0"/>
                          <a:cs typeface="Arial" panose="020B0604020202020204" pitchFamily="34" charset="0"/>
                        </a:rPr>
                        <a:t>Anket sonucun okunması ve algılanmasını  zorlaştırması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Anket sorularına ait sonuçların grafiğinin oluşturulması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Her anketin değerlendirmesinde grafik sunumlarının ayrıca kontrol edilmesi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64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İç denetim öncesi bölüm toplantısı ile tüm anket grafik sunumlarını gözden geçirilmesi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Bölüm Başkanlığı </a:t>
                      </a:r>
                      <a:br>
                        <a:rPr lang="tr-TR" sz="700" b="0" i="0" u="none" strike="noStrike">
                          <a:solidFill>
                            <a:srgbClr val="000000"/>
                          </a:solidFill>
                          <a:effectLst/>
                          <a:latin typeface="Arial" panose="020B0604020202020204" pitchFamily="34" charset="0"/>
                          <a:cs typeface="Arial" panose="020B0604020202020204" pitchFamily="34" charset="0"/>
                        </a:rPr>
                      </a:br>
                      <a:r>
                        <a:rPr lang="tr-TR" sz="700" b="0" i="0" u="none" strike="noStrike">
                          <a:solidFill>
                            <a:srgbClr val="000000"/>
                          </a:solidFill>
                          <a:effectLst/>
                          <a:latin typeface="Arial" panose="020B0604020202020204" pitchFamily="34" charset="0"/>
                          <a:cs typeface="Arial" panose="020B0604020202020204" pitchFamily="34" charset="0"/>
                        </a:rPr>
                        <a:t>31.09.2019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Kalite komisyonu üyeleri ile Kalite Belgeleri İç denetim öncesi gözden geçirildi.</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 ( TT 01.10.2019)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effectLst/>
                          <a:latin typeface="Arial" panose="020B0604020202020204" pitchFamily="34" charset="0"/>
                          <a:cs typeface="Arial" panose="020B0604020202020204" pitchFamily="34" charset="0"/>
                        </a:rPr>
                        <a:t>27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938573">
                <a:tc>
                  <a:txBody>
                    <a:bodyPr/>
                    <a:lstStyle/>
                    <a:p>
                      <a:pPr algn="l" fontAlgn="ctr"/>
                      <a:r>
                        <a:rPr lang="tr-TR" sz="700" b="0" i="0" u="none" strike="noStrike">
                          <a:effectLst/>
                          <a:latin typeface="Arial" panose="020B0604020202020204" pitchFamily="34" charset="0"/>
                          <a:cs typeface="Arial" panose="020B0604020202020204" pitchFamily="34" charset="0"/>
                        </a:rPr>
                        <a:t>Öğrenci tarafından 2503 kodlu İç Mekanda Malzeme ve Yapı derslerinin notlarının objektif değerlendirilmediğinin şikayet sisteminde bildirilmesi (Şikayet NO:185)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Arial" panose="020B0604020202020204" pitchFamily="34" charset="0"/>
                          <a:cs typeface="Arial" panose="020B0604020202020204" pitchFamily="34" charset="0"/>
                        </a:rPr>
                        <a:t>Öğrenci ve akademisyen arasındaki iletişim eksikliği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Arial" panose="020B0604020202020204" pitchFamily="34" charset="0"/>
                          <a:cs typeface="Arial" panose="020B0604020202020204" pitchFamily="34" charset="0"/>
                        </a:rPr>
                        <a:t>Notların şeffaf bir şekilde açıklanması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200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Arial" panose="020B0604020202020204" pitchFamily="34" charset="0"/>
                          <a:cs typeface="Arial" panose="020B0604020202020204" pitchFamily="34" charset="0"/>
                        </a:rPr>
                        <a:t>Her dönem dersin değerlendirme kriterlerinin syllabus üzerinden kontrollerinin yapılması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Bölüm Başkanlığı </a:t>
                      </a:r>
                      <a:br>
                        <a:rPr lang="tr-TR" sz="700" b="0" i="0" u="none" strike="noStrike">
                          <a:solidFill>
                            <a:srgbClr val="000000"/>
                          </a:solidFill>
                          <a:effectLst/>
                          <a:latin typeface="Arial" panose="020B0604020202020204" pitchFamily="34" charset="0"/>
                          <a:cs typeface="Arial" panose="020B0604020202020204" pitchFamily="34" charset="0"/>
                        </a:rPr>
                      </a:br>
                      <a:r>
                        <a:rPr lang="tr-TR" sz="700" b="0" i="0" u="none" strike="noStrike">
                          <a:solidFill>
                            <a:srgbClr val="000000"/>
                          </a:solidFill>
                          <a:effectLst/>
                          <a:latin typeface="Arial" panose="020B0604020202020204" pitchFamily="34" charset="0"/>
                          <a:cs typeface="Arial" panose="020B0604020202020204" pitchFamily="34" charset="0"/>
                        </a:rPr>
                        <a:t>11.02.2019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Derslere ait syllabuslar Bölüm Başkanlığı ve Eğitim komisyonu tarafından kontrol edilmiştir. (11.02.2019)</a:t>
                      </a:r>
                      <a:br>
                        <a:rPr lang="tr-TR" sz="700" b="0" i="0" u="none" strike="noStrike">
                          <a:effectLst/>
                          <a:latin typeface="Arial" panose="020B0604020202020204" pitchFamily="34" charset="0"/>
                          <a:cs typeface="Arial" panose="020B0604020202020204" pitchFamily="34" charset="0"/>
                        </a:rPr>
                      </a:br>
                      <a:r>
                        <a:rPr lang="tr-TR" sz="700" b="0" i="0" u="none" strike="noStrike">
                          <a:effectLst/>
                          <a:latin typeface="Arial" panose="020B0604020202020204" pitchFamily="34" charset="0"/>
                          <a:cs typeface="Arial" panose="020B0604020202020204" pitchFamily="34" charset="0"/>
                        </a:rPr>
                        <a:t>(16.09.2019)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63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50" name="143 Metin kutusu"/>
          <p:cNvSpPr txBox="1"/>
          <p:nvPr/>
        </p:nvSpPr>
        <p:spPr>
          <a:xfrm>
            <a:off x="457200" y="38973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1" name="143 Metin kutusu"/>
          <p:cNvSpPr txBox="1"/>
          <p:nvPr/>
        </p:nvSpPr>
        <p:spPr>
          <a:xfrm>
            <a:off x="457200" y="40592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2" name="143 Metin kutusu"/>
          <p:cNvSpPr txBox="1"/>
          <p:nvPr/>
        </p:nvSpPr>
        <p:spPr>
          <a:xfrm>
            <a:off x="457200" y="38973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3" name="143 Metin kutusu"/>
          <p:cNvSpPr txBox="1"/>
          <p:nvPr/>
        </p:nvSpPr>
        <p:spPr>
          <a:xfrm>
            <a:off x="457200" y="38973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4" name="143 Metin kutusu"/>
          <p:cNvSpPr txBox="1"/>
          <p:nvPr/>
        </p:nvSpPr>
        <p:spPr>
          <a:xfrm>
            <a:off x="457200" y="40592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Tree>
    <p:extLst>
      <p:ext uri="{BB962C8B-B14F-4D97-AF65-F5344CB8AC3E}">
        <p14:creationId xmlns:p14="http://schemas.microsoft.com/office/powerpoint/2010/main" val="401387125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35</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8</a:t>
            </a:r>
            <a:endParaRPr lang="tr-TR" sz="3600" b="1" dirty="0">
              <a:solidFill>
                <a:srgbClr val="FF0000"/>
              </a:solidFill>
              <a:effectLst>
                <a:outerShdw blurRad="38100" dist="38100" dir="2700000" algn="tl">
                  <a:srgbClr val="000000">
                    <a:alpha val="43137"/>
                  </a:srgbClr>
                </a:outerShdw>
              </a:effectLst>
            </a:endParaRPr>
          </a:p>
        </p:txBody>
      </p:sp>
      <p:sp>
        <p:nvSpPr>
          <p:cNvPr id="34"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5"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6" name="143 Metin kutusu"/>
          <p:cNvSpPr txBox="1"/>
          <p:nvPr/>
        </p:nvSpPr>
        <p:spPr>
          <a:xfrm>
            <a:off x="457200" y="45466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2"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3"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4" name="143 Metin kutusu"/>
          <p:cNvSpPr txBox="1"/>
          <p:nvPr/>
        </p:nvSpPr>
        <p:spPr>
          <a:xfrm>
            <a:off x="457200" y="45339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6" name="143 Metin kutusu"/>
          <p:cNvSpPr txBox="1"/>
          <p:nvPr/>
        </p:nvSpPr>
        <p:spPr>
          <a:xfrm>
            <a:off x="457200" y="46958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7" name="143 Metin kutusu"/>
          <p:cNvSpPr txBox="1"/>
          <p:nvPr/>
        </p:nvSpPr>
        <p:spPr>
          <a:xfrm>
            <a:off x="457200" y="45339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8" name="143 Metin kutusu"/>
          <p:cNvSpPr txBox="1"/>
          <p:nvPr/>
        </p:nvSpPr>
        <p:spPr>
          <a:xfrm>
            <a:off x="457200" y="45339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9" name="143 Metin kutusu"/>
          <p:cNvSpPr txBox="1"/>
          <p:nvPr/>
        </p:nvSpPr>
        <p:spPr>
          <a:xfrm>
            <a:off x="457200" y="46958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0" name="143 Metin kutusu"/>
          <p:cNvSpPr txBox="1"/>
          <p:nvPr/>
        </p:nvSpPr>
        <p:spPr>
          <a:xfrm>
            <a:off x="457200" y="38973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1" name="143 Metin kutusu"/>
          <p:cNvSpPr txBox="1"/>
          <p:nvPr/>
        </p:nvSpPr>
        <p:spPr>
          <a:xfrm>
            <a:off x="457200" y="40592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2" name="143 Metin kutusu"/>
          <p:cNvSpPr txBox="1"/>
          <p:nvPr/>
        </p:nvSpPr>
        <p:spPr>
          <a:xfrm>
            <a:off x="457200" y="38973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3" name="143 Metin kutusu"/>
          <p:cNvSpPr txBox="1"/>
          <p:nvPr/>
        </p:nvSpPr>
        <p:spPr>
          <a:xfrm>
            <a:off x="457200" y="38973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4" name="143 Metin kutusu"/>
          <p:cNvSpPr txBox="1"/>
          <p:nvPr/>
        </p:nvSpPr>
        <p:spPr>
          <a:xfrm>
            <a:off x="457200" y="40592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graphicFrame>
        <p:nvGraphicFramePr>
          <p:cNvPr id="2" name="Tablo 1"/>
          <p:cNvGraphicFramePr>
            <a:graphicFrameLocks noGrp="1"/>
          </p:cNvGraphicFramePr>
          <p:nvPr>
            <p:extLst>
              <p:ext uri="{D42A27DB-BD31-4B8C-83A1-F6EECF244321}">
                <p14:modId xmlns:p14="http://schemas.microsoft.com/office/powerpoint/2010/main" val="71409128"/>
              </p:ext>
            </p:extLst>
          </p:nvPr>
        </p:nvGraphicFramePr>
        <p:xfrm>
          <a:off x="323532" y="1052737"/>
          <a:ext cx="8640953" cy="5328591"/>
        </p:xfrm>
        <a:graphic>
          <a:graphicData uri="http://schemas.openxmlformats.org/drawingml/2006/table">
            <a:tbl>
              <a:tblPr/>
              <a:tblGrid>
                <a:gridCol w="1333531">
                  <a:extLst>
                    <a:ext uri="{9D8B030D-6E8A-4147-A177-3AD203B41FA5}">
                      <a16:colId xmlns:a16="http://schemas.microsoft.com/office/drawing/2014/main" val="20000"/>
                    </a:ext>
                  </a:extLst>
                </a:gridCol>
                <a:gridCol w="1117626">
                  <a:extLst>
                    <a:ext uri="{9D8B030D-6E8A-4147-A177-3AD203B41FA5}">
                      <a16:colId xmlns:a16="http://schemas.microsoft.com/office/drawing/2014/main" val="20001"/>
                    </a:ext>
                  </a:extLst>
                </a:gridCol>
                <a:gridCol w="304806">
                  <a:extLst>
                    <a:ext uri="{9D8B030D-6E8A-4147-A177-3AD203B41FA5}">
                      <a16:colId xmlns:a16="http://schemas.microsoft.com/office/drawing/2014/main" val="20002"/>
                    </a:ext>
                  </a:extLst>
                </a:gridCol>
                <a:gridCol w="647715">
                  <a:extLst>
                    <a:ext uri="{9D8B030D-6E8A-4147-A177-3AD203B41FA5}">
                      <a16:colId xmlns:a16="http://schemas.microsoft.com/office/drawing/2014/main" val="20003"/>
                    </a:ext>
                  </a:extLst>
                </a:gridCol>
                <a:gridCol w="304806">
                  <a:extLst>
                    <a:ext uri="{9D8B030D-6E8A-4147-A177-3AD203B41FA5}">
                      <a16:colId xmlns:a16="http://schemas.microsoft.com/office/drawing/2014/main" val="20004"/>
                    </a:ext>
                  </a:extLst>
                </a:gridCol>
                <a:gridCol w="635014">
                  <a:extLst>
                    <a:ext uri="{9D8B030D-6E8A-4147-A177-3AD203B41FA5}">
                      <a16:colId xmlns:a16="http://schemas.microsoft.com/office/drawing/2014/main" val="20005"/>
                    </a:ext>
                  </a:extLst>
                </a:gridCol>
                <a:gridCol w="304806">
                  <a:extLst>
                    <a:ext uri="{9D8B030D-6E8A-4147-A177-3AD203B41FA5}">
                      <a16:colId xmlns:a16="http://schemas.microsoft.com/office/drawing/2014/main" val="20006"/>
                    </a:ext>
                  </a:extLst>
                </a:gridCol>
                <a:gridCol w="304806">
                  <a:extLst>
                    <a:ext uri="{9D8B030D-6E8A-4147-A177-3AD203B41FA5}">
                      <a16:colId xmlns:a16="http://schemas.microsoft.com/office/drawing/2014/main" val="20007"/>
                    </a:ext>
                  </a:extLst>
                </a:gridCol>
                <a:gridCol w="966810">
                  <a:extLst>
                    <a:ext uri="{9D8B030D-6E8A-4147-A177-3AD203B41FA5}">
                      <a16:colId xmlns:a16="http://schemas.microsoft.com/office/drawing/2014/main" val="20008"/>
                    </a:ext>
                  </a:extLst>
                </a:gridCol>
                <a:gridCol w="520712">
                  <a:extLst>
                    <a:ext uri="{9D8B030D-6E8A-4147-A177-3AD203B41FA5}">
                      <a16:colId xmlns:a16="http://schemas.microsoft.com/office/drawing/2014/main" val="20009"/>
                    </a:ext>
                  </a:extLst>
                </a:gridCol>
                <a:gridCol w="981097">
                  <a:extLst>
                    <a:ext uri="{9D8B030D-6E8A-4147-A177-3AD203B41FA5}">
                      <a16:colId xmlns:a16="http://schemas.microsoft.com/office/drawing/2014/main" val="20010"/>
                    </a:ext>
                  </a:extLst>
                </a:gridCol>
                <a:gridCol w="304806">
                  <a:extLst>
                    <a:ext uri="{9D8B030D-6E8A-4147-A177-3AD203B41FA5}">
                      <a16:colId xmlns:a16="http://schemas.microsoft.com/office/drawing/2014/main" val="20011"/>
                    </a:ext>
                  </a:extLst>
                </a:gridCol>
                <a:gridCol w="304806">
                  <a:extLst>
                    <a:ext uri="{9D8B030D-6E8A-4147-A177-3AD203B41FA5}">
                      <a16:colId xmlns:a16="http://schemas.microsoft.com/office/drawing/2014/main" val="20012"/>
                    </a:ext>
                  </a:extLst>
                </a:gridCol>
                <a:gridCol w="304806">
                  <a:extLst>
                    <a:ext uri="{9D8B030D-6E8A-4147-A177-3AD203B41FA5}">
                      <a16:colId xmlns:a16="http://schemas.microsoft.com/office/drawing/2014/main" val="20013"/>
                    </a:ext>
                  </a:extLst>
                </a:gridCol>
                <a:gridCol w="304806">
                  <a:extLst>
                    <a:ext uri="{9D8B030D-6E8A-4147-A177-3AD203B41FA5}">
                      <a16:colId xmlns:a16="http://schemas.microsoft.com/office/drawing/2014/main" val="20014"/>
                    </a:ext>
                  </a:extLst>
                </a:gridCol>
              </a:tblGrid>
              <a:tr h="124316">
                <a:tc rowSpan="2">
                  <a:txBody>
                    <a:bodyPr/>
                    <a:lstStyle/>
                    <a:p>
                      <a:pPr algn="l" fontAlgn="b"/>
                      <a:r>
                        <a:rPr lang="sv-SE" sz="700" b="1" i="0" u="none" strike="noStrike" dirty="0">
                          <a:effectLst/>
                          <a:latin typeface="Arial" panose="020B0604020202020204" pitchFamily="34" charset="0"/>
                          <a:cs typeface="Arial" panose="020B0604020202020204" pitchFamily="34" charset="0"/>
                        </a:rPr>
                        <a:t>Olası Risk Türü (Potential Risk Mode)</a:t>
                      </a:r>
                      <a:endParaRPr lang="sv-SE"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en-US" sz="700" b="1" i="0" u="none" strike="noStrike">
                          <a:effectLst/>
                          <a:latin typeface="Arial" panose="020B0604020202020204" pitchFamily="34" charset="0"/>
                          <a:cs typeface="Arial" panose="020B0604020202020204" pitchFamily="34" charset="0"/>
                        </a:rPr>
                        <a:t>Riskin Olası Etkileri/Potential Effect(s)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Riskin Sebebi/Potential Cause (s)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sv-SE" sz="700" b="1" i="0" u="none" strike="noStrike">
                          <a:effectLst/>
                          <a:latin typeface="Arial" panose="020B0604020202020204" pitchFamily="34" charset="0"/>
                          <a:cs typeface="Arial" panose="020B0604020202020204" pitchFamily="34" charset="0"/>
                        </a:rPr>
                        <a:t>Varolan  Kontroller (Önlemler)  / Current Controls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R.Ö.F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Önerilen Faaliyetler (Recomended Action (s)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Sorumlu ve Hedef Tamamlama Tarihi (Responibility Target Completion Date)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a:effectLst/>
                          <a:latin typeface="Arial" panose="020B0604020202020204" pitchFamily="34" charset="0"/>
                          <a:cs typeface="Arial" panose="020B0604020202020204" pitchFamily="34" charset="0"/>
                        </a:rPr>
                        <a:t>Faaliyetleri Sonuçları/Action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870214">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a:txBody>
                    <a:bodyPr/>
                    <a:lstStyle/>
                    <a:p>
                      <a:pPr algn="ctr" fontAlgn="ctr"/>
                      <a:r>
                        <a:rPr lang="tr-TR" sz="700" b="1" i="0" u="none" strike="noStrike">
                          <a:effectLst/>
                          <a:latin typeface="Arial" panose="020B0604020202020204" pitchFamily="34" charset="0"/>
                          <a:cs typeface="Arial" panose="020B0604020202020204" pitchFamily="34" charset="0"/>
                        </a:rPr>
                        <a:t>Gerçekleşen Faliyetler/                           Action Taken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extLst>
                  <a:ext uri="{0D108BD9-81ED-4DB2-BD59-A6C34878D82A}">
                    <a16:rowId xmlns:a16="http://schemas.microsoft.com/office/drawing/2014/main" val="10001"/>
                  </a:ext>
                </a:extLst>
              </a:tr>
              <a:tr h="986503">
                <a:tc>
                  <a:txBody>
                    <a:bodyPr/>
                    <a:lstStyle/>
                    <a:p>
                      <a:pPr algn="l" fontAlgn="ctr"/>
                      <a:r>
                        <a:rPr lang="tr-TR" sz="700" b="0" i="0" u="none" strike="noStrike" dirty="0">
                          <a:effectLst/>
                          <a:latin typeface="Arial" panose="020B0604020202020204" pitchFamily="34" charset="0"/>
                          <a:cs typeface="Arial" panose="020B0604020202020204" pitchFamily="34" charset="0"/>
                        </a:rPr>
                        <a:t>Birimlerde bazı dokümanların kullanımı ile ilgili farkındalıklarının yeterli seviyede olmadığı tespit edilmiştir. Örneğin; </a:t>
                      </a:r>
                      <a:r>
                        <a:rPr lang="tr-TR" sz="700" b="0" i="0" u="none" strike="noStrike" dirty="0" err="1">
                          <a:effectLst/>
                          <a:latin typeface="Arial" panose="020B0604020202020204" pitchFamily="34" charset="0"/>
                          <a:cs typeface="Arial" panose="020B0604020202020204" pitchFamily="34" charset="0"/>
                        </a:rPr>
                        <a:t>spiklerin</a:t>
                      </a:r>
                      <a:r>
                        <a:rPr lang="tr-TR" sz="700" b="0" i="0" u="none" strike="noStrike" dirty="0">
                          <a:effectLst/>
                          <a:latin typeface="Arial" panose="020B0604020202020204" pitchFamily="34" charset="0"/>
                          <a:cs typeface="Arial" panose="020B0604020202020204" pitchFamily="34" charset="0"/>
                        </a:rPr>
                        <a:t> ilgili alanların doldurulmaması veya yanlış doldurulması vb.(Dfi-1)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Arial" panose="020B0604020202020204" pitchFamily="34" charset="0"/>
                          <a:cs typeface="Arial" panose="020B0604020202020204" pitchFamily="34" charset="0"/>
                        </a:rPr>
                        <a:t>Sürecin uzaması ve yanlış aktarımı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Sürecin tek bir elden yönetilemiyor oluşu</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Kalite komisyonlarının oluşturulması ve periyodik toplantılar ve mail ile bilgilendirmeler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solidFill>
                            <a:srgbClr val="000000"/>
                          </a:solidFill>
                          <a:effectLst/>
                          <a:latin typeface="Arial" panose="020B0604020202020204" pitchFamily="34" charset="0"/>
                          <a:cs typeface="Arial" panose="020B0604020202020204" pitchFamily="34" charset="0"/>
                        </a:rPr>
                        <a:t>Kalite Komisyonu üyelerinin haricinde diğer personelin </a:t>
                      </a:r>
                      <a:r>
                        <a:rPr lang="tr-TR" sz="700" b="0" i="0" u="none" strike="noStrike" dirty="0" err="1">
                          <a:solidFill>
                            <a:srgbClr val="000000"/>
                          </a:solidFill>
                          <a:effectLst/>
                          <a:latin typeface="Arial" panose="020B0604020202020204" pitchFamily="34" charset="0"/>
                          <a:cs typeface="Arial" panose="020B0604020202020204" pitchFamily="34" charset="0"/>
                        </a:rPr>
                        <a:t>KYS'ye</a:t>
                      </a:r>
                      <a:r>
                        <a:rPr lang="tr-TR" sz="700" b="0" i="0" u="none" strike="noStrike" dirty="0">
                          <a:solidFill>
                            <a:srgbClr val="000000"/>
                          </a:solidFill>
                          <a:effectLst/>
                          <a:latin typeface="Arial" panose="020B0604020202020204" pitchFamily="34" charset="0"/>
                          <a:cs typeface="Arial" panose="020B0604020202020204" pitchFamily="34" charset="0"/>
                        </a:rPr>
                        <a:t> katılmalarını sağlamak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solidFill>
                            <a:srgbClr val="000000"/>
                          </a:solidFill>
                          <a:effectLst/>
                          <a:latin typeface="Arial" panose="020B0604020202020204" pitchFamily="34" charset="0"/>
                          <a:cs typeface="Arial" panose="020B0604020202020204" pitchFamily="34" charset="0"/>
                        </a:rPr>
                        <a:t>Kalite Komisyonu</a:t>
                      </a:r>
                      <a:br>
                        <a:rPr lang="tr-TR" sz="700" b="0" i="0" u="none" strike="noStrike" dirty="0">
                          <a:solidFill>
                            <a:srgbClr val="000000"/>
                          </a:solidFill>
                          <a:effectLst/>
                          <a:latin typeface="Arial" panose="020B0604020202020204" pitchFamily="34" charset="0"/>
                          <a:cs typeface="Arial" panose="020B0604020202020204" pitchFamily="34" charset="0"/>
                        </a:rPr>
                      </a:br>
                      <a:r>
                        <a:rPr lang="tr-TR" sz="700" b="0" i="0" u="none" strike="noStrike" dirty="0">
                          <a:solidFill>
                            <a:srgbClr val="000000"/>
                          </a:solidFill>
                          <a:effectLst/>
                          <a:latin typeface="Arial" panose="020B0604020202020204" pitchFamily="34" charset="0"/>
                          <a:cs typeface="Arial" panose="020B0604020202020204" pitchFamily="34" charset="0"/>
                        </a:rPr>
                        <a:t>(15.12.2019)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kern="1200" dirty="0">
                          <a:solidFill>
                            <a:srgbClr val="000000"/>
                          </a:solidFill>
                          <a:effectLst/>
                          <a:latin typeface="Arial" panose="020B0604020202020204" pitchFamily="34" charset="0"/>
                          <a:ea typeface="+mn-ea"/>
                          <a:cs typeface="Arial" panose="020B0604020202020204" pitchFamily="34" charset="0"/>
                        </a:rPr>
                        <a:t> </a:t>
                      </a:r>
                      <a:r>
                        <a:rPr lang="tr-TR" sz="700" b="0" i="0" u="none" strike="noStrike" kern="1200" dirty="0" smtClean="0">
                          <a:solidFill>
                            <a:srgbClr val="000000"/>
                          </a:solidFill>
                          <a:effectLst/>
                          <a:latin typeface="Arial" panose="020B0604020202020204" pitchFamily="34" charset="0"/>
                          <a:ea typeface="+mn-ea"/>
                          <a:cs typeface="Arial" panose="020B0604020202020204" pitchFamily="34" charset="0"/>
                        </a:rPr>
                        <a:t>Her ay birden fazla kalite dokumanlar kontrolü yapılmış ve gerekli eklemeler ve düzeltmeler uygulanmış.</a:t>
                      </a:r>
                      <a:endParaRPr lang="tr-TR" sz="7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smtClean="0">
                          <a:solidFill>
                            <a:srgbClr val="000000"/>
                          </a:solidFill>
                          <a:effectLst/>
                          <a:latin typeface="Arial" panose="020B0604020202020204" pitchFamily="34" charset="0"/>
                          <a:ea typeface="+mn-ea"/>
                          <a:cs typeface="Arial" panose="020B0604020202020204" pitchFamily="34" charset="0"/>
                        </a:rPr>
                        <a:t>6</a:t>
                      </a:r>
                      <a:r>
                        <a:rPr lang="tr-TR" sz="700" b="0" i="0" u="none" strike="noStrike" kern="1200" dirty="0">
                          <a:solidFill>
                            <a:srgbClr val="000000"/>
                          </a:solidFill>
                          <a:effectLst/>
                          <a:latin typeface="Arial" panose="020B0604020202020204" pitchFamily="34" charset="0"/>
                          <a:ea typeface="+mn-ea"/>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rgbClr val="000000"/>
                          </a:solidFill>
                          <a:effectLst/>
                          <a:latin typeface="Arial" panose="020B0604020202020204" pitchFamily="34" charset="0"/>
                          <a:ea typeface="+mn-ea"/>
                          <a:cs typeface="Arial" panose="020B0604020202020204" pitchFamily="34" charset="0"/>
                        </a:rPr>
                        <a:t> </a:t>
                      </a:r>
                      <a:r>
                        <a:rPr lang="tr-TR" sz="700" b="0" i="0" u="none" strike="noStrike" kern="1200" dirty="0" smtClean="0">
                          <a:solidFill>
                            <a:srgbClr val="000000"/>
                          </a:solidFill>
                          <a:effectLst/>
                          <a:latin typeface="Arial" panose="020B0604020202020204" pitchFamily="34" charset="0"/>
                          <a:ea typeface="+mn-ea"/>
                          <a:cs typeface="Arial" panose="020B0604020202020204" pitchFamily="34" charset="0"/>
                        </a:rPr>
                        <a:t>5</a:t>
                      </a:r>
                      <a:endParaRPr lang="tr-TR" sz="7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smtClean="0">
                          <a:solidFill>
                            <a:srgbClr val="000000"/>
                          </a:solidFill>
                          <a:effectLst/>
                          <a:latin typeface="Arial" panose="020B0604020202020204" pitchFamily="34" charset="0"/>
                          <a:ea typeface="+mn-ea"/>
                          <a:cs typeface="Arial" panose="020B0604020202020204" pitchFamily="34" charset="0"/>
                        </a:rPr>
                        <a:t>3</a:t>
                      </a:r>
                      <a:endParaRPr lang="tr-TR" sz="7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rgbClr val="000000"/>
                          </a:solidFill>
                          <a:effectLst/>
                          <a:latin typeface="Arial" panose="020B0604020202020204" pitchFamily="34" charset="0"/>
                          <a:ea typeface="+mn-ea"/>
                          <a:cs typeface="Arial" panose="020B0604020202020204" pitchFamily="34" charset="0"/>
                        </a:rPr>
                        <a:t> </a:t>
                      </a:r>
                      <a:r>
                        <a:rPr lang="tr-TR" sz="700" b="0" i="0" u="none" strike="noStrike" kern="1200" dirty="0" smtClean="0">
                          <a:solidFill>
                            <a:srgbClr val="000000"/>
                          </a:solidFill>
                          <a:effectLst/>
                          <a:latin typeface="Arial" panose="020B0604020202020204" pitchFamily="34" charset="0"/>
                          <a:ea typeface="+mn-ea"/>
                          <a:cs typeface="Arial" panose="020B0604020202020204" pitchFamily="34" charset="0"/>
                        </a:rPr>
                        <a:t>90</a:t>
                      </a:r>
                      <a:endParaRPr lang="tr-TR" sz="7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870214">
                <a:tc>
                  <a:txBody>
                    <a:bodyPr/>
                    <a:lstStyle/>
                    <a:p>
                      <a:pPr algn="l" fontAlgn="ctr"/>
                      <a:r>
                        <a:rPr lang="tr-TR" sz="700" b="0" i="0" u="none" strike="noStrike" dirty="0">
                          <a:effectLst/>
                          <a:latin typeface="Arial" panose="020B0604020202020204" pitchFamily="34" charset="0"/>
                          <a:cs typeface="Arial" panose="020B0604020202020204" pitchFamily="34" charset="0"/>
                        </a:rPr>
                        <a:t>Birimlerde kalite hedeflerine ulaşmayı sağlayacak bütçe ile uyumlu  plan ve stratejilerin belirlendiğine dair bulgular görülememiştir. Örneğin, </a:t>
                      </a:r>
                      <a:r>
                        <a:rPr lang="tr-TR" sz="700" b="0" i="0" u="none" strike="noStrike" dirty="0" err="1">
                          <a:effectLst/>
                          <a:latin typeface="Arial" panose="020B0604020202020204" pitchFamily="34" charset="0"/>
                          <a:cs typeface="Arial" panose="020B0604020202020204" pitchFamily="34" charset="0"/>
                        </a:rPr>
                        <a:t>Sepam</a:t>
                      </a:r>
                      <a:r>
                        <a:rPr lang="tr-TR" sz="700" b="0" i="0" u="none" strike="noStrike" dirty="0">
                          <a:effectLst/>
                          <a:latin typeface="Arial" panose="020B0604020202020204" pitchFamily="34" charset="0"/>
                          <a:cs typeface="Arial" panose="020B0604020202020204" pitchFamily="34" charset="0"/>
                        </a:rPr>
                        <a:t> Süreci, Karşılaştırmalı Hukuk Süreci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Arial" panose="020B0604020202020204" pitchFamily="34" charset="0"/>
                          <a:cs typeface="Arial" panose="020B0604020202020204" pitchFamily="34" charset="0"/>
                        </a:rPr>
                        <a:t>Gerçekleşemeyecek Hedefler ile boşuna işgücü ve zaman kaybı yaşanması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Bütçelemelerin mevcut ekonomik imkanlara göre ele alınmayışı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Kalite Hedeflerinin süreç içerisinde yeniden gözden geçirilmesi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96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Kalite Hedeflerinin sadece mevcut bütçe ile değil kalıcı sponsorlukla çözümü</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Kalite koordinatörlüğü</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616112">
                <a:tc>
                  <a:txBody>
                    <a:bodyPr/>
                    <a:lstStyle/>
                    <a:p>
                      <a:pPr algn="l" fontAlgn="ctr"/>
                      <a:r>
                        <a:rPr lang="tr-TR" sz="700" b="0" i="0" u="none" strike="noStrike">
                          <a:effectLst/>
                          <a:latin typeface="Arial" panose="020B0604020202020204" pitchFamily="34" charset="0"/>
                          <a:cs typeface="Arial" panose="020B0604020202020204" pitchFamily="34" charset="0"/>
                        </a:rPr>
                        <a:t>Risk değerlendirme sisteminde yapılan önleyici faaliyetlerden sonra hesaplanan RÖF değerinin hala limit üzerinde olması durumunda nasıl bir faaliyet izleneceğine dair belirli bir metodun oluşturulmadığı tespit edilmiştir. Örneğin; Bilgi işlem Süreci riskleri, Mezunlar ve Kariyer Süreci, SKS Birimi (Aksiyon sonunda RÖF değeri 100 ün üstünde kalan riskler için 2.aksiyon gerekliliği)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Arial" panose="020B0604020202020204" pitchFamily="34" charset="0"/>
                          <a:cs typeface="Arial" panose="020B0604020202020204" pitchFamily="34" charset="0"/>
                        </a:rPr>
                        <a:t>Risklerin ortadan kaldırılmasında engel teşkil etmesi ile kısır döngü oluşturması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Kalite Koordinatörlüğünün tüm birimlere ulaşamamış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96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Dış denetim öncesi yeniden gözden geçirmelerin yapılması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Kalite koordinatörlüğü</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861232">
                <a:tc>
                  <a:txBody>
                    <a:bodyPr/>
                    <a:lstStyle/>
                    <a:p>
                      <a:pPr algn="l" fontAlgn="ctr"/>
                      <a:r>
                        <a:rPr lang="tr-TR" sz="700" b="0" i="0" u="none" strike="noStrike">
                          <a:effectLst/>
                          <a:latin typeface="Arial" panose="020B0604020202020204" pitchFamily="34" charset="0"/>
                          <a:cs typeface="Arial" panose="020B0604020202020204" pitchFamily="34" charset="0"/>
                        </a:rPr>
                        <a:t>Yarı zamanlı hocalardan proje dersleri kapsamında yeterli kritik alınamamasıı, ders dışında hoca ile görüşme yapılamaması ( anket yorumları)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a:solidFill>
                            <a:srgbClr val="000000"/>
                          </a:solidFill>
                          <a:effectLst/>
                          <a:latin typeface="Arial" panose="020B0604020202020204" pitchFamily="34" charset="0"/>
                          <a:cs typeface="Arial" panose="020B0604020202020204" pitchFamily="34" charset="0"/>
                        </a:rPr>
                        <a:t>Öğrencinin proje dersindeki ilerlemesinin riske atmak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Yürütücü başına düşen öğrenci sayısının fazla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yok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a:solidFill>
                            <a:srgbClr val="000000"/>
                          </a:solidFill>
                          <a:effectLst/>
                          <a:latin typeface="Arial" panose="020B0604020202020204" pitchFamily="34" charset="0"/>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smtClean="0">
                          <a:solidFill>
                            <a:srgbClr val="000000"/>
                          </a:solidFill>
                          <a:effectLst/>
                          <a:latin typeface="Arial" panose="020B0604020202020204" pitchFamily="34" charset="0"/>
                          <a:ea typeface="+mn-ea"/>
                          <a:cs typeface="Arial" panose="020B0604020202020204" pitchFamily="34" charset="0"/>
                        </a:rPr>
                        <a:t>Yeni binaya taşıdıkten sonra yarı </a:t>
                      </a:r>
                      <a:r>
                        <a:rPr lang="tr-TR" sz="700" b="0" i="0" u="none" strike="noStrike" kern="1200" dirty="0">
                          <a:solidFill>
                            <a:srgbClr val="000000"/>
                          </a:solidFill>
                          <a:effectLst/>
                          <a:latin typeface="Arial" panose="020B0604020202020204" pitchFamily="34" charset="0"/>
                          <a:ea typeface="+mn-ea"/>
                          <a:cs typeface="Arial" panose="020B0604020202020204" pitchFamily="34" charset="0"/>
                        </a:rPr>
                        <a:t>zamanlı öğretim üyeleri için ofis ve ofis saati tanımlanması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rgbClr val="000000"/>
                          </a:solidFill>
                          <a:effectLst/>
                          <a:latin typeface="Arial" panose="020B0604020202020204" pitchFamily="34" charset="0"/>
                          <a:ea typeface="+mn-ea"/>
                          <a:cs typeface="Arial" panose="020B0604020202020204" pitchFamily="34" charset="0"/>
                        </a:rPr>
                        <a:t>Dekanlık </a:t>
                      </a:r>
                      <a:r>
                        <a:rPr lang="tr-TR" sz="700" b="0" i="0" u="none" strike="noStrike" kern="1200" dirty="0" smtClean="0">
                          <a:solidFill>
                            <a:srgbClr val="000000"/>
                          </a:solidFill>
                          <a:effectLst/>
                          <a:latin typeface="Arial" panose="020B0604020202020204" pitchFamily="34" charset="0"/>
                          <a:ea typeface="+mn-ea"/>
                          <a:cs typeface="Arial" panose="020B0604020202020204" pitchFamily="34" charset="0"/>
                        </a:rPr>
                        <a:t>01.02.2020</a:t>
                      </a:r>
                      <a:endParaRPr lang="tr-TR" sz="7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55" name="143 Metin kutusu"/>
          <p:cNvSpPr txBox="1"/>
          <p:nvPr/>
        </p:nvSpPr>
        <p:spPr>
          <a:xfrm>
            <a:off x="457200" y="384175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6" name="143 Metin kutusu"/>
          <p:cNvSpPr txBox="1"/>
          <p:nvPr/>
        </p:nvSpPr>
        <p:spPr>
          <a:xfrm>
            <a:off x="457200" y="400367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7" name="143 Metin kutusu"/>
          <p:cNvSpPr txBox="1"/>
          <p:nvPr/>
        </p:nvSpPr>
        <p:spPr>
          <a:xfrm>
            <a:off x="457200" y="384175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8" name="143 Metin kutusu"/>
          <p:cNvSpPr txBox="1"/>
          <p:nvPr/>
        </p:nvSpPr>
        <p:spPr>
          <a:xfrm>
            <a:off x="457200" y="384175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9" name="143 Metin kutusu"/>
          <p:cNvSpPr txBox="1"/>
          <p:nvPr/>
        </p:nvSpPr>
        <p:spPr>
          <a:xfrm>
            <a:off x="457200" y="400367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Tree>
    <p:extLst>
      <p:ext uri="{BB962C8B-B14F-4D97-AF65-F5344CB8AC3E}">
        <p14:creationId xmlns:p14="http://schemas.microsoft.com/office/powerpoint/2010/main" val="139405880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36</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7"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8"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9" name="143 Metin kutusu"/>
          <p:cNvSpPr txBox="1"/>
          <p:nvPr/>
        </p:nvSpPr>
        <p:spPr>
          <a:xfrm>
            <a:off x="457200" y="330358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0" name="143 Metin kutusu"/>
          <p:cNvSpPr txBox="1"/>
          <p:nvPr/>
        </p:nvSpPr>
        <p:spPr>
          <a:xfrm>
            <a:off x="457200" y="3303588"/>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1" name="143 Metin kutusu"/>
          <p:cNvSpPr txBox="1"/>
          <p:nvPr/>
        </p:nvSpPr>
        <p:spPr>
          <a:xfrm>
            <a:off x="457200" y="34655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5" name="Metin kutusu 44"/>
          <p:cNvSpPr txBox="1"/>
          <p:nvPr/>
        </p:nvSpPr>
        <p:spPr>
          <a:xfrm>
            <a:off x="7559824" y="332656"/>
            <a:ext cx="1584176" cy="646331"/>
          </a:xfrm>
          <a:prstGeom prst="rect">
            <a:avLst/>
          </a:prstGeom>
          <a:noFill/>
        </p:spPr>
        <p:txBody>
          <a:bodyPr wrap="square" rtlCol="0">
            <a:spAutoFit/>
          </a:bodyPr>
          <a:lstStyle/>
          <a:p>
            <a:pPr algn="ctr"/>
            <a:r>
              <a:rPr lang="tr-TR" sz="3600" b="1" dirty="0">
                <a:solidFill>
                  <a:srgbClr val="FF0000"/>
                </a:solidFill>
                <a:effectLst>
                  <a:outerShdw blurRad="38100" dist="38100" dir="2700000" algn="tl">
                    <a:srgbClr val="000000">
                      <a:alpha val="43137"/>
                    </a:srgbClr>
                  </a:outerShdw>
                </a:effectLst>
              </a:rPr>
              <a:t>9</a:t>
            </a:r>
          </a:p>
        </p:txBody>
      </p:sp>
      <p:sp>
        <p:nvSpPr>
          <p:cNvPr id="34"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5"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6" name="143 Metin kutusu"/>
          <p:cNvSpPr txBox="1"/>
          <p:nvPr/>
        </p:nvSpPr>
        <p:spPr>
          <a:xfrm>
            <a:off x="457200" y="45466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2" name="143 Metin kutusu"/>
          <p:cNvSpPr txBox="1"/>
          <p:nvPr/>
        </p:nvSpPr>
        <p:spPr>
          <a:xfrm>
            <a:off x="457200" y="45466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3" name="143 Metin kutusu"/>
          <p:cNvSpPr txBox="1"/>
          <p:nvPr/>
        </p:nvSpPr>
        <p:spPr>
          <a:xfrm>
            <a:off x="457200" y="47085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4" name="143 Metin kutusu"/>
          <p:cNvSpPr txBox="1"/>
          <p:nvPr/>
        </p:nvSpPr>
        <p:spPr>
          <a:xfrm>
            <a:off x="457200" y="45339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6" name="143 Metin kutusu"/>
          <p:cNvSpPr txBox="1"/>
          <p:nvPr/>
        </p:nvSpPr>
        <p:spPr>
          <a:xfrm>
            <a:off x="457200" y="46958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7" name="143 Metin kutusu"/>
          <p:cNvSpPr txBox="1"/>
          <p:nvPr/>
        </p:nvSpPr>
        <p:spPr>
          <a:xfrm>
            <a:off x="457200" y="45339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8" name="143 Metin kutusu"/>
          <p:cNvSpPr txBox="1"/>
          <p:nvPr/>
        </p:nvSpPr>
        <p:spPr>
          <a:xfrm>
            <a:off x="457200" y="453390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49" name="143 Metin kutusu"/>
          <p:cNvSpPr txBox="1"/>
          <p:nvPr/>
        </p:nvSpPr>
        <p:spPr>
          <a:xfrm>
            <a:off x="457200" y="46958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0" name="143 Metin kutusu"/>
          <p:cNvSpPr txBox="1"/>
          <p:nvPr/>
        </p:nvSpPr>
        <p:spPr>
          <a:xfrm>
            <a:off x="457200" y="38973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1" name="143 Metin kutusu"/>
          <p:cNvSpPr txBox="1"/>
          <p:nvPr/>
        </p:nvSpPr>
        <p:spPr>
          <a:xfrm>
            <a:off x="457200" y="40592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2" name="143 Metin kutusu"/>
          <p:cNvSpPr txBox="1"/>
          <p:nvPr/>
        </p:nvSpPr>
        <p:spPr>
          <a:xfrm>
            <a:off x="457200" y="3897313"/>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3" name="143 Metin kutusu"/>
          <p:cNvSpPr txBox="1"/>
          <p:nvPr/>
        </p:nvSpPr>
        <p:spPr>
          <a:xfrm>
            <a:off x="457200" y="3897313"/>
            <a:ext cx="266700" cy="27146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4" name="143 Metin kutusu"/>
          <p:cNvSpPr txBox="1"/>
          <p:nvPr/>
        </p:nvSpPr>
        <p:spPr>
          <a:xfrm>
            <a:off x="457200" y="4059238"/>
            <a:ext cx="26670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5" name="143 Metin kutusu"/>
          <p:cNvSpPr txBox="1"/>
          <p:nvPr/>
        </p:nvSpPr>
        <p:spPr>
          <a:xfrm>
            <a:off x="457200" y="384175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6" name="143 Metin kutusu"/>
          <p:cNvSpPr txBox="1"/>
          <p:nvPr/>
        </p:nvSpPr>
        <p:spPr>
          <a:xfrm>
            <a:off x="457200" y="400367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7" name="143 Metin kutusu"/>
          <p:cNvSpPr txBox="1"/>
          <p:nvPr/>
        </p:nvSpPr>
        <p:spPr>
          <a:xfrm>
            <a:off x="457200" y="384175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8" name="143 Metin kutusu"/>
          <p:cNvSpPr txBox="1"/>
          <p:nvPr/>
        </p:nvSpPr>
        <p:spPr>
          <a:xfrm>
            <a:off x="457200" y="3841750"/>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59" name="143 Metin kutusu"/>
          <p:cNvSpPr txBox="1"/>
          <p:nvPr/>
        </p:nvSpPr>
        <p:spPr>
          <a:xfrm>
            <a:off x="457200" y="400367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graphicFrame>
        <p:nvGraphicFramePr>
          <p:cNvPr id="3" name="Tablo 2"/>
          <p:cNvGraphicFramePr>
            <a:graphicFrameLocks noGrp="1"/>
          </p:cNvGraphicFramePr>
          <p:nvPr>
            <p:extLst>
              <p:ext uri="{D42A27DB-BD31-4B8C-83A1-F6EECF244321}">
                <p14:modId xmlns:p14="http://schemas.microsoft.com/office/powerpoint/2010/main" val="1927401406"/>
              </p:ext>
            </p:extLst>
          </p:nvPr>
        </p:nvGraphicFramePr>
        <p:xfrm>
          <a:off x="251524" y="1052739"/>
          <a:ext cx="8640955" cy="5922291"/>
        </p:xfrm>
        <a:graphic>
          <a:graphicData uri="http://schemas.openxmlformats.org/drawingml/2006/table">
            <a:tbl>
              <a:tblPr/>
              <a:tblGrid>
                <a:gridCol w="1333039">
                  <a:extLst>
                    <a:ext uri="{9D8B030D-6E8A-4147-A177-3AD203B41FA5}">
                      <a16:colId xmlns:a16="http://schemas.microsoft.com/office/drawing/2014/main" val="20000"/>
                    </a:ext>
                  </a:extLst>
                </a:gridCol>
                <a:gridCol w="1117214">
                  <a:extLst>
                    <a:ext uri="{9D8B030D-6E8A-4147-A177-3AD203B41FA5}">
                      <a16:colId xmlns:a16="http://schemas.microsoft.com/office/drawing/2014/main" val="20001"/>
                    </a:ext>
                  </a:extLst>
                </a:gridCol>
                <a:gridCol w="304695">
                  <a:extLst>
                    <a:ext uri="{9D8B030D-6E8A-4147-A177-3AD203B41FA5}">
                      <a16:colId xmlns:a16="http://schemas.microsoft.com/office/drawing/2014/main" val="20002"/>
                    </a:ext>
                  </a:extLst>
                </a:gridCol>
                <a:gridCol w="647476">
                  <a:extLst>
                    <a:ext uri="{9D8B030D-6E8A-4147-A177-3AD203B41FA5}">
                      <a16:colId xmlns:a16="http://schemas.microsoft.com/office/drawing/2014/main" val="20003"/>
                    </a:ext>
                  </a:extLst>
                </a:gridCol>
                <a:gridCol w="304695">
                  <a:extLst>
                    <a:ext uri="{9D8B030D-6E8A-4147-A177-3AD203B41FA5}">
                      <a16:colId xmlns:a16="http://schemas.microsoft.com/office/drawing/2014/main" val="20004"/>
                    </a:ext>
                  </a:extLst>
                </a:gridCol>
                <a:gridCol w="634781">
                  <a:extLst>
                    <a:ext uri="{9D8B030D-6E8A-4147-A177-3AD203B41FA5}">
                      <a16:colId xmlns:a16="http://schemas.microsoft.com/office/drawing/2014/main" val="20005"/>
                    </a:ext>
                  </a:extLst>
                </a:gridCol>
                <a:gridCol w="304695">
                  <a:extLst>
                    <a:ext uri="{9D8B030D-6E8A-4147-A177-3AD203B41FA5}">
                      <a16:colId xmlns:a16="http://schemas.microsoft.com/office/drawing/2014/main" val="20006"/>
                    </a:ext>
                  </a:extLst>
                </a:gridCol>
                <a:gridCol w="304695">
                  <a:extLst>
                    <a:ext uri="{9D8B030D-6E8A-4147-A177-3AD203B41FA5}">
                      <a16:colId xmlns:a16="http://schemas.microsoft.com/office/drawing/2014/main" val="20007"/>
                    </a:ext>
                  </a:extLst>
                </a:gridCol>
                <a:gridCol w="966454">
                  <a:extLst>
                    <a:ext uri="{9D8B030D-6E8A-4147-A177-3AD203B41FA5}">
                      <a16:colId xmlns:a16="http://schemas.microsoft.com/office/drawing/2014/main" val="20008"/>
                    </a:ext>
                  </a:extLst>
                </a:gridCol>
                <a:gridCol w="130924">
                  <a:extLst>
                    <a:ext uri="{9D8B030D-6E8A-4147-A177-3AD203B41FA5}">
                      <a16:colId xmlns:a16="http://schemas.microsoft.com/office/drawing/2014/main" val="20009"/>
                    </a:ext>
                  </a:extLst>
                </a:gridCol>
                <a:gridCol w="389597">
                  <a:extLst>
                    <a:ext uri="{9D8B030D-6E8A-4147-A177-3AD203B41FA5}">
                      <a16:colId xmlns:a16="http://schemas.microsoft.com/office/drawing/2014/main" val="20010"/>
                    </a:ext>
                  </a:extLst>
                </a:gridCol>
                <a:gridCol w="402491">
                  <a:extLst>
                    <a:ext uri="{9D8B030D-6E8A-4147-A177-3AD203B41FA5}">
                      <a16:colId xmlns:a16="http://schemas.microsoft.com/office/drawing/2014/main" val="20011"/>
                    </a:ext>
                  </a:extLst>
                </a:gridCol>
                <a:gridCol w="581419">
                  <a:extLst>
                    <a:ext uri="{9D8B030D-6E8A-4147-A177-3AD203B41FA5}">
                      <a16:colId xmlns:a16="http://schemas.microsoft.com/office/drawing/2014/main" val="20012"/>
                    </a:ext>
                  </a:extLst>
                </a:gridCol>
                <a:gridCol w="304695">
                  <a:extLst>
                    <a:ext uri="{9D8B030D-6E8A-4147-A177-3AD203B41FA5}">
                      <a16:colId xmlns:a16="http://schemas.microsoft.com/office/drawing/2014/main" val="20013"/>
                    </a:ext>
                  </a:extLst>
                </a:gridCol>
                <a:gridCol w="304695">
                  <a:extLst>
                    <a:ext uri="{9D8B030D-6E8A-4147-A177-3AD203B41FA5}">
                      <a16:colId xmlns:a16="http://schemas.microsoft.com/office/drawing/2014/main" val="20014"/>
                    </a:ext>
                  </a:extLst>
                </a:gridCol>
                <a:gridCol w="304695">
                  <a:extLst>
                    <a:ext uri="{9D8B030D-6E8A-4147-A177-3AD203B41FA5}">
                      <a16:colId xmlns:a16="http://schemas.microsoft.com/office/drawing/2014/main" val="20015"/>
                    </a:ext>
                  </a:extLst>
                </a:gridCol>
                <a:gridCol w="304695">
                  <a:extLst>
                    <a:ext uri="{9D8B030D-6E8A-4147-A177-3AD203B41FA5}">
                      <a16:colId xmlns:a16="http://schemas.microsoft.com/office/drawing/2014/main" val="20016"/>
                    </a:ext>
                  </a:extLst>
                </a:gridCol>
              </a:tblGrid>
              <a:tr h="73262">
                <a:tc rowSpan="2">
                  <a:txBody>
                    <a:bodyPr/>
                    <a:lstStyle/>
                    <a:p>
                      <a:pPr algn="ctr" fontAlgn="b"/>
                      <a:r>
                        <a:rPr lang="sv-SE" sz="700" b="1" i="0" u="none" strike="noStrike" dirty="0">
                          <a:effectLst/>
                          <a:latin typeface="Arial" panose="020B0604020202020204" pitchFamily="34" charset="0"/>
                          <a:cs typeface="Arial" panose="020B0604020202020204" pitchFamily="34" charset="0"/>
                        </a:rPr>
                        <a:t>Olası Risk Türü (Potential Risk Mode)</a:t>
                      </a:r>
                      <a:endParaRPr lang="sv-SE" sz="700" b="0"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Riskin Olası Etkileri/Potential Effect(s)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en-US" sz="700" b="1" i="0" u="none" strike="noStrike">
                          <a:effectLst/>
                          <a:latin typeface="Arial" panose="020B0604020202020204" pitchFamily="34" charset="0"/>
                          <a:cs typeface="Arial" panose="020B0604020202020204" pitchFamily="34" charset="0"/>
                        </a:rPr>
                        <a:t>Riskin Sebebi/Potential Cause (s) Of Risk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sv-SE" sz="700" b="1" i="0" u="none" strike="noStrike">
                          <a:effectLst/>
                          <a:latin typeface="Arial" panose="020B0604020202020204" pitchFamily="34" charset="0"/>
                          <a:cs typeface="Arial" panose="020B0604020202020204" pitchFamily="34" charset="0"/>
                        </a:rPr>
                        <a:t>Varolan  Kontroller (Önlemler)  / Current Controls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a:txBody>
                    <a:bodyPr/>
                    <a:lstStyle/>
                    <a:p>
                      <a:pPr algn="ctr" fontAlgn="ctr"/>
                      <a:r>
                        <a:rPr lang="tr-TR" sz="700" b="1" i="0" u="none" strike="noStrike">
                          <a:effectLst/>
                          <a:latin typeface="Arial" panose="020B0604020202020204" pitchFamily="34" charset="0"/>
                          <a:cs typeface="Arial" panose="020B0604020202020204" pitchFamily="34" charset="0"/>
                        </a:rPr>
                        <a:t>R.Ö.F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gridSpan="2">
                  <a:txBody>
                    <a:bodyPr/>
                    <a:lstStyle/>
                    <a:p>
                      <a:pPr algn="ctr" fontAlgn="ctr"/>
                      <a:r>
                        <a:rPr lang="en-US" sz="700" b="1" i="0" u="none" strike="noStrike">
                          <a:effectLst/>
                          <a:latin typeface="Arial" panose="020B0604020202020204" pitchFamily="34" charset="0"/>
                          <a:cs typeface="Arial" panose="020B0604020202020204" pitchFamily="34" charset="0"/>
                        </a:rPr>
                        <a:t>Önerilen Faaliyetler (Recomended Action (s)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hMerge="1">
                  <a:txBody>
                    <a:bodyPr/>
                    <a:lstStyle/>
                    <a:p>
                      <a:pPr algn="ctr" fontAlgn="ctr"/>
                      <a:endParaRPr lang="tr-TR" sz="700" b="1" i="0" u="none" strike="noStrike">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gridSpan="2">
                  <a:txBody>
                    <a:bodyPr/>
                    <a:lstStyle/>
                    <a:p>
                      <a:pPr algn="ctr" fontAlgn="ctr"/>
                      <a:r>
                        <a:rPr lang="tr-TR" sz="700" b="1" i="0" u="none" strike="noStrike">
                          <a:effectLst/>
                          <a:latin typeface="Arial" panose="020B0604020202020204" pitchFamily="34" charset="0"/>
                          <a:cs typeface="Arial" panose="020B0604020202020204" pitchFamily="34" charset="0"/>
                        </a:rPr>
                        <a:t>Sorumlu ve Hedef Tamamlama Tarihi (Responibility Target Completion Date)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rowSpan="2" hMerge="1">
                  <a:txBody>
                    <a:bodyPr/>
                    <a:lstStyle/>
                    <a:p>
                      <a:pPr algn="ctr" fontAlgn="ctr"/>
                      <a:endParaRPr lang="tr-TR" sz="700" b="1" i="0" u="none" strike="noStrike" kern="1200">
                        <a:solidFill>
                          <a:schemeClr val="tx1"/>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gridSpan="5">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Faaliyetleri Sonuçları/Action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0"/>
                  </a:ext>
                </a:extLst>
              </a:tr>
              <a:tr h="366308">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tc gridSpan="2" vMerge="1">
                  <a:txBody>
                    <a:bodyPr/>
                    <a:lstStyle/>
                    <a:p>
                      <a:endParaRPr lang="tr-TR"/>
                    </a:p>
                  </a:txBody>
                  <a:tcPr/>
                </a:tc>
                <a:tc hMerge="1" vMerge="1">
                  <a:txBody>
                    <a:bodyPr/>
                    <a:lstStyle/>
                    <a:p>
                      <a:endParaRPr lang="tr-TR"/>
                    </a:p>
                  </a:txBody>
                  <a:tcPr/>
                </a:tc>
                <a:tc gridSpan="2" vMerge="1">
                  <a:txBody>
                    <a:bodyPr/>
                    <a:lstStyle/>
                    <a:p>
                      <a:endParaRPr lang="tr-TR"/>
                    </a:p>
                  </a:txBody>
                  <a:tcPr/>
                </a:tc>
                <a:tc hMerge="1" vMerge="1">
                  <a:txBody>
                    <a:bodyPr/>
                    <a:lstStyle/>
                    <a:p>
                      <a:pPr algn="ctr" fontAlgn="ctr"/>
                      <a:endParaRPr lang="tr-TR" sz="7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dirty="0">
                          <a:effectLst/>
                          <a:latin typeface="Arial" panose="020B0604020202020204" pitchFamily="34" charset="0"/>
                          <a:cs typeface="Arial" panose="020B0604020202020204" pitchFamily="34" charset="0"/>
                        </a:rPr>
                        <a:t>Gerçekleşen </a:t>
                      </a:r>
                      <a:r>
                        <a:rPr lang="tr-TR" sz="700" b="1" i="0" u="none" strike="noStrike" dirty="0" err="1">
                          <a:effectLst/>
                          <a:latin typeface="Arial" panose="020B0604020202020204" pitchFamily="34" charset="0"/>
                          <a:cs typeface="Arial" panose="020B0604020202020204" pitchFamily="34" charset="0"/>
                        </a:rPr>
                        <a:t>Faliyetler</a:t>
                      </a:r>
                      <a:r>
                        <a:rPr lang="tr-TR" sz="700" b="1" i="0" u="none" strike="noStrike" dirty="0">
                          <a:effectLst/>
                          <a:latin typeface="Arial" panose="020B0604020202020204" pitchFamily="34" charset="0"/>
                          <a:cs typeface="Arial" panose="020B0604020202020204" pitchFamily="34" charset="0"/>
                        </a:rPr>
                        <a:t>/                           Action </a:t>
                      </a:r>
                      <a:r>
                        <a:rPr lang="tr-TR" sz="700" b="1" i="0" u="none" strike="noStrike" dirty="0" err="1">
                          <a:effectLst/>
                          <a:latin typeface="Arial" panose="020B0604020202020204" pitchFamily="34" charset="0"/>
                          <a:cs typeface="Arial" panose="020B0604020202020204" pitchFamily="34" charset="0"/>
                        </a:rPr>
                        <a:t>Taken</a:t>
                      </a:r>
                      <a:endParaRPr lang="tr-TR" sz="700" b="1" i="0" u="none" strike="noStrike" dirty="0">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kern="1200">
                          <a:solidFill>
                            <a:schemeClr val="tx1"/>
                          </a:solidFill>
                          <a:effectLst/>
                          <a:latin typeface="Arial" panose="020B0604020202020204" pitchFamily="34" charset="0"/>
                          <a:ea typeface="+mn-ea"/>
                          <a:cs typeface="Arial" panose="020B0604020202020204" pitchFamily="34" charset="0"/>
                        </a:rPr>
                        <a:t>Şiddet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Olasılık </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Keşif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ctr"/>
                      <a:r>
                        <a:rPr lang="tr-TR" sz="700" b="1" i="0" u="none" strike="noStrike">
                          <a:effectLst/>
                          <a:latin typeface="Arial" panose="020B0604020202020204" pitchFamily="34" charset="0"/>
                          <a:cs typeface="Arial" panose="020B0604020202020204" pitchFamily="34" charset="0"/>
                        </a:rPr>
                        <a:t>R.Ö.F</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extLst>
                  <a:ext uri="{0D108BD9-81ED-4DB2-BD59-A6C34878D82A}">
                    <a16:rowId xmlns:a16="http://schemas.microsoft.com/office/drawing/2014/main" val="10001"/>
                  </a:ext>
                </a:extLst>
              </a:tr>
              <a:tr h="427360">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Danışman hocaların, öğrenciler mezun olduktan sonra iş imkanları ve iş bulma hakkında bilgilendirilme yapılmaması.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Öğrencilerin mezun olduktan </a:t>
                      </a:r>
                      <a:r>
                        <a:rPr lang="tr-TR" sz="700" b="0" i="0" u="none" strike="noStrike" kern="1200" dirty="0" smtClean="0">
                          <a:solidFill>
                            <a:schemeClr val="tx1"/>
                          </a:solidFill>
                          <a:effectLst/>
                          <a:latin typeface="Arial" panose="020B0604020202020204" pitchFamily="34" charset="0"/>
                          <a:ea typeface="+mn-ea"/>
                          <a:cs typeface="Arial" panose="020B0604020202020204" pitchFamily="34" charset="0"/>
                        </a:rPr>
                        <a:t>sonraki süreci </a:t>
                      </a: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gözden geçirmeyerek ders seçimi yapıp verimli olan dersleri daha az ciddiye almaları.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Danışman tüm öğrencilerle iş aynı diyaloğu kuramaması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Mail yolu ile toplu mail atılması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a:solidFill>
                            <a:schemeClr val="tx1"/>
                          </a:solidFill>
                          <a:effectLst/>
                          <a:latin typeface="Arial" panose="020B0604020202020204" pitchFamily="34" charset="0"/>
                          <a:ea typeface="+mn-ea"/>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Her dönem her danışmanın öğrencilere bir toplantı düzenlemesi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kern="1200">
                        <a:solidFill>
                          <a:schemeClr val="tx1"/>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Bölüm Başkanlığı </a:t>
                      </a:r>
                      <a:br>
                        <a:rPr lang="tr-TR" sz="700" b="0" i="0" u="none" strike="noStrike" kern="1200">
                          <a:solidFill>
                            <a:schemeClr val="tx1"/>
                          </a:solidFill>
                          <a:effectLst/>
                          <a:latin typeface="Arial" panose="020B0604020202020204" pitchFamily="34" charset="0"/>
                          <a:ea typeface="+mn-ea"/>
                          <a:cs typeface="Arial" panose="020B0604020202020204" pitchFamily="34" charset="0"/>
                        </a:rPr>
                      </a:br>
                      <a:r>
                        <a:rPr lang="tr-TR" sz="700" b="0" i="0" u="none" strike="noStrike" kern="1200">
                          <a:solidFill>
                            <a:schemeClr val="tx1"/>
                          </a:solidFill>
                          <a:effectLst/>
                          <a:latin typeface="Arial" panose="020B0604020202020204" pitchFamily="34" charset="0"/>
                          <a:ea typeface="+mn-ea"/>
                          <a:cs typeface="Arial" panose="020B0604020202020204" pitchFamily="34" charset="0"/>
                        </a:rPr>
                        <a:t>31.06.2020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27360">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Oryantasyonda daha ilgi çekici konulara değinilerek öğrencileri okulun spor ve sosyal alanlarına da yönlendirebilmek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Öğrencilerin yararlanabileceği durumlardan haberdar olmamak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Üniversite ve Fakülte/bölümün Oryantasyonu ayrı yapılması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Öğrenci kulüpleri oryantasyona yer alınması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a:solidFill>
                            <a:schemeClr val="tx1"/>
                          </a:solidFill>
                          <a:effectLst/>
                          <a:latin typeface="Arial" panose="020B0604020202020204" pitchFamily="34" charset="0"/>
                          <a:ea typeface="+mn-ea"/>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SKS ve Pazarlama bölümü ile iletişimde olup oryantasyona onları dahil etmek.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kern="1200">
                        <a:solidFill>
                          <a:schemeClr val="tx1"/>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Bölüm Başkanlığı </a:t>
                      </a:r>
                      <a:br>
                        <a:rPr lang="tr-TR" sz="700" b="0" i="0" u="none" strike="noStrike" kern="1200">
                          <a:solidFill>
                            <a:schemeClr val="tx1"/>
                          </a:solidFill>
                          <a:effectLst/>
                          <a:latin typeface="Arial" panose="020B0604020202020204" pitchFamily="34" charset="0"/>
                          <a:ea typeface="+mn-ea"/>
                          <a:cs typeface="Arial" panose="020B0604020202020204" pitchFamily="34" charset="0"/>
                        </a:rPr>
                      </a:br>
                      <a:r>
                        <a:rPr lang="tr-TR" sz="700" b="0" i="0" u="none" strike="noStrike" kern="1200">
                          <a:solidFill>
                            <a:schemeClr val="tx1"/>
                          </a:solidFill>
                          <a:effectLst/>
                          <a:latin typeface="Arial" panose="020B0604020202020204" pitchFamily="34" charset="0"/>
                          <a:ea typeface="+mn-ea"/>
                          <a:cs typeface="Arial" panose="020B0604020202020204" pitchFamily="34" charset="0"/>
                        </a:rPr>
                        <a:t>31.12.2020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27360">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Asistan hocaların öğrencilere olan davranışlarına dikkat edilmesi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Öğrenci derste kötü hissedip asistan ile iletişim eksiği yaşaması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Daha az </a:t>
                      </a:r>
                      <a:r>
                        <a:rPr lang="tr-TR" sz="700" b="0" i="0" u="none" strike="noStrike" kern="1200" dirty="0" smtClean="0">
                          <a:solidFill>
                            <a:schemeClr val="tx1"/>
                          </a:solidFill>
                          <a:effectLst/>
                          <a:latin typeface="Arial" panose="020B0604020202020204" pitchFamily="34" charset="0"/>
                          <a:ea typeface="+mn-ea"/>
                          <a:cs typeface="Arial" panose="020B0604020202020204" pitchFamily="34" charset="0"/>
                        </a:rPr>
                        <a:t>tecrübeli </a:t>
                      </a: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araştırma görevlileri bazen doğru iletişimi kuramayabilirler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Öğrenci ile iletişim kurmak ile ilgili ara ara araştırma görevlilerine kısa eğitimler vermek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Ders hocaları araştırma görevlilerine dönem başı iletişim kurmaları ile ilgili bilgiler vermeleri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kern="1200">
                        <a:solidFill>
                          <a:schemeClr val="tx1"/>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Bölüm Başkanlığı </a:t>
                      </a:r>
                      <a:br>
                        <a:rPr lang="tr-TR" sz="700" b="0" i="0" u="none" strike="noStrike" kern="1200">
                          <a:solidFill>
                            <a:schemeClr val="tx1"/>
                          </a:solidFill>
                          <a:effectLst/>
                          <a:latin typeface="Arial" panose="020B0604020202020204" pitchFamily="34" charset="0"/>
                          <a:ea typeface="+mn-ea"/>
                          <a:cs typeface="Arial" panose="020B0604020202020204" pitchFamily="34" charset="0"/>
                        </a:rPr>
                      </a:br>
                      <a:r>
                        <a:rPr lang="tr-TR" sz="700" b="0" i="0" u="none" strike="noStrike" kern="1200">
                          <a:solidFill>
                            <a:schemeClr val="tx1"/>
                          </a:solidFill>
                          <a:effectLst/>
                          <a:latin typeface="Arial" panose="020B0604020202020204" pitchFamily="34" charset="0"/>
                          <a:ea typeface="+mn-ea"/>
                          <a:cs typeface="Arial" panose="020B0604020202020204" pitchFamily="34" charset="0"/>
                        </a:rPr>
                        <a:t>31.12.2020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27360">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Yarı zamanlı hocalara ders dışında ulaşmanın zorluğundan dolayı yarı zamanlı hocalara proje dersinin verilmemesi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Ofis saatinde kritik alabilen öğencilere kıyaslayınca öğrencilerin kendilerini yetersiz hissetmesi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Yarı zamanlı hocaların ofis saatlerinin bulunmaması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Yarı zamanlı hocaların kendi iş yerlerinde öğrencilere zaman tanımaları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a:solidFill>
                            <a:schemeClr val="tx1"/>
                          </a:solidFill>
                          <a:effectLst/>
                          <a:latin typeface="Arial" panose="020B0604020202020204" pitchFamily="34" charset="0"/>
                          <a:ea typeface="+mn-ea"/>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140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Yarı zamanlı hocalara ofis alanı tesis etmek ve haftalık ofis saati tanımlanması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kern="1200">
                        <a:solidFill>
                          <a:schemeClr val="tx1"/>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Bölüm Başkanlığı </a:t>
                      </a:r>
                      <a:br>
                        <a:rPr lang="tr-TR" sz="700" b="0" i="0" u="none" strike="noStrike" kern="1200">
                          <a:solidFill>
                            <a:schemeClr val="tx1"/>
                          </a:solidFill>
                          <a:effectLst/>
                          <a:latin typeface="Arial" panose="020B0604020202020204" pitchFamily="34" charset="0"/>
                          <a:ea typeface="+mn-ea"/>
                          <a:cs typeface="Arial" panose="020B0604020202020204" pitchFamily="34" charset="0"/>
                        </a:rPr>
                      </a:br>
                      <a:r>
                        <a:rPr lang="tr-TR" sz="700" b="0" i="0" u="none" strike="noStrike" kern="1200">
                          <a:solidFill>
                            <a:schemeClr val="tx1"/>
                          </a:solidFill>
                          <a:effectLst/>
                          <a:latin typeface="Arial" panose="020B0604020202020204" pitchFamily="34" charset="0"/>
                          <a:ea typeface="+mn-ea"/>
                          <a:cs typeface="Arial" panose="020B0604020202020204" pitchFamily="34" charset="0"/>
                        </a:rPr>
                        <a:t>31.12.2020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27360">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Ders içerisinde verilen kritiklerin uzun sürmesi sebebiyle her öğrenciye eşit süre tanımlanmaması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Öğrencinin ders saatinde verimli ders işleyememesi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Sınıfların kalabalık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smtClean="0">
                          <a:solidFill>
                            <a:schemeClr val="tx1"/>
                          </a:solidFill>
                          <a:effectLst/>
                          <a:latin typeface="Arial" panose="020B0604020202020204" pitchFamily="34" charset="0"/>
                          <a:ea typeface="+mn-ea"/>
                          <a:cs typeface="Arial" panose="020B0604020202020204" pitchFamily="34" charset="0"/>
                        </a:rPr>
                        <a:t>Dakika </a:t>
                      </a: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tutma yöntemi kullanması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a:solidFill>
                            <a:schemeClr val="tx1"/>
                          </a:solidFill>
                          <a:effectLst/>
                          <a:latin typeface="Arial" panose="020B0604020202020204" pitchFamily="34" charset="0"/>
                          <a:ea typeface="+mn-ea"/>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160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Tasarım derslerinde hocaların grup sayılarını düşürmek ve maksimum 12-10 arası tutmak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kern="1200">
                        <a:solidFill>
                          <a:schemeClr val="tx1"/>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Bölüm Başkanlığı </a:t>
                      </a:r>
                      <a:br>
                        <a:rPr lang="tr-TR" sz="700" b="0" i="0" u="none" strike="noStrike" kern="1200">
                          <a:solidFill>
                            <a:schemeClr val="tx1"/>
                          </a:solidFill>
                          <a:effectLst/>
                          <a:latin typeface="Arial" panose="020B0604020202020204" pitchFamily="34" charset="0"/>
                          <a:ea typeface="+mn-ea"/>
                          <a:cs typeface="Arial" panose="020B0604020202020204" pitchFamily="34" charset="0"/>
                        </a:rPr>
                      </a:br>
                      <a:r>
                        <a:rPr lang="tr-TR" sz="700" b="0" i="0" u="none" strike="noStrike" kern="1200">
                          <a:solidFill>
                            <a:schemeClr val="tx1"/>
                          </a:solidFill>
                          <a:effectLst/>
                          <a:latin typeface="Arial" panose="020B0604020202020204" pitchFamily="34" charset="0"/>
                          <a:ea typeface="+mn-ea"/>
                          <a:cs typeface="Arial" panose="020B0604020202020204" pitchFamily="34" charset="0"/>
                        </a:rPr>
                        <a:t>31.12.2020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27360">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Hocaların daha fazla ders işlemesi ve öğrencilerden istenilen sunumların ders konuları bittikten sonra verilmesi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Öğrencinin sunum yapacağı konuyu anlayamaması ve neyi araştırdığını kavrayamaması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Öğrencinin konu anlatmasının onlar için yararlı olduğunu düşünen öğr. Üyeleri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sv-SE" sz="700" b="0" i="0" u="none" strike="noStrike" kern="1200">
                          <a:solidFill>
                            <a:schemeClr val="tx1"/>
                          </a:solidFill>
                          <a:effectLst/>
                          <a:latin typeface="Arial" panose="020B0604020202020204" pitchFamily="34" charset="0"/>
                          <a:ea typeface="+mn-ea"/>
                          <a:cs typeface="Arial" panose="020B0604020202020204" pitchFamily="34" charset="0"/>
                        </a:rPr>
                        <a:t>Syllabusların ders dönemi başlamadan kontrol edilmesi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a:solidFill>
                            <a:schemeClr val="tx1"/>
                          </a:solidFill>
                          <a:effectLst/>
                          <a:latin typeface="Arial" panose="020B0604020202020204" pitchFamily="34" charset="0"/>
                          <a:ea typeface="+mn-ea"/>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140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Tüm hocalara konu ile ilgili hem mailde hem toplantılarda hoca tarafından anlatılmayan konuyu sunmayı öğrencilerden beklememelerini bildirmek.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kern="1200">
                        <a:solidFill>
                          <a:schemeClr val="tx1"/>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Bölüm Başkanlığı </a:t>
                      </a:r>
                      <a:br>
                        <a:rPr lang="tr-TR" sz="700" b="0" i="0" u="none" strike="noStrike" kern="1200">
                          <a:solidFill>
                            <a:schemeClr val="tx1"/>
                          </a:solidFill>
                          <a:effectLst/>
                          <a:latin typeface="Arial" panose="020B0604020202020204" pitchFamily="34" charset="0"/>
                          <a:ea typeface="+mn-ea"/>
                          <a:cs typeface="Arial" panose="020B0604020202020204" pitchFamily="34" charset="0"/>
                        </a:rPr>
                      </a:br>
                      <a:r>
                        <a:rPr lang="tr-TR" sz="700" b="0" i="0" u="none" strike="noStrike" kern="1200">
                          <a:solidFill>
                            <a:schemeClr val="tx1"/>
                          </a:solidFill>
                          <a:effectLst/>
                          <a:latin typeface="Arial" panose="020B0604020202020204" pitchFamily="34" charset="0"/>
                          <a:ea typeface="+mn-ea"/>
                          <a:cs typeface="Arial" panose="020B0604020202020204" pitchFamily="34" charset="0"/>
                        </a:rPr>
                        <a:t>31.12.2020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27360">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Hocaların derse zamanında gelmemesi ve dersi zamanından önce bitirmesi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Öğrencinin ders saatinde verimli ders işleyememesi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Ders yükünün dışında idari yüklerin fazla olması</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kern="1200">
                          <a:solidFill>
                            <a:schemeClr val="tx1"/>
                          </a:solidFill>
                          <a:effectLst/>
                          <a:latin typeface="Arial" panose="020B0604020202020204" pitchFamily="34" charset="0"/>
                          <a:ea typeface="+mn-ea"/>
                          <a:cs typeface="Arial" panose="020B0604020202020204" pitchFamily="34" charset="0"/>
                        </a:rPr>
                        <a:t>Hocaların ders saatlerini yetkin kullanmaları ile ilgili talimat vermek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a:solidFill>
                            <a:schemeClr val="tx1"/>
                          </a:solidFill>
                          <a:effectLst/>
                          <a:latin typeface="Arial" panose="020B0604020202020204" pitchFamily="34" charset="0"/>
                          <a:ea typeface="+mn-ea"/>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1" i="0" u="none" strike="noStrike" kern="1200" dirty="0">
                          <a:solidFill>
                            <a:schemeClr val="tx1"/>
                          </a:solidFill>
                          <a:effectLst/>
                          <a:latin typeface="Arial" panose="020B0604020202020204" pitchFamily="34" charset="0"/>
                          <a:ea typeface="+mn-ea"/>
                          <a:cs typeface="Arial" panose="020B0604020202020204" pitchFamily="34" charset="0"/>
                        </a:rPr>
                        <a:t>120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dirty="0" smtClean="0">
                          <a:solidFill>
                            <a:schemeClr val="tx1"/>
                          </a:solidFill>
                          <a:effectLst/>
                          <a:latin typeface="Arial" panose="020B0604020202020204" pitchFamily="34" charset="0"/>
                          <a:ea typeface="+mn-ea"/>
                          <a:cs typeface="Arial" panose="020B0604020202020204" pitchFamily="34" charset="0"/>
                        </a:rPr>
                        <a:t>Bölüm tarafından hocaların derse giriş ve çıkışlarının kontrol edilmesi</a:t>
                      </a:r>
                      <a:endParaRPr lang="tr-TR" sz="700" b="0"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Bölüm Başkanlığı </a:t>
                      </a:r>
                      <a:br>
                        <a:rPr lang="tr-TR" sz="700" b="0" i="0" u="none" strike="noStrike" kern="1200" dirty="0">
                          <a:solidFill>
                            <a:schemeClr val="tx1"/>
                          </a:solidFill>
                          <a:effectLst/>
                          <a:latin typeface="Arial" panose="020B0604020202020204" pitchFamily="34" charset="0"/>
                          <a:ea typeface="+mn-ea"/>
                          <a:cs typeface="Arial" panose="020B0604020202020204" pitchFamily="34" charset="0"/>
                        </a:rPr>
                      </a:br>
                      <a:r>
                        <a:rPr lang="tr-TR" sz="700" b="0" i="0" u="none" strike="noStrike" kern="1200" dirty="0">
                          <a:solidFill>
                            <a:schemeClr val="tx1"/>
                          </a:solidFill>
                          <a:effectLst/>
                          <a:latin typeface="Arial" panose="020B0604020202020204" pitchFamily="34" charset="0"/>
                          <a:ea typeface="+mn-ea"/>
                          <a:cs typeface="Arial" panose="020B0604020202020204" pitchFamily="34" charset="0"/>
                        </a:rPr>
                        <a:t>31.12.2020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06840">
                <a:tc>
                  <a:txBody>
                    <a:bodyPr/>
                    <a:lstStyle/>
                    <a:p>
                      <a:pPr algn="ctr"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tr-TR" sz="700" b="1" i="0" u="none" strike="noStrike">
                        <a:effectLst/>
                        <a:latin typeface="Arial" panose="020B0604020202020204" pitchFamily="34" charset="0"/>
                        <a:cs typeface="Arial" panose="020B060402020202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endParaRPr lang="tr-TR" sz="700" b="1"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endParaRPr lang="tr-TR"/>
                    </a:p>
                  </a:txBody>
                  <a:tcPr marL="0" marR="0" marT="0" marB="0" anchor="ctr">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fontAlgn="ct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tr-TR"/>
                    </a:p>
                  </a:txBody>
                  <a:tcPr marL="0" marR="0" marT="0" marB="0" anchor="ctr">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66581">
                <a:tc gridSpan="2">
                  <a:txBody>
                    <a:bodyPr/>
                    <a:lstStyle/>
                    <a:p>
                      <a:pPr algn="ctr" fontAlgn="b"/>
                      <a:r>
                        <a:rPr lang="tr-TR" sz="700" b="1" i="0" u="none" strike="noStrike">
                          <a:solidFill>
                            <a:srgbClr val="000000"/>
                          </a:solidFill>
                          <a:effectLst/>
                          <a:latin typeface="Arial" panose="020B0604020202020204" pitchFamily="34" charset="0"/>
                          <a:cs typeface="Arial" panose="020B0604020202020204" pitchFamily="34" charset="0"/>
                        </a:rPr>
                        <a:t>HAZIRLAYAN</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tr-TR"/>
                    </a:p>
                  </a:txBody>
                  <a:tcPr/>
                </a:tc>
                <a:tc gridSpan="5">
                  <a:txBody>
                    <a:bodyPr/>
                    <a:lstStyle/>
                    <a:p>
                      <a:pPr algn="ctr" fontAlgn="b"/>
                      <a:r>
                        <a:rPr lang="tr-TR" sz="700" b="1" i="0" u="none" strike="noStrike" dirty="0">
                          <a:effectLst/>
                          <a:latin typeface="Arial" panose="020B0604020202020204" pitchFamily="34" charset="0"/>
                          <a:cs typeface="Arial" panose="020B0604020202020204" pitchFamily="34" charset="0"/>
                        </a:rPr>
                        <a:t>ONAYLAYAN</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gridSpan="9">
                  <a:txBody>
                    <a:bodyPr/>
                    <a:lstStyle/>
                    <a:p>
                      <a:pPr algn="ctr" fontAlgn="b"/>
                      <a:r>
                        <a:rPr lang="tr-TR" sz="700" b="1" i="0" u="none" strike="noStrike" dirty="0">
                          <a:effectLst/>
                          <a:latin typeface="Arial" panose="020B0604020202020204" pitchFamily="34" charset="0"/>
                          <a:cs typeface="Arial" panose="020B0604020202020204" pitchFamily="34" charset="0"/>
                        </a:rPr>
                        <a:t>KALİTE SİSTEM </a:t>
                      </a:r>
                      <a:r>
                        <a:rPr lang="tr-TR" sz="700" b="1" i="0" u="none" strike="noStrike" dirty="0" smtClean="0">
                          <a:effectLst/>
                          <a:latin typeface="Arial" panose="020B0604020202020204" pitchFamily="34" charset="0"/>
                          <a:cs typeface="Arial" panose="020B0604020202020204" pitchFamily="34" charset="0"/>
                        </a:rPr>
                        <a:t>ONAYI</a:t>
                      </a:r>
                      <a:endParaRPr lang="tr-TR" sz="700" b="0" i="0" u="none" strike="noStrike" dirty="0">
                        <a:effectLst/>
                        <a:latin typeface="Arial" panose="020B0604020202020204" pitchFamily="34" charset="0"/>
                        <a:cs typeface="Arial" panose="020B0604020202020204" pitchFamily="34" charset="0"/>
                      </a:endParaRPr>
                    </a:p>
                    <a:p>
                      <a:pPr algn="ctr" fontAlgn="b"/>
                      <a:r>
                        <a:rPr lang="tr-TR" sz="700" b="0" i="0" u="none" strike="noStrike" dirty="0">
                          <a:effectLst/>
                          <a:latin typeface="Arial" panose="020B0604020202020204" pitchFamily="34" charset="0"/>
                          <a:cs typeface="Arial" panose="020B0604020202020204" pitchFamily="34" charset="0"/>
                        </a:rPr>
                        <a:t> </a:t>
                      </a:r>
                    </a:p>
                  </a:txBody>
                  <a:tcPr marL="0" marR="0" marT="0"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fontAlgn="b"/>
                      <a:endParaRPr lang="tr-TR" sz="700" b="0" i="0" u="none" strike="noStrike" dirty="0">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pPr algn="ctr" fontAlgn="b"/>
                      <a:endParaRPr lang="tr-TR" sz="700" b="0" i="0" u="none" strike="noStrike" dirty="0">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pPr algn="ctr" fontAlgn="b"/>
                      <a:endParaRPr lang="tr-TR" sz="700" b="0" i="0" u="none" strike="noStrike" dirty="0">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fontAlgn="b"/>
                      <a:endParaRPr lang="tr-TR" sz="700" b="0" i="0" u="none" strike="noStrike" dirty="0">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fontAlgn="b"/>
                      <a:endParaRPr lang="tr-TR" sz="700" b="0" i="0" u="none" strike="noStrike" dirty="0">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tr-TR" sz="700" b="0" i="0" u="none" strike="noStrike">
                          <a:effectLst/>
                          <a:latin typeface="Arial" panose="020B0604020202020204" pitchFamily="34" charset="0"/>
                          <a:cs typeface="Arial" panose="020B0604020202020204" pitchFamily="34" charset="0"/>
                        </a:rPr>
                        <a:t> </a:t>
                      </a:r>
                    </a:p>
                  </a:txBody>
                  <a:tcPr marL="0" marR="0"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59470">
                <a:tc rowSpan="2" gridSpan="2">
                  <a:txBody>
                    <a:bodyPr/>
                    <a:lstStyle/>
                    <a:p>
                      <a:pPr algn="ctr" fontAlgn="ctr"/>
                      <a:r>
                        <a:rPr lang="sv-SE" sz="700" b="0" i="0" u="none" strike="noStrike">
                          <a:effectLst/>
                          <a:latin typeface="Arial" panose="020B0604020202020204" pitchFamily="34" charset="0"/>
                          <a:cs typeface="Arial" panose="020B0604020202020204" pitchFamily="34" charset="0"/>
                        </a:rPr>
                        <a:t>Arş. Gör. Serpil Fatma ERTÜRK</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tr-TR"/>
                    </a:p>
                  </a:txBody>
                  <a:tcPr/>
                </a:tc>
                <a:tc rowSpan="2" gridSpan="5">
                  <a:txBody>
                    <a:bodyPr/>
                    <a:lstStyle/>
                    <a:p>
                      <a:pPr algn="ctr" fontAlgn="ctr"/>
                      <a:r>
                        <a:rPr lang="tr-TR" sz="700" b="0" i="0" u="none" strike="noStrike">
                          <a:effectLst/>
                          <a:latin typeface="Arial" panose="020B0604020202020204" pitchFamily="34" charset="0"/>
                          <a:cs typeface="Arial" panose="020B0604020202020204" pitchFamily="34" charset="0"/>
                        </a:rPr>
                        <a:t>Prof. Dr. İsmail YÜKSEK</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gridSpan="10">
                  <a:txBody>
                    <a:bodyPr/>
                    <a:lstStyle/>
                    <a:p>
                      <a:pPr algn="ctr" fontAlgn="ctr"/>
                      <a:r>
                        <a:rPr lang="tr-TR" sz="700" b="0" i="0" u="none" strike="noStrike" dirty="0">
                          <a:effectLst/>
                          <a:latin typeface="Arial" panose="020B0604020202020204" pitchFamily="34" charset="0"/>
                          <a:cs typeface="Arial" panose="020B0604020202020204" pitchFamily="34" charset="0"/>
                        </a:rPr>
                        <a:t>Şafak </a:t>
                      </a:r>
                      <a:r>
                        <a:rPr lang="tr-TR" sz="700" b="0" i="0" u="none" strike="noStrike" dirty="0" smtClean="0">
                          <a:effectLst/>
                          <a:latin typeface="Arial" panose="020B0604020202020204" pitchFamily="34" charset="0"/>
                          <a:cs typeface="Arial" panose="020B0604020202020204" pitchFamily="34" charset="0"/>
                        </a:rPr>
                        <a:t>GÜR</a:t>
                      </a: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hMerge="1">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tr-TR"/>
                    </a:p>
                  </a:txBody>
                  <a:tcPr/>
                </a:tc>
                <a:tc hMerge="1">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tr-TR"/>
                    </a:p>
                  </a:txBody>
                  <a:tcPr/>
                </a:tc>
                <a:tc hMerge="1">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ctr" fontAlgn="ct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11"/>
                  </a:ext>
                </a:extLst>
              </a:tr>
              <a:tr h="91577">
                <a:tc gridSpan="2" vMerge="1">
                  <a:txBody>
                    <a:bodyPr/>
                    <a:lstStyle/>
                    <a:p>
                      <a:endParaRPr lang="tr-TR"/>
                    </a:p>
                  </a:txBody>
                  <a:tcPr/>
                </a:tc>
                <a:tc hMerge="1" vMerge="1">
                  <a:txBody>
                    <a:bodyPr/>
                    <a:lstStyle/>
                    <a:p>
                      <a:endParaRPr lang="tr-TR"/>
                    </a:p>
                  </a:txBody>
                  <a:tcPr/>
                </a:tc>
                <a:tc gridSpan="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gridSpan="2">
                  <a:txBody>
                    <a:bodyPr/>
                    <a:lstStyle/>
                    <a:p>
                      <a:pPr algn="ctr" fontAlgn="ctr"/>
                      <a:r>
                        <a:rPr lang="tr-TR" sz="700" b="0" i="0" u="none" strike="noStrike" dirty="0">
                          <a:effectLst/>
                          <a:latin typeface="Arial" panose="020B0604020202020204" pitchFamily="34" charset="0"/>
                          <a:cs typeface="Arial" panose="020B0604020202020204" pitchFamily="34" charset="0"/>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tr-TR"/>
                    </a:p>
                  </a:txBody>
                  <a:tcPr/>
                </a:tc>
                <a:tc gridSpan="2">
                  <a:txBody>
                    <a:bodyPr/>
                    <a:lstStyle/>
                    <a:p>
                      <a:pPr algn="ctr" fontAlgn="ctr"/>
                      <a:r>
                        <a:rPr lang="tr-TR" sz="700" b="0" i="0" u="none" strike="noStrike" dirty="0">
                          <a:effectLst/>
                          <a:latin typeface="Arial" panose="020B0604020202020204" pitchFamily="34" charset="0"/>
                          <a:cs typeface="Arial" panose="020B0604020202020204" pitchFamily="34" charset="0"/>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lang="tr-TR"/>
                    </a:p>
                  </a:txBody>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panose="020B0604020202020204" pitchFamily="34" charset="0"/>
                          <a:cs typeface="Arial" panose="020B0604020202020204" pitchFamily="34" charset="0"/>
                        </a:rPr>
                        <a:t> </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panose="020B0604020202020204" pitchFamily="34" charset="0"/>
                          <a:cs typeface="Arial" panose="020B0604020202020204" pitchFamily="34" charset="0"/>
                        </a:rPr>
                        <a:t> </a:t>
                      </a:r>
                    </a:p>
                  </a:txBody>
                  <a:tcPr marL="0" marR="0"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02581">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tr-TR" sz="700" b="1" i="0" u="none" strike="noStrike">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tr-TR" sz="700" b="1"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gridSpan="2">
                  <a:txBody>
                    <a:bodyPr/>
                    <a:lstStyle/>
                    <a:p>
                      <a:pPr algn="ctr" fontAlgn="ct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tr-TR"/>
                    </a:p>
                  </a:txBody>
                  <a:tcPr/>
                </a:tc>
                <a:tc gridSpan="2">
                  <a:txBody>
                    <a:bodyPr/>
                    <a:lstStyle/>
                    <a:p>
                      <a:pPr algn="ctr" fontAlgn="ct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lang="tr-TR"/>
                    </a:p>
                  </a:txBody>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tr-TR" sz="700" b="0" i="0" u="none" strike="noStrike" dirty="0">
                        <a:effectLst/>
                        <a:latin typeface="Arial" panose="020B0604020202020204" pitchFamily="34" charset="0"/>
                        <a:cs typeface="Arial" panose="020B0604020202020204" pitchFamily="34" charset="0"/>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13"/>
                  </a:ext>
                </a:extLst>
              </a:tr>
              <a:tr h="102581">
                <a:tc gridSpan="2">
                  <a:txBody>
                    <a:bodyPr/>
                    <a:lstStyle/>
                    <a:p>
                      <a:pPr algn="l" fontAlgn="b"/>
                      <a:r>
                        <a:rPr lang="tr-TR" sz="700" b="0" i="0" u="none" strike="noStrike">
                          <a:effectLst/>
                          <a:latin typeface="Arial" panose="020B0604020202020204" pitchFamily="34" charset="0"/>
                          <a:cs typeface="Arial" panose="020B0604020202020204" pitchFamily="34" charset="0"/>
                        </a:rPr>
                        <a:t> Form No:KY-FR-0004 Yayın Tarihi: 03.05.2018 Değ. No:0 Değ. Tarihi:-</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tr-TR"/>
                    </a:p>
                  </a:txBody>
                  <a:tcPr/>
                </a:tc>
                <a:tc>
                  <a:txBody>
                    <a:bodyPr/>
                    <a:lstStyle/>
                    <a:p>
                      <a:pPr algn="l" fontAlgn="b"/>
                      <a:r>
                        <a:rPr lang="tr-TR" sz="700" b="0" i="0" u="none" strike="noStrike">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a:noFill/>
                    </a:lnT>
                    <a:lnB>
                      <a:noFill/>
                    </a:lnB>
                  </a:tcPr>
                </a:tc>
                <a:tc>
                  <a:txBody>
                    <a:bodyPr/>
                    <a:lstStyle/>
                    <a:p>
                      <a:pPr algn="ctr" fontAlgn="ctr"/>
                      <a:endParaRPr lang="tr-TR" sz="700" b="1" i="0" u="none" strike="noStrike">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tcPr>
                </a:tc>
                <a:tc>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tcPr>
                </a:tc>
                <a:tc>
                  <a:txBody>
                    <a:bodyPr/>
                    <a:lstStyle/>
                    <a:p>
                      <a:pPr algn="ctr" fontAlgn="ctr"/>
                      <a:endParaRPr lang="tr-TR" sz="700" b="0" i="0" u="none" strike="noStrike">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tcPr>
                </a:tc>
                <a:tc>
                  <a:txBody>
                    <a:bodyPr/>
                    <a:lstStyle/>
                    <a:p>
                      <a:pPr algn="ctr"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a:noFill/>
                    </a:lnT>
                    <a:lnB>
                      <a:noFill/>
                    </a:lnB>
                  </a:tcPr>
                </a:tc>
                <a:tc>
                  <a:txBody>
                    <a:bodyPr/>
                    <a:lstStyle/>
                    <a:p>
                      <a:pPr algn="ctr" fontAlgn="ct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tcPr>
                </a:tc>
                <a:tc gridSpan="2">
                  <a:txBody>
                    <a:bodyPr/>
                    <a:lstStyle/>
                    <a:p>
                      <a:pPr algn="ctr" fontAlgn="ct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tcPr>
                </a:tc>
                <a:tc hMerge="1">
                  <a:txBody>
                    <a:bodyPr/>
                    <a:lstStyle/>
                    <a:p>
                      <a:endParaRPr lang="tr-TR"/>
                    </a:p>
                  </a:txBody>
                  <a:tcPr/>
                </a:tc>
                <a:tc gridSpan="2">
                  <a:txBody>
                    <a:bodyPr/>
                    <a:lstStyle/>
                    <a:p>
                      <a:pPr algn="ctr" fontAlgn="ctr"/>
                      <a:endParaRPr lang="tr-TR" sz="700" b="0" i="0" u="none" strike="noStrike" dirty="0">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tcPr>
                </a:tc>
                <a:tc hMerge="1">
                  <a:txBody>
                    <a:bodyPr/>
                    <a:lstStyle/>
                    <a:p>
                      <a:endParaRPr lang="tr-TR"/>
                    </a:p>
                  </a:txBody>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a:noFill/>
                    </a:lnT>
                    <a:lnB>
                      <a:noFill/>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a:noFill/>
                    </a:lnT>
                    <a:lnB>
                      <a:noFill/>
                    </a:lnB>
                  </a:tcPr>
                </a:tc>
                <a:tc>
                  <a:txBody>
                    <a:bodyPr/>
                    <a:lstStyle/>
                    <a:p>
                      <a:pPr algn="l" fontAlgn="b"/>
                      <a:endParaRPr lang="tr-TR" sz="700" b="0" i="0" u="none" strike="noStrike">
                        <a:effectLst/>
                        <a:latin typeface="Arial" panose="020B0604020202020204" pitchFamily="34" charset="0"/>
                        <a:cs typeface="Arial" panose="020B0604020202020204" pitchFamily="34" charset="0"/>
                      </a:endParaRPr>
                    </a:p>
                  </a:txBody>
                  <a:tcPr marL="0" marR="0" marT="0" marB="0" anchor="b">
                    <a:lnL>
                      <a:noFill/>
                    </a:lnL>
                    <a:lnR>
                      <a:noFill/>
                    </a:lnR>
                    <a:lnT>
                      <a:noFill/>
                    </a:lnT>
                    <a:lnB>
                      <a:noFill/>
                    </a:lnB>
                  </a:tcPr>
                </a:tc>
                <a:tc>
                  <a:txBody>
                    <a:bodyPr/>
                    <a:lstStyle/>
                    <a:p>
                      <a:pPr algn="l" fontAlgn="b"/>
                      <a:endParaRPr lang="tr-TR" sz="700" b="0" i="0" u="none" strike="noStrike" dirty="0">
                        <a:effectLst/>
                        <a:latin typeface="Arial" panose="020B0604020202020204" pitchFamily="34" charset="0"/>
                        <a:cs typeface="Arial" panose="020B060402020202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10014"/>
                  </a:ext>
                </a:extLst>
              </a:tr>
            </a:tbl>
          </a:graphicData>
        </a:graphic>
      </p:graphicFrame>
      <p:sp>
        <p:nvSpPr>
          <p:cNvPr id="60" name="143 Metin kutusu"/>
          <p:cNvSpPr txBox="1"/>
          <p:nvPr/>
        </p:nvSpPr>
        <p:spPr>
          <a:xfrm>
            <a:off x="457200" y="301307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61" name="143 Metin kutusu"/>
          <p:cNvSpPr txBox="1"/>
          <p:nvPr/>
        </p:nvSpPr>
        <p:spPr>
          <a:xfrm>
            <a:off x="457200" y="31750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62" name="143 Metin kutusu"/>
          <p:cNvSpPr txBox="1"/>
          <p:nvPr/>
        </p:nvSpPr>
        <p:spPr>
          <a:xfrm>
            <a:off x="457200" y="301307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63" name="143 Metin kutusu"/>
          <p:cNvSpPr txBox="1"/>
          <p:nvPr/>
        </p:nvSpPr>
        <p:spPr>
          <a:xfrm>
            <a:off x="457200" y="301307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64" name="143 Metin kutusu"/>
          <p:cNvSpPr txBox="1"/>
          <p:nvPr/>
        </p:nvSpPr>
        <p:spPr>
          <a:xfrm>
            <a:off x="457200" y="3175000"/>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Tree>
    <p:extLst>
      <p:ext uri="{BB962C8B-B14F-4D97-AF65-F5344CB8AC3E}">
        <p14:creationId xmlns:p14="http://schemas.microsoft.com/office/powerpoint/2010/main" val="245464727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37</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8" name="Metin kutusu 1"/>
          <p:cNvSpPr txBox="1"/>
          <p:nvPr/>
        </p:nvSpPr>
        <p:spPr>
          <a:xfrm>
            <a:off x="111324" y="1107658"/>
            <a:ext cx="8781156" cy="5355312"/>
          </a:xfrm>
          <a:prstGeom prst="rect">
            <a:avLst/>
          </a:prstGeom>
          <a:noFill/>
        </p:spPr>
        <p:txBody>
          <a:bodyPr wrap="square" rtlCol="0">
            <a:spAutoFit/>
          </a:bodyPr>
          <a:lstStyle/>
          <a:p>
            <a:endParaRPr lang="tr-TR" sz="1600" b="1" dirty="0" smtClean="0"/>
          </a:p>
          <a:p>
            <a:r>
              <a:rPr lang="tr-TR" sz="1600" b="1" u="sng" dirty="0" smtClean="0"/>
              <a:t>İM-RA-0001 Risk Analizinde RÖF &gt;=100 olan risklerle ilgili yapılan/yapılacak faaliyetler:</a:t>
            </a:r>
          </a:p>
          <a:p>
            <a:endParaRPr lang="tr-TR" sz="1600" b="1" dirty="0"/>
          </a:p>
          <a:p>
            <a:r>
              <a:rPr lang="tr-TR" sz="1400" b="1" dirty="0" smtClean="0"/>
              <a:t>Derslerin Çakışması (yeni RÖF :120): </a:t>
            </a:r>
            <a:r>
              <a:rPr lang="tr-TR" sz="1400" dirty="0" smtClean="0"/>
              <a:t>Dersliklerin yetersiz olması, yeni binanın tamamlanmaması nedeniyle geçici dersliklerle çözüm sağlanmıştır.</a:t>
            </a:r>
          </a:p>
          <a:p>
            <a:endParaRPr lang="tr-TR" sz="1400" b="1" dirty="0" smtClean="0"/>
          </a:p>
          <a:p>
            <a:r>
              <a:rPr lang="tr-TR" sz="1400" b="1" dirty="0"/>
              <a:t>İletişim ağları ve bilgi yönetimi </a:t>
            </a:r>
            <a:r>
              <a:rPr lang="tr-TR" sz="1400" b="1" dirty="0" smtClean="0"/>
              <a:t>problemleri (</a:t>
            </a:r>
            <a:r>
              <a:rPr lang="tr-TR" sz="1400" b="1" dirty="0"/>
              <a:t>yeni </a:t>
            </a:r>
            <a:r>
              <a:rPr lang="tr-TR" sz="1400" b="1" dirty="0" smtClean="0"/>
              <a:t>RÖF :126):  </a:t>
            </a:r>
            <a:r>
              <a:rPr lang="tr-TR" sz="1400" dirty="0"/>
              <a:t>Yeni ÖBS sistemine geçiş gerçekleştirildi. Yeni sistemin halihazırda mevcut problemlerinin giderilmesi için sürekli olarak </a:t>
            </a:r>
            <a:r>
              <a:rPr lang="tr-TR" sz="1400" dirty="0" smtClean="0"/>
              <a:t>iyileştirme </a:t>
            </a:r>
            <a:r>
              <a:rPr lang="tr-TR" sz="1400" dirty="0"/>
              <a:t>çalışmaları yapılıyor. </a:t>
            </a:r>
            <a:endParaRPr lang="tr-TR" sz="1400" dirty="0" smtClean="0"/>
          </a:p>
          <a:p>
            <a:endParaRPr lang="tr-TR" sz="1400" b="1" dirty="0"/>
          </a:p>
          <a:p>
            <a:r>
              <a:rPr lang="tr-TR" sz="1400" b="1" dirty="0"/>
              <a:t>Kayıt sistemindeki hatalar ve </a:t>
            </a:r>
            <a:r>
              <a:rPr lang="tr-TR" sz="1400" b="1" dirty="0" smtClean="0"/>
              <a:t>eksiklikler </a:t>
            </a:r>
            <a:r>
              <a:rPr lang="tr-TR" sz="1400" b="1" dirty="0"/>
              <a:t>(yeni RÖF :147): </a:t>
            </a:r>
            <a:r>
              <a:rPr lang="tr-TR" sz="1400" dirty="0"/>
              <a:t>Yeni ÖBS sistemine geçiş gerçekleştirildi </a:t>
            </a:r>
          </a:p>
          <a:p>
            <a:endParaRPr lang="tr-TR" sz="1400" dirty="0"/>
          </a:p>
          <a:p>
            <a:r>
              <a:rPr lang="tr-TR" sz="1400" b="1" dirty="0"/>
              <a:t>Kayıt sürecinin uzun olmasından ötürü öğrencinin kayıt yaptıramaması ve eğitimin </a:t>
            </a:r>
            <a:r>
              <a:rPr lang="tr-TR" sz="1400" b="1" dirty="0" smtClean="0"/>
              <a:t>aksaması </a:t>
            </a:r>
            <a:r>
              <a:rPr lang="tr-TR" sz="1400" b="1" dirty="0"/>
              <a:t>(yeni RÖF :168): </a:t>
            </a:r>
            <a:r>
              <a:rPr lang="tr-TR" sz="1400" dirty="0"/>
              <a:t>Yeni sisteme geçişle birlikte mevcut akademik takvime uyumlu şekilde kayıt süreçlerinin tamamlanmasına imkan </a:t>
            </a:r>
            <a:r>
              <a:rPr lang="tr-TR" sz="1400" dirty="0" smtClean="0"/>
              <a:t>tanı</a:t>
            </a:r>
            <a:r>
              <a:rPr lang="en-US" sz="1400" dirty="0" err="1" smtClean="0"/>
              <a:t>mland</a:t>
            </a:r>
            <a:r>
              <a:rPr lang="tr-TR" sz="1400" dirty="0" smtClean="0"/>
              <a:t>ı </a:t>
            </a:r>
          </a:p>
          <a:p>
            <a:endParaRPr lang="tr-TR" sz="1400" dirty="0"/>
          </a:p>
          <a:p>
            <a:r>
              <a:rPr lang="tr-TR" sz="1400" b="1" dirty="0"/>
              <a:t>Araştırma ve proje başvurularının yapılamaması  </a:t>
            </a:r>
            <a:r>
              <a:rPr lang="tr-TR" sz="1400" b="1" dirty="0" smtClean="0"/>
              <a:t>riski </a:t>
            </a:r>
            <a:r>
              <a:rPr lang="tr-TR" sz="1400" b="1" dirty="0"/>
              <a:t>(yeni RÖF :448): </a:t>
            </a:r>
            <a:r>
              <a:rPr lang="tr-TR" sz="1400" dirty="0"/>
              <a:t>Bölüm akademik kadrosuna yeni öğretim görevlisi alımı yapılmıştır</a:t>
            </a:r>
            <a:r>
              <a:rPr lang="tr-TR" sz="1400" dirty="0" smtClean="0"/>
              <a:t>. Böylece ders yükünün azalması ile nitelikli proje geliştirilecektir.</a:t>
            </a:r>
          </a:p>
          <a:p>
            <a:endParaRPr lang="tr-TR" sz="1400" dirty="0"/>
          </a:p>
          <a:p>
            <a:r>
              <a:rPr lang="tr-TR" sz="1400" b="1" dirty="0"/>
              <a:t>Z3- Derslik ve stüdyo sayısının yetersiz olması mimari ve teknik bakımdan uygun olmaması, Sergi, Atölye mekanları ile bilgisayarlı grafik tasarım aydınlatma laboratuvarları ve maket atölyelerinin  </a:t>
            </a:r>
            <a:r>
              <a:rPr lang="tr-TR" sz="1400" b="1" dirty="0" smtClean="0"/>
              <a:t>eksikliği </a:t>
            </a:r>
            <a:r>
              <a:rPr lang="tr-TR" sz="1400" b="1" dirty="0"/>
              <a:t>(yeni RÖF :120): </a:t>
            </a:r>
            <a:r>
              <a:rPr lang="tr-TR" sz="1400" dirty="0"/>
              <a:t>Yeni eğitim </a:t>
            </a:r>
            <a:r>
              <a:rPr lang="tr-TR" sz="1400" dirty="0" smtClean="0"/>
              <a:t>binasının tamamlanması ile </a:t>
            </a:r>
            <a:r>
              <a:rPr lang="tr-TR" sz="1400" dirty="0"/>
              <a:t>geçici dersliklerin oluşturulması, yeni eğitim </a:t>
            </a:r>
            <a:r>
              <a:rPr lang="tr-TR" sz="1400" dirty="0" smtClean="0"/>
              <a:t>binasında laboratuvar </a:t>
            </a:r>
            <a:r>
              <a:rPr lang="tr-TR" sz="1400" dirty="0"/>
              <a:t>ve atölyelerin </a:t>
            </a:r>
            <a:r>
              <a:rPr lang="tr-TR" sz="1400" dirty="0" smtClean="0"/>
              <a:t>kurulacaktır</a:t>
            </a:r>
          </a:p>
          <a:p>
            <a:endParaRPr lang="tr-TR" sz="1400" dirty="0"/>
          </a:p>
          <a:p>
            <a:r>
              <a:rPr lang="tr-TR" sz="1400" b="1" dirty="0"/>
              <a:t>Z8-Uluslararası yarışmalar, konferanslar, projeler ve bilimsel etkinliklere ev sahipliği </a:t>
            </a:r>
            <a:r>
              <a:rPr lang="tr-TR" sz="1400" b="1" dirty="0" smtClean="0"/>
              <a:t>yapılamaması </a:t>
            </a:r>
            <a:r>
              <a:rPr lang="tr-TR" sz="1400" b="1" dirty="0"/>
              <a:t>(yeni RÖF :200): </a:t>
            </a:r>
            <a:r>
              <a:rPr lang="tr-TR" sz="1400" dirty="0"/>
              <a:t>Fakülte ve Bölüm bütçesinin  tanımlanması, </a:t>
            </a:r>
            <a:r>
              <a:rPr lang="tr-TR" sz="1400" dirty="0" smtClean="0"/>
              <a:t>bölüm bütçeleme </a:t>
            </a:r>
            <a:r>
              <a:rPr lang="tr-TR" sz="1400" dirty="0"/>
              <a:t>çalışmaları üst yönetim ile görüşülmesi</a:t>
            </a:r>
          </a:p>
        </p:txBody>
      </p:sp>
    </p:spTree>
    <p:extLst>
      <p:ext uri="{BB962C8B-B14F-4D97-AF65-F5344CB8AC3E}">
        <p14:creationId xmlns:p14="http://schemas.microsoft.com/office/powerpoint/2010/main" val="85595904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03648" y="33265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RİSK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38</a:t>
            </a:fld>
            <a:endParaRPr lang="tr-TR"/>
          </a:p>
        </p:txBody>
      </p:sp>
      <p:pic>
        <p:nvPicPr>
          <p:cNvPr id="6" name="Resim 5"/>
          <p:cNvPicPr/>
          <p:nvPr/>
        </p:nvPicPr>
        <p:blipFill>
          <a:blip r:embed="rId3"/>
          <a:stretch>
            <a:fillRect/>
          </a:stretch>
        </p:blipFill>
        <p:spPr>
          <a:xfrm>
            <a:off x="107504" y="260648"/>
            <a:ext cx="2736304" cy="576064"/>
          </a:xfrm>
          <a:prstGeom prst="rect">
            <a:avLst/>
          </a:prstGeom>
        </p:spPr>
      </p:pic>
      <p:sp>
        <p:nvSpPr>
          <p:cNvPr id="13"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4"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5" name="143 Metin kutusu"/>
          <p:cNvSpPr txBox="1"/>
          <p:nvPr/>
        </p:nvSpPr>
        <p:spPr>
          <a:xfrm>
            <a:off x="3118403" y="25161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6" name="143 Metin kutusu"/>
          <p:cNvSpPr txBox="1"/>
          <p:nvPr/>
        </p:nvSpPr>
        <p:spPr>
          <a:xfrm>
            <a:off x="3118403" y="2516187"/>
            <a:ext cx="575020" cy="28321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17" name="143 Metin kutusu"/>
          <p:cNvSpPr txBox="1"/>
          <p:nvPr/>
        </p:nvSpPr>
        <p:spPr>
          <a:xfrm>
            <a:off x="3118403" y="2681288"/>
            <a:ext cx="575020" cy="27658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3"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4"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5" name="143 Metin kutusu"/>
          <p:cNvSpPr txBox="1"/>
          <p:nvPr/>
        </p:nvSpPr>
        <p:spPr>
          <a:xfrm>
            <a:off x="2224481" y="29811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6" name="143 Metin kutusu"/>
          <p:cNvSpPr txBox="1"/>
          <p:nvPr/>
        </p:nvSpPr>
        <p:spPr>
          <a:xfrm>
            <a:off x="2224481" y="2981058"/>
            <a:ext cx="470114" cy="30696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7" name="143 Metin kutusu"/>
          <p:cNvSpPr txBox="1"/>
          <p:nvPr/>
        </p:nvSpPr>
        <p:spPr>
          <a:xfrm>
            <a:off x="2224481" y="3146201"/>
            <a:ext cx="470114" cy="29978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9"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0"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1" name="143 Metin kutusu"/>
          <p:cNvSpPr txBox="1"/>
          <p:nvPr/>
        </p:nvSpPr>
        <p:spPr>
          <a:xfrm>
            <a:off x="457200" y="37433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2" name="143 Metin kutusu"/>
          <p:cNvSpPr txBox="1"/>
          <p:nvPr/>
        </p:nvSpPr>
        <p:spPr>
          <a:xfrm>
            <a:off x="457200" y="3743325"/>
            <a:ext cx="266700" cy="27146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33" name="143 Metin kutusu"/>
          <p:cNvSpPr txBox="1"/>
          <p:nvPr/>
        </p:nvSpPr>
        <p:spPr>
          <a:xfrm>
            <a:off x="457200" y="3908425"/>
            <a:ext cx="26670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lang="tr-TR"/>
          </a:p>
        </p:txBody>
      </p:sp>
      <p:sp>
        <p:nvSpPr>
          <p:cNvPr id="28" name="Metin kutusu 1"/>
          <p:cNvSpPr txBox="1"/>
          <p:nvPr/>
        </p:nvSpPr>
        <p:spPr>
          <a:xfrm>
            <a:off x="111324" y="1107658"/>
            <a:ext cx="8781156" cy="8156079"/>
          </a:xfrm>
          <a:prstGeom prst="rect">
            <a:avLst/>
          </a:prstGeom>
          <a:noFill/>
        </p:spPr>
        <p:txBody>
          <a:bodyPr wrap="square" rtlCol="0">
            <a:spAutoFit/>
          </a:bodyPr>
          <a:lstStyle/>
          <a:p>
            <a:endParaRPr lang="tr-TR" sz="1600" b="1" dirty="0" smtClean="0"/>
          </a:p>
          <a:p>
            <a:r>
              <a:rPr lang="tr-TR" sz="1600" b="1" u="sng" dirty="0" smtClean="0"/>
              <a:t>İM-RA-0001 Risk Analizinde RÖF &gt;=100 olan risklerle ilgili yapılan/yapılacak faaliyetler:</a:t>
            </a:r>
          </a:p>
          <a:p>
            <a:endParaRPr lang="tr-TR" sz="1600" b="1" dirty="0"/>
          </a:p>
          <a:p>
            <a:r>
              <a:rPr lang="tr-TR" sz="1400" b="1" dirty="0" smtClean="0"/>
              <a:t>Danışman </a:t>
            </a:r>
            <a:r>
              <a:rPr lang="tr-TR" sz="1400" b="1" dirty="0"/>
              <a:t>hocaların, öğrenciler mezun olduktan sonra iş imkanları ve iş bulma hakkında bilgilendirilme </a:t>
            </a:r>
            <a:r>
              <a:rPr lang="tr-TR" sz="1400" b="1" dirty="0" smtClean="0"/>
              <a:t>yapılmaması </a:t>
            </a:r>
            <a:endParaRPr lang="tr-TR" sz="1400" b="1" dirty="0"/>
          </a:p>
          <a:p>
            <a:r>
              <a:rPr lang="tr-TR" sz="1400" b="1" dirty="0" smtClean="0"/>
              <a:t> (RÖF :120): </a:t>
            </a:r>
            <a:r>
              <a:rPr lang="tr-TR" sz="1400" dirty="0" smtClean="0"/>
              <a:t>Her </a:t>
            </a:r>
            <a:r>
              <a:rPr lang="tr-TR" sz="1400" dirty="0"/>
              <a:t>dönem her danışmanın öğrencilere bir toplantı düzenlemesi</a:t>
            </a:r>
          </a:p>
          <a:p>
            <a:endParaRPr lang="tr-TR" sz="1400" dirty="0"/>
          </a:p>
          <a:p>
            <a:r>
              <a:rPr lang="tr-TR" sz="1400" b="1" dirty="0"/>
              <a:t>Oryantasyonda daha ilgi çekici konulara değinilerek öğrencileri okulun spor ve sosyal alanlarına da </a:t>
            </a:r>
            <a:r>
              <a:rPr lang="tr-TR" sz="1400" b="1" dirty="0" smtClean="0"/>
              <a:t>yönlendirebilmek </a:t>
            </a:r>
            <a:r>
              <a:rPr lang="tr-TR" sz="1400" b="1" dirty="0"/>
              <a:t>(RÖF :120): </a:t>
            </a:r>
            <a:r>
              <a:rPr lang="tr-TR" sz="1400" b="1" dirty="0" smtClean="0"/>
              <a:t> </a:t>
            </a:r>
            <a:r>
              <a:rPr lang="tr-TR" sz="1400" dirty="0"/>
              <a:t>SKS ve Pazarlama bölümü ile iletişimde olup oryantasyona onları dahil etmek. </a:t>
            </a:r>
          </a:p>
          <a:p>
            <a:endParaRPr lang="tr-TR" sz="1400" b="1" dirty="0"/>
          </a:p>
          <a:p>
            <a:r>
              <a:rPr lang="tr-TR" sz="1400" b="1" dirty="0"/>
              <a:t>Asistan hocaların öğrencilere olan davranışlarına dikkat </a:t>
            </a:r>
            <a:r>
              <a:rPr lang="tr-TR" sz="1400" b="1" dirty="0" smtClean="0"/>
              <a:t>edilmesi </a:t>
            </a:r>
            <a:r>
              <a:rPr lang="tr-TR" sz="1400" b="1" dirty="0"/>
              <a:t>(RÖF :120): </a:t>
            </a:r>
            <a:r>
              <a:rPr lang="tr-TR" sz="1400" dirty="0"/>
              <a:t>Ders hocaları araştırma görevlilerine dönem başı iletişim kurmaları ile ilgili bilgiler vermeleri</a:t>
            </a:r>
          </a:p>
          <a:p>
            <a:endParaRPr lang="tr-TR" sz="1400" b="1" dirty="0"/>
          </a:p>
          <a:p>
            <a:r>
              <a:rPr lang="tr-TR" sz="1400" b="1" dirty="0"/>
              <a:t>Yarı zamanlı hocalara ders dışında ulaşmanın zorluğundan dolayı yarı zamanlı hocalara proje dersinin </a:t>
            </a:r>
            <a:r>
              <a:rPr lang="tr-TR" sz="1400" b="1" dirty="0" smtClean="0"/>
              <a:t>verilmemesi </a:t>
            </a:r>
            <a:r>
              <a:rPr lang="tr-TR" sz="1400" b="1" dirty="0"/>
              <a:t>(RÖF :</a:t>
            </a:r>
            <a:r>
              <a:rPr lang="tr-TR" sz="1400" b="1" dirty="0" smtClean="0"/>
              <a:t>140</a:t>
            </a:r>
            <a:r>
              <a:rPr lang="tr-TR" sz="1400" b="1" dirty="0"/>
              <a:t>): </a:t>
            </a:r>
            <a:r>
              <a:rPr lang="tr-TR" sz="1400" dirty="0"/>
              <a:t>Yarı zamanlı hocalara ofis alanı tesis etmek ve haftalık ofis saati tanımlanması</a:t>
            </a:r>
          </a:p>
          <a:p>
            <a:endParaRPr lang="tr-TR" sz="1400" b="1" dirty="0"/>
          </a:p>
          <a:p>
            <a:r>
              <a:rPr lang="tr-TR" sz="1400" b="1" dirty="0"/>
              <a:t>Ders içerisinde verilen kritiklerin uzun sürmesi sebebiyle her öğrenciye eşit süre </a:t>
            </a:r>
            <a:r>
              <a:rPr lang="tr-TR" sz="1400" b="1" dirty="0" smtClean="0"/>
              <a:t>tanımlanmaması </a:t>
            </a:r>
            <a:r>
              <a:rPr lang="tr-TR" sz="1400" b="1" dirty="0"/>
              <a:t>(RÖF :</a:t>
            </a:r>
            <a:r>
              <a:rPr lang="tr-TR" sz="1400" b="1" dirty="0" smtClean="0"/>
              <a:t>160): </a:t>
            </a:r>
            <a:r>
              <a:rPr lang="tr-TR" sz="1400" dirty="0"/>
              <a:t>Tasarım derslerinde hocaların grup sayılarını düşürmek ve maksimum 12-10 arası tutmak</a:t>
            </a:r>
          </a:p>
          <a:p>
            <a:endParaRPr lang="tr-TR" sz="1400" b="1" dirty="0"/>
          </a:p>
          <a:p>
            <a:r>
              <a:rPr lang="tr-TR" sz="1400" b="1" dirty="0"/>
              <a:t>Hocaların daha fazla ders işlemesi ve öğrencilerden istenilen sunumların ders konuları bittikten sonra </a:t>
            </a:r>
            <a:r>
              <a:rPr lang="tr-TR" sz="1400" b="1" dirty="0" smtClean="0"/>
              <a:t>verilmesi </a:t>
            </a:r>
            <a:r>
              <a:rPr lang="tr-TR" sz="1400" b="1" dirty="0"/>
              <a:t>(RÖF :</a:t>
            </a:r>
            <a:r>
              <a:rPr lang="tr-TR" sz="1400" b="1" dirty="0" smtClean="0"/>
              <a:t>140): </a:t>
            </a:r>
            <a:r>
              <a:rPr lang="tr-TR" sz="1400" dirty="0"/>
              <a:t>Tüm hocalara konu ile ilgili hem mailde hem toplantılarda hoca tarafından anlatılmayan konuyu sunmayı öğrencilerden beklememelerini bildirmek.</a:t>
            </a:r>
          </a:p>
          <a:p>
            <a:endParaRPr lang="tr-TR" sz="1400" b="1" dirty="0"/>
          </a:p>
          <a:p>
            <a:r>
              <a:rPr lang="tr-TR" sz="1400" b="1" dirty="0"/>
              <a:t>Hocaların derse zamanında gelmemesi ve dersi zamanından önce </a:t>
            </a:r>
            <a:r>
              <a:rPr lang="tr-TR" sz="1400" b="1" dirty="0" smtClean="0"/>
              <a:t>bitirmesi </a:t>
            </a:r>
            <a:r>
              <a:rPr lang="tr-TR" sz="1400" b="1" dirty="0"/>
              <a:t>(RÖF :120</a:t>
            </a:r>
            <a:r>
              <a:rPr lang="tr-TR" sz="1400" b="1" dirty="0" smtClean="0"/>
              <a:t>): </a:t>
            </a:r>
            <a:r>
              <a:rPr lang="tr-TR" sz="1400" dirty="0"/>
              <a:t>Bölüm tarafında hocaların derste giriş ve </a:t>
            </a:r>
            <a:r>
              <a:rPr lang="tr-TR" sz="1400" dirty="0" smtClean="0"/>
              <a:t>çıkışlarını </a:t>
            </a:r>
            <a:r>
              <a:rPr lang="tr-TR" sz="1400" dirty="0"/>
              <a:t>kontrol edilmesi</a:t>
            </a:r>
          </a:p>
          <a:p>
            <a:endParaRPr lang="tr-TR" sz="1400" b="1" dirty="0"/>
          </a:p>
          <a:p>
            <a:endParaRPr lang="tr-TR" sz="1400" b="1" dirty="0"/>
          </a:p>
          <a:p>
            <a:endParaRPr lang="tr-TR" sz="1400" b="1" dirty="0"/>
          </a:p>
          <a:p>
            <a:endParaRPr lang="tr-TR" sz="1400" b="1" dirty="0"/>
          </a:p>
          <a:p>
            <a:r>
              <a:rPr lang="tr-TR" sz="1400" b="1" dirty="0" smtClean="0"/>
              <a:t> </a:t>
            </a:r>
            <a:endParaRPr lang="tr-TR" sz="1400" b="1" dirty="0"/>
          </a:p>
          <a:p>
            <a:endParaRPr lang="tr-TR" sz="1400" b="1" dirty="0"/>
          </a:p>
          <a:p>
            <a:endParaRPr lang="tr-TR" sz="1400" b="1" dirty="0"/>
          </a:p>
          <a:p>
            <a:endParaRPr lang="tr-TR" sz="1400" b="1" dirty="0"/>
          </a:p>
          <a:p>
            <a:endParaRPr lang="tr-TR" sz="1400" b="1" dirty="0"/>
          </a:p>
          <a:p>
            <a:endParaRPr lang="tr-TR" sz="1400" b="1" dirty="0"/>
          </a:p>
          <a:p>
            <a:endParaRPr lang="tr-TR" sz="1400" b="1" dirty="0"/>
          </a:p>
          <a:p>
            <a:endParaRPr lang="tr-TR" sz="1400" dirty="0" smtClean="0"/>
          </a:p>
          <a:p>
            <a:endParaRPr lang="tr-TR" sz="1400" b="1" dirty="0" smtClean="0"/>
          </a:p>
        </p:txBody>
      </p:sp>
    </p:spTree>
    <p:extLst>
      <p:ext uri="{BB962C8B-B14F-4D97-AF65-F5344CB8AC3E}">
        <p14:creationId xmlns:p14="http://schemas.microsoft.com/office/powerpoint/2010/main" val="291515055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675844" y="620688"/>
            <a:ext cx="8136904" cy="584775"/>
          </a:xfrm>
          <a:prstGeom prst="rect">
            <a:avLst/>
          </a:prstGeom>
          <a:noFill/>
        </p:spPr>
        <p:txBody>
          <a:bodyPr wrap="square" rtlCol="0">
            <a:spAutoFit/>
          </a:bodyPr>
          <a:lstStyle/>
          <a:p>
            <a:pPr algn="ctr"/>
            <a:r>
              <a:rPr lang="tr-TR" sz="3200" b="1" dirty="0" smtClean="0">
                <a:solidFill>
                  <a:srgbClr val="FF0000"/>
                </a:solidFill>
                <a:effectLst>
                  <a:outerShdw blurRad="38100" dist="38100" dir="2700000" algn="tl">
                    <a:srgbClr val="000000">
                      <a:alpha val="43137"/>
                    </a:srgbClr>
                  </a:outerShdw>
                </a:effectLst>
              </a:rPr>
              <a:t>MEMNUNİYET ÖLÇÜM SONUÇLARI</a:t>
            </a:r>
            <a:endParaRPr lang="tr-TR" sz="32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39</a:t>
            </a:fld>
            <a:endParaRPr lang="tr-TR"/>
          </a:p>
        </p:txBody>
      </p:sp>
      <p:sp>
        <p:nvSpPr>
          <p:cNvPr id="2" name="Metin kutusu 1"/>
          <p:cNvSpPr txBox="1"/>
          <p:nvPr/>
        </p:nvSpPr>
        <p:spPr>
          <a:xfrm>
            <a:off x="0" y="1159776"/>
            <a:ext cx="9144000" cy="369332"/>
          </a:xfrm>
          <a:prstGeom prst="rect">
            <a:avLst/>
          </a:prstGeom>
          <a:noFill/>
        </p:spPr>
        <p:txBody>
          <a:bodyPr wrap="square" rtlCol="0">
            <a:spAutoFit/>
          </a:bodyPr>
          <a:lstStyle/>
          <a:p>
            <a:r>
              <a:rPr lang="tr-TR" b="1" dirty="0" smtClean="0"/>
              <a:t>Öğrenci Memnuniyeti ( Ders </a:t>
            </a:r>
            <a:r>
              <a:rPr lang="tr-TR" b="1" dirty="0"/>
              <a:t>İçeriği ve Öğretim Elemanı Değerlendirme </a:t>
            </a:r>
            <a:r>
              <a:rPr lang="tr-TR" b="1" dirty="0" smtClean="0"/>
              <a:t>)</a:t>
            </a:r>
            <a:endParaRPr lang="tr-TR" b="1" dirty="0"/>
          </a:p>
        </p:txBody>
      </p:sp>
      <p:pic>
        <p:nvPicPr>
          <p:cNvPr id="6" name="Resim 5"/>
          <p:cNvPicPr/>
          <p:nvPr/>
        </p:nvPicPr>
        <p:blipFill>
          <a:blip r:embed="rId2"/>
          <a:stretch>
            <a:fillRect/>
          </a:stretch>
        </p:blipFill>
        <p:spPr>
          <a:xfrm>
            <a:off x="107504" y="132560"/>
            <a:ext cx="2736304" cy="576064"/>
          </a:xfrm>
          <a:prstGeom prst="rect">
            <a:avLst/>
          </a:prstGeom>
        </p:spPr>
      </p:pic>
      <p:graphicFrame>
        <p:nvGraphicFramePr>
          <p:cNvPr id="9" name="Chart 3"/>
          <p:cNvGraphicFramePr>
            <a:graphicFrameLocks/>
          </p:cNvGraphicFramePr>
          <p:nvPr>
            <p:extLst>
              <p:ext uri="{D42A27DB-BD31-4B8C-83A1-F6EECF244321}">
                <p14:modId xmlns:p14="http://schemas.microsoft.com/office/powerpoint/2010/main" val="1949261021"/>
              </p:ext>
            </p:extLst>
          </p:nvPr>
        </p:nvGraphicFramePr>
        <p:xfrm>
          <a:off x="0" y="1710100"/>
          <a:ext cx="8964488" cy="480961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4599702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75656" y="477571"/>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SWOT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4</a:t>
            </a:fld>
            <a:endParaRPr lang="tr-TR"/>
          </a:p>
        </p:txBody>
      </p:sp>
      <p:graphicFrame>
        <p:nvGraphicFramePr>
          <p:cNvPr id="3" name="Tablo 2"/>
          <p:cNvGraphicFramePr>
            <a:graphicFrameLocks noGrp="1"/>
          </p:cNvGraphicFramePr>
          <p:nvPr>
            <p:extLst>
              <p:ext uri="{D42A27DB-BD31-4B8C-83A1-F6EECF244321}">
                <p14:modId xmlns:p14="http://schemas.microsoft.com/office/powerpoint/2010/main" val="1014078835"/>
              </p:ext>
            </p:extLst>
          </p:nvPr>
        </p:nvGraphicFramePr>
        <p:xfrm>
          <a:off x="323528" y="1196752"/>
          <a:ext cx="8332637" cy="3024336"/>
        </p:xfrm>
        <a:graphic>
          <a:graphicData uri="http://schemas.openxmlformats.org/drawingml/2006/table">
            <a:tbl>
              <a:tblPr firstRow="1" bandRow="1">
                <a:tableStyleId>{F5AB1C69-6EDB-4FF4-983F-18BD219EF322}</a:tableStyleId>
              </a:tblPr>
              <a:tblGrid>
                <a:gridCol w="6244406">
                  <a:extLst>
                    <a:ext uri="{9D8B030D-6E8A-4147-A177-3AD203B41FA5}">
                      <a16:colId xmlns:a16="http://schemas.microsoft.com/office/drawing/2014/main" val="20000"/>
                    </a:ext>
                  </a:extLst>
                </a:gridCol>
                <a:gridCol w="2088231">
                  <a:extLst>
                    <a:ext uri="{9D8B030D-6E8A-4147-A177-3AD203B41FA5}">
                      <a16:colId xmlns:a16="http://schemas.microsoft.com/office/drawing/2014/main" val="20001"/>
                    </a:ext>
                  </a:extLst>
                </a:gridCol>
              </a:tblGrid>
              <a:tr h="432048">
                <a:tc>
                  <a:txBody>
                    <a:bodyPr/>
                    <a:lstStyle/>
                    <a:p>
                      <a:pPr algn="ctr"/>
                      <a:r>
                        <a:rPr lang="tr-TR" sz="2000" dirty="0" smtClean="0"/>
                        <a:t>Fırsat </a:t>
                      </a:r>
                      <a:r>
                        <a:rPr lang="tr-TR" sz="2000" baseline="0" dirty="0" smtClean="0"/>
                        <a:t>Tanımı</a:t>
                      </a:r>
                      <a:endParaRPr lang="tr-TR" sz="2000" dirty="0"/>
                    </a:p>
                  </a:txBody>
                  <a:tcPr>
                    <a:solidFill>
                      <a:schemeClr val="accent6">
                        <a:lumMod val="75000"/>
                      </a:schemeClr>
                    </a:solidFill>
                  </a:tcPr>
                </a:tc>
                <a:tc>
                  <a:txBody>
                    <a:bodyPr/>
                    <a:lstStyle/>
                    <a:p>
                      <a:pPr algn="ctr"/>
                      <a:r>
                        <a:rPr lang="tr-TR" sz="2000" dirty="0" smtClean="0"/>
                        <a:t>Durumu</a:t>
                      </a:r>
                      <a:endParaRPr lang="tr-TR" sz="2000" dirty="0"/>
                    </a:p>
                  </a:txBody>
                  <a:tcPr>
                    <a:solidFill>
                      <a:schemeClr val="accent6">
                        <a:lumMod val="75000"/>
                      </a:schemeClr>
                    </a:solidFill>
                  </a:tcPr>
                </a:tc>
                <a:extLst>
                  <a:ext uri="{0D108BD9-81ED-4DB2-BD59-A6C34878D82A}">
                    <a16:rowId xmlns:a16="http://schemas.microsoft.com/office/drawing/2014/main" val="10000"/>
                  </a:ext>
                </a:extLst>
              </a:tr>
              <a:tr h="432048">
                <a:tc>
                  <a:txBody>
                    <a:bodyPr/>
                    <a:lstStyle/>
                    <a:p>
                      <a:pPr algn="l" fontAlgn="ctr"/>
                      <a:r>
                        <a:rPr lang="tr-TR" sz="1000" b="0" i="0" u="none" strike="noStrike" dirty="0">
                          <a:effectLst/>
                          <a:latin typeface="Arial" panose="020B0604020202020204" pitchFamily="34" charset="0"/>
                        </a:rPr>
                        <a:t>F1-Organize sanayi bölgesinin varlığı/gelişime açıklığı </a:t>
                      </a:r>
                    </a:p>
                  </a:txBody>
                  <a:tcPr marL="0" marR="0" marT="0" marB="0" anchor="ctr"/>
                </a:tc>
                <a:tc>
                  <a:txBody>
                    <a:bodyPr/>
                    <a:lstStyle/>
                    <a:p>
                      <a:pPr algn="ctr"/>
                      <a:r>
                        <a:rPr lang="tr-TR" sz="2000" dirty="0" smtClean="0">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fırsat)</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lang="tr-TR" sz="2000" dirty="0" smtClean="0">
                        <a:sym typeface="Wingdings" panose="05000000000000000000" pitchFamily="2" charset="2"/>
                      </a:endParaRPr>
                    </a:p>
                  </a:txBody>
                  <a:tcPr/>
                </a:tc>
                <a:extLst>
                  <a:ext uri="{0D108BD9-81ED-4DB2-BD59-A6C34878D82A}">
                    <a16:rowId xmlns:a16="http://schemas.microsoft.com/office/drawing/2014/main" val="10001"/>
                  </a:ext>
                </a:extLst>
              </a:tr>
              <a:tr h="432048">
                <a:tc>
                  <a:txBody>
                    <a:bodyPr/>
                    <a:lstStyle/>
                    <a:p>
                      <a:pPr algn="l" fontAlgn="ctr"/>
                      <a:r>
                        <a:rPr lang="tr-TR" sz="1000" b="0" i="0" u="none" strike="noStrike" dirty="0">
                          <a:effectLst/>
                          <a:latin typeface="Arial" panose="020B0604020202020204" pitchFamily="34" charset="0"/>
                        </a:rPr>
                        <a:t>F2- Tarihi ve  turistik bir çevrede kültürel etkinliklerin zenginliğinin öğrenci bakış açısına katkısı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Calibri"/>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fırsat)</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smtClean="0">
                        <a:ln>
                          <a:noFill/>
                        </a:ln>
                        <a:solidFill>
                          <a:prstClr val="black"/>
                        </a:solidFill>
                        <a:effectLst/>
                        <a:uLnTx/>
                        <a:uFillTx/>
                        <a:latin typeface="Calibri"/>
                        <a:ea typeface="+mn-ea"/>
                        <a:cs typeface="+mn-cs"/>
                        <a:sym typeface="Wingdings" panose="05000000000000000000" pitchFamily="2" charset="2"/>
                      </a:endParaRPr>
                    </a:p>
                  </a:txBody>
                  <a:tcPr/>
                </a:tc>
                <a:extLst>
                  <a:ext uri="{0D108BD9-81ED-4DB2-BD59-A6C34878D82A}">
                    <a16:rowId xmlns:a16="http://schemas.microsoft.com/office/drawing/2014/main" val="3303128753"/>
                  </a:ext>
                </a:extLst>
              </a:tr>
              <a:tr h="432048">
                <a:tc>
                  <a:txBody>
                    <a:bodyPr/>
                    <a:lstStyle/>
                    <a:p>
                      <a:pPr algn="l" fontAlgn="ctr"/>
                      <a:r>
                        <a:rPr lang="tr-TR" sz="1000" b="0" i="0" u="none" strike="noStrike" dirty="0">
                          <a:effectLst/>
                          <a:latin typeface="Arial" panose="020B0604020202020204" pitchFamily="34" charset="0"/>
                        </a:rPr>
                        <a:t>F3-Antalya'da düzenlenen fuar, kongre gibi etkinliklerin bilgi alışverişi, iletişim ve işbirliği olanakları </a:t>
                      </a:r>
                      <a:r>
                        <a:rPr lang="tr-TR" sz="1000" b="0" i="0" u="none" strike="noStrike" dirty="0" smtClean="0">
                          <a:effectLst/>
                          <a:latin typeface="Arial" panose="020B0604020202020204" pitchFamily="34" charset="0"/>
                        </a:rPr>
                        <a:t>yaratması</a:t>
                      </a:r>
                      <a:endParaRPr lang="tr-TR" sz="1000" b="0" i="0" u="none" strike="noStrike" dirty="0">
                        <a:effectLst/>
                        <a:latin typeface="Arial" panose="020B0604020202020204" pitchFamily="34" charset="0"/>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Calibri"/>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fırsat)</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smtClean="0">
                        <a:ln>
                          <a:noFill/>
                        </a:ln>
                        <a:solidFill>
                          <a:prstClr val="black"/>
                        </a:solidFill>
                        <a:effectLst/>
                        <a:uLnTx/>
                        <a:uFillTx/>
                        <a:latin typeface="Calibri"/>
                        <a:ea typeface="+mn-ea"/>
                        <a:cs typeface="+mn-cs"/>
                        <a:sym typeface="Wingdings" panose="05000000000000000000" pitchFamily="2" charset="2"/>
                      </a:endParaRPr>
                    </a:p>
                  </a:txBody>
                  <a:tcPr/>
                </a:tc>
                <a:extLst>
                  <a:ext uri="{0D108BD9-81ED-4DB2-BD59-A6C34878D82A}">
                    <a16:rowId xmlns:a16="http://schemas.microsoft.com/office/drawing/2014/main" val="3961732162"/>
                  </a:ext>
                </a:extLst>
              </a:tr>
              <a:tr h="432048">
                <a:tc>
                  <a:txBody>
                    <a:bodyPr/>
                    <a:lstStyle/>
                    <a:p>
                      <a:pPr algn="l" fontAlgn="ctr"/>
                      <a:r>
                        <a:rPr lang="tr-TR" sz="1000" b="0" i="0" u="none" strike="noStrike">
                          <a:effectLst/>
                          <a:latin typeface="Arial" panose="020B0604020202020204" pitchFamily="34" charset="0"/>
                        </a:rPr>
                        <a:t>F4-Akdeniz Üniversite ile işbirliği fırsatları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Calibri"/>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fırsat)</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smtClean="0">
                        <a:ln>
                          <a:noFill/>
                        </a:ln>
                        <a:solidFill>
                          <a:prstClr val="black"/>
                        </a:solidFill>
                        <a:effectLst/>
                        <a:uLnTx/>
                        <a:uFillTx/>
                        <a:latin typeface="Calibri"/>
                        <a:ea typeface="+mn-ea"/>
                        <a:cs typeface="+mn-cs"/>
                        <a:sym typeface="Wingdings" panose="05000000000000000000" pitchFamily="2" charset="2"/>
                      </a:endParaRPr>
                    </a:p>
                  </a:txBody>
                  <a:tcPr/>
                </a:tc>
                <a:extLst>
                  <a:ext uri="{0D108BD9-81ED-4DB2-BD59-A6C34878D82A}">
                    <a16:rowId xmlns:a16="http://schemas.microsoft.com/office/drawing/2014/main" val="2891294909"/>
                  </a:ext>
                </a:extLst>
              </a:tr>
              <a:tr h="432048">
                <a:tc>
                  <a:txBody>
                    <a:bodyPr/>
                    <a:lstStyle/>
                    <a:p>
                      <a:pPr algn="l" fontAlgn="ctr"/>
                      <a:r>
                        <a:rPr lang="tr-TR" sz="1000" b="0" i="0" u="none" strike="noStrike">
                          <a:effectLst/>
                          <a:latin typeface="Arial" panose="020B0604020202020204" pitchFamily="34" charset="0"/>
                        </a:rPr>
                        <a:t>F5-Öğrencilerin ulusal, uluslararası yarışmalara katılabilme potansiyeli</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Calibri"/>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fırsat)</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smtClean="0">
                        <a:ln>
                          <a:noFill/>
                        </a:ln>
                        <a:solidFill>
                          <a:prstClr val="black"/>
                        </a:solidFill>
                        <a:effectLst/>
                        <a:uLnTx/>
                        <a:uFillTx/>
                        <a:latin typeface="Calibri"/>
                        <a:ea typeface="+mn-ea"/>
                        <a:cs typeface="+mn-cs"/>
                        <a:sym typeface="Wingdings" panose="05000000000000000000" pitchFamily="2" charset="2"/>
                      </a:endParaRPr>
                    </a:p>
                  </a:txBody>
                  <a:tcPr/>
                </a:tc>
                <a:extLst>
                  <a:ext uri="{0D108BD9-81ED-4DB2-BD59-A6C34878D82A}">
                    <a16:rowId xmlns:a16="http://schemas.microsoft.com/office/drawing/2014/main" val="4171357616"/>
                  </a:ext>
                </a:extLst>
              </a:tr>
              <a:tr h="432048">
                <a:tc>
                  <a:txBody>
                    <a:bodyPr/>
                    <a:lstStyle/>
                    <a:p>
                      <a:pPr algn="l" fontAlgn="ctr"/>
                      <a:r>
                        <a:rPr lang="tr-TR" sz="1000" b="0" i="0" u="none" strike="noStrike" dirty="0">
                          <a:effectLst/>
                          <a:latin typeface="Arial" panose="020B0604020202020204" pitchFamily="34" charset="0"/>
                        </a:rPr>
                        <a:t>F6-Ulusal, uluslararası ilişkilerin güçlendirilme olanağı ( ERASMUS  programı)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smtClean="0">
                          <a:ln>
                            <a:noFill/>
                          </a:ln>
                          <a:solidFill>
                            <a:prstClr val="black"/>
                          </a:solidFill>
                          <a:effectLst/>
                          <a:uLnTx/>
                          <a:uFillTx/>
                          <a:latin typeface="Calibri"/>
                          <a:ea typeface="+mn-ea"/>
                          <a:cs typeface="+mn-cs"/>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fırsat)</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smtClean="0">
                        <a:ln>
                          <a:noFill/>
                        </a:ln>
                        <a:solidFill>
                          <a:prstClr val="black"/>
                        </a:solidFill>
                        <a:effectLst/>
                        <a:uLnTx/>
                        <a:uFillTx/>
                        <a:latin typeface="Calibri"/>
                        <a:ea typeface="+mn-ea"/>
                        <a:cs typeface="+mn-cs"/>
                        <a:sym typeface="Wingdings" panose="05000000000000000000" pitchFamily="2" charset="2"/>
                      </a:endParaRPr>
                    </a:p>
                  </a:txBody>
                  <a:tcPr/>
                </a:tc>
                <a:extLst>
                  <a:ext uri="{0D108BD9-81ED-4DB2-BD59-A6C34878D82A}">
                    <a16:rowId xmlns:a16="http://schemas.microsoft.com/office/drawing/2014/main" val="3415459932"/>
                  </a:ext>
                </a:extLst>
              </a:tr>
            </a:tbl>
          </a:graphicData>
        </a:graphic>
      </p:graphicFrame>
      <p:pic>
        <p:nvPicPr>
          <p:cNvPr id="9" name="Resim 8"/>
          <p:cNvPicPr/>
          <p:nvPr/>
        </p:nvPicPr>
        <p:blipFill>
          <a:blip r:embed="rId2"/>
          <a:stretch>
            <a:fillRect/>
          </a:stretch>
        </p:blipFill>
        <p:spPr>
          <a:xfrm>
            <a:off x="127795" y="367048"/>
            <a:ext cx="2736304" cy="576064"/>
          </a:xfrm>
          <a:prstGeom prst="rect">
            <a:avLst/>
          </a:prstGeom>
        </p:spPr>
      </p:pic>
    </p:spTree>
    <p:extLst>
      <p:ext uri="{BB962C8B-B14F-4D97-AF65-F5344CB8AC3E}">
        <p14:creationId xmlns:p14="http://schemas.microsoft.com/office/powerpoint/2010/main" val="55985329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683568" y="692696"/>
            <a:ext cx="8136904" cy="584775"/>
          </a:xfrm>
          <a:prstGeom prst="rect">
            <a:avLst/>
          </a:prstGeom>
          <a:noFill/>
        </p:spPr>
        <p:txBody>
          <a:bodyPr wrap="square" rtlCol="0">
            <a:spAutoFit/>
          </a:bodyPr>
          <a:lstStyle/>
          <a:p>
            <a:pPr algn="ctr"/>
            <a:r>
              <a:rPr lang="tr-TR" sz="3200" b="1" dirty="0" smtClean="0">
                <a:solidFill>
                  <a:srgbClr val="FF0000"/>
                </a:solidFill>
                <a:effectLst>
                  <a:outerShdw blurRad="38100" dist="38100" dir="2700000" algn="tl">
                    <a:srgbClr val="000000">
                      <a:alpha val="43137"/>
                    </a:srgbClr>
                  </a:outerShdw>
                </a:effectLst>
              </a:rPr>
              <a:t>MEMNUNİYET ÖLÇÜM SONUÇLARI</a:t>
            </a:r>
          </a:p>
        </p:txBody>
      </p:sp>
      <p:sp>
        <p:nvSpPr>
          <p:cNvPr id="7" name="Slayt Numarası Yer Tutucusu 6"/>
          <p:cNvSpPr>
            <a:spLocks noGrp="1"/>
          </p:cNvSpPr>
          <p:nvPr>
            <p:ph type="sldNum" sz="quarter" idx="12"/>
          </p:nvPr>
        </p:nvSpPr>
        <p:spPr/>
        <p:txBody>
          <a:bodyPr/>
          <a:lstStyle/>
          <a:p>
            <a:fld id="{439F893C-C32F-4835-A1E5-850973405C58}" type="slidenum">
              <a:rPr lang="tr-TR" smtClean="0"/>
              <a:t>40</a:t>
            </a:fld>
            <a:endParaRPr lang="tr-TR"/>
          </a:p>
        </p:txBody>
      </p:sp>
      <p:sp>
        <p:nvSpPr>
          <p:cNvPr id="2" name="Metin kutusu 1"/>
          <p:cNvSpPr txBox="1"/>
          <p:nvPr/>
        </p:nvSpPr>
        <p:spPr>
          <a:xfrm>
            <a:off x="-8731" y="1782307"/>
            <a:ext cx="9144000" cy="369332"/>
          </a:xfrm>
          <a:prstGeom prst="rect">
            <a:avLst/>
          </a:prstGeom>
          <a:noFill/>
        </p:spPr>
        <p:txBody>
          <a:bodyPr wrap="square" rtlCol="0">
            <a:spAutoFit/>
          </a:bodyPr>
          <a:lstStyle/>
          <a:p>
            <a:r>
              <a:rPr lang="tr-TR" b="1" dirty="0" smtClean="0"/>
              <a:t>Öğrencinin Etkinliklerden Memnuniyeti Anket Analizi</a:t>
            </a:r>
            <a:endParaRPr lang="tr-TR" b="1" dirty="0"/>
          </a:p>
        </p:txBody>
      </p:sp>
      <p:pic>
        <p:nvPicPr>
          <p:cNvPr id="6" name="Resim 5"/>
          <p:cNvPicPr/>
          <p:nvPr/>
        </p:nvPicPr>
        <p:blipFill>
          <a:blip r:embed="rId2"/>
          <a:stretch>
            <a:fillRect/>
          </a:stretch>
        </p:blipFill>
        <p:spPr>
          <a:xfrm>
            <a:off x="107504" y="132560"/>
            <a:ext cx="2736304" cy="576064"/>
          </a:xfrm>
          <a:prstGeom prst="rect">
            <a:avLst/>
          </a:prstGeom>
        </p:spPr>
      </p:pic>
      <p:graphicFrame>
        <p:nvGraphicFramePr>
          <p:cNvPr id="9" name="Chart 1"/>
          <p:cNvGraphicFramePr>
            <a:graphicFrameLocks/>
          </p:cNvGraphicFramePr>
          <p:nvPr>
            <p:extLst>
              <p:ext uri="{D42A27DB-BD31-4B8C-83A1-F6EECF244321}">
                <p14:modId xmlns:p14="http://schemas.microsoft.com/office/powerpoint/2010/main" val="2058280201"/>
              </p:ext>
            </p:extLst>
          </p:nvPr>
        </p:nvGraphicFramePr>
        <p:xfrm>
          <a:off x="179512" y="2204864"/>
          <a:ext cx="8496300" cy="42529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4815585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683568" y="692696"/>
            <a:ext cx="8136904" cy="584775"/>
          </a:xfrm>
          <a:prstGeom prst="rect">
            <a:avLst/>
          </a:prstGeom>
          <a:noFill/>
        </p:spPr>
        <p:txBody>
          <a:bodyPr wrap="square" rtlCol="0">
            <a:spAutoFit/>
          </a:bodyPr>
          <a:lstStyle/>
          <a:p>
            <a:pPr algn="ctr"/>
            <a:r>
              <a:rPr lang="tr-TR" sz="3200" b="1" dirty="0" smtClean="0">
                <a:solidFill>
                  <a:srgbClr val="FF0000"/>
                </a:solidFill>
                <a:effectLst>
                  <a:outerShdw blurRad="38100" dist="38100" dir="2700000" algn="tl">
                    <a:srgbClr val="000000">
                      <a:alpha val="43137"/>
                    </a:srgbClr>
                  </a:outerShdw>
                </a:effectLst>
              </a:rPr>
              <a:t>MEMNUNİYET ÖLÇÜM SONUÇLARI</a:t>
            </a:r>
          </a:p>
        </p:txBody>
      </p:sp>
      <p:sp>
        <p:nvSpPr>
          <p:cNvPr id="7" name="Slayt Numarası Yer Tutucusu 6"/>
          <p:cNvSpPr>
            <a:spLocks noGrp="1"/>
          </p:cNvSpPr>
          <p:nvPr>
            <p:ph type="sldNum" sz="quarter" idx="12"/>
          </p:nvPr>
        </p:nvSpPr>
        <p:spPr/>
        <p:txBody>
          <a:bodyPr/>
          <a:lstStyle/>
          <a:p>
            <a:fld id="{439F893C-C32F-4835-A1E5-850973405C58}" type="slidenum">
              <a:rPr lang="tr-TR" smtClean="0"/>
              <a:t>41</a:t>
            </a:fld>
            <a:endParaRPr lang="tr-TR"/>
          </a:p>
        </p:txBody>
      </p:sp>
      <p:sp>
        <p:nvSpPr>
          <p:cNvPr id="2" name="Metin kutusu 1"/>
          <p:cNvSpPr txBox="1"/>
          <p:nvPr/>
        </p:nvSpPr>
        <p:spPr>
          <a:xfrm>
            <a:off x="-8731" y="1782307"/>
            <a:ext cx="9144000" cy="369332"/>
          </a:xfrm>
          <a:prstGeom prst="rect">
            <a:avLst/>
          </a:prstGeom>
          <a:noFill/>
        </p:spPr>
        <p:txBody>
          <a:bodyPr wrap="square" rtlCol="0">
            <a:spAutoFit/>
          </a:bodyPr>
          <a:lstStyle/>
          <a:p>
            <a:r>
              <a:rPr lang="tr-TR" b="1" dirty="0" smtClean="0"/>
              <a:t>Öğrencinin Etkinliklerden Memnuniyeti Anket Analizi</a:t>
            </a:r>
            <a:endParaRPr lang="tr-TR" b="1" dirty="0"/>
          </a:p>
        </p:txBody>
      </p:sp>
      <p:pic>
        <p:nvPicPr>
          <p:cNvPr id="6" name="Resim 5"/>
          <p:cNvPicPr/>
          <p:nvPr/>
        </p:nvPicPr>
        <p:blipFill>
          <a:blip r:embed="rId2"/>
          <a:stretch>
            <a:fillRect/>
          </a:stretch>
        </p:blipFill>
        <p:spPr>
          <a:xfrm>
            <a:off x="107504" y="132560"/>
            <a:ext cx="2736304" cy="576064"/>
          </a:xfrm>
          <a:prstGeom prst="rect">
            <a:avLst/>
          </a:prstGeom>
        </p:spPr>
      </p:pic>
      <p:graphicFrame>
        <p:nvGraphicFramePr>
          <p:cNvPr id="8" name="Chart 1"/>
          <p:cNvGraphicFramePr>
            <a:graphicFrameLocks/>
          </p:cNvGraphicFramePr>
          <p:nvPr>
            <p:extLst>
              <p:ext uri="{D42A27DB-BD31-4B8C-83A1-F6EECF244321}">
                <p14:modId xmlns:p14="http://schemas.microsoft.com/office/powerpoint/2010/main" val="2047907334"/>
              </p:ext>
            </p:extLst>
          </p:nvPr>
        </p:nvGraphicFramePr>
        <p:xfrm>
          <a:off x="458813" y="2276872"/>
          <a:ext cx="8208911" cy="367240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76371867"/>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683568" y="692696"/>
            <a:ext cx="8136904" cy="584775"/>
          </a:xfrm>
          <a:prstGeom prst="rect">
            <a:avLst/>
          </a:prstGeom>
          <a:noFill/>
        </p:spPr>
        <p:txBody>
          <a:bodyPr wrap="square" rtlCol="0">
            <a:spAutoFit/>
          </a:bodyPr>
          <a:lstStyle/>
          <a:p>
            <a:pPr algn="ctr"/>
            <a:r>
              <a:rPr lang="tr-TR" sz="3200" b="1" dirty="0" smtClean="0">
                <a:solidFill>
                  <a:srgbClr val="FF0000"/>
                </a:solidFill>
                <a:effectLst>
                  <a:outerShdw blurRad="38100" dist="38100" dir="2700000" algn="tl">
                    <a:srgbClr val="000000">
                      <a:alpha val="43137"/>
                    </a:srgbClr>
                  </a:outerShdw>
                </a:effectLst>
              </a:rPr>
              <a:t>MEMNUNİYET ÖLÇÜM SONUÇLARI</a:t>
            </a:r>
            <a:endParaRPr lang="tr-TR" sz="32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42</a:t>
            </a:fld>
            <a:endParaRPr lang="tr-TR"/>
          </a:p>
        </p:txBody>
      </p:sp>
      <p:sp>
        <p:nvSpPr>
          <p:cNvPr id="2" name="Metin kutusu 1"/>
          <p:cNvSpPr txBox="1"/>
          <p:nvPr/>
        </p:nvSpPr>
        <p:spPr>
          <a:xfrm>
            <a:off x="-16804" y="1277471"/>
            <a:ext cx="9144000" cy="646331"/>
          </a:xfrm>
          <a:prstGeom prst="rect">
            <a:avLst/>
          </a:prstGeom>
          <a:noFill/>
        </p:spPr>
        <p:txBody>
          <a:bodyPr wrap="square" rtlCol="0">
            <a:spAutoFit/>
          </a:bodyPr>
          <a:lstStyle/>
          <a:p>
            <a:r>
              <a:rPr lang="tr-TR" b="1" dirty="0" smtClean="0"/>
              <a:t>İç Mimarlık ve Çevre Tasarımı Bölümü İdari Anket Değerlendirmesi ( Bölüm öğrencileri tarafından doldurulan) :</a:t>
            </a:r>
            <a:endParaRPr lang="tr-TR" b="1" dirty="0"/>
          </a:p>
        </p:txBody>
      </p:sp>
      <p:pic>
        <p:nvPicPr>
          <p:cNvPr id="6" name="Resim 5"/>
          <p:cNvPicPr/>
          <p:nvPr/>
        </p:nvPicPr>
        <p:blipFill>
          <a:blip r:embed="rId2"/>
          <a:stretch>
            <a:fillRect/>
          </a:stretch>
        </p:blipFill>
        <p:spPr>
          <a:xfrm>
            <a:off x="107504" y="132560"/>
            <a:ext cx="2736304" cy="576064"/>
          </a:xfrm>
          <a:prstGeom prst="rect">
            <a:avLst/>
          </a:prstGeom>
        </p:spPr>
      </p:pic>
      <p:graphicFrame>
        <p:nvGraphicFramePr>
          <p:cNvPr id="9" name="Chart 1"/>
          <p:cNvGraphicFramePr>
            <a:graphicFrameLocks/>
          </p:cNvGraphicFramePr>
          <p:nvPr>
            <p:extLst>
              <p:ext uri="{D42A27DB-BD31-4B8C-83A1-F6EECF244321}">
                <p14:modId xmlns:p14="http://schemas.microsoft.com/office/powerpoint/2010/main" val="3493721828"/>
              </p:ext>
            </p:extLst>
          </p:nvPr>
        </p:nvGraphicFramePr>
        <p:xfrm>
          <a:off x="810780" y="1923802"/>
          <a:ext cx="7488832" cy="440080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939080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683568" y="692696"/>
            <a:ext cx="8136904" cy="584775"/>
          </a:xfrm>
          <a:prstGeom prst="rect">
            <a:avLst/>
          </a:prstGeom>
          <a:noFill/>
        </p:spPr>
        <p:txBody>
          <a:bodyPr wrap="square" rtlCol="0">
            <a:spAutoFit/>
          </a:bodyPr>
          <a:lstStyle/>
          <a:p>
            <a:pPr algn="ctr"/>
            <a:r>
              <a:rPr lang="tr-TR" sz="3200" b="1" dirty="0" smtClean="0">
                <a:solidFill>
                  <a:srgbClr val="FF0000"/>
                </a:solidFill>
                <a:effectLst>
                  <a:outerShdw blurRad="38100" dist="38100" dir="2700000" algn="tl">
                    <a:srgbClr val="000000">
                      <a:alpha val="43137"/>
                    </a:srgbClr>
                  </a:outerShdw>
                </a:effectLst>
              </a:rPr>
              <a:t>MEMNUNİYET ÖLÇÜM SONUÇLARI</a:t>
            </a:r>
            <a:endParaRPr lang="tr-TR" sz="32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43</a:t>
            </a:fld>
            <a:endParaRPr lang="tr-TR"/>
          </a:p>
        </p:txBody>
      </p:sp>
      <p:sp>
        <p:nvSpPr>
          <p:cNvPr id="2" name="Metin kutusu 1"/>
          <p:cNvSpPr txBox="1"/>
          <p:nvPr/>
        </p:nvSpPr>
        <p:spPr>
          <a:xfrm>
            <a:off x="-16804" y="1277471"/>
            <a:ext cx="9144000" cy="646331"/>
          </a:xfrm>
          <a:prstGeom prst="rect">
            <a:avLst/>
          </a:prstGeom>
          <a:noFill/>
        </p:spPr>
        <p:txBody>
          <a:bodyPr wrap="square" rtlCol="0">
            <a:spAutoFit/>
          </a:bodyPr>
          <a:lstStyle/>
          <a:p>
            <a:r>
              <a:rPr lang="tr-TR" b="1" dirty="0" smtClean="0"/>
              <a:t>İç Mimarlık ve Çevre Tasarımı Bölümü Danışmanlık Memnuniyet Anketi Değerlendirmesi </a:t>
            </a:r>
          </a:p>
          <a:p>
            <a:r>
              <a:rPr lang="tr-TR" b="1" dirty="0" smtClean="0"/>
              <a:t>(Bölüm öğrencileri tarafından doldurulan) :</a:t>
            </a:r>
            <a:endParaRPr lang="tr-TR" b="1" dirty="0"/>
          </a:p>
        </p:txBody>
      </p:sp>
      <p:pic>
        <p:nvPicPr>
          <p:cNvPr id="6" name="Resim 5"/>
          <p:cNvPicPr/>
          <p:nvPr/>
        </p:nvPicPr>
        <p:blipFill>
          <a:blip r:embed="rId2"/>
          <a:stretch>
            <a:fillRect/>
          </a:stretch>
        </p:blipFill>
        <p:spPr>
          <a:xfrm>
            <a:off x="107504" y="132560"/>
            <a:ext cx="2736304" cy="576064"/>
          </a:xfrm>
          <a:prstGeom prst="rect">
            <a:avLst/>
          </a:prstGeom>
        </p:spPr>
      </p:pic>
      <p:graphicFrame>
        <p:nvGraphicFramePr>
          <p:cNvPr id="8" name="Chart 1"/>
          <p:cNvGraphicFramePr>
            <a:graphicFrameLocks/>
          </p:cNvGraphicFramePr>
          <p:nvPr>
            <p:extLst>
              <p:ext uri="{D42A27DB-BD31-4B8C-83A1-F6EECF244321}">
                <p14:modId xmlns:p14="http://schemas.microsoft.com/office/powerpoint/2010/main" val="2827374420"/>
              </p:ext>
            </p:extLst>
          </p:nvPr>
        </p:nvGraphicFramePr>
        <p:xfrm>
          <a:off x="539552" y="2060848"/>
          <a:ext cx="7603207" cy="4169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219837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683568" y="692696"/>
            <a:ext cx="8136904" cy="584775"/>
          </a:xfrm>
          <a:prstGeom prst="rect">
            <a:avLst/>
          </a:prstGeom>
          <a:noFill/>
        </p:spPr>
        <p:txBody>
          <a:bodyPr wrap="square" rtlCol="0">
            <a:spAutoFit/>
          </a:bodyPr>
          <a:lstStyle/>
          <a:p>
            <a:pPr algn="ctr"/>
            <a:r>
              <a:rPr lang="tr-TR" sz="3200" b="1" dirty="0" smtClean="0">
                <a:solidFill>
                  <a:srgbClr val="FF0000"/>
                </a:solidFill>
                <a:effectLst>
                  <a:outerShdw blurRad="38100" dist="38100" dir="2700000" algn="tl">
                    <a:srgbClr val="000000">
                      <a:alpha val="43137"/>
                    </a:srgbClr>
                  </a:outerShdw>
                </a:effectLst>
              </a:rPr>
              <a:t>MEMNUNİYET ÖLÇÜM SONUÇLARI</a:t>
            </a:r>
            <a:endParaRPr lang="tr-TR" sz="32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44</a:t>
            </a:fld>
            <a:endParaRPr lang="tr-TR"/>
          </a:p>
        </p:txBody>
      </p:sp>
      <p:pic>
        <p:nvPicPr>
          <p:cNvPr id="6" name="Resim 5"/>
          <p:cNvPicPr/>
          <p:nvPr/>
        </p:nvPicPr>
        <p:blipFill>
          <a:blip r:embed="rId2"/>
          <a:stretch>
            <a:fillRect/>
          </a:stretch>
        </p:blipFill>
        <p:spPr>
          <a:xfrm>
            <a:off x="107504" y="132560"/>
            <a:ext cx="2736304" cy="576064"/>
          </a:xfrm>
          <a:prstGeom prst="rect">
            <a:avLst/>
          </a:prstGeom>
        </p:spPr>
      </p:pic>
      <p:sp>
        <p:nvSpPr>
          <p:cNvPr id="3" name="Rectangle 2"/>
          <p:cNvSpPr/>
          <p:nvPr/>
        </p:nvSpPr>
        <p:spPr>
          <a:xfrm>
            <a:off x="122076" y="1267671"/>
            <a:ext cx="8698396" cy="2585323"/>
          </a:xfrm>
          <a:prstGeom prst="rect">
            <a:avLst/>
          </a:prstGeom>
          <a:noFill/>
        </p:spPr>
        <p:txBody>
          <a:bodyPr wrap="square">
            <a:spAutoFit/>
          </a:bodyPr>
          <a:lstStyle/>
          <a:p>
            <a:r>
              <a:rPr lang="tr-TR" b="1" dirty="0" smtClean="0"/>
              <a:t>Öğrenci memnuniyeti (Derslerden Anket no 282 322) Anket Değerlendirmesi</a:t>
            </a:r>
            <a:r>
              <a:rPr lang="tr-TR" b="1" dirty="0"/>
              <a:t/>
            </a:r>
            <a:br>
              <a:rPr lang="tr-TR" b="1" dirty="0"/>
            </a:br>
            <a:r>
              <a:rPr lang="tr-TR" b="1" dirty="0"/>
              <a:t>Düşük çıkan maddeler için yazılan aksiyonlar</a:t>
            </a:r>
            <a:r>
              <a:rPr lang="tr-TR" b="1" dirty="0" smtClean="0"/>
              <a:t>:</a:t>
            </a:r>
          </a:p>
          <a:p>
            <a:endParaRPr lang="tr-TR" b="1" dirty="0"/>
          </a:p>
          <a:p>
            <a:r>
              <a:rPr lang="tr-TR" dirty="0"/>
              <a:t>İkramlardan kaynaklanan memnuniyetsizlik Destek Hizmetler Birimi’ne 13.05.2019 tarihinde iletilmiştir. Bu </a:t>
            </a:r>
            <a:r>
              <a:rPr lang="tr-TR" dirty="0" smtClean="0"/>
              <a:t>memnuniyetsizlikle </a:t>
            </a:r>
            <a:r>
              <a:rPr lang="tr-TR" dirty="0"/>
              <a:t>ilgili öğrenciler tarafında yorum yapılmadığı için Destek Hizmetler Birimi bu memnuniyetsizliğe herhangi bir aksiyon geliştirmemiştir.</a:t>
            </a:r>
          </a:p>
          <a:p>
            <a:endParaRPr lang="tr-TR" b="1" dirty="0">
              <a:solidFill>
                <a:srgbClr val="FF0000"/>
              </a:solidFill>
            </a:endParaRPr>
          </a:p>
          <a:p>
            <a:endParaRPr lang="tr-TR" b="1" dirty="0" smtClean="0"/>
          </a:p>
          <a:p>
            <a:endParaRPr lang="tr-TR" b="1" dirty="0"/>
          </a:p>
        </p:txBody>
      </p:sp>
    </p:spTree>
    <p:extLst>
      <p:ext uri="{BB962C8B-B14F-4D97-AF65-F5344CB8AC3E}">
        <p14:creationId xmlns:p14="http://schemas.microsoft.com/office/powerpoint/2010/main" val="425796150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362187" y="69269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DÜZELTİCİ FAALİYETLER</a:t>
            </a:r>
            <a:endParaRPr lang="tr-TR" sz="3600" b="1" dirty="0">
              <a:solidFill>
                <a:srgbClr val="FF0000"/>
              </a:solidFill>
              <a:effectLst>
                <a:outerShdw blurRad="38100" dist="38100" dir="2700000" algn="tl">
                  <a:srgbClr val="000000">
                    <a:alpha val="43137"/>
                  </a:srgbClr>
                </a:outerShdw>
              </a:effectLst>
            </a:endParaRPr>
          </a:p>
        </p:txBody>
      </p:sp>
      <p:sp>
        <p:nvSpPr>
          <p:cNvPr id="6" name="Metin kutusu 1352"/>
          <p:cNvSpPr txBox="1"/>
          <p:nvPr/>
        </p:nvSpPr>
        <p:spPr>
          <a:xfrm>
            <a:off x="2489200" y="29232225"/>
            <a:ext cx="196850" cy="115888"/>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7" name="Metin kutusu 1353"/>
          <p:cNvSpPr txBox="1"/>
          <p:nvPr/>
        </p:nvSpPr>
        <p:spPr>
          <a:xfrm>
            <a:off x="2484438" y="2939415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8" name="Metin kutusu 1354"/>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9" name="Metin kutusu 1355"/>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0" name="Metin kutusu 1356"/>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1" name="Metin kutusu 1357"/>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2" name="Metin kutusu 1358"/>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3" name="Metin kutusu 1359"/>
          <p:cNvSpPr txBox="1"/>
          <p:nvPr/>
        </p:nvSpPr>
        <p:spPr>
          <a:xfrm>
            <a:off x="3887788" y="29579888"/>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4" name="Metin kutusu 1360"/>
          <p:cNvSpPr txBox="1"/>
          <p:nvPr/>
        </p:nvSpPr>
        <p:spPr>
          <a:xfrm>
            <a:off x="2489200" y="29232225"/>
            <a:ext cx="196850" cy="115888"/>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5" name="Metin kutusu 1361"/>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6" name="Metin kutusu 1362"/>
          <p:cNvSpPr txBox="1"/>
          <p:nvPr/>
        </p:nvSpPr>
        <p:spPr>
          <a:xfrm>
            <a:off x="3887788" y="29222700"/>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7" name="Metin kutusu 1363"/>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8" name="Metin kutusu 1364"/>
          <p:cNvSpPr txBox="1"/>
          <p:nvPr/>
        </p:nvSpPr>
        <p:spPr>
          <a:xfrm>
            <a:off x="2489200" y="29224288"/>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 name="Metin kutusu 1365"/>
          <p:cNvSpPr txBox="1"/>
          <p:nvPr/>
        </p:nvSpPr>
        <p:spPr>
          <a:xfrm>
            <a:off x="2484438" y="29378275"/>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0" name="Metin kutusu 1367"/>
          <p:cNvSpPr txBox="1"/>
          <p:nvPr/>
        </p:nvSpPr>
        <p:spPr>
          <a:xfrm>
            <a:off x="3887788" y="29222700"/>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1" name="Metin kutusu 1368"/>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2" name="Metin kutusu 1369"/>
          <p:cNvSpPr txBox="1"/>
          <p:nvPr/>
        </p:nvSpPr>
        <p:spPr>
          <a:xfrm>
            <a:off x="3887788" y="292227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3" name="Metin kutusu 1370"/>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4" name="Metin kutusu 1371"/>
          <p:cNvSpPr txBox="1"/>
          <p:nvPr/>
        </p:nvSpPr>
        <p:spPr>
          <a:xfrm>
            <a:off x="3887788" y="29579888"/>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5" name="Metin kutusu 1372"/>
          <p:cNvSpPr txBox="1"/>
          <p:nvPr/>
        </p:nvSpPr>
        <p:spPr>
          <a:xfrm>
            <a:off x="3887788" y="29579888"/>
            <a:ext cx="196850" cy="11747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6" name="Metin kutusu 1373"/>
          <p:cNvSpPr txBox="1"/>
          <p:nvPr/>
        </p:nvSpPr>
        <p:spPr>
          <a:xfrm>
            <a:off x="2489200"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7" name="Metin kutusu 1374"/>
          <p:cNvSpPr txBox="1"/>
          <p:nvPr/>
        </p:nvSpPr>
        <p:spPr>
          <a:xfrm>
            <a:off x="2484438"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8" name="Metin kutusu 1375"/>
          <p:cNvSpPr txBox="1"/>
          <p:nvPr/>
        </p:nvSpPr>
        <p:spPr>
          <a:xfrm>
            <a:off x="2484438"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9" name="Metin kutusu 1376"/>
          <p:cNvSpPr txBox="1"/>
          <p:nvPr/>
        </p:nvSpPr>
        <p:spPr>
          <a:xfrm>
            <a:off x="3887788" y="29222700"/>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0" name="Metin kutusu 1377"/>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1" name="Metin kutusu 1378"/>
          <p:cNvSpPr txBox="1"/>
          <p:nvPr/>
        </p:nvSpPr>
        <p:spPr>
          <a:xfrm>
            <a:off x="3887788" y="29587825"/>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solidFill>
                <a:srgbClr val="FF0000"/>
              </a:solidFill>
            </a:endParaRPr>
          </a:p>
        </p:txBody>
      </p:sp>
      <p:sp>
        <p:nvSpPr>
          <p:cNvPr id="32" name="Metin kutusu 1379"/>
          <p:cNvSpPr txBox="1"/>
          <p:nvPr/>
        </p:nvSpPr>
        <p:spPr>
          <a:xfrm>
            <a:off x="4859338"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3" name="Metin kutusu 1380"/>
          <p:cNvSpPr txBox="1"/>
          <p:nvPr/>
        </p:nvSpPr>
        <p:spPr>
          <a:xfrm>
            <a:off x="4854575"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4" name="Metin kutusu 1381"/>
          <p:cNvSpPr txBox="1"/>
          <p:nvPr/>
        </p:nvSpPr>
        <p:spPr>
          <a:xfrm>
            <a:off x="4854575"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5" name="Metin kutusu 1382"/>
          <p:cNvSpPr txBox="1"/>
          <p:nvPr/>
        </p:nvSpPr>
        <p:spPr>
          <a:xfrm>
            <a:off x="2489200" y="30122813"/>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6" name="Metin kutusu 1383"/>
          <p:cNvSpPr txBox="1"/>
          <p:nvPr/>
        </p:nvSpPr>
        <p:spPr>
          <a:xfrm>
            <a:off x="2484438" y="3028473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7" name="Metin kutusu 1384"/>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8" name="Metin kutusu 1385"/>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9" name="Metin kutusu 1386"/>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0" name="Metin kutusu 1387"/>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1" name="Metin kutusu 1388"/>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2" name="Metin kutusu 1389"/>
          <p:cNvSpPr txBox="1"/>
          <p:nvPr/>
        </p:nvSpPr>
        <p:spPr>
          <a:xfrm>
            <a:off x="3887788" y="30472063"/>
            <a:ext cx="196850" cy="115887"/>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3" name="Metin kutusu 1390"/>
          <p:cNvSpPr txBox="1"/>
          <p:nvPr/>
        </p:nvSpPr>
        <p:spPr>
          <a:xfrm>
            <a:off x="2489200" y="30122813"/>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4" name="Metin kutusu 1391"/>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5" name="Metin kutusu 1392"/>
          <p:cNvSpPr txBox="1"/>
          <p:nvPr/>
        </p:nvSpPr>
        <p:spPr>
          <a:xfrm>
            <a:off x="3887788" y="30113288"/>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6" name="Metin kutusu 1393"/>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7" name="Metin kutusu 1394"/>
          <p:cNvSpPr txBox="1"/>
          <p:nvPr/>
        </p:nvSpPr>
        <p:spPr>
          <a:xfrm>
            <a:off x="2489200" y="30114875"/>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8" name="Metin kutusu 1395"/>
          <p:cNvSpPr txBox="1"/>
          <p:nvPr/>
        </p:nvSpPr>
        <p:spPr>
          <a:xfrm>
            <a:off x="2484438" y="30270450"/>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9" name="Metin kutusu 1396"/>
          <p:cNvSpPr txBox="1"/>
          <p:nvPr/>
        </p:nvSpPr>
        <p:spPr>
          <a:xfrm>
            <a:off x="2484438" y="30446663"/>
            <a:ext cx="204787" cy="16033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0" name="Metin kutusu 1397"/>
          <p:cNvSpPr txBox="1"/>
          <p:nvPr/>
        </p:nvSpPr>
        <p:spPr>
          <a:xfrm>
            <a:off x="3887788" y="30113288"/>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1" name="Metin kutusu 1398"/>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2" name="Metin kutusu 1399"/>
          <p:cNvSpPr txBox="1"/>
          <p:nvPr/>
        </p:nvSpPr>
        <p:spPr>
          <a:xfrm>
            <a:off x="3887788" y="30113288"/>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3" name="Metin kutusu 1400"/>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4" name="Metin kutusu 1401"/>
          <p:cNvSpPr txBox="1"/>
          <p:nvPr/>
        </p:nvSpPr>
        <p:spPr>
          <a:xfrm>
            <a:off x="3887788" y="30472063"/>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5" name="Metin kutusu 1402"/>
          <p:cNvSpPr txBox="1"/>
          <p:nvPr/>
        </p:nvSpPr>
        <p:spPr>
          <a:xfrm>
            <a:off x="3887788" y="30472063"/>
            <a:ext cx="196850" cy="115887"/>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6" name="Metin kutusu 1403"/>
          <p:cNvSpPr txBox="1"/>
          <p:nvPr/>
        </p:nvSpPr>
        <p:spPr>
          <a:xfrm>
            <a:off x="2489200"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7" name="Metin kutusu 1404"/>
          <p:cNvSpPr txBox="1"/>
          <p:nvPr/>
        </p:nvSpPr>
        <p:spPr>
          <a:xfrm>
            <a:off x="2484438"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8" name="Metin kutusu 1405"/>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9" name="Metin kutusu 1406"/>
          <p:cNvSpPr txBox="1"/>
          <p:nvPr/>
        </p:nvSpPr>
        <p:spPr>
          <a:xfrm>
            <a:off x="3887788" y="30113288"/>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0" name="Metin kutusu 1407"/>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1" name="Metin kutusu 1408"/>
          <p:cNvSpPr txBox="1"/>
          <p:nvPr/>
        </p:nvSpPr>
        <p:spPr>
          <a:xfrm>
            <a:off x="3887788" y="304800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2" name="Metin kutusu 1409"/>
          <p:cNvSpPr txBox="1"/>
          <p:nvPr/>
        </p:nvSpPr>
        <p:spPr>
          <a:xfrm>
            <a:off x="4859338"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3" name="Metin kutusu 1410"/>
          <p:cNvSpPr txBox="1"/>
          <p:nvPr/>
        </p:nvSpPr>
        <p:spPr>
          <a:xfrm>
            <a:off x="4854575"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4" name="Metin kutusu 1411"/>
          <p:cNvSpPr txBox="1"/>
          <p:nvPr/>
        </p:nvSpPr>
        <p:spPr>
          <a:xfrm>
            <a:off x="4854575" y="30446663"/>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488" name="Slayt Numarası Yer Tutucusu 19487"/>
          <p:cNvSpPr>
            <a:spLocks noGrp="1"/>
          </p:cNvSpPr>
          <p:nvPr>
            <p:ph type="sldNum" sz="quarter" idx="12"/>
          </p:nvPr>
        </p:nvSpPr>
        <p:spPr/>
        <p:txBody>
          <a:bodyPr/>
          <a:lstStyle/>
          <a:p>
            <a:fld id="{439F893C-C32F-4835-A1E5-850973405C58}" type="slidenum">
              <a:rPr lang="tr-TR" smtClean="0"/>
              <a:t>45</a:t>
            </a:fld>
            <a:endParaRPr lang="tr-TR"/>
          </a:p>
        </p:txBody>
      </p:sp>
      <p:pic>
        <p:nvPicPr>
          <p:cNvPr id="65" name="Resim 64"/>
          <p:cNvPicPr/>
          <p:nvPr/>
        </p:nvPicPr>
        <p:blipFill>
          <a:blip r:embed="rId4"/>
          <a:stretch>
            <a:fillRect/>
          </a:stretch>
        </p:blipFill>
        <p:spPr>
          <a:xfrm>
            <a:off x="20434" y="188640"/>
            <a:ext cx="2736304" cy="576064"/>
          </a:xfrm>
          <a:prstGeom prst="rect">
            <a:avLst/>
          </a:prstGeom>
        </p:spPr>
      </p:pic>
      <p:graphicFrame>
        <p:nvGraphicFramePr>
          <p:cNvPr id="68" name="Nesne 67"/>
          <p:cNvGraphicFramePr>
            <a:graphicFrameLocks noChangeAspect="1"/>
          </p:cNvGraphicFramePr>
          <p:nvPr>
            <p:extLst>
              <p:ext uri="{D42A27DB-BD31-4B8C-83A1-F6EECF244321}">
                <p14:modId xmlns:p14="http://schemas.microsoft.com/office/powerpoint/2010/main" val="4242737220"/>
              </p:ext>
            </p:extLst>
          </p:nvPr>
        </p:nvGraphicFramePr>
        <p:xfrm>
          <a:off x="539552" y="1339027"/>
          <a:ext cx="3191842" cy="5447410"/>
        </p:xfrm>
        <a:graphic>
          <a:graphicData uri="http://schemas.openxmlformats.org/presentationml/2006/ole">
            <mc:AlternateContent xmlns:mc="http://schemas.openxmlformats.org/markup-compatibility/2006">
              <mc:Choice xmlns:v="urn:schemas-microsoft-com:vml" Requires="v">
                <p:oleObj spid="_x0000_s20620" name="Çalışma Sayfası" r:id="rId5" imgW="6781896" imgH="11572875" progId="Excel.Sheet.12">
                  <p:embed/>
                </p:oleObj>
              </mc:Choice>
              <mc:Fallback>
                <p:oleObj name="Çalışma Sayfası" r:id="rId5" imgW="6781896" imgH="11572875" progId="Excel.Sheet.12">
                  <p:embed/>
                  <p:pic>
                    <p:nvPicPr>
                      <p:cNvPr id="0" name=""/>
                      <p:cNvPicPr/>
                      <p:nvPr/>
                    </p:nvPicPr>
                    <p:blipFill>
                      <a:blip r:embed="rId6"/>
                      <a:stretch>
                        <a:fillRect/>
                      </a:stretch>
                    </p:blipFill>
                    <p:spPr>
                      <a:xfrm>
                        <a:off x="539552" y="1339027"/>
                        <a:ext cx="3191842" cy="5447410"/>
                      </a:xfrm>
                      <a:prstGeom prst="rect">
                        <a:avLst/>
                      </a:prstGeom>
                    </p:spPr>
                  </p:pic>
                </p:oleObj>
              </mc:Fallback>
            </mc:AlternateContent>
          </a:graphicData>
        </a:graphic>
      </p:graphicFrame>
      <p:pic>
        <p:nvPicPr>
          <p:cNvPr id="3" name="Resim 2"/>
          <p:cNvPicPr>
            <a:picLocks noChangeAspect="1"/>
          </p:cNvPicPr>
          <p:nvPr/>
        </p:nvPicPr>
        <p:blipFill>
          <a:blip r:embed="rId7"/>
          <a:stretch>
            <a:fillRect/>
          </a:stretch>
        </p:blipFill>
        <p:spPr>
          <a:xfrm>
            <a:off x="4703521" y="1339027"/>
            <a:ext cx="2927242" cy="5378301"/>
          </a:xfrm>
          <a:prstGeom prst="rect">
            <a:avLst/>
          </a:prstGeom>
        </p:spPr>
      </p:pic>
      <p:pic>
        <p:nvPicPr>
          <p:cNvPr id="20598" name="Metin kutusu 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0500" y="47625"/>
            <a:ext cx="17145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4024442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331640" y="733617"/>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SPİK KAPAMA</a:t>
            </a:r>
            <a:endParaRPr lang="tr-TR" sz="3600" b="1" dirty="0">
              <a:solidFill>
                <a:srgbClr val="FF0000"/>
              </a:solidFill>
              <a:effectLst>
                <a:outerShdw blurRad="38100" dist="38100" dir="2700000" algn="tl">
                  <a:srgbClr val="000000">
                    <a:alpha val="43137"/>
                  </a:srgbClr>
                </a:outerShdw>
              </a:effectLst>
            </a:endParaRPr>
          </a:p>
        </p:txBody>
      </p:sp>
      <p:sp>
        <p:nvSpPr>
          <p:cNvPr id="6" name="Metin kutusu 1352"/>
          <p:cNvSpPr txBox="1"/>
          <p:nvPr/>
        </p:nvSpPr>
        <p:spPr>
          <a:xfrm>
            <a:off x="2489200" y="29232225"/>
            <a:ext cx="196850" cy="115888"/>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7" name="Metin kutusu 1353"/>
          <p:cNvSpPr txBox="1"/>
          <p:nvPr/>
        </p:nvSpPr>
        <p:spPr>
          <a:xfrm>
            <a:off x="2484438" y="2939415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8" name="Metin kutusu 1354"/>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9" name="Metin kutusu 1355"/>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0" name="Metin kutusu 1356"/>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1" name="Metin kutusu 1357"/>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2" name="Metin kutusu 1358"/>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3" name="Metin kutusu 1359"/>
          <p:cNvSpPr txBox="1"/>
          <p:nvPr/>
        </p:nvSpPr>
        <p:spPr>
          <a:xfrm>
            <a:off x="3887788" y="29579888"/>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4" name="Metin kutusu 1360"/>
          <p:cNvSpPr txBox="1"/>
          <p:nvPr/>
        </p:nvSpPr>
        <p:spPr>
          <a:xfrm>
            <a:off x="2489200" y="29232225"/>
            <a:ext cx="196850" cy="115888"/>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5" name="Metin kutusu 1361"/>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6" name="Metin kutusu 1362"/>
          <p:cNvSpPr txBox="1"/>
          <p:nvPr/>
        </p:nvSpPr>
        <p:spPr>
          <a:xfrm>
            <a:off x="3887788" y="29222700"/>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7" name="Metin kutusu 1363"/>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8" name="Metin kutusu 1364"/>
          <p:cNvSpPr txBox="1"/>
          <p:nvPr/>
        </p:nvSpPr>
        <p:spPr>
          <a:xfrm>
            <a:off x="2489200" y="29224288"/>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 name="Metin kutusu 1365"/>
          <p:cNvSpPr txBox="1"/>
          <p:nvPr/>
        </p:nvSpPr>
        <p:spPr>
          <a:xfrm>
            <a:off x="2484438" y="29378275"/>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0" name="Metin kutusu 1367"/>
          <p:cNvSpPr txBox="1"/>
          <p:nvPr/>
        </p:nvSpPr>
        <p:spPr>
          <a:xfrm>
            <a:off x="3887788" y="29222700"/>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1" name="Metin kutusu 1368"/>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2" name="Metin kutusu 1369"/>
          <p:cNvSpPr txBox="1"/>
          <p:nvPr/>
        </p:nvSpPr>
        <p:spPr>
          <a:xfrm>
            <a:off x="3887788" y="292227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3" name="Metin kutusu 1370"/>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4" name="Metin kutusu 1371"/>
          <p:cNvSpPr txBox="1"/>
          <p:nvPr/>
        </p:nvSpPr>
        <p:spPr>
          <a:xfrm>
            <a:off x="3887788" y="29579888"/>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5" name="Metin kutusu 1372"/>
          <p:cNvSpPr txBox="1"/>
          <p:nvPr/>
        </p:nvSpPr>
        <p:spPr>
          <a:xfrm>
            <a:off x="3887788" y="29579888"/>
            <a:ext cx="196850" cy="11747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6" name="Metin kutusu 1373"/>
          <p:cNvSpPr txBox="1"/>
          <p:nvPr/>
        </p:nvSpPr>
        <p:spPr>
          <a:xfrm>
            <a:off x="2489200"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7" name="Metin kutusu 1374"/>
          <p:cNvSpPr txBox="1"/>
          <p:nvPr/>
        </p:nvSpPr>
        <p:spPr>
          <a:xfrm>
            <a:off x="2484438"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8" name="Metin kutusu 1375"/>
          <p:cNvSpPr txBox="1"/>
          <p:nvPr/>
        </p:nvSpPr>
        <p:spPr>
          <a:xfrm>
            <a:off x="2484438"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9" name="Metin kutusu 1376"/>
          <p:cNvSpPr txBox="1"/>
          <p:nvPr/>
        </p:nvSpPr>
        <p:spPr>
          <a:xfrm>
            <a:off x="3887788" y="29222700"/>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0" name="Metin kutusu 1377"/>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1" name="Metin kutusu 1378"/>
          <p:cNvSpPr txBox="1"/>
          <p:nvPr/>
        </p:nvSpPr>
        <p:spPr>
          <a:xfrm>
            <a:off x="3887788" y="29587825"/>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solidFill>
                <a:srgbClr val="FF0000"/>
              </a:solidFill>
            </a:endParaRPr>
          </a:p>
        </p:txBody>
      </p:sp>
      <p:sp>
        <p:nvSpPr>
          <p:cNvPr id="32" name="Metin kutusu 1379"/>
          <p:cNvSpPr txBox="1"/>
          <p:nvPr/>
        </p:nvSpPr>
        <p:spPr>
          <a:xfrm>
            <a:off x="4859338"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3" name="Metin kutusu 1380"/>
          <p:cNvSpPr txBox="1"/>
          <p:nvPr/>
        </p:nvSpPr>
        <p:spPr>
          <a:xfrm>
            <a:off x="4854575"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4" name="Metin kutusu 1381"/>
          <p:cNvSpPr txBox="1"/>
          <p:nvPr/>
        </p:nvSpPr>
        <p:spPr>
          <a:xfrm>
            <a:off x="4854575"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5" name="Metin kutusu 1382"/>
          <p:cNvSpPr txBox="1"/>
          <p:nvPr/>
        </p:nvSpPr>
        <p:spPr>
          <a:xfrm>
            <a:off x="2489200" y="30122813"/>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6" name="Metin kutusu 1383"/>
          <p:cNvSpPr txBox="1"/>
          <p:nvPr/>
        </p:nvSpPr>
        <p:spPr>
          <a:xfrm>
            <a:off x="2484438" y="3028473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7" name="Metin kutusu 1384"/>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8" name="Metin kutusu 1385"/>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9" name="Metin kutusu 1386"/>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0" name="Metin kutusu 1387"/>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1" name="Metin kutusu 1388"/>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2" name="Metin kutusu 1389"/>
          <p:cNvSpPr txBox="1"/>
          <p:nvPr/>
        </p:nvSpPr>
        <p:spPr>
          <a:xfrm>
            <a:off x="3887788" y="30472063"/>
            <a:ext cx="196850" cy="115887"/>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3" name="Metin kutusu 1390"/>
          <p:cNvSpPr txBox="1"/>
          <p:nvPr/>
        </p:nvSpPr>
        <p:spPr>
          <a:xfrm>
            <a:off x="2489200" y="30122813"/>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4" name="Metin kutusu 1391"/>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5" name="Metin kutusu 1392"/>
          <p:cNvSpPr txBox="1"/>
          <p:nvPr/>
        </p:nvSpPr>
        <p:spPr>
          <a:xfrm>
            <a:off x="3887788" y="30113288"/>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6" name="Metin kutusu 1393"/>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7" name="Metin kutusu 1394"/>
          <p:cNvSpPr txBox="1"/>
          <p:nvPr/>
        </p:nvSpPr>
        <p:spPr>
          <a:xfrm>
            <a:off x="2489200" y="30114875"/>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8" name="Metin kutusu 1395"/>
          <p:cNvSpPr txBox="1"/>
          <p:nvPr/>
        </p:nvSpPr>
        <p:spPr>
          <a:xfrm>
            <a:off x="2484438" y="30270450"/>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9" name="Metin kutusu 1396"/>
          <p:cNvSpPr txBox="1"/>
          <p:nvPr/>
        </p:nvSpPr>
        <p:spPr>
          <a:xfrm>
            <a:off x="2484438" y="30446663"/>
            <a:ext cx="204787" cy="16033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0" name="Metin kutusu 1397"/>
          <p:cNvSpPr txBox="1"/>
          <p:nvPr/>
        </p:nvSpPr>
        <p:spPr>
          <a:xfrm>
            <a:off x="3887788" y="30113288"/>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1" name="Metin kutusu 1398"/>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2" name="Metin kutusu 1399"/>
          <p:cNvSpPr txBox="1"/>
          <p:nvPr/>
        </p:nvSpPr>
        <p:spPr>
          <a:xfrm>
            <a:off x="3887788" y="30113288"/>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3" name="Metin kutusu 1400"/>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4" name="Metin kutusu 1401"/>
          <p:cNvSpPr txBox="1"/>
          <p:nvPr/>
        </p:nvSpPr>
        <p:spPr>
          <a:xfrm>
            <a:off x="3887788" y="30472063"/>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5" name="Metin kutusu 1402"/>
          <p:cNvSpPr txBox="1"/>
          <p:nvPr/>
        </p:nvSpPr>
        <p:spPr>
          <a:xfrm>
            <a:off x="3887788" y="30472063"/>
            <a:ext cx="196850" cy="115887"/>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6" name="Metin kutusu 1403"/>
          <p:cNvSpPr txBox="1"/>
          <p:nvPr/>
        </p:nvSpPr>
        <p:spPr>
          <a:xfrm>
            <a:off x="2489200"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7" name="Metin kutusu 1404"/>
          <p:cNvSpPr txBox="1"/>
          <p:nvPr/>
        </p:nvSpPr>
        <p:spPr>
          <a:xfrm>
            <a:off x="2484438"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8" name="Metin kutusu 1405"/>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9" name="Metin kutusu 1406"/>
          <p:cNvSpPr txBox="1"/>
          <p:nvPr/>
        </p:nvSpPr>
        <p:spPr>
          <a:xfrm>
            <a:off x="3887788" y="30113288"/>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0" name="Metin kutusu 1407"/>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1" name="Metin kutusu 1408"/>
          <p:cNvSpPr txBox="1"/>
          <p:nvPr/>
        </p:nvSpPr>
        <p:spPr>
          <a:xfrm>
            <a:off x="3887788" y="304800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2" name="Metin kutusu 1409"/>
          <p:cNvSpPr txBox="1"/>
          <p:nvPr/>
        </p:nvSpPr>
        <p:spPr>
          <a:xfrm>
            <a:off x="4859338"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3" name="Metin kutusu 1410"/>
          <p:cNvSpPr txBox="1"/>
          <p:nvPr/>
        </p:nvSpPr>
        <p:spPr>
          <a:xfrm>
            <a:off x="4854575"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4" name="Metin kutusu 1411"/>
          <p:cNvSpPr txBox="1"/>
          <p:nvPr/>
        </p:nvSpPr>
        <p:spPr>
          <a:xfrm>
            <a:off x="4854575" y="30446663"/>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488" name="Slayt Numarası Yer Tutucusu 19487"/>
          <p:cNvSpPr>
            <a:spLocks noGrp="1"/>
          </p:cNvSpPr>
          <p:nvPr>
            <p:ph type="sldNum" sz="quarter" idx="12"/>
          </p:nvPr>
        </p:nvSpPr>
        <p:spPr/>
        <p:txBody>
          <a:bodyPr/>
          <a:lstStyle/>
          <a:p>
            <a:fld id="{439F893C-C32F-4835-A1E5-850973405C58}" type="slidenum">
              <a:rPr lang="tr-TR" smtClean="0"/>
              <a:t>46</a:t>
            </a:fld>
            <a:endParaRPr lang="tr-TR"/>
          </a:p>
        </p:txBody>
      </p:sp>
      <p:pic>
        <p:nvPicPr>
          <p:cNvPr id="65" name="Resim 64"/>
          <p:cNvPicPr/>
          <p:nvPr/>
        </p:nvPicPr>
        <p:blipFill>
          <a:blip r:embed="rId2"/>
          <a:stretch>
            <a:fillRect/>
          </a:stretch>
        </p:blipFill>
        <p:spPr>
          <a:xfrm>
            <a:off x="20434" y="188640"/>
            <a:ext cx="2736304" cy="576064"/>
          </a:xfrm>
          <a:prstGeom prst="rect">
            <a:avLst/>
          </a:prstGeom>
        </p:spPr>
      </p:pic>
      <p:pic>
        <p:nvPicPr>
          <p:cNvPr id="4" name="Resim 3"/>
          <p:cNvPicPr>
            <a:picLocks noChangeAspect="1"/>
          </p:cNvPicPr>
          <p:nvPr/>
        </p:nvPicPr>
        <p:blipFill>
          <a:blip r:embed="rId3"/>
          <a:stretch>
            <a:fillRect/>
          </a:stretch>
        </p:blipFill>
        <p:spPr>
          <a:xfrm>
            <a:off x="612775" y="1348861"/>
            <a:ext cx="3743325" cy="5486400"/>
          </a:xfrm>
          <a:prstGeom prst="rect">
            <a:avLst/>
          </a:prstGeom>
        </p:spPr>
      </p:pic>
    </p:spTree>
    <p:extLst>
      <p:ext uri="{BB962C8B-B14F-4D97-AF65-F5344CB8AC3E}">
        <p14:creationId xmlns:p14="http://schemas.microsoft.com/office/powerpoint/2010/main" val="3386982865"/>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331640" y="1302166"/>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GELEN ŞİKAYETLER VE SONUÇLARI</a:t>
            </a:r>
            <a:endParaRPr lang="tr-TR" sz="3600" b="1" dirty="0">
              <a:solidFill>
                <a:srgbClr val="FF0000"/>
              </a:solidFill>
              <a:effectLst>
                <a:outerShdw blurRad="38100" dist="38100" dir="2700000" algn="tl">
                  <a:srgbClr val="000000">
                    <a:alpha val="43137"/>
                  </a:srgbClr>
                </a:outerShdw>
              </a:effectLst>
            </a:endParaRPr>
          </a:p>
        </p:txBody>
      </p:sp>
      <p:sp>
        <p:nvSpPr>
          <p:cNvPr id="6" name="Metin kutusu 1352"/>
          <p:cNvSpPr txBox="1"/>
          <p:nvPr/>
        </p:nvSpPr>
        <p:spPr>
          <a:xfrm>
            <a:off x="2489200" y="29232225"/>
            <a:ext cx="196850" cy="115888"/>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7" name="Metin kutusu 1353"/>
          <p:cNvSpPr txBox="1"/>
          <p:nvPr/>
        </p:nvSpPr>
        <p:spPr>
          <a:xfrm>
            <a:off x="2484438" y="2939415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8" name="Metin kutusu 1354"/>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9" name="Metin kutusu 1355"/>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0" name="Metin kutusu 1356"/>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1" name="Metin kutusu 1357"/>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2" name="Metin kutusu 1358"/>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3" name="Metin kutusu 1359"/>
          <p:cNvSpPr txBox="1"/>
          <p:nvPr/>
        </p:nvSpPr>
        <p:spPr>
          <a:xfrm>
            <a:off x="3887788" y="29579888"/>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4" name="Metin kutusu 1360"/>
          <p:cNvSpPr txBox="1"/>
          <p:nvPr/>
        </p:nvSpPr>
        <p:spPr>
          <a:xfrm>
            <a:off x="2489200" y="29232225"/>
            <a:ext cx="196850" cy="115888"/>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5" name="Metin kutusu 1361"/>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6" name="Metin kutusu 1362"/>
          <p:cNvSpPr txBox="1"/>
          <p:nvPr/>
        </p:nvSpPr>
        <p:spPr>
          <a:xfrm>
            <a:off x="3887788" y="29222700"/>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7" name="Metin kutusu 1363"/>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8" name="Metin kutusu 1364"/>
          <p:cNvSpPr txBox="1"/>
          <p:nvPr/>
        </p:nvSpPr>
        <p:spPr>
          <a:xfrm>
            <a:off x="2489200" y="29224288"/>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 name="Metin kutusu 1365"/>
          <p:cNvSpPr txBox="1"/>
          <p:nvPr/>
        </p:nvSpPr>
        <p:spPr>
          <a:xfrm>
            <a:off x="2484438" y="29378275"/>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0" name="Metin kutusu 1367"/>
          <p:cNvSpPr txBox="1"/>
          <p:nvPr/>
        </p:nvSpPr>
        <p:spPr>
          <a:xfrm>
            <a:off x="3887788" y="29222700"/>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1" name="Metin kutusu 1368"/>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2" name="Metin kutusu 1369"/>
          <p:cNvSpPr txBox="1"/>
          <p:nvPr/>
        </p:nvSpPr>
        <p:spPr>
          <a:xfrm>
            <a:off x="3887788" y="292227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3" name="Metin kutusu 1370"/>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4" name="Metin kutusu 1371"/>
          <p:cNvSpPr txBox="1"/>
          <p:nvPr/>
        </p:nvSpPr>
        <p:spPr>
          <a:xfrm>
            <a:off x="3887788" y="29579888"/>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5" name="Metin kutusu 1372"/>
          <p:cNvSpPr txBox="1"/>
          <p:nvPr/>
        </p:nvSpPr>
        <p:spPr>
          <a:xfrm>
            <a:off x="3887788" y="29579888"/>
            <a:ext cx="196850" cy="11747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6" name="Metin kutusu 1373"/>
          <p:cNvSpPr txBox="1"/>
          <p:nvPr/>
        </p:nvSpPr>
        <p:spPr>
          <a:xfrm>
            <a:off x="2489200"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7" name="Metin kutusu 1374"/>
          <p:cNvSpPr txBox="1"/>
          <p:nvPr/>
        </p:nvSpPr>
        <p:spPr>
          <a:xfrm>
            <a:off x="2484438"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8" name="Metin kutusu 1375"/>
          <p:cNvSpPr txBox="1"/>
          <p:nvPr/>
        </p:nvSpPr>
        <p:spPr>
          <a:xfrm>
            <a:off x="2484438"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9" name="Metin kutusu 1376"/>
          <p:cNvSpPr txBox="1"/>
          <p:nvPr/>
        </p:nvSpPr>
        <p:spPr>
          <a:xfrm>
            <a:off x="3887788" y="29222700"/>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0" name="Metin kutusu 1377"/>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1" name="Metin kutusu 1378"/>
          <p:cNvSpPr txBox="1"/>
          <p:nvPr/>
        </p:nvSpPr>
        <p:spPr>
          <a:xfrm>
            <a:off x="3887788" y="29587825"/>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solidFill>
                <a:srgbClr val="FF0000"/>
              </a:solidFill>
            </a:endParaRPr>
          </a:p>
        </p:txBody>
      </p:sp>
      <p:sp>
        <p:nvSpPr>
          <p:cNvPr id="32" name="Metin kutusu 1379"/>
          <p:cNvSpPr txBox="1"/>
          <p:nvPr/>
        </p:nvSpPr>
        <p:spPr>
          <a:xfrm>
            <a:off x="4859338"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3" name="Metin kutusu 1380"/>
          <p:cNvSpPr txBox="1"/>
          <p:nvPr/>
        </p:nvSpPr>
        <p:spPr>
          <a:xfrm>
            <a:off x="4854575"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4" name="Metin kutusu 1381"/>
          <p:cNvSpPr txBox="1"/>
          <p:nvPr/>
        </p:nvSpPr>
        <p:spPr>
          <a:xfrm>
            <a:off x="4854575"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5" name="Metin kutusu 1382"/>
          <p:cNvSpPr txBox="1"/>
          <p:nvPr/>
        </p:nvSpPr>
        <p:spPr>
          <a:xfrm>
            <a:off x="2489200" y="30122813"/>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6" name="Metin kutusu 1383"/>
          <p:cNvSpPr txBox="1"/>
          <p:nvPr/>
        </p:nvSpPr>
        <p:spPr>
          <a:xfrm>
            <a:off x="2484438" y="3028473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7" name="Metin kutusu 1384"/>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8" name="Metin kutusu 1385"/>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9" name="Metin kutusu 1386"/>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0" name="Metin kutusu 1387"/>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1" name="Metin kutusu 1388"/>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2" name="Metin kutusu 1389"/>
          <p:cNvSpPr txBox="1"/>
          <p:nvPr/>
        </p:nvSpPr>
        <p:spPr>
          <a:xfrm>
            <a:off x="3887788" y="30472063"/>
            <a:ext cx="196850" cy="115887"/>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3" name="Metin kutusu 1390"/>
          <p:cNvSpPr txBox="1"/>
          <p:nvPr/>
        </p:nvSpPr>
        <p:spPr>
          <a:xfrm>
            <a:off x="2489200" y="30122813"/>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4" name="Metin kutusu 1391"/>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5" name="Metin kutusu 1392"/>
          <p:cNvSpPr txBox="1"/>
          <p:nvPr/>
        </p:nvSpPr>
        <p:spPr>
          <a:xfrm>
            <a:off x="3887788" y="30113288"/>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6" name="Metin kutusu 1393"/>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7" name="Metin kutusu 1394"/>
          <p:cNvSpPr txBox="1"/>
          <p:nvPr/>
        </p:nvSpPr>
        <p:spPr>
          <a:xfrm>
            <a:off x="2489200" y="30114875"/>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8" name="Metin kutusu 1395"/>
          <p:cNvSpPr txBox="1"/>
          <p:nvPr/>
        </p:nvSpPr>
        <p:spPr>
          <a:xfrm>
            <a:off x="2484438" y="30270450"/>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9" name="Metin kutusu 1396"/>
          <p:cNvSpPr txBox="1"/>
          <p:nvPr/>
        </p:nvSpPr>
        <p:spPr>
          <a:xfrm>
            <a:off x="2484438" y="30446663"/>
            <a:ext cx="204787" cy="16033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0" name="Metin kutusu 1397"/>
          <p:cNvSpPr txBox="1"/>
          <p:nvPr/>
        </p:nvSpPr>
        <p:spPr>
          <a:xfrm>
            <a:off x="3887788" y="30113288"/>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1" name="Metin kutusu 1398"/>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2" name="Metin kutusu 1399"/>
          <p:cNvSpPr txBox="1"/>
          <p:nvPr/>
        </p:nvSpPr>
        <p:spPr>
          <a:xfrm>
            <a:off x="3887788" y="30113288"/>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3" name="Metin kutusu 1400"/>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4" name="Metin kutusu 1401"/>
          <p:cNvSpPr txBox="1"/>
          <p:nvPr/>
        </p:nvSpPr>
        <p:spPr>
          <a:xfrm>
            <a:off x="3887788" y="30472063"/>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5" name="Metin kutusu 1402"/>
          <p:cNvSpPr txBox="1"/>
          <p:nvPr/>
        </p:nvSpPr>
        <p:spPr>
          <a:xfrm>
            <a:off x="3887788" y="30472063"/>
            <a:ext cx="196850" cy="115887"/>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6" name="Metin kutusu 1403"/>
          <p:cNvSpPr txBox="1"/>
          <p:nvPr/>
        </p:nvSpPr>
        <p:spPr>
          <a:xfrm>
            <a:off x="2489200"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7" name="Metin kutusu 1404"/>
          <p:cNvSpPr txBox="1"/>
          <p:nvPr/>
        </p:nvSpPr>
        <p:spPr>
          <a:xfrm>
            <a:off x="2484438"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8" name="Metin kutusu 1405"/>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9" name="Metin kutusu 1406"/>
          <p:cNvSpPr txBox="1"/>
          <p:nvPr/>
        </p:nvSpPr>
        <p:spPr>
          <a:xfrm>
            <a:off x="3887788" y="30113288"/>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0" name="Metin kutusu 1407"/>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1" name="Metin kutusu 1408"/>
          <p:cNvSpPr txBox="1"/>
          <p:nvPr/>
        </p:nvSpPr>
        <p:spPr>
          <a:xfrm>
            <a:off x="3887788" y="304800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2" name="Metin kutusu 1409"/>
          <p:cNvSpPr txBox="1"/>
          <p:nvPr/>
        </p:nvSpPr>
        <p:spPr>
          <a:xfrm>
            <a:off x="4859338"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3" name="Metin kutusu 1410"/>
          <p:cNvSpPr txBox="1"/>
          <p:nvPr/>
        </p:nvSpPr>
        <p:spPr>
          <a:xfrm>
            <a:off x="4854575"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4" name="Metin kutusu 1411"/>
          <p:cNvSpPr txBox="1"/>
          <p:nvPr/>
        </p:nvSpPr>
        <p:spPr>
          <a:xfrm>
            <a:off x="4854575" y="30446663"/>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488" name="Slayt Numarası Yer Tutucusu 19487"/>
          <p:cNvSpPr>
            <a:spLocks noGrp="1"/>
          </p:cNvSpPr>
          <p:nvPr>
            <p:ph type="sldNum" sz="quarter" idx="12"/>
          </p:nvPr>
        </p:nvSpPr>
        <p:spPr/>
        <p:txBody>
          <a:bodyPr/>
          <a:lstStyle/>
          <a:p>
            <a:fld id="{439F893C-C32F-4835-A1E5-850973405C58}" type="slidenum">
              <a:rPr lang="tr-TR" smtClean="0"/>
              <a:t>47</a:t>
            </a:fld>
            <a:endParaRPr lang="tr-TR"/>
          </a:p>
        </p:txBody>
      </p:sp>
      <p:sp>
        <p:nvSpPr>
          <p:cNvPr id="3" name="Metin kutusu 2"/>
          <p:cNvSpPr txBox="1"/>
          <p:nvPr/>
        </p:nvSpPr>
        <p:spPr>
          <a:xfrm>
            <a:off x="0" y="2708920"/>
            <a:ext cx="9144000" cy="369332"/>
          </a:xfrm>
          <a:prstGeom prst="rect">
            <a:avLst/>
          </a:prstGeom>
          <a:noFill/>
        </p:spPr>
        <p:txBody>
          <a:bodyPr wrap="square" rtlCol="0">
            <a:spAutoFit/>
          </a:bodyPr>
          <a:lstStyle/>
          <a:p>
            <a:r>
              <a:rPr lang="tr-TR" b="1" dirty="0" smtClean="0"/>
              <a:t>Ocak- Aralık aralığında süreç ile ilgili gelen şikayetler ve sonuçları</a:t>
            </a:r>
            <a:endParaRPr lang="tr-TR" b="1" dirty="0"/>
          </a:p>
        </p:txBody>
      </p:sp>
      <p:graphicFrame>
        <p:nvGraphicFramePr>
          <p:cNvPr id="2" name="Tablo 1"/>
          <p:cNvGraphicFramePr>
            <a:graphicFrameLocks noGrp="1"/>
          </p:cNvGraphicFramePr>
          <p:nvPr>
            <p:extLst>
              <p:ext uri="{D42A27DB-BD31-4B8C-83A1-F6EECF244321}">
                <p14:modId xmlns:p14="http://schemas.microsoft.com/office/powerpoint/2010/main" val="2682113291"/>
              </p:ext>
            </p:extLst>
          </p:nvPr>
        </p:nvGraphicFramePr>
        <p:xfrm>
          <a:off x="0" y="3933055"/>
          <a:ext cx="9144000" cy="2171681"/>
        </p:xfrm>
        <a:graphic>
          <a:graphicData uri="http://schemas.openxmlformats.org/drawingml/2006/table">
            <a:tbl>
              <a:tblPr firstRow="1" bandRow="1">
                <a:tableStyleId>{00A15C55-8517-42AA-B614-E9B94910E393}</a:tableStyleId>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459733">
                <a:tc>
                  <a:txBody>
                    <a:bodyPr/>
                    <a:lstStyle/>
                    <a:p>
                      <a:pPr algn="ctr"/>
                      <a:r>
                        <a:rPr lang="tr-TR" dirty="0" smtClean="0"/>
                        <a:t>Şikayet</a:t>
                      </a:r>
                      <a:r>
                        <a:rPr lang="tr-TR" baseline="0" dirty="0" smtClean="0"/>
                        <a:t> Tarihi</a:t>
                      </a:r>
                      <a:endParaRPr lang="tr-TR" dirty="0"/>
                    </a:p>
                  </a:txBody>
                  <a:tcPr/>
                </a:tc>
                <a:tc>
                  <a:txBody>
                    <a:bodyPr/>
                    <a:lstStyle/>
                    <a:p>
                      <a:pPr algn="ctr"/>
                      <a:r>
                        <a:rPr lang="tr-TR" dirty="0" smtClean="0"/>
                        <a:t>Şikayet Konusu</a:t>
                      </a:r>
                      <a:endParaRPr lang="tr-TR" dirty="0"/>
                    </a:p>
                  </a:txBody>
                  <a:tcPr/>
                </a:tc>
                <a:tc>
                  <a:txBody>
                    <a:bodyPr/>
                    <a:lstStyle/>
                    <a:p>
                      <a:pPr algn="ctr"/>
                      <a:r>
                        <a:rPr lang="tr-TR" dirty="0" smtClean="0"/>
                        <a:t>Sonuç</a:t>
                      </a:r>
                      <a:endParaRPr lang="tr-TR" dirty="0"/>
                    </a:p>
                  </a:txBody>
                  <a:tcPr/>
                </a:tc>
                <a:extLst>
                  <a:ext uri="{0D108BD9-81ED-4DB2-BD59-A6C34878D82A}">
                    <a16:rowId xmlns:a16="http://schemas.microsoft.com/office/drawing/2014/main" val="10000"/>
                  </a:ext>
                </a:extLst>
              </a:tr>
              <a:tr h="980428">
                <a:tc>
                  <a:txBody>
                    <a:bodyPr/>
                    <a:lstStyle/>
                    <a:p>
                      <a:pPr algn="ctr"/>
                      <a:r>
                        <a:rPr lang="tr-TR" dirty="0" smtClean="0"/>
                        <a:t>Şikayet No: 185</a:t>
                      </a:r>
                      <a:endParaRPr lang="tr-TR"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200" b="0" i="0" u="none" strike="noStrike" baseline="0" dirty="0" smtClean="0">
                          <a:solidFill>
                            <a:srgbClr val="000000"/>
                          </a:solidFill>
                          <a:latin typeface="Arial" panose="020B0604020202020204" pitchFamily="34" charset="0"/>
                          <a:cs typeface="Arial" panose="020B0604020202020204" pitchFamily="34" charset="0"/>
                        </a:rPr>
                        <a:t>Öğrenci tarafından IAED 2503 kodlu İç Mekanda Malzeme ve Yapı derslerinin notlarının objektif değerlendirilmediğinin şikayet sisteminde bildirilmesi</a:t>
                      </a:r>
                      <a:endParaRPr lang="tr-TR" dirty="0"/>
                    </a:p>
                  </a:txBody>
                  <a:tcPr/>
                </a:tc>
                <a:tc>
                  <a:txBody>
                    <a:bodyPr/>
                    <a:lstStyle/>
                    <a:p>
                      <a:pPr algn="ctr"/>
                      <a:r>
                        <a:rPr lang="tr-TR" sz="1200" b="0" i="0" u="none" strike="noStrike" kern="1200" baseline="0" dirty="0" smtClean="0">
                          <a:solidFill>
                            <a:srgbClr val="000000"/>
                          </a:solidFill>
                          <a:latin typeface="Arial" panose="020B0604020202020204" pitchFamily="34" charset="0"/>
                          <a:ea typeface="+mn-ea"/>
                          <a:cs typeface="Arial" panose="020B0604020202020204" pitchFamily="34" charset="0"/>
                        </a:rPr>
                        <a:t>Kök Neden bulundu (Sınıfların kalabalık olması nedeniyle mail yolu ile iletişimin sağlanması ile yaşanan iletişim eksikliği), şikayet kapatıldı.</a:t>
                      </a:r>
                    </a:p>
                  </a:txBody>
                  <a:tcPr/>
                </a:tc>
                <a:extLst>
                  <a:ext uri="{0D108BD9-81ED-4DB2-BD59-A6C34878D82A}">
                    <a16:rowId xmlns:a16="http://schemas.microsoft.com/office/drawing/2014/main" val="10001"/>
                  </a:ext>
                </a:extLst>
              </a:tr>
              <a:tr h="459733">
                <a:tc>
                  <a:txBody>
                    <a:bodyPr/>
                    <a:lstStyle/>
                    <a:p>
                      <a:pPr algn="ctr"/>
                      <a:r>
                        <a:rPr lang="tr-TR" dirty="0" smtClean="0">
                          <a:solidFill>
                            <a:schemeClr val="tx1"/>
                          </a:solidFill>
                        </a:rPr>
                        <a:t>Şikayet No: -</a:t>
                      </a:r>
                      <a:endParaRPr lang="tr-TR" dirty="0">
                        <a:solidFill>
                          <a:schemeClr val="tx1"/>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200" b="0" i="0" u="none" strike="noStrike" kern="1200" baseline="0" dirty="0" smtClean="0">
                          <a:solidFill>
                            <a:schemeClr val="tx1"/>
                          </a:solidFill>
                          <a:latin typeface="Arial" panose="020B0604020202020204" pitchFamily="34" charset="0"/>
                          <a:ea typeface="+mn-ea"/>
                          <a:cs typeface="Arial" panose="020B0604020202020204" pitchFamily="34" charset="0"/>
                        </a:rPr>
                        <a:t>Sistemin anket doldurulmadan şikayetin kapatılmasına olanak vermesi</a:t>
                      </a:r>
                    </a:p>
                    <a:p>
                      <a:pPr algn="ctr"/>
                      <a:endParaRPr lang="tr-TR" dirty="0">
                        <a:solidFill>
                          <a:schemeClr val="tx1"/>
                        </a:solidFill>
                      </a:endParaRPr>
                    </a:p>
                  </a:txBody>
                  <a:tcPr/>
                </a:tc>
                <a:tc>
                  <a:txBody>
                    <a:bodyPr/>
                    <a:lstStyle/>
                    <a:p>
                      <a:pPr algn="ctr"/>
                      <a:r>
                        <a:rPr lang="tr-TR" sz="1200" b="0" i="0" u="none" strike="noStrike" kern="1200" baseline="0" dirty="0" smtClean="0">
                          <a:solidFill>
                            <a:srgbClr val="000000"/>
                          </a:solidFill>
                          <a:latin typeface="Arial" panose="020B0604020202020204" pitchFamily="34" charset="0"/>
                          <a:ea typeface="+mn-ea"/>
                          <a:cs typeface="Arial" panose="020B0604020202020204" pitchFamily="34" charset="0"/>
                        </a:rPr>
                        <a:t>Sistemin anket doldurulmadan kapanmasına olanak verilmesi</a:t>
                      </a:r>
                      <a:endParaRPr lang="tr-TR" sz="1200" b="0" i="0" u="none" strike="noStrike" kern="1200" baseline="0" dirty="0">
                        <a:solidFill>
                          <a:srgbClr val="000000"/>
                        </a:solidFill>
                        <a:latin typeface="Arial" panose="020B0604020202020204" pitchFamily="34" charset="0"/>
                        <a:ea typeface="+mn-ea"/>
                        <a:cs typeface="Arial" panose="020B0604020202020204" pitchFamily="34" charset="0"/>
                      </a:endParaRPr>
                    </a:p>
                  </a:txBody>
                  <a:tcPr/>
                </a:tc>
                <a:extLst>
                  <a:ext uri="{0D108BD9-81ED-4DB2-BD59-A6C34878D82A}">
                    <a16:rowId xmlns:a16="http://schemas.microsoft.com/office/drawing/2014/main" val="10002"/>
                  </a:ext>
                </a:extLst>
              </a:tr>
            </a:tbl>
          </a:graphicData>
        </a:graphic>
      </p:graphicFrame>
      <p:pic>
        <p:nvPicPr>
          <p:cNvPr id="65" name="Resim 64"/>
          <p:cNvPicPr/>
          <p:nvPr/>
        </p:nvPicPr>
        <p:blipFill>
          <a:blip r:embed="rId2"/>
          <a:stretch>
            <a:fillRect/>
          </a:stretch>
        </p:blipFill>
        <p:spPr>
          <a:xfrm>
            <a:off x="20434" y="188640"/>
            <a:ext cx="2736304" cy="576064"/>
          </a:xfrm>
          <a:prstGeom prst="rect">
            <a:avLst/>
          </a:prstGeom>
        </p:spPr>
      </p:pic>
    </p:spTree>
    <p:extLst>
      <p:ext uri="{BB962C8B-B14F-4D97-AF65-F5344CB8AC3E}">
        <p14:creationId xmlns:p14="http://schemas.microsoft.com/office/powerpoint/2010/main" val="3543987547"/>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362187" y="439360"/>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İÇ DENETİMLER</a:t>
            </a:r>
            <a:endParaRPr lang="tr-TR" sz="3600" b="1" dirty="0">
              <a:solidFill>
                <a:srgbClr val="FF0000"/>
              </a:solidFill>
              <a:effectLst>
                <a:outerShdw blurRad="38100" dist="38100" dir="2700000" algn="tl">
                  <a:srgbClr val="000000">
                    <a:alpha val="43137"/>
                  </a:srgbClr>
                </a:outerShdw>
              </a:effectLst>
            </a:endParaRPr>
          </a:p>
        </p:txBody>
      </p:sp>
      <p:sp>
        <p:nvSpPr>
          <p:cNvPr id="6" name="Metin kutusu 1352"/>
          <p:cNvSpPr txBox="1"/>
          <p:nvPr/>
        </p:nvSpPr>
        <p:spPr>
          <a:xfrm>
            <a:off x="2489200" y="29232225"/>
            <a:ext cx="196850" cy="115888"/>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7" name="Metin kutusu 1353"/>
          <p:cNvSpPr txBox="1"/>
          <p:nvPr/>
        </p:nvSpPr>
        <p:spPr>
          <a:xfrm>
            <a:off x="2484438" y="2939415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8" name="Metin kutusu 1354"/>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9" name="Metin kutusu 1355"/>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0" name="Metin kutusu 1356"/>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1" name="Metin kutusu 1357"/>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2" name="Metin kutusu 1358"/>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3" name="Metin kutusu 1359"/>
          <p:cNvSpPr txBox="1"/>
          <p:nvPr/>
        </p:nvSpPr>
        <p:spPr>
          <a:xfrm>
            <a:off x="3887788" y="29579888"/>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4" name="Metin kutusu 1360"/>
          <p:cNvSpPr txBox="1"/>
          <p:nvPr/>
        </p:nvSpPr>
        <p:spPr>
          <a:xfrm>
            <a:off x="2489200" y="29232225"/>
            <a:ext cx="196850" cy="115888"/>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5" name="Metin kutusu 1361"/>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6" name="Metin kutusu 1362"/>
          <p:cNvSpPr txBox="1"/>
          <p:nvPr/>
        </p:nvSpPr>
        <p:spPr>
          <a:xfrm>
            <a:off x="3887788" y="29222700"/>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7" name="Metin kutusu 1363"/>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8" name="Metin kutusu 1364"/>
          <p:cNvSpPr txBox="1"/>
          <p:nvPr/>
        </p:nvSpPr>
        <p:spPr>
          <a:xfrm>
            <a:off x="2489200" y="29224288"/>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 name="Metin kutusu 1365"/>
          <p:cNvSpPr txBox="1"/>
          <p:nvPr/>
        </p:nvSpPr>
        <p:spPr>
          <a:xfrm>
            <a:off x="2484438" y="29378275"/>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0" name="Metin kutusu 1367"/>
          <p:cNvSpPr txBox="1"/>
          <p:nvPr/>
        </p:nvSpPr>
        <p:spPr>
          <a:xfrm>
            <a:off x="3887788" y="29222700"/>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1" name="Metin kutusu 1368"/>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2" name="Metin kutusu 1369"/>
          <p:cNvSpPr txBox="1"/>
          <p:nvPr/>
        </p:nvSpPr>
        <p:spPr>
          <a:xfrm>
            <a:off x="3887788" y="292227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3" name="Metin kutusu 1370"/>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4" name="Metin kutusu 1371"/>
          <p:cNvSpPr txBox="1"/>
          <p:nvPr/>
        </p:nvSpPr>
        <p:spPr>
          <a:xfrm>
            <a:off x="3887788" y="29579888"/>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5" name="Metin kutusu 1372"/>
          <p:cNvSpPr txBox="1"/>
          <p:nvPr/>
        </p:nvSpPr>
        <p:spPr>
          <a:xfrm>
            <a:off x="3887788" y="29579888"/>
            <a:ext cx="196850" cy="11747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6" name="Metin kutusu 1373"/>
          <p:cNvSpPr txBox="1"/>
          <p:nvPr/>
        </p:nvSpPr>
        <p:spPr>
          <a:xfrm>
            <a:off x="2489200"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7" name="Metin kutusu 1374"/>
          <p:cNvSpPr txBox="1"/>
          <p:nvPr/>
        </p:nvSpPr>
        <p:spPr>
          <a:xfrm>
            <a:off x="2484438"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8" name="Metin kutusu 1375"/>
          <p:cNvSpPr txBox="1"/>
          <p:nvPr/>
        </p:nvSpPr>
        <p:spPr>
          <a:xfrm>
            <a:off x="2484438"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9" name="Metin kutusu 1376"/>
          <p:cNvSpPr txBox="1"/>
          <p:nvPr/>
        </p:nvSpPr>
        <p:spPr>
          <a:xfrm>
            <a:off x="3887788" y="29222700"/>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0" name="Metin kutusu 1377"/>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1" name="Metin kutusu 1378"/>
          <p:cNvSpPr txBox="1"/>
          <p:nvPr/>
        </p:nvSpPr>
        <p:spPr>
          <a:xfrm>
            <a:off x="3887788" y="29587825"/>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solidFill>
                <a:srgbClr val="FF0000"/>
              </a:solidFill>
            </a:endParaRPr>
          </a:p>
        </p:txBody>
      </p:sp>
      <p:sp>
        <p:nvSpPr>
          <p:cNvPr id="32" name="Metin kutusu 1379"/>
          <p:cNvSpPr txBox="1"/>
          <p:nvPr/>
        </p:nvSpPr>
        <p:spPr>
          <a:xfrm>
            <a:off x="4859338"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3" name="Metin kutusu 1380"/>
          <p:cNvSpPr txBox="1"/>
          <p:nvPr/>
        </p:nvSpPr>
        <p:spPr>
          <a:xfrm>
            <a:off x="4854575"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4" name="Metin kutusu 1381"/>
          <p:cNvSpPr txBox="1"/>
          <p:nvPr/>
        </p:nvSpPr>
        <p:spPr>
          <a:xfrm>
            <a:off x="4854575"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5" name="Metin kutusu 1382"/>
          <p:cNvSpPr txBox="1"/>
          <p:nvPr/>
        </p:nvSpPr>
        <p:spPr>
          <a:xfrm>
            <a:off x="2489200" y="30122813"/>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6" name="Metin kutusu 1383"/>
          <p:cNvSpPr txBox="1"/>
          <p:nvPr/>
        </p:nvSpPr>
        <p:spPr>
          <a:xfrm>
            <a:off x="2484438" y="3028473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7" name="Metin kutusu 1384"/>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8" name="Metin kutusu 1385"/>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9" name="Metin kutusu 1386"/>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0" name="Metin kutusu 1387"/>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1" name="Metin kutusu 1388"/>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2" name="Metin kutusu 1389"/>
          <p:cNvSpPr txBox="1"/>
          <p:nvPr/>
        </p:nvSpPr>
        <p:spPr>
          <a:xfrm>
            <a:off x="3887788" y="30472063"/>
            <a:ext cx="196850" cy="115887"/>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3" name="Metin kutusu 1390"/>
          <p:cNvSpPr txBox="1"/>
          <p:nvPr/>
        </p:nvSpPr>
        <p:spPr>
          <a:xfrm>
            <a:off x="2489200" y="30122813"/>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4" name="Metin kutusu 1391"/>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5" name="Metin kutusu 1392"/>
          <p:cNvSpPr txBox="1"/>
          <p:nvPr/>
        </p:nvSpPr>
        <p:spPr>
          <a:xfrm>
            <a:off x="3887788" y="30113288"/>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6" name="Metin kutusu 1393"/>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7" name="Metin kutusu 1394"/>
          <p:cNvSpPr txBox="1"/>
          <p:nvPr/>
        </p:nvSpPr>
        <p:spPr>
          <a:xfrm>
            <a:off x="2489200" y="30114875"/>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8" name="Metin kutusu 1395"/>
          <p:cNvSpPr txBox="1"/>
          <p:nvPr/>
        </p:nvSpPr>
        <p:spPr>
          <a:xfrm>
            <a:off x="2484438" y="30270450"/>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9" name="Metin kutusu 1396"/>
          <p:cNvSpPr txBox="1"/>
          <p:nvPr/>
        </p:nvSpPr>
        <p:spPr>
          <a:xfrm>
            <a:off x="2484438" y="30446663"/>
            <a:ext cx="204787" cy="16033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0" name="Metin kutusu 1397"/>
          <p:cNvSpPr txBox="1"/>
          <p:nvPr/>
        </p:nvSpPr>
        <p:spPr>
          <a:xfrm>
            <a:off x="3887788" y="30113288"/>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1" name="Metin kutusu 1398"/>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2" name="Metin kutusu 1399"/>
          <p:cNvSpPr txBox="1"/>
          <p:nvPr/>
        </p:nvSpPr>
        <p:spPr>
          <a:xfrm>
            <a:off x="3887788" y="30113288"/>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3" name="Metin kutusu 1400"/>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4" name="Metin kutusu 1401"/>
          <p:cNvSpPr txBox="1"/>
          <p:nvPr/>
        </p:nvSpPr>
        <p:spPr>
          <a:xfrm>
            <a:off x="3887788" y="30472063"/>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5" name="Metin kutusu 1402"/>
          <p:cNvSpPr txBox="1"/>
          <p:nvPr/>
        </p:nvSpPr>
        <p:spPr>
          <a:xfrm>
            <a:off x="3887788" y="30472063"/>
            <a:ext cx="196850" cy="115887"/>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6" name="Metin kutusu 1403"/>
          <p:cNvSpPr txBox="1"/>
          <p:nvPr/>
        </p:nvSpPr>
        <p:spPr>
          <a:xfrm>
            <a:off x="2489200"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7" name="Metin kutusu 1404"/>
          <p:cNvSpPr txBox="1"/>
          <p:nvPr/>
        </p:nvSpPr>
        <p:spPr>
          <a:xfrm>
            <a:off x="2484438"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8" name="Metin kutusu 1405"/>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9" name="Metin kutusu 1406"/>
          <p:cNvSpPr txBox="1"/>
          <p:nvPr/>
        </p:nvSpPr>
        <p:spPr>
          <a:xfrm>
            <a:off x="3887788" y="30113288"/>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0" name="Metin kutusu 1407"/>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1" name="Metin kutusu 1408"/>
          <p:cNvSpPr txBox="1"/>
          <p:nvPr/>
        </p:nvSpPr>
        <p:spPr>
          <a:xfrm>
            <a:off x="3887788" y="304800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2" name="Metin kutusu 1409"/>
          <p:cNvSpPr txBox="1"/>
          <p:nvPr/>
        </p:nvSpPr>
        <p:spPr>
          <a:xfrm>
            <a:off x="4859338"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3" name="Metin kutusu 1410"/>
          <p:cNvSpPr txBox="1"/>
          <p:nvPr/>
        </p:nvSpPr>
        <p:spPr>
          <a:xfrm>
            <a:off x="4854575"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4" name="Metin kutusu 1411"/>
          <p:cNvSpPr txBox="1"/>
          <p:nvPr/>
        </p:nvSpPr>
        <p:spPr>
          <a:xfrm>
            <a:off x="4854575" y="30446663"/>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 name="Slayt Numarası Yer Tutucusu 2"/>
          <p:cNvSpPr>
            <a:spLocks noGrp="1"/>
          </p:cNvSpPr>
          <p:nvPr>
            <p:ph type="sldNum" sz="quarter" idx="12"/>
          </p:nvPr>
        </p:nvSpPr>
        <p:spPr/>
        <p:txBody>
          <a:bodyPr/>
          <a:lstStyle/>
          <a:p>
            <a:fld id="{439F893C-C32F-4835-A1E5-850973405C58}" type="slidenum">
              <a:rPr lang="tr-TR" smtClean="0"/>
              <a:t>48</a:t>
            </a:fld>
            <a:endParaRPr lang="tr-TR"/>
          </a:p>
        </p:txBody>
      </p:sp>
      <p:pic>
        <p:nvPicPr>
          <p:cNvPr id="65" name="Resim 64"/>
          <p:cNvPicPr/>
          <p:nvPr/>
        </p:nvPicPr>
        <p:blipFill>
          <a:blip r:embed="rId3"/>
          <a:stretch>
            <a:fillRect/>
          </a:stretch>
        </p:blipFill>
        <p:spPr>
          <a:xfrm>
            <a:off x="20434" y="188640"/>
            <a:ext cx="2736304" cy="576064"/>
          </a:xfrm>
          <a:prstGeom prst="rect">
            <a:avLst/>
          </a:prstGeom>
        </p:spPr>
      </p:pic>
      <p:sp>
        <p:nvSpPr>
          <p:cNvPr id="74" name="Rectangle 73"/>
          <p:cNvSpPr/>
          <p:nvPr/>
        </p:nvSpPr>
        <p:spPr>
          <a:xfrm>
            <a:off x="5051425" y="1138078"/>
            <a:ext cx="2356351" cy="707886"/>
          </a:xfrm>
          <a:prstGeom prst="rect">
            <a:avLst/>
          </a:prstGeom>
        </p:spPr>
        <p:txBody>
          <a:bodyPr wrap="none">
            <a:spAutoFit/>
          </a:bodyPr>
          <a:lstStyle/>
          <a:p>
            <a:r>
              <a:rPr lang="tr-TR" sz="2000" dirty="0">
                <a:solidFill>
                  <a:srgbClr val="000000"/>
                </a:solidFill>
                <a:latin typeface="Calibri" panose="020F0502020204030204" pitchFamily="34" charset="0"/>
              </a:rPr>
              <a:t>KYS İÇ DENETİM </a:t>
            </a:r>
            <a:r>
              <a:rPr lang="tr-TR" sz="2000" dirty="0" smtClean="0">
                <a:solidFill>
                  <a:srgbClr val="000000"/>
                </a:solidFill>
                <a:latin typeface="Calibri" panose="020F0502020204030204" pitchFamily="34" charset="0"/>
              </a:rPr>
              <a:t/>
            </a:r>
            <a:br>
              <a:rPr lang="tr-TR" sz="2000" dirty="0" smtClean="0">
                <a:solidFill>
                  <a:srgbClr val="000000"/>
                </a:solidFill>
                <a:latin typeface="Calibri" panose="020F0502020204030204" pitchFamily="34" charset="0"/>
              </a:rPr>
            </a:br>
            <a:r>
              <a:rPr lang="tr-TR" sz="2000" dirty="0" smtClean="0">
                <a:solidFill>
                  <a:srgbClr val="000000"/>
                </a:solidFill>
                <a:latin typeface="Calibri" panose="020F0502020204030204" pitchFamily="34" charset="0"/>
              </a:rPr>
              <a:t>BAŞARI </a:t>
            </a:r>
            <a:r>
              <a:rPr lang="tr-TR" sz="2000" dirty="0">
                <a:solidFill>
                  <a:srgbClr val="000000"/>
                </a:solidFill>
                <a:latin typeface="Calibri" panose="020F0502020204030204" pitchFamily="34" charset="0"/>
              </a:rPr>
              <a:t>PUANI</a:t>
            </a:r>
            <a:r>
              <a:rPr lang="tr-TR" sz="2000" dirty="0"/>
              <a:t> </a:t>
            </a:r>
            <a:r>
              <a:rPr lang="tr-TR" sz="2000" dirty="0" smtClean="0">
                <a:solidFill>
                  <a:srgbClr val="000000"/>
                </a:solidFill>
                <a:latin typeface="Calibri" panose="020F0502020204030204" pitchFamily="34" charset="0"/>
              </a:rPr>
              <a:t>100%</a:t>
            </a:r>
            <a:r>
              <a:rPr lang="tr-TR" sz="2000" dirty="0" smtClean="0"/>
              <a:t> </a:t>
            </a:r>
            <a:endParaRPr lang="tr-TR" sz="2000" dirty="0"/>
          </a:p>
        </p:txBody>
      </p:sp>
      <p:graphicFrame>
        <p:nvGraphicFramePr>
          <p:cNvPr id="2" name="Nesne 1"/>
          <p:cNvGraphicFramePr>
            <a:graphicFrameLocks noChangeAspect="1"/>
          </p:cNvGraphicFramePr>
          <p:nvPr>
            <p:extLst>
              <p:ext uri="{D42A27DB-BD31-4B8C-83A1-F6EECF244321}">
                <p14:modId xmlns:p14="http://schemas.microsoft.com/office/powerpoint/2010/main" val="3093218258"/>
              </p:ext>
            </p:extLst>
          </p:nvPr>
        </p:nvGraphicFramePr>
        <p:xfrm>
          <a:off x="340780" y="1111851"/>
          <a:ext cx="4710645" cy="5485502"/>
        </p:xfrm>
        <a:graphic>
          <a:graphicData uri="http://schemas.openxmlformats.org/presentationml/2006/ole">
            <mc:AlternateContent xmlns:mc="http://schemas.openxmlformats.org/markup-compatibility/2006">
              <mc:Choice xmlns:v="urn:schemas-microsoft-com:vml" Requires="v">
                <p:oleObj spid="_x0000_s1081" name="Çalışma Sayfası" r:id="rId4" imgW="6477096" imgH="11220507" progId="Excel.Sheet.12">
                  <p:embed/>
                </p:oleObj>
              </mc:Choice>
              <mc:Fallback>
                <p:oleObj name="Çalışma Sayfası" r:id="rId4" imgW="6477096" imgH="11220507" progId="Excel.Sheet.12">
                  <p:embed/>
                  <p:pic>
                    <p:nvPicPr>
                      <p:cNvPr id="0" name=""/>
                      <p:cNvPicPr/>
                      <p:nvPr/>
                    </p:nvPicPr>
                    <p:blipFill>
                      <a:blip r:embed="rId5"/>
                      <a:stretch>
                        <a:fillRect/>
                      </a:stretch>
                    </p:blipFill>
                    <p:spPr>
                      <a:xfrm>
                        <a:off x="340780" y="1111851"/>
                        <a:ext cx="4710645" cy="5485502"/>
                      </a:xfrm>
                      <a:prstGeom prst="rect">
                        <a:avLst/>
                      </a:prstGeom>
                    </p:spPr>
                  </p:pic>
                </p:oleObj>
              </mc:Fallback>
            </mc:AlternateContent>
          </a:graphicData>
        </a:graphic>
      </p:graphicFrame>
    </p:spTree>
    <p:extLst>
      <p:ext uri="{BB962C8B-B14F-4D97-AF65-F5344CB8AC3E}">
        <p14:creationId xmlns:p14="http://schemas.microsoft.com/office/powerpoint/2010/main" val="351199972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092896" y="947507"/>
            <a:ext cx="7720208"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DEĞİŞİKLİKLERİN YÖNETİMİ</a:t>
            </a:r>
            <a:endParaRPr lang="tr-TR" sz="3600" b="1" dirty="0">
              <a:solidFill>
                <a:srgbClr val="FF0000"/>
              </a:solidFill>
              <a:effectLst>
                <a:outerShdw blurRad="38100" dist="38100" dir="2700000" algn="tl">
                  <a:srgbClr val="000000">
                    <a:alpha val="43137"/>
                  </a:srgbClr>
                </a:outerShdw>
              </a:effectLst>
            </a:endParaRPr>
          </a:p>
        </p:txBody>
      </p:sp>
      <p:sp>
        <p:nvSpPr>
          <p:cNvPr id="65" name="Slayt Numarası Yer Tutucusu 64"/>
          <p:cNvSpPr>
            <a:spLocks noGrp="1"/>
          </p:cNvSpPr>
          <p:nvPr>
            <p:ph type="sldNum" sz="quarter" idx="12"/>
          </p:nvPr>
        </p:nvSpPr>
        <p:spPr/>
        <p:txBody>
          <a:bodyPr/>
          <a:lstStyle/>
          <a:p>
            <a:fld id="{439F893C-C32F-4835-A1E5-850973405C58}" type="slidenum">
              <a:rPr lang="tr-TR" smtClean="0"/>
              <a:t>49</a:t>
            </a:fld>
            <a:endParaRPr lang="tr-TR"/>
          </a:p>
        </p:txBody>
      </p:sp>
      <p:pic>
        <p:nvPicPr>
          <p:cNvPr id="66" name="Resim 65"/>
          <p:cNvPicPr/>
          <p:nvPr/>
        </p:nvPicPr>
        <p:blipFill>
          <a:blip r:embed="rId2"/>
          <a:stretch>
            <a:fillRect/>
          </a:stretch>
        </p:blipFill>
        <p:spPr>
          <a:xfrm>
            <a:off x="20434" y="188640"/>
            <a:ext cx="2736304" cy="576064"/>
          </a:xfrm>
          <a:prstGeom prst="rect">
            <a:avLst/>
          </a:prstGeom>
        </p:spPr>
      </p:pic>
      <p:graphicFrame>
        <p:nvGraphicFramePr>
          <p:cNvPr id="6" name="Tablo 1"/>
          <p:cNvGraphicFramePr>
            <a:graphicFrameLocks noGrp="1"/>
          </p:cNvGraphicFramePr>
          <p:nvPr>
            <p:extLst>
              <p:ext uri="{D42A27DB-BD31-4B8C-83A1-F6EECF244321}">
                <p14:modId xmlns:p14="http://schemas.microsoft.com/office/powerpoint/2010/main" val="1127146905"/>
              </p:ext>
            </p:extLst>
          </p:nvPr>
        </p:nvGraphicFramePr>
        <p:xfrm>
          <a:off x="20434" y="1716767"/>
          <a:ext cx="9016062" cy="4758230"/>
        </p:xfrm>
        <a:graphic>
          <a:graphicData uri="http://schemas.openxmlformats.org/drawingml/2006/table">
            <a:tbl>
              <a:tblPr firstRow="1" bandRow="1" bandCol="1">
                <a:tableStyleId>{72833802-FEF1-4C79-8D5D-14CF1EAF98D9}</a:tableStyleId>
              </a:tblPr>
              <a:tblGrid>
                <a:gridCol w="4508031">
                  <a:extLst>
                    <a:ext uri="{9D8B030D-6E8A-4147-A177-3AD203B41FA5}">
                      <a16:colId xmlns:a16="http://schemas.microsoft.com/office/drawing/2014/main" val="2066612505"/>
                    </a:ext>
                  </a:extLst>
                </a:gridCol>
                <a:gridCol w="4508031">
                  <a:extLst>
                    <a:ext uri="{9D8B030D-6E8A-4147-A177-3AD203B41FA5}">
                      <a16:colId xmlns:a16="http://schemas.microsoft.com/office/drawing/2014/main" val="471186808"/>
                    </a:ext>
                  </a:extLst>
                </a:gridCol>
              </a:tblGrid>
              <a:tr h="556228">
                <a:tc>
                  <a:txBody>
                    <a:bodyPr/>
                    <a:lstStyle/>
                    <a:p>
                      <a:r>
                        <a:rPr lang="tr-TR" dirty="0" smtClean="0"/>
                        <a:t>SÜREÇ DEĞİŞİKLİĞİ</a:t>
                      </a:r>
                      <a:endParaRPr lang="en-US" dirty="0">
                        <a:solidFill>
                          <a:schemeClr val="tx1"/>
                        </a:solidFill>
                      </a:endParaRPr>
                    </a:p>
                  </a:txBody>
                  <a:tcPr/>
                </a:tc>
                <a:tc>
                  <a:txBody>
                    <a:bodyPr/>
                    <a:lstStyle/>
                    <a:p>
                      <a:r>
                        <a:rPr lang="tr-TR" dirty="0" smtClean="0"/>
                        <a:t>SEBEBİ</a:t>
                      </a:r>
                      <a:endParaRPr lang="en-US" dirty="0">
                        <a:solidFill>
                          <a:schemeClr val="tx1"/>
                        </a:solidFill>
                      </a:endParaRPr>
                    </a:p>
                  </a:txBody>
                  <a:tcPr/>
                </a:tc>
                <a:extLst>
                  <a:ext uri="{0D108BD9-81ED-4DB2-BD59-A6C34878D82A}">
                    <a16:rowId xmlns:a16="http://schemas.microsoft.com/office/drawing/2014/main" val="1581561681"/>
                  </a:ext>
                </a:extLst>
              </a:tr>
              <a:tr h="1011601">
                <a:tc>
                  <a:txBody>
                    <a:bodyPr/>
                    <a:lstStyle/>
                    <a:p>
                      <a:r>
                        <a:rPr lang="tr-TR" baseline="0" dirty="0" smtClean="0"/>
                        <a:t>Akademik kadro geliştirildi</a:t>
                      </a:r>
                      <a:endParaRPr lang="en-US" dirty="0"/>
                    </a:p>
                  </a:txBody>
                  <a:tcPr/>
                </a:tc>
                <a:tc>
                  <a:txBody>
                    <a:bodyPr/>
                    <a:lstStyle/>
                    <a:p>
                      <a:r>
                        <a:rPr lang="tr-TR" dirty="0" smtClean="0"/>
                        <a:t>İş </a:t>
                      </a:r>
                      <a:r>
                        <a:rPr lang="tr-TR" baseline="0" dirty="0" smtClean="0"/>
                        <a:t>yükünün dengeli dağıtılması yoluyla işleyişin düzenlenmesi hedeflenmektedir.</a:t>
                      </a:r>
                      <a:endParaRPr lang="en-US" dirty="0"/>
                    </a:p>
                  </a:txBody>
                  <a:tcPr/>
                </a:tc>
                <a:extLst>
                  <a:ext uri="{0D108BD9-81ED-4DB2-BD59-A6C34878D82A}">
                    <a16:rowId xmlns:a16="http://schemas.microsoft.com/office/drawing/2014/main" val="2787718610"/>
                  </a:ext>
                </a:extLst>
              </a:tr>
              <a:tr h="778154">
                <a:tc>
                  <a:txBody>
                    <a:bodyPr/>
                    <a:lstStyle/>
                    <a:p>
                      <a:r>
                        <a:rPr lang="tr-TR" dirty="0" smtClean="0"/>
                        <a:t>Web</a:t>
                      </a:r>
                      <a:r>
                        <a:rPr lang="tr-TR" baseline="0" dirty="0" smtClean="0"/>
                        <a:t> sitesinde eksikler tamamlandı ve güncellendi</a:t>
                      </a:r>
                      <a:endParaRPr lang="en-US" dirty="0"/>
                    </a:p>
                  </a:txBody>
                  <a:tcPr/>
                </a:tc>
                <a:tc>
                  <a:txBody>
                    <a:bodyPr/>
                    <a:lstStyle/>
                    <a:p>
                      <a:r>
                        <a:rPr lang="tr-TR" dirty="0" smtClean="0"/>
                        <a:t>Ders</a:t>
                      </a:r>
                      <a:r>
                        <a:rPr lang="tr-TR" baseline="0" dirty="0" smtClean="0"/>
                        <a:t> içerikleri, Dönem müfredat belgeleri ve etkinlikler güncelleştirilerek öğrencilere bilgi </a:t>
                      </a:r>
                      <a:r>
                        <a:rPr lang="tr-TR" baseline="0" smtClean="0"/>
                        <a:t>verilmesi hedeflenmiştir.</a:t>
                      </a:r>
                      <a:endParaRPr lang="en-US" dirty="0"/>
                    </a:p>
                  </a:txBody>
                  <a:tcPr/>
                </a:tc>
                <a:extLst>
                  <a:ext uri="{0D108BD9-81ED-4DB2-BD59-A6C34878D82A}">
                    <a16:rowId xmlns:a16="http://schemas.microsoft.com/office/drawing/2014/main" val="480741430"/>
                  </a:ext>
                </a:extLst>
              </a:tr>
              <a:tr h="1087281">
                <a:tc>
                  <a:txBody>
                    <a:bodyPr/>
                    <a:lstStyle/>
                    <a:p>
                      <a:r>
                        <a:rPr lang="tr-TR" dirty="0" smtClean="0"/>
                        <a:t>Sosyal medyanın aktif kullanılarak</a:t>
                      </a:r>
                      <a:r>
                        <a:rPr lang="tr-TR" baseline="0" dirty="0" smtClean="0"/>
                        <a:t> bölüme gelecek öğrencilere tanınırlığı arttırıldı </a:t>
                      </a:r>
                      <a:endParaRPr lang="en-US" dirty="0"/>
                    </a:p>
                  </a:txBody>
                  <a:tcPr/>
                </a:tc>
                <a:tc>
                  <a:txBody>
                    <a:bodyPr/>
                    <a:lstStyle/>
                    <a:p>
                      <a:r>
                        <a:rPr lang="tr-TR" dirty="0" smtClean="0"/>
                        <a:t>İç Mimarlık ve Çevre Tasarımı Bölümü olarak yeni</a:t>
                      </a:r>
                      <a:r>
                        <a:rPr lang="tr-TR" baseline="0" dirty="0" smtClean="0"/>
                        <a:t> gelecek öğrencilere bölüm hakkında fikir sahibi olmaları ve derslerin işleyişini görebilmeleri</a:t>
                      </a:r>
                      <a:endParaRPr lang="en-US" dirty="0"/>
                    </a:p>
                  </a:txBody>
                  <a:tcPr/>
                </a:tc>
                <a:extLst>
                  <a:ext uri="{0D108BD9-81ED-4DB2-BD59-A6C34878D82A}">
                    <a16:rowId xmlns:a16="http://schemas.microsoft.com/office/drawing/2014/main" val="1416326368"/>
                  </a:ext>
                </a:extLst>
              </a:tr>
              <a:tr h="1087281">
                <a:tc>
                  <a:txBody>
                    <a:bodyPr/>
                    <a:lstStyle/>
                    <a:p>
                      <a:r>
                        <a:rPr lang="tr-TR" dirty="0" smtClean="0"/>
                        <a:t>Teknik</a:t>
                      </a:r>
                      <a:r>
                        <a:rPr lang="tr-TR" baseline="0" dirty="0" smtClean="0"/>
                        <a:t> ve uygulamalı derslerin silabusları kontrol edildi.</a:t>
                      </a:r>
                      <a:endParaRPr 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tr-TR" dirty="0" smtClean="0"/>
                        <a:t>Eğitim</a:t>
                      </a:r>
                      <a:r>
                        <a:rPr lang="tr-TR" baseline="0" dirty="0" smtClean="0"/>
                        <a:t> programlarının akreditasyon ve sektör gerekliliklerine uygun hale getirilmesi amaçlanmıştır.</a:t>
                      </a:r>
                      <a:endParaRPr lang="en-US" dirty="0" smtClean="0"/>
                    </a:p>
                  </a:txBody>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22471626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75656" y="477571"/>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SWOT ANALİZİ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5</a:t>
            </a:fld>
            <a:endParaRPr lang="tr-TR"/>
          </a:p>
        </p:txBody>
      </p:sp>
      <p:graphicFrame>
        <p:nvGraphicFramePr>
          <p:cNvPr id="3" name="Tablo 2"/>
          <p:cNvGraphicFramePr>
            <a:graphicFrameLocks noGrp="1"/>
          </p:cNvGraphicFramePr>
          <p:nvPr>
            <p:extLst>
              <p:ext uri="{D42A27DB-BD31-4B8C-83A1-F6EECF244321}">
                <p14:modId xmlns:p14="http://schemas.microsoft.com/office/powerpoint/2010/main" val="3303175564"/>
              </p:ext>
            </p:extLst>
          </p:nvPr>
        </p:nvGraphicFramePr>
        <p:xfrm>
          <a:off x="328414" y="1234429"/>
          <a:ext cx="8331924" cy="2048768"/>
        </p:xfrm>
        <a:graphic>
          <a:graphicData uri="http://schemas.openxmlformats.org/drawingml/2006/table">
            <a:tbl>
              <a:tblPr firstRow="1" bandRow="1">
                <a:tableStyleId>{F5AB1C69-6EDB-4FF4-983F-18BD219EF322}</a:tableStyleId>
              </a:tblPr>
              <a:tblGrid>
                <a:gridCol w="6243692">
                  <a:extLst>
                    <a:ext uri="{9D8B030D-6E8A-4147-A177-3AD203B41FA5}">
                      <a16:colId xmlns:a16="http://schemas.microsoft.com/office/drawing/2014/main" val="20000"/>
                    </a:ext>
                  </a:extLst>
                </a:gridCol>
                <a:gridCol w="2088232">
                  <a:extLst>
                    <a:ext uri="{9D8B030D-6E8A-4147-A177-3AD203B41FA5}">
                      <a16:colId xmlns:a16="http://schemas.microsoft.com/office/drawing/2014/main" val="20001"/>
                    </a:ext>
                  </a:extLst>
                </a:gridCol>
              </a:tblGrid>
              <a:tr h="512192">
                <a:tc>
                  <a:txBody>
                    <a:bodyPr/>
                    <a:lstStyle/>
                    <a:p>
                      <a:pPr algn="ctr"/>
                      <a:r>
                        <a:rPr lang="en-US" sz="2000" dirty="0" smtClean="0"/>
                        <a:t>T</a:t>
                      </a:r>
                      <a:r>
                        <a:rPr lang="tr-TR" sz="2000" dirty="0" smtClean="0"/>
                        <a:t>ehdit </a:t>
                      </a:r>
                      <a:r>
                        <a:rPr lang="tr-TR" sz="2000" baseline="0" dirty="0" smtClean="0"/>
                        <a:t>Tanımı</a:t>
                      </a:r>
                      <a:endParaRPr lang="tr-TR" sz="2000" dirty="0"/>
                    </a:p>
                  </a:txBody>
                  <a:tcPr>
                    <a:solidFill>
                      <a:schemeClr val="accent4">
                        <a:lumMod val="75000"/>
                      </a:schemeClr>
                    </a:solidFill>
                  </a:tcPr>
                </a:tc>
                <a:tc>
                  <a:txBody>
                    <a:bodyPr/>
                    <a:lstStyle/>
                    <a:p>
                      <a:pPr algn="ctr"/>
                      <a:r>
                        <a:rPr lang="tr-TR" sz="2000" dirty="0" smtClean="0"/>
                        <a:t>Durumu</a:t>
                      </a:r>
                      <a:endParaRPr lang="tr-TR" sz="2000" dirty="0"/>
                    </a:p>
                  </a:txBody>
                  <a:tcPr>
                    <a:solidFill>
                      <a:schemeClr val="accent4">
                        <a:lumMod val="75000"/>
                      </a:schemeClr>
                    </a:solidFill>
                  </a:tcPr>
                </a:tc>
                <a:extLst>
                  <a:ext uri="{0D108BD9-81ED-4DB2-BD59-A6C34878D82A}">
                    <a16:rowId xmlns:a16="http://schemas.microsoft.com/office/drawing/2014/main" val="10000"/>
                  </a:ext>
                </a:extLst>
              </a:tr>
              <a:tr h="512192">
                <a:tc>
                  <a:txBody>
                    <a:bodyPr/>
                    <a:lstStyle/>
                    <a:p>
                      <a:pPr algn="l" fontAlgn="ctr"/>
                      <a:r>
                        <a:rPr lang="tr-TR" sz="1000" b="0" i="0" u="none" strike="noStrike">
                          <a:effectLst/>
                          <a:latin typeface="Arial" panose="020B0604020202020204" pitchFamily="34" charset="0"/>
                        </a:rPr>
                        <a:t>T1 - Öğrencinin akademik programın tanımladığı mesleki pratik dersleri için staj yeri bulmada zorluk çekmesi</a:t>
                      </a:r>
                    </a:p>
                  </a:txBody>
                  <a:tcPr marL="0" marR="0" marT="0" marB="0" anchor="ctr"/>
                </a:tc>
                <a:tc>
                  <a:txBody>
                    <a:bodyPr/>
                    <a:lstStyle/>
                    <a:p>
                      <a:pPr algn="ctr"/>
                      <a:r>
                        <a:rPr lang="tr-TR" sz="2000" dirty="0" smtClean="0">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tehdit)</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lang="tr-TR" sz="2000" dirty="0" smtClean="0">
                        <a:sym typeface="Wingdings" panose="05000000000000000000" pitchFamily="2" charset="2"/>
                      </a:endParaRPr>
                    </a:p>
                  </a:txBody>
                  <a:tcPr/>
                </a:tc>
                <a:extLst>
                  <a:ext uri="{0D108BD9-81ED-4DB2-BD59-A6C34878D82A}">
                    <a16:rowId xmlns:a16="http://schemas.microsoft.com/office/drawing/2014/main" val="10001"/>
                  </a:ext>
                </a:extLst>
              </a:tr>
              <a:tr h="512192">
                <a:tc>
                  <a:txBody>
                    <a:bodyPr/>
                    <a:lstStyle/>
                    <a:p>
                      <a:pPr algn="l" fontAlgn="ctr"/>
                      <a:r>
                        <a:rPr lang="tr-TR" sz="1000" b="0" i="0" u="none" strike="noStrike">
                          <a:effectLst/>
                          <a:latin typeface="Arial Tur" panose="020B0604020202020204" pitchFamily="34" charset="0"/>
                        </a:rPr>
                        <a:t>T2- Bölümün şehir ile ilişkisinin zayıf olması nedeniyle bölüm tanınırlılığının azalması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smtClean="0">
                          <a:ln>
                            <a:noFill/>
                          </a:ln>
                          <a:solidFill>
                            <a:prstClr val="black"/>
                          </a:solidFill>
                          <a:effectLst/>
                          <a:uLnTx/>
                          <a:uFillTx/>
                          <a:latin typeface="Calibri"/>
                          <a:ea typeface="+mn-ea"/>
                          <a:cs typeface="+mn-cs"/>
                          <a:sym typeface="Wingdings" panose="05000000000000000000" pitchFamily="2" charset="2"/>
                        </a:rPr>
                        <a:t> </a:t>
                      </a:r>
                      <a:r>
                        <a:rPr kumimoji="0" lang="tr-TR"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t>(Hala tehdit)</a:t>
                      </a:r>
                      <a:r>
                        <a:rPr kumimoji="0" lang="tr-TR" sz="1400" b="0" i="0" u="none" strike="noStrike" kern="1200" cap="none" spc="0" normalizeH="0" baseline="0" noProof="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smtClean="0">
                        <a:ln>
                          <a:noFill/>
                        </a:ln>
                        <a:solidFill>
                          <a:prstClr val="black"/>
                        </a:solidFill>
                        <a:effectLst/>
                        <a:uLnTx/>
                        <a:uFillTx/>
                        <a:latin typeface="Calibri"/>
                        <a:ea typeface="+mn-ea"/>
                        <a:cs typeface="+mn-cs"/>
                        <a:sym typeface="Wingdings" panose="05000000000000000000" pitchFamily="2" charset="2"/>
                      </a:endParaRPr>
                    </a:p>
                  </a:txBody>
                  <a:tcPr/>
                </a:tc>
                <a:extLst>
                  <a:ext uri="{0D108BD9-81ED-4DB2-BD59-A6C34878D82A}">
                    <a16:rowId xmlns:a16="http://schemas.microsoft.com/office/drawing/2014/main" val="3303128753"/>
                  </a:ext>
                </a:extLst>
              </a:tr>
              <a:tr h="512192">
                <a:tc>
                  <a:txBody>
                    <a:bodyPr/>
                    <a:lstStyle/>
                    <a:p>
                      <a:pPr algn="l" fontAlgn="ctr"/>
                      <a:r>
                        <a:rPr lang="tr-TR" sz="1000" b="0" i="0" u="none" strike="noStrike" dirty="0">
                          <a:effectLst/>
                          <a:latin typeface="Arial Tur" panose="020B0604020202020204" pitchFamily="34" charset="0"/>
                        </a:rPr>
                        <a:t>T3- Sanayi sektörü ile olan iletişim kurmak için gereken prosedür sebebiyle etkileşim ve iletişimin kısıtlı olması</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smtClean="0">
                          <a:ln>
                            <a:noFill/>
                          </a:ln>
                          <a:solidFill>
                            <a:prstClr val="black"/>
                          </a:solidFill>
                          <a:effectLst/>
                          <a:uLnTx/>
                          <a:uFillTx/>
                          <a:latin typeface="Calibri"/>
                          <a:ea typeface="+mn-ea"/>
                          <a:cs typeface="+mn-cs"/>
                          <a:sym typeface="Wingdings" panose="05000000000000000000" pitchFamily="2" charset="2"/>
                        </a:rPr>
                        <a:t> </a:t>
                      </a:r>
                      <a:r>
                        <a:rPr kumimoji="0" lang="tr-TR" sz="1400" b="0" i="0" u="none" strike="noStrike" kern="1200" cap="none" spc="0" normalizeH="0" baseline="0" noProof="0" dirty="0" smtClean="0">
                          <a:ln>
                            <a:noFill/>
                          </a:ln>
                          <a:solidFill>
                            <a:srgbClr val="000000"/>
                          </a:solidFill>
                          <a:effectLst/>
                          <a:uLnTx/>
                          <a:uFillTx/>
                          <a:latin typeface="Arial" panose="020B0604020202020204" pitchFamily="34" charset="0"/>
                          <a:ea typeface="+mn-ea"/>
                          <a:cs typeface="+mn-cs"/>
                        </a:rPr>
                        <a:t>(Hala tehdit)</a:t>
                      </a:r>
                      <a:r>
                        <a:rPr kumimoji="0" lang="tr-TR" sz="1400" b="0" i="0" u="none" strike="noStrike" kern="1200" cap="none" spc="0" normalizeH="0" baseline="0" noProof="0" dirty="0" smtClean="0">
                          <a:ln>
                            <a:noFill/>
                          </a:ln>
                          <a:solidFill>
                            <a:prstClr val="black"/>
                          </a:solidFill>
                          <a:effectLst/>
                          <a:uLnTx/>
                          <a:uFillTx/>
                          <a:latin typeface="Wingdings" panose="05000000000000000000" pitchFamily="2" charset="2"/>
                          <a:ea typeface="+mn-ea"/>
                          <a:cs typeface="+mn-cs"/>
                        </a:rPr>
                        <a:t> </a:t>
                      </a:r>
                      <a:endParaRPr kumimoji="0" lang="tr-TR" sz="2000" b="0" i="0" u="none" strike="noStrike" kern="1200" cap="none" spc="0" normalizeH="0" baseline="0" noProof="0" dirty="0" smtClean="0">
                        <a:ln>
                          <a:noFill/>
                        </a:ln>
                        <a:solidFill>
                          <a:prstClr val="black"/>
                        </a:solidFill>
                        <a:effectLst/>
                        <a:uLnTx/>
                        <a:uFillTx/>
                        <a:latin typeface="Calibri"/>
                        <a:ea typeface="+mn-ea"/>
                        <a:cs typeface="+mn-cs"/>
                        <a:sym typeface="Wingdings" panose="05000000000000000000" pitchFamily="2" charset="2"/>
                      </a:endParaRPr>
                    </a:p>
                  </a:txBody>
                  <a:tcPr/>
                </a:tc>
                <a:extLst>
                  <a:ext uri="{0D108BD9-81ED-4DB2-BD59-A6C34878D82A}">
                    <a16:rowId xmlns:a16="http://schemas.microsoft.com/office/drawing/2014/main" val="3961732162"/>
                  </a:ext>
                </a:extLst>
              </a:tr>
            </a:tbl>
          </a:graphicData>
        </a:graphic>
      </p:graphicFrame>
      <p:pic>
        <p:nvPicPr>
          <p:cNvPr id="9" name="Resim 8"/>
          <p:cNvPicPr/>
          <p:nvPr/>
        </p:nvPicPr>
        <p:blipFill>
          <a:blip r:embed="rId2"/>
          <a:stretch>
            <a:fillRect/>
          </a:stretch>
        </p:blipFill>
        <p:spPr>
          <a:xfrm>
            <a:off x="127795" y="367048"/>
            <a:ext cx="2736304" cy="576064"/>
          </a:xfrm>
          <a:prstGeom prst="rect">
            <a:avLst/>
          </a:prstGeom>
        </p:spPr>
      </p:pic>
    </p:spTree>
    <p:extLst>
      <p:ext uri="{BB962C8B-B14F-4D97-AF65-F5344CB8AC3E}">
        <p14:creationId xmlns:p14="http://schemas.microsoft.com/office/powerpoint/2010/main" val="2359797749"/>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60612" y="477571"/>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KAYNAK İHTİYACI</a:t>
            </a:r>
            <a:endParaRPr lang="tr-TR" sz="3600" b="1" dirty="0">
              <a:solidFill>
                <a:srgbClr val="FF0000"/>
              </a:solidFill>
              <a:effectLst>
                <a:outerShdw blurRad="38100" dist="38100" dir="2700000" algn="tl">
                  <a:srgbClr val="000000">
                    <a:alpha val="43137"/>
                  </a:srgbClr>
                </a:outerShdw>
              </a:effectLst>
            </a:endParaRPr>
          </a:p>
        </p:txBody>
      </p:sp>
      <p:sp>
        <p:nvSpPr>
          <p:cNvPr id="6" name="Metin kutusu 1352"/>
          <p:cNvSpPr txBox="1"/>
          <p:nvPr/>
        </p:nvSpPr>
        <p:spPr>
          <a:xfrm>
            <a:off x="2489200" y="29232225"/>
            <a:ext cx="196850" cy="115888"/>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7" name="Metin kutusu 1353"/>
          <p:cNvSpPr txBox="1"/>
          <p:nvPr/>
        </p:nvSpPr>
        <p:spPr>
          <a:xfrm>
            <a:off x="2484438" y="2939415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8" name="Metin kutusu 1354"/>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9" name="Metin kutusu 1355"/>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0" name="Metin kutusu 1356"/>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1" name="Metin kutusu 1357"/>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2" name="Metin kutusu 1358"/>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3" name="Metin kutusu 1359"/>
          <p:cNvSpPr txBox="1"/>
          <p:nvPr/>
        </p:nvSpPr>
        <p:spPr>
          <a:xfrm>
            <a:off x="3887788" y="29579888"/>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4" name="Metin kutusu 1360"/>
          <p:cNvSpPr txBox="1"/>
          <p:nvPr/>
        </p:nvSpPr>
        <p:spPr>
          <a:xfrm>
            <a:off x="2489200" y="29232225"/>
            <a:ext cx="196850" cy="115888"/>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5" name="Metin kutusu 1361"/>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6" name="Metin kutusu 1362"/>
          <p:cNvSpPr txBox="1"/>
          <p:nvPr/>
        </p:nvSpPr>
        <p:spPr>
          <a:xfrm>
            <a:off x="3887788" y="29222700"/>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7" name="Metin kutusu 1363"/>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8" name="Metin kutusu 1364"/>
          <p:cNvSpPr txBox="1"/>
          <p:nvPr/>
        </p:nvSpPr>
        <p:spPr>
          <a:xfrm>
            <a:off x="2489200" y="29224288"/>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 name="Metin kutusu 1365"/>
          <p:cNvSpPr txBox="1"/>
          <p:nvPr/>
        </p:nvSpPr>
        <p:spPr>
          <a:xfrm>
            <a:off x="2484438" y="29378275"/>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0" name="Metin kutusu 1367"/>
          <p:cNvSpPr txBox="1"/>
          <p:nvPr/>
        </p:nvSpPr>
        <p:spPr>
          <a:xfrm>
            <a:off x="3887788" y="29222700"/>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1" name="Metin kutusu 1368"/>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2" name="Metin kutusu 1369"/>
          <p:cNvSpPr txBox="1"/>
          <p:nvPr/>
        </p:nvSpPr>
        <p:spPr>
          <a:xfrm>
            <a:off x="3887788" y="292227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3" name="Metin kutusu 1370"/>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4" name="Metin kutusu 1371"/>
          <p:cNvSpPr txBox="1"/>
          <p:nvPr/>
        </p:nvSpPr>
        <p:spPr>
          <a:xfrm>
            <a:off x="3887788" y="29579888"/>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5" name="Metin kutusu 1372"/>
          <p:cNvSpPr txBox="1"/>
          <p:nvPr/>
        </p:nvSpPr>
        <p:spPr>
          <a:xfrm>
            <a:off x="3887788" y="29579888"/>
            <a:ext cx="196850" cy="11747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6" name="Metin kutusu 1373"/>
          <p:cNvSpPr txBox="1"/>
          <p:nvPr/>
        </p:nvSpPr>
        <p:spPr>
          <a:xfrm>
            <a:off x="2489200"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7" name="Metin kutusu 1374"/>
          <p:cNvSpPr txBox="1"/>
          <p:nvPr/>
        </p:nvSpPr>
        <p:spPr>
          <a:xfrm>
            <a:off x="2484438"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8" name="Metin kutusu 1375"/>
          <p:cNvSpPr txBox="1"/>
          <p:nvPr/>
        </p:nvSpPr>
        <p:spPr>
          <a:xfrm>
            <a:off x="2484438"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9" name="Metin kutusu 1376"/>
          <p:cNvSpPr txBox="1"/>
          <p:nvPr/>
        </p:nvSpPr>
        <p:spPr>
          <a:xfrm>
            <a:off x="3887788" y="29222700"/>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0" name="Metin kutusu 1377"/>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1" name="Metin kutusu 1378"/>
          <p:cNvSpPr txBox="1"/>
          <p:nvPr/>
        </p:nvSpPr>
        <p:spPr>
          <a:xfrm>
            <a:off x="3887788" y="29587825"/>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solidFill>
                <a:srgbClr val="FF0000"/>
              </a:solidFill>
            </a:endParaRPr>
          </a:p>
        </p:txBody>
      </p:sp>
      <p:sp>
        <p:nvSpPr>
          <p:cNvPr id="32" name="Metin kutusu 1379"/>
          <p:cNvSpPr txBox="1"/>
          <p:nvPr/>
        </p:nvSpPr>
        <p:spPr>
          <a:xfrm>
            <a:off x="4859338"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3" name="Metin kutusu 1380"/>
          <p:cNvSpPr txBox="1"/>
          <p:nvPr/>
        </p:nvSpPr>
        <p:spPr>
          <a:xfrm>
            <a:off x="4854575"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4" name="Metin kutusu 1381"/>
          <p:cNvSpPr txBox="1"/>
          <p:nvPr/>
        </p:nvSpPr>
        <p:spPr>
          <a:xfrm>
            <a:off x="4854575"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5" name="Metin kutusu 1382"/>
          <p:cNvSpPr txBox="1"/>
          <p:nvPr/>
        </p:nvSpPr>
        <p:spPr>
          <a:xfrm>
            <a:off x="2489200" y="30122813"/>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6" name="Metin kutusu 1383"/>
          <p:cNvSpPr txBox="1"/>
          <p:nvPr/>
        </p:nvSpPr>
        <p:spPr>
          <a:xfrm>
            <a:off x="2484438" y="3028473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7" name="Metin kutusu 1384"/>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8" name="Metin kutusu 1385"/>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9" name="Metin kutusu 1386"/>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0" name="Metin kutusu 1387"/>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1" name="Metin kutusu 1388"/>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2" name="Metin kutusu 1389"/>
          <p:cNvSpPr txBox="1"/>
          <p:nvPr/>
        </p:nvSpPr>
        <p:spPr>
          <a:xfrm>
            <a:off x="3887788" y="30472063"/>
            <a:ext cx="196850" cy="115887"/>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3" name="Metin kutusu 1390"/>
          <p:cNvSpPr txBox="1"/>
          <p:nvPr/>
        </p:nvSpPr>
        <p:spPr>
          <a:xfrm>
            <a:off x="2489200" y="30122813"/>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4" name="Metin kutusu 1391"/>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5" name="Metin kutusu 1392"/>
          <p:cNvSpPr txBox="1"/>
          <p:nvPr/>
        </p:nvSpPr>
        <p:spPr>
          <a:xfrm>
            <a:off x="3887788" y="30113288"/>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6" name="Metin kutusu 1393"/>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7" name="Metin kutusu 1394"/>
          <p:cNvSpPr txBox="1"/>
          <p:nvPr/>
        </p:nvSpPr>
        <p:spPr>
          <a:xfrm>
            <a:off x="2489200" y="30114875"/>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8" name="Metin kutusu 1395"/>
          <p:cNvSpPr txBox="1"/>
          <p:nvPr/>
        </p:nvSpPr>
        <p:spPr>
          <a:xfrm>
            <a:off x="2484438" y="30270450"/>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9" name="Metin kutusu 1396"/>
          <p:cNvSpPr txBox="1"/>
          <p:nvPr/>
        </p:nvSpPr>
        <p:spPr>
          <a:xfrm>
            <a:off x="2484438" y="30446663"/>
            <a:ext cx="204787" cy="16033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0" name="Metin kutusu 1397"/>
          <p:cNvSpPr txBox="1"/>
          <p:nvPr/>
        </p:nvSpPr>
        <p:spPr>
          <a:xfrm>
            <a:off x="3887788" y="30113288"/>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1" name="Metin kutusu 1398"/>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2" name="Metin kutusu 1399"/>
          <p:cNvSpPr txBox="1"/>
          <p:nvPr/>
        </p:nvSpPr>
        <p:spPr>
          <a:xfrm>
            <a:off x="3887788" y="30113288"/>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3" name="Metin kutusu 1400"/>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4" name="Metin kutusu 1401"/>
          <p:cNvSpPr txBox="1"/>
          <p:nvPr/>
        </p:nvSpPr>
        <p:spPr>
          <a:xfrm>
            <a:off x="3887788" y="30472063"/>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5" name="Metin kutusu 1402"/>
          <p:cNvSpPr txBox="1"/>
          <p:nvPr/>
        </p:nvSpPr>
        <p:spPr>
          <a:xfrm>
            <a:off x="3887788" y="30472063"/>
            <a:ext cx="196850" cy="115887"/>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6" name="Metin kutusu 1403"/>
          <p:cNvSpPr txBox="1"/>
          <p:nvPr/>
        </p:nvSpPr>
        <p:spPr>
          <a:xfrm>
            <a:off x="2489200"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7" name="Metin kutusu 1404"/>
          <p:cNvSpPr txBox="1"/>
          <p:nvPr/>
        </p:nvSpPr>
        <p:spPr>
          <a:xfrm>
            <a:off x="2484438"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8" name="Metin kutusu 1405"/>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9" name="Metin kutusu 1406"/>
          <p:cNvSpPr txBox="1"/>
          <p:nvPr/>
        </p:nvSpPr>
        <p:spPr>
          <a:xfrm>
            <a:off x="3887788" y="30113288"/>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0" name="Metin kutusu 1407"/>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1" name="Metin kutusu 1408"/>
          <p:cNvSpPr txBox="1"/>
          <p:nvPr/>
        </p:nvSpPr>
        <p:spPr>
          <a:xfrm>
            <a:off x="3887788" y="304800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2" name="Metin kutusu 1409"/>
          <p:cNvSpPr txBox="1"/>
          <p:nvPr/>
        </p:nvSpPr>
        <p:spPr>
          <a:xfrm>
            <a:off x="4859338"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3" name="Metin kutusu 1410"/>
          <p:cNvSpPr txBox="1"/>
          <p:nvPr/>
        </p:nvSpPr>
        <p:spPr>
          <a:xfrm>
            <a:off x="4854575"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4" name="Metin kutusu 1411"/>
          <p:cNvSpPr txBox="1"/>
          <p:nvPr/>
        </p:nvSpPr>
        <p:spPr>
          <a:xfrm>
            <a:off x="4854575" y="30446663"/>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 name="Slayt Numarası Yer Tutucusu 2"/>
          <p:cNvSpPr>
            <a:spLocks noGrp="1"/>
          </p:cNvSpPr>
          <p:nvPr>
            <p:ph type="sldNum" sz="quarter" idx="12"/>
          </p:nvPr>
        </p:nvSpPr>
        <p:spPr/>
        <p:txBody>
          <a:bodyPr/>
          <a:lstStyle/>
          <a:p>
            <a:fld id="{439F893C-C32F-4835-A1E5-850973405C58}" type="slidenum">
              <a:rPr lang="tr-TR" smtClean="0"/>
              <a:t>50</a:t>
            </a:fld>
            <a:endParaRPr lang="tr-TR"/>
          </a:p>
        </p:txBody>
      </p:sp>
      <p:pic>
        <p:nvPicPr>
          <p:cNvPr id="65" name="Resim 64"/>
          <p:cNvPicPr/>
          <p:nvPr/>
        </p:nvPicPr>
        <p:blipFill>
          <a:blip r:embed="rId2"/>
          <a:stretch>
            <a:fillRect/>
          </a:stretch>
        </p:blipFill>
        <p:spPr>
          <a:xfrm>
            <a:off x="20434" y="188640"/>
            <a:ext cx="2736304" cy="576064"/>
          </a:xfrm>
          <a:prstGeom prst="rect">
            <a:avLst/>
          </a:prstGeom>
        </p:spPr>
      </p:pic>
      <p:graphicFrame>
        <p:nvGraphicFramePr>
          <p:cNvPr id="68" name="Tablo 66"/>
          <p:cNvGraphicFramePr>
            <a:graphicFrameLocks noGrp="1"/>
          </p:cNvGraphicFramePr>
          <p:nvPr>
            <p:extLst>
              <p:ext uri="{D42A27DB-BD31-4B8C-83A1-F6EECF244321}">
                <p14:modId xmlns:p14="http://schemas.microsoft.com/office/powerpoint/2010/main" val="3829215206"/>
              </p:ext>
            </p:extLst>
          </p:nvPr>
        </p:nvGraphicFramePr>
        <p:xfrm>
          <a:off x="0" y="1598188"/>
          <a:ext cx="9016062" cy="4174424"/>
        </p:xfrm>
        <a:graphic>
          <a:graphicData uri="http://schemas.openxmlformats.org/drawingml/2006/table">
            <a:tbl>
              <a:tblPr firstRow="1" bandRow="1" bandCol="1">
                <a:tableStyleId>{912C8C85-51F0-491E-9774-3900AFEF0FD7}</a:tableStyleId>
              </a:tblPr>
              <a:tblGrid>
                <a:gridCol w="4508031">
                  <a:extLst>
                    <a:ext uri="{9D8B030D-6E8A-4147-A177-3AD203B41FA5}">
                      <a16:colId xmlns:a16="http://schemas.microsoft.com/office/drawing/2014/main" val="2066612505"/>
                    </a:ext>
                  </a:extLst>
                </a:gridCol>
                <a:gridCol w="4508031">
                  <a:extLst>
                    <a:ext uri="{9D8B030D-6E8A-4147-A177-3AD203B41FA5}">
                      <a16:colId xmlns:a16="http://schemas.microsoft.com/office/drawing/2014/main" val="471186808"/>
                    </a:ext>
                  </a:extLst>
                </a:gridCol>
              </a:tblGrid>
              <a:tr h="425384">
                <a:tc>
                  <a:txBody>
                    <a:bodyPr/>
                    <a:lstStyle/>
                    <a:p>
                      <a:r>
                        <a:rPr lang="tr-TR" dirty="0" smtClean="0">
                          <a:solidFill>
                            <a:schemeClr val="tx1"/>
                          </a:solidFill>
                        </a:rPr>
                        <a:t>KAYNAK İHTİYACI</a:t>
                      </a:r>
                      <a:endParaRPr lang="en-US" dirty="0">
                        <a:solidFill>
                          <a:schemeClr val="tx1"/>
                        </a:solidFill>
                      </a:endParaRPr>
                    </a:p>
                  </a:txBody>
                  <a:tcPr/>
                </a:tc>
                <a:tc>
                  <a:txBody>
                    <a:bodyPr/>
                    <a:lstStyle/>
                    <a:p>
                      <a:r>
                        <a:rPr lang="tr-TR" dirty="0" smtClean="0">
                          <a:solidFill>
                            <a:schemeClr val="tx1"/>
                          </a:solidFill>
                        </a:rPr>
                        <a:t>SEBEBİ</a:t>
                      </a:r>
                      <a:endParaRPr lang="en-US" dirty="0">
                        <a:solidFill>
                          <a:schemeClr val="tx1"/>
                        </a:solidFill>
                      </a:endParaRPr>
                    </a:p>
                  </a:txBody>
                  <a:tcPr/>
                </a:tc>
                <a:extLst>
                  <a:ext uri="{0D108BD9-81ED-4DB2-BD59-A6C34878D82A}">
                    <a16:rowId xmlns:a16="http://schemas.microsoft.com/office/drawing/2014/main" val="1581561681"/>
                  </a:ext>
                </a:extLst>
              </a:tr>
              <a:tr h="917796">
                <a:tc>
                  <a:txBody>
                    <a:bodyPr/>
                    <a:lstStyle/>
                    <a:p>
                      <a:r>
                        <a:rPr lang="tr-TR" dirty="0" smtClean="0"/>
                        <a:t>İlave akademik ve idari personel</a:t>
                      </a:r>
                      <a:r>
                        <a:rPr lang="tr-TR" baseline="0" dirty="0" smtClean="0"/>
                        <a:t> istihdamı</a:t>
                      </a:r>
                      <a:endParaRPr lang="en-US" dirty="0"/>
                    </a:p>
                  </a:txBody>
                  <a:tcPr/>
                </a:tc>
                <a:tc>
                  <a:txBody>
                    <a:bodyPr/>
                    <a:lstStyle/>
                    <a:p>
                      <a:r>
                        <a:rPr lang="tr-TR" dirty="0" smtClean="0"/>
                        <a:t>Görev yapmakta olan akademisyenlerin ders yükünün fazla olması, eğitimin verimliliği</a:t>
                      </a:r>
                      <a:r>
                        <a:rPr lang="tr-TR" baseline="0" dirty="0" smtClean="0"/>
                        <a:t> düşürmekte ve akademik çalışma potansiyelini azaltmaktadır. </a:t>
                      </a:r>
                      <a:endParaRPr lang="en-US" dirty="0"/>
                    </a:p>
                  </a:txBody>
                  <a:tcPr/>
                </a:tc>
                <a:extLst>
                  <a:ext uri="{0D108BD9-81ED-4DB2-BD59-A6C34878D82A}">
                    <a16:rowId xmlns:a16="http://schemas.microsoft.com/office/drawing/2014/main" val="1618075974"/>
                  </a:ext>
                </a:extLst>
              </a:tr>
              <a:tr h="1126099">
                <a:tc>
                  <a:txBody>
                    <a:bodyPr/>
                    <a:lstStyle/>
                    <a:p>
                      <a:r>
                        <a:rPr lang="tr-TR" dirty="0" smtClean="0"/>
                        <a:t>Mimarlık ve İç Mimarlık eğitimi için gereken</a:t>
                      </a:r>
                      <a:r>
                        <a:rPr lang="tr-TR" baseline="0" dirty="0" smtClean="0"/>
                        <a:t> mekânsal düzenlemeler</a:t>
                      </a:r>
                      <a:endParaRPr lang="en-US" dirty="0"/>
                    </a:p>
                  </a:txBody>
                  <a:tcPr/>
                </a:tc>
                <a:tc>
                  <a:txBody>
                    <a:bodyPr/>
                    <a:lstStyle/>
                    <a:p>
                      <a:r>
                        <a:rPr lang="tr-TR" dirty="0" smtClean="0"/>
                        <a:t>Uygulama ağırlıklı</a:t>
                      </a:r>
                      <a:r>
                        <a:rPr lang="tr-TR" baseline="0" dirty="0" smtClean="0"/>
                        <a:t> olan ve uzun ders saatlerine sahip proje dersleri için kullanılan stüdyoların büyük bölümünde günışığı, aydınlatma, havalandırma problemi bulunmakta, ders verimliliğini olumsuz etkilemektedir. Fakültemizin ayrıca hem eğitim hem de akademik araştırma için gerekli atölye ve laboratuvara ihtiyacı bulunmaktadır. (maket atölyesi, yapı malzemeleri,aydınlatma lab vb.)</a:t>
                      </a:r>
                      <a:endParaRPr lang="en-US" dirty="0"/>
                    </a:p>
                  </a:txBody>
                  <a:tcPr/>
                </a:tc>
                <a:extLst>
                  <a:ext uri="{0D108BD9-81ED-4DB2-BD59-A6C34878D82A}">
                    <a16:rowId xmlns:a16="http://schemas.microsoft.com/office/drawing/2014/main" val="2787718610"/>
                  </a:ext>
                </a:extLst>
              </a:tr>
            </a:tbl>
          </a:graphicData>
        </a:graphic>
      </p:graphicFrame>
    </p:spTree>
    <p:extLst>
      <p:ext uri="{BB962C8B-B14F-4D97-AF65-F5344CB8AC3E}">
        <p14:creationId xmlns:p14="http://schemas.microsoft.com/office/powerpoint/2010/main" val="3065273329"/>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60612" y="477571"/>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KAYNAK İHTİYACI</a:t>
            </a:r>
            <a:endParaRPr lang="tr-TR" sz="3600" b="1" dirty="0">
              <a:solidFill>
                <a:srgbClr val="FF0000"/>
              </a:solidFill>
              <a:effectLst>
                <a:outerShdw blurRad="38100" dist="38100" dir="2700000" algn="tl">
                  <a:srgbClr val="000000">
                    <a:alpha val="43137"/>
                  </a:srgbClr>
                </a:outerShdw>
              </a:effectLst>
            </a:endParaRPr>
          </a:p>
        </p:txBody>
      </p:sp>
      <p:sp>
        <p:nvSpPr>
          <p:cNvPr id="6" name="Metin kutusu 1352"/>
          <p:cNvSpPr txBox="1"/>
          <p:nvPr/>
        </p:nvSpPr>
        <p:spPr>
          <a:xfrm>
            <a:off x="2489200" y="29232225"/>
            <a:ext cx="196850" cy="115888"/>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7" name="Metin kutusu 1353"/>
          <p:cNvSpPr txBox="1"/>
          <p:nvPr/>
        </p:nvSpPr>
        <p:spPr>
          <a:xfrm>
            <a:off x="2484438" y="2939415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8" name="Metin kutusu 1354"/>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9" name="Metin kutusu 1355"/>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0" name="Metin kutusu 1356"/>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1" name="Metin kutusu 1357"/>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2" name="Metin kutusu 1358"/>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3" name="Metin kutusu 1359"/>
          <p:cNvSpPr txBox="1"/>
          <p:nvPr/>
        </p:nvSpPr>
        <p:spPr>
          <a:xfrm>
            <a:off x="3887788" y="29579888"/>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4" name="Metin kutusu 1360"/>
          <p:cNvSpPr txBox="1"/>
          <p:nvPr/>
        </p:nvSpPr>
        <p:spPr>
          <a:xfrm>
            <a:off x="2489200" y="29232225"/>
            <a:ext cx="196850" cy="115888"/>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5" name="Metin kutusu 1361"/>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6" name="Metin kutusu 1362"/>
          <p:cNvSpPr txBox="1"/>
          <p:nvPr/>
        </p:nvSpPr>
        <p:spPr>
          <a:xfrm>
            <a:off x="3887788" y="29222700"/>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7" name="Metin kutusu 1363"/>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8" name="Metin kutusu 1364"/>
          <p:cNvSpPr txBox="1"/>
          <p:nvPr/>
        </p:nvSpPr>
        <p:spPr>
          <a:xfrm>
            <a:off x="2489200" y="29224288"/>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 name="Metin kutusu 1365"/>
          <p:cNvSpPr txBox="1"/>
          <p:nvPr/>
        </p:nvSpPr>
        <p:spPr>
          <a:xfrm>
            <a:off x="2484438" y="29378275"/>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0" name="Metin kutusu 1367"/>
          <p:cNvSpPr txBox="1"/>
          <p:nvPr/>
        </p:nvSpPr>
        <p:spPr>
          <a:xfrm>
            <a:off x="3887788" y="29222700"/>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1" name="Metin kutusu 1368"/>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2" name="Metin kutusu 1369"/>
          <p:cNvSpPr txBox="1"/>
          <p:nvPr/>
        </p:nvSpPr>
        <p:spPr>
          <a:xfrm>
            <a:off x="3887788" y="292227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3" name="Metin kutusu 1370"/>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4" name="Metin kutusu 1371"/>
          <p:cNvSpPr txBox="1"/>
          <p:nvPr/>
        </p:nvSpPr>
        <p:spPr>
          <a:xfrm>
            <a:off x="3887788" y="29579888"/>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5" name="Metin kutusu 1372"/>
          <p:cNvSpPr txBox="1"/>
          <p:nvPr/>
        </p:nvSpPr>
        <p:spPr>
          <a:xfrm>
            <a:off x="3887788" y="29579888"/>
            <a:ext cx="196850" cy="11747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6" name="Metin kutusu 1373"/>
          <p:cNvSpPr txBox="1"/>
          <p:nvPr/>
        </p:nvSpPr>
        <p:spPr>
          <a:xfrm>
            <a:off x="2489200"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7" name="Metin kutusu 1374"/>
          <p:cNvSpPr txBox="1"/>
          <p:nvPr/>
        </p:nvSpPr>
        <p:spPr>
          <a:xfrm>
            <a:off x="2484438"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8" name="Metin kutusu 1375"/>
          <p:cNvSpPr txBox="1"/>
          <p:nvPr/>
        </p:nvSpPr>
        <p:spPr>
          <a:xfrm>
            <a:off x="2484438"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9" name="Metin kutusu 1376"/>
          <p:cNvSpPr txBox="1"/>
          <p:nvPr/>
        </p:nvSpPr>
        <p:spPr>
          <a:xfrm>
            <a:off x="3887788" y="29222700"/>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0" name="Metin kutusu 1377"/>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1" name="Metin kutusu 1378"/>
          <p:cNvSpPr txBox="1"/>
          <p:nvPr/>
        </p:nvSpPr>
        <p:spPr>
          <a:xfrm>
            <a:off x="3887788" y="29587825"/>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solidFill>
                <a:srgbClr val="FF0000"/>
              </a:solidFill>
            </a:endParaRPr>
          </a:p>
        </p:txBody>
      </p:sp>
      <p:sp>
        <p:nvSpPr>
          <p:cNvPr id="32" name="Metin kutusu 1379"/>
          <p:cNvSpPr txBox="1"/>
          <p:nvPr/>
        </p:nvSpPr>
        <p:spPr>
          <a:xfrm>
            <a:off x="4859338"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3" name="Metin kutusu 1380"/>
          <p:cNvSpPr txBox="1"/>
          <p:nvPr/>
        </p:nvSpPr>
        <p:spPr>
          <a:xfrm>
            <a:off x="4854575"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4" name="Metin kutusu 1381"/>
          <p:cNvSpPr txBox="1"/>
          <p:nvPr/>
        </p:nvSpPr>
        <p:spPr>
          <a:xfrm>
            <a:off x="4854575"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5" name="Metin kutusu 1382"/>
          <p:cNvSpPr txBox="1"/>
          <p:nvPr/>
        </p:nvSpPr>
        <p:spPr>
          <a:xfrm>
            <a:off x="2489200" y="30122813"/>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6" name="Metin kutusu 1383"/>
          <p:cNvSpPr txBox="1"/>
          <p:nvPr/>
        </p:nvSpPr>
        <p:spPr>
          <a:xfrm>
            <a:off x="2484438" y="3028473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7" name="Metin kutusu 1384"/>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8" name="Metin kutusu 1385"/>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9" name="Metin kutusu 1386"/>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0" name="Metin kutusu 1387"/>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1" name="Metin kutusu 1388"/>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2" name="Metin kutusu 1389"/>
          <p:cNvSpPr txBox="1"/>
          <p:nvPr/>
        </p:nvSpPr>
        <p:spPr>
          <a:xfrm>
            <a:off x="3887788" y="30472063"/>
            <a:ext cx="196850" cy="115887"/>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3" name="Metin kutusu 1390"/>
          <p:cNvSpPr txBox="1"/>
          <p:nvPr/>
        </p:nvSpPr>
        <p:spPr>
          <a:xfrm>
            <a:off x="2489200" y="30122813"/>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4" name="Metin kutusu 1391"/>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5" name="Metin kutusu 1392"/>
          <p:cNvSpPr txBox="1"/>
          <p:nvPr/>
        </p:nvSpPr>
        <p:spPr>
          <a:xfrm>
            <a:off x="3887788" y="30113288"/>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6" name="Metin kutusu 1393"/>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7" name="Metin kutusu 1394"/>
          <p:cNvSpPr txBox="1"/>
          <p:nvPr/>
        </p:nvSpPr>
        <p:spPr>
          <a:xfrm>
            <a:off x="2489200" y="30114875"/>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8" name="Metin kutusu 1395"/>
          <p:cNvSpPr txBox="1"/>
          <p:nvPr/>
        </p:nvSpPr>
        <p:spPr>
          <a:xfrm>
            <a:off x="2484438" y="30270450"/>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9" name="Metin kutusu 1396"/>
          <p:cNvSpPr txBox="1"/>
          <p:nvPr/>
        </p:nvSpPr>
        <p:spPr>
          <a:xfrm>
            <a:off x="2484438" y="30446663"/>
            <a:ext cx="204787" cy="16033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0" name="Metin kutusu 1397"/>
          <p:cNvSpPr txBox="1"/>
          <p:nvPr/>
        </p:nvSpPr>
        <p:spPr>
          <a:xfrm>
            <a:off x="3887788" y="30113288"/>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1" name="Metin kutusu 1398"/>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2" name="Metin kutusu 1399"/>
          <p:cNvSpPr txBox="1"/>
          <p:nvPr/>
        </p:nvSpPr>
        <p:spPr>
          <a:xfrm>
            <a:off x="3887788" y="30113288"/>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3" name="Metin kutusu 1400"/>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4" name="Metin kutusu 1401"/>
          <p:cNvSpPr txBox="1"/>
          <p:nvPr/>
        </p:nvSpPr>
        <p:spPr>
          <a:xfrm>
            <a:off x="3887788" y="30472063"/>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5" name="Metin kutusu 1402"/>
          <p:cNvSpPr txBox="1"/>
          <p:nvPr/>
        </p:nvSpPr>
        <p:spPr>
          <a:xfrm>
            <a:off x="3887788" y="30472063"/>
            <a:ext cx="196850" cy="115887"/>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6" name="Metin kutusu 1403"/>
          <p:cNvSpPr txBox="1"/>
          <p:nvPr/>
        </p:nvSpPr>
        <p:spPr>
          <a:xfrm>
            <a:off x="2489200"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7" name="Metin kutusu 1404"/>
          <p:cNvSpPr txBox="1"/>
          <p:nvPr/>
        </p:nvSpPr>
        <p:spPr>
          <a:xfrm>
            <a:off x="2484438"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8" name="Metin kutusu 1405"/>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9" name="Metin kutusu 1406"/>
          <p:cNvSpPr txBox="1"/>
          <p:nvPr/>
        </p:nvSpPr>
        <p:spPr>
          <a:xfrm>
            <a:off x="3887788" y="30113288"/>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0" name="Metin kutusu 1407"/>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1" name="Metin kutusu 1408"/>
          <p:cNvSpPr txBox="1"/>
          <p:nvPr/>
        </p:nvSpPr>
        <p:spPr>
          <a:xfrm>
            <a:off x="3887788" y="304800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2" name="Metin kutusu 1409"/>
          <p:cNvSpPr txBox="1"/>
          <p:nvPr/>
        </p:nvSpPr>
        <p:spPr>
          <a:xfrm>
            <a:off x="4859338"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3" name="Metin kutusu 1410"/>
          <p:cNvSpPr txBox="1"/>
          <p:nvPr/>
        </p:nvSpPr>
        <p:spPr>
          <a:xfrm>
            <a:off x="4854575"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4" name="Metin kutusu 1411"/>
          <p:cNvSpPr txBox="1"/>
          <p:nvPr/>
        </p:nvSpPr>
        <p:spPr>
          <a:xfrm>
            <a:off x="4854575" y="30446663"/>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 name="Slayt Numarası Yer Tutucusu 2"/>
          <p:cNvSpPr>
            <a:spLocks noGrp="1"/>
          </p:cNvSpPr>
          <p:nvPr>
            <p:ph type="sldNum" sz="quarter" idx="12"/>
          </p:nvPr>
        </p:nvSpPr>
        <p:spPr/>
        <p:txBody>
          <a:bodyPr/>
          <a:lstStyle/>
          <a:p>
            <a:fld id="{439F893C-C32F-4835-A1E5-850973405C58}" type="slidenum">
              <a:rPr lang="tr-TR" smtClean="0"/>
              <a:t>51</a:t>
            </a:fld>
            <a:endParaRPr lang="tr-TR"/>
          </a:p>
        </p:txBody>
      </p:sp>
      <p:pic>
        <p:nvPicPr>
          <p:cNvPr id="65" name="Resim 64"/>
          <p:cNvPicPr/>
          <p:nvPr/>
        </p:nvPicPr>
        <p:blipFill>
          <a:blip r:embed="rId2"/>
          <a:stretch>
            <a:fillRect/>
          </a:stretch>
        </p:blipFill>
        <p:spPr>
          <a:xfrm>
            <a:off x="20434" y="188640"/>
            <a:ext cx="2736304" cy="576064"/>
          </a:xfrm>
          <a:prstGeom prst="rect">
            <a:avLst/>
          </a:prstGeom>
        </p:spPr>
      </p:pic>
      <p:graphicFrame>
        <p:nvGraphicFramePr>
          <p:cNvPr id="66" name="Tablo 66"/>
          <p:cNvGraphicFramePr>
            <a:graphicFrameLocks noGrp="1"/>
          </p:cNvGraphicFramePr>
          <p:nvPr>
            <p:extLst>
              <p:ext uri="{D42A27DB-BD31-4B8C-83A1-F6EECF244321}">
                <p14:modId xmlns:p14="http://schemas.microsoft.com/office/powerpoint/2010/main" val="2042610352"/>
              </p:ext>
            </p:extLst>
          </p:nvPr>
        </p:nvGraphicFramePr>
        <p:xfrm>
          <a:off x="0" y="1598188"/>
          <a:ext cx="9016062" cy="4631624"/>
        </p:xfrm>
        <a:graphic>
          <a:graphicData uri="http://schemas.openxmlformats.org/drawingml/2006/table">
            <a:tbl>
              <a:tblPr firstRow="1" bandRow="1" bandCol="1">
                <a:tableStyleId>{912C8C85-51F0-491E-9774-3900AFEF0FD7}</a:tableStyleId>
              </a:tblPr>
              <a:tblGrid>
                <a:gridCol w="4508031">
                  <a:extLst>
                    <a:ext uri="{9D8B030D-6E8A-4147-A177-3AD203B41FA5}">
                      <a16:colId xmlns:a16="http://schemas.microsoft.com/office/drawing/2014/main" val="2066612505"/>
                    </a:ext>
                  </a:extLst>
                </a:gridCol>
                <a:gridCol w="4508031">
                  <a:extLst>
                    <a:ext uri="{9D8B030D-6E8A-4147-A177-3AD203B41FA5}">
                      <a16:colId xmlns:a16="http://schemas.microsoft.com/office/drawing/2014/main" val="471186808"/>
                    </a:ext>
                  </a:extLst>
                </a:gridCol>
              </a:tblGrid>
              <a:tr h="425384">
                <a:tc>
                  <a:txBody>
                    <a:bodyPr/>
                    <a:lstStyle/>
                    <a:p>
                      <a:r>
                        <a:rPr lang="tr-TR" dirty="0" smtClean="0">
                          <a:solidFill>
                            <a:schemeClr val="tx1"/>
                          </a:solidFill>
                        </a:rPr>
                        <a:t>KAYNAK İHTİYACI</a:t>
                      </a:r>
                      <a:endParaRPr lang="en-US" dirty="0">
                        <a:solidFill>
                          <a:schemeClr val="tx1"/>
                        </a:solidFill>
                      </a:endParaRPr>
                    </a:p>
                  </a:txBody>
                  <a:tcPr/>
                </a:tc>
                <a:tc>
                  <a:txBody>
                    <a:bodyPr/>
                    <a:lstStyle/>
                    <a:p>
                      <a:r>
                        <a:rPr lang="tr-TR" dirty="0" smtClean="0">
                          <a:solidFill>
                            <a:schemeClr val="tx1"/>
                          </a:solidFill>
                        </a:rPr>
                        <a:t>SEBEBİ</a:t>
                      </a:r>
                      <a:endParaRPr lang="en-US" dirty="0">
                        <a:solidFill>
                          <a:schemeClr val="tx1"/>
                        </a:solidFill>
                      </a:endParaRPr>
                    </a:p>
                  </a:txBody>
                  <a:tcPr/>
                </a:tc>
                <a:extLst>
                  <a:ext uri="{0D108BD9-81ED-4DB2-BD59-A6C34878D82A}">
                    <a16:rowId xmlns:a16="http://schemas.microsoft.com/office/drawing/2014/main" val="1581561681"/>
                  </a:ext>
                </a:extLst>
              </a:tr>
              <a:tr h="917796">
                <a:tc>
                  <a:txBody>
                    <a:bodyPr/>
                    <a:lstStyle/>
                    <a:p>
                      <a:r>
                        <a:rPr lang="tr-TR" dirty="0" smtClean="0"/>
                        <a:t>Bütçe</a:t>
                      </a:r>
                      <a:endParaRPr lang="en-US" dirty="0"/>
                    </a:p>
                  </a:txBody>
                  <a:tcPr/>
                </a:tc>
                <a:tc>
                  <a:txBody>
                    <a:bodyPr/>
                    <a:lstStyle/>
                    <a:p>
                      <a:pPr marL="285750" indent="-285750">
                        <a:buFont typeface="Arial" panose="020B0604020202020204" pitchFamily="34" charset="0"/>
                        <a:buChar char="•"/>
                      </a:pPr>
                      <a:r>
                        <a:rPr lang="tr-TR" dirty="0" smtClean="0"/>
                        <a:t>Eğitim programını güçlendirecek ve öğrenci memnuniyetini artıracak teknik gezi, seminer, workshop gibi etkinlikler</a:t>
                      </a:r>
                    </a:p>
                    <a:p>
                      <a:pPr marL="285750" indent="-285750">
                        <a:buFont typeface="Arial" panose="020B0604020202020204" pitchFamily="34" charset="0"/>
                        <a:buChar char="•"/>
                      </a:pPr>
                      <a:endParaRPr lang="tr-TR" dirty="0" smtClean="0"/>
                    </a:p>
                    <a:p>
                      <a:pPr marL="285750" indent="-285750">
                        <a:buFont typeface="Arial" panose="020B0604020202020204" pitchFamily="34" charset="0"/>
                        <a:buChar char="•"/>
                      </a:pPr>
                      <a:r>
                        <a:rPr lang="tr-TR" dirty="0" smtClean="0"/>
                        <a:t>Öğrencilerin</a:t>
                      </a:r>
                      <a:r>
                        <a:rPr lang="tr-TR" baseline="0" dirty="0" smtClean="0"/>
                        <a:t> profesyonel yaşamlarında ihtiyaç duyacakları yazılım bilgisini edinmeleri amacıyla yazılımların temin edilmesi</a:t>
                      </a:r>
                    </a:p>
                    <a:p>
                      <a:pPr marL="285750" indent="-285750">
                        <a:buFont typeface="Arial" panose="020B0604020202020204" pitchFamily="34" charset="0"/>
                        <a:buChar char="•"/>
                      </a:pPr>
                      <a:endParaRPr lang="tr-TR" baseline="0" dirty="0" smtClean="0"/>
                    </a:p>
                    <a:p>
                      <a:pPr marL="285750" indent="-285750">
                        <a:buFont typeface="Arial" panose="020B0604020202020204" pitchFamily="34" charset="0"/>
                        <a:buChar char="•"/>
                      </a:pPr>
                      <a:r>
                        <a:rPr lang="tr-TR" dirty="0" smtClean="0"/>
                        <a:t>Öğrencilerin</a:t>
                      </a:r>
                      <a:r>
                        <a:rPr lang="tr-TR" baseline="0" dirty="0" smtClean="0"/>
                        <a:t> derslerde öğrendikleri konuları pekiştirmeleri ve bilimsel araştırma yöntemlerini geliştirebilmelerini sağlamak amacıyla kütüphanedeki kaynak ve veri tabanlarının güçlendirilmesi</a:t>
                      </a:r>
                    </a:p>
                    <a:p>
                      <a:endParaRPr lang="tr-TR" baseline="0" dirty="0" smtClean="0"/>
                    </a:p>
                  </a:txBody>
                  <a:tcPr/>
                </a:tc>
                <a:extLst>
                  <a:ext uri="{0D108BD9-81ED-4DB2-BD59-A6C34878D82A}">
                    <a16:rowId xmlns:a16="http://schemas.microsoft.com/office/drawing/2014/main" val="1618075974"/>
                  </a:ext>
                </a:extLst>
              </a:tr>
            </a:tbl>
          </a:graphicData>
        </a:graphic>
      </p:graphicFrame>
    </p:spTree>
    <p:extLst>
      <p:ext uri="{BB962C8B-B14F-4D97-AF65-F5344CB8AC3E}">
        <p14:creationId xmlns:p14="http://schemas.microsoft.com/office/powerpoint/2010/main" val="3935912709"/>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60612" y="477571"/>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KAYNAK İHTİYACI</a:t>
            </a:r>
            <a:endParaRPr lang="tr-TR" sz="3600" b="1" dirty="0">
              <a:solidFill>
                <a:srgbClr val="FF0000"/>
              </a:solidFill>
              <a:effectLst>
                <a:outerShdw blurRad="38100" dist="38100" dir="2700000" algn="tl">
                  <a:srgbClr val="000000">
                    <a:alpha val="43137"/>
                  </a:srgbClr>
                </a:outerShdw>
              </a:effectLst>
            </a:endParaRPr>
          </a:p>
        </p:txBody>
      </p:sp>
      <p:sp>
        <p:nvSpPr>
          <p:cNvPr id="6" name="Metin kutusu 1352"/>
          <p:cNvSpPr txBox="1"/>
          <p:nvPr/>
        </p:nvSpPr>
        <p:spPr>
          <a:xfrm>
            <a:off x="2489200" y="29232225"/>
            <a:ext cx="196850" cy="115888"/>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7" name="Metin kutusu 1353"/>
          <p:cNvSpPr txBox="1"/>
          <p:nvPr/>
        </p:nvSpPr>
        <p:spPr>
          <a:xfrm>
            <a:off x="2484438" y="2939415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8" name="Metin kutusu 1354"/>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9" name="Metin kutusu 1355"/>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0" name="Metin kutusu 1356"/>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1" name="Metin kutusu 1357"/>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2" name="Metin kutusu 1358"/>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3" name="Metin kutusu 1359"/>
          <p:cNvSpPr txBox="1"/>
          <p:nvPr/>
        </p:nvSpPr>
        <p:spPr>
          <a:xfrm>
            <a:off x="3887788" y="29579888"/>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4" name="Metin kutusu 1360"/>
          <p:cNvSpPr txBox="1"/>
          <p:nvPr/>
        </p:nvSpPr>
        <p:spPr>
          <a:xfrm>
            <a:off x="2489200" y="29232225"/>
            <a:ext cx="196850" cy="115888"/>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5" name="Metin kutusu 1361"/>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6" name="Metin kutusu 1362"/>
          <p:cNvSpPr txBox="1"/>
          <p:nvPr/>
        </p:nvSpPr>
        <p:spPr>
          <a:xfrm>
            <a:off x="3887788" y="29222700"/>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7" name="Metin kutusu 1363"/>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8" name="Metin kutusu 1364"/>
          <p:cNvSpPr txBox="1"/>
          <p:nvPr/>
        </p:nvSpPr>
        <p:spPr>
          <a:xfrm>
            <a:off x="2489200" y="29224288"/>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 name="Metin kutusu 1365"/>
          <p:cNvSpPr txBox="1"/>
          <p:nvPr/>
        </p:nvSpPr>
        <p:spPr>
          <a:xfrm>
            <a:off x="2484438" y="29378275"/>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0" name="Metin kutusu 1367"/>
          <p:cNvSpPr txBox="1"/>
          <p:nvPr/>
        </p:nvSpPr>
        <p:spPr>
          <a:xfrm>
            <a:off x="3887788" y="29222700"/>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1" name="Metin kutusu 1368"/>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2" name="Metin kutusu 1369"/>
          <p:cNvSpPr txBox="1"/>
          <p:nvPr/>
        </p:nvSpPr>
        <p:spPr>
          <a:xfrm>
            <a:off x="3887788" y="292227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3" name="Metin kutusu 1370"/>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4" name="Metin kutusu 1371"/>
          <p:cNvSpPr txBox="1"/>
          <p:nvPr/>
        </p:nvSpPr>
        <p:spPr>
          <a:xfrm>
            <a:off x="3887788" y="29579888"/>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5" name="Metin kutusu 1372"/>
          <p:cNvSpPr txBox="1"/>
          <p:nvPr/>
        </p:nvSpPr>
        <p:spPr>
          <a:xfrm>
            <a:off x="3887788" y="29579888"/>
            <a:ext cx="196850" cy="11747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6" name="Metin kutusu 1373"/>
          <p:cNvSpPr txBox="1"/>
          <p:nvPr/>
        </p:nvSpPr>
        <p:spPr>
          <a:xfrm>
            <a:off x="2489200"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7" name="Metin kutusu 1374"/>
          <p:cNvSpPr txBox="1"/>
          <p:nvPr/>
        </p:nvSpPr>
        <p:spPr>
          <a:xfrm>
            <a:off x="2484438"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8" name="Metin kutusu 1375"/>
          <p:cNvSpPr txBox="1"/>
          <p:nvPr/>
        </p:nvSpPr>
        <p:spPr>
          <a:xfrm>
            <a:off x="2484438"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9" name="Metin kutusu 1376"/>
          <p:cNvSpPr txBox="1"/>
          <p:nvPr/>
        </p:nvSpPr>
        <p:spPr>
          <a:xfrm>
            <a:off x="3887788" y="29222700"/>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0" name="Metin kutusu 1377"/>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1" name="Metin kutusu 1378"/>
          <p:cNvSpPr txBox="1"/>
          <p:nvPr/>
        </p:nvSpPr>
        <p:spPr>
          <a:xfrm>
            <a:off x="3887788" y="29587825"/>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solidFill>
                <a:srgbClr val="FF0000"/>
              </a:solidFill>
            </a:endParaRPr>
          </a:p>
        </p:txBody>
      </p:sp>
      <p:sp>
        <p:nvSpPr>
          <p:cNvPr id="32" name="Metin kutusu 1379"/>
          <p:cNvSpPr txBox="1"/>
          <p:nvPr/>
        </p:nvSpPr>
        <p:spPr>
          <a:xfrm>
            <a:off x="4859338"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3" name="Metin kutusu 1380"/>
          <p:cNvSpPr txBox="1"/>
          <p:nvPr/>
        </p:nvSpPr>
        <p:spPr>
          <a:xfrm>
            <a:off x="4854575"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4" name="Metin kutusu 1381"/>
          <p:cNvSpPr txBox="1"/>
          <p:nvPr/>
        </p:nvSpPr>
        <p:spPr>
          <a:xfrm>
            <a:off x="4854575"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5" name="Metin kutusu 1382"/>
          <p:cNvSpPr txBox="1"/>
          <p:nvPr/>
        </p:nvSpPr>
        <p:spPr>
          <a:xfrm>
            <a:off x="2489200" y="30122813"/>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6" name="Metin kutusu 1383"/>
          <p:cNvSpPr txBox="1"/>
          <p:nvPr/>
        </p:nvSpPr>
        <p:spPr>
          <a:xfrm>
            <a:off x="2484438" y="3028473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7" name="Metin kutusu 1384"/>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8" name="Metin kutusu 1385"/>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9" name="Metin kutusu 1386"/>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0" name="Metin kutusu 1387"/>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1" name="Metin kutusu 1388"/>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2" name="Metin kutusu 1389"/>
          <p:cNvSpPr txBox="1"/>
          <p:nvPr/>
        </p:nvSpPr>
        <p:spPr>
          <a:xfrm>
            <a:off x="3887788" y="30472063"/>
            <a:ext cx="196850" cy="115887"/>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3" name="Metin kutusu 1390"/>
          <p:cNvSpPr txBox="1"/>
          <p:nvPr/>
        </p:nvSpPr>
        <p:spPr>
          <a:xfrm>
            <a:off x="2489200" y="30122813"/>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4" name="Metin kutusu 1391"/>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5" name="Metin kutusu 1392"/>
          <p:cNvSpPr txBox="1"/>
          <p:nvPr/>
        </p:nvSpPr>
        <p:spPr>
          <a:xfrm>
            <a:off x="3887788" y="30113288"/>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6" name="Metin kutusu 1393"/>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7" name="Metin kutusu 1394"/>
          <p:cNvSpPr txBox="1"/>
          <p:nvPr/>
        </p:nvSpPr>
        <p:spPr>
          <a:xfrm>
            <a:off x="2489200" y="30114875"/>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8" name="Metin kutusu 1395"/>
          <p:cNvSpPr txBox="1"/>
          <p:nvPr/>
        </p:nvSpPr>
        <p:spPr>
          <a:xfrm>
            <a:off x="2484438" y="30270450"/>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9" name="Metin kutusu 1396"/>
          <p:cNvSpPr txBox="1"/>
          <p:nvPr/>
        </p:nvSpPr>
        <p:spPr>
          <a:xfrm>
            <a:off x="2484438" y="30446663"/>
            <a:ext cx="204787" cy="16033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0" name="Metin kutusu 1397"/>
          <p:cNvSpPr txBox="1"/>
          <p:nvPr/>
        </p:nvSpPr>
        <p:spPr>
          <a:xfrm>
            <a:off x="3887788" y="30113288"/>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1" name="Metin kutusu 1398"/>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2" name="Metin kutusu 1399"/>
          <p:cNvSpPr txBox="1"/>
          <p:nvPr/>
        </p:nvSpPr>
        <p:spPr>
          <a:xfrm>
            <a:off x="3887788" y="30113288"/>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3" name="Metin kutusu 1400"/>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4" name="Metin kutusu 1401"/>
          <p:cNvSpPr txBox="1"/>
          <p:nvPr/>
        </p:nvSpPr>
        <p:spPr>
          <a:xfrm>
            <a:off x="3887788" y="30472063"/>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5" name="Metin kutusu 1402"/>
          <p:cNvSpPr txBox="1"/>
          <p:nvPr/>
        </p:nvSpPr>
        <p:spPr>
          <a:xfrm>
            <a:off x="3887788" y="30472063"/>
            <a:ext cx="196850" cy="115887"/>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6" name="Metin kutusu 1403"/>
          <p:cNvSpPr txBox="1"/>
          <p:nvPr/>
        </p:nvSpPr>
        <p:spPr>
          <a:xfrm>
            <a:off x="2489200"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7" name="Metin kutusu 1404"/>
          <p:cNvSpPr txBox="1"/>
          <p:nvPr/>
        </p:nvSpPr>
        <p:spPr>
          <a:xfrm>
            <a:off x="2484438"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8" name="Metin kutusu 1405"/>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9" name="Metin kutusu 1406"/>
          <p:cNvSpPr txBox="1"/>
          <p:nvPr/>
        </p:nvSpPr>
        <p:spPr>
          <a:xfrm>
            <a:off x="3887788" y="30113288"/>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0" name="Metin kutusu 1407"/>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1" name="Metin kutusu 1408"/>
          <p:cNvSpPr txBox="1"/>
          <p:nvPr/>
        </p:nvSpPr>
        <p:spPr>
          <a:xfrm>
            <a:off x="3887788" y="304800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2" name="Metin kutusu 1409"/>
          <p:cNvSpPr txBox="1"/>
          <p:nvPr/>
        </p:nvSpPr>
        <p:spPr>
          <a:xfrm>
            <a:off x="4859338"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3" name="Metin kutusu 1410"/>
          <p:cNvSpPr txBox="1"/>
          <p:nvPr/>
        </p:nvSpPr>
        <p:spPr>
          <a:xfrm>
            <a:off x="4854575"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4" name="Metin kutusu 1411"/>
          <p:cNvSpPr txBox="1"/>
          <p:nvPr/>
        </p:nvSpPr>
        <p:spPr>
          <a:xfrm>
            <a:off x="4854575" y="30446663"/>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 name="Slayt Numarası Yer Tutucusu 2"/>
          <p:cNvSpPr>
            <a:spLocks noGrp="1"/>
          </p:cNvSpPr>
          <p:nvPr>
            <p:ph type="sldNum" sz="quarter" idx="12"/>
          </p:nvPr>
        </p:nvSpPr>
        <p:spPr/>
        <p:txBody>
          <a:bodyPr/>
          <a:lstStyle/>
          <a:p>
            <a:fld id="{439F893C-C32F-4835-A1E5-850973405C58}" type="slidenum">
              <a:rPr lang="tr-TR" smtClean="0"/>
              <a:t>52</a:t>
            </a:fld>
            <a:endParaRPr lang="tr-TR"/>
          </a:p>
        </p:txBody>
      </p:sp>
      <p:pic>
        <p:nvPicPr>
          <p:cNvPr id="65" name="Resim 64"/>
          <p:cNvPicPr/>
          <p:nvPr/>
        </p:nvPicPr>
        <p:blipFill>
          <a:blip r:embed="rId2"/>
          <a:stretch>
            <a:fillRect/>
          </a:stretch>
        </p:blipFill>
        <p:spPr>
          <a:xfrm>
            <a:off x="20434" y="188640"/>
            <a:ext cx="2736304" cy="576064"/>
          </a:xfrm>
          <a:prstGeom prst="rect">
            <a:avLst/>
          </a:prstGeom>
        </p:spPr>
      </p:pic>
      <p:graphicFrame>
        <p:nvGraphicFramePr>
          <p:cNvPr id="67" name="Tablo 66"/>
          <p:cNvGraphicFramePr>
            <a:graphicFrameLocks noGrp="1"/>
          </p:cNvGraphicFramePr>
          <p:nvPr>
            <p:extLst>
              <p:ext uri="{D42A27DB-BD31-4B8C-83A1-F6EECF244321}">
                <p14:modId xmlns:p14="http://schemas.microsoft.com/office/powerpoint/2010/main" val="1546891110"/>
              </p:ext>
            </p:extLst>
          </p:nvPr>
        </p:nvGraphicFramePr>
        <p:xfrm>
          <a:off x="0" y="1598188"/>
          <a:ext cx="9016062" cy="1343180"/>
        </p:xfrm>
        <a:graphic>
          <a:graphicData uri="http://schemas.openxmlformats.org/drawingml/2006/table">
            <a:tbl>
              <a:tblPr firstRow="1" bandRow="1" bandCol="1">
                <a:tableStyleId>{912C8C85-51F0-491E-9774-3900AFEF0FD7}</a:tableStyleId>
              </a:tblPr>
              <a:tblGrid>
                <a:gridCol w="4508031">
                  <a:extLst>
                    <a:ext uri="{9D8B030D-6E8A-4147-A177-3AD203B41FA5}">
                      <a16:colId xmlns:a16="http://schemas.microsoft.com/office/drawing/2014/main" val="2066612505"/>
                    </a:ext>
                  </a:extLst>
                </a:gridCol>
                <a:gridCol w="4508031">
                  <a:extLst>
                    <a:ext uri="{9D8B030D-6E8A-4147-A177-3AD203B41FA5}">
                      <a16:colId xmlns:a16="http://schemas.microsoft.com/office/drawing/2014/main" val="471186808"/>
                    </a:ext>
                  </a:extLst>
                </a:gridCol>
              </a:tblGrid>
              <a:tr h="425384">
                <a:tc>
                  <a:txBody>
                    <a:bodyPr/>
                    <a:lstStyle/>
                    <a:p>
                      <a:r>
                        <a:rPr lang="tr-TR" dirty="0" smtClean="0">
                          <a:solidFill>
                            <a:schemeClr val="tx1"/>
                          </a:solidFill>
                        </a:rPr>
                        <a:t>KAYNAK İHTİYACI</a:t>
                      </a:r>
                      <a:endParaRPr lang="en-US" dirty="0">
                        <a:solidFill>
                          <a:schemeClr val="tx1"/>
                        </a:solidFill>
                      </a:endParaRPr>
                    </a:p>
                  </a:txBody>
                  <a:tcPr/>
                </a:tc>
                <a:tc>
                  <a:txBody>
                    <a:bodyPr/>
                    <a:lstStyle/>
                    <a:p>
                      <a:r>
                        <a:rPr lang="tr-TR" dirty="0" smtClean="0">
                          <a:solidFill>
                            <a:schemeClr val="tx1"/>
                          </a:solidFill>
                        </a:rPr>
                        <a:t>SEBEBİ</a:t>
                      </a:r>
                      <a:endParaRPr lang="en-US" dirty="0">
                        <a:solidFill>
                          <a:schemeClr val="tx1"/>
                        </a:solidFill>
                      </a:endParaRPr>
                    </a:p>
                  </a:txBody>
                  <a:tcPr/>
                </a:tc>
                <a:extLst>
                  <a:ext uri="{0D108BD9-81ED-4DB2-BD59-A6C34878D82A}">
                    <a16:rowId xmlns:a16="http://schemas.microsoft.com/office/drawing/2014/main" val="1581561681"/>
                  </a:ext>
                </a:extLst>
              </a:tr>
              <a:tr h="917796">
                <a:tc>
                  <a:txBody>
                    <a:bodyPr/>
                    <a:lstStyle/>
                    <a:p>
                      <a:r>
                        <a:rPr lang="tr-TR" b="0" dirty="0" smtClean="0"/>
                        <a:t>Kalite Yönetim Sürecinin takibinin manuel yapılması yerine, bu konuda  yazılım programı geliştirilmesi</a:t>
                      </a:r>
                      <a:endParaRPr lang="en-US" b="0" dirty="0"/>
                    </a:p>
                  </a:txBody>
                  <a:tcPr/>
                </a:tc>
                <a:tc>
                  <a:txBody>
                    <a:bodyPr/>
                    <a:lstStyle/>
                    <a:p>
                      <a:pPr marL="285750" indent="-285750">
                        <a:buFont typeface="Arial" panose="020B0604020202020204" pitchFamily="34" charset="0"/>
                        <a:buChar char="•"/>
                      </a:pPr>
                      <a:r>
                        <a:rPr lang="tr-TR" dirty="0" smtClean="0"/>
                        <a:t>Görev yapmakta olan akademisyenlerin yükünü arttırmakta, sürecin takibin ve koordinasyonunu zorlaştırmaktadır.</a:t>
                      </a:r>
                      <a:endParaRPr lang="tr-TR" baseline="0" dirty="0" smtClean="0"/>
                    </a:p>
                  </a:txBody>
                  <a:tcPr/>
                </a:tc>
                <a:extLst>
                  <a:ext uri="{0D108BD9-81ED-4DB2-BD59-A6C34878D82A}">
                    <a16:rowId xmlns:a16="http://schemas.microsoft.com/office/drawing/2014/main" val="1618075974"/>
                  </a:ext>
                </a:extLst>
              </a:tr>
            </a:tbl>
          </a:graphicData>
        </a:graphic>
      </p:graphicFrame>
    </p:spTree>
    <p:extLst>
      <p:ext uri="{BB962C8B-B14F-4D97-AF65-F5344CB8AC3E}">
        <p14:creationId xmlns:p14="http://schemas.microsoft.com/office/powerpoint/2010/main" val="2319976626"/>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331640" y="1174279"/>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SÜREKLİ İYİLEŞTİRME ÖNERİLERİ</a:t>
            </a:r>
            <a:endParaRPr lang="tr-TR" sz="3600" b="1" dirty="0">
              <a:solidFill>
                <a:srgbClr val="FF0000"/>
              </a:solidFill>
              <a:effectLst>
                <a:outerShdw blurRad="38100" dist="38100" dir="2700000" algn="tl">
                  <a:srgbClr val="000000">
                    <a:alpha val="43137"/>
                  </a:srgbClr>
                </a:outerShdw>
              </a:effectLst>
            </a:endParaRPr>
          </a:p>
        </p:txBody>
      </p:sp>
      <p:sp>
        <p:nvSpPr>
          <p:cNvPr id="6" name="Metin kutusu 1352"/>
          <p:cNvSpPr txBox="1"/>
          <p:nvPr/>
        </p:nvSpPr>
        <p:spPr>
          <a:xfrm>
            <a:off x="2489200" y="29232225"/>
            <a:ext cx="196850" cy="115888"/>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7" name="Metin kutusu 1353"/>
          <p:cNvSpPr txBox="1"/>
          <p:nvPr/>
        </p:nvSpPr>
        <p:spPr>
          <a:xfrm>
            <a:off x="2484438" y="2939415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8" name="Metin kutusu 1354"/>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9" name="Metin kutusu 1355"/>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0" name="Metin kutusu 1356"/>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1" name="Metin kutusu 1357"/>
          <p:cNvSpPr txBox="1"/>
          <p:nvPr/>
        </p:nvSpPr>
        <p:spPr>
          <a:xfrm>
            <a:off x="3887788" y="29222700"/>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2" name="Metin kutusu 1358"/>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3" name="Metin kutusu 1359"/>
          <p:cNvSpPr txBox="1"/>
          <p:nvPr/>
        </p:nvSpPr>
        <p:spPr>
          <a:xfrm>
            <a:off x="3887788" y="29579888"/>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4" name="Metin kutusu 1360"/>
          <p:cNvSpPr txBox="1"/>
          <p:nvPr/>
        </p:nvSpPr>
        <p:spPr>
          <a:xfrm>
            <a:off x="2489200" y="29232225"/>
            <a:ext cx="196850" cy="115888"/>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5" name="Metin kutusu 1361"/>
          <p:cNvSpPr txBox="1"/>
          <p:nvPr/>
        </p:nvSpPr>
        <p:spPr>
          <a:xfrm>
            <a:off x="2484438" y="29556075"/>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6" name="Metin kutusu 1362"/>
          <p:cNvSpPr txBox="1"/>
          <p:nvPr/>
        </p:nvSpPr>
        <p:spPr>
          <a:xfrm>
            <a:off x="3887788" y="29222700"/>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7" name="Metin kutusu 1363"/>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8" name="Metin kutusu 1364"/>
          <p:cNvSpPr txBox="1"/>
          <p:nvPr/>
        </p:nvSpPr>
        <p:spPr>
          <a:xfrm>
            <a:off x="2489200" y="29224288"/>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19" name="Metin kutusu 1365"/>
          <p:cNvSpPr txBox="1"/>
          <p:nvPr/>
        </p:nvSpPr>
        <p:spPr>
          <a:xfrm>
            <a:off x="2484438" y="29378275"/>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0" name="Metin kutusu 1367"/>
          <p:cNvSpPr txBox="1"/>
          <p:nvPr/>
        </p:nvSpPr>
        <p:spPr>
          <a:xfrm>
            <a:off x="3887788" y="29222700"/>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1" name="Metin kutusu 1368"/>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2" name="Metin kutusu 1369"/>
          <p:cNvSpPr txBox="1"/>
          <p:nvPr/>
        </p:nvSpPr>
        <p:spPr>
          <a:xfrm>
            <a:off x="3887788" y="292227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3" name="Metin kutusu 1370"/>
          <p:cNvSpPr txBox="1"/>
          <p:nvPr/>
        </p:nvSpPr>
        <p:spPr>
          <a:xfrm>
            <a:off x="3887788" y="29376688"/>
            <a:ext cx="196850" cy="11588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4" name="Metin kutusu 1371"/>
          <p:cNvSpPr txBox="1"/>
          <p:nvPr/>
        </p:nvSpPr>
        <p:spPr>
          <a:xfrm>
            <a:off x="3887788" y="29579888"/>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5" name="Metin kutusu 1372"/>
          <p:cNvSpPr txBox="1"/>
          <p:nvPr/>
        </p:nvSpPr>
        <p:spPr>
          <a:xfrm>
            <a:off x="3887788" y="29579888"/>
            <a:ext cx="196850" cy="11747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6" name="Metin kutusu 1373"/>
          <p:cNvSpPr txBox="1"/>
          <p:nvPr/>
        </p:nvSpPr>
        <p:spPr>
          <a:xfrm>
            <a:off x="2489200"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7" name="Metin kutusu 1374"/>
          <p:cNvSpPr txBox="1"/>
          <p:nvPr/>
        </p:nvSpPr>
        <p:spPr>
          <a:xfrm>
            <a:off x="2484438"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8" name="Metin kutusu 1375"/>
          <p:cNvSpPr txBox="1"/>
          <p:nvPr/>
        </p:nvSpPr>
        <p:spPr>
          <a:xfrm>
            <a:off x="2484438"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29" name="Metin kutusu 1376"/>
          <p:cNvSpPr txBox="1"/>
          <p:nvPr/>
        </p:nvSpPr>
        <p:spPr>
          <a:xfrm>
            <a:off x="3887788" y="29222700"/>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0" name="Metin kutusu 1377"/>
          <p:cNvSpPr txBox="1"/>
          <p:nvPr/>
        </p:nvSpPr>
        <p:spPr>
          <a:xfrm>
            <a:off x="3887788" y="2938462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1" name="Metin kutusu 1378"/>
          <p:cNvSpPr txBox="1"/>
          <p:nvPr/>
        </p:nvSpPr>
        <p:spPr>
          <a:xfrm>
            <a:off x="3887788" y="29587825"/>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solidFill>
                <a:srgbClr val="FF0000"/>
              </a:solidFill>
            </a:endParaRPr>
          </a:p>
        </p:txBody>
      </p:sp>
      <p:sp>
        <p:nvSpPr>
          <p:cNvPr id="32" name="Metin kutusu 1379"/>
          <p:cNvSpPr txBox="1"/>
          <p:nvPr/>
        </p:nvSpPr>
        <p:spPr>
          <a:xfrm>
            <a:off x="4859338" y="29232225"/>
            <a:ext cx="196850" cy="115888"/>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3" name="Metin kutusu 1380"/>
          <p:cNvSpPr txBox="1"/>
          <p:nvPr/>
        </p:nvSpPr>
        <p:spPr>
          <a:xfrm>
            <a:off x="4854575" y="29400500"/>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4" name="Metin kutusu 1381"/>
          <p:cNvSpPr txBox="1"/>
          <p:nvPr/>
        </p:nvSpPr>
        <p:spPr>
          <a:xfrm>
            <a:off x="4854575" y="29556075"/>
            <a:ext cx="196850" cy="12382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5" name="Metin kutusu 1382"/>
          <p:cNvSpPr txBox="1"/>
          <p:nvPr/>
        </p:nvSpPr>
        <p:spPr>
          <a:xfrm>
            <a:off x="2489200" y="30122813"/>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6" name="Metin kutusu 1383"/>
          <p:cNvSpPr txBox="1"/>
          <p:nvPr/>
        </p:nvSpPr>
        <p:spPr>
          <a:xfrm>
            <a:off x="2484438" y="3028473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7" name="Metin kutusu 1384"/>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8" name="Metin kutusu 1385"/>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9" name="Metin kutusu 1386"/>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0" name="Metin kutusu 1387"/>
          <p:cNvSpPr txBox="1"/>
          <p:nvPr/>
        </p:nvSpPr>
        <p:spPr>
          <a:xfrm>
            <a:off x="3887788" y="30113288"/>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1" name="Metin kutusu 1388"/>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2" name="Metin kutusu 1389"/>
          <p:cNvSpPr txBox="1"/>
          <p:nvPr/>
        </p:nvSpPr>
        <p:spPr>
          <a:xfrm>
            <a:off x="3887788" y="30472063"/>
            <a:ext cx="196850" cy="115887"/>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3" name="Metin kutusu 1390"/>
          <p:cNvSpPr txBox="1"/>
          <p:nvPr/>
        </p:nvSpPr>
        <p:spPr>
          <a:xfrm>
            <a:off x="2489200" y="30122813"/>
            <a:ext cx="196850" cy="11747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4" name="Metin kutusu 1391"/>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5" name="Metin kutusu 1392"/>
          <p:cNvSpPr txBox="1"/>
          <p:nvPr/>
        </p:nvSpPr>
        <p:spPr>
          <a:xfrm>
            <a:off x="3887788" y="30113288"/>
            <a:ext cx="196850" cy="123825"/>
          </a:xfrm>
          <a:prstGeom prst="rect">
            <a:avLst/>
          </a:prstGeom>
          <a:solidFill>
            <a:sysClr val="window" lastClr="FFFFFF"/>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6" name="Metin kutusu 1393"/>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7" name="Metin kutusu 1394"/>
          <p:cNvSpPr txBox="1"/>
          <p:nvPr/>
        </p:nvSpPr>
        <p:spPr>
          <a:xfrm>
            <a:off x="2489200" y="30114875"/>
            <a:ext cx="196850" cy="117475"/>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8" name="Metin kutusu 1395"/>
          <p:cNvSpPr txBox="1"/>
          <p:nvPr/>
        </p:nvSpPr>
        <p:spPr>
          <a:xfrm>
            <a:off x="2484438" y="30270450"/>
            <a:ext cx="196850" cy="1412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49" name="Metin kutusu 1396"/>
          <p:cNvSpPr txBox="1"/>
          <p:nvPr/>
        </p:nvSpPr>
        <p:spPr>
          <a:xfrm>
            <a:off x="2484438" y="30446663"/>
            <a:ext cx="204787" cy="160337"/>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0" name="Metin kutusu 1397"/>
          <p:cNvSpPr txBox="1"/>
          <p:nvPr/>
        </p:nvSpPr>
        <p:spPr>
          <a:xfrm>
            <a:off x="3887788" y="30113288"/>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1" name="Metin kutusu 1398"/>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2" name="Metin kutusu 1399"/>
          <p:cNvSpPr txBox="1"/>
          <p:nvPr/>
        </p:nvSpPr>
        <p:spPr>
          <a:xfrm>
            <a:off x="3887788" y="30113288"/>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3" name="Metin kutusu 1400"/>
          <p:cNvSpPr txBox="1"/>
          <p:nvPr/>
        </p:nvSpPr>
        <p:spPr>
          <a:xfrm>
            <a:off x="3887788" y="30267275"/>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4" name="Metin kutusu 1401"/>
          <p:cNvSpPr txBox="1"/>
          <p:nvPr/>
        </p:nvSpPr>
        <p:spPr>
          <a:xfrm>
            <a:off x="3887788" y="30472063"/>
            <a:ext cx="196850" cy="115887"/>
          </a:xfrm>
          <a:prstGeom prst="rect">
            <a:avLst/>
          </a:prstGeom>
          <a:solidFill>
            <a:srgbClr val="00B05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5" name="Metin kutusu 1402"/>
          <p:cNvSpPr txBox="1"/>
          <p:nvPr/>
        </p:nvSpPr>
        <p:spPr>
          <a:xfrm>
            <a:off x="3887788" y="30472063"/>
            <a:ext cx="196850" cy="115887"/>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6" name="Metin kutusu 1403"/>
          <p:cNvSpPr txBox="1"/>
          <p:nvPr/>
        </p:nvSpPr>
        <p:spPr>
          <a:xfrm>
            <a:off x="2489200"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7" name="Metin kutusu 1404"/>
          <p:cNvSpPr txBox="1"/>
          <p:nvPr/>
        </p:nvSpPr>
        <p:spPr>
          <a:xfrm>
            <a:off x="2484438"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8" name="Metin kutusu 1405"/>
          <p:cNvSpPr txBox="1"/>
          <p:nvPr/>
        </p:nvSpPr>
        <p:spPr>
          <a:xfrm>
            <a:off x="2484438" y="30446663"/>
            <a:ext cx="196850" cy="12382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59" name="Metin kutusu 1406"/>
          <p:cNvSpPr txBox="1"/>
          <p:nvPr/>
        </p:nvSpPr>
        <p:spPr>
          <a:xfrm>
            <a:off x="3887788" y="30113288"/>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0" name="Metin kutusu 1407"/>
          <p:cNvSpPr txBox="1"/>
          <p:nvPr/>
        </p:nvSpPr>
        <p:spPr>
          <a:xfrm>
            <a:off x="3887788" y="30275213"/>
            <a:ext cx="196850" cy="117475"/>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1" name="Metin kutusu 1408"/>
          <p:cNvSpPr txBox="1"/>
          <p:nvPr/>
        </p:nvSpPr>
        <p:spPr>
          <a:xfrm>
            <a:off x="3887788" y="30480000"/>
            <a:ext cx="196850" cy="115888"/>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2" name="Metin kutusu 1409"/>
          <p:cNvSpPr txBox="1"/>
          <p:nvPr/>
        </p:nvSpPr>
        <p:spPr>
          <a:xfrm>
            <a:off x="4859338" y="30122813"/>
            <a:ext cx="196850" cy="117475"/>
          </a:xfrm>
          <a:prstGeom prst="rect">
            <a:avLst/>
          </a:prstGeom>
          <a:solidFill>
            <a:srgbClr val="FF0000"/>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3" name="Metin kutusu 1410"/>
          <p:cNvSpPr txBox="1"/>
          <p:nvPr/>
        </p:nvSpPr>
        <p:spPr>
          <a:xfrm>
            <a:off x="4854575" y="30292675"/>
            <a:ext cx="196850" cy="115888"/>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64" name="Metin kutusu 1411"/>
          <p:cNvSpPr txBox="1"/>
          <p:nvPr/>
        </p:nvSpPr>
        <p:spPr>
          <a:xfrm>
            <a:off x="4854575" y="30446663"/>
            <a:ext cx="196850" cy="123825"/>
          </a:xfrm>
          <a:prstGeom prst="rect">
            <a:avLst/>
          </a:prstGeom>
          <a:solidFill>
            <a:schemeClr val="bg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tr-TR"/>
          </a:p>
        </p:txBody>
      </p:sp>
      <p:sp>
        <p:nvSpPr>
          <p:cNvPr id="3" name="Slayt Numarası Yer Tutucusu 2"/>
          <p:cNvSpPr>
            <a:spLocks noGrp="1"/>
          </p:cNvSpPr>
          <p:nvPr>
            <p:ph type="sldNum" sz="quarter" idx="12"/>
          </p:nvPr>
        </p:nvSpPr>
        <p:spPr/>
        <p:txBody>
          <a:bodyPr/>
          <a:lstStyle/>
          <a:p>
            <a:fld id="{439F893C-C32F-4835-A1E5-850973405C58}" type="slidenum">
              <a:rPr lang="tr-TR" smtClean="0"/>
              <a:t>53</a:t>
            </a:fld>
            <a:endParaRPr lang="tr-TR"/>
          </a:p>
        </p:txBody>
      </p:sp>
      <p:sp>
        <p:nvSpPr>
          <p:cNvPr id="66" name="Metin kutusu 65"/>
          <p:cNvSpPr txBox="1"/>
          <p:nvPr/>
        </p:nvSpPr>
        <p:spPr>
          <a:xfrm>
            <a:off x="1043608" y="3212976"/>
            <a:ext cx="6912768" cy="923330"/>
          </a:xfrm>
          <a:prstGeom prst="rect">
            <a:avLst/>
          </a:prstGeom>
          <a:noFill/>
        </p:spPr>
        <p:txBody>
          <a:bodyPr wrap="square" rtlCol="0">
            <a:spAutoFit/>
          </a:bodyPr>
          <a:lstStyle/>
          <a:p>
            <a:r>
              <a:rPr lang="tr-TR" b="1" dirty="0" smtClean="0"/>
              <a:t>ISO sureci ile ilgili ara sıra kısa eğitimler verilsin. Bu şekilde yeni gelen personeli bilgilendirip ve surece daha hızlı dahil edebiliriz.</a:t>
            </a:r>
          </a:p>
          <a:p>
            <a:endParaRPr lang="tr-TR" b="1" dirty="0" smtClean="0"/>
          </a:p>
        </p:txBody>
      </p:sp>
      <p:pic>
        <p:nvPicPr>
          <p:cNvPr id="67" name="Resim 6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504" y="-3843808"/>
            <a:ext cx="2093801"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Resim 64"/>
          <p:cNvPicPr/>
          <p:nvPr/>
        </p:nvPicPr>
        <p:blipFill>
          <a:blip r:embed="rId3"/>
          <a:stretch>
            <a:fillRect/>
          </a:stretch>
        </p:blipFill>
        <p:spPr>
          <a:xfrm>
            <a:off x="20434" y="188640"/>
            <a:ext cx="2736304" cy="576064"/>
          </a:xfrm>
          <a:prstGeom prst="rect">
            <a:avLst/>
          </a:prstGeom>
        </p:spPr>
      </p:pic>
    </p:spTree>
    <p:extLst>
      <p:ext uri="{BB962C8B-B14F-4D97-AF65-F5344CB8AC3E}">
        <p14:creationId xmlns:p14="http://schemas.microsoft.com/office/powerpoint/2010/main" val="387958023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331640" y="836399"/>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PAYDAŞ BEKLENTİLERİ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6</a:t>
            </a:fld>
            <a:endParaRPr lang="tr-TR"/>
          </a:p>
        </p:txBody>
      </p:sp>
      <p:graphicFrame>
        <p:nvGraphicFramePr>
          <p:cNvPr id="4" name="Tablo 3"/>
          <p:cNvGraphicFramePr>
            <a:graphicFrameLocks noGrp="1"/>
          </p:cNvGraphicFramePr>
          <p:nvPr>
            <p:extLst>
              <p:ext uri="{D42A27DB-BD31-4B8C-83A1-F6EECF244321}">
                <p14:modId xmlns:p14="http://schemas.microsoft.com/office/powerpoint/2010/main" val="2518864750"/>
              </p:ext>
            </p:extLst>
          </p:nvPr>
        </p:nvGraphicFramePr>
        <p:xfrm>
          <a:off x="112975" y="1482730"/>
          <a:ext cx="8347456" cy="4873620"/>
        </p:xfrm>
        <a:graphic>
          <a:graphicData uri="http://schemas.openxmlformats.org/drawingml/2006/table">
            <a:tbl>
              <a:tblPr firstRow="1" bandRow="1">
                <a:tableStyleId>{00A15C55-8517-42AA-B614-E9B94910E393}</a:tableStyleId>
              </a:tblPr>
              <a:tblGrid>
                <a:gridCol w="2534050">
                  <a:extLst>
                    <a:ext uri="{9D8B030D-6E8A-4147-A177-3AD203B41FA5}">
                      <a16:colId xmlns:a16="http://schemas.microsoft.com/office/drawing/2014/main" val="20000"/>
                    </a:ext>
                  </a:extLst>
                </a:gridCol>
                <a:gridCol w="3030921">
                  <a:extLst>
                    <a:ext uri="{9D8B030D-6E8A-4147-A177-3AD203B41FA5}">
                      <a16:colId xmlns:a16="http://schemas.microsoft.com/office/drawing/2014/main" val="20001"/>
                    </a:ext>
                  </a:extLst>
                </a:gridCol>
                <a:gridCol w="2782485">
                  <a:extLst>
                    <a:ext uri="{9D8B030D-6E8A-4147-A177-3AD203B41FA5}">
                      <a16:colId xmlns:a16="http://schemas.microsoft.com/office/drawing/2014/main" val="20002"/>
                    </a:ext>
                  </a:extLst>
                </a:gridCol>
              </a:tblGrid>
              <a:tr h="615848">
                <a:tc>
                  <a:txBody>
                    <a:bodyPr/>
                    <a:lstStyle/>
                    <a:p>
                      <a:r>
                        <a:rPr lang="tr-TR" dirty="0" smtClean="0"/>
                        <a:t>Paydaş</a:t>
                      </a:r>
                      <a:r>
                        <a:rPr lang="tr-TR" baseline="0" dirty="0" smtClean="0"/>
                        <a:t> Adı </a:t>
                      </a:r>
                      <a:endParaRPr lang="tr-TR" dirty="0"/>
                    </a:p>
                  </a:txBody>
                  <a:tcPr/>
                </a:tc>
                <a:tc>
                  <a:txBody>
                    <a:bodyPr/>
                    <a:lstStyle/>
                    <a:p>
                      <a:r>
                        <a:rPr lang="tr-TR" dirty="0" smtClean="0"/>
                        <a:t>Paydaş Beklentisi</a:t>
                      </a:r>
                      <a:endParaRPr lang="tr-TR" dirty="0"/>
                    </a:p>
                  </a:txBody>
                  <a:tcPr/>
                </a:tc>
                <a:tc>
                  <a:txBody>
                    <a:bodyPr/>
                    <a:lstStyle/>
                    <a:p>
                      <a:r>
                        <a:rPr lang="tr-TR" dirty="0" smtClean="0"/>
                        <a:t>Karşılanma</a:t>
                      </a:r>
                      <a:r>
                        <a:rPr lang="tr-TR" baseline="0" dirty="0" smtClean="0"/>
                        <a:t> Durumu</a:t>
                      </a:r>
                      <a:endParaRPr lang="tr-TR" dirty="0"/>
                    </a:p>
                  </a:txBody>
                  <a:tcPr/>
                </a:tc>
                <a:extLst>
                  <a:ext uri="{0D108BD9-81ED-4DB2-BD59-A6C34878D82A}">
                    <a16:rowId xmlns:a16="http://schemas.microsoft.com/office/drawing/2014/main" val="10000"/>
                  </a:ext>
                </a:extLst>
              </a:tr>
              <a:tr h="453086">
                <a:tc>
                  <a:txBody>
                    <a:bodyPr/>
                    <a:lstStyle/>
                    <a:p>
                      <a:pPr algn="ctr" fontAlgn="ctr"/>
                      <a:r>
                        <a:rPr lang="tr-TR" sz="1000" b="0" i="0" u="none" strike="noStrike" dirty="0">
                          <a:solidFill>
                            <a:srgbClr val="000000"/>
                          </a:solidFill>
                          <a:effectLst/>
                          <a:latin typeface="Arial" panose="020B0604020202020204" pitchFamily="34" charset="0"/>
                        </a:rPr>
                        <a:t>Bölüm içi</a:t>
                      </a:r>
                      <a:br>
                        <a:rPr lang="tr-TR" sz="1000" b="0" i="0" u="none" strike="noStrike" dirty="0">
                          <a:solidFill>
                            <a:srgbClr val="000000"/>
                          </a:solidFill>
                          <a:effectLst/>
                          <a:latin typeface="Arial" panose="020B0604020202020204" pitchFamily="34" charset="0"/>
                        </a:rPr>
                      </a:br>
                      <a:r>
                        <a:rPr lang="tr-TR" sz="1000" b="0" i="0" u="none" strike="noStrike" dirty="0">
                          <a:solidFill>
                            <a:srgbClr val="000000"/>
                          </a:solidFill>
                          <a:effectLst/>
                          <a:latin typeface="Arial" panose="020B0604020202020204" pitchFamily="34" charset="0"/>
                        </a:rPr>
                        <a:t>akademisyenler</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Teşvik, takdir ve motivasyon</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Bölüm</a:t>
                      </a:r>
                      <a:r>
                        <a:rPr lang="tr-TR" sz="1000" baseline="0" dirty="0" smtClean="0">
                          <a:latin typeface="Arial" panose="020B0604020202020204" pitchFamily="34" charset="0"/>
                          <a:cs typeface="Arial" panose="020B0604020202020204" pitchFamily="34" charset="0"/>
                        </a:rPr>
                        <a:t> içi etkinlikler</a:t>
                      </a:r>
                      <a:endParaRPr lang="tr-TR"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0001"/>
                  </a:ext>
                </a:extLst>
              </a:tr>
              <a:tr h="558600">
                <a:tc>
                  <a:txBody>
                    <a:bodyPr/>
                    <a:lstStyle/>
                    <a:p>
                      <a:pPr algn="ctr" fontAlgn="ctr"/>
                      <a:r>
                        <a:rPr lang="tr-TR" sz="1000" b="0" i="0" u="none" strike="noStrike" dirty="0">
                          <a:solidFill>
                            <a:srgbClr val="000000"/>
                          </a:solidFill>
                          <a:effectLst/>
                          <a:latin typeface="Arial" panose="020B0604020202020204" pitchFamily="34" charset="0"/>
                        </a:rPr>
                        <a:t>Bölüm dışı</a:t>
                      </a:r>
                      <a:br>
                        <a:rPr lang="tr-TR" sz="1000" b="0" i="0" u="none" strike="noStrike" dirty="0">
                          <a:solidFill>
                            <a:srgbClr val="000000"/>
                          </a:solidFill>
                          <a:effectLst/>
                          <a:latin typeface="Arial" panose="020B0604020202020204" pitchFamily="34" charset="0"/>
                        </a:rPr>
                      </a:br>
                      <a:r>
                        <a:rPr lang="tr-TR" sz="1000" b="0" i="0" u="none" strike="noStrike" dirty="0">
                          <a:solidFill>
                            <a:srgbClr val="000000"/>
                          </a:solidFill>
                          <a:effectLst/>
                          <a:latin typeface="Arial" panose="020B0604020202020204" pitchFamily="34" charset="0"/>
                        </a:rPr>
                        <a:t>akademisyenler</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Teşvik, takdir ve motivasyon</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Ders</a:t>
                      </a:r>
                      <a:r>
                        <a:rPr lang="tr-TR" sz="1000" baseline="0" dirty="0" smtClean="0">
                          <a:latin typeface="Arial" panose="020B0604020202020204" pitchFamily="34" charset="0"/>
                          <a:cs typeface="Arial" panose="020B0604020202020204" pitchFamily="34" charset="0"/>
                        </a:rPr>
                        <a:t> yürütücüsü olarak iç mimarlık bölümünde de görev alıyorlar</a:t>
                      </a:r>
                      <a:endParaRPr lang="tr-TR"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93203568"/>
                  </a:ext>
                </a:extLst>
              </a:tr>
              <a:tr h="558600">
                <a:tc>
                  <a:txBody>
                    <a:bodyPr/>
                    <a:lstStyle/>
                    <a:p>
                      <a:pPr algn="ctr" fontAlgn="ctr"/>
                      <a:r>
                        <a:rPr lang="tr-TR" sz="1000" b="0" i="0" u="none" strike="noStrike" dirty="0">
                          <a:solidFill>
                            <a:srgbClr val="000000"/>
                          </a:solidFill>
                          <a:effectLst/>
                          <a:latin typeface="Arial" panose="020B0604020202020204" pitchFamily="34" charset="0"/>
                        </a:rPr>
                        <a:t>Kurum dışı</a:t>
                      </a:r>
                      <a:br>
                        <a:rPr lang="tr-TR" sz="1000" b="0" i="0" u="none" strike="noStrike" dirty="0">
                          <a:solidFill>
                            <a:srgbClr val="000000"/>
                          </a:solidFill>
                          <a:effectLst/>
                          <a:latin typeface="Arial" panose="020B0604020202020204" pitchFamily="34" charset="0"/>
                        </a:rPr>
                      </a:br>
                      <a:r>
                        <a:rPr lang="tr-TR" sz="1000" b="0" i="0" u="none" strike="noStrike" dirty="0">
                          <a:solidFill>
                            <a:srgbClr val="000000"/>
                          </a:solidFill>
                          <a:effectLst/>
                          <a:latin typeface="Arial" panose="020B0604020202020204" pitchFamily="34" charset="0"/>
                        </a:rPr>
                        <a:t>akademisyenler</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Teşvik, takdir ve motivasyon</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Ders</a:t>
                      </a:r>
                      <a:r>
                        <a:rPr lang="tr-TR" sz="1000" baseline="0" dirty="0" smtClean="0">
                          <a:latin typeface="Arial" panose="020B0604020202020204" pitchFamily="34" charset="0"/>
                          <a:cs typeface="Arial" panose="020B0604020202020204" pitchFamily="34" charset="0"/>
                        </a:rPr>
                        <a:t> programında yer almaları ve etkinliklere dahil ediliyorlar.</a:t>
                      </a:r>
                      <a:endParaRPr lang="tr-TR"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985310275"/>
                  </a:ext>
                </a:extLst>
              </a:tr>
              <a:tr h="453086">
                <a:tc>
                  <a:txBody>
                    <a:bodyPr/>
                    <a:lstStyle/>
                    <a:p>
                      <a:pPr algn="ctr" fontAlgn="ctr"/>
                      <a:r>
                        <a:rPr lang="tr-TR" sz="1000" b="0" i="0" u="none" strike="noStrike" dirty="0">
                          <a:solidFill>
                            <a:srgbClr val="000000"/>
                          </a:solidFill>
                          <a:effectLst/>
                          <a:latin typeface="Arial" panose="020B0604020202020204" pitchFamily="34" charset="0"/>
                        </a:rPr>
                        <a:t>Diğer İdari personel</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Eğitim ve </a:t>
                      </a:r>
                      <a:r>
                        <a:rPr lang="tr-TR" sz="1000" b="0" i="0" u="none" strike="noStrike" dirty="0" smtClean="0">
                          <a:solidFill>
                            <a:srgbClr val="000000"/>
                          </a:solidFill>
                          <a:effectLst/>
                          <a:latin typeface="Arial" panose="020B0604020202020204" pitchFamily="34" charset="0"/>
                        </a:rPr>
                        <a:t>araştırma faaliyetlerinin </a:t>
                      </a:r>
                      <a:r>
                        <a:rPr lang="tr-TR" sz="1000" b="0" i="0" u="none" strike="noStrike" dirty="0">
                          <a:solidFill>
                            <a:srgbClr val="000000"/>
                          </a:solidFill>
                          <a:effectLst/>
                          <a:latin typeface="Arial" panose="020B0604020202020204" pitchFamily="34" charset="0"/>
                        </a:rPr>
                        <a:t>nitelikli</a:t>
                      </a:r>
                      <a:br>
                        <a:rPr lang="tr-TR" sz="1000" b="0" i="0" u="none" strike="noStrike" dirty="0">
                          <a:solidFill>
                            <a:srgbClr val="000000"/>
                          </a:solidFill>
                          <a:effectLst/>
                          <a:latin typeface="Arial" panose="020B0604020202020204" pitchFamily="34" charset="0"/>
                        </a:rPr>
                      </a:br>
                      <a:r>
                        <a:rPr lang="tr-TR" sz="1000" b="0" i="0" u="none" strike="noStrike" dirty="0">
                          <a:solidFill>
                            <a:srgbClr val="000000"/>
                          </a:solidFill>
                          <a:effectLst/>
                          <a:latin typeface="Arial" panose="020B0604020202020204" pitchFamily="34" charset="0"/>
                        </a:rPr>
                        <a:t>yürütülmesi</a:t>
                      </a:r>
                    </a:p>
                  </a:txBody>
                  <a:tcPr marL="0" marR="0"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1000" b="1" i="0" u="none" strike="noStrike" dirty="0" smtClean="0">
                        <a:solidFill>
                          <a:srgbClr val="000000"/>
                        </a:solidFill>
                        <a:effectLst/>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356696467"/>
                  </a:ext>
                </a:extLst>
              </a:tr>
              <a:tr h="558600">
                <a:tc>
                  <a:txBody>
                    <a:bodyPr/>
                    <a:lstStyle/>
                    <a:p>
                      <a:pPr algn="ctr" fontAlgn="ctr"/>
                      <a:r>
                        <a:rPr lang="tr-TR" sz="1000" b="0" i="0" u="none" strike="noStrike">
                          <a:solidFill>
                            <a:srgbClr val="000000"/>
                          </a:solidFill>
                          <a:effectLst/>
                          <a:latin typeface="Arial" panose="020B0604020202020204" pitchFamily="34" charset="0"/>
                        </a:rPr>
                        <a:t>Rektörlük</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Eğitim ve </a:t>
                      </a:r>
                      <a:r>
                        <a:rPr lang="tr-TR" sz="1000" b="0" i="0" u="none" strike="noStrike" dirty="0" smtClean="0">
                          <a:solidFill>
                            <a:srgbClr val="000000"/>
                          </a:solidFill>
                          <a:effectLst/>
                          <a:latin typeface="Arial" panose="020B0604020202020204" pitchFamily="34" charset="0"/>
                        </a:rPr>
                        <a:t>araştırma faaliyetlerinin </a:t>
                      </a:r>
                      <a:r>
                        <a:rPr lang="tr-TR" sz="1000" b="0" i="0" u="none" strike="noStrike" dirty="0">
                          <a:solidFill>
                            <a:srgbClr val="000000"/>
                          </a:solidFill>
                          <a:effectLst/>
                          <a:latin typeface="Arial" panose="020B0604020202020204" pitchFamily="34" charset="0"/>
                        </a:rPr>
                        <a:t>nitelikli</a:t>
                      </a:r>
                      <a:br>
                        <a:rPr lang="tr-TR" sz="1000" b="0" i="0" u="none" strike="noStrike" dirty="0">
                          <a:solidFill>
                            <a:srgbClr val="000000"/>
                          </a:solidFill>
                          <a:effectLst/>
                          <a:latin typeface="Arial" panose="020B0604020202020204" pitchFamily="34" charset="0"/>
                        </a:rPr>
                      </a:br>
                      <a:r>
                        <a:rPr lang="tr-TR" sz="1000" b="0" i="0" u="none" strike="noStrike" dirty="0">
                          <a:solidFill>
                            <a:srgbClr val="000000"/>
                          </a:solidFill>
                          <a:effectLst/>
                          <a:latin typeface="Arial" panose="020B0604020202020204" pitchFamily="34" charset="0"/>
                        </a:rPr>
                        <a:t>yürütülmesi</a:t>
                      </a:r>
                    </a:p>
                  </a:txBody>
                  <a:tcPr marL="0" marR="0"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000" b="0" i="0" u="none" strike="noStrike" dirty="0" smtClean="0">
                          <a:solidFill>
                            <a:srgbClr val="000000"/>
                          </a:solidFill>
                          <a:effectLst/>
                          <a:latin typeface="Arial" panose="020B0604020202020204" pitchFamily="34" charset="0"/>
                          <a:cs typeface="Arial" panose="020B0604020202020204" pitchFamily="34" charset="0"/>
                        </a:rPr>
                        <a:t>Bilimsel Araştırma için periyodik toplantılar yapılıyor.</a:t>
                      </a:r>
                    </a:p>
                  </a:txBody>
                  <a:tcPr/>
                </a:tc>
                <a:extLst>
                  <a:ext uri="{0D108BD9-81ED-4DB2-BD59-A6C34878D82A}">
                    <a16:rowId xmlns:a16="http://schemas.microsoft.com/office/drawing/2014/main" val="509705601"/>
                  </a:ext>
                </a:extLst>
              </a:tr>
              <a:tr h="558600">
                <a:tc>
                  <a:txBody>
                    <a:bodyPr/>
                    <a:lstStyle/>
                    <a:p>
                      <a:pPr algn="ctr" fontAlgn="ctr"/>
                      <a:r>
                        <a:rPr lang="tr-TR" sz="1000" b="0" i="0" u="none" strike="noStrike" dirty="0">
                          <a:solidFill>
                            <a:srgbClr val="000000"/>
                          </a:solidFill>
                          <a:effectLst/>
                          <a:latin typeface="Arial" panose="020B0604020202020204" pitchFamily="34" charset="0"/>
                        </a:rPr>
                        <a:t>YÖK</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Mevzuata uygunluk</a:t>
                      </a:r>
                    </a:p>
                  </a:txBody>
                  <a:tcPr marL="0" marR="0"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000" b="0" i="0" u="none" strike="noStrike" dirty="0" smtClean="0">
                          <a:solidFill>
                            <a:srgbClr val="000000"/>
                          </a:solidFill>
                          <a:effectLst/>
                          <a:latin typeface="Arial" panose="020B0604020202020204" pitchFamily="34" charset="0"/>
                          <a:cs typeface="Arial" panose="020B0604020202020204" pitchFamily="34" charset="0"/>
                        </a:rPr>
                        <a:t>Dersler</a:t>
                      </a:r>
                      <a:r>
                        <a:rPr lang="tr-TR" sz="1000" b="0" i="0" u="none" strike="noStrike" baseline="0" dirty="0" smtClean="0">
                          <a:solidFill>
                            <a:srgbClr val="000000"/>
                          </a:solidFill>
                          <a:effectLst/>
                          <a:latin typeface="Arial" panose="020B0604020202020204" pitchFamily="34" charset="0"/>
                          <a:cs typeface="Arial" panose="020B0604020202020204" pitchFamily="34" charset="0"/>
                        </a:rPr>
                        <a:t> ve arşivleme vb. YÖK mevzuatına göre yürütülüyor.</a:t>
                      </a:r>
                      <a:endParaRPr lang="tr-TR" sz="1000" b="0" i="0" u="none" strike="noStrike" dirty="0" smtClean="0">
                        <a:solidFill>
                          <a:srgbClr val="000000"/>
                        </a:solidFill>
                        <a:effectLst/>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481801102"/>
                  </a:ext>
                </a:extLst>
              </a:tr>
              <a:tr h="558600">
                <a:tc>
                  <a:txBody>
                    <a:bodyPr/>
                    <a:lstStyle/>
                    <a:p>
                      <a:pPr algn="ctr" fontAlgn="ctr"/>
                      <a:r>
                        <a:rPr lang="tr-TR" sz="1000" b="0" i="0" u="none" strike="noStrike" dirty="0">
                          <a:solidFill>
                            <a:srgbClr val="000000"/>
                          </a:solidFill>
                          <a:effectLst/>
                          <a:latin typeface="Arial" panose="020B0604020202020204" pitchFamily="34" charset="0"/>
                        </a:rPr>
                        <a:t>Yerel Yönetimler </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İşbirlikçi çalışma</a:t>
                      </a:r>
                    </a:p>
                  </a:txBody>
                  <a:tcPr marL="0" marR="0"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000" b="0" i="0" u="none" strike="noStrike" kern="1200" dirty="0" smtClean="0">
                          <a:solidFill>
                            <a:srgbClr val="000000"/>
                          </a:solidFill>
                          <a:effectLst/>
                          <a:latin typeface="Arial" panose="020B0604020202020204" pitchFamily="34" charset="0"/>
                          <a:ea typeface="+mn-ea"/>
                          <a:cs typeface="Arial" panose="020B0604020202020204" pitchFamily="34" charset="0"/>
                        </a:rPr>
                        <a:t>AOSB ve belediyelerle ortak proje çalışmaları için gerekli toplantılar düzenleniyor</a:t>
                      </a:r>
                      <a:endParaRPr lang="tr-TR" sz="10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0" marR="0" marT="0" marB="0" anchor="ctr"/>
                </a:tc>
                <a:extLst>
                  <a:ext uri="{0D108BD9-81ED-4DB2-BD59-A6C34878D82A}">
                    <a16:rowId xmlns:a16="http://schemas.microsoft.com/office/drawing/2014/main" val="3434432710"/>
                  </a:ext>
                </a:extLst>
              </a:tr>
              <a:tr h="558600">
                <a:tc>
                  <a:txBody>
                    <a:bodyPr/>
                    <a:lstStyle/>
                    <a:p>
                      <a:pPr algn="ctr" fontAlgn="ctr"/>
                      <a:r>
                        <a:rPr lang="tr-TR" sz="1000" b="0" i="0" u="none" strike="noStrike">
                          <a:solidFill>
                            <a:srgbClr val="000000"/>
                          </a:solidFill>
                          <a:effectLst/>
                          <a:latin typeface="Arial" panose="020B0604020202020204" pitchFamily="34" charset="0"/>
                        </a:rPr>
                        <a:t>Öğrenci</a:t>
                      </a:r>
                    </a:p>
                  </a:txBody>
                  <a:tcPr marL="0" marR="0" marT="0" marB="0" anchor="ctr"/>
                </a:tc>
                <a:tc>
                  <a:txBody>
                    <a:bodyPr/>
                    <a:lstStyle/>
                    <a:p>
                      <a:pPr algn="ctr" fontAlgn="ctr"/>
                      <a:r>
                        <a:rPr lang="tr-TR" sz="1000" b="0" i="0" u="none" strike="noStrike">
                          <a:solidFill>
                            <a:srgbClr val="000000"/>
                          </a:solidFill>
                          <a:effectLst/>
                          <a:latin typeface="Arial" panose="020B0604020202020204" pitchFamily="34" charset="0"/>
                        </a:rPr>
                        <a:t>Kaliteli eğitim-öğretim</a:t>
                      </a:r>
                    </a:p>
                  </a:txBody>
                  <a:tcPr marL="0" marR="0"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000" b="0" i="0" u="none" strike="noStrike" dirty="0" smtClean="0">
                          <a:solidFill>
                            <a:srgbClr val="000000"/>
                          </a:solidFill>
                          <a:effectLst/>
                          <a:latin typeface="Arial" panose="020B0604020202020204" pitchFamily="34" charset="0"/>
                          <a:cs typeface="Arial" panose="020B0604020202020204" pitchFamily="34" charset="0"/>
                        </a:rPr>
                        <a:t>Öğrenci memnuniyet anketleri düzenleniyor, iyileştirme yapılıyor, ders programı değişikliği yapıldı.</a:t>
                      </a:r>
                    </a:p>
                  </a:txBody>
                  <a:tcPr/>
                </a:tc>
                <a:extLst>
                  <a:ext uri="{0D108BD9-81ED-4DB2-BD59-A6C34878D82A}">
                    <a16:rowId xmlns:a16="http://schemas.microsoft.com/office/drawing/2014/main" val="1594475103"/>
                  </a:ext>
                </a:extLst>
              </a:tr>
            </a:tbl>
          </a:graphicData>
        </a:graphic>
      </p:graphicFrame>
      <p:pic>
        <p:nvPicPr>
          <p:cNvPr id="6" name="Resim 5"/>
          <p:cNvPicPr/>
          <p:nvPr/>
        </p:nvPicPr>
        <p:blipFill>
          <a:blip r:embed="rId2"/>
          <a:stretch>
            <a:fillRect/>
          </a:stretch>
        </p:blipFill>
        <p:spPr>
          <a:xfrm>
            <a:off x="107504" y="260648"/>
            <a:ext cx="2736304" cy="576064"/>
          </a:xfrm>
          <a:prstGeom prst="rect">
            <a:avLst/>
          </a:prstGeom>
        </p:spPr>
      </p:pic>
    </p:spTree>
    <p:extLst>
      <p:ext uri="{BB962C8B-B14F-4D97-AF65-F5344CB8AC3E}">
        <p14:creationId xmlns:p14="http://schemas.microsoft.com/office/powerpoint/2010/main" val="392290898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o 3"/>
          <p:cNvGraphicFramePr>
            <a:graphicFrameLocks noGrp="1"/>
          </p:cNvGraphicFramePr>
          <p:nvPr>
            <p:extLst>
              <p:ext uri="{D42A27DB-BD31-4B8C-83A1-F6EECF244321}">
                <p14:modId xmlns:p14="http://schemas.microsoft.com/office/powerpoint/2010/main" val="2424060838"/>
              </p:ext>
            </p:extLst>
          </p:nvPr>
        </p:nvGraphicFramePr>
        <p:xfrm>
          <a:off x="112975" y="1482730"/>
          <a:ext cx="8347456" cy="4857814"/>
        </p:xfrm>
        <a:graphic>
          <a:graphicData uri="http://schemas.openxmlformats.org/drawingml/2006/table">
            <a:tbl>
              <a:tblPr firstRow="1" bandRow="1">
                <a:tableStyleId>{00A15C55-8517-42AA-B614-E9B94910E393}</a:tableStyleId>
              </a:tblPr>
              <a:tblGrid>
                <a:gridCol w="2534050">
                  <a:extLst>
                    <a:ext uri="{9D8B030D-6E8A-4147-A177-3AD203B41FA5}">
                      <a16:colId xmlns:a16="http://schemas.microsoft.com/office/drawing/2014/main" val="20000"/>
                    </a:ext>
                  </a:extLst>
                </a:gridCol>
                <a:gridCol w="3030921">
                  <a:extLst>
                    <a:ext uri="{9D8B030D-6E8A-4147-A177-3AD203B41FA5}">
                      <a16:colId xmlns:a16="http://schemas.microsoft.com/office/drawing/2014/main" val="20001"/>
                    </a:ext>
                  </a:extLst>
                </a:gridCol>
                <a:gridCol w="2782485">
                  <a:extLst>
                    <a:ext uri="{9D8B030D-6E8A-4147-A177-3AD203B41FA5}">
                      <a16:colId xmlns:a16="http://schemas.microsoft.com/office/drawing/2014/main" val="20002"/>
                    </a:ext>
                  </a:extLst>
                </a:gridCol>
              </a:tblGrid>
              <a:tr h="615848">
                <a:tc>
                  <a:txBody>
                    <a:bodyPr/>
                    <a:lstStyle/>
                    <a:p>
                      <a:r>
                        <a:rPr lang="tr-TR" dirty="0" smtClean="0"/>
                        <a:t>Paydaş</a:t>
                      </a:r>
                      <a:r>
                        <a:rPr lang="tr-TR" baseline="0" dirty="0" smtClean="0"/>
                        <a:t> Adı </a:t>
                      </a:r>
                      <a:endParaRPr lang="tr-TR" dirty="0"/>
                    </a:p>
                  </a:txBody>
                  <a:tcPr/>
                </a:tc>
                <a:tc>
                  <a:txBody>
                    <a:bodyPr/>
                    <a:lstStyle/>
                    <a:p>
                      <a:r>
                        <a:rPr lang="tr-TR" dirty="0" smtClean="0"/>
                        <a:t>Paydaş Beklentisi</a:t>
                      </a:r>
                      <a:endParaRPr lang="tr-TR" dirty="0"/>
                    </a:p>
                  </a:txBody>
                  <a:tcPr/>
                </a:tc>
                <a:tc>
                  <a:txBody>
                    <a:bodyPr/>
                    <a:lstStyle/>
                    <a:p>
                      <a:r>
                        <a:rPr lang="tr-TR" dirty="0" smtClean="0"/>
                        <a:t>Karşılanma</a:t>
                      </a:r>
                      <a:r>
                        <a:rPr lang="tr-TR" baseline="0" dirty="0" smtClean="0"/>
                        <a:t> Durumu</a:t>
                      </a:r>
                      <a:endParaRPr lang="tr-TR" dirty="0"/>
                    </a:p>
                  </a:txBody>
                  <a:tcPr/>
                </a:tc>
                <a:extLst>
                  <a:ext uri="{0D108BD9-81ED-4DB2-BD59-A6C34878D82A}">
                    <a16:rowId xmlns:a16="http://schemas.microsoft.com/office/drawing/2014/main" val="10000"/>
                  </a:ext>
                </a:extLst>
              </a:tr>
              <a:tr h="453086">
                <a:tc>
                  <a:txBody>
                    <a:bodyPr/>
                    <a:lstStyle/>
                    <a:p>
                      <a:pPr algn="ctr" fontAlgn="ctr"/>
                      <a:r>
                        <a:rPr lang="tr-TR" sz="1000" b="0" i="0" u="none" strike="noStrike" dirty="0">
                          <a:solidFill>
                            <a:srgbClr val="000000"/>
                          </a:solidFill>
                          <a:effectLst/>
                          <a:latin typeface="Arial" panose="020B0604020202020204" pitchFamily="34" charset="0"/>
                        </a:rPr>
                        <a:t>Tübitak</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Araştırma faaliyetlerinin </a:t>
                      </a:r>
                      <a:r>
                        <a:rPr lang="tr-TR" sz="1000" b="0" i="0" u="none" strike="noStrike" dirty="0" smtClean="0">
                          <a:solidFill>
                            <a:srgbClr val="000000"/>
                          </a:solidFill>
                          <a:effectLst/>
                          <a:latin typeface="Arial" panose="020B0604020202020204" pitchFamily="34" charset="0"/>
                        </a:rPr>
                        <a:t>nitelikli ve </a:t>
                      </a:r>
                      <a:r>
                        <a:rPr lang="tr-TR" sz="1000" b="0" i="0" u="none" strike="noStrike" dirty="0">
                          <a:solidFill>
                            <a:srgbClr val="000000"/>
                          </a:solidFill>
                          <a:effectLst/>
                          <a:latin typeface="Arial" panose="020B0604020202020204" pitchFamily="34" charset="0"/>
                        </a:rPr>
                        <a:t>mevzuata uygun yürütülmesi</a:t>
                      </a:r>
                    </a:p>
                  </a:txBody>
                  <a:tcPr marL="0" marR="0"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000" b="1" i="0" u="none" strike="noStrike" dirty="0" smtClean="0">
                          <a:solidFill>
                            <a:srgbClr val="000000"/>
                          </a:solidFill>
                          <a:effectLst/>
                          <a:latin typeface="Arial" panose="020B0604020202020204" pitchFamily="34" charset="0"/>
                          <a:cs typeface="Arial" panose="020B0604020202020204" pitchFamily="34" charset="0"/>
                        </a:rPr>
                        <a:t> </a:t>
                      </a:r>
                      <a:r>
                        <a:rPr lang="tr-TR" sz="1000" b="0" i="0" u="none" strike="noStrike" dirty="0" smtClean="0">
                          <a:solidFill>
                            <a:srgbClr val="000000"/>
                          </a:solidFill>
                          <a:effectLst/>
                          <a:latin typeface="Arial" panose="020B0604020202020204" pitchFamily="34" charset="0"/>
                          <a:cs typeface="Arial" panose="020B0604020202020204" pitchFamily="34" charset="0"/>
                        </a:rPr>
                        <a:t>Tubitak</a:t>
                      </a:r>
                      <a:r>
                        <a:rPr lang="tr-TR" sz="1000" b="0" i="0" u="none" strike="noStrike" baseline="0" dirty="0" smtClean="0">
                          <a:solidFill>
                            <a:srgbClr val="000000"/>
                          </a:solidFill>
                          <a:effectLst/>
                          <a:latin typeface="Arial" panose="020B0604020202020204" pitchFamily="34" charset="0"/>
                          <a:cs typeface="Arial" panose="020B0604020202020204" pitchFamily="34" charset="0"/>
                        </a:rPr>
                        <a:t> ve diğer prje başvuruları 2019 da değerlendirilecektir.</a:t>
                      </a:r>
                      <a:endParaRPr lang="tr-TR" sz="1000" b="0" i="0" u="none" strike="noStrike" dirty="0" smtClean="0">
                        <a:solidFill>
                          <a:srgbClr val="000000"/>
                        </a:solidFill>
                        <a:effectLst/>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0001"/>
                  </a:ext>
                </a:extLst>
              </a:tr>
              <a:tr h="558600">
                <a:tc>
                  <a:txBody>
                    <a:bodyPr/>
                    <a:lstStyle/>
                    <a:p>
                      <a:pPr algn="ctr" fontAlgn="ctr"/>
                      <a:r>
                        <a:rPr lang="tr-TR" sz="1000" b="0" i="0" u="none" strike="noStrike" dirty="0">
                          <a:solidFill>
                            <a:srgbClr val="000000"/>
                          </a:solidFill>
                          <a:effectLst/>
                          <a:latin typeface="Arial" panose="020B0604020202020204" pitchFamily="34" charset="0"/>
                        </a:rPr>
                        <a:t>Sanayi ve Ticaret</a:t>
                      </a:r>
                      <a:br>
                        <a:rPr lang="tr-TR" sz="1000" b="0" i="0" u="none" strike="noStrike" dirty="0">
                          <a:solidFill>
                            <a:srgbClr val="000000"/>
                          </a:solidFill>
                          <a:effectLst/>
                          <a:latin typeface="Arial" panose="020B0604020202020204" pitchFamily="34" charset="0"/>
                        </a:rPr>
                      </a:br>
                      <a:r>
                        <a:rPr lang="tr-TR" sz="1000" b="0" i="0" u="none" strike="noStrike" dirty="0">
                          <a:solidFill>
                            <a:srgbClr val="000000"/>
                          </a:solidFill>
                          <a:effectLst/>
                          <a:latin typeface="Arial" panose="020B0604020202020204" pitchFamily="34" charset="0"/>
                        </a:rPr>
                        <a:t>Odaları</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İşbirlikçi çalışma</a:t>
                      </a:r>
                    </a:p>
                  </a:txBody>
                  <a:tcPr marL="0" marR="0"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000" b="0" i="0" u="none" strike="noStrike" dirty="0" smtClean="0">
                          <a:solidFill>
                            <a:srgbClr val="000000"/>
                          </a:solidFill>
                          <a:effectLst/>
                          <a:latin typeface="Arial" panose="020B0604020202020204" pitchFamily="34" charset="0"/>
                          <a:cs typeface="Arial" panose="020B0604020202020204" pitchFamily="34" charset="0"/>
                        </a:rPr>
                        <a:t>ATSO,</a:t>
                      </a:r>
                      <a:r>
                        <a:rPr lang="tr-TR" sz="1000" b="0" i="0" u="none" strike="noStrike" baseline="0" dirty="0" smtClean="0">
                          <a:solidFill>
                            <a:srgbClr val="000000"/>
                          </a:solidFill>
                          <a:effectLst/>
                          <a:latin typeface="Arial" panose="020B0604020202020204" pitchFamily="34" charset="0"/>
                          <a:cs typeface="Arial" panose="020B0604020202020204" pitchFamily="34" charset="0"/>
                        </a:rPr>
                        <a:t> AOSB ile etkinliklerde işbirliği yapılıyor. Seminer ve workshop için görüşülüyor.</a:t>
                      </a:r>
                      <a:endParaRPr lang="tr-TR" sz="1000" b="0" i="0" u="none" strike="noStrike" dirty="0" smtClean="0">
                        <a:solidFill>
                          <a:srgbClr val="000000"/>
                        </a:solidFill>
                        <a:effectLst/>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93203568"/>
                  </a:ext>
                </a:extLst>
              </a:tr>
              <a:tr h="558600">
                <a:tc>
                  <a:txBody>
                    <a:bodyPr/>
                    <a:lstStyle/>
                    <a:p>
                      <a:pPr algn="ctr" fontAlgn="ctr"/>
                      <a:r>
                        <a:rPr lang="tr-TR" sz="1000" b="0" i="0" u="none" strike="noStrike" dirty="0">
                          <a:solidFill>
                            <a:srgbClr val="000000"/>
                          </a:solidFill>
                          <a:effectLst/>
                          <a:latin typeface="Arial" panose="020B0604020202020204" pitchFamily="34" charset="0"/>
                        </a:rPr>
                        <a:t>TTO </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Teknoloji transfer </a:t>
                      </a:r>
                      <a:r>
                        <a:rPr lang="tr-TR" sz="1000" b="0" i="0" u="none" strike="noStrike" dirty="0" smtClean="0">
                          <a:solidFill>
                            <a:srgbClr val="000000"/>
                          </a:solidFill>
                          <a:effectLst/>
                          <a:latin typeface="Arial" panose="020B0604020202020204" pitchFamily="34" charset="0"/>
                        </a:rPr>
                        <a:t>alanında işbirlikçi </a:t>
                      </a:r>
                      <a:r>
                        <a:rPr lang="tr-TR" sz="1000" b="0" i="0" u="none" strike="noStrike" dirty="0">
                          <a:solidFill>
                            <a:srgbClr val="000000"/>
                          </a:solidFill>
                          <a:effectLst/>
                          <a:latin typeface="Arial" panose="020B0604020202020204" pitchFamily="34" charset="0"/>
                        </a:rPr>
                        <a:t>çalışma</a:t>
                      </a:r>
                    </a:p>
                  </a:txBody>
                  <a:tcPr marL="0" marR="0"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000" b="0" i="0" u="none" strike="noStrike" dirty="0" smtClean="0">
                          <a:solidFill>
                            <a:srgbClr val="000000"/>
                          </a:solidFill>
                          <a:effectLst/>
                          <a:latin typeface="Arial" panose="020B0604020202020204" pitchFamily="34" charset="0"/>
                          <a:cs typeface="Arial" panose="020B0604020202020204" pitchFamily="34" charset="0"/>
                        </a:rPr>
                        <a:t>TTO ile periyodik yıl sonu araştırma toplantısı planlanıyor.</a:t>
                      </a:r>
                    </a:p>
                  </a:txBody>
                  <a:tcPr/>
                </a:tc>
                <a:extLst>
                  <a:ext uri="{0D108BD9-81ED-4DB2-BD59-A6C34878D82A}">
                    <a16:rowId xmlns:a16="http://schemas.microsoft.com/office/drawing/2014/main" val="2985310275"/>
                  </a:ext>
                </a:extLst>
              </a:tr>
              <a:tr h="453086">
                <a:tc>
                  <a:txBody>
                    <a:bodyPr/>
                    <a:lstStyle/>
                    <a:p>
                      <a:pPr algn="ctr" fontAlgn="ctr"/>
                      <a:r>
                        <a:rPr lang="tr-TR" sz="1000" b="0" i="0" u="none" strike="noStrike" dirty="0">
                          <a:solidFill>
                            <a:srgbClr val="000000"/>
                          </a:solidFill>
                          <a:effectLst/>
                          <a:latin typeface="Arial" panose="020B0604020202020204" pitchFamily="34" charset="0"/>
                        </a:rPr>
                        <a:t>Medya</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Bölüme ait güncel faaliyetlerin</a:t>
                      </a:r>
                      <a:br>
                        <a:rPr lang="tr-TR" sz="1000" b="0" i="0" u="none" strike="noStrike" dirty="0">
                          <a:solidFill>
                            <a:srgbClr val="000000"/>
                          </a:solidFill>
                          <a:effectLst/>
                          <a:latin typeface="Arial" panose="020B0604020202020204" pitchFamily="34" charset="0"/>
                        </a:rPr>
                      </a:br>
                      <a:r>
                        <a:rPr lang="tr-TR" sz="1000" b="0" i="0" u="none" strike="noStrike" dirty="0">
                          <a:solidFill>
                            <a:srgbClr val="000000"/>
                          </a:solidFill>
                          <a:effectLst/>
                          <a:latin typeface="Arial" panose="020B0604020202020204" pitchFamily="34" charset="0"/>
                        </a:rPr>
                        <a:t>duyurulması konusunda iletişim</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Bölüm</a:t>
                      </a:r>
                      <a:r>
                        <a:rPr lang="tr-TR" sz="1000" baseline="0" dirty="0" smtClean="0">
                          <a:latin typeface="Arial" panose="020B0604020202020204" pitchFamily="34" charset="0"/>
                          <a:cs typeface="Arial" panose="020B0604020202020204" pitchFamily="34" charset="0"/>
                        </a:rPr>
                        <a:t> web sayfası ve okulumuzun sosyal medya hesaplarında yapılan duyuru ve aktivitelerle ilgili haberler sürekli güncel tutuluyor, web sayfasından sorumlu komisyon bulunmakta.</a:t>
                      </a:r>
                      <a:endParaRPr lang="tr-TR"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356696467"/>
                  </a:ext>
                </a:extLst>
              </a:tr>
              <a:tr h="558600">
                <a:tc>
                  <a:txBody>
                    <a:bodyPr/>
                    <a:lstStyle/>
                    <a:p>
                      <a:pPr algn="ctr" fontAlgn="ctr"/>
                      <a:r>
                        <a:rPr lang="tr-TR" sz="1000" b="0" i="0" u="none" strike="noStrike" dirty="0">
                          <a:solidFill>
                            <a:srgbClr val="000000"/>
                          </a:solidFill>
                          <a:effectLst/>
                          <a:latin typeface="Arial" panose="020B0604020202020204" pitchFamily="34" charset="0"/>
                        </a:rPr>
                        <a:t>İç Mimarlar Odası</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Mesleki faaliyetlerde ortak çalışma olanaklarının yaratılması, işbirliği</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İç</a:t>
                      </a:r>
                      <a:r>
                        <a:rPr lang="tr-TR" sz="1000" baseline="0" dirty="0" smtClean="0">
                          <a:latin typeface="Arial" panose="020B0604020202020204" pitchFamily="34" charset="0"/>
                          <a:cs typeface="Arial" panose="020B0604020202020204" pitchFamily="34" charset="0"/>
                        </a:rPr>
                        <a:t> Mimarlar odası sunum seminer verdi. Etkinliklerimizden haberdar ediliyor. Ve öğrenciler de iç mimalar odası etkinlik ve eğitimlerine katılıyor.</a:t>
                      </a:r>
                      <a:endParaRPr lang="tr-TR"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509705601"/>
                  </a:ext>
                </a:extLst>
              </a:tr>
              <a:tr h="558600">
                <a:tc>
                  <a:txBody>
                    <a:bodyPr/>
                    <a:lstStyle/>
                    <a:p>
                      <a:pPr algn="ctr" fontAlgn="ctr"/>
                      <a:r>
                        <a:rPr lang="tr-TR" sz="1000" b="0" i="0" u="none" strike="noStrike" dirty="0">
                          <a:solidFill>
                            <a:srgbClr val="000000"/>
                          </a:solidFill>
                          <a:effectLst/>
                          <a:latin typeface="Arial" panose="020B0604020202020204" pitchFamily="34" charset="0"/>
                        </a:rPr>
                        <a:t>İç Mimarlık Ofisleri</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Nitelikli mezun ve işbirlikçi çalışma</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Başarılı</a:t>
                      </a:r>
                      <a:r>
                        <a:rPr lang="tr-TR" sz="1000" baseline="0" dirty="0" smtClean="0">
                          <a:latin typeface="Arial" panose="020B0604020202020204" pitchFamily="34" charset="0"/>
                          <a:cs typeface="Arial" panose="020B0604020202020204" pitchFamily="34" charset="0"/>
                        </a:rPr>
                        <a:t> öğrenciler için staj anlaşmaları yapılıyor.</a:t>
                      </a:r>
                      <a:endParaRPr lang="tr-TR"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481801102"/>
                  </a:ext>
                </a:extLst>
              </a:tr>
              <a:tr h="558600">
                <a:tc>
                  <a:txBody>
                    <a:bodyPr/>
                    <a:lstStyle/>
                    <a:p>
                      <a:pPr algn="ctr" fontAlgn="ctr"/>
                      <a:r>
                        <a:rPr lang="tr-TR" sz="1000" b="0" i="0" u="none" strike="noStrike" dirty="0">
                          <a:solidFill>
                            <a:srgbClr val="000000"/>
                          </a:solidFill>
                          <a:effectLst/>
                          <a:latin typeface="Arial" panose="020B0604020202020204" pitchFamily="34" charset="0"/>
                        </a:rPr>
                        <a:t>Yapı malzemeleri üreticileri</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Nitelikli mezun ve işbirlikçi çalışma</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IAED 3251 dersi kapsamında mobilya fabrikalarına teknik gezi düzenlendi, Antalya Mobilya Fuarı ziyaret edildi.</a:t>
                      </a:r>
                    </a:p>
                  </a:txBody>
                  <a:tcPr/>
                </a:tc>
                <a:extLst>
                  <a:ext uri="{0D108BD9-81ED-4DB2-BD59-A6C34878D82A}">
                    <a16:rowId xmlns:a16="http://schemas.microsoft.com/office/drawing/2014/main" val="2361549838"/>
                  </a:ext>
                </a:extLst>
              </a:tr>
            </a:tbl>
          </a:graphicData>
        </a:graphic>
      </p:graphicFrame>
      <p:sp>
        <p:nvSpPr>
          <p:cNvPr id="5" name="Metin kutusu 4"/>
          <p:cNvSpPr txBox="1"/>
          <p:nvPr/>
        </p:nvSpPr>
        <p:spPr>
          <a:xfrm>
            <a:off x="1331640" y="836399"/>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PAYDAŞ BEKLENTİLERİ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7</a:t>
            </a:fld>
            <a:endParaRPr lang="tr-TR"/>
          </a:p>
        </p:txBody>
      </p:sp>
      <p:pic>
        <p:nvPicPr>
          <p:cNvPr id="6" name="Resim 5"/>
          <p:cNvPicPr/>
          <p:nvPr/>
        </p:nvPicPr>
        <p:blipFill>
          <a:blip r:embed="rId2"/>
          <a:stretch>
            <a:fillRect/>
          </a:stretch>
        </p:blipFill>
        <p:spPr>
          <a:xfrm>
            <a:off x="107504" y="260648"/>
            <a:ext cx="2736304" cy="576064"/>
          </a:xfrm>
          <a:prstGeom prst="rect">
            <a:avLst/>
          </a:prstGeom>
        </p:spPr>
      </p:pic>
    </p:spTree>
    <p:extLst>
      <p:ext uri="{BB962C8B-B14F-4D97-AF65-F5344CB8AC3E}">
        <p14:creationId xmlns:p14="http://schemas.microsoft.com/office/powerpoint/2010/main" val="212988651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o 3"/>
          <p:cNvGraphicFramePr>
            <a:graphicFrameLocks noGrp="1"/>
          </p:cNvGraphicFramePr>
          <p:nvPr>
            <p:extLst>
              <p:ext uri="{D42A27DB-BD31-4B8C-83A1-F6EECF244321}">
                <p14:modId xmlns:p14="http://schemas.microsoft.com/office/powerpoint/2010/main" val="4256822873"/>
              </p:ext>
            </p:extLst>
          </p:nvPr>
        </p:nvGraphicFramePr>
        <p:xfrm>
          <a:off x="112975" y="1482730"/>
          <a:ext cx="8347456" cy="2887174"/>
        </p:xfrm>
        <a:graphic>
          <a:graphicData uri="http://schemas.openxmlformats.org/drawingml/2006/table">
            <a:tbl>
              <a:tblPr firstRow="1" bandRow="1">
                <a:tableStyleId>{00A15C55-8517-42AA-B614-E9B94910E393}</a:tableStyleId>
              </a:tblPr>
              <a:tblGrid>
                <a:gridCol w="2534050">
                  <a:extLst>
                    <a:ext uri="{9D8B030D-6E8A-4147-A177-3AD203B41FA5}">
                      <a16:colId xmlns:a16="http://schemas.microsoft.com/office/drawing/2014/main" val="20000"/>
                    </a:ext>
                  </a:extLst>
                </a:gridCol>
                <a:gridCol w="3030921">
                  <a:extLst>
                    <a:ext uri="{9D8B030D-6E8A-4147-A177-3AD203B41FA5}">
                      <a16:colId xmlns:a16="http://schemas.microsoft.com/office/drawing/2014/main" val="20001"/>
                    </a:ext>
                  </a:extLst>
                </a:gridCol>
                <a:gridCol w="2782485">
                  <a:extLst>
                    <a:ext uri="{9D8B030D-6E8A-4147-A177-3AD203B41FA5}">
                      <a16:colId xmlns:a16="http://schemas.microsoft.com/office/drawing/2014/main" val="20002"/>
                    </a:ext>
                  </a:extLst>
                </a:gridCol>
              </a:tblGrid>
              <a:tr h="615848">
                <a:tc>
                  <a:txBody>
                    <a:bodyPr/>
                    <a:lstStyle/>
                    <a:p>
                      <a:r>
                        <a:rPr lang="tr-TR" dirty="0" smtClean="0"/>
                        <a:t>Paydaş</a:t>
                      </a:r>
                      <a:r>
                        <a:rPr lang="tr-TR" baseline="0" dirty="0" smtClean="0"/>
                        <a:t> Adı </a:t>
                      </a:r>
                      <a:endParaRPr lang="tr-TR" dirty="0"/>
                    </a:p>
                  </a:txBody>
                  <a:tcPr/>
                </a:tc>
                <a:tc>
                  <a:txBody>
                    <a:bodyPr/>
                    <a:lstStyle/>
                    <a:p>
                      <a:r>
                        <a:rPr lang="tr-TR" dirty="0" smtClean="0"/>
                        <a:t>Paydaş Beklentisi</a:t>
                      </a:r>
                      <a:endParaRPr lang="tr-TR" dirty="0"/>
                    </a:p>
                  </a:txBody>
                  <a:tcPr/>
                </a:tc>
                <a:tc>
                  <a:txBody>
                    <a:bodyPr/>
                    <a:lstStyle/>
                    <a:p>
                      <a:r>
                        <a:rPr lang="tr-TR" dirty="0" smtClean="0"/>
                        <a:t>Karşılanma</a:t>
                      </a:r>
                      <a:r>
                        <a:rPr lang="tr-TR" baseline="0" dirty="0" smtClean="0"/>
                        <a:t> Durumu</a:t>
                      </a:r>
                      <a:endParaRPr lang="tr-TR" dirty="0"/>
                    </a:p>
                  </a:txBody>
                  <a:tcPr/>
                </a:tc>
                <a:extLst>
                  <a:ext uri="{0D108BD9-81ED-4DB2-BD59-A6C34878D82A}">
                    <a16:rowId xmlns:a16="http://schemas.microsoft.com/office/drawing/2014/main" val="10000"/>
                  </a:ext>
                </a:extLst>
              </a:tr>
              <a:tr h="558600">
                <a:tc>
                  <a:txBody>
                    <a:bodyPr/>
                    <a:lstStyle/>
                    <a:p>
                      <a:pPr algn="ctr" fontAlgn="ctr"/>
                      <a:r>
                        <a:rPr lang="tr-TR" sz="1000" b="0" i="0" u="none" strike="noStrike" dirty="0">
                          <a:solidFill>
                            <a:srgbClr val="000000"/>
                          </a:solidFill>
                          <a:effectLst/>
                          <a:latin typeface="Arial" panose="020B0604020202020204" pitchFamily="34" charset="0"/>
                        </a:rPr>
                        <a:t>Mimarlık Ofisler</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Nitelikli mezun ve işbirlikçi çalışma</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Mimarlık Ofisleri ile öğrenci stajları konusunda iletişim kurulmaktadır, Mimarlık ofislerinden seminer vermek</a:t>
                      </a:r>
                      <a:r>
                        <a:rPr lang="tr-TR" sz="1000" baseline="0" dirty="0" smtClean="0">
                          <a:latin typeface="Arial" panose="020B0604020202020204" pitchFamily="34" charset="0"/>
                          <a:cs typeface="Arial" panose="020B0604020202020204" pitchFamily="34" charset="0"/>
                        </a:rPr>
                        <a:t> üzere mimar-iç mimar-tasarımcı davet edilmektedir.</a:t>
                      </a:r>
                      <a:endParaRPr lang="tr-TR"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93203568"/>
                  </a:ext>
                </a:extLst>
              </a:tr>
              <a:tr h="558600">
                <a:tc>
                  <a:txBody>
                    <a:bodyPr/>
                    <a:lstStyle/>
                    <a:p>
                      <a:pPr algn="ctr" fontAlgn="ctr"/>
                      <a:r>
                        <a:rPr lang="tr-TR" sz="1000" b="0" i="0" u="none" strike="noStrike" dirty="0">
                          <a:solidFill>
                            <a:srgbClr val="000000"/>
                          </a:solidFill>
                          <a:effectLst/>
                          <a:latin typeface="Arial" panose="020B0604020202020204" pitchFamily="34" charset="0"/>
                        </a:rPr>
                        <a:t>İnşaat firmaları</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Nitelikli mezun ve işbirlikçi çalışma</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Başarılı öğrenciler için staj anlaşmaları yapılıyor. (AHK)</a:t>
                      </a:r>
                    </a:p>
                  </a:txBody>
                  <a:tcPr/>
                </a:tc>
                <a:extLst>
                  <a:ext uri="{0D108BD9-81ED-4DB2-BD59-A6C34878D82A}">
                    <a16:rowId xmlns:a16="http://schemas.microsoft.com/office/drawing/2014/main" val="2985310275"/>
                  </a:ext>
                </a:extLst>
              </a:tr>
              <a:tr h="453086">
                <a:tc>
                  <a:txBody>
                    <a:bodyPr/>
                    <a:lstStyle/>
                    <a:p>
                      <a:pPr algn="ctr" fontAlgn="ctr"/>
                      <a:r>
                        <a:rPr lang="tr-TR" sz="1000" b="0" i="0" u="none" strike="noStrike">
                          <a:solidFill>
                            <a:srgbClr val="000000"/>
                          </a:solidFill>
                          <a:effectLst/>
                          <a:latin typeface="Arial" panose="020B0604020202020204" pitchFamily="34" charset="0"/>
                        </a:rPr>
                        <a:t>Liseler</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Kaliteli eğitim-öğretim</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Liselere bölüm tanıtımı yapılıyor.</a:t>
                      </a:r>
                      <a:endParaRPr lang="tr-TR"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356696467"/>
                  </a:ext>
                </a:extLst>
              </a:tr>
              <a:tr h="558600">
                <a:tc>
                  <a:txBody>
                    <a:bodyPr/>
                    <a:lstStyle/>
                    <a:p>
                      <a:pPr algn="ctr" fontAlgn="ctr"/>
                      <a:r>
                        <a:rPr lang="tr-TR" sz="1000" b="0" i="0" u="none" strike="noStrike" dirty="0">
                          <a:solidFill>
                            <a:srgbClr val="000000"/>
                          </a:solidFill>
                          <a:effectLst/>
                          <a:latin typeface="Arial" panose="020B0604020202020204" pitchFamily="34" charset="0"/>
                        </a:rPr>
                        <a:t>Mezunlar</a:t>
                      </a:r>
                    </a:p>
                  </a:txBody>
                  <a:tcPr marL="0" marR="0" marT="0" marB="0" anchor="ctr"/>
                </a:tc>
                <a:tc>
                  <a:txBody>
                    <a:bodyPr/>
                    <a:lstStyle/>
                    <a:p>
                      <a:pPr algn="ctr" fontAlgn="ctr"/>
                      <a:r>
                        <a:rPr lang="tr-TR" sz="1000" b="0" i="0" u="none" strike="noStrike" dirty="0">
                          <a:solidFill>
                            <a:srgbClr val="000000"/>
                          </a:solidFill>
                          <a:effectLst/>
                          <a:latin typeface="Arial" panose="020B0604020202020204" pitchFamily="34" charset="0"/>
                        </a:rPr>
                        <a:t>İş olanak sunması ve mezuniyet sonrası destek/ilgi</a:t>
                      </a:r>
                    </a:p>
                  </a:txBody>
                  <a:tcPr marL="0" marR="0" marT="0" marB="0" anchor="ctr"/>
                </a:tc>
                <a:tc>
                  <a:txBody>
                    <a:bodyPr/>
                    <a:lstStyle/>
                    <a:p>
                      <a:pPr algn="ctr"/>
                      <a:r>
                        <a:rPr lang="tr-TR" sz="1000" dirty="0" smtClean="0">
                          <a:latin typeface="Arial" panose="020B0604020202020204" pitchFamily="34" charset="0"/>
                          <a:cs typeface="Arial" panose="020B0604020202020204" pitchFamily="34" charset="0"/>
                        </a:rPr>
                        <a:t>Mezunlar ve mezuniyet</a:t>
                      </a:r>
                      <a:r>
                        <a:rPr lang="tr-TR" sz="1000" baseline="0" dirty="0" smtClean="0">
                          <a:latin typeface="Arial" panose="020B0604020202020204" pitchFamily="34" charset="0"/>
                          <a:cs typeface="Arial" panose="020B0604020202020204" pitchFamily="34" charset="0"/>
                        </a:rPr>
                        <a:t> süreci ile ilgili komisyon kurulmaktadır. Mezun buluşmaları palanlanacaktır.</a:t>
                      </a:r>
                      <a:endParaRPr lang="tr-TR"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509705601"/>
                  </a:ext>
                </a:extLst>
              </a:tr>
            </a:tbl>
          </a:graphicData>
        </a:graphic>
      </p:graphicFrame>
      <p:sp>
        <p:nvSpPr>
          <p:cNvPr id="5" name="Metin kutusu 4"/>
          <p:cNvSpPr txBox="1"/>
          <p:nvPr/>
        </p:nvSpPr>
        <p:spPr>
          <a:xfrm>
            <a:off x="1331640" y="836399"/>
            <a:ext cx="6984776" cy="646331"/>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PAYDAŞ BEKLENTİLERİ</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8</a:t>
            </a:fld>
            <a:endParaRPr lang="tr-TR"/>
          </a:p>
        </p:txBody>
      </p:sp>
      <p:pic>
        <p:nvPicPr>
          <p:cNvPr id="6" name="Resim 5"/>
          <p:cNvPicPr/>
          <p:nvPr/>
        </p:nvPicPr>
        <p:blipFill>
          <a:blip r:embed="rId2"/>
          <a:stretch>
            <a:fillRect/>
          </a:stretch>
        </p:blipFill>
        <p:spPr>
          <a:xfrm>
            <a:off x="107504" y="260648"/>
            <a:ext cx="2736304" cy="576064"/>
          </a:xfrm>
          <a:prstGeom prst="rect">
            <a:avLst/>
          </a:prstGeom>
        </p:spPr>
      </p:pic>
    </p:spTree>
    <p:extLst>
      <p:ext uri="{BB962C8B-B14F-4D97-AF65-F5344CB8AC3E}">
        <p14:creationId xmlns:p14="http://schemas.microsoft.com/office/powerpoint/2010/main" val="194137875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etin kutusu 4"/>
          <p:cNvSpPr txBox="1"/>
          <p:nvPr/>
        </p:nvSpPr>
        <p:spPr>
          <a:xfrm>
            <a:off x="1417177" y="236547"/>
            <a:ext cx="6984776" cy="1200329"/>
          </a:xfrm>
          <a:prstGeom prst="rect">
            <a:avLst/>
          </a:prstGeom>
          <a:noFill/>
        </p:spPr>
        <p:txBody>
          <a:bodyPr wrap="square" rtlCol="0">
            <a:spAutoFit/>
          </a:bodyPr>
          <a:lstStyle/>
          <a:p>
            <a:pPr algn="ctr"/>
            <a:r>
              <a:rPr lang="tr-TR" sz="3600" b="1" dirty="0" smtClean="0">
                <a:solidFill>
                  <a:srgbClr val="FF0000"/>
                </a:solidFill>
                <a:effectLst>
                  <a:outerShdw blurRad="38100" dist="38100" dir="2700000" algn="tl">
                    <a:srgbClr val="000000">
                      <a:alpha val="43137"/>
                    </a:srgbClr>
                  </a:outerShdw>
                </a:effectLst>
              </a:rPr>
              <a:t>SÜREÇ PERFORMANS GÖSTERGELERİ (SPİK )</a:t>
            </a:r>
            <a:endParaRPr lang="tr-TR" sz="3600" b="1" dirty="0">
              <a:solidFill>
                <a:srgbClr val="FF0000"/>
              </a:solidFill>
              <a:effectLst>
                <a:outerShdw blurRad="38100" dist="38100" dir="2700000" algn="tl">
                  <a:srgbClr val="000000">
                    <a:alpha val="43137"/>
                  </a:srgbClr>
                </a:outerShdw>
              </a:effectLst>
            </a:endParaRPr>
          </a:p>
        </p:txBody>
      </p:sp>
      <p:sp>
        <p:nvSpPr>
          <p:cNvPr id="7" name="Slayt Numarası Yer Tutucusu 6"/>
          <p:cNvSpPr>
            <a:spLocks noGrp="1"/>
          </p:cNvSpPr>
          <p:nvPr>
            <p:ph type="sldNum" sz="quarter" idx="12"/>
          </p:nvPr>
        </p:nvSpPr>
        <p:spPr/>
        <p:txBody>
          <a:bodyPr/>
          <a:lstStyle/>
          <a:p>
            <a:fld id="{439F893C-C32F-4835-A1E5-850973405C58}" type="slidenum">
              <a:rPr lang="tr-TR" smtClean="0"/>
              <a:t>9</a:t>
            </a:fld>
            <a:endParaRPr lang="tr-TR"/>
          </a:p>
        </p:txBody>
      </p:sp>
      <p:pic>
        <p:nvPicPr>
          <p:cNvPr id="8" name="Resim 5"/>
          <p:cNvPicPr/>
          <p:nvPr/>
        </p:nvPicPr>
        <p:blipFill>
          <a:blip r:embed="rId3"/>
          <a:stretch>
            <a:fillRect/>
          </a:stretch>
        </p:blipFill>
        <p:spPr>
          <a:xfrm>
            <a:off x="107504" y="260648"/>
            <a:ext cx="2736304" cy="576064"/>
          </a:xfrm>
          <a:prstGeom prst="rect">
            <a:avLst/>
          </a:prstGeom>
        </p:spPr>
      </p:pic>
      <p:graphicFrame>
        <p:nvGraphicFramePr>
          <p:cNvPr id="10" name="Tablo 9"/>
          <p:cNvGraphicFramePr>
            <a:graphicFrameLocks noGrp="1"/>
          </p:cNvGraphicFramePr>
          <p:nvPr>
            <p:extLst>
              <p:ext uri="{D42A27DB-BD31-4B8C-83A1-F6EECF244321}">
                <p14:modId xmlns:p14="http://schemas.microsoft.com/office/powerpoint/2010/main" val="3944410061"/>
              </p:ext>
            </p:extLst>
          </p:nvPr>
        </p:nvGraphicFramePr>
        <p:xfrm>
          <a:off x="395536" y="1340768"/>
          <a:ext cx="8229602" cy="5367290"/>
        </p:xfrm>
        <a:graphic>
          <a:graphicData uri="http://schemas.openxmlformats.org/drawingml/2006/table">
            <a:tbl>
              <a:tblPr/>
              <a:tblGrid>
                <a:gridCol w="266007">
                  <a:extLst>
                    <a:ext uri="{9D8B030D-6E8A-4147-A177-3AD203B41FA5}">
                      <a16:colId xmlns:a16="http://schemas.microsoft.com/office/drawing/2014/main" val="20000"/>
                    </a:ext>
                  </a:extLst>
                </a:gridCol>
                <a:gridCol w="1036320">
                  <a:extLst>
                    <a:ext uri="{9D8B030D-6E8A-4147-A177-3AD203B41FA5}">
                      <a16:colId xmlns:a16="http://schemas.microsoft.com/office/drawing/2014/main" val="20001"/>
                    </a:ext>
                  </a:extLst>
                </a:gridCol>
                <a:gridCol w="459971">
                  <a:extLst>
                    <a:ext uri="{9D8B030D-6E8A-4147-A177-3AD203B41FA5}">
                      <a16:colId xmlns:a16="http://schemas.microsoft.com/office/drawing/2014/main" val="20002"/>
                    </a:ext>
                  </a:extLst>
                </a:gridCol>
                <a:gridCol w="432262">
                  <a:extLst>
                    <a:ext uri="{9D8B030D-6E8A-4147-A177-3AD203B41FA5}">
                      <a16:colId xmlns:a16="http://schemas.microsoft.com/office/drawing/2014/main" val="20003"/>
                    </a:ext>
                  </a:extLst>
                </a:gridCol>
                <a:gridCol w="278476">
                  <a:extLst>
                    <a:ext uri="{9D8B030D-6E8A-4147-A177-3AD203B41FA5}">
                      <a16:colId xmlns:a16="http://schemas.microsoft.com/office/drawing/2014/main" val="20004"/>
                    </a:ext>
                  </a:extLst>
                </a:gridCol>
                <a:gridCol w="266007">
                  <a:extLst>
                    <a:ext uri="{9D8B030D-6E8A-4147-A177-3AD203B41FA5}">
                      <a16:colId xmlns:a16="http://schemas.microsoft.com/office/drawing/2014/main" val="20005"/>
                    </a:ext>
                  </a:extLst>
                </a:gridCol>
                <a:gridCol w="382386">
                  <a:extLst>
                    <a:ext uri="{9D8B030D-6E8A-4147-A177-3AD203B41FA5}">
                      <a16:colId xmlns:a16="http://schemas.microsoft.com/office/drawing/2014/main" val="20006"/>
                    </a:ext>
                  </a:extLst>
                </a:gridCol>
                <a:gridCol w="266007">
                  <a:extLst>
                    <a:ext uri="{9D8B030D-6E8A-4147-A177-3AD203B41FA5}">
                      <a16:colId xmlns:a16="http://schemas.microsoft.com/office/drawing/2014/main" val="20007"/>
                    </a:ext>
                  </a:extLst>
                </a:gridCol>
                <a:gridCol w="282633">
                  <a:extLst>
                    <a:ext uri="{9D8B030D-6E8A-4147-A177-3AD203B41FA5}">
                      <a16:colId xmlns:a16="http://schemas.microsoft.com/office/drawing/2014/main" val="20008"/>
                    </a:ext>
                  </a:extLst>
                </a:gridCol>
                <a:gridCol w="482138">
                  <a:extLst>
                    <a:ext uri="{9D8B030D-6E8A-4147-A177-3AD203B41FA5}">
                      <a16:colId xmlns:a16="http://schemas.microsoft.com/office/drawing/2014/main" val="20009"/>
                    </a:ext>
                  </a:extLst>
                </a:gridCol>
                <a:gridCol w="394855">
                  <a:extLst>
                    <a:ext uri="{9D8B030D-6E8A-4147-A177-3AD203B41FA5}">
                      <a16:colId xmlns:a16="http://schemas.microsoft.com/office/drawing/2014/main" val="20010"/>
                    </a:ext>
                  </a:extLst>
                </a:gridCol>
                <a:gridCol w="310342">
                  <a:extLst>
                    <a:ext uri="{9D8B030D-6E8A-4147-A177-3AD203B41FA5}">
                      <a16:colId xmlns:a16="http://schemas.microsoft.com/office/drawing/2014/main" val="20011"/>
                    </a:ext>
                  </a:extLst>
                </a:gridCol>
                <a:gridCol w="310342">
                  <a:extLst>
                    <a:ext uri="{9D8B030D-6E8A-4147-A177-3AD203B41FA5}">
                      <a16:colId xmlns:a16="http://schemas.microsoft.com/office/drawing/2014/main" val="20012"/>
                    </a:ext>
                  </a:extLst>
                </a:gridCol>
                <a:gridCol w="559724">
                  <a:extLst>
                    <a:ext uri="{9D8B030D-6E8A-4147-A177-3AD203B41FA5}">
                      <a16:colId xmlns:a16="http://schemas.microsoft.com/office/drawing/2014/main" val="20013"/>
                    </a:ext>
                  </a:extLst>
                </a:gridCol>
                <a:gridCol w="476597">
                  <a:extLst>
                    <a:ext uri="{9D8B030D-6E8A-4147-A177-3AD203B41FA5}">
                      <a16:colId xmlns:a16="http://schemas.microsoft.com/office/drawing/2014/main" val="20014"/>
                    </a:ext>
                  </a:extLst>
                </a:gridCol>
                <a:gridCol w="465513">
                  <a:extLst>
                    <a:ext uri="{9D8B030D-6E8A-4147-A177-3AD203B41FA5}">
                      <a16:colId xmlns:a16="http://schemas.microsoft.com/office/drawing/2014/main" val="20015"/>
                    </a:ext>
                  </a:extLst>
                </a:gridCol>
                <a:gridCol w="504306">
                  <a:extLst>
                    <a:ext uri="{9D8B030D-6E8A-4147-A177-3AD203B41FA5}">
                      <a16:colId xmlns:a16="http://schemas.microsoft.com/office/drawing/2014/main" val="20016"/>
                    </a:ext>
                  </a:extLst>
                </a:gridCol>
                <a:gridCol w="428105">
                  <a:extLst>
                    <a:ext uri="{9D8B030D-6E8A-4147-A177-3AD203B41FA5}">
                      <a16:colId xmlns:a16="http://schemas.microsoft.com/office/drawing/2014/main" val="20017"/>
                    </a:ext>
                  </a:extLst>
                </a:gridCol>
                <a:gridCol w="361604">
                  <a:extLst>
                    <a:ext uri="{9D8B030D-6E8A-4147-A177-3AD203B41FA5}">
                      <a16:colId xmlns:a16="http://schemas.microsoft.com/office/drawing/2014/main" val="20018"/>
                    </a:ext>
                  </a:extLst>
                </a:gridCol>
                <a:gridCol w="266007">
                  <a:extLst>
                    <a:ext uri="{9D8B030D-6E8A-4147-A177-3AD203B41FA5}">
                      <a16:colId xmlns:a16="http://schemas.microsoft.com/office/drawing/2014/main" val="20019"/>
                    </a:ext>
                  </a:extLst>
                </a:gridCol>
              </a:tblGrid>
              <a:tr h="151524">
                <a:tc rowSpan="5" gridSpan="15">
                  <a:txBody>
                    <a:bodyPr/>
                    <a:lstStyle/>
                    <a:p>
                      <a:pPr algn="l" fontAlgn="b"/>
                      <a:r>
                        <a:rPr lang="tr-TR" sz="900" b="1" i="0" u="none" strike="noStrike" dirty="0">
                          <a:solidFill>
                            <a:srgbClr val="000000"/>
                          </a:solidFill>
                          <a:effectLst/>
                          <a:latin typeface="Tahoma"/>
                        </a:rPr>
                        <a:t>SÜREÇ PERFORMANS İZLEME KARNESİ (SPİK) 2019</a:t>
                      </a:r>
                      <a:endParaRPr lang="tr-TR" sz="400" b="0" i="0" u="none" strike="noStrike" dirty="0">
                        <a:effectLst/>
                        <a:latin typeface="Arial Tur"/>
                      </a:endParaRPr>
                    </a:p>
                  </a:txBody>
                  <a:tcPr marL="0" marR="0" marT="0" marB="0" anchor="ctr">
                    <a:lnL>
                      <a:noFill/>
                    </a:lnL>
                    <a:lnR w="6350" cap="flat" cmpd="sng" algn="ctr">
                      <a:solidFill>
                        <a:srgbClr val="000000"/>
                      </a:solidFill>
                      <a:prstDash val="solid"/>
                      <a:round/>
                      <a:headEnd type="none" w="med" len="med"/>
                      <a:tailEnd type="none" w="med" len="med"/>
                    </a:lnR>
                    <a:lnT>
                      <a:noFill/>
                    </a:lnT>
                    <a:lnB w="6350" cap="flat" cmpd="sng" algn="ctr">
                      <a:solidFill>
                        <a:srgbClr val="EEECE1"/>
                      </a:solidFill>
                      <a:prstDash val="solid"/>
                      <a:round/>
                      <a:headEnd type="none" w="med" len="med"/>
                      <a:tailEnd type="none" w="med" len="med"/>
                    </a:lnB>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rowSpan="5" hMerge="1">
                  <a:txBody>
                    <a:bodyPr/>
                    <a:lstStyle/>
                    <a:p>
                      <a:endParaRPr lang="tr-TR"/>
                    </a:p>
                  </a:txBody>
                  <a:tcPr/>
                </a:tc>
                <a:tc gridSpan="3">
                  <a:txBody>
                    <a:bodyPr/>
                    <a:lstStyle/>
                    <a:p>
                      <a:pPr algn="l" fontAlgn="ctr"/>
                      <a:r>
                        <a:rPr lang="tr-TR" sz="700" b="1" i="0" u="none" strike="noStrike">
                          <a:effectLst/>
                          <a:latin typeface="Calibri"/>
                        </a:rPr>
                        <a:t>Doküman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İM-SP-0001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0"/>
                  </a:ext>
                </a:extLst>
              </a:tr>
              <a:tr h="151524">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Yayın Tarihi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03.05.2018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1"/>
                  </a:ext>
                </a:extLst>
              </a:tr>
              <a:tr h="151524">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Değişiklik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2"/>
                  </a:ext>
                </a:extLst>
              </a:tr>
              <a:tr h="151524">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Değişiklik Tarihi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a:effectLst/>
                          <a:latin typeface="Verdana"/>
                        </a:rPr>
                        <a:t>31.01.2019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3"/>
                  </a:ext>
                </a:extLst>
              </a:tr>
              <a:tr h="245326">
                <a:tc gridSpan="15"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gridSpan="3">
                  <a:txBody>
                    <a:bodyPr/>
                    <a:lstStyle/>
                    <a:p>
                      <a:pPr algn="l" fontAlgn="ctr"/>
                      <a:r>
                        <a:rPr lang="tr-TR" sz="700" b="1" i="0" u="none" strike="noStrike">
                          <a:effectLst/>
                          <a:latin typeface="Calibri"/>
                        </a:rPr>
                        <a:t>Sayfa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gridSpan="2">
                  <a:txBody>
                    <a:bodyPr/>
                    <a:lstStyle/>
                    <a:p>
                      <a:pPr algn="l" fontAlgn="ctr"/>
                      <a:r>
                        <a:rPr lang="tr-TR" sz="700" b="0" i="0" u="none" strike="noStrike" dirty="0">
                          <a:effectLst/>
                          <a:latin typeface="Verdana"/>
                        </a:rPr>
                        <a:t>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extLst>
                  <a:ext uri="{0D108BD9-81ED-4DB2-BD59-A6C34878D82A}">
                    <a16:rowId xmlns:a16="http://schemas.microsoft.com/office/drawing/2014/main" val="10004"/>
                  </a:ext>
                </a:extLst>
              </a:tr>
              <a:tr h="122663">
                <a:tc rowSpan="2" gridSpan="3">
                  <a:txBody>
                    <a:bodyPr/>
                    <a:lstStyle/>
                    <a:p>
                      <a:pPr algn="l" fontAlgn="ctr"/>
                      <a:r>
                        <a:rPr lang="tr-TR" sz="700" b="1" i="0" u="none" strike="noStrike" dirty="0">
                          <a:solidFill>
                            <a:srgbClr val="FFFFFF"/>
                          </a:solidFill>
                          <a:effectLst/>
                          <a:latin typeface="Tahoma"/>
                        </a:rPr>
                        <a:t>SÜREÇ ADI: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rowSpan="2" hMerge="1">
                  <a:txBody>
                    <a:bodyPr/>
                    <a:lstStyle/>
                    <a:p>
                      <a:endParaRPr lang="tr-TR"/>
                    </a:p>
                  </a:txBody>
                  <a:tcPr/>
                </a:tc>
                <a:tc rowSpan="2" hMerge="1">
                  <a:txBody>
                    <a:bodyPr/>
                    <a:lstStyle/>
                    <a:p>
                      <a:endParaRPr lang="tr-TR"/>
                    </a:p>
                  </a:txBody>
                  <a:tcPr/>
                </a:tc>
                <a:tc gridSpan="2">
                  <a:txBody>
                    <a:bodyPr/>
                    <a:lstStyle/>
                    <a:p>
                      <a:pPr algn="ctr" fontAlgn="b"/>
                      <a:r>
                        <a:rPr lang="tr-TR" sz="700" b="1" i="0" u="none" strike="noStrike" dirty="0">
                          <a:solidFill>
                            <a:srgbClr val="FFFFFF"/>
                          </a:solidFill>
                          <a:effectLst/>
                          <a:latin typeface="Tahoma"/>
                        </a:rPr>
                        <a:t>Süreç No</a:t>
                      </a:r>
                    </a:p>
                  </a:txBody>
                  <a:tcPr marL="0" marR="0" marT="0" marB="0" anchor="b">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hMerge="1">
                  <a:txBody>
                    <a:bodyPr/>
                    <a:lstStyle/>
                    <a:p>
                      <a:endParaRPr lang="tr-TR"/>
                    </a:p>
                  </a:txBody>
                  <a:tcPr/>
                </a:tc>
                <a:tc rowSpan="2" gridSpan="12">
                  <a:txBody>
                    <a:bodyPr/>
                    <a:lstStyle/>
                    <a:p>
                      <a:pPr algn="ctr" fontAlgn="ctr"/>
                      <a:r>
                        <a:rPr lang="tr-TR" sz="500" b="1" i="0" u="none" strike="noStrike" dirty="0">
                          <a:solidFill>
                            <a:srgbClr val="000000"/>
                          </a:solidFill>
                          <a:effectLst/>
                          <a:latin typeface="Tahoma"/>
                        </a:rPr>
                        <a:t>2018 GERÇEKLEŞEN GÖSTERGELERİ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2" hMerge="1">
                  <a:txBody>
                    <a:bodyPr/>
                    <a:lstStyle/>
                    <a:p>
                      <a:endParaRPr lang="tr-TR"/>
                    </a:p>
                  </a:txBody>
                  <a:tcPr/>
                </a:tc>
                <a:tc rowSpan="3">
                  <a:txBody>
                    <a:bodyPr/>
                    <a:lstStyle/>
                    <a:p>
                      <a:pPr algn="ctr" fontAlgn="ctr"/>
                      <a:r>
                        <a:rPr lang="tr-TR" sz="700" b="1" i="0" u="none" strike="noStrike">
                          <a:solidFill>
                            <a:srgbClr val="000000"/>
                          </a:solidFill>
                          <a:effectLst/>
                          <a:latin typeface="Tahoma"/>
                        </a:rPr>
                        <a:t>Toplam/           Ortalama</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3">
                  <a:txBody>
                    <a:bodyPr/>
                    <a:lstStyle/>
                    <a:p>
                      <a:pPr algn="ctr" fontAlgn="ctr"/>
                      <a:r>
                        <a:rPr lang="tr-TR" sz="700" b="1" i="0" u="none" strike="noStrike">
                          <a:solidFill>
                            <a:srgbClr val="000000"/>
                          </a:solidFill>
                          <a:effectLst/>
                          <a:latin typeface="Tahoma"/>
                        </a:rPr>
                        <a:t> Başarı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rowSpan="3">
                  <a:txBody>
                    <a:bodyPr/>
                    <a:lstStyle/>
                    <a:p>
                      <a:pPr algn="ctr" fontAlgn="ctr"/>
                      <a:r>
                        <a:rPr lang="tr-TR" sz="700" b="1" i="0" u="none" strike="noStrike">
                          <a:solidFill>
                            <a:srgbClr val="000000"/>
                          </a:solidFill>
                          <a:effectLst/>
                          <a:latin typeface="Tahoma"/>
                        </a:rPr>
                        <a:t>DF No</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extLst>
                  <a:ext uri="{0D108BD9-81ED-4DB2-BD59-A6C34878D82A}">
                    <a16:rowId xmlns:a16="http://schemas.microsoft.com/office/drawing/2014/main" val="10005"/>
                  </a:ext>
                </a:extLst>
              </a:tr>
              <a:tr h="122663">
                <a:tc gridSpan="3" vMerge="1">
                  <a:txBody>
                    <a:bodyPr/>
                    <a:lstStyle/>
                    <a:p>
                      <a:endParaRPr lang="tr-TR"/>
                    </a:p>
                  </a:txBody>
                  <a:tcPr/>
                </a:tc>
                <a:tc hMerge="1" vMerge="1">
                  <a:txBody>
                    <a:bodyPr/>
                    <a:lstStyle/>
                    <a:p>
                      <a:endParaRPr lang="tr-TR"/>
                    </a:p>
                  </a:txBody>
                  <a:tcPr/>
                </a:tc>
                <a:tc hMerge="1" vMerge="1">
                  <a:txBody>
                    <a:bodyPr/>
                    <a:lstStyle/>
                    <a:p>
                      <a:endParaRPr lang="tr-TR"/>
                    </a:p>
                  </a:txBody>
                  <a:tcPr/>
                </a:tc>
                <a:tc gridSpan="2">
                  <a:txBody>
                    <a:bodyPr/>
                    <a:lstStyle/>
                    <a:p>
                      <a:pPr algn="ctr" fontAlgn="ctr"/>
                      <a:r>
                        <a:rPr lang="tr-TR" sz="700" b="1" i="0" u="none" strike="noStrike">
                          <a:solidFill>
                            <a:srgbClr val="FFFFFF"/>
                          </a:solidFill>
                          <a:effectLst/>
                          <a:latin typeface="Tahoma"/>
                        </a:rPr>
                        <a:t> </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EEECE1"/>
                      </a:solidFill>
                      <a:prstDash val="solid"/>
                      <a:round/>
                      <a:headEnd type="none" w="med" len="med"/>
                      <a:tailEnd type="none" w="med" len="med"/>
                    </a:lnB>
                    <a:solidFill>
                      <a:srgbClr val="002060"/>
                    </a:solidFill>
                  </a:tcPr>
                </a:tc>
                <a:tc hMerge="1">
                  <a:txBody>
                    <a:bodyPr/>
                    <a:lstStyle/>
                    <a:p>
                      <a:endParaRPr lang="tr-TR"/>
                    </a:p>
                  </a:txBody>
                  <a:tcPr/>
                </a:tc>
                <a:tc gridSpan="12"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vMerge="1">
                  <a:txBody>
                    <a:bodyPr/>
                    <a:lstStyle/>
                    <a:p>
                      <a:endParaRPr lang="tr-TR"/>
                    </a:p>
                  </a:txBody>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6"/>
                  </a:ext>
                </a:extLst>
              </a:tr>
              <a:tr h="418497">
                <a:tc>
                  <a:txBody>
                    <a:bodyPr/>
                    <a:lstStyle/>
                    <a:p>
                      <a:pPr algn="ctr" fontAlgn="ctr"/>
                      <a:r>
                        <a:rPr lang="tr-TR" sz="700" b="1" i="0" u="none" strike="noStrike">
                          <a:solidFill>
                            <a:srgbClr val="FFFFFF"/>
                          </a:solidFill>
                          <a:effectLst/>
                          <a:latin typeface="Tahoma"/>
                        </a:rPr>
                        <a:t>Sıra No</a:t>
                      </a:r>
                    </a:p>
                  </a:txBody>
                  <a:tcPr marL="0" marR="0" marT="0" marB="0" anchor="ctr">
                    <a:lnL>
                      <a:noFill/>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tr-TR" sz="700" b="1" i="0" u="none" strike="noStrike" dirty="0">
                          <a:solidFill>
                            <a:srgbClr val="FFFFFF"/>
                          </a:solidFill>
                          <a:effectLst/>
                          <a:latin typeface="Arial"/>
                        </a:rPr>
                        <a:t>Performans Kriteri</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060"/>
                    </a:solidFill>
                  </a:tcPr>
                </a:tc>
                <a:tc>
                  <a:txBody>
                    <a:bodyPr/>
                    <a:lstStyle/>
                    <a:p>
                      <a:pPr algn="ctr" fontAlgn="ctr"/>
                      <a:r>
                        <a:rPr lang="tr-TR" sz="700" b="1" i="0" u="none" strike="noStrike" dirty="0">
                          <a:solidFill>
                            <a:srgbClr val="FFFFFF"/>
                          </a:solidFill>
                          <a:effectLst/>
                          <a:latin typeface="Arial"/>
                        </a:rPr>
                        <a:t>İlgili Olduğu Stratejik Faaliyet No</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tr-TR" sz="700" b="0" i="0" u="none" strike="noStrike" dirty="0">
                          <a:solidFill>
                            <a:srgbClr val="FFFFFF"/>
                          </a:solidFill>
                          <a:effectLst/>
                          <a:latin typeface="Tahoma"/>
                        </a:rPr>
                        <a:t>2018 Gerçekleşen</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tr-TR" sz="700" b="0" i="0" u="none" strike="noStrike" dirty="0">
                          <a:solidFill>
                            <a:srgbClr val="FFFFFF"/>
                          </a:solidFill>
                          <a:effectLst/>
                          <a:latin typeface="Tahoma"/>
                        </a:rPr>
                        <a:t>2019 Hedef</a:t>
                      </a:r>
                    </a:p>
                  </a:txBody>
                  <a:tcPr marL="0" marR="0" marT="0" marB="0" anchor="ctr">
                    <a:lnL w="6350" cap="flat" cmpd="sng" algn="ctr">
                      <a:solidFill>
                        <a:srgbClr val="EEECE1"/>
                      </a:solidFill>
                      <a:prstDash val="solid"/>
                      <a:round/>
                      <a:headEnd type="none" w="med" len="med"/>
                      <a:tailEnd type="none" w="med" len="med"/>
                    </a:lnL>
                    <a:lnR w="6350" cap="flat" cmpd="sng" algn="ctr">
                      <a:solidFill>
                        <a:srgbClr val="EEECE1"/>
                      </a:solidFill>
                      <a:prstDash val="solid"/>
                      <a:round/>
                      <a:headEnd type="none" w="med" len="med"/>
                      <a:tailEnd type="none" w="med" len="med"/>
                    </a:lnR>
                    <a:lnT w="6350" cap="flat" cmpd="sng" algn="ctr">
                      <a:solidFill>
                        <a:srgbClr val="EEECE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tr-TR" sz="700" b="0" i="0" u="none" strike="noStrike" dirty="0">
                          <a:solidFill>
                            <a:srgbClr val="000000"/>
                          </a:solidFill>
                          <a:effectLst/>
                          <a:latin typeface="Tahoma"/>
                        </a:rPr>
                        <a:t>Ocak</a:t>
                      </a:r>
                    </a:p>
                  </a:txBody>
                  <a:tcPr marL="0" marR="0" marT="0" marB="0" vert="vert270" anchor="ctr">
                    <a:lnL w="6350" cap="flat" cmpd="sng" algn="ctr">
                      <a:solidFill>
                        <a:srgbClr val="EEECE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Şubat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Mart</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Nisan</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Mayıs</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Haziran</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Temmuz</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Ağustos</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Eylül</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Ekim</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Kasım</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a:txBody>
                    <a:bodyPr/>
                    <a:lstStyle/>
                    <a:p>
                      <a:pPr algn="ctr" fontAlgn="ctr"/>
                      <a:r>
                        <a:rPr lang="tr-TR" sz="700" b="0" i="0" u="none" strike="noStrike" dirty="0">
                          <a:solidFill>
                            <a:srgbClr val="000000"/>
                          </a:solidFill>
                          <a:effectLst/>
                          <a:latin typeface="Tahoma"/>
                        </a:rPr>
                        <a:t>Aralık</a:t>
                      </a:r>
                    </a:p>
                  </a:txBody>
                  <a:tcPr marL="0" marR="0" marT="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BACC6"/>
                    </a:solidFill>
                  </a:tcPr>
                </a:tc>
                <a:tc vMerge="1">
                  <a:txBody>
                    <a:bodyPr/>
                    <a:lstStyle/>
                    <a:p>
                      <a:endParaRPr lang="tr-TR"/>
                    </a:p>
                  </a:txBody>
                  <a:tcPr/>
                </a:tc>
                <a:tc vMerge="1">
                  <a:txBody>
                    <a:bodyPr/>
                    <a:lstStyle/>
                    <a:p>
                      <a:endParaRPr lang="tr-TR"/>
                    </a:p>
                  </a:txBody>
                  <a:tcPr/>
                </a:tc>
                <a:tc vMerge="1">
                  <a:txBody>
                    <a:bodyPr/>
                    <a:lstStyle/>
                    <a:p>
                      <a:endParaRPr lang="tr-TR"/>
                    </a:p>
                  </a:txBody>
                  <a:tcPr/>
                </a:tc>
                <a:extLst>
                  <a:ext uri="{0D108BD9-81ED-4DB2-BD59-A6C34878D82A}">
                    <a16:rowId xmlns:a16="http://schemas.microsoft.com/office/drawing/2014/main" val="10007"/>
                  </a:ext>
                </a:extLst>
              </a:tr>
              <a:tr h="606099">
                <a:tc>
                  <a:txBody>
                    <a:bodyPr/>
                    <a:lstStyle/>
                    <a:p>
                      <a:pPr algn="ctr" fontAlgn="ctr"/>
                      <a:r>
                        <a:rPr lang="tr-TR" sz="700" b="0" i="0" u="none" strike="noStrike" dirty="0">
                          <a:effectLst/>
                          <a:latin typeface="Arial"/>
                        </a:rPr>
                        <a:t>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a:effectLst/>
                          <a:latin typeface="Arial"/>
                        </a:rPr>
                        <a:t>ÖĞRENCİ MEMNUNİYET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1.1.1.-1.4.10.-1.7.11-2.2.6.-2.2.7.-2.2.9.-2.2.10.-2.2.11.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Tur"/>
                        </a:rPr>
                        <a:t>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82,06%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82%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116%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08"/>
                  </a:ext>
                </a:extLst>
              </a:tr>
              <a:tr h="324695">
                <a:tc>
                  <a:txBody>
                    <a:bodyPr/>
                    <a:lstStyle/>
                    <a:p>
                      <a:pPr algn="ctr" fontAlgn="ctr"/>
                      <a:r>
                        <a:rPr lang="tr-TR" sz="700" b="0" i="0" u="none" strike="noStrike" dirty="0">
                          <a:effectLst/>
                          <a:latin typeface="Arial"/>
                        </a:rPr>
                        <a:t>2</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a:effectLst/>
                          <a:latin typeface="Arial"/>
                        </a:rPr>
                        <a:t>ÖĞRETIM ÜYESI BAŞINA DÜŞEN BAŞVURULAN PROJE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DD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a:effectLst/>
                          <a:latin typeface="Tahoma"/>
                        </a:rPr>
                        <a:t>2020 'DE DEĞERLENDİRECEKTİR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09"/>
                  </a:ext>
                </a:extLst>
              </a:tr>
              <a:tr h="324695">
                <a:tc>
                  <a:txBody>
                    <a:bodyPr/>
                    <a:lstStyle/>
                    <a:p>
                      <a:pPr algn="ctr" fontAlgn="ctr"/>
                      <a:r>
                        <a:rPr lang="tr-TR" sz="700" b="0" i="0" u="none" strike="noStrike">
                          <a:solidFill>
                            <a:srgbClr val="000000"/>
                          </a:solidFill>
                          <a:effectLst/>
                          <a:latin typeface="Tahoma"/>
                        </a:rPr>
                        <a:t>3</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a:effectLst/>
                          <a:latin typeface="Arial"/>
                        </a:rPr>
                        <a:t>ÖĞRETIM ÜYESI BAŞINA DÜŞEN ENDEKSLI YAYIN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2.4.2.-4.1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0,2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smtClean="0">
                          <a:effectLst/>
                          <a:latin typeface="Arial"/>
                        </a:rPr>
                        <a:t>1,1</a:t>
                      </a:r>
                      <a:endParaRPr lang="tr-TR" sz="700" b="0" i="0" u="none" strike="noStrike" dirty="0">
                        <a:effectLst/>
                        <a:latin typeface="Arial"/>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effectLst/>
                          <a:latin typeface="Tahoma"/>
                        </a:rPr>
                        <a:t>1</a:t>
                      </a:r>
                      <a:endParaRPr lang="tr-TR" sz="700" b="0" i="0" u="none" strike="noStrike" dirty="0">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smtClean="0">
                          <a:solidFill>
                            <a:srgbClr val="000000"/>
                          </a:solidFill>
                          <a:effectLst/>
                          <a:latin typeface="Tahoma"/>
                        </a:rPr>
                        <a:t>0,66</a:t>
                      </a:r>
                      <a:endParaRPr lang="tr-TR" sz="700" b="1" i="0" u="none" strike="noStrike" dirty="0">
                        <a:solidFill>
                          <a:srgbClr val="000000"/>
                        </a:solidFill>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solidFill>
                            <a:srgbClr val="000000"/>
                          </a:solidFill>
                          <a:effectLst/>
                          <a:latin typeface="Tahoma"/>
                        </a:rPr>
                        <a:t>61%</a:t>
                      </a:r>
                      <a:endParaRPr lang="tr-TR" sz="700" b="0" i="0" u="none" strike="noStrike" dirty="0">
                        <a:solidFill>
                          <a:srgbClr val="000000"/>
                        </a:solidFill>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0010"/>
                  </a:ext>
                </a:extLst>
              </a:tr>
              <a:tr h="324695">
                <a:tc>
                  <a:txBody>
                    <a:bodyPr/>
                    <a:lstStyle/>
                    <a:p>
                      <a:pPr algn="ctr" fontAlgn="ctr"/>
                      <a:r>
                        <a:rPr lang="tr-TR" sz="700" b="0" i="0" u="none" strike="noStrike">
                          <a:effectLst/>
                          <a:latin typeface="Arial"/>
                        </a:rPr>
                        <a:t>4</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a:effectLst/>
                          <a:latin typeface="Arial"/>
                        </a:rPr>
                        <a:t>ÖĞRETIM ÜYESI BAŞINA DÜŞEN ATIF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solidFill>
                            <a:srgbClr val="000000"/>
                          </a:solidFill>
                          <a:effectLst/>
                          <a:latin typeface="Tahoma"/>
                        </a:rPr>
                        <a:t>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tr-TR" sz="700" b="0" i="0" u="none" strike="noStrike" kern="1200" dirty="0">
                          <a:solidFill>
                            <a:schemeClr val="tx1"/>
                          </a:solidFill>
                          <a:effectLst/>
                          <a:latin typeface="Arial"/>
                          <a:ea typeface="+mn-ea"/>
                          <a:cs typeface="+mn-cs"/>
                        </a:rPr>
                        <a:t>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13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solidFill>
                            <a:srgbClr val="000000"/>
                          </a:solidFill>
                          <a:effectLst/>
                          <a:latin typeface="Tahoma"/>
                        </a:rPr>
                        <a:t>8</a:t>
                      </a:r>
                      <a:endParaRPr lang="tr-TR" sz="700" b="0" i="0" u="none" strike="noStrike" dirty="0">
                        <a:solidFill>
                          <a:srgbClr val="000000"/>
                        </a:solidFill>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kern="1200" dirty="0" smtClean="0">
                          <a:solidFill>
                            <a:srgbClr val="000000"/>
                          </a:solidFill>
                          <a:effectLst/>
                          <a:latin typeface="Tahoma"/>
                          <a:ea typeface="+mn-ea"/>
                          <a:cs typeface="+mn-cs"/>
                        </a:rPr>
                        <a:t>3,83</a:t>
                      </a:r>
                      <a:endParaRPr lang="tr-TR" sz="700" b="1" i="0" u="none" strike="noStrike" kern="1200" dirty="0">
                        <a:solidFill>
                          <a:srgbClr val="000000"/>
                        </a:solidFill>
                        <a:effectLst/>
                        <a:latin typeface="Tahoma"/>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smtClean="0">
                          <a:solidFill>
                            <a:srgbClr val="000000"/>
                          </a:solidFill>
                          <a:effectLst/>
                          <a:latin typeface="Tahoma"/>
                        </a:rPr>
                        <a:t>295%</a:t>
                      </a:r>
                      <a:endParaRPr lang="tr-TR" sz="700" b="0" i="0" u="none" strike="noStrike" dirty="0">
                        <a:solidFill>
                          <a:srgbClr val="000000"/>
                        </a:solidFill>
                        <a:effectLst/>
                        <a:latin typeface="Tahoma"/>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1"/>
                  </a:ext>
                </a:extLst>
              </a:tr>
              <a:tr h="324695">
                <a:tc>
                  <a:txBody>
                    <a:bodyPr/>
                    <a:lstStyle/>
                    <a:p>
                      <a:pPr algn="ctr" fontAlgn="ctr"/>
                      <a:r>
                        <a:rPr lang="tr-TR" sz="700" b="0" i="0" u="none" strike="noStrike">
                          <a:effectLst/>
                          <a:latin typeface="Arial"/>
                        </a:rPr>
                        <a:t>5</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a:effectLst/>
                          <a:latin typeface="Arial"/>
                        </a:rPr>
                        <a:t>PATENT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2.5.1.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KD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dirty="0">
                          <a:effectLst/>
                          <a:latin typeface="Calibri"/>
                        </a:rPr>
                        <a:t>KAPSAM DIŞI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2"/>
                  </a:ext>
                </a:extLst>
              </a:tr>
              <a:tr h="550086">
                <a:tc>
                  <a:txBody>
                    <a:bodyPr/>
                    <a:lstStyle/>
                    <a:p>
                      <a:pPr algn="ctr" fontAlgn="ctr"/>
                      <a:r>
                        <a:rPr lang="tr-TR" sz="700" b="0" i="0" u="none" strike="noStrike" dirty="0">
                          <a:solidFill>
                            <a:srgbClr val="000000"/>
                          </a:solidFill>
                          <a:effectLst/>
                          <a:latin typeface="Tahoma"/>
                        </a:rPr>
                        <a:t>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tr-TR" sz="700" b="0" i="0" u="none" strike="noStrike" dirty="0">
                          <a:effectLst/>
                          <a:latin typeface="Arial"/>
                        </a:rPr>
                        <a:t>ÖĞRETIM ÜYESI BAŞINA DÜŞEN YÜRÜTÜLMEKTE OLAN ARAŞTIRMA PROJESI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Arial"/>
                        </a:rPr>
                        <a:t>DD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6">
                  <a:txBody>
                    <a:bodyPr/>
                    <a:lstStyle/>
                    <a:p>
                      <a:pPr algn="ctr" fontAlgn="ctr"/>
                      <a:r>
                        <a:rPr lang="tr-TR" sz="700" b="0" i="0" u="none" strike="noStrike" dirty="0">
                          <a:effectLst/>
                          <a:latin typeface="Tahoma"/>
                        </a:rPr>
                        <a:t>2020 'DE DEĞERLENDİRECEKTİR</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endParaRPr lang="tr-TR"/>
                    </a:p>
                  </a:txBody>
                  <a:tcPr/>
                </a:tc>
                <a:extLst>
                  <a:ext uri="{0D108BD9-81ED-4DB2-BD59-A6C34878D82A}">
                    <a16:rowId xmlns:a16="http://schemas.microsoft.com/office/drawing/2014/main" val="10013"/>
                  </a:ext>
                </a:extLst>
              </a:tr>
              <a:tr h="404066">
                <a:tc>
                  <a:txBody>
                    <a:bodyPr/>
                    <a:lstStyle/>
                    <a:p>
                      <a:pPr algn="ctr" fontAlgn="ctr"/>
                      <a:r>
                        <a:rPr lang="tr-TR" sz="700" b="0" i="0" u="none" strike="noStrike" dirty="0">
                          <a:effectLst/>
                          <a:latin typeface="Arial"/>
                        </a:rPr>
                        <a:t>7</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a:solidFill>
                            <a:schemeClr val="tx1"/>
                          </a:solidFill>
                          <a:effectLst/>
                          <a:latin typeface="Arial"/>
                        </a:rPr>
                        <a:t>ÖĞRETIM ÜYESI BAŞINA DÜŞEN  YAYINLANMIŞ KITAP SAYISI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Arial"/>
                        </a:rPr>
                        <a:t>2 4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a:effectLst/>
                          <a:latin typeface="Calibri"/>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a:effectLst/>
                          <a:latin typeface="Arial"/>
                        </a:rPr>
                        <a:t>0,1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dirty="0">
                          <a:solidFill>
                            <a:srgbClr val="000000"/>
                          </a:solidFill>
                          <a:effectLst/>
                          <a:latin typeface="Tahoma"/>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0014"/>
                  </a:ext>
                </a:extLst>
              </a:tr>
              <a:tr h="404066">
                <a:tc>
                  <a:txBody>
                    <a:bodyPr/>
                    <a:lstStyle/>
                    <a:p>
                      <a:pPr algn="ctr" fontAlgn="ctr"/>
                      <a:r>
                        <a:rPr lang="tr-TR" sz="700" b="0" i="0" u="none" strike="noStrike" dirty="0">
                          <a:effectLst/>
                          <a:latin typeface="Arial"/>
                        </a:rPr>
                        <a:t>8</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a:effectLst/>
                          <a:latin typeface="Arial"/>
                        </a:rPr>
                        <a:t>DANIŞMANLIK MEMNUNIYET ORANI</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effectLst/>
                          <a:latin typeface="Arial"/>
                        </a:rPr>
                        <a:t>1 1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tr-TR" sz="700" b="0" i="0" u="none" strike="noStrike" dirty="0">
                          <a:solidFill>
                            <a:srgbClr val="000000"/>
                          </a:solidFill>
                          <a:effectLst/>
                          <a:latin typeface="Tahoma"/>
                        </a:rPr>
                        <a:t>78%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tr-TR" sz="700" b="0" i="0" u="none" strike="noStrike" dirty="0">
                          <a:effectLst/>
                          <a:latin typeface="Calibri"/>
                        </a:rPr>
                        <a:t>%71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76,64%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effectLst/>
                          <a:latin typeface="Tahoma"/>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1" i="0" u="none" strike="noStrike">
                          <a:solidFill>
                            <a:srgbClr val="000000"/>
                          </a:solidFill>
                          <a:effectLst/>
                          <a:latin typeface="Tahoma"/>
                        </a:rPr>
                        <a:t>77%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a:solidFill>
                            <a:srgbClr val="000000"/>
                          </a:solidFill>
                          <a:effectLst/>
                          <a:latin typeface="Tahoma"/>
                        </a:rPr>
                        <a:t>108%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tr-TR" sz="700" b="0" i="0" u="none" strike="noStrike" dirty="0">
                          <a:solidFill>
                            <a:srgbClr val="000000"/>
                          </a:solidFill>
                          <a:effectLst/>
                          <a:latin typeface="Tahoma"/>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10015"/>
                  </a:ext>
                </a:extLst>
              </a:tr>
            </a:tbl>
          </a:graphicData>
        </a:graphic>
      </p:graphicFrame>
    </p:spTree>
    <p:extLst>
      <p:ext uri="{BB962C8B-B14F-4D97-AF65-F5344CB8AC3E}">
        <p14:creationId xmlns:p14="http://schemas.microsoft.com/office/powerpoint/2010/main" val="3290917245"/>
      </p:ext>
    </p:extLst>
  </p:cSld>
  <p:clrMapOvr>
    <a:masterClrMapping/>
  </p:clrMapOvr>
  <p:timing>
    <p:tnLst>
      <p:par>
        <p:cTn id="1" dur="indefinite" restart="never" nodeType="tmRoot"/>
      </p:par>
    </p:tnLst>
  </p:timing>
</p:sld>
</file>

<file path=ppt/theme/theme1.xml><?xml version="1.0" encoding="utf-8"?>
<a:theme xmlns:a="http://schemas.openxmlformats.org/drawingml/2006/main" name="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Sheets">
    <a:dk1>
      <a:srgbClr val="000000"/>
    </a:dk1>
    <a:lt1>
      <a:srgbClr val="FFFFFF"/>
    </a:lt1>
    <a:dk2>
      <a:srgbClr val="000000"/>
    </a:dk2>
    <a:lt2>
      <a:srgbClr val="FFFFFF"/>
    </a:lt2>
    <a:accent1>
      <a:srgbClr val="4285F4"/>
    </a:accent1>
    <a:accent2>
      <a:srgbClr val="EA4335"/>
    </a:accent2>
    <a:accent3>
      <a:srgbClr val="FBBC04"/>
    </a:accent3>
    <a:accent4>
      <a:srgbClr val="34A853"/>
    </a:accent4>
    <a:accent5>
      <a:srgbClr val="FF6D01"/>
    </a:accent5>
    <a:accent6>
      <a:srgbClr val="46BDC6"/>
    </a:accent6>
    <a:hlink>
      <a:srgbClr val="1155CC"/>
    </a:hlink>
    <a:folHlink>
      <a:srgbClr val="1155CC"/>
    </a:folHlink>
  </a:clrScheme>
  <a:fontScheme name="Sheet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6878</TotalTime>
  <Words>9076</Words>
  <Application>Microsoft Office PowerPoint</Application>
  <PresentationFormat>Ekran Gösterisi (4:3)</PresentationFormat>
  <Paragraphs>9996</Paragraphs>
  <Slides>53</Slides>
  <Notes>33</Notes>
  <HiddenSlides>0</HiddenSlides>
  <MMClips>0</MMClips>
  <ScaleCrop>false</ScaleCrop>
  <HeadingPairs>
    <vt:vector size="8" baseType="variant">
      <vt:variant>
        <vt:lpstr>Kullanılan Yazı Tipleri</vt:lpstr>
      </vt:variant>
      <vt:variant>
        <vt:i4>6</vt:i4>
      </vt:variant>
      <vt:variant>
        <vt:lpstr>Tema</vt:lpstr>
      </vt:variant>
      <vt:variant>
        <vt:i4>1</vt:i4>
      </vt:variant>
      <vt:variant>
        <vt:lpstr>Eklenmiş OLE Hizmet Programları</vt:lpstr>
      </vt:variant>
      <vt:variant>
        <vt:i4>1</vt:i4>
      </vt:variant>
      <vt:variant>
        <vt:lpstr>Slayt Başlıkları</vt:lpstr>
      </vt:variant>
      <vt:variant>
        <vt:i4>53</vt:i4>
      </vt:variant>
    </vt:vector>
  </HeadingPairs>
  <TitlesOfParts>
    <vt:vector size="61" baseType="lpstr">
      <vt:lpstr>Arial</vt:lpstr>
      <vt:lpstr>Arial Tur</vt:lpstr>
      <vt:lpstr>Calibri</vt:lpstr>
      <vt:lpstr>Tahoma</vt:lpstr>
      <vt:lpstr>Verdana</vt:lpstr>
      <vt:lpstr>Wingdings</vt:lpstr>
      <vt:lpstr>Ofis Teması</vt:lpstr>
      <vt:lpstr>Çalışma Sayfası</vt:lpstr>
      <vt:lpstr>2019 YILI  OCAK-ARALIK YGG SUNUMU  İÇ MİMARLIK VE ÇEVRE TASARIMI BÖLÜMÜ SÜRECİ  21/01/2020</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2016 YILI  YGG SUNUMU    28.05.016</dc:title>
  <dc:creator>Banu Yuksel</dc:creator>
  <cp:lastModifiedBy>Setenay UÇAR</cp:lastModifiedBy>
  <cp:revision>206</cp:revision>
  <dcterms:created xsi:type="dcterms:W3CDTF">2016-08-26T15:45:58Z</dcterms:created>
  <dcterms:modified xsi:type="dcterms:W3CDTF">2020-01-21T06:01:18Z</dcterms:modified>
</cp:coreProperties>
</file>