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88" r:id="rId3"/>
    <p:sldId id="303" r:id="rId4"/>
    <p:sldId id="369" r:id="rId5"/>
    <p:sldId id="297" r:id="rId6"/>
    <p:sldId id="338" r:id="rId7"/>
    <p:sldId id="257" r:id="rId8"/>
    <p:sldId id="337" r:id="rId9"/>
    <p:sldId id="342" r:id="rId10"/>
    <p:sldId id="343" r:id="rId11"/>
    <p:sldId id="284" r:id="rId12"/>
    <p:sldId id="344" r:id="rId13"/>
    <p:sldId id="345" r:id="rId14"/>
    <p:sldId id="346" r:id="rId15"/>
    <p:sldId id="347" r:id="rId16"/>
    <p:sldId id="360" r:id="rId17"/>
    <p:sldId id="307" r:id="rId18"/>
    <p:sldId id="348" r:id="rId19"/>
    <p:sldId id="349" r:id="rId20"/>
    <p:sldId id="350" r:id="rId21"/>
    <p:sldId id="316" r:id="rId22"/>
    <p:sldId id="320" r:id="rId23"/>
    <p:sldId id="361" r:id="rId24"/>
    <p:sldId id="362" r:id="rId25"/>
    <p:sldId id="278" r:id="rId26"/>
    <p:sldId id="363" r:id="rId27"/>
    <p:sldId id="364" r:id="rId28"/>
    <p:sldId id="365" r:id="rId29"/>
    <p:sldId id="366" r:id="rId30"/>
    <p:sldId id="367" r:id="rId31"/>
    <p:sldId id="368" r:id="rId32"/>
    <p:sldId id="341" r:id="rId33"/>
  </p:sldIdLst>
  <p:sldSz cx="9144000" cy="6858000" type="screen4x3"/>
  <p:notesSz cx="6669088"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691" autoAdjust="0"/>
    <p:restoredTop sz="91005" autoAdjust="0"/>
  </p:normalViewPr>
  <p:slideViewPr>
    <p:cSldViewPr>
      <p:cViewPr varScale="1">
        <p:scale>
          <a:sx n="106" d="100"/>
          <a:sy n="106" d="100"/>
        </p:scale>
        <p:origin x="-1764" y="-84"/>
      </p:cViewPr>
      <p:guideLst>
        <p:guide orient="horz" pos="2160"/>
        <p:guide pos="2880"/>
      </p:guideLst>
    </p:cSldViewPr>
  </p:slideViewPr>
  <p:outlineViewPr>
    <p:cViewPr>
      <p:scale>
        <a:sx n="33" d="100"/>
        <a:sy n="33" d="100"/>
      </p:scale>
      <p:origin x="0" y="-1434"/>
    </p:cViewPr>
  </p:outlineViewPr>
  <p:notesTextViewPr>
    <p:cViewPr>
      <p:scale>
        <a:sx n="1" d="1"/>
        <a:sy n="1" d="1"/>
      </p:scale>
      <p:origin x="0" y="0"/>
    </p:cViewPr>
  </p:notesTextViewPr>
  <p:sorterViewPr>
    <p:cViewPr>
      <p:scale>
        <a:sx n="100" d="100"/>
        <a:sy n="100" d="100"/>
      </p:scale>
      <p:origin x="0" y="-371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10\AppData\Local\Temp\Temp1_Fen%20Bilimler%20Kalite%20Evraktar&#305;.zip\Fen%20Bilimler%20Kalite%20Evraktar&#305;\Fen%20Bilimleri%20Enstit&#252;s&#252;%20Anket%20Analizler\KY-FR-0006%20Fen%20Bilimleri%20Enstit&#252;s&#252;%20&#214;&#287;renci%20Memnuniyet%20Anketiu.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10\AppData\Local\Temp\Temp1_Fen%20Bilimler%20Kalite%20Evraktar&#305;.zip\Fen%20Bilimler%20Kalite%20Evraktar&#305;\Fen%20Bilimleri%20Enstit&#252;s&#252;%20Anket%20Analizler\KY-FR-0006%20Fen%20Bilimleri%20Enstit&#252;s&#252;%20&#304;dari%20Personel%20Anket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w10\AppData\Local\Temp\Temp1_Fen%20Bilimler%20Kalite%20Evraktar&#305;.zip\Fen%20Bilimler%20Kalite%20Evraktar&#305;\Fen%20Bilimleri%20Enstit&#252;s&#252;%20Anket%20Analizler\KY-FR-0006%20Fen%20Bilimleri%20Enstit&#252;%20Akademik%20Personel%20Anket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10\AppData\Local\Temp\Temp1_Fen%20Bilimler%20Kalite%20Evraktar&#305;.zip\Fen%20Bilimler%20Kalite%20Evraktar&#305;\Fen%20Bilimleri%20Enstit&#252;s&#252;%20Anket%20Analizler\KY-FR-0006%20Fen%20Bilimleri%20Enstit&#252;s&#252;%20Laboratuvar%20Anket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a:t>Fen Bilimleri Enstitüsü Öğrenci Memnuniyet Anketi Analizi</a:t>
            </a:r>
          </a:p>
        </c:rich>
      </c:tx>
      <c:layout/>
      <c:spPr>
        <a:noFill/>
        <a:ln>
          <a:noFill/>
        </a:ln>
        <a:effectLst/>
      </c:spPr>
    </c:title>
    <c:plotArea>
      <c:layout/>
      <c:barChart>
        <c:barDir val="col"/>
        <c:grouping val="clustered"/>
        <c:ser>
          <c:idx val="0"/>
          <c:order val="0"/>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tr-TR"/>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Sayfa1!$A$2:$L$2</c:f>
              <c:strCache>
                <c:ptCount val="12"/>
                <c:pt idx="0">
                  <c:v>1-Dersin içeriği beklentilerimi karşıladı / The course content met my expectations.</c:v>
                </c:pt>
                <c:pt idx="1">
                  <c:v>2-Ders içerikleri uluslararası platformda da geçerlidir / The course content is valid internationally.</c:v>
                </c:pt>
                <c:pt idx="2">
                  <c:v>3-Ders programları ihtiyaçlar ve beklentilere göre güncellenir / The course content is updated based on needs and expectations.</c:v>
                </c:pt>
                <c:pt idx="3">
                  <c:v>4-Ders beni çalışma hayatına hazırlayacak şekilde kurgulanmıştı / The course was designed in a way to prepare me for business life.</c:v>
                </c:pt>
                <c:pt idx="4">
                  <c:v>5-Dersin içeriği düşündürücü ve merak uyandırıcı idi / The course content was thought-provoking and intriguing.</c:v>
                </c:pt>
                <c:pt idx="5">
                  <c:v>6-6-Ders sayesinde yabancı dil ders dinleme ve derse katılma yeteneğim gelişti / Thanks to the course, my ability to listen to lessons and participate in them in a foreign language has improved.</c:v>
                </c:pt>
                <c:pt idx="6">
                  <c:v>7-Ders sayesinde akademik yazma yeteneğim gelişti / Thanks to the course, my academic writing skills have improved.</c:v>
                </c:pt>
                <c:pt idx="7">
                  <c:v>8-Bu ders sayesinde toplum önünde konuşma ve sunum yapma yeteneğim gelişti. / Thanks to the course, my ability to talk and make presentations in front of people has improved.</c:v>
                </c:pt>
                <c:pt idx="8">
                  <c:v>9-Bu ders sayesinde bilgiyi analiz etme, yorumlama, ve yeni bilgilere ulaşma yeteneklerim gelişti. / Thanks to the course, my ability to analyze and interpret information, and obtain new information has improved.</c:v>
                </c:pt>
                <c:pt idx="9">
                  <c:v>10-Bu ders sayesinde karmaşık sorunlarla karşılaştığımda alternatif çözümler üretme yeteneklerim gelişti. / Thanks to the course, my ability to produce alternative solutions for complex problems has improved</c:v>
                </c:pt>
                <c:pt idx="10">
                  <c:v>11-Derslerde kullanılmak üzere yeni teknolojik teçhizatlar (projeksiyon vb…) mevcuttur / New equipment (projector etc.) is available to be used in courses.</c:v>
                </c:pt>
                <c:pt idx="11">
                  <c:v>Ortalama</c:v>
                </c:pt>
              </c:strCache>
            </c:strRef>
          </c:cat>
          <c:val>
            <c:numRef>
              <c:f>Sayfa1!$A$15:$L$15</c:f>
              <c:numCache>
                <c:formatCode>0%</c:formatCode>
                <c:ptCount val="12"/>
                <c:pt idx="0">
                  <c:v>0.65000000000000013</c:v>
                </c:pt>
                <c:pt idx="1">
                  <c:v>0.76666666666666672</c:v>
                </c:pt>
                <c:pt idx="2">
                  <c:v>0.75000000000000011</c:v>
                </c:pt>
                <c:pt idx="3">
                  <c:v>0.66666666666666674</c:v>
                </c:pt>
                <c:pt idx="4">
                  <c:v>0.72727272727272729</c:v>
                </c:pt>
                <c:pt idx="5">
                  <c:v>0.8</c:v>
                </c:pt>
                <c:pt idx="6">
                  <c:v>0.76000000000000012</c:v>
                </c:pt>
                <c:pt idx="7">
                  <c:v>0.7400000000000001</c:v>
                </c:pt>
                <c:pt idx="8">
                  <c:v>0.76000000000000012</c:v>
                </c:pt>
                <c:pt idx="9">
                  <c:v>0.76000000000000012</c:v>
                </c:pt>
                <c:pt idx="10">
                  <c:v>0.74545454545454548</c:v>
                </c:pt>
                <c:pt idx="11">
                  <c:v>0.7200000000000002</c:v>
                </c:pt>
              </c:numCache>
            </c:numRef>
          </c:val>
          <c:extLst xmlns:c16r2="http://schemas.microsoft.com/office/drawing/2015/06/chart">
            <c:ext xmlns:c16="http://schemas.microsoft.com/office/drawing/2014/chart" uri="{C3380CC4-5D6E-409C-BE32-E72D297353CC}">
              <c16:uniqueId val="{00000000-3A34-4B75-B4B4-3D13A5DF9025}"/>
            </c:ext>
          </c:extLst>
        </c:ser>
        <c:gapWidth val="219"/>
        <c:overlap val="-27"/>
        <c:axId val="103635200"/>
        <c:axId val="104411136"/>
      </c:barChart>
      <c:catAx>
        <c:axId val="10363520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4411136"/>
        <c:crosses val="autoZero"/>
        <c:auto val="1"/>
        <c:lblAlgn val="ctr"/>
        <c:lblOffset val="100"/>
      </c:catAx>
      <c:valAx>
        <c:axId val="104411136"/>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3635200"/>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r-TR"/>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a:t>Fen Bilimleri Enstitüsü İdari Personel Anket Analizi</a:t>
            </a:r>
          </a:p>
        </c:rich>
      </c:tx>
      <c:layout/>
      <c:spPr>
        <a:noFill/>
        <a:ln>
          <a:noFill/>
        </a:ln>
        <a:effectLst/>
      </c:spPr>
    </c:title>
    <c:plotArea>
      <c:layout/>
      <c:barChart>
        <c:barDir val="bar"/>
        <c:grouping val="clustered"/>
        <c:ser>
          <c:idx val="0"/>
          <c:order val="0"/>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tr-TR"/>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Sayfa1!$A$2:$AF$2</c:f>
              <c:strCache>
                <c:ptCount val="32"/>
                <c:pt idx="0">
                  <c:v>Enstitü Müdürü/Enstitü Müdür Yardımcısına kolay erişim sağlarım.</c:v>
                </c:pt>
                <c:pt idx="1">
                  <c:v>Enstitü Müdürü/Enstitü Müdür Yardımcısının yöneltilen soru/sorun ve taleplere karşı  üslup ve yaklaşımlarından memnunum.</c:v>
                </c:pt>
                <c:pt idx="2">
                  <c:v>Enstitü Müdürü/Enstitü Müdür Yardımcısı talep ettiğimiz hizmetler için hızlı ve doğru çözümler üretir/yönlendirir.</c:v>
                </c:pt>
                <c:pt idx="3">
                  <c:v>Enstitü Müdürü/Enstitü Müdür Yardımcısının mevzuat bilgisi yeterlidir.</c:v>
                </c:pt>
                <c:pt idx="4">
                  <c:v>Enstitü Müdürü/Enstitü Müdür Yardımcısının yöneticilik ve bulunduğu alana hakimiyeti güçlüdür.</c:v>
                </c:pt>
                <c:pt idx="5">
                  <c:v>Enstitü Müdürü/Enstitü Müdür Yardımcısı aldığı kararlarda ve yaptığı yönlendirmelerde objektiftir.</c:v>
                </c:pt>
                <c:pt idx="6">
                  <c:v>Enstitü Sekreterine kolay erişim sağlarım.</c:v>
                </c:pt>
                <c:pt idx="7">
                  <c:v>Enstitü Sekreterinin yöneltilen soru/sorun ve taleplere karşı  üslup ve yaklaşımlarından memnunum.</c:v>
                </c:pt>
                <c:pt idx="8">
                  <c:v>Enstitü Sekreteri talep ettiğimiz hizmetler için hızlı ve doğru çözümler üretir/bilgilendirir.</c:v>
                </c:pt>
                <c:pt idx="9">
                  <c:v>Enstitü Sekreterinin mevzuat bilgisi yeterlidir.</c:v>
                </c:pt>
                <c:pt idx="10">
                  <c:v>Enstitü Sekreterinin yöneticilik ve bulunduğu alana hakimiyeti güçlüdür.</c:v>
                </c:pt>
                <c:pt idx="11">
                  <c:v>Enstitü Sekreteri aldığı kararlarda ve yaptığı yönlendirmelerde objektiftir.</c:v>
                </c:pt>
                <c:pt idx="12">
                  <c:v>Enstitünün kampüs içi konumundan memnunum.</c:v>
                </c:pt>
                <c:pt idx="13">
                  <c:v>Enstitü  binasını fiziksel olarak yeterli buluyorum.</c:v>
                </c:pt>
                <c:pt idx="14">
                  <c:v>Enstitü  binasını fiziksel olarak yeterli buluyorum.</c:v>
                </c:pt>
                <c:pt idx="15">
                  <c:v>Enstitü Sekreterinin iş takip seviyesi güçlüdür.</c:v>
                </c:pt>
                <c:pt idx="16">
                  <c:v>Genel bilgilendirmeler zamanında ve anlaşılır bir biçimde yapılır.</c:v>
                </c:pt>
                <c:pt idx="17">
                  <c:v>Diğer memurlara kolay erişim sağlarım.</c:v>
                </c:pt>
                <c:pt idx="18">
                  <c:v>Diğer memurlara yöneltilen soru/sorun ve taleplere karşı  üslup ve yaklaşımlarından memnunum.</c:v>
                </c:pt>
                <c:pt idx="19">
                  <c:v>Diğer memurlar talep ettiğimiz hizmetler için hızlı ve doğru çözümler üretir/bilgilendirir.</c:v>
                </c:pt>
                <c:pt idx="20">
                  <c:v>Diğer memurların iş takip seviyesi güçlüdür.</c:v>
                </c:pt>
                <c:pt idx="21">
                  <c:v>Enstitünün web sayfasındaki veriler tatmin edici düzeydedir.</c:v>
                </c:pt>
                <c:pt idx="22">
                  <c:v>Genel olarak Enstitü faaliyetlerinden memnunum.</c:v>
                </c:pt>
                <c:pt idx="23">
                  <c:v>Enstitü tarafından verilen hizmetler bir iş akışı içinde sunulmuştur.</c:v>
                </c:pt>
                <c:pt idx="24">
                  <c:v>Kullanılan formlar güncellenmektedir. </c:v>
                </c:pt>
                <c:pt idx="25">
                  <c:v>Kullanılan formlara erişim kolaydır.</c:v>
                </c:pt>
                <c:pt idx="26">
                  <c:v>Tez sunumunda süreç yönetimi uygundur.</c:v>
                </c:pt>
                <c:pt idx="27">
                  <c:v>Enstitü anabilim dallarındaki lisansüstü programlar yeterli bir şekilde tanımlanmaktadır.</c:v>
                </c:pt>
                <c:pt idx="28">
                  <c:v>Enstitü çeşitli aktiviteler ile yapılan tezlerin tanıtılmasını sağlamaktadır.</c:v>
                </c:pt>
                <c:pt idx="29">
                  <c:v>Periyodik olarak seminer, teknik gezi gibi etkinlikler düzenlenmektedir.</c:v>
                </c:pt>
                <c:pt idx="30">
                  <c:v>Yıllık/aylık bülten çıkarılmaktadır.</c:v>
                </c:pt>
                <c:pt idx="31">
                  <c:v>Ortalama</c:v>
                </c:pt>
              </c:strCache>
            </c:strRef>
          </c:cat>
          <c:val>
            <c:numRef>
              <c:f>Sayfa1!$A$11:$AF$11</c:f>
              <c:numCache>
                <c:formatCode>0%</c:formatCode>
                <c:ptCount val="32"/>
                <c:pt idx="0">
                  <c:v>0.72500000000000009</c:v>
                </c:pt>
                <c:pt idx="1">
                  <c:v>0.8</c:v>
                </c:pt>
                <c:pt idx="2">
                  <c:v>0.82500000000000007</c:v>
                </c:pt>
                <c:pt idx="3">
                  <c:v>0.85000000000000009</c:v>
                </c:pt>
                <c:pt idx="4">
                  <c:v>0.8</c:v>
                </c:pt>
                <c:pt idx="5">
                  <c:v>0.82500000000000007</c:v>
                </c:pt>
                <c:pt idx="6">
                  <c:v>0.76000000000000012</c:v>
                </c:pt>
                <c:pt idx="7">
                  <c:v>0.95000000000000007</c:v>
                </c:pt>
                <c:pt idx="8">
                  <c:v>0.95000000000000007</c:v>
                </c:pt>
                <c:pt idx="9">
                  <c:v>0.95000000000000007</c:v>
                </c:pt>
                <c:pt idx="10">
                  <c:v>0.95000000000000007</c:v>
                </c:pt>
                <c:pt idx="11">
                  <c:v>0.88000000000000012</c:v>
                </c:pt>
                <c:pt idx="12">
                  <c:v>0.95000000000000007</c:v>
                </c:pt>
                <c:pt idx="13">
                  <c:v>1</c:v>
                </c:pt>
                <c:pt idx="14">
                  <c:v>1</c:v>
                </c:pt>
                <c:pt idx="15">
                  <c:v>0.9</c:v>
                </c:pt>
                <c:pt idx="16">
                  <c:v>0.97142857142857153</c:v>
                </c:pt>
                <c:pt idx="17">
                  <c:v>0.95000000000000007</c:v>
                </c:pt>
                <c:pt idx="18">
                  <c:v>0.8</c:v>
                </c:pt>
                <c:pt idx="19">
                  <c:v>0.88000000000000012</c:v>
                </c:pt>
                <c:pt idx="20">
                  <c:v>0.85000000000000009</c:v>
                </c:pt>
                <c:pt idx="21">
                  <c:v>0.88000000000000012</c:v>
                </c:pt>
                <c:pt idx="22">
                  <c:v>0.8</c:v>
                </c:pt>
                <c:pt idx="23">
                  <c:v>0.85000000000000009</c:v>
                </c:pt>
                <c:pt idx="24">
                  <c:v>0.8</c:v>
                </c:pt>
                <c:pt idx="25">
                  <c:v>0.85000000000000009</c:v>
                </c:pt>
                <c:pt idx="26">
                  <c:v>0.85000000000000009</c:v>
                </c:pt>
                <c:pt idx="27">
                  <c:v>0.84000000000000019</c:v>
                </c:pt>
                <c:pt idx="28">
                  <c:v>0.9</c:v>
                </c:pt>
                <c:pt idx="29">
                  <c:v>0.84000000000000019</c:v>
                </c:pt>
                <c:pt idx="30">
                  <c:v>0.85000000000000009</c:v>
                </c:pt>
                <c:pt idx="31">
                  <c:v>0.79645833333333338</c:v>
                </c:pt>
              </c:numCache>
            </c:numRef>
          </c:val>
          <c:extLst xmlns:c16r2="http://schemas.microsoft.com/office/drawing/2015/06/chart">
            <c:ext xmlns:c16="http://schemas.microsoft.com/office/drawing/2014/chart" uri="{C3380CC4-5D6E-409C-BE32-E72D297353CC}">
              <c16:uniqueId val="{00000000-7E08-4A0E-9685-ECDDCF9A05BD}"/>
            </c:ext>
          </c:extLst>
        </c:ser>
        <c:gapWidth val="219"/>
        <c:axId val="104461824"/>
        <c:axId val="104463360"/>
      </c:barChart>
      <c:catAx>
        <c:axId val="104461824"/>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4463360"/>
        <c:crosses val="autoZero"/>
        <c:auto val="1"/>
        <c:lblAlgn val="ctr"/>
        <c:lblOffset val="100"/>
      </c:catAx>
      <c:valAx>
        <c:axId val="104463360"/>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4461824"/>
        <c:crosses val="autoZero"/>
        <c:crossBetween val="between"/>
      </c:valAx>
      <c:spPr>
        <a:noFill/>
        <a:ln>
          <a:noFill/>
        </a:ln>
        <a:effectLst/>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tr-TR"/>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a:t> Fen Bilimleri Enstitü Akademik Personel Anket</a:t>
            </a:r>
          </a:p>
        </c:rich>
      </c:tx>
      <c:layout/>
      <c:spPr>
        <a:noFill/>
        <a:ln>
          <a:noFill/>
        </a:ln>
        <a:effectLst/>
      </c:spPr>
    </c:title>
    <c:plotArea>
      <c:layout/>
      <c:barChart>
        <c:barDir val="bar"/>
        <c:grouping val="clustered"/>
        <c:ser>
          <c:idx val="0"/>
          <c:order val="0"/>
          <c:spPr>
            <a:solidFill>
              <a:schemeClr val="accent1"/>
            </a:solidFill>
            <a:ln>
              <a:noFill/>
            </a:ln>
            <a:effectLst/>
            <a:sp3d/>
          </c:spPr>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tr-TR"/>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Sayfa1!$A$2:$AE$2</c:f>
              <c:strCache>
                <c:ptCount val="31"/>
                <c:pt idx="0">
                  <c:v>1-Enstitü Müdürü/Enstitü Müdür Yardımcısına kolay erişim sağlarım.</c:v>
                </c:pt>
                <c:pt idx="1">
                  <c:v>2-Enstitü Müdürü/Enstitü Müdür Yardımcısının yöneltilen soru/sorun ve taleplere karşı  üslup ve yaklaşımlarından memnunum.</c:v>
                </c:pt>
                <c:pt idx="2">
                  <c:v>3-Enstitü Müdürü/Enstitü Müdür Yardımcısı talep ettiğimiz hizmetler için hızlı ve doğru çözümler üretir/yönlendirir.</c:v>
                </c:pt>
                <c:pt idx="3">
                  <c:v>4-Enstitü Müdürü/Enstitü Müdür Yardımcısının mevzuat bilgisi yeterlidir.</c:v>
                </c:pt>
                <c:pt idx="4">
                  <c:v>5-Enstitü Müdürü/Enstitü Müdür Yardımcısının yöneticilik ve bulunduğu alana hakimiyeti güçlüdür.</c:v>
                </c:pt>
                <c:pt idx="5">
                  <c:v>6-Enstitü Müdürü/Enstitü Müdür Yardımcısı aldığı kararlarda ve yaptığı yönlendirmelerde objektiftir.</c:v>
                </c:pt>
                <c:pt idx="6">
                  <c:v>7-Enstitü Sekreterine kolay erişim sağlarım.</c:v>
                </c:pt>
                <c:pt idx="7">
                  <c:v>8-Enstitü Sekreterinin yöneltilen soru/sorun ve taleplere karşı  üslup ve yaklaşımlarından memnunum.</c:v>
                </c:pt>
                <c:pt idx="8">
                  <c:v>9-Enstitü Sekreteri talep ettiğimiz hizmetler için hızlı ve doğru çözümler üretir/bilgilendirir.</c:v>
                </c:pt>
                <c:pt idx="9">
                  <c:v>10-Enstitü Sekreterinin mevzuat bilgisi yeterlidir.</c:v>
                </c:pt>
                <c:pt idx="10">
                  <c:v>11-Enstitü Sekreterinin yöneticilik ve bulunduğu alana hakimiyeti güçlüdür.</c:v>
                </c:pt>
                <c:pt idx="11">
                  <c:v>12-Enstitü Sekreteri aldığı kararlarda ve yaptığı yönlendirmelerde objektiftir.</c:v>
                </c:pt>
                <c:pt idx="12">
                  <c:v>13-Enstitünün kampüs içi konumundan memnunum.</c:v>
                </c:pt>
                <c:pt idx="13">
                  <c:v>14-Enstitü  binasını fiziksel olarak yeterli buluyorum.</c:v>
                </c:pt>
                <c:pt idx="14">
                  <c:v>15-Enstitü Sekreterinin iş takip seviyesi güçlüdür.</c:v>
                </c:pt>
                <c:pt idx="15">
                  <c:v>16-Genel bilgilendirmeler zamanında ve anlaşılır bir biçimde yapılır.</c:v>
                </c:pt>
                <c:pt idx="16">
                  <c:v>17-Diğer memurlara kolay erişim sağlarım.</c:v>
                </c:pt>
                <c:pt idx="17">
                  <c:v>18-Diğer memurlara yöneltilen soru/sorun ve taleplere karşı  üslup ve yaklaşımlarından memnunum.</c:v>
                </c:pt>
                <c:pt idx="18">
                  <c:v>19-Diğer memurlar talep ettiğimiz hizmetler için hızlı ve doğru çözümler üretir/bilgilendirir.</c:v>
                </c:pt>
                <c:pt idx="19">
                  <c:v>20-Diğer memurların iş takip seviyesi güçlüdür.</c:v>
                </c:pt>
                <c:pt idx="20">
                  <c:v>21-Enstitünün web sayfasındaki veriler tatmin edici düzeydedir.</c:v>
                </c:pt>
                <c:pt idx="21">
                  <c:v>22-Genel olarak Enstitü faaliyetlerinden memnunum.</c:v>
                </c:pt>
                <c:pt idx="22">
                  <c:v>23-Enstitü tarafından verilen hizmetler bir iş akışı içinde sunulmuştur.</c:v>
                </c:pt>
                <c:pt idx="23">
                  <c:v>24-Kullanılan formlar güncellenmektedir. </c:v>
                </c:pt>
                <c:pt idx="24">
                  <c:v>25-Kullanılan formlara erişim kolaydır.</c:v>
                </c:pt>
                <c:pt idx="25">
                  <c:v>26-Tez sunumunda süreç yönetimi uygundur.</c:v>
                </c:pt>
                <c:pt idx="26">
                  <c:v>27-Enstitü anabilim dallarındaki lisansüstü programlar yeterli bir şekilde tanımlanmaktadır.</c:v>
                </c:pt>
                <c:pt idx="27">
                  <c:v>28-Enstitü çeşitli aktiviteler ile yapılan tezlerin tanıtılmasını sağlamaktadır.</c:v>
                </c:pt>
                <c:pt idx="28">
                  <c:v>29-Periyodik olarak seminer, teknik gezi gibi etkinlikler düzenlenmektedir.</c:v>
                </c:pt>
                <c:pt idx="29">
                  <c:v>30-Yıllık/aylık bülten çıkarılmaktadır.</c:v>
                </c:pt>
                <c:pt idx="30">
                  <c:v>Ortalama</c:v>
                </c:pt>
              </c:strCache>
            </c:strRef>
          </c:cat>
          <c:val>
            <c:numRef>
              <c:f>Sayfa1!$A$57:$AE$57</c:f>
              <c:numCache>
                <c:formatCode>0%</c:formatCode>
                <c:ptCount val="31"/>
                <c:pt idx="0">
                  <c:v>0.83333333333333348</c:v>
                </c:pt>
                <c:pt idx="1">
                  <c:v>0.8</c:v>
                </c:pt>
                <c:pt idx="2">
                  <c:v>0.78518518518518521</c:v>
                </c:pt>
                <c:pt idx="3">
                  <c:v>0.79259259259259263</c:v>
                </c:pt>
                <c:pt idx="4">
                  <c:v>0.78888888888888908</c:v>
                </c:pt>
                <c:pt idx="5">
                  <c:v>0.78888888888888908</c:v>
                </c:pt>
                <c:pt idx="6">
                  <c:v>0.82962962962962972</c:v>
                </c:pt>
                <c:pt idx="7">
                  <c:v>0.83333333333333348</c:v>
                </c:pt>
                <c:pt idx="8">
                  <c:v>0.79629629629629639</c:v>
                </c:pt>
                <c:pt idx="9">
                  <c:v>0.73703703703703705</c:v>
                </c:pt>
                <c:pt idx="10">
                  <c:v>0.74444444444444469</c:v>
                </c:pt>
                <c:pt idx="11">
                  <c:v>0.78888888888888908</c:v>
                </c:pt>
                <c:pt idx="12">
                  <c:v>0.81111111111111112</c:v>
                </c:pt>
                <c:pt idx="13">
                  <c:v>0.7407407407407407</c:v>
                </c:pt>
                <c:pt idx="14">
                  <c:v>0.76296296296296273</c:v>
                </c:pt>
                <c:pt idx="15">
                  <c:v>0.78888888888888908</c:v>
                </c:pt>
                <c:pt idx="16">
                  <c:v>0.79629629629629639</c:v>
                </c:pt>
                <c:pt idx="17">
                  <c:v>0.78518518518518521</c:v>
                </c:pt>
                <c:pt idx="18">
                  <c:v>0.78148148148148144</c:v>
                </c:pt>
                <c:pt idx="19">
                  <c:v>0.77407407407407425</c:v>
                </c:pt>
                <c:pt idx="20">
                  <c:v>0.75185185185185188</c:v>
                </c:pt>
                <c:pt idx="21">
                  <c:v>0.78148148148148144</c:v>
                </c:pt>
                <c:pt idx="22">
                  <c:v>0.75925925925925941</c:v>
                </c:pt>
                <c:pt idx="23">
                  <c:v>0.7777777777777779</c:v>
                </c:pt>
                <c:pt idx="24">
                  <c:v>0.74444444444444469</c:v>
                </c:pt>
                <c:pt idx="25">
                  <c:v>0.75925925925925941</c:v>
                </c:pt>
                <c:pt idx="26">
                  <c:v>0.75185185185185188</c:v>
                </c:pt>
                <c:pt idx="27">
                  <c:v>0.73703703703703705</c:v>
                </c:pt>
                <c:pt idx="28">
                  <c:v>0.70000000000000007</c:v>
                </c:pt>
                <c:pt idx="29">
                  <c:v>0.64814814814814825</c:v>
                </c:pt>
                <c:pt idx="30">
                  <c:v>0.78093278463648852</c:v>
                </c:pt>
              </c:numCache>
            </c:numRef>
          </c:val>
          <c:extLst xmlns:c16r2="http://schemas.microsoft.com/office/drawing/2015/06/chart">
            <c:ext xmlns:c16="http://schemas.microsoft.com/office/drawing/2014/chart" uri="{C3380CC4-5D6E-409C-BE32-E72D297353CC}">
              <c16:uniqueId val="{00000000-6EF3-41E4-804A-76720E956611}"/>
            </c:ext>
          </c:extLst>
        </c:ser>
        <c:axId val="106426752"/>
        <c:axId val="106428288"/>
      </c:barChart>
      <c:catAx>
        <c:axId val="106426752"/>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6428288"/>
        <c:crosses val="autoZero"/>
        <c:auto val="1"/>
        <c:lblAlgn val="ctr"/>
        <c:lblOffset val="100"/>
      </c:catAx>
      <c:valAx>
        <c:axId val="106428288"/>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6426752"/>
        <c:crosses val="autoZero"/>
        <c:crossBetween val="between"/>
      </c:valAx>
      <c:spPr>
        <a:noFill/>
        <a:ln>
          <a:noFill/>
        </a:ln>
        <a:effectLst/>
        <a:sp3d/>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tr-TR"/>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a:t> Fen Bilimleri Enstitüsü Laboratuvar Anketi</a:t>
            </a:r>
          </a:p>
        </c:rich>
      </c:tx>
      <c:layout/>
      <c:spPr>
        <a:noFill/>
        <a:ln>
          <a:noFill/>
        </a:ln>
        <a:effectLst/>
      </c:spPr>
    </c:title>
    <c:plotArea>
      <c:layout/>
      <c:barChart>
        <c:barDir val="bar"/>
        <c:grouping val="clustered"/>
        <c:ser>
          <c:idx val="0"/>
          <c:order val="0"/>
          <c:spPr>
            <a:solidFill>
              <a:schemeClr val="accent1"/>
            </a:solidFill>
            <a:ln>
              <a:noFill/>
            </a:ln>
            <a:effectLst/>
            <a:sp3d/>
          </c:spPr>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tr-TR"/>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Sayfa1!$A$2:$F$2</c:f>
              <c:strCache>
                <c:ptCount val="6"/>
                <c:pt idx="0">
                  <c:v>1-Laboratuvar alanı temizdir / The laboratory is clean.</c:v>
                </c:pt>
                <c:pt idx="1">
                  <c:v>2- Laboratuvar aydınlatması yeterlidir / The lighting of the laboratory is adequate.</c:v>
                </c:pt>
                <c:pt idx="2">
                  <c:v>3-Laboratuvarların ısıtma ve soğutma sistemi yeterlidir / Heating and cooling systems in the laboratory are adequate.</c:v>
                </c:pt>
                <c:pt idx="3">
                  <c:v>4-Laboratuvarın kapasitesi yeterlidir.  / The laboratory capacity is adequate.</c:v>
                </c:pt>
                <c:pt idx="4">
                  <c:v>5-Laboratuvar ekipmanları yeni,güncel ve son teknolojik yenilikleri yansıtıyor mu? /Are laboratory equipments new, up to date and reflecting the new technology?</c:v>
                </c:pt>
                <c:pt idx="5">
                  <c:v>Ortalama</c:v>
                </c:pt>
              </c:strCache>
            </c:strRef>
          </c:cat>
          <c:val>
            <c:numRef>
              <c:f>Sayfa1!$A$8:$F$8</c:f>
              <c:numCache>
                <c:formatCode>0%</c:formatCode>
                <c:ptCount val="6"/>
                <c:pt idx="0">
                  <c:v>0.88000000000000012</c:v>
                </c:pt>
                <c:pt idx="1">
                  <c:v>0.88000000000000012</c:v>
                </c:pt>
                <c:pt idx="2">
                  <c:v>0.88000000000000012</c:v>
                </c:pt>
                <c:pt idx="3">
                  <c:v>0.88000000000000012</c:v>
                </c:pt>
                <c:pt idx="4">
                  <c:v>0.88000000000000012</c:v>
                </c:pt>
                <c:pt idx="5">
                  <c:v>0.88000000000000012</c:v>
                </c:pt>
              </c:numCache>
            </c:numRef>
          </c:val>
          <c:extLst xmlns:c16r2="http://schemas.microsoft.com/office/drawing/2015/06/chart">
            <c:ext xmlns:c16="http://schemas.microsoft.com/office/drawing/2014/chart" uri="{C3380CC4-5D6E-409C-BE32-E72D297353CC}">
              <c16:uniqueId val="{00000000-6F14-46C2-9FA1-6C8E9507C830}"/>
            </c:ext>
          </c:extLst>
        </c:ser>
        <c:axId val="106077184"/>
        <c:axId val="106513152"/>
      </c:barChart>
      <c:catAx>
        <c:axId val="106077184"/>
        <c:scaling>
          <c:orientation val="minMax"/>
        </c:scaling>
        <c:axPos val="l"/>
        <c:numFmt formatCode="General"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6513152"/>
        <c:crosses val="autoZero"/>
        <c:auto val="1"/>
        <c:lblAlgn val="ctr"/>
        <c:lblOffset val="100"/>
      </c:catAx>
      <c:valAx>
        <c:axId val="106513152"/>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tr-TR"/>
          </a:p>
        </c:txPr>
        <c:crossAx val="106077184"/>
        <c:crosses val="autoZero"/>
        <c:crossBetween val="between"/>
      </c:valAx>
      <c:spPr>
        <a:noFill/>
        <a:ln>
          <a:noFill/>
        </a:ln>
        <a:effectLst/>
        <a:sp3d/>
      </c:spPr>
    </c:plotArea>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tr-T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FEFEF86E-60C8-4667-9A2D-5C28F8F9AB17}" type="datetimeFigureOut">
              <a:rPr lang="tr-TR" smtClean="0"/>
              <a:pPr/>
              <a:t>20.01.2020</a:t>
            </a:fld>
            <a:endParaRPr lang="tr-TR"/>
          </a:p>
        </p:txBody>
      </p:sp>
      <p:sp>
        <p:nvSpPr>
          <p:cNvPr id="4" name="Footer Placeholder 3"/>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7F1F2F69-A699-4BEC-BDDD-8A71EA5EEC04}" type="slidenum">
              <a:rPr lang="tr-TR" smtClean="0"/>
              <a:pPr/>
              <a:t>‹#›</a:t>
            </a:fld>
            <a:endParaRPr lang="tr-TR"/>
          </a:p>
        </p:txBody>
      </p:sp>
    </p:spTree>
    <p:extLst>
      <p:ext uri="{BB962C8B-B14F-4D97-AF65-F5344CB8AC3E}">
        <p14:creationId xmlns="" xmlns:p14="http://schemas.microsoft.com/office/powerpoint/2010/main" val="1591051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389FC953-42AA-4EE9-BF6A-0E981C5F3E5C}" type="datetimeFigureOut">
              <a:rPr lang="tr-TR" smtClean="0"/>
              <a:pPr/>
              <a:t>20.01.2020</a:t>
            </a:fld>
            <a:endParaRPr lang="tr-TR"/>
          </a:p>
        </p:txBody>
      </p:sp>
      <p:sp>
        <p:nvSpPr>
          <p:cNvPr id="4" name="Slayt Görüntüsü Yer Tutucusu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468F1CBD-092F-46C9-A4DE-6EE6E628FC19}" type="slidenum">
              <a:rPr lang="tr-TR" smtClean="0"/>
              <a:pPr/>
              <a:t>‹#›</a:t>
            </a:fld>
            <a:endParaRPr lang="tr-TR"/>
          </a:p>
        </p:txBody>
      </p:sp>
    </p:spTree>
    <p:extLst>
      <p:ext uri="{BB962C8B-B14F-4D97-AF65-F5344CB8AC3E}">
        <p14:creationId xmlns=""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68F1CBD-092F-46C9-A4DE-6EE6E628FC19}" type="slidenum">
              <a:rPr lang="tr-TR" smtClean="0"/>
              <a:pPr/>
              <a:t>1</a:t>
            </a:fld>
            <a:endParaRPr lang="tr-TR"/>
          </a:p>
        </p:txBody>
      </p:sp>
    </p:spTree>
    <p:extLst>
      <p:ext uri="{BB962C8B-B14F-4D97-AF65-F5344CB8AC3E}">
        <p14:creationId xmlns="" xmlns:p14="http://schemas.microsoft.com/office/powerpoint/2010/main" val="165481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2</a:t>
            </a:fld>
            <a:endParaRPr lang="tr-TR"/>
          </a:p>
        </p:txBody>
      </p:sp>
    </p:spTree>
    <p:extLst>
      <p:ext uri="{BB962C8B-B14F-4D97-AF65-F5344CB8AC3E}">
        <p14:creationId xmlns="" xmlns:p14="http://schemas.microsoft.com/office/powerpoint/2010/main" val="2450812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7</a:t>
            </a:fld>
            <a:endParaRPr lang="tr-TR"/>
          </a:p>
        </p:txBody>
      </p:sp>
    </p:spTree>
    <p:extLst>
      <p:ext uri="{BB962C8B-B14F-4D97-AF65-F5344CB8AC3E}">
        <p14:creationId xmlns="" xmlns:p14="http://schemas.microsoft.com/office/powerpoint/2010/main" val="1577427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11</a:t>
            </a:fld>
            <a:endParaRPr lang="tr-TR"/>
          </a:p>
        </p:txBody>
      </p:sp>
    </p:spTree>
    <p:extLst>
      <p:ext uri="{BB962C8B-B14F-4D97-AF65-F5344CB8AC3E}">
        <p14:creationId xmlns="" xmlns:p14="http://schemas.microsoft.com/office/powerpoint/2010/main" val="3707998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12</a:t>
            </a:fld>
            <a:endParaRPr lang="tr-TR"/>
          </a:p>
        </p:txBody>
      </p:sp>
    </p:spTree>
    <p:extLst>
      <p:ext uri="{BB962C8B-B14F-4D97-AF65-F5344CB8AC3E}">
        <p14:creationId xmlns="" xmlns:p14="http://schemas.microsoft.com/office/powerpoint/2010/main" val="3707998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13</a:t>
            </a:fld>
            <a:endParaRPr lang="tr-TR"/>
          </a:p>
        </p:txBody>
      </p:sp>
    </p:spTree>
    <p:extLst>
      <p:ext uri="{BB962C8B-B14F-4D97-AF65-F5344CB8AC3E}">
        <p14:creationId xmlns="" xmlns:p14="http://schemas.microsoft.com/office/powerpoint/2010/main" val="3707998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14</a:t>
            </a:fld>
            <a:endParaRPr lang="tr-TR"/>
          </a:p>
        </p:txBody>
      </p:sp>
    </p:spTree>
    <p:extLst>
      <p:ext uri="{BB962C8B-B14F-4D97-AF65-F5344CB8AC3E}">
        <p14:creationId xmlns="" xmlns:p14="http://schemas.microsoft.com/office/powerpoint/2010/main" val="3707998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15</a:t>
            </a:fld>
            <a:endParaRPr lang="tr-TR"/>
          </a:p>
        </p:txBody>
      </p:sp>
    </p:spTree>
    <p:extLst>
      <p:ext uri="{BB962C8B-B14F-4D97-AF65-F5344CB8AC3E}">
        <p14:creationId xmlns="" xmlns:p14="http://schemas.microsoft.com/office/powerpoint/2010/main" val="3707998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468F1CBD-092F-46C9-A4DE-6EE6E628FC19}" type="slidenum">
              <a:rPr lang="tr-TR" smtClean="0"/>
              <a:pPr/>
              <a:t>16</a:t>
            </a:fld>
            <a:endParaRPr lang="tr-TR"/>
          </a:p>
        </p:txBody>
      </p:sp>
    </p:spTree>
    <p:extLst>
      <p:ext uri="{BB962C8B-B14F-4D97-AF65-F5344CB8AC3E}">
        <p14:creationId xmlns="" xmlns:p14="http://schemas.microsoft.com/office/powerpoint/2010/main" val="3707998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7A42CFF-777B-4533-A440-4C456B6A9FEA}"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405998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DEF684-7ED6-4E25-99B3-6C7EE6714DA3}"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347278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D2059A-8985-41A3-9F35-8DC13894A4E0}"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305400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F74D3F-D744-42F9-A266-110B14BD4158}"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399254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C1C8BA-DCDD-4E80-B44D-BB4BDA6BC718}" type="datetime1">
              <a:rPr lang="tr-TR" smtClean="0"/>
              <a:pPr/>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188509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6427ED0-D0FE-4A09-AE62-4103EA8D2926}" type="datetime1">
              <a:rPr lang="tr-TR" smtClean="0"/>
              <a:pPr/>
              <a:t>20.01.2020</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174525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782A1D-A539-4378-A6BA-1AA9F3084D39}" type="datetime1">
              <a:rPr lang="tr-TR" smtClean="0"/>
              <a:pPr/>
              <a:t>20.01.2020</a:t>
            </a:fld>
            <a:endParaRPr lang="tr-TR"/>
          </a:p>
        </p:txBody>
      </p:sp>
      <p:sp>
        <p:nvSpPr>
          <p:cNvPr id="8" name="Altbilgi Yer Tutucusu 7"/>
          <p:cNvSpPr>
            <a:spLocks noGrp="1"/>
          </p:cNvSpPr>
          <p:nvPr>
            <p:ph type="ftr" sz="quarter" idx="11"/>
          </p:nvPr>
        </p:nvSpPr>
        <p:spPr/>
        <p:txBody>
          <a:bodyPr/>
          <a:lstStyle/>
          <a:p>
            <a:r>
              <a:rPr lang="tr-TR" smtClean="0"/>
              <a:t>Kalite bir yaşam tarzıdır.</a:t>
            </a:r>
            <a:endParaRPr lang="tr-TR"/>
          </a:p>
        </p:txBody>
      </p:sp>
      <p:sp>
        <p:nvSpPr>
          <p:cNvPr id="9" name="Slayt Numarası Yer Tutucusu 8"/>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374752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192C6F-6FA5-45C8-ACE4-E5B3D13F24FA}" type="datetime1">
              <a:rPr lang="tr-TR" smtClean="0"/>
              <a:pPr/>
              <a:t>20.01.2020</a:t>
            </a:fld>
            <a:endParaRPr lang="tr-TR"/>
          </a:p>
        </p:txBody>
      </p:sp>
      <p:sp>
        <p:nvSpPr>
          <p:cNvPr id="4" name="Altbilgi Yer Tutucusu 3"/>
          <p:cNvSpPr>
            <a:spLocks noGrp="1"/>
          </p:cNvSpPr>
          <p:nvPr>
            <p:ph type="ftr" sz="quarter" idx="11"/>
          </p:nvPr>
        </p:nvSpPr>
        <p:spPr/>
        <p:txBody>
          <a:bodyPr/>
          <a:lstStyle/>
          <a:p>
            <a:r>
              <a:rPr lang="tr-TR" smtClean="0"/>
              <a:t>Kalite bir yaşam tarzıdır.</a:t>
            </a:r>
            <a:endParaRPr lang="tr-TR"/>
          </a:p>
        </p:txBody>
      </p:sp>
      <p:sp>
        <p:nvSpPr>
          <p:cNvPr id="5" name="Slayt Numarası Yer Tutucusu 4"/>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40706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20823A-34F6-4D9A-B72C-4420CCCD8E18}" type="datetime1">
              <a:rPr lang="tr-TR" smtClean="0"/>
              <a:pPr/>
              <a:t>20.01.2020</a:t>
            </a:fld>
            <a:endParaRPr lang="tr-TR"/>
          </a:p>
        </p:txBody>
      </p:sp>
      <p:sp>
        <p:nvSpPr>
          <p:cNvPr id="3" name="Altbilgi Yer Tutucusu 2"/>
          <p:cNvSpPr>
            <a:spLocks noGrp="1"/>
          </p:cNvSpPr>
          <p:nvPr>
            <p:ph type="ftr" sz="quarter" idx="11"/>
          </p:nvPr>
        </p:nvSpPr>
        <p:spPr/>
        <p:txBody>
          <a:bodyPr/>
          <a:lstStyle/>
          <a:p>
            <a:r>
              <a:rPr lang="tr-TR" smtClean="0"/>
              <a:t>Kalite bir yaşam tarzıdır.</a:t>
            </a:r>
            <a:endParaRPr lang="tr-TR"/>
          </a:p>
        </p:txBody>
      </p:sp>
      <p:sp>
        <p:nvSpPr>
          <p:cNvPr id="4" name="Slayt Numarası Yer Tutucusu 3"/>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13270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6673C7-9167-4403-8666-44BE39765140}" type="datetime1">
              <a:rPr lang="tr-TR" smtClean="0"/>
              <a:pPr/>
              <a:t>20.01.2020</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13799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2AA8A1-43D8-4974-AA28-F99EFBEC3B2D}" type="datetime1">
              <a:rPr lang="tr-TR" smtClean="0"/>
              <a:pPr/>
              <a:t>20.01.2020</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137181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C83F0-FC27-43D2-9813-F060C2D9E7A0}" type="datetime1">
              <a:rPr lang="tr-TR" smtClean="0"/>
              <a:pPr/>
              <a:t>20.01.2020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Kalite bir yaşam tarzıdır.</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F893C-C32F-4835-A1E5-850973405C58}" type="slidenum">
              <a:rPr lang="tr-TR" smtClean="0"/>
              <a:pPr/>
              <a:t>‹#›</a:t>
            </a:fld>
            <a:endParaRPr lang="tr-TR"/>
          </a:p>
        </p:txBody>
      </p:sp>
    </p:spTree>
    <p:extLst>
      <p:ext uri="{BB962C8B-B14F-4D97-AF65-F5344CB8AC3E}">
        <p14:creationId xmlns="" xmlns:p14="http://schemas.microsoft.com/office/powerpoint/2010/main" val="3156946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85786" y="3143248"/>
            <a:ext cx="7772400" cy="504055"/>
          </a:xfrm>
        </p:spPr>
        <p:txBody>
          <a:bodyPr>
            <a:noAutofit/>
          </a:bodyPr>
          <a:lstStyle/>
          <a:p>
            <a:r>
              <a:rPr lang="tr-TR" b="1" dirty="0" smtClean="0">
                <a:solidFill>
                  <a:srgbClr val="FF0000"/>
                </a:solidFill>
              </a:rPr>
              <a:t>2019 YILI </a:t>
            </a:r>
            <a:br>
              <a:rPr lang="tr-TR" b="1" dirty="0" smtClean="0">
                <a:solidFill>
                  <a:srgbClr val="FF0000"/>
                </a:solidFill>
              </a:rPr>
            </a:br>
            <a:r>
              <a:rPr lang="tr-TR" b="1" dirty="0" smtClean="0">
                <a:solidFill>
                  <a:srgbClr val="FF0000"/>
                </a:solidFill>
              </a:rPr>
              <a:t>OCAK-ARALIK YGG SUNUMU</a:t>
            </a:r>
            <a:br>
              <a:rPr lang="tr-TR" b="1" dirty="0" smtClean="0">
                <a:solidFill>
                  <a:srgbClr val="FF0000"/>
                </a:solidFill>
              </a:rPr>
            </a:br>
            <a:r>
              <a:rPr lang="tr-TR" b="1" dirty="0" smtClean="0">
                <a:solidFill>
                  <a:srgbClr val="FF0000"/>
                </a:solidFill>
              </a:rPr>
              <a:t>FEN BİLİMLERİ ENSTİTÜSÜ SÜRECİ</a:t>
            </a:r>
            <a:r>
              <a:rPr lang="tr-TR" b="1" dirty="0">
                <a:solidFill>
                  <a:srgbClr val="FF0000"/>
                </a:solidFill>
              </a:rPr>
              <a:t/>
            </a:r>
            <a:br>
              <a:rPr lang="tr-TR" b="1" dirty="0">
                <a:solidFill>
                  <a:srgbClr val="FF0000"/>
                </a:solidFill>
              </a:rPr>
            </a:br>
            <a:r>
              <a:rPr lang="tr-TR" b="1" dirty="0">
                <a:solidFill>
                  <a:srgbClr val="FF0000"/>
                </a:solidFill>
              </a:rPr>
              <a:t/>
            </a:r>
            <a:br>
              <a:rPr lang="tr-TR" b="1" dirty="0">
                <a:solidFill>
                  <a:srgbClr val="FF0000"/>
                </a:solidFill>
              </a:rPr>
            </a:br>
            <a:r>
              <a:rPr lang="tr-TR" b="1" dirty="0" smtClean="0"/>
              <a:t>21/01/2019</a:t>
            </a:r>
            <a:endParaRPr lang="tr-TR" b="1" dirty="0"/>
          </a:p>
        </p:txBody>
      </p:sp>
      <p:sp>
        <p:nvSpPr>
          <p:cNvPr id="6" name="Slayt Numarası Yer Tutucusu 5"/>
          <p:cNvSpPr>
            <a:spLocks noGrp="1"/>
          </p:cNvSpPr>
          <p:nvPr>
            <p:ph type="sldNum" sz="quarter" idx="12"/>
          </p:nvPr>
        </p:nvSpPr>
        <p:spPr/>
        <p:txBody>
          <a:bodyPr/>
          <a:lstStyle/>
          <a:p>
            <a:fld id="{439F893C-C32F-4835-A1E5-850973405C58}" type="slidenum">
              <a:rPr lang="tr-TR" smtClean="0"/>
              <a:pPr/>
              <a:t>1</a:t>
            </a:fld>
            <a:endParaRPr lang="tr-TR"/>
          </a:p>
        </p:txBody>
      </p:sp>
      <p:pic>
        <p:nvPicPr>
          <p:cNvPr id="4" name="Resim 3"/>
          <p:cNvPicPr/>
          <p:nvPr/>
        </p:nvPicPr>
        <p:blipFill>
          <a:blip r:embed="rId3"/>
          <a:stretch>
            <a:fillRect/>
          </a:stretch>
        </p:blipFill>
        <p:spPr>
          <a:xfrm>
            <a:off x="251520" y="404664"/>
            <a:ext cx="2736304" cy="576064"/>
          </a:xfrm>
          <a:prstGeom prst="rect">
            <a:avLst/>
          </a:prstGeom>
        </p:spPr>
      </p:pic>
    </p:spTree>
    <p:extLst>
      <p:ext uri="{BB962C8B-B14F-4D97-AF65-F5344CB8AC3E}">
        <p14:creationId xmlns=""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369332"/>
          </a:xfrm>
          <a:prstGeom prst="rect">
            <a:avLst/>
          </a:prstGeom>
          <a:noFill/>
        </p:spPr>
        <p:txBody>
          <a:bodyPr wrap="square" rtlCol="0">
            <a:spAutoFit/>
          </a:bodyPr>
          <a:lstStyle/>
          <a:p>
            <a:pPr algn="ctr"/>
            <a:r>
              <a:rPr lang="tr-TR" b="1" dirty="0" smtClean="0">
                <a:solidFill>
                  <a:srgbClr val="FF0000"/>
                </a:solidFill>
                <a:effectLst>
                  <a:outerShdw blurRad="38100" dist="38100" dir="2700000" algn="tl">
                    <a:srgbClr val="000000">
                      <a:alpha val="43137"/>
                    </a:srgbClr>
                  </a:outerShdw>
                </a:effectLst>
              </a:rPr>
              <a:t>                       SÜREÇ PERFORMANS GÖSTERGELERİ (SPİK )</a:t>
            </a:r>
            <a:endParaRPr lang="tr-TR"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10</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8" name="Resim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177898" y="15137229"/>
            <a:ext cx="418472" cy="437493"/>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Resim 8"/>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9135036" y="15865892"/>
            <a:ext cx="575399" cy="499313"/>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Resim 9"/>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1144811" y="15861129"/>
            <a:ext cx="564304" cy="494559"/>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Resim 10"/>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1011461" y="15051505"/>
            <a:ext cx="656241" cy="542112"/>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19" name="18 Tablo"/>
          <p:cNvGraphicFramePr>
            <a:graphicFrameLocks noGrp="1"/>
          </p:cNvGraphicFramePr>
          <p:nvPr/>
        </p:nvGraphicFramePr>
        <p:xfrm>
          <a:off x="214282" y="857237"/>
          <a:ext cx="8786875" cy="5786447"/>
        </p:xfrm>
        <a:graphic>
          <a:graphicData uri="http://schemas.openxmlformats.org/drawingml/2006/table">
            <a:tbl>
              <a:tblPr/>
              <a:tblGrid>
                <a:gridCol w="269966"/>
                <a:gridCol w="1830058"/>
                <a:gridCol w="581465"/>
                <a:gridCol w="498398"/>
                <a:gridCol w="446482"/>
                <a:gridCol w="366011"/>
                <a:gridCol w="353031"/>
                <a:gridCol w="321883"/>
                <a:gridCol w="280350"/>
                <a:gridCol w="303712"/>
                <a:gridCol w="311499"/>
                <a:gridCol w="321883"/>
                <a:gridCol w="321883"/>
                <a:gridCol w="332267"/>
                <a:gridCol w="301116"/>
                <a:gridCol w="280350"/>
                <a:gridCol w="303712"/>
                <a:gridCol w="459462"/>
                <a:gridCol w="498398"/>
                <a:gridCol w="404949"/>
              </a:tblGrid>
              <a:tr h="289737">
                <a:tc>
                  <a:txBody>
                    <a:bodyPr/>
                    <a:lstStyle/>
                    <a:p>
                      <a:pPr algn="ctr" fontAlgn="ctr"/>
                      <a:r>
                        <a:rPr lang="tr-TR" sz="600" b="0" i="0" u="none" strike="noStrike" dirty="0">
                          <a:solidFill>
                            <a:srgbClr val="000000"/>
                          </a:solidFill>
                          <a:latin typeface="Tahoma"/>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İş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FF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89737">
                <a:tc>
                  <a:txBody>
                    <a:bodyPr/>
                    <a:lstStyle/>
                    <a:p>
                      <a:pPr algn="ctr" fontAlgn="ctr"/>
                      <a:r>
                        <a:rPr lang="tr-TR" sz="600" b="0" i="0" u="none" strike="noStrike">
                          <a:solidFill>
                            <a:srgbClr val="000000"/>
                          </a:solidFill>
                          <a:latin typeface="Tahoma"/>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İş Kazası Ağırlık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dirty="0">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75939">
                <a:tc>
                  <a:txBody>
                    <a:bodyPr/>
                    <a:lstStyle/>
                    <a:p>
                      <a:pPr algn="ctr" fontAlgn="ctr"/>
                      <a:r>
                        <a:rPr lang="tr-TR" sz="600" b="0" i="0" u="none" strike="noStrike">
                          <a:solidFill>
                            <a:srgbClr val="000000"/>
                          </a:solidFill>
                          <a:latin typeface="Tahoma"/>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Öneri Sayısı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75939">
                <a:tc>
                  <a:txBody>
                    <a:bodyPr/>
                    <a:lstStyle/>
                    <a:p>
                      <a:pPr algn="ctr" fontAlgn="ctr"/>
                      <a:r>
                        <a:rPr lang="tr-TR" sz="600" b="0" i="0" u="none" strike="noStrike">
                          <a:solidFill>
                            <a:srgbClr val="000000"/>
                          </a:solidFill>
                          <a:latin typeface="Tahoma"/>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Önerilerin Hayata Geçirilme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5939">
                <a:tc>
                  <a:txBody>
                    <a:bodyPr/>
                    <a:lstStyle/>
                    <a:p>
                      <a:pPr algn="ctr" fontAlgn="ctr"/>
                      <a:r>
                        <a:rPr lang="tr-TR" sz="600" b="0" i="0" u="none" strike="noStrike">
                          <a:solidFill>
                            <a:srgbClr val="000000"/>
                          </a:solidFill>
                          <a:latin typeface="Tahoma"/>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Personel Performans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2">
                  <a:txBody>
                    <a:bodyPr/>
                    <a:lstStyle/>
                    <a:p>
                      <a:pPr algn="ctr" fontAlgn="ctr"/>
                      <a:r>
                        <a:rPr lang="tr-TR" sz="600" b="0" i="0" u="none" strike="noStrike">
                          <a:solidFill>
                            <a:srgbClr val="000000"/>
                          </a:solidFill>
                          <a:latin typeface="Tahoma"/>
                        </a:rPr>
                        <a:t>Performans değerlendirme yapılmamıştır.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5036">
                <a:tc>
                  <a:txBody>
                    <a:bodyPr/>
                    <a:lstStyle/>
                    <a:p>
                      <a:pPr algn="ctr" fontAlgn="ctr"/>
                      <a:r>
                        <a:rPr lang="tr-TR" sz="600" b="0" i="0" u="none" strike="noStrike">
                          <a:solidFill>
                            <a:srgbClr val="000000"/>
                          </a:solidFill>
                          <a:latin typeface="Tahoma"/>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Süreç  Memnuniyet Oranı </a:t>
                      </a:r>
                      <a:br>
                        <a:rPr lang="tr-TR" sz="600" b="0" i="0" u="none" strike="noStrike">
                          <a:solidFill>
                            <a:srgbClr val="FF0000"/>
                          </a:solidFill>
                          <a:latin typeface="Calibri"/>
                        </a:rPr>
                      </a:br>
                      <a:endParaRPr lang="tr-TR" sz="600" b="0" i="0" u="none" strike="noStrike">
                        <a:solidFill>
                          <a:srgbClr val="FF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1.14.1-1.5.1.-1.5.2.-1.5.3.-1.5.4.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76,66%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75939">
                <a:tc gridSpan="10">
                  <a:txBody>
                    <a:bodyPr/>
                    <a:lstStyle/>
                    <a:p>
                      <a:pPr algn="ctr" fontAlgn="b"/>
                      <a:r>
                        <a:rPr lang="tr-TR" sz="600" b="1" i="0" u="none" strike="noStrike">
                          <a:solidFill>
                            <a:srgbClr val="FFFFFF"/>
                          </a:solidFill>
                          <a:latin typeface="Tahoma"/>
                        </a:rPr>
                        <a:t>2019 GENEL 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0">
                  <a:txBody>
                    <a:bodyPr/>
                    <a:lstStyle/>
                    <a:p>
                      <a:pPr algn="ctr" fontAlgn="b"/>
                      <a:r>
                        <a:rPr lang="tr-TR" sz="600" b="1" i="0" u="none" strike="noStrike">
                          <a:solidFill>
                            <a:srgbClr val="FFFFFF"/>
                          </a:solidFill>
                          <a:latin typeface="Tahoma"/>
                        </a:rPr>
                        <a:t>SEMBOLLERİN ANLAMLARI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99013">
                <a:tc>
                  <a:txBody>
                    <a:bodyPr/>
                    <a:lstStyle/>
                    <a:p>
                      <a:pPr algn="l" fontAlgn="b"/>
                      <a:r>
                        <a:rPr lang="tr-TR" sz="600" b="1" i="0" u="none" strike="noStrike">
                          <a:solidFill>
                            <a:srgbClr val="000000"/>
                          </a:solidFill>
                          <a:latin typeface="Tahoma"/>
                        </a:rPr>
                        <a:t>TOPLAM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15</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l" fontAlgn="b"/>
                      <a:r>
                        <a:rPr lang="tr-TR" sz="600" b="1" i="0" u="none" strike="noStrike" dirty="0">
                          <a:solidFill>
                            <a:srgbClr val="000000"/>
                          </a:solidFill>
                          <a:latin typeface="Tahoma"/>
                        </a:rPr>
                        <a:t> </a:t>
                      </a:r>
                      <a:endParaRPr lang="tr-TR" sz="600" b="0"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600" b="1" i="0" u="none" strike="noStrike">
                          <a:solidFill>
                            <a:srgbClr val="000000"/>
                          </a:solidFill>
                          <a:latin typeface="Tahoma"/>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latin typeface="Tahoma"/>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tr-TR" sz="600" b="1" i="0" u="none" strike="noStrike" dirty="0">
                          <a:solidFill>
                            <a:srgbClr val="000000"/>
                          </a:solidFill>
                          <a:latin typeface="Tahoma"/>
                        </a:rPr>
                        <a:t> </a:t>
                      </a:r>
                      <a:endParaRPr lang="tr-TR"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latin typeface="Tahoma"/>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latin typeface="Tahoma"/>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latin typeface="Tahoma"/>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latin typeface="Tahoma"/>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75939">
                <a:tc gridSpan="2">
                  <a:txBody>
                    <a:bodyPr/>
                    <a:lstStyle/>
                    <a:p>
                      <a:pPr algn="l" fontAlgn="b"/>
                      <a:r>
                        <a:rPr lang="tr-TR" sz="600" b="1" i="0" u="none" strike="noStrike">
                          <a:solidFill>
                            <a:srgbClr val="000000"/>
                          </a:solidFill>
                          <a:latin typeface="Tahoma"/>
                        </a:rPr>
                        <a:t>TUTAN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600" b="1" i="0" u="none" strike="noStrike">
                          <a:solidFill>
                            <a:srgbClr val="000000"/>
                          </a:solidFill>
                          <a:latin typeface="Tahoma"/>
                        </a:rPr>
                        <a:t>12</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6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gridSpan="3">
                  <a:txBody>
                    <a:bodyPr/>
                    <a:lstStyle/>
                    <a:p>
                      <a:pPr algn="ctr" fontAlgn="b"/>
                      <a:r>
                        <a:rPr lang="tr-TR" sz="600" b="1" i="0" u="none" strike="noStrike">
                          <a:solidFill>
                            <a:srgbClr val="000000"/>
                          </a:solidFill>
                          <a:latin typeface="Tahoma"/>
                        </a:rPr>
                        <a:t>Mükemmel</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ctr"/>
                      <a:endParaRPr lang="tr-TR" sz="600" b="1" i="0" u="none" strike="noStrike">
                        <a:solidFill>
                          <a:srgbClr val="000000"/>
                        </a:solidFill>
                        <a:latin typeface="Tahoma"/>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tr-TR" sz="600" b="1" i="0" u="none" strike="noStrike">
                        <a:solidFill>
                          <a:srgbClr val="000000"/>
                        </a:solidFill>
                        <a:latin typeface="Tahoma"/>
                      </a:endParaRPr>
                    </a:p>
                  </a:txBody>
                  <a:tcPr marL="0" marR="0" marT="0" marB="0" anchor="b">
                    <a:lnL>
                      <a:noFill/>
                    </a:lnL>
                    <a:lnR>
                      <a:noFill/>
                    </a:lnR>
                    <a:lnT>
                      <a:noFill/>
                    </a:lnT>
                    <a:lnB>
                      <a:noFill/>
                    </a:lnB>
                  </a:tcPr>
                </a:tc>
                <a:tc>
                  <a:txBody>
                    <a:bodyPr/>
                    <a:lstStyle/>
                    <a:p>
                      <a:pPr algn="ctr" fontAlgn="b"/>
                      <a:endParaRPr lang="tr-TR" sz="600" b="1"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ctr" fontAlgn="b"/>
                      <a:r>
                        <a:rPr lang="tr-TR" sz="600" b="1" i="0" u="none" strike="noStrike">
                          <a:solidFill>
                            <a:srgbClr val="000000"/>
                          </a:solidFill>
                          <a:latin typeface="Tahoma"/>
                        </a:rPr>
                        <a:t>İyileştirilmeli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r>
              <a:tr h="275939">
                <a:tc gridSpan="2">
                  <a:txBody>
                    <a:bodyPr/>
                    <a:lstStyle/>
                    <a:p>
                      <a:pPr algn="l" fontAlgn="b"/>
                      <a:r>
                        <a:rPr lang="tr-TR" sz="600" b="1" i="0" u="none" strike="noStrike">
                          <a:solidFill>
                            <a:srgbClr val="000000"/>
                          </a:solidFill>
                          <a:latin typeface="Tahoma"/>
                        </a:rPr>
                        <a:t>TUTMAYAN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600" b="1" i="0" u="none" strike="noStrike">
                          <a:solidFill>
                            <a:srgbClr val="000000"/>
                          </a:solidFill>
                          <a:latin typeface="Tahoma"/>
                        </a:rPr>
                        <a:t>3</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6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600" b="1" i="0" u="none" strike="noStrike">
                          <a:solidFill>
                            <a:srgbClr val="000000"/>
                          </a:solidFill>
                          <a:latin typeface="Tahoma"/>
                        </a:rPr>
                        <a:t>100-90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ctr" fontAlgn="ctr"/>
                      <a:r>
                        <a:rPr lang="tr-TR" sz="6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ctr" fontAlgn="b"/>
                      <a:r>
                        <a:rPr lang="tr-TR" sz="600" b="1" i="0" u="none" strike="noStrike">
                          <a:solidFill>
                            <a:srgbClr val="000000"/>
                          </a:solidFill>
                          <a:latin typeface="Tahoma"/>
                        </a:rPr>
                        <a:t>   79-60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r>
              <a:tr h="275939">
                <a:tc gridSpan="2">
                  <a:txBody>
                    <a:bodyPr/>
                    <a:lstStyle/>
                    <a:p>
                      <a:pPr algn="l" fontAlgn="b"/>
                      <a:r>
                        <a:rPr lang="tr-TR" sz="600" b="1" i="0" u="none" strike="noStrike">
                          <a:solidFill>
                            <a:srgbClr val="000000"/>
                          </a:solidFill>
                          <a:latin typeface="Tahoma"/>
                        </a:rPr>
                        <a:t>ORTALAMA PERFORMANS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600" b="1" i="0" u="none" strike="noStrike">
                          <a:solidFill>
                            <a:srgbClr val="000000"/>
                          </a:solidFill>
                          <a:latin typeface="Tahoma"/>
                        </a:rPr>
                        <a:t>80%</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Tahoma"/>
                        </a:rPr>
                        <a:t> </a:t>
                      </a:r>
                      <a:endParaRPr lang="tr-TR" sz="600" b="0"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600" b="0" i="0" u="none" strike="noStrike">
                          <a:solidFill>
                            <a:srgbClr val="000000"/>
                          </a:solidFill>
                          <a:latin typeface="Tahoma"/>
                        </a:rPr>
                        <a:t> </a:t>
                      </a:r>
                      <a:endParaRPr lang="tr-TR" sz="600" b="0"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75939">
                <a:tc gridSpan="2">
                  <a:txBody>
                    <a:bodyPr/>
                    <a:lstStyle/>
                    <a:p>
                      <a:pPr algn="l" fontAlgn="b"/>
                      <a:r>
                        <a:rPr lang="tr-TR" sz="600" b="1" i="0" u="none" strike="noStrike">
                          <a:solidFill>
                            <a:srgbClr val="000000"/>
                          </a:solidFill>
                          <a:latin typeface="Tahoma"/>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gridSpan="8">
                  <a:txBody>
                    <a:bodyPr/>
                    <a:lstStyle/>
                    <a:p>
                      <a:pPr algn="l" fontAlgn="b"/>
                      <a:r>
                        <a:rPr lang="tr-TR" sz="600" b="1" i="0" u="none" strike="noStrike">
                          <a:solidFill>
                            <a:srgbClr val="000000"/>
                          </a:solidFill>
                          <a:latin typeface="Tahoma"/>
                        </a:rPr>
                        <a:t>Başarılı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600" b="1" i="0" u="none" strike="noStrike" dirty="0">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gridSpan="3">
                  <a:txBody>
                    <a:bodyPr/>
                    <a:lstStyle/>
                    <a:p>
                      <a:pPr algn="ctr" fontAlgn="b"/>
                      <a:r>
                        <a:rPr lang="tr-TR" sz="600" b="1" i="0" u="none" strike="noStrike">
                          <a:solidFill>
                            <a:srgbClr val="000000"/>
                          </a:solidFill>
                          <a:latin typeface="Tahoma"/>
                        </a:rPr>
                        <a:t>Başarılı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6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endParaRPr lang="tr-TR" sz="600" b="1"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600" b="0" i="0" u="none" strike="noStrike">
                          <a:solidFill>
                            <a:srgbClr val="000000"/>
                          </a:solidFill>
                          <a:latin typeface="Tahoma"/>
                        </a:rPr>
                        <a:t> </a:t>
                      </a:r>
                    </a:p>
                  </a:txBody>
                  <a:tcPr marL="0" marR="0" marT="0" marB="0" anchor="b">
                    <a:lnL>
                      <a:noFill/>
                    </a:lnL>
                    <a:lnR>
                      <a:noFill/>
                    </a:lnR>
                    <a:lnT>
                      <a:noFill/>
                    </a:lnT>
                    <a:lnB>
                      <a:noFill/>
                    </a:lnB>
                    <a:solidFill>
                      <a:srgbClr val="FFFFFF"/>
                    </a:solidFill>
                  </a:tcPr>
                </a:tc>
                <a:tc gridSpan="2">
                  <a:txBody>
                    <a:bodyPr/>
                    <a:lstStyle/>
                    <a:p>
                      <a:pPr algn="l" fontAlgn="b"/>
                      <a:r>
                        <a:rPr lang="tr-TR" sz="600" b="1" i="0" u="none" strike="noStrike">
                          <a:solidFill>
                            <a:srgbClr val="000000"/>
                          </a:solidFill>
                          <a:latin typeface="Tahoma"/>
                        </a:rPr>
                        <a:t>  Başarısız</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r>
              <a:tr h="855412">
                <a:tc gridSpan="2">
                  <a:txBody>
                    <a:bodyPr/>
                    <a:lstStyle/>
                    <a:p>
                      <a:pPr algn="l" fontAlgn="b"/>
                      <a:r>
                        <a:rPr lang="tr-TR" sz="600" b="1" i="0" u="none" strike="noStrike">
                          <a:solidFill>
                            <a:srgbClr val="000000"/>
                          </a:solidFill>
                          <a:latin typeface="Tahoma"/>
                        </a:rPr>
                        <a:t>SEMBOL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endParaRPr lang="tr-TR" sz="600" b="1"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dirty="0">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600" b="1" i="0" u="none" strike="noStrike" dirty="0">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600" b="1" i="0" u="none" strike="noStrike" dirty="0">
                          <a:solidFill>
                            <a:srgbClr val="000000"/>
                          </a:solidFill>
                          <a:latin typeface="Tahoma"/>
                        </a:rPr>
                        <a:t>  89-80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ctr" fontAlgn="b"/>
                      <a:r>
                        <a:rPr lang="tr-TR" sz="6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dirty="0">
                          <a:solidFill>
                            <a:srgbClr val="000000"/>
                          </a:solidFill>
                          <a:latin typeface="Tahoma"/>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solidFill>
                            <a:srgbClr val="000000"/>
                          </a:solidFill>
                          <a:latin typeface="Tahoma"/>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600" b="1" i="0" u="none" strike="noStrike" dirty="0">
                          <a:solidFill>
                            <a:srgbClr val="000000"/>
                          </a:solidFill>
                          <a:latin typeface="Tahoma"/>
                        </a:rPr>
                        <a:t>59-0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r>
            </a:tbl>
          </a:graphicData>
        </a:graphic>
      </p:graphicFrame>
      <p:pic>
        <p:nvPicPr>
          <p:cNvPr id="20" name="19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7000000}"/>
              </a:ext>
            </a:extLst>
          </p:cNvPr>
          <p:cNvPicPr>
            <a:picLocks noChangeAspect="1" noChangeArrowheads="1"/>
          </p:cNvPicPr>
          <p:nvPr/>
        </p:nvPicPr>
        <p:blipFill>
          <a:blip r:embed="rId3"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6529386" y="11725862"/>
            <a:ext cx="400051" cy="437564"/>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1" name="20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8000000}"/>
              </a:ext>
            </a:extLst>
          </p:cNvPr>
          <p:cNvPicPr>
            <a:picLocks noChangeAspect="1" noChangeArrowheads="1"/>
          </p:cNvPicPr>
          <p:nvPr/>
        </p:nvPicPr>
        <p:blipFill>
          <a:blip r:embed="rId4"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6487026" y="12234862"/>
            <a:ext cx="543376" cy="500063"/>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2" name="21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9000000}"/>
              </a:ext>
            </a:extLst>
          </p:cNvPr>
          <p:cNvPicPr>
            <a:picLocks noChangeAspect="1" noChangeArrowheads="1"/>
          </p:cNvPicPr>
          <p:nvPr/>
        </p:nvPicPr>
        <p:blipFill>
          <a:blip r:embed="rId5"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8610599" y="12230101"/>
            <a:ext cx="527423" cy="495299"/>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3" name="22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A000000}"/>
              </a:ext>
            </a:extLst>
          </p:cNvPr>
          <p:cNvPicPr>
            <a:picLocks noChangeAspect="1" noChangeArrowheads="1"/>
          </p:cNvPicPr>
          <p:nvPr/>
        </p:nvPicPr>
        <p:blipFill>
          <a:blip r:embed="rId6"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8477250" y="11640264"/>
            <a:ext cx="619127" cy="542212"/>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4" name="23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8000000}"/>
              </a:ext>
            </a:extLst>
          </p:cNvPr>
          <p:cNvPicPr>
            <a:picLocks noChangeAspect="1" noChangeArrowheads="1"/>
          </p:cNvPicPr>
          <p:nvPr/>
        </p:nvPicPr>
        <p:blipFill>
          <a:blip r:embed="rId7"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2618326" y="12696826"/>
            <a:ext cx="496800" cy="457200"/>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5" name="24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7000000}"/>
              </a:ext>
            </a:extLst>
          </p:cNvPr>
          <p:cNvPicPr>
            <a:picLocks noChangeAspect="1" noChangeArrowheads="1"/>
          </p:cNvPicPr>
          <p:nvPr/>
        </p:nvPicPr>
        <p:blipFill>
          <a:blip r:embed="rId3"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5643570" y="4000504"/>
            <a:ext cx="400051" cy="437564"/>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6" name="25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A000000}"/>
              </a:ext>
            </a:extLst>
          </p:cNvPr>
          <p:cNvPicPr>
            <a:picLocks noChangeAspect="1" noChangeArrowheads="1"/>
          </p:cNvPicPr>
          <p:nvPr/>
        </p:nvPicPr>
        <p:blipFill>
          <a:blip r:embed="rId6"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7429520" y="3929066"/>
            <a:ext cx="619127" cy="542212"/>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7" name="26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8000000}"/>
              </a:ext>
            </a:extLst>
          </p:cNvPr>
          <p:cNvPicPr>
            <a:picLocks noChangeAspect="1" noChangeArrowheads="1"/>
          </p:cNvPicPr>
          <p:nvPr/>
        </p:nvPicPr>
        <p:blipFill>
          <a:blip r:embed="rId4"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5643570" y="5857892"/>
            <a:ext cx="543376" cy="500063"/>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8" name="27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8000000}"/>
              </a:ext>
            </a:extLst>
          </p:cNvPr>
          <p:cNvPicPr>
            <a:picLocks noChangeAspect="1" noChangeArrowheads="1"/>
          </p:cNvPicPr>
          <p:nvPr/>
        </p:nvPicPr>
        <p:blipFill>
          <a:blip r:embed="rId4"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2357422" y="6000768"/>
            <a:ext cx="543376" cy="500063"/>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pic>
        <p:nvPicPr>
          <p:cNvPr id="29" name="28 Resim">
            <a:extLst>
              <a:ext uri="{FF2B5EF4-FFF2-40B4-BE49-F238E27FC236}">
                <a16:creationId xmlns:lc="http://schemas.openxmlformats.org/drawingml/2006/lockedCanvas" xmlns:a16="http://schemas.microsoft.com/office/drawing/2014/main" xmlns:xdr="http://schemas.openxmlformats.org/drawingml/2006/spreadsheetDrawing" xmlns="" id="{00000000-0008-0000-0000-000009000000}"/>
              </a:ext>
            </a:extLst>
          </p:cNvPr>
          <p:cNvPicPr>
            <a:picLocks noChangeAspect="1" noChangeArrowheads="1"/>
          </p:cNvPicPr>
          <p:nvPr/>
        </p:nvPicPr>
        <p:blipFill>
          <a:blip r:embed="rId5" cstate="print">
            <a:extLst>
              <a:ext uri="{28A0092B-C50C-407E-A947-70E740481C1C}">
                <a14:useLocalDpi xmlns:lc="http://schemas.openxmlformats.org/drawingml/2006/lockedCanvas" xmlns:a14="http://schemas.microsoft.com/office/drawing/2010/main" xmlns:xdr="http://schemas.openxmlformats.org/drawingml/2006/spreadsheetDrawing" xmlns="" val="0"/>
              </a:ext>
            </a:extLst>
          </a:blip>
          <a:srcRect/>
          <a:stretch>
            <a:fillRect/>
          </a:stretch>
        </p:blipFill>
        <p:spPr bwMode="auto">
          <a:xfrm>
            <a:off x="7215206" y="5929330"/>
            <a:ext cx="527423" cy="495299"/>
          </a:xfrm>
          <a:prstGeom prst="rect">
            <a:avLst/>
          </a:prstGeom>
          <a:noFill/>
          <a:extLst>
            <a:ext uri="{909E8E84-426E-40DD-AFC4-6F175D3DCCD1}">
              <a14:hiddenFill xmlns:lc="http://schemas.openxmlformats.org/drawingml/2006/lockedCanvas" xmlns:a14="http://schemas.microsoft.com/office/drawing/2010/main" xmlns:xdr="http://schemas.openxmlformats.org/drawingml/2006/spreadsheetDrawing" xmlns="">
                <a:solidFill>
                  <a:srgbClr val="FFFFFF"/>
                </a:solidFill>
              </a14:hiddenFill>
            </a:ext>
          </a:extLst>
        </p:spPr>
      </p:pic>
    </p:spTree>
    <p:extLst>
      <p:ext uri="{BB962C8B-B14F-4D97-AF65-F5344CB8AC3E}">
        <p14:creationId xmlns="" xmlns:p14="http://schemas.microsoft.com/office/powerpoint/2010/main" val="4136395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357554" y="357166"/>
            <a:ext cx="5029160"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KALİTE FAALİYET PLANLARI</a:t>
            </a:r>
            <a:endParaRPr lang="tr-TR" sz="20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11</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graphicFrame>
        <p:nvGraphicFramePr>
          <p:cNvPr id="12" name="11 Tablo"/>
          <p:cNvGraphicFramePr>
            <a:graphicFrameLocks noGrp="1"/>
          </p:cNvGraphicFramePr>
          <p:nvPr/>
        </p:nvGraphicFramePr>
        <p:xfrm>
          <a:off x="142868" y="928671"/>
          <a:ext cx="8858266" cy="5715038"/>
        </p:xfrm>
        <a:graphic>
          <a:graphicData uri="http://schemas.openxmlformats.org/drawingml/2006/table">
            <a:tbl>
              <a:tblPr/>
              <a:tblGrid>
                <a:gridCol w="2045081"/>
                <a:gridCol w="527942"/>
                <a:gridCol w="355666"/>
                <a:gridCol w="659464"/>
                <a:gridCol w="318618"/>
                <a:gridCol w="72245"/>
                <a:gridCol w="72245"/>
                <a:gridCol w="72245"/>
                <a:gridCol w="72245"/>
                <a:gridCol w="72245"/>
                <a:gridCol w="72245"/>
                <a:gridCol w="72245"/>
                <a:gridCol w="72245"/>
                <a:gridCol w="72245"/>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gridCol w="100030"/>
              </a:tblGrid>
              <a:tr h="363706">
                <a:tc rowSpan="2">
                  <a:txBody>
                    <a:bodyPr/>
                    <a:lstStyle/>
                    <a:p>
                      <a:pPr algn="ctr" fontAlgn="ctr"/>
                      <a:r>
                        <a:rPr lang="tr-TR" sz="600" b="1" i="0" u="none" strike="noStrike">
                          <a:solidFill>
                            <a:srgbClr val="FFFFFF"/>
                          </a:solidFill>
                          <a:latin typeface="Verdana"/>
                        </a:rPr>
                        <a:t>   FAALİYETİN ADI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400" b="1" i="0" u="none" strike="noStrike">
                          <a:solidFill>
                            <a:srgbClr val="FFFFFF"/>
                          </a:solidFill>
                          <a:latin typeface="Verdana"/>
                        </a:rPr>
                        <a:t>Sorumlu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400" b="1" i="0" u="none" strike="noStrike">
                          <a:solidFill>
                            <a:srgbClr val="FFFFFF"/>
                          </a:solidFill>
                          <a:latin typeface="Verdana"/>
                        </a:rPr>
                        <a:t>Kaynak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rowSpan="2">
                  <a:txBody>
                    <a:bodyPr/>
                    <a:lstStyle/>
                    <a:p>
                      <a:pPr algn="ctr" fontAlgn="ctr"/>
                      <a:r>
                        <a:rPr lang="tr-TR" sz="400" b="1" i="0" u="none" strike="noStrike">
                          <a:solidFill>
                            <a:srgbClr val="FFFFFF"/>
                          </a:solidFill>
                          <a:latin typeface="Verdana"/>
                        </a:rPr>
                        <a:t>Takip          Göstergesi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2060"/>
                    </a:solidFill>
                  </a:tcPr>
                </a:tc>
                <a:tc>
                  <a:txBody>
                    <a:bodyPr/>
                    <a:lstStyle/>
                    <a:p>
                      <a:pPr algn="ctr" fontAlgn="ctr"/>
                      <a:r>
                        <a:rPr lang="tr-TR" sz="300" b="1" i="0" u="none" strike="noStrike">
                          <a:solidFill>
                            <a:srgbClr val="000000"/>
                          </a:solidFill>
                          <a:latin typeface="Verdana"/>
                        </a:rPr>
                        <a:t>Termin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gridSpan="5">
                  <a:txBody>
                    <a:bodyPr/>
                    <a:lstStyle/>
                    <a:p>
                      <a:pPr algn="ctr" fontAlgn="ctr"/>
                      <a:r>
                        <a:rPr lang="tr-TR" sz="300" b="1" i="0" u="none" strike="noStrike">
                          <a:solidFill>
                            <a:srgbClr val="000000"/>
                          </a:solidFill>
                          <a:latin typeface="Verdana"/>
                        </a:rPr>
                        <a:t>OCAK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ŞUBAT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MART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NİSAN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300" b="1" i="0" u="none" strike="noStrike">
                          <a:solidFill>
                            <a:srgbClr val="000000"/>
                          </a:solidFill>
                          <a:latin typeface="Verdana"/>
                        </a:rPr>
                        <a:t>MAYIS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HAZİRAN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TEMMUZ</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300" b="1" i="0" u="none" strike="noStrike">
                          <a:solidFill>
                            <a:srgbClr val="000000"/>
                          </a:solidFill>
                          <a:latin typeface="Verdana"/>
                        </a:rPr>
                        <a:t>AĞUSTOS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EYLÜL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EKİM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ctr"/>
                      <a:r>
                        <a:rPr lang="tr-TR" sz="300" b="1" i="0" u="none" strike="noStrike">
                          <a:solidFill>
                            <a:srgbClr val="000000"/>
                          </a:solidFill>
                          <a:latin typeface="Verdana"/>
                        </a:rPr>
                        <a:t>KASIM</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300" b="1" i="0" u="none" strike="noStrike">
                          <a:solidFill>
                            <a:srgbClr val="000000"/>
                          </a:solidFill>
                          <a:latin typeface="Verdana"/>
                        </a:rPr>
                        <a:t>ARALIK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6370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300" b="1" i="0" u="none" strike="noStrike">
                          <a:solidFill>
                            <a:srgbClr val="000000"/>
                          </a:solidFill>
                          <a:latin typeface="Verdana"/>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19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29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39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43</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47</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49</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50</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51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c>
                  <a:txBody>
                    <a:bodyPr/>
                    <a:lstStyle/>
                    <a:p>
                      <a:pPr algn="ctr" fontAlgn="ctr"/>
                      <a:r>
                        <a:rPr lang="tr-TR" sz="300" b="1" i="0" u="none" strike="noStrike">
                          <a:solidFill>
                            <a:srgbClr val="000000"/>
                          </a:solidFill>
                          <a:latin typeface="Verdana"/>
                        </a:rPr>
                        <a:t>52</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33CCCC"/>
                    </a:solidFill>
                  </a:tcPr>
                </a:tc>
              </a:tr>
              <a:tr h="197210">
                <a:tc>
                  <a:txBody>
                    <a:bodyPr/>
                    <a:lstStyle/>
                    <a:p>
                      <a:pPr algn="l" fontAlgn="ctr"/>
                      <a:r>
                        <a:rPr lang="tr-TR" sz="400" b="1" i="0" u="none" strike="noStrike">
                          <a:solidFill>
                            <a:srgbClr val="000000"/>
                          </a:solidFill>
                          <a:latin typeface="Calibri"/>
                        </a:rPr>
                        <a:t>1. YÖK denetimi olumsuz bulgu sayısı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2472">
                <a:tc rowSpan="2">
                  <a:txBody>
                    <a:bodyPr/>
                    <a:lstStyle/>
                    <a:p>
                      <a:pPr algn="l" fontAlgn="ctr"/>
                      <a:r>
                        <a:rPr lang="tr-TR" sz="400" b="0" i="0" u="none" strike="noStrike">
                          <a:solidFill>
                            <a:srgbClr val="000000"/>
                          </a:solidFill>
                          <a:latin typeface="Calibri"/>
                        </a:rPr>
                        <a:t>1.1. YÖK denetimi sonucu çıkan olumsuzlukların giderilmesi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Güncel YÖK Raporu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43644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94419">
                <a:tc>
                  <a:txBody>
                    <a:bodyPr/>
                    <a:lstStyle/>
                    <a:p>
                      <a:pPr algn="l" fontAlgn="ctr"/>
                      <a:r>
                        <a:rPr lang="tr-TR" sz="400" b="1" i="0" u="none" strike="noStrike">
                          <a:solidFill>
                            <a:srgbClr val="000000"/>
                          </a:solidFill>
                          <a:latin typeface="Calibri"/>
                        </a:rPr>
                        <a:t>2. Sosyal Bilimler Enstitüsüne İngilizce Bilen İdari Personel Alınması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2472">
                <a:tc rowSpan="2">
                  <a:txBody>
                    <a:bodyPr/>
                    <a:lstStyle/>
                    <a:p>
                      <a:pPr algn="l" fontAlgn="ctr"/>
                      <a:r>
                        <a:rPr lang="tr-TR" sz="400" b="0" i="0" u="none" strike="noStrike">
                          <a:solidFill>
                            <a:srgbClr val="000000"/>
                          </a:solidFill>
                          <a:latin typeface="Calibri"/>
                        </a:rPr>
                        <a:t>2.1. Görevlendirme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Görevlendirme Yazısı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gridSpan="52">
                  <a:txBody>
                    <a:bodyPr/>
                    <a:lstStyle/>
                    <a:p>
                      <a:pPr algn="ctr" fontAlgn="ctr"/>
                      <a:r>
                        <a:rPr lang="tr-TR" sz="4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r>
              <a:tr h="38795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394419">
                <a:tc>
                  <a:txBody>
                    <a:bodyPr/>
                    <a:lstStyle/>
                    <a:p>
                      <a:pPr algn="l" fontAlgn="ctr"/>
                      <a:r>
                        <a:rPr lang="tr-TR" sz="400" b="1" i="0" u="none" strike="noStrike">
                          <a:solidFill>
                            <a:srgbClr val="000000"/>
                          </a:solidFill>
                          <a:latin typeface="Calibri"/>
                        </a:rPr>
                        <a:t>3. Bölgenin ve Ülkenin İmkan ve Sorunlarına Yönelik Araştırmalar Yapılması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2472">
                <a:tc rowSpan="2">
                  <a:txBody>
                    <a:bodyPr/>
                    <a:lstStyle/>
                    <a:p>
                      <a:pPr algn="l" fontAlgn="ctr"/>
                      <a:r>
                        <a:rPr lang="tr-TR" sz="400" b="0" i="0" u="none" strike="noStrike">
                          <a:solidFill>
                            <a:srgbClr val="000000"/>
                          </a:solidFill>
                          <a:latin typeface="Calibri"/>
                        </a:rPr>
                        <a:t>3.1.Tez Çalışmaları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Ciltli tez çalışması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40007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94419">
                <a:tc>
                  <a:txBody>
                    <a:bodyPr/>
                    <a:lstStyle/>
                    <a:p>
                      <a:pPr algn="l" fontAlgn="ctr"/>
                      <a:r>
                        <a:rPr lang="tr-TR" sz="400" b="1" i="0" u="none" strike="noStrike">
                          <a:solidFill>
                            <a:srgbClr val="000000"/>
                          </a:solidFill>
                          <a:latin typeface="Calibri"/>
                        </a:rPr>
                        <a:t>4. Doktora programlarının Açılması(Küresel Ticaret Yönetimi ve Hukuku Doktora Programı-Türkçe)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2472">
                <a:tc rowSpan="2">
                  <a:txBody>
                    <a:bodyPr/>
                    <a:lstStyle/>
                    <a:p>
                      <a:pPr algn="l" fontAlgn="ctr"/>
                      <a:r>
                        <a:rPr lang="tr-TR" sz="400" b="0" i="0" u="none" strike="noStrike">
                          <a:solidFill>
                            <a:srgbClr val="000000"/>
                          </a:solidFill>
                          <a:latin typeface="Calibri"/>
                        </a:rPr>
                        <a:t>4.1.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Karar Örneği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gridSpan="52">
                  <a:txBody>
                    <a:bodyPr/>
                    <a:lstStyle/>
                    <a:p>
                      <a:pPr algn="ctr" fontAlgn="ctr"/>
                      <a:r>
                        <a:rPr lang="tr-TR" sz="4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r>
              <a:tr h="38795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394419">
                <a:tc>
                  <a:txBody>
                    <a:bodyPr/>
                    <a:lstStyle/>
                    <a:p>
                      <a:pPr algn="l" fontAlgn="ctr"/>
                      <a:r>
                        <a:rPr lang="tr-TR" sz="400" b="1" i="0" u="none" strike="noStrike">
                          <a:solidFill>
                            <a:srgbClr val="000000"/>
                          </a:solidFill>
                          <a:latin typeface="Calibri"/>
                        </a:rPr>
                        <a:t>5. Lisansüstü Uzaktan Eğitimi MBA Programlarının Açılması (İşletme, Kamu ve Özel Hukuk)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2472">
                <a:tc rowSpan="2">
                  <a:txBody>
                    <a:bodyPr/>
                    <a:lstStyle/>
                    <a:p>
                      <a:pPr algn="l" fontAlgn="ctr"/>
                      <a:r>
                        <a:rPr lang="tr-TR" sz="400" b="0" i="0" u="none" strike="noStrike">
                          <a:solidFill>
                            <a:srgbClr val="000000"/>
                          </a:solidFill>
                          <a:latin typeface="Calibri"/>
                        </a:rPr>
                        <a:t>5.1.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Karar Örneği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gridSpan="52">
                  <a:txBody>
                    <a:bodyPr/>
                    <a:lstStyle/>
                    <a:p>
                      <a:pPr algn="ctr" fontAlgn="ctr"/>
                      <a:r>
                        <a:rPr lang="tr-TR" sz="4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r>
              <a:tr h="38795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dirty="0">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bl>
          </a:graphicData>
        </a:graphic>
      </p:graphicFrame>
    </p:spTree>
    <p:extLst>
      <p:ext uri="{BB962C8B-B14F-4D97-AF65-F5344CB8AC3E}">
        <p14:creationId xmlns="" xmlns:p14="http://schemas.microsoft.com/office/powerpoint/2010/main" val="2730953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357554" y="357166"/>
            <a:ext cx="5029160"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KALİTE FAALİYET PLANLARI</a:t>
            </a:r>
            <a:endParaRPr lang="tr-TR" sz="20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12</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graphicFrame>
        <p:nvGraphicFramePr>
          <p:cNvPr id="8" name="7 Tablo"/>
          <p:cNvGraphicFramePr>
            <a:graphicFrameLocks noGrp="1"/>
          </p:cNvGraphicFramePr>
          <p:nvPr/>
        </p:nvGraphicFramePr>
        <p:xfrm>
          <a:off x="142828" y="857228"/>
          <a:ext cx="8858327" cy="5857916"/>
        </p:xfrm>
        <a:graphic>
          <a:graphicData uri="http://schemas.openxmlformats.org/drawingml/2006/table">
            <a:tbl>
              <a:tblPr/>
              <a:tblGrid>
                <a:gridCol w="2045498"/>
                <a:gridCol w="528050"/>
                <a:gridCol w="355739"/>
                <a:gridCol w="659600"/>
                <a:gridCol w="316830"/>
                <a:gridCol w="72259"/>
                <a:gridCol w="72259"/>
                <a:gridCol w="72259"/>
                <a:gridCol w="72259"/>
                <a:gridCol w="72259"/>
                <a:gridCol w="72259"/>
                <a:gridCol w="72259"/>
                <a:gridCol w="72259"/>
                <a:gridCol w="72259"/>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tblGrid>
              <a:tr h="191292">
                <a:tc>
                  <a:txBody>
                    <a:bodyPr/>
                    <a:lstStyle/>
                    <a:p>
                      <a:pPr algn="l" fontAlgn="ctr"/>
                      <a:r>
                        <a:rPr lang="tr-TR" sz="400" b="1" i="0" u="none" strike="noStrike">
                          <a:solidFill>
                            <a:srgbClr val="000000"/>
                          </a:solidFill>
                          <a:latin typeface="Calibri"/>
                        </a:rPr>
                        <a:t>6. Çalışanlara Yönelik Yüksek Lisans Programı Açılması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5195">
                <a:tc rowSpan="2">
                  <a:txBody>
                    <a:bodyPr/>
                    <a:lstStyle/>
                    <a:p>
                      <a:pPr algn="l" fontAlgn="ctr"/>
                      <a:r>
                        <a:rPr lang="tr-TR" sz="400" b="0" i="0" u="none" strike="noStrike">
                          <a:solidFill>
                            <a:srgbClr val="000000"/>
                          </a:solidFill>
                          <a:latin typeface="Calibri"/>
                        </a:rPr>
                        <a:t>6.1. Personel İndirimleri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Karar Örneği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82582">
                <a:tc>
                  <a:txBody>
                    <a:bodyPr/>
                    <a:lstStyle/>
                    <a:p>
                      <a:pPr algn="l" fontAlgn="ctr"/>
                      <a:r>
                        <a:rPr lang="tr-TR" sz="400" b="1" i="0" u="none" strike="noStrike">
                          <a:solidFill>
                            <a:srgbClr val="000000"/>
                          </a:solidFill>
                          <a:latin typeface="Calibri"/>
                        </a:rPr>
                        <a:t>7. Kullanıcı Memnuniyet Oranı (Lab. Cihazları) - (Fen Bilimleri Enstitüsü)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5195">
                <a:tc rowSpan="2">
                  <a:txBody>
                    <a:bodyPr/>
                    <a:lstStyle/>
                    <a:p>
                      <a:pPr algn="l" fontAlgn="ctr"/>
                      <a:r>
                        <a:rPr lang="tr-TR" sz="400" b="0" i="0" u="none" strike="noStrike">
                          <a:solidFill>
                            <a:srgbClr val="000000"/>
                          </a:solidFill>
                          <a:latin typeface="Calibri"/>
                        </a:rPr>
                        <a:t>7.1. Memnuniyet Anketi Uygulanması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Memnuniyet Anketi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rowSpan="2">
                  <a:txBody>
                    <a:bodyPr/>
                    <a:lstStyle/>
                    <a:p>
                      <a:pPr algn="l" fontAlgn="ctr"/>
                      <a:r>
                        <a:rPr lang="tr-TR" sz="400" b="0" i="0" u="none" strike="noStrike">
                          <a:solidFill>
                            <a:srgbClr val="000000"/>
                          </a:solidFill>
                          <a:latin typeface="Calibri"/>
                        </a:rPr>
                        <a:t>7.2. Anket sonucu çıkan uygunsuzlukların giderilmesi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Anket Aksiyon Planı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82582">
                <a:tc>
                  <a:txBody>
                    <a:bodyPr/>
                    <a:lstStyle/>
                    <a:p>
                      <a:pPr algn="l" fontAlgn="ctr"/>
                      <a:r>
                        <a:rPr lang="tr-TR" sz="400" b="1" i="0" u="none" strike="noStrike">
                          <a:solidFill>
                            <a:srgbClr val="000000"/>
                          </a:solidFill>
                          <a:latin typeface="Calibri"/>
                        </a:rPr>
                        <a:t>8. Laboratuvar cihazlarının arttırılması  (Mühendislik Fakültesi-Fen Bilimleri Enstitüsü)</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5195">
                <a:tc rowSpan="2">
                  <a:txBody>
                    <a:bodyPr/>
                    <a:lstStyle/>
                    <a:p>
                      <a:pPr algn="l" fontAlgn="ctr"/>
                      <a:r>
                        <a:rPr lang="tr-TR" sz="400" b="0" i="0" u="none" strike="noStrike">
                          <a:solidFill>
                            <a:srgbClr val="000000"/>
                          </a:solidFill>
                          <a:latin typeface="Calibri"/>
                        </a:rPr>
                        <a:t>8.1. Fiyat teklifinin alınması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Fiyat Teklifleri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rowSpan="2">
                  <a:txBody>
                    <a:bodyPr/>
                    <a:lstStyle/>
                    <a:p>
                      <a:pPr algn="l" fontAlgn="ctr"/>
                      <a:r>
                        <a:rPr lang="tr-TR" sz="400" b="0" i="0" u="none" strike="noStrike">
                          <a:solidFill>
                            <a:srgbClr val="000000"/>
                          </a:solidFill>
                          <a:latin typeface="Calibri"/>
                        </a:rPr>
                        <a:t>8.2. Satınalmanın gerçekleştirilmesi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Muhasebe Kayıtları-Satınalma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23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1292">
                <a:tc>
                  <a:txBody>
                    <a:bodyPr/>
                    <a:lstStyle/>
                    <a:p>
                      <a:pPr algn="l" fontAlgn="ctr"/>
                      <a:r>
                        <a:rPr lang="tr-TR" sz="400" b="1" i="0" u="none" strike="noStrike">
                          <a:solidFill>
                            <a:srgbClr val="000000"/>
                          </a:solidFill>
                          <a:latin typeface="Calibri"/>
                        </a:rPr>
                        <a:t>9. Yeni Laboratuvarların Kurulması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5195">
                <a:tc rowSpan="2">
                  <a:txBody>
                    <a:bodyPr/>
                    <a:lstStyle/>
                    <a:p>
                      <a:pPr algn="l" fontAlgn="ctr"/>
                      <a:r>
                        <a:rPr lang="tr-TR" sz="400" b="0" i="0" u="none" strike="noStrike">
                          <a:solidFill>
                            <a:srgbClr val="000000"/>
                          </a:solidFill>
                          <a:latin typeface="Calibri"/>
                        </a:rPr>
                        <a:t>9.1. Fiyat teklifinin alınması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Fiyat Teklifleri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51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5195">
                <a:tc rowSpan="2">
                  <a:txBody>
                    <a:bodyPr/>
                    <a:lstStyle/>
                    <a:p>
                      <a:pPr algn="l" fontAlgn="ctr"/>
                      <a:r>
                        <a:rPr lang="tr-TR" sz="400" b="0" i="0" u="none" strike="noStrike">
                          <a:solidFill>
                            <a:srgbClr val="000000"/>
                          </a:solidFill>
                          <a:latin typeface="Calibri"/>
                        </a:rPr>
                        <a:t>9.2. Satınalmanın gerçekleştirilmesi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Muhasebe Kayıtları-Satınalma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8223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82582">
                <a:tc>
                  <a:txBody>
                    <a:bodyPr/>
                    <a:lstStyle/>
                    <a:p>
                      <a:pPr algn="l" fontAlgn="ctr"/>
                      <a:r>
                        <a:rPr lang="tr-TR" sz="400" b="1" i="0" u="none" strike="noStrike">
                          <a:solidFill>
                            <a:srgbClr val="000000"/>
                          </a:solidFill>
                          <a:latin typeface="Calibri"/>
                        </a:rPr>
                        <a:t>10. Bakım Planına Uyum Oranı  - (Mühendislik Fakültesi-Fen Bilimleri Enstitüsü)</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5195">
                <a:tc rowSpan="2">
                  <a:txBody>
                    <a:bodyPr/>
                    <a:lstStyle/>
                    <a:p>
                      <a:pPr algn="l" fontAlgn="ctr"/>
                      <a:r>
                        <a:rPr lang="tr-TR" sz="400" b="0" i="0" u="none" strike="noStrike">
                          <a:solidFill>
                            <a:srgbClr val="000000"/>
                          </a:solidFill>
                          <a:latin typeface="Calibri"/>
                        </a:rPr>
                        <a:t>10.1. Fiyat teklifinin alınması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Fiyat Teklifleri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rowSpan="2">
                  <a:txBody>
                    <a:bodyPr/>
                    <a:lstStyle/>
                    <a:p>
                      <a:pPr algn="l" fontAlgn="ctr"/>
                      <a:r>
                        <a:rPr lang="tr-TR" sz="400" b="0" i="0" u="none" strike="noStrike">
                          <a:solidFill>
                            <a:srgbClr val="000000"/>
                          </a:solidFill>
                          <a:latin typeface="Calibri"/>
                        </a:rPr>
                        <a:t>10.2. Bakımın Gerçekleştirilmesi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Muhasebe Kayıtları-Satınalma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1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dirty="0">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bl>
          </a:graphicData>
        </a:graphic>
      </p:graphicFrame>
    </p:spTree>
    <p:extLst>
      <p:ext uri="{BB962C8B-B14F-4D97-AF65-F5344CB8AC3E}">
        <p14:creationId xmlns="" xmlns:p14="http://schemas.microsoft.com/office/powerpoint/2010/main" val="2730953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143240" y="357166"/>
            <a:ext cx="5029160"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KALİTE FAALİYET PLANLARI</a:t>
            </a:r>
            <a:endParaRPr lang="tr-TR" sz="20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13</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graphicFrame>
        <p:nvGraphicFramePr>
          <p:cNvPr id="9" name="8 Tablo"/>
          <p:cNvGraphicFramePr>
            <a:graphicFrameLocks noGrp="1"/>
          </p:cNvGraphicFramePr>
          <p:nvPr/>
        </p:nvGraphicFramePr>
        <p:xfrm>
          <a:off x="214272" y="857230"/>
          <a:ext cx="8644013" cy="5857915"/>
        </p:xfrm>
        <a:graphic>
          <a:graphicData uri="http://schemas.openxmlformats.org/drawingml/2006/table">
            <a:tbl>
              <a:tblPr/>
              <a:tblGrid>
                <a:gridCol w="1996015"/>
                <a:gridCol w="515276"/>
                <a:gridCol w="347132"/>
                <a:gridCol w="643642"/>
                <a:gridCol w="309164"/>
                <a:gridCol w="70512"/>
                <a:gridCol w="70512"/>
                <a:gridCol w="70512"/>
                <a:gridCol w="70512"/>
                <a:gridCol w="70512"/>
                <a:gridCol w="70512"/>
                <a:gridCol w="70512"/>
                <a:gridCol w="70512"/>
                <a:gridCol w="7051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gridCol w="97632"/>
              </a:tblGrid>
              <a:tr h="645782">
                <a:tc>
                  <a:txBody>
                    <a:bodyPr/>
                    <a:lstStyle/>
                    <a:p>
                      <a:pPr algn="l" fontAlgn="ctr"/>
                      <a:r>
                        <a:rPr lang="tr-TR" sz="400" b="1" i="0" u="none" strike="noStrike">
                          <a:solidFill>
                            <a:srgbClr val="000000"/>
                          </a:solidFill>
                          <a:latin typeface="Calibri"/>
                        </a:rPr>
                        <a:t>11. Kalibrasyon Planına Uyum Oranı (Teknik ve Gıda cihaz kalibrasyonları dahil) (Mühendislik Fakültesi-Fen Bilimleri Enstitüsü)</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64665">
                <a:tc rowSpan="2">
                  <a:txBody>
                    <a:bodyPr/>
                    <a:lstStyle/>
                    <a:p>
                      <a:pPr algn="l" fontAlgn="ctr"/>
                      <a:r>
                        <a:rPr lang="tr-TR" sz="400" b="0" i="0" u="none" strike="noStrike">
                          <a:solidFill>
                            <a:srgbClr val="000000"/>
                          </a:solidFill>
                          <a:latin typeface="Calibri"/>
                        </a:rPr>
                        <a:t>11.1. Fiyat teklifinin alınması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Fiyat Teklifleri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rowSpan="2">
                  <a:txBody>
                    <a:bodyPr/>
                    <a:lstStyle/>
                    <a:p>
                      <a:pPr algn="l" fontAlgn="ctr"/>
                      <a:r>
                        <a:rPr lang="tr-TR" sz="400" b="0" i="0" u="none" strike="noStrike">
                          <a:solidFill>
                            <a:srgbClr val="000000"/>
                          </a:solidFill>
                          <a:latin typeface="Calibri"/>
                        </a:rPr>
                        <a:t>11.2. Kalibrasyonun Gerçekleştirilmesi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Muhasebe Kayıtları-Satınalma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30520">
                <a:tc>
                  <a:txBody>
                    <a:bodyPr/>
                    <a:lstStyle/>
                    <a:p>
                      <a:pPr algn="l" fontAlgn="ctr"/>
                      <a:r>
                        <a:rPr lang="tr-TR" sz="400" b="1" i="0" u="none" strike="noStrike">
                          <a:solidFill>
                            <a:srgbClr val="000000"/>
                          </a:solidFill>
                          <a:latin typeface="Calibri"/>
                        </a:rPr>
                        <a:t>12.Akademisyenlerin ve Araştırmacıların Patentli Ürün Geliştirme ve Teknoparkta Şirket Açmaya Özendirilmesi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64665">
                <a:tc rowSpan="2">
                  <a:txBody>
                    <a:bodyPr/>
                    <a:lstStyle/>
                    <a:p>
                      <a:pPr algn="l" fontAlgn="ctr"/>
                      <a:r>
                        <a:rPr lang="tr-TR" sz="400" b="0" i="0" u="none" strike="noStrike">
                          <a:solidFill>
                            <a:srgbClr val="000000"/>
                          </a:solidFill>
                          <a:latin typeface="Calibri"/>
                        </a:rPr>
                        <a:t>12.1. Kurum Ziyaretleri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İG, FS, KT, EK, 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Fotograflar, İş Birliği Protokolleri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gridSpan="52">
                  <a:txBody>
                    <a:bodyPr/>
                    <a:lstStyle/>
                    <a:p>
                      <a:pPr algn="ctr" fontAlgn="ctr"/>
                      <a:r>
                        <a:rPr lang="tr-TR" sz="4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r>
              <a:tr h="26466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215261">
                <a:tc>
                  <a:txBody>
                    <a:bodyPr/>
                    <a:lstStyle/>
                    <a:p>
                      <a:pPr algn="l" fontAlgn="ctr"/>
                      <a:r>
                        <a:rPr lang="tr-TR" sz="400" b="1" i="0" u="none" strike="noStrike">
                          <a:solidFill>
                            <a:srgbClr val="000000"/>
                          </a:solidFill>
                          <a:latin typeface="Calibri"/>
                        </a:rPr>
                        <a:t>13.Major Hata Sayısı-17.KYS İç Denetim Puanı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17598">
                <a:tc rowSpan="2">
                  <a:txBody>
                    <a:bodyPr/>
                    <a:lstStyle/>
                    <a:p>
                      <a:pPr algn="l" fontAlgn="ctr"/>
                      <a:r>
                        <a:rPr lang="tr-TR" sz="400" b="0" i="0" u="none" strike="noStrike">
                          <a:solidFill>
                            <a:srgbClr val="000000"/>
                          </a:solidFill>
                          <a:latin typeface="Calibri"/>
                        </a:rPr>
                        <a:t>13.1.-17.1.İç denetimler öncesi yapılan işlerin denetim check listeleri ile kıyaslanması ve kıyaslama sonucu var olan uygunsuzlukların giderilmesi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K Dosyası Birim Güncellemeleri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2818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rowSpan="2">
                  <a:txBody>
                    <a:bodyPr/>
                    <a:lstStyle/>
                    <a:p>
                      <a:pPr algn="l" fontAlgn="ctr"/>
                      <a:r>
                        <a:rPr lang="tr-TR" sz="400" b="0" i="0" u="none" strike="noStrike">
                          <a:solidFill>
                            <a:srgbClr val="000000"/>
                          </a:solidFill>
                          <a:latin typeface="Calibri"/>
                        </a:rPr>
                        <a:t>13.2.-17.2.KYS gerekliliği olan işlerin düzenli takibi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K Dosyası Birim Güncellemeleri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64665">
                <a:tc rowSpan="2">
                  <a:txBody>
                    <a:bodyPr/>
                    <a:lstStyle/>
                    <a:p>
                      <a:pPr algn="l" fontAlgn="ctr"/>
                      <a:r>
                        <a:rPr lang="tr-TR" sz="400" b="0" i="0" u="none" strike="noStrike">
                          <a:solidFill>
                            <a:srgbClr val="000000"/>
                          </a:solidFill>
                          <a:latin typeface="Calibri"/>
                        </a:rPr>
                        <a:t>13.3.-17.3.İç denetim sonucu çıkan uygunsuzlukların giderilmesi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Düzeltici Faaliyet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15261">
                <a:tc>
                  <a:txBody>
                    <a:bodyPr/>
                    <a:lstStyle/>
                    <a:p>
                      <a:pPr algn="l" fontAlgn="ctr"/>
                      <a:r>
                        <a:rPr lang="tr-TR" sz="400" b="1" i="0" u="none" strike="noStrike">
                          <a:solidFill>
                            <a:srgbClr val="000000"/>
                          </a:solidFill>
                          <a:latin typeface="Calibri"/>
                        </a:rPr>
                        <a:t>14.Düzeltici Faaliyet Kapanma Hızı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64665">
                <a:tc rowSpan="2">
                  <a:txBody>
                    <a:bodyPr/>
                    <a:lstStyle/>
                    <a:p>
                      <a:pPr algn="l" fontAlgn="ctr"/>
                      <a:r>
                        <a:rPr lang="nl-NL" sz="400" b="0" i="0" u="none" strike="noStrike">
                          <a:solidFill>
                            <a:srgbClr val="000000"/>
                          </a:solidFill>
                          <a:latin typeface="Calibri"/>
                        </a:rPr>
                        <a:t>14.1.Açılan düzeltici faaliyetlerin kök nedenlerin tespiti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Düzeltici Faaliyet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rowSpan="2">
                  <a:txBody>
                    <a:bodyPr/>
                    <a:lstStyle/>
                    <a:p>
                      <a:pPr algn="l" fontAlgn="ctr"/>
                      <a:r>
                        <a:rPr lang="tr-TR" sz="400" b="0" i="0" u="none" strike="noStrike">
                          <a:solidFill>
                            <a:srgbClr val="000000"/>
                          </a:solidFill>
                          <a:latin typeface="Calibri"/>
                        </a:rPr>
                        <a:t>14.2.Aksiyonların geliştirilmesi ve ilgili uygunsuzlukların giderilmesi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Düzeltici Faaliyet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6466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dirty="0">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bl>
          </a:graphicData>
        </a:graphic>
      </p:graphicFrame>
    </p:spTree>
    <p:extLst>
      <p:ext uri="{BB962C8B-B14F-4D97-AF65-F5344CB8AC3E}">
        <p14:creationId xmlns="" xmlns:p14="http://schemas.microsoft.com/office/powerpoint/2010/main" val="2730953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143240" y="357166"/>
            <a:ext cx="5029160"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KALİTE FAALİYET PLANLARI</a:t>
            </a:r>
            <a:endParaRPr lang="tr-TR" sz="20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14</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graphicFrame>
        <p:nvGraphicFramePr>
          <p:cNvPr id="8" name="7 Tablo"/>
          <p:cNvGraphicFramePr>
            <a:graphicFrameLocks noGrp="1"/>
          </p:cNvGraphicFramePr>
          <p:nvPr/>
        </p:nvGraphicFramePr>
        <p:xfrm>
          <a:off x="142822" y="928665"/>
          <a:ext cx="8858333" cy="5786488"/>
        </p:xfrm>
        <a:graphic>
          <a:graphicData uri="http://schemas.openxmlformats.org/drawingml/2006/table">
            <a:tbl>
              <a:tblPr/>
              <a:tblGrid>
                <a:gridCol w="2045501"/>
                <a:gridCol w="528051"/>
                <a:gridCol w="355739"/>
                <a:gridCol w="659601"/>
                <a:gridCol w="316831"/>
                <a:gridCol w="72259"/>
                <a:gridCol w="72259"/>
                <a:gridCol w="72259"/>
                <a:gridCol w="72259"/>
                <a:gridCol w="72259"/>
                <a:gridCol w="72259"/>
                <a:gridCol w="72259"/>
                <a:gridCol w="72259"/>
                <a:gridCol w="72259"/>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gridCol w="100053"/>
              </a:tblGrid>
              <a:tr h="229950">
                <a:tc>
                  <a:txBody>
                    <a:bodyPr/>
                    <a:lstStyle/>
                    <a:p>
                      <a:pPr algn="l" fontAlgn="ctr"/>
                      <a:r>
                        <a:rPr lang="tr-TR" sz="400" b="1" i="0" u="none" strike="noStrike">
                          <a:solidFill>
                            <a:srgbClr val="000000"/>
                          </a:solidFill>
                          <a:latin typeface="Calibri"/>
                        </a:rPr>
                        <a:t>15.Risk Azaltma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2728">
                <a:tc rowSpan="2">
                  <a:txBody>
                    <a:bodyPr/>
                    <a:lstStyle/>
                    <a:p>
                      <a:pPr algn="l" fontAlgn="ctr"/>
                      <a:r>
                        <a:rPr lang="tr-TR" sz="400" b="0" i="0" u="none" strike="noStrike">
                          <a:solidFill>
                            <a:srgbClr val="000000"/>
                          </a:solidFill>
                          <a:latin typeface="Calibri"/>
                        </a:rPr>
                        <a:t>15.1.Risk analizlerinin hazırlanması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Risk Analizleri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rowSpan="2">
                  <a:txBody>
                    <a:bodyPr/>
                    <a:lstStyle/>
                    <a:p>
                      <a:pPr algn="l" fontAlgn="ctr"/>
                      <a:r>
                        <a:rPr lang="tr-TR" sz="400" b="0" i="0" u="none" strike="noStrike">
                          <a:solidFill>
                            <a:srgbClr val="000000"/>
                          </a:solidFill>
                          <a:latin typeface="Calibri"/>
                        </a:rPr>
                        <a:t>15.2.RÖF değeri 100 üzeri çıkan riskler için aksiyon geliştirilmesi ve takibi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Risk Analizleri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rowSpan="2">
                  <a:txBody>
                    <a:bodyPr/>
                    <a:lstStyle/>
                    <a:p>
                      <a:pPr algn="l" fontAlgn="ctr"/>
                      <a:r>
                        <a:rPr lang="tr-TR" sz="400" b="0" i="0" u="none" strike="noStrike">
                          <a:solidFill>
                            <a:srgbClr val="000000"/>
                          </a:solidFill>
                          <a:latin typeface="Calibri"/>
                        </a:rPr>
                        <a:t>15.3.Gelen şikayet ve açılan düzeltici faaliyetlerin risk analizlerine yansıtılması ve aksiyonların geliştirilmesi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Risk Analizleri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29950">
                <a:tc>
                  <a:txBody>
                    <a:bodyPr/>
                    <a:lstStyle/>
                    <a:p>
                      <a:pPr algn="l" fontAlgn="ctr"/>
                      <a:r>
                        <a:rPr lang="tr-TR" sz="400" b="1" i="0" u="none" strike="noStrike">
                          <a:solidFill>
                            <a:srgbClr val="000000"/>
                          </a:solidFill>
                          <a:latin typeface="Calibri"/>
                        </a:rPr>
                        <a:t>16.Kalite Hedefleri Gerçekleşme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2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2728">
                <a:tc rowSpan="2">
                  <a:txBody>
                    <a:bodyPr/>
                    <a:lstStyle/>
                    <a:p>
                      <a:pPr algn="l" fontAlgn="ctr"/>
                      <a:r>
                        <a:rPr lang="tr-TR" sz="400" b="0" i="0" u="none" strike="noStrike">
                          <a:solidFill>
                            <a:srgbClr val="000000"/>
                          </a:solidFill>
                          <a:latin typeface="Calibri"/>
                        </a:rPr>
                        <a:t>16.1.Tüm SPİK göstergelerinin aylık kontrolü ve tutmama ihtimali olan göstergelere ait acil eylemler gerçekleştirilmesi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SPİK Karneleri-Birim İçi Toplantı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59902">
                <a:tc>
                  <a:txBody>
                    <a:bodyPr/>
                    <a:lstStyle/>
                    <a:p>
                      <a:pPr algn="l" fontAlgn="ctr"/>
                      <a:r>
                        <a:rPr lang="tr-TR" sz="400" b="1" i="0" u="none" strike="noStrike">
                          <a:solidFill>
                            <a:srgbClr val="000000"/>
                          </a:solidFill>
                          <a:latin typeface="Calibri"/>
                        </a:rPr>
                        <a:t>18.Şikayet Sayısı-19.Şikayet Çözüm Memnuniyet Oranı-23.Tekrarlayan Şikayet Sayısı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2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2728">
                <a:tc rowSpan="2">
                  <a:txBody>
                    <a:bodyPr/>
                    <a:lstStyle/>
                    <a:p>
                      <a:pPr algn="l" fontAlgn="ctr"/>
                      <a:r>
                        <a:rPr lang="tr-TR" sz="400" b="0" i="0" u="none" strike="noStrike">
                          <a:solidFill>
                            <a:srgbClr val="000000"/>
                          </a:solidFill>
                          <a:latin typeface="Calibri"/>
                        </a:rPr>
                        <a:t>18.1.-19.1.-23.1.Yazılımdan gelen şikayetlerin kök nedenlerinin bulunması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Şikayet Yazılım Kayıtları-DF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rowSpan="2">
                  <a:txBody>
                    <a:bodyPr/>
                    <a:lstStyle/>
                    <a:p>
                      <a:pPr algn="l" fontAlgn="ctr"/>
                      <a:r>
                        <a:rPr lang="tr-TR" sz="400" b="0" i="0" u="none" strike="noStrike">
                          <a:solidFill>
                            <a:srgbClr val="000000"/>
                          </a:solidFill>
                          <a:latin typeface="Calibri"/>
                        </a:rPr>
                        <a:t>18.2.-19.2.-23.2.Şikayetlerin çözümlenmesi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Şikayet Yazılım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rowSpan="2">
                  <a:txBody>
                    <a:bodyPr/>
                    <a:lstStyle/>
                    <a:p>
                      <a:pPr algn="l" fontAlgn="ctr"/>
                      <a:r>
                        <a:rPr lang="tr-TR" sz="400" b="0" i="0" u="none" strike="noStrike">
                          <a:solidFill>
                            <a:srgbClr val="000000"/>
                          </a:solidFill>
                          <a:latin typeface="Calibri"/>
                        </a:rPr>
                        <a:t>18.3.-19.3.-23.3.Şikayet çözüm memnuniyetlerinin ölçümlenmesi ve ölçüm sonucu şikayetin kapatılması/yeni aksiyonların yapılması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Şikayet Yazılım Kayıtları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9581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29950">
                <a:tc>
                  <a:txBody>
                    <a:bodyPr/>
                    <a:lstStyle/>
                    <a:p>
                      <a:pPr algn="l" fontAlgn="ctr"/>
                      <a:r>
                        <a:rPr lang="tr-TR" sz="400" b="1" i="0" u="none" strike="noStrike">
                          <a:solidFill>
                            <a:srgbClr val="000000"/>
                          </a:solidFill>
                          <a:latin typeface="Calibri"/>
                        </a:rPr>
                        <a:t>20.Şikayete Geri Dönüş/Cevap Verme Süresi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2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2728">
                <a:tc rowSpan="2">
                  <a:txBody>
                    <a:bodyPr/>
                    <a:lstStyle/>
                    <a:p>
                      <a:pPr algn="l" fontAlgn="ctr"/>
                      <a:r>
                        <a:rPr lang="tr-TR" sz="400" b="0" i="0" u="none" strike="noStrike">
                          <a:solidFill>
                            <a:srgbClr val="000000"/>
                          </a:solidFill>
                          <a:latin typeface="Calibri"/>
                        </a:rPr>
                        <a:t>20.1.Şikayet sahibine "şikayetiniz alınmıştır" şeklinde geri bildirim yapılması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Şikayet Yazılım Kayıtları-DF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8272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dirty="0">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bl>
          </a:graphicData>
        </a:graphic>
      </p:graphicFrame>
    </p:spTree>
    <p:extLst>
      <p:ext uri="{BB962C8B-B14F-4D97-AF65-F5344CB8AC3E}">
        <p14:creationId xmlns="" xmlns:p14="http://schemas.microsoft.com/office/powerpoint/2010/main" val="2730953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286116" y="357166"/>
            <a:ext cx="4957722"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KALİTE FAALİYET PLANLARI</a:t>
            </a:r>
            <a:endParaRPr lang="tr-TR" sz="20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15</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graphicFrame>
        <p:nvGraphicFramePr>
          <p:cNvPr id="9" name="8 Tablo"/>
          <p:cNvGraphicFramePr>
            <a:graphicFrameLocks noGrp="1"/>
          </p:cNvGraphicFramePr>
          <p:nvPr/>
        </p:nvGraphicFramePr>
        <p:xfrm>
          <a:off x="214278" y="928674"/>
          <a:ext cx="8715444" cy="5715035"/>
        </p:xfrm>
        <a:graphic>
          <a:graphicData uri="http://schemas.openxmlformats.org/drawingml/2006/table">
            <a:tbl>
              <a:tblPr/>
              <a:tblGrid>
                <a:gridCol w="2081268"/>
                <a:gridCol w="492250"/>
                <a:gridCol w="614880"/>
                <a:gridCol w="614880"/>
                <a:gridCol w="295350"/>
                <a:gridCol w="67361"/>
                <a:gridCol w="67361"/>
                <a:gridCol w="67361"/>
                <a:gridCol w="67361"/>
                <a:gridCol w="67361"/>
                <a:gridCol w="67361"/>
                <a:gridCol w="67361"/>
                <a:gridCol w="67361"/>
                <a:gridCol w="67361"/>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gridCol w="93269"/>
              </a:tblGrid>
              <a:tr h="252073">
                <a:tc>
                  <a:txBody>
                    <a:bodyPr/>
                    <a:lstStyle/>
                    <a:p>
                      <a:pPr algn="l" fontAlgn="ctr"/>
                      <a:r>
                        <a:rPr lang="tr-TR" sz="400" b="1" i="0" u="none" strike="noStrike">
                          <a:solidFill>
                            <a:srgbClr val="000000"/>
                          </a:solidFill>
                          <a:latin typeface="Calibri"/>
                        </a:rPr>
                        <a:t>21.Şikayetin Çözümü İçin Öngörülen Süre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09926">
                <a:tc rowSpan="2">
                  <a:txBody>
                    <a:bodyPr/>
                    <a:lstStyle/>
                    <a:p>
                      <a:pPr algn="l" fontAlgn="ctr"/>
                      <a:r>
                        <a:rPr lang="tr-TR" sz="400" b="0" i="0" u="none" strike="noStrike">
                          <a:solidFill>
                            <a:srgbClr val="000000"/>
                          </a:solidFill>
                          <a:latin typeface="Calibri"/>
                        </a:rPr>
                        <a:t>21.1.KY-PR-0004 DF Prosedürüne uygun DF gerçekleştirmek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Düzeltici Faaliyet Formu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9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09926">
                <a:tc rowSpan="2">
                  <a:txBody>
                    <a:bodyPr/>
                    <a:lstStyle/>
                    <a:p>
                      <a:pPr algn="l" fontAlgn="ctr"/>
                      <a:r>
                        <a:rPr lang="tr-TR" sz="400" b="0" i="0" u="none" strike="noStrike">
                          <a:solidFill>
                            <a:srgbClr val="000000"/>
                          </a:solidFill>
                          <a:latin typeface="Calibri"/>
                        </a:rPr>
                        <a:t>21.2. Gerekiyor ise KY-FR-0009 Kök-Neden gerçekleştirmek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Neden-Sonuç Formu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09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09926">
                <a:tc rowSpan="2">
                  <a:txBody>
                    <a:bodyPr/>
                    <a:lstStyle/>
                    <a:p>
                      <a:pPr algn="l" fontAlgn="ctr"/>
                      <a:r>
                        <a:rPr lang="tr-TR" sz="400" b="1" i="0" u="none" strike="noStrike">
                          <a:solidFill>
                            <a:srgbClr val="000000"/>
                          </a:solidFill>
                          <a:latin typeface="Calibri"/>
                        </a:rPr>
                        <a:t>22.Çözümün Gerçekleştirildiği Süre</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r>
              <a:tr h="309926">
                <a:tc vMerge="1">
                  <a:txBody>
                    <a:bodyPr/>
                    <a:lstStyle/>
                    <a:p>
                      <a:endParaRPr lang="tr-TR"/>
                    </a:p>
                  </a:txBody>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309926">
                <a:tc rowSpan="2">
                  <a:txBody>
                    <a:bodyPr/>
                    <a:lstStyle/>
                    <a:p>
                      <a:pPr algn="l" fontAlgn="ctr"/>
                      <a:r>
                        <a:rPr lang="tr-TR" sz="400" b="0" i="0" u="none" strike="noStrike">
                          <a:solidFill>
                            <a:srgbClr val="000000"/>
                          </a:solidFill>
                          <a:latin typeface="Calibri"/>
                        </a:rPr>
                        <a:t>22.1.Şikayet çözülene kadar ele alınma süreci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İG-KT-FS-EK-TK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Düzeltici Faaliyet Formu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09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2073">
                <a:tc>
                  <a:txBody>
                    <a:bodyPr/>
                    <a:lstStyle/>
                    <a:p>
                      <a:pPr algn="l" fontAlgn="ctr"/>
                      <a:r>
                        <a:rPr lang="tr-TR" sz="400" b="1" i="0" u="none" strike="noStrike">
                          <a:solidFill>
                            <a:srgbClr val="000000"/>
                          </a:solidFill>
                          <a:latin typeface="Calibri"/>
                        </a:rPr>
                        <a:t>24.Çevre Kazası Sayısı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2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09926">
                <a:tc rowSpan="2">
                  <a:txBody>
                    <a:bodyPr/>
                    <a:lstStyle/>
                    <a:p>
                      <a:pPr algn="l" fontAlgn="ctr"/>
                      <a:r>
                        <a:rPr lang="tr-TR" sz="400" b="0" i="0" u="none" strike="noStrike">
                          <a:solidFill>
                            <a:srgbClr val="000000"/>
                          </a:solidFill>
                          <a:latin typeface="Calibri"/>
                        </a:rPr>
                        <a:t>24.1.Tehlikeli ve tehlikesiz atıkların talimatlara göre ayrıştırılması ve ilgili geri dönüşüm yönetimin uyumun sağlanması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Çevre Kazası Bildirim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400" b="0" i="0" u="none" strike="noStrike">
                          <a:solidFill>
                            <a:srgbClr val="FFFFFF"/>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9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52073">
                <a:tc>
                  <a:txBody>
                    <a:bodyPr/>
                    <a:lstStyle/>
                    <a:p>
                      <a:pPr algn="l" fontAlgn="ctr"/>
                      <a:r>
                        <a:rPr lang="tr-TR" sz="400" b="1" i="0" u="none" strike="noStrike">
                          <a:solidFill>
                            <a:srgbClr val="000000"/>
                          </a:solidFill>
                          <a:latin typeface="Calibri"/>
                        </a:rPr>
                        <a:t>25.İş Kazası Sayısı-26.İş Kazası Ağırlık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09926">
                <a:tc rowSpan="2">
                  <a:txBody>
                    <a:bodyPr/>
                    <a:lstStyle/>
                    <a:p>
                      <a:pPr algn="l" fontAlgn="ctr"/>
                      <a:r>
                        <a:rPr lang="tr-TR" sz="400" b="0" i="0" u="none" strike="noStrike">
                          <a:solidFill>
                            <a:srgbClr val="000000"/>
                          </a:solidFill>
                          <a:latin typeface="Calibri"/>
                        </a:rPr>
                        <a:t>25.1.-26.1.İş Sağlığı Güvenliği ile ilgili iç yönergelere uyum sağlanması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İş Kazası Bildirim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9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9926">
                <a:tc rowSpan="2">
                  <a:txBody>
                    <a:bodyPr/>
                    <a:lstStyle/>
                    <a:p>
                      <a:pPr algn="l" fontAlgn="ctr"/>
                      <a:r>
                        <a:rPr lang="tr-TR" sz="400" b="0" i="0" u="none" strike="noStrike">
                          <a:solidFill>
                            <a:srgbClr val="000000"/>
                          </a:solidFill>
                          <a:latin typeface="Calibri"/>
                        </a:rPr>
                        <a:t>25.2.-26.2.Birim/bölüm ile ilgili hazırlanan iş sağlığı risklerine karşı aksiyonlar geliştirilmesi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İş Kazası Bildirim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9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9926">
                <a:tc rowSpan="2">
                  <a:txBody>
                    <a:bodyPr/>
                    <a:lstStyle/>
                    <a:p>
                      <a:pPr algn="l" fontAlgn="ctr"/>
                      <a:r>
                        <a:rPr lang="tr-TR" sz="400" b="0" i="0" u="none" strike="noStrike">
                          <a:solidFill>
                            <a:srgbClr val="000000"/>
                          </a:solidFill>
                          <a:latin typeface="Calibri"/>
                        </a:rPr>
                        <a:t>25.3.-26.3.Kurum içinde isg riski taşıyan konular hakkında yetkililere bilgi akışının sağlanması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E-postalar,İç Yazışmalar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0992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dirty="0">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bl>
          </a:graphicData>
        </a:graphic>
      </p:graphicFrame>
    </p:spTree>
    <p:extLst>
      <p:ext uri="{BB962C8B-B14F-4D97-AF65-F5344CB8AC3E}">
        <p14:creationId xmlns="" xmlns:p14="http://schemas.microsoft.com/office/powerpoint/2010/main" val="2730953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357554" y="357166"/>
            <a:ext cx="4743408" cy="400110"/>
          </a:xfrm>
          <a:prstGeom prst="rect">
            <a:avLst/>
          </a:prstGeom>
          <a:noFill/>
        </p:spPr>
        <p:txBody>
          <a:bodyPr wrap="square" rtlCol="0">
            <a:spAutoFit/>
          </a:bodyPr>
          <a:lstStyle/>
          <a:p>
            <a:pPr algn="ctr"/>
            <a:r>
              <a:rPr lang="tr-TR" sz="2000" b="1" dirty="0" smtClean="0">
                <a:solidFill>
                  <a:srgbClr val="FF0000"/>
                </a:solidFill>
                <a:effectLst>
                  <a:outerShdw blurRad="38100" dist="38100" dir="2700000" algn="tl">
                    <a:srgbClr val="000000">
                      <a:alpha val="43137"/>
                    </a:srgbClr>
                  </a:outerShdw>
                </a:effectLst>
              </a:rPr>
              <a:t>KALİTE FAALİYET PLANLARI</a:t>
            </a:r>
            <a:endParaRPr lang="tr-TR" sz="20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16</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graphicFrame>
        <p:nvGraphicFramePr>
          <p:cNvPr id="8" name="7 Tablo"/>
          <p:cNvGraphicFramePr>
            <a:graphicFrameLocks noGrp="1"/>
          </p:cNvGraphicFramePr>
          <p:nvPr/>
        </p:nvGraphicFramePr>
        <p:xfrm>
          <a:off x="214272" y="857228"/>
          <a:ext cx="8715458" cy="5857919"/>
        </p:xfrm>
        <a:graphic>
          <a:graphicData uri="http://schemas.openxmlformats.org/drawingml/2006/table">
            <a:tbl>
              <a:tblPr/>
              <a:tblGrid>
                <a:gridCol w="333596"/>
                <a:gridCol w="732815"/>
                <a:gridCol w="946098"/>
                <a:gridCol w="519535"/>
                <a:gridCol w="350001"/>
                <a:gridCol w="648961"/>
                <a:gridCol w="311720"/>
                <a:gridCol w="71095"/>
                <a:gridCol w="71095"/>
                <a:gridCol w="71095"/>
                <a:gridCol w="71095"/>
                <a:gridCol w="71095"/>
                <a:gridCol w="71095"/>
                <a:gridCol w="71095"/>
                <a:gridCol w="71095"/>
                <a:gridCol w="71095"/>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gridCol w="98439"/>
              </a:tblGrid>
              <a:tr h="192192">
                <a:tc gridSpan="3">
                  <a:txBody>
                    <a:bodyPr/>
                    <a:lstStyle/>
                    <a:p>
                      <a:pPr algn="l" fontAlgn="ctr"/>
                      <a:r>
                        <a:rPr lang="tr-TR" sz="400" b="1" i="0" u="none" strike="noStrike">
                          <a:solidFill>
                            <a:srgbClr val="000000"/>
                          </a:solidFill>
                          <a:latin typeface="Calibri"/>
                        </a:rPr>
                        <a:t>27.Öneri Sayısı-28.Önerilerin Hayata Geçirilme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6302">
                <a:tc rowSpan="2" gridSpan="3">
                  <a:txBody>
                    <a:bodyPr/>
                    <a:lstStyle/>
                    <a:p>
                      <a:pPr algn="l" fontAlgn="ctr"/>
                      <a:r>
                        <a:rPr lang="tr-TR" sz="400" b="0" i="0" u="none" strike="noStrike">
                          <a:solidFill>
                            <a:srgbClr val="000000"/>
                          </a:solidFill>
                          <a:latin typeface="Calibri"/>
                        </a:rPr>
                        <a:t>27.1.-28.1.Kurum içi verimliliğin sağlanabilmesi adına  öneriler verilmesi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E-postalar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rowSpan="2" gridSpan="3">
                  <a:txBody>
                    <a:bodyPr/>
                    <a:lstStyle/>
                    <a:p>
                      <a:pPr algn="l" fontAlgn="ctr"/>
                      <a:r>
                        <a:rPr lang="tr-TR" sz="400" b="0" i="0" u="none" strike="noStrike">
                          <a:solidFill>
                            <a:srgbClr val="000000"/>
                          </a:solidFill>
                          <a:latin typeface="Calibri"/>
                        </a:rPr>
                        <a:t>27.2.--28.2.Verilen önerilerin takip edilmesi ve uygulamaya alınması için aksiyonlar geliştirilmesi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E-postalar,İç Yazışmalar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92192">
                <a:tc gridSpan="3">
                  <a:txBody>
                    <a:bodyPr/>
                    <a:lstStyle/>
                    <a:p>
                      <a:pPr algn="l" fontAlgn="ctr"/>
                      <a:r>
                        <a:rPr lang="tr-TR" sz="400" b="1" i="0" u="none" strike="noStrike">
                          <a:solidFill>
                            <a:srgbClr val="000000"/>
                          </a:solidFill>
                          <a:latin typeface="Calibri"/>
                        </a:rPr>
                        <a:t>29.Personel Performans Oranı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6302">
                <a:tc rowSpan="2" gridSpan="3">
                  <a:txBody>
                    <a:bodyPr/>
                    <a:lstStyle/>
                    <a:p>
                      <a:pPr algn="l" fontAlgn="ctr"/>
                      <a:r>
                        <a:rPr lang="tr-TR" sz="400" b="0" i="0" u="none" strike="noStrike">
                          <a:solidFill>
                            <a:srgbClr val="000000"/>
                          </a:solidFill>
                          <a:latin typeface="Calibri"/>
                        </a:rPr>
                        <a:t>29.1.Personel performansının ölçümlenmesi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Performans Değerlendirme Formu</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4" gridSpan="52">
                  <a:txBody>
                    <a:bodyPr/>
                    <a:lstStyle/>
                    <a:p>
                      <a:pPr algn="ctr" fontAlgn="ctr"/>
                      <a:r>
                        <a:rPr lang="tr-TR" sz="4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c rowSpan="4" hMerge="1">
                  <a:txBody>
                    <a:bodyPr/>
                    <a:lstStyle/>
                    <a:p>
                      <a:endParaRPr lang="tr-TR"/>
                    </a:p>
                  </a:txBody>
                  <a:tcPr/>
                </a:tc>
              </a:tr>
              <a:tr h="340273">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283561">
                <a:tc rowSpan="2" gridSpan="3">
                  <a:txBody>
                    <a:bodyPr/>
                    <a:lstStyle/>
                    <a:p>
                      <a:pPr algn="l" fontAlgn="ctr"/>
                      <a:r>
                        <a:rPr lang="tr-TR" sz="400" b="0" i="0" u="none" strike="noStrike">
                          <a:solidFill>
                            <a:srgbClr val="000000"/>
                          </a:solidFill>
                          <a:latin typeface="Calibri"/>
                        </a:rPr>
                        <a:t>29.2.Ölçüm sonucu performansı düşük çıkan personelin iyileştirilmesine yönelik eğitim,proje ya da uygulama gibi faaliyetler gerçekleştirilmesi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Eğitim katılımları,Proje dosyaları,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293014">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192192">
                <a:tc gridSpan="3">
                  <a:txBody>
                    <a:bodyPr/>
                    <a:lstStyle/>
                    <a:p>
                      <a:pPr algn="l" fontAlgn="ctr"/>
                      <a:r>
                        <a:rPr lang="tr-TR" sz="400" b="1" i="0" u="none" strike="noStrike">
                          <a:solidFill>
                            <a:srgbClr val="000000"/>
                          </a:solidFill>
                          <a:latin typeface="Calibri"/>
                        </a:rPr>
                        <a:t>30.Süreç Memnuniyet Oranı (İç Müşteri)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53">
                  <a:txBody>
                    <a:bodyPr/>
                    <a:lstStyle/>
                    <a:p>
                      <a:pPr algn="ctr"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6302">
                <a:tc rowSpan="2" gridSpan="3">
                  <a:txBody>
                    <a:bodyPr/>
                    <a:lstStyle/>
                    <a:p>
                      <a:pPr algn="l" fontAlgn="ctr"/>
                      <a:r>
                        <a:rPr lang="tr-TR" sz="400" b="0" i="0" u="none" strike="noStrike">
                          <a:solidFill>
                            <a:srgbClr val="000000"/>
                          </a:solidFill>
                          <a:latin typeface="Calibri"/>
                        </a:rPr>
                        <a:t>30.1.İç Müşteri Memnuniyet Anketinin yapılması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Anket formları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rowSpan="2" gridSpan="3">
                  <a:txBody>
                    <a:bodyPr/>
                    <a:lstStyle/>
                    <a:p>
                      <a:pPr algn="l" fontAlgn="ctr"/>
                      <a:r>
                        <a:rPr lang="tr-TR" sz="400" b="0" i="0" u="none" strike="noStrike">
                          <a:solidFill>
                            <a:srgbClr val="000000"/>
                          </a:solidFill>
                          <a:latin typeface="Calibri"/>
                        </a:rPr>
                        <a:t>30.2.Anket sonucu çıkan uygunsuzluklar için AAP hazırlanması ve uygulamaların takibi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Analiz Formları ve AAP'ler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rowSpan="2" gridSpan="3">
                  <a:txBody>
                    <a:bodyPr/>
                    <a:lstStyle/>
                    <a:p>
                      <a:pPr algn="l" fontAlgn="ctr"/>
                      <a:r>
                        <a:rPr lang="tr-TR" sz="400" b="0" i="0" u="none" strike="noStrike">
                          <a:solidFill>
                            <a:srgbClr val="000000"/>
                          </a:solidFill>
                          <a:latin typeface="Calibri"/>
                        </a:rPr>
                        <a:t>30.3.Anketlere gelen yorumların risk analizlerine ilave edilmesi ve takibi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a:txBody>
                    <a:bodyPr/>
                    <a:lstStyle/>
                    <a:p>
                      <a:pPr algn="ctr" fontAlgn="ctr"/>
                      <a:r>
                        <a:rPr lang="tr-TR" sz="300" b="0" i="0" u="none" strike="noStrike">
                          <a:solidFill>
                            <a:srgbClr val="000000"/>
                          </a:solidFill>
                          <a:latin typeface="Calibri"/>
                        </a:rPr>
                        <a:t>Enstitü Müdürü, Enstitü Müdür Yardımcısı</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İG-KT-EK-FS-TK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tr-TR" sz="400" b="0" i="0" u="none" strike="noStrike">
                          <a:solidFill>
                            <a:srgbClr val="000000"/>
                          </a:solidFill>
                          <a:latin typeface="Calibri"/>
                        </a:rPr>
                        <a:t>Risk Analizleri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200" b="0" i="0" u="none" strike="noStrike">
                          <a:solidFill>
                            <a:srgbClr val="000000"/>
                          </a:solidFill>
                          <a:latin typeface="Calibri"/>
                        </a:rPr>
                        <a:t>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6302">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b"/>
                      <a:r>
                        <a:rPr lang="tr-TR" sz="200" b="0" i="0" u="none" strike="noStrike">
                          <a:solidFill>
                            <a:srgbClr val="000000"/>
                          </a:solidFill>
                          <a:latin typeface="Calibri"/>
                        </a:rPr>
                        <a:t>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FF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0000"/>
                    </a:solidFill>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71748">
                <a:tc gridSpan="2">
                  <a:txBody>
                    <a:bodyPr/>
                    <a:lstStyle/>
                    <a:p>
                      <a:pPr algn="l" fontAlgn="b"/>
                      <a:r>
                        <a:rPr lang="tr-TR" sz="300" b="1" i="0" u="sng" strike="noStrike">
                          <a:solidFill>
                            <a:srgbClr val="000000"/>
                          </a:solidFill>
                          <a:latin typeface="Calibri"/>
                        </a:rPr>
                        <a:t>PLAN NO: FB-FP-0001</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53699">
                <a:tc>
                  <a:txBody>
                    <a:bodyPr/>
                    <a:lstStyle/>
                    <a:p>
                      <a:pPr algn="ctr" fontAlgn="b"/>
                      <a:r>
                        <a:rPr lang="tr-TR" sz="300" b="1" i="0" u="none" strike="noStrike">
                          <a:solidFill>
                            <a:srgbClr val="000000"/>
                          </a:solidFill>
                          <a:latin typeface="Calibri"/>
                        </a:rPr>
                        <a:t>KAYNAK TANIMLAMALARI</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1"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tr-TR" sz="300" b="1" i="0" u="none" strike="noStrike">
                          <a:solidFill>
                            <a:srgbClr val="000000"/>
                          </a:solidFill>
                          <a:latin typeface="Calibri"/>
                        </a:rPr>
                        <a:t>Yayın Tarihi</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ctr" fontAlgn="b"/>
                      <a:r>
                        <a:rPr lang="tr-TR" sz="300" b="1" i="0" u="none" strike="noStrike">
                          <a:solidFill>
                            <a:srgbClr val="000000"/>
                          </a:solidFill>
                          <a:latin typeface="Calibri"/>
                        </a:rPr>
                        <a:t>Yayın No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a:txBody>
                    <a:bodyPr/>
                    <a:lstStyle/>
                    <a:p>
                      <a:pPr algn="ctr" fontAlgn="b"/>
                      <a:r>
                        <a:rPr lang="tr-TR" sz="300" b="1" i="0" u="none" strike="noStrike">
                          <a:solidFill>
                            <a:srgbClr val="000000"/>
                          </a:solidFill>
                          <a:latin typeface="Calibri"/>
                        </a:rPr>
                        <a:t>Rev.Tarihi</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9">
                  <a:txBody>
                    <a:bodyPr/>
                    <a:lstStyle/>
                    <a:p>
                      <a:pPr algn="ctr" fontAlgn="b"/>
                      <a:r>
                        <a:rPr lang="tr-TR" sz="300" b="1" i="0" u="none" strike="noStrike">
                          <a:solidFill>
                            <a:srgbClr val="000000"/>
                          </a:solidFill>
                          <a:latin typeface="Calibri"/>
                        </a:rPr>
                        <a:t>Rev. No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4">
                  <a:txBody>
                    <a:bodyPr/>
                    <a:lstStyle/>
                    <a:p>
                      <a:pPr algn="ctr" fontAlgn="b"/>
                      <a:r>
                        <a:rPr lang="tr-TR" sz="300" b="1" i="0" u="none" strike="noStrike">
                          <a:solidFill>
                            <a:srgbClr val="000000"/>
                          </a:solidFill>
                          <a:latin typeface="Calibri"/>
                        </a:rPr>
                        <a:t>Hazırlayan</a:t>
                      </a:r>
                    </a:p>
                  </a:txBody>
                  <a:tcPr marL="0" marR="0" marT="0" marB="0" anchor="b">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300" b="1"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13">
                  <a:txBody>
                    <a:bodyPr/>
                    <a:lstStyle/>
                    <a:p>
                      <a:pPr algn="ctr" fontAlgn="b"/>
                      <a:r>
                        <a:rPr lang="tr-TR" sz="300" b="1" i="0" u="none" strike="noStrike">
                          <a:solidFill>
                            <a:srgbClr val="000000"/>
                          </a:solidFill>
                          <a:latin typeface="Calibri"/>
                        </a:rPr>
                        <a:t>Onay</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6">
                  <a:txBody>
                    <a:bodyPr/>
                    <a:lstStyle/>
                    <a:p>
                      <a:pPr algn="ctr" fontAlgn="b"/>
                      <a:r>
                        <a:rPr lang="tr-TR" sz="300" b="1" i="0" u="none" strike="noStrike">
                          <a:solidFill>
                            <a:srgbClr val="000000"/>
                          </a:solidFill>
                          <a:latin typeface="Calibri"/>
                        </a:rPr>
                        <a:t>Kalite Sistem Onayı</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00856">
                <a:tc>
                  <a:txBody>
                    <a:bodyPr/>
                    <a:lstStyle/>
                    <a:p>
                      <a:pPr algn="l" fontAlgn="ctr"/>
                      <a:r>
                        <a:rPr lang="tr-TR" sz="300" b="0" i="0" u="none" strike="noStrike">
                          <a:solidFill>
                            <a:srgbClr val="000000"/>
                          </a:solidFill>
                          <a:latin typeface="Calibri"/>
                        </a:rPr>
                        <a:t>İG:İşgücü</a:t>
                      </a:r>
                    </a:p>
                  </a:txBody>
                  <a:tcPr marL="0" marR="0" marT="0"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a:noFill/>
                    </a:lnB>
                  </a:tcPr>
                </a:tc>
                <a:tc>
                  <a:txBody>
                    <a:bodyPr/>
                    <a:lstStyle/>
                    <a:p>
                      <a:pPr algn="l" fontAlgn="ctr"/>
                      <a:r>
                        <a:rPr lang="tr-TR" sz="300" b="0" i="0" u="none" strike="noStrike">
                          <a:solidFill>
                            <a:srgbClr val="000000"/>
                          </a:solidFill>
                          <a:latin typeface="Calibri"/>
                        </a:rPr>
                        <a:t> </a:t>
                      </a: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l"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gridSpan="2">
                  <a:txBody>
                    <a:bodyPr/>
                    <a:lstStyle/>
                    <a:p>
                      <a:pPr algn="l"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hMerge="1">
                  <a:txBody>
                    <a:bodyPr/>
                    <a:lstStyle/>
                    <a:p>
                      <a:endParaRPr lang="tr-TR"/>
                    </a:p>
                  </a:txBody>
                  <a:tcPr/>
                </a:tc>
                <a:tc>
                  <a:txBody>
                    <a:bodyPr/>
                    <a:lstStyle/>
                    <a:p>
                      <a:pPr algn="l" fontAlgn="ctr"/>
                      <a:endParaRPr lang="tr-TR" sz="300" b="0" i="0" u="none" strike="noStrike">
                        <a:solidFill>
                          <a:srgbClr val="000000"/>
                        </a:solidFill>
                        <a:latin typeface="Calibri"/>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gridSpan="9">
                  <a:txBody>
                    <a:bodyPr/>
                    <a:lstStyle/>
                    <a:p>
                      <a:pPr algn="ctr" fontAlgn="b"/>
                      <a:r>
                        <a:rPr lang="tr-TR" sz="3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5">
                  <a:txBody>
                    <a:bodyPr/>
                    <a:lstStyle/>
                    <a:p>
                      <a:pPr algn="ctr" fontAlgn="b"/>
                      <a:r>
                        <a:rPr lang="tr-TR" sz="3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3">
                  <a:txBody>
                    <a:bodyPr/>
                    <a:lstStyle/>
                    <a:p>
                      <a:pPr algn="ctr" fontAlgn="b"/>
                      <a:r>
                        <a:rPr lang="tr-TR" sz="3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6">
                  <a:txBody>
                    <a:bodyPr/>
                    <a:lstStyle/>
                    <a:p>
                      <a:pPr algn="ctr" fontAlgn="b"/>
                      <a:r>
                        <a:rPr lang="tr-TR" sz="3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6302">
                <a:tc>
                  <a:txBody>
                    <a:bodyPr/>
                    <a:lstStyle/>
                    <a:p>
                      <a:pPr algn="l" fontAlgn="b"/>
                      <a:r>
                        <a:rPr lang="tr-TR" sz="300" b="0" i="0" u="none" strike="noStrike">
                          <a:solidFill>
                            <a:srgbClr val="000000"/>
                          </a:solidFill>
                          <a:latin typeface="Calibri"/>
                        </a:rPr>
                        <a:t>FS:Finansman</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tr-TR" sz="3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ctr"/>
                      <a:r>
                        <a:rPr lang="tr-TR" sz="300" b="0" i="0" u="none" strike="noStrike">
                          <a:solidFill>
                            <a:srgbClr val="000000"/>
                          </a:solidFill>
                          <a:latin typeface="Calibri"/>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endParaRPr lang="tr-TR" sz="300" b="0" i="0" u="none" strike="noStrike">
                        <a:solidFill>
                          <a:srgbClr val="000000"/>
                        </a:solidFill>
                        <a:latin typeface="Calibri"/>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3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3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3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tr-TR" sz="400" b="0"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rowSpan="3" gridSpan="13">
                  <a:txBody>
                    <a:bodyPr/>
                    <a:lstStyle/>
                    <a:p>
                      <a:pPr algn="ctr" fontAlgn="ctr"/>
                      <a:r>
                        <a:rPr lang="tr-TR" sz="400" b="0" i="0" u="none" strike="noStrike">
                          <a:solidFill>
                            <a:srgbClr val="000000"/>
                          </a:solidFill>
                          <a:latin typeface="Calibri"/>
                        </a:rPr>
                        <a:t>Prof. Dr. İsmail YÜKSEK</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rowSpan="3" hMerge="1">
                  <a:txBody>
                    <a:bodyPr/>
                    <a:lstStyle/>
                    <a:p>
                      <a:endParaRPr lang="tr-TR"/>
                    </a:p>
                  </a:txBody>
                  <a:tcPr/>
                </a:tc>
                <a:tc>
                  <a:txBody>
                    <a:bodyPr/>
                    <a:lstStyle/>
                    <a:p>
                      <a:pPr algn="ctr" fontAlgn="b"/>
                      <a:endParaRPr lang="tr-TR" sz="400" b="0" i="0" u="none" strike="noStrike">
                        <a:solidFill>
                          <a:srgbClr val="000000"/>
                        </a:solidFill>
                        <a:latin typeface="Calibri"/>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tr-TR" sz="400" b="0"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r>
              <a:tr h="200856">
                <a:tc>
                  <a:txBody>
                    <a:bodyPr/>
                    <a:lstStyle/>
                    <a:p>
                      <a:pPr algn="l" fontAlgn="ctr"/>
                      <a:r>
                        <a:rPr lang="tr-TR" sz="300" b="0" i="0" u="none" strike="noStrike">
                          <a:solidFill>
                            <a:srgbClr val="000000"/>
                          </a:solidFill>
                          <a:latin typeface="Calibri"/>
                        </a:rPr>
                        <a:t>KT:Katılım</a:t>
                      </a:r>
                    </a:p>
                  </a:txBody>
                  <a:tcPr marL="0" marR="0" marT="0" marB="0" anchor="ctr">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ctr"/>
                      <a:r>
                        <a:rPr lang="tr-TR" sz="300" b="0" i="0" u="none" strike="noStrike">
                          <a:solidFill>
                            <a:srgbClr val="000000"/>
                          </a:solidFill>
                          <a:latin typeface="Calibri"/>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Calibri"/>
                        </a:rPr>
                        <a:t>3.05.2018</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gridSpan="2">
                  <a:txBody>
                    <a:bodyPr/>
                    <a:lstStyle/>
                    <a:p>
                      <a:pPr algn="ctr" fontAlgn="ctr"/>
                      <a:r>
                        <a:rPr lang="tr-TR" sz="400" b="0" i="0" u="none" strike="noStrike">
                          <a:solidFill>
                            <a:srgbClr val="000000"/>
                          </a:solidFill>
                          <a:latin typeface="Calibri"/>
                        </a:rPr>
                        <a:t>_</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hMerge="1">
                  <a:txBody>
                    <a:bodyPr/>
                    <a:lstStyle/>
                    <a:p>
                      <a:endParaRPr lang="tr-TR"/>
                    </a:p>
                  </a:txBody>
                  <a:tcPr/>
                </a:tc>
                <a:tc>
                  <a:txBody>
                    <a:bodyPr/>
                    <a:lstStyle/>
                    <a:p>
                      <a:pPr algn="ctr" fontAlgn="ctr"/>
                      <a:r>
                        <a:rPr lang="tr-TR" sz="400" b="0" i="0" u="none" strike="noStrike">
                          <a:solidFill>
                            <a:srgbClr val="000000"/>
                          </a:solidFill>
                          <a:latin typeface="Calibri"/>
                        </a:rPr>
                        <a:t>_</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gridSpan="9">
                  <a:txBody>
                    <a:bodyPr/>
                    <a:lstStyle/>
                    <a:p>
                      <a:pPr algn="ctr" fontAlgn="b"/>
                      <a:r>
                        <a:rPr lang="tr-TR" sz="400" b="0" i="0" u="none" strike="noStrike">
                          <a:solidFill>
                            <a:srgbClr val="000000"/>
                          </a:solidFill>
                          <a:latin typeface="Calibri"/>
                        </a:rPr>
                        <a:t>_</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5">
                  <a:txBody>
                    <a:bodyPr/>
                    <a:lstStyle/>
                    <a:p>
                      <a:pPr algn="ctr" fontAlgn="b"/>
                      <a:r>
                        <a:rPr lang="tr-TR" sz="400" b="0" i="0" u="none" strike="noStrike">
                          <a:solidFill>
                            <a:srgbClr val="000000"/>
                          </a:solidFill>
                          <a:latin typeface="Calibri"/>
                        </a:rPr>
                        <a:t>Müge Ardahanlı</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3"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16">
                  <a:txBody>
                    <a:bodyPr/>
                    <a:lstStyle/>
                    <a:p>
                      <a:pPr algn="ctr" fontAlgn="b"/>
                      <a:r>
                        <a:rPr lang="tr-TR" sz="400" b="0" i="0" u="none" strike="noStrike">
                          <a:solidFill>
                            <a:srgbClr val="000000"/>
                          </a:solidFill>
                          <a:latin typeface="Calibri"/>
                        </a:rPr>
                        <a:t>Şafak GÜR</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00856">
                <a:tc>
                  <a:txBody>
                    <a:bodyPr/>
                    <a:lstStyle/>
                    <a:p>
                      <a:pPr algn="l" fontAlgn="ctr"/>
                      <a:r>
                        <a:rPr lang="tr-TR" sz="300" b="0" i="0" u="none" strike="noStrike">
                          <a:solidFill>
                            <a:srgbClr val="000000"/>
                          </a:solidFill>
                          <a:latin typeface="Calibri"/>
                        </a:rPr>
                        <a:t>EK:Ekipman</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ctr"/>
                      <a:r>
                        <a:rPr lang="tr-TR" sz="400" b="0" i="0" u="none" strike="noStrike">
                          <a:solidFill>
                            <a:srgbClr val="000000"/>
                          </a:solidFill>
                          <a:latin typeface="Calibri"/>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endParaRPr lang="tr-TR" sz="300" b="0" i="0" u="none" strike="noStrike">
                        <a:solidFill>
                          <a:srgbClr val="000000"/>
                        </a:solidFill>
                        <a:latin typeface="Calibri"/>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3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3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c gridSpan="13"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l" fontAlgn="b"/>
                      <a:endParaRPr lang="tr-TR" sz="400" b="0" i="0" u="none" strike="noStrike">
                        <a:solidFill>
                          <a:srgbClr val="000000"/>
                        </a:solidFill>
                        <a:latin typeface="Calibri"/>
                      </a:endParaRPr>
                    </a:p>
                  </a:txBody>
                  <a:tcPr marL="0" marR="0" marT="0"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a:noFill/>
                    </a:lnB>
                  </a:tcPr>
                </a:tc>
              </a:tr>
              <a:tr h="200856">
                <a:tc>
                  <a:txBody>
                    <a:bodyPr/>
                    <a:lstStyle/>
                    <a:p>
                      <a:pPr algn="l" fontAlgn="ctr"/>
                      <a:r>
                        <a:rPr lang="tr-TR" sz="300" b="0" i="0" u="none" strike="noStrike">
                          <a:solidFill>
                            <a:srgbClr val="000000"/>
                          </a:solidFill>
                          <a:latin typeface="Calibri"/>
                        </a:rPr>
                        <a:t>TK:Teknoloji</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ctr"/>
                      <a:r>
                        <a:rPr lang="tr-TR" sz="4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l" fontAlgn="ctr"/>
                      <a:r>
                        <a:rPr lang="tr-TR" sz="400" b="0" i="0" u="none" strike="noStrike">
                          <a:solidFill>
                            <a:srgbClr val="000000"/>
                          </a:solidFill>
                          <a:latin typeface="Calibri"/>
                        </a:rPr>
                        <a:t> </a:t>
                      </a:r>
                    </a:p>
                  </a:txBody>
                  <a:tcPr marL="0" marR="0" marT="0" marB="0" anchor="ctr">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ctr"/>
                      <a:r>
                        <a:rPr lang="tr-TR" sz="300" b="0" i="0" u="none" strike="noStrike">
                          <a:solidFill>
                            <a:srgbClr val="000000"/>
                          </a:solidFill>
                          <a:latin typeface="Calibri"/>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dirty="0">
                          <a:solidFill>
                            <a:srgbClr val="000000"/>
                          </a:solidFill>
                          <a:latin typeface="Calibri"/>
                        </a:rPr>
                        <a:t> </a:t>
                      </a:r>
                    </a:p>
                  </a:txBody>
                  <a:tcPr marL="0" marR="0" marT="0"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r>
            </a:tbl>
          </a:graphicData>
        </a:graphic>
      </p:graphicFrame>
    </p:spTree>
    <p:extLst>
      <p:ext uri="{BB962C8B-B14F-4D97-AF65-F5344CB8AC3E}">
        <p14:creationId xmlns="" xmlns:p14="http://schemas.microsoft.com/office/powerpoint/2010/main" val="27309538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17</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34008" y="1653677"/>
            <a:ext cx="295231"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34008" y="1815602"/>
            <a:ext cx="295231"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 y="1545782"/>
            <a:ext cx="296333" cy="6829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 y="1707708"/>
            <a:ext cx="296333" cy="6669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a:extLst>
              <a:ext uri="{FF2B5EF4-FFF2-40B4-BE49-F238E27FC236}">
                <a16:creationId xmlns="" xmlns:a16="http://schemas.microsoft.com/office/drawing/2014/main" id="{00000000-0008-0000-0000-000002000000}"/>
              </a:ext>
            </a:extLst>
          </p:cNvPr>
          <p:cNvSpPr txBox="1"/>
          <p:nvPr/>
        </p:nvSpPr>
        <p:spPr>
          <a:xfrm>
            <a:off x="46292" y="2344129"/>
            <a:ext cx="308369" cy="3402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a:extLst>
              <a:ext uri="{FF2B5EF4-FFF2-40B4-BE49-F238E27FC236}">
                <a16:creationId xmlns="" xmlns:a16="http://schemas.microsoft.com/office/drawing/2014/main" id="{00000000-0008-0000-0000-000003000000}"/>
              </a:ext>
            </a:extLst>
          </p:cNvPr>
          <p:cNvSpPr txBox="1"/>
          <p:nvPr/>
        </p:nvSpPr>
        <p:spPr>
          <a:xfrm>
            <a:off x="457199" y="2851150"/>
            <a:ext cx="308369" cy="3303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a:extLst>
              <a:ext uri="{FF2B5EF4-FFF2-40B4-BE49-F238E27FC236}">
                <a16:creationId xmlns="" xmlns:a16="http://schemas.microsoft.com/office/drawing/2014/main" id="{00000000-0008-0000-0000-000002000000}"/>
              </a:ext>
            </a:extLst>
          </p:cNvPr>
          <p:cNvSpPr txBox="1"/>
          <p:nvPr/>
        </p:nvSpPr>
        <p:spPr>
          <a:xfrm>
            <a:off x="1858963" y="284797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a:extLst>
              <a:ext uri="{FF2B5EF4-FFF2-40B4-BE49-F238E27FC236}">
                <a16:creationId xmlns="" xmlns:a16="http://schemas.microsoft.com/office/drawing/2014/main" id="{00000000-0008-0000-0000-000003000000}"/>
              </a:ext>
            </a:extLst>
          </p:cNvPr>
          <p:cNvSpPr txBox="1"/>
          <p:nvPr/>
        </p:nvSpPr>
        <p:spPr>
          <a:xfrm>
            <a:off x="1858963" y="32067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a:extLst>
              <a:ext uri="{FF2B5EF4-FFF2-40B4-BE49-F238E27FC236}">
                <a16:creationId xmlns:xdr="http://schemas.openxmlformats.org/drawingml/2006/spreadsheetDrawing" xmlns="" xmlns:a16="http://schemas.microsoft.com/office/drawing/2014/main" xmlns:lc="http://schemas.openxmlformats.org/drawingml/2006/lockedCanvas" id="{00000000-0008-0000-0000-000002000000}"/>
              </a:ext>
            </a:extLst>
          </p:cNvPr>
          <p:cNvSpPr txBox="1"/>
          <p:nvPr/>
        </p:nvSpPr>
        <p:spPr>
          <a:xfrm>
            <a:off x="0" y="762000"/>
            <a:ext cx="267300" cy="27211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a:extLst>
              <a:ext uri="{FF2B5EF4-FFF2-40B4-BE49-F238E27FC236}">
                <a16:creationId xmlns:xdr="http://schemas.openxmlformats.org/drawingml/2006/spreadsheetDrawing" xmlns="" xmlns:a16="http://schemas.microsoft.com/office/drawing/2014/main" xmlns:lc="http://schemas.openxmlformats.org/drawingml/2006/lockedCanvas" id="{00000000-0008-0000-0000-000003000000}"/>
              </a:ext>
            </a:extLst>
          </p:cNvPr>
          <p:cNvSpPr txBox="1"/>
          <p:nvPr/>
        </p:nvSpPr>
        <p:spPr>
          <a:xfrm>
            <a:off x="0" y="923925"/>
            <a:ext cx="267300" cy="2645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7" name="26 Tablo"/>
          <p:cNvGraphicFramePr>
            <a:graphicFrameLocks noGrp="1"/>
          </p:cNvGraphicFramePr>
          <p:nvPr/>
        </p:nvGraphicFramePr>
        <p:xfrm>
          <a:off x="142846" y="1142983"/>
          <a:ext cx="8858309" cy="5357851"/>
        </p:xfrm>
        <a:graphic>
          <a:graphicData uri="http://schemas.openxmlformats.org/drawingml/2006/table">
            <a:tbl>
              <a:tblPr/>
              <a:tblGrid>
                <a:gridCol w="1393120"/>
                <a:gridCol w="950755"/>
                <a:gridCol w="224484"/>
                <a:gridCol w="924346"/>
                <a:gridCol w="198074"/>
                <a:gridCol w="1234662"/>
                <a:gridCol w="198074"/>
                <a:gridCol w="281704"/>
                <a:gridCol w="827509"/>
                <a:gridCol w="607428"/>
                <a:gridCol w="695461"/>
                <a:gridCol w="220081"/>
                <a:gridCol w="220081"/>
                <a:gridCol w="440165"/>
                <a:gridCol w="442365"/>
              </a:tblGrid>
              <a:tr h="235027">
                <a:tc rowSpan="5" gridSpan="10">
                  <a:txBody>
                    <a:bodyPr/>
                    <a:lstStyle/>
                    <a:p>
                      <a:pPr algn="l" fontAlgn="b"/>
                      <a:r>
                        <a:rPr lang="tr-TR" sz="1100" b="1" i="0" u="none" strike="noStrike">
                          <a:solidFill>
                            <a:srgbClr val="000000"/>
                          </a:solidFill>
                          <a:latin typeface="Tahoma"/>
                        </a:rPr>
                        <a:t>       RİSK ANALİZİ FORMU</a:t>
                      </a:r>
                      <a:endParaRPr lang="tr-TR" sz="500" b="0" i="0" u="none" strike="noStrike">
                        <a:solidFill>
                          <a:srgbClr val="000000"/>
                        </a:solidFill>
                        <a:latin typeface="Calibri"/>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gridSpan="3">
                  <a:txBody>
                    <a:bodyPr/>
                    <a:lstStyle/>
                    <a:p>
                      <a:pPr algn="l" fontAlgn="ctr"/>
                      <a:r>
                        <a:rPr lang="tr-TR" sz="600" b="1" i="0" u="none" strike="noStrike">
                          <a:solidFill>
                            <a:srgbClr val="000000"/>
                          </a:solidFill>
                          <a:latin typeface="Calibri"/>
                        </a:rPr>
                        <a:t>Doküman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gridSpan="2">
                  <a:txBody>
                    <a:bodyPr/>
                    <a:lstStyle/>
                    <a:p>
                      <a:pPr algn="l" fontAlgn="ctr"/>
                      <a:r>
                        <a:rPr lang="tr-TR" sz="500" b="0" i="0" u="none" strike="noStrike">
                          <a:solidFill>
                            <a:srgbClr val="000000"/>
                          </a:solidFill>
                          <a:latin typeface="Verdana"/>
                        </a:rPr>
                        <a:t>FB-RA-0001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r>
              <a:tr h="246780">
                <a:tc gridSpan="10"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3">
                  <a:txBody>
                    <a:bodyPr/>
                    <a:lstStyle/>
                    <a:p>
                      <a:pPr algn="l" fontAlgn="ctr"/>
                      <a:r>
                        <a:rPr lang="tr-TR" sz="600" b="1" i="0" u="none" strike="noStrike">
                          <a:solidFill>
                            <a:srgbClr val="000000"/>
                          </a:solidFill>
                          <a:latin typeface="Calibri"/>
                        </a:rPr>
                        <a:t>Yayın Tarihi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gridSpan="2">
                  <a:txBody>
                    <a:bodyPr/>
                    <a:lstStyle/>
                    <a:p>
                      <a:pPr algn="l" fontAlgn="ctr"/>
                      <a:r>
                        <a:rPr lang="tr-TR" sz="500" b="0" i="0" u="none" strike="noStrike">
                          <a:solidFill>
                            <a:srgbClr val="000000"/>
                          </a:solidFill>
                          <a:latin typeface="Verdana"/>
                        </a:rPr>
                        <a:t>03.05.2018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r>
              <a:tr h="246780">
                <a:tc gridSpan="10"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3">
                  <a:txBody>
                    <a:bodyPr/>
                    <a:lstStyle/>
                    <a:p>
                      <a:pPr algn="l" fontAlgn="ctr"/>
                      <a:r>
                        <a:rPr lang="tr-TR" sz="600" b="1" i="0" u="none" strike="noStrike">
                          <a:solidFill>
                            <a:srgbClr val="000000"/>
                          </a:solidFill>
                          <a:latin typeface="Calibri"/>
                        </a:rPr>
                        <a:t>Değişiklik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gridSpan="2">
                  <a:txBody>
                    <a:bodyPr/>
                    <a:lstStyle/>
                    <a:p>
                      <a:pPr algn="l" fontAlgn="ctr"/>
                      <a:r>
                        <a:rPr lang="tr-TR" sz="500" b="0" i="0" u="none" strike="noStrike">
                          <a:solidFill>
                            <a:srgbClr val="000000"/>
                          </a:solidFill>
                          <a:latin typeface="Verdan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r>
              <a:tr h="246780">
                <a:tc gridSpan="10"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3">
                  <a:txBody>
                    <a:bodyPr/>
                    <a:lstStyle/>
                    <a:p>
                      <a:pPr algn="l" fontAlgn="ctr"/>
                      <a:r>
                        <a:rPr lang="tr-TR" sz="600" b="1" i="0" u="none" strike="noStrike">
                          <a:solidFill>
                            <a:srgbClr val="000000"/>
                          </a:solidFill>
                          <a:latin typeface="Calibri"/>
                        </a:rPr>
                        <a:t>Değişiklik Tarihi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gridSpan="2">
                  <a:txBody>
                    <a:bodyPr/>
                    <a:lstStyle/>
                    <a:p>
                      <a:pPr algn="l" fontAlgn="ctr"/>
                      <a:r>
                        <a:rPr lang="tr-TR" sz="500" b="0" i="0" u="none" strike="noStrike">
                          <a:solidFill>
                            <a:srgbClr val="000000"/>
                          </a:solidFill>
                          <a:latin typeface="Verdana"/>
                        </a:rPr>
                        <a:t>10.10.2019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r>
              <a:tr h="434802">
                <a:tc gridSpan="10"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3">
                  <a:txBody>
                    <a:bodyPr/>
                    <a:lstStyle/>
                    <a:p>
                      <a:pPr algn="l" fontAlgn="ctr"/>
                      <a:r>
                        <a:rPr lang="tr-TR" sz="600" b="1" i="0" u="none" strike="noStrike">
                          <a:solidFill>
                            <a:srgbClr val="000000"/>
                          </a:solidFill>
                          <a:latin typeface="Calibri"/>
                        </a:rPr>
                        <a:t>Sayfa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gridSpan="2">
                  <a:txBody>
                    <a:bodyPr/>
                    <a:lstStyle/>
                    <a:p>
                      <a:pPr algn="l" fontAlgn="ctr"/>
                      <a:r>
                        <a:rPr lang="tr-TR" sz="500" b="0" i="0" u="none" strike="noStrike">
                          <a:solidFill>
                            <a:srgbClr val="000000"/>
                          </a:solidFill>
                          <a:latin typeface="Verdana"/>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r>
              <a:tr h="192331">
                <a:tc rowSpan="2">
                  <a:txBody>
                    <a:bodyPr/>
                    <a:lstStyle/>
                    <a:p>
                      <a:pPr algn="l" fontAlgn="b"/>
                      <a:r>
                        <a:rPr lang="sv-SE" sz="500" b="1" i="0" u="none" strike="noStrike">
                          <a:solidFill>
                            <a:srgbClr val="000000"/>
                          </a:solidFill>
                          <a:latin typeface="Tahoma"/>
                        </a:rPr>
                        <a:t>Olası Risk Türü (Potential Risk Mode)</a:t>
                      </a:r>
                      <a:endParaRPr lang="sv-SE" sz="5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500" b="1" i="0" u="none" strike="noStrike">
                          <a:solidFill>
                            <a:srgbClr val="000000"/>
                          </a:solidFill>
                          <a:latin typeface="Tahoma"/>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latin typeface="Tahoma"/>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500" b="1" i="0" u="none" strike="noStrike">
                          <a:solidFill>
                            <a:srgbClr val="000000"/>
                          </a:solidFill>
                          <a:latin typeface="Tahoma"/>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latin typeface="Tahoma"/>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500" b="1" i="0" u="none" strike="noStrike">
                          <a:solidFill>
                            <a:srgbClr val="000000"/>
                          </a:solidFill>
                          <a:latin typeface="Tahoma"/>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latin typeface="Tahoma"/>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latin typeface="Tahoma"/>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500" b="1" i="0" u="none" strike="noStrike">
                          <a:solidFill>
                            <a:srgbClr val="000000"/>
                          </a:solidFill>
                          <a:latin typeface="Tahoma"/>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latin typeface="Tahoma"/>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500" b="1" i="0" u="none" strike="noStrike">
                          <a:solidFill>
                            <a:srgbClr val="000000"/>
                          </a:solidFill>
                          <a:latin typeface="Tahoma"/>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463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500" b="1" i="0" u="none" strike="noStrike">
                          <a:solidFill>
                            <a:srgbClr val="000000"/>
                          </a:solidFill>
                          <a:latin typeface="Tahoma"/>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latin typeface="Tahoma"/>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latin typeface="Tahoma"/>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latin typeface="Tahoma"/>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latin typeface="Tahoma"/>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493559">
                <a:tc>
                  <a:txBody>
                    <a:bodyPr/>
                    <a:lstStyle/>
                    <a:p>
                      <a:pPr algn="l" fontAlgn="ctr"/>
                      <a:r>
                        <a:rPr lang="tr-TR" sz="400" b="0" i="0" u="none" strike="noStrike">
                          <a:solidFill>
                            <a:srgbClr val="000000"/>
                          </a:solidFill>
                          <a:latin typeface="Tahoma"/>
                        </a:rPr>
                        <a:t>Sınıflardaki Teknik Arıza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Derslerin geç başlaması ve eğitimin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Internet ve projeksiyon cihazlarının bozulması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Arıza talep sisteminin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000000"/>
                          </a:solidFill>
                          <a:latin typeface="Tahoma"/>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5817">
                <a:tc>
                  <a:txBody>
                    <a:bodyPr/>
                    <a:lstStyle/>
                    <a:p>
                      <a:pPr algn="l" fontAlgn="ctr"/>
                      <a:r>
                        <a:rPr lang="tr-TR" sz="400" b="0" i="0" u="none" strike="noStrike">
                          <a:solidFill>
                            <a:srgbClr val="000000"/>
                          </a:solidFill>
                          <a:latin typeface="Tahoma"/>
                        </a:rPr>
                        <a:t>Fotokopi Odasındaki Cihazların  (Yazıcı, Fotokopi ve Tarayıcı)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Ders ve sınav materyallerinin hazırlanmasının gecikmesi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İş yoğunluğundan cihazın fazla ısınması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Arıza talep sisteminin olması, Anlaşmalı kurumun periyodik kontrol yapması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Anlaşmalı kurumun periyodik kontrol yapması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Bilgi-İşlem Departmanı /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99547">
                <a:tc>
                  <a:txBody>
                    <a:bodyPr/>
                    <a:lstStyle/>
                    <a:p>
                      <a:pPr algn="l" fontAlgn="ctr"/>
                      <a:r>
                        <a:rPr lang="tr-TR" sz="400" b="0" i="0" u="none" strike="noStrike">
                          <a:solidFill>
                            <a:srgbClr val="000000"/>
                          </a:solidFill>
                          <a:latin typeface="Tahoma"/>
                        </a:rPr>
                        <a:t>Z1-Program sayısının azlığı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Programların tercih edilmemesi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Kişisel taleplere uygun program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YÖK'e yeni başvuru dosyalarının gönderilmesi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17060">
                <a:tc>
                  <a:txBody>
                    <a:bodyPr/>
                    <a:lstStyle/>
                    <a:p>
                      <a:pPr algn="l" fontAlgn="ctr"/>
                      <a:r>
                        <a:rPr lang="tr-TR" sz="400" b="0" i="0" u="none" strike="noStrike">
                          <a:solidFill>
                            <a:srgbClr val="000000"/>
                          </a:solidFill>
                          <a:latin typeface="Tahoma"/>
                        </a:rPr>
                        <a:t>Z2-Yeni gelen personel için oryantasyon ve hizmet içi eğitim eksikliği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Zaman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Personelin mesleki bilgi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KYS Süreci ile birlikte oryantasyon eğitimleri eğitimlerine geçilmesi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050">
                <a:tc>
                  <a:txBody>
                    <a:bodyPr/>
                    <a:lstStyle/>
                    <a:p>
                      <a:pPr algn="l" fontAlgn="ctr"/>
                      <a:r>
                        <a:rPr lang="tr-TR" sz="400" b="0" i="0" u="none" strike="noStrike">
                          <a:solidFill>
                            <a:srgbClr val="000000"/>
                          </a:solidFill>
                          <a:latin typeface="Tahoma"/>
                        </a:rPr>
                        <a:t>Z3-Laboratuvar imkanlarının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Uygulamalı derslerin yapılamaması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Bütçe eksikliği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Merkez kampüsteki laboratuvarların kullanılması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dirty="0">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28" name="143 Metin kutusu">
            <a:extLst>
              <a:ext uri="{FF2B5EF4-FFF2-40B4-BE49-F238E27FC236}">
                <a16:creationId xmlns:lc="http://schemas.openxmlformats.org/drawingml/2006/lockedCanvas" xmlns:a16="http://schemas.microsoft.com/office/drawing/2014/main" xmlns:xdr="http://schemas.openxmlformats.org/drawingml/2006/spreadsheetDrawing" xmlns="" id="{00000000-0008-0000-0000-000002000000}"/>
              </a:ext>
            </a:extLst>
          </p:cNvPr>
          <p:cNvSpPr txBox="1"/>
          <p:nvPr/>
        </p:nvSpPr>
        <p:spPr>
          <a:xfrm>
            <a:off x="0" y="1247775"/>
            <a:ext cx="267300" cy="27211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a:extLst>
              <a:ext uri="{FF2B5EF4-FFF2-40B4-BE49-F238E27FC236}">
                <a16:creationId xmlns:lc="http://schemas.openxmlformats.org/drawingml/2006/lockedCanvas" xmlns:a16="http://schemas.microsoft.com/office/drawing/2014/main" xmlns:xdr="http://schemas.openxmlformats.org/drawingml/2006/spreadsheetDrawing" xmlns="" id="{00000000-0008-0000-0000-000003000000}"/>
              </a:ext>
            </a:extLst>
          </p:cNvPr>
          <p:cNvSpPr txBox="1"/>
          <p:nvPr/>
        </p:nvSpPr>
        <p:spPr>
          <a:xfrm>
            <a:off x="0" y="1609725"/>
            <a:ext cx="267300" cy="2645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 xmlns:p14="http://schemas.microsoft.com/office/powerpoint/2010/main" val="3403172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18</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34008" y="1653677"/>
            <a:ext cx="295231"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34008" y="1815602"/>
            <a:ext cx="295231"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 y="1545782"/>
            <a:ext cx="296333" cy="6829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 y="1707708"/>
            <a:ext cx="296333" cy="6669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a:extLst>
              <a:ext uri="{FF2B5EF4-FFF2-40B4-BE49-F238E27FC236}">
                <a16:creationId xmlns="" xmlns:a16="http://schemas.microsoft.com/office/drawing/2014/main" id="{00000000-0008-0000-0000-000002000000}"/>
              </a:ext>
            </a:extLst>
          </p:cNvPr>
          <p:cNvSpPr txBox="1"/>
          <p:nvPr/>
        </p:nvSpPr>
        <p:spPr>
          <a:xfrm>
            <a:off x="46292" y="2344129"/>
            <a:ext cx="308369" cy="3402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a:extLst>
              <a:ext uri="{FF2B5EF4-FFF2-40B4-BE49-F238E27FC236}">
                <a16:creationId xmlns="" xmlns:a16="http://schemas.microsoft.com/office/drawing/2014/main" id="{00000000-0008-0000-0000-000003000000}"/>
              </a:ext>
            </a:extLst>
          </p:cNvPr>
          <p:cNvSpPr txBox="1"/>
          <p:nvPr/>
        </p:nvSpPr>
        <p:spPr>
          <a:xfrm>
            <a:off x="457199" y="2851150"/>
            <a:ext cx="308369" cy="3303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a:extLst>
              <a:ext uri="{FF2B5EF4-FFF2-40B4-BE49-F238E27FC236}">
                <a16:creationId xmlns="" xmlns:a16="http://schemas.microsoft.com/office/drawing/2014/main" id="{00000000-0008-0000-0000-000002000000}"/>
              </a:ext>
            </a:extLst>
          </p:cNvPr>
          <p:cNvSpPr txBox="1"/>
          <p:nvPr/>
        </p:nvSpPr>
        <p:spPr>
          <a:xfrm>
            <a:off x="1858963" y="284797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a:extLst>
              <a:ext uri="{FF2B5EF4-FFF2-40B4-BE49-F238E27FC236}">
                <a16:creationId xmlns="" xmlns:a16="http://schemas.microsoft.com/office/drawing/2014/main" id="{00000000-0008-0000-0000-000003000000}"/>
              </a:ext>
            </a:extLst>
          </p:cNvPr>
          <p:cNvSpPr txBox="1"/>
          <p:nvPr/>
        </p:nvSpPr>
        <p:spPr>
          <a:xfrm>
            <a:off x="1858963" y="32067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8" name="27 Tablo"/>
          <p:cNvGraphicFramePr>
            <a:graphicFrameLocks noGrp="1"/>
          </p:cNvGraphicFramePr>
          <p:nvPr/>
        </p:nvGraphicFramePr>
        <p:xfrm>
          <a:off x="214282" y="1000112"/>
          <a:ext cx="8715435" cy="5643599"/>
        </p:xfrm>
        <a:graphic>
          <a:graphicData uri="http://schemas.openxmlformats.org/drawingml/2006/table">
            <a:tbl>
              <a:tblPr/>
              <a:tblGrid>
                <a:gridCol w="1403427"/>
                <a:gridCol w="957788"/>
                <a:gridCol w="230578"/>
                <a:gridCol w="931183"/>
                <a:gridCol w="203973"/>
                <a:gridCol w="1243795"/>
                <a:gridCol w="203973"/>
                <a:gridCol w="283790"/>
                <a:gridCol w="833630"/>
                <a:gridCol w="611921"/>
                <a:gridCol w="700605"/>
                <a:gridCol w="221711"/>
                <a:gridCol w="221711"/>
                <a:gridCol w="221711"/>
                <a:gridCol w="445639"/>
              </a:tblGrid>
              <a:tr h="432276">
                <a:tc>
                  <a:txBody>
                    <a:bodyPr/>
                    <a:lstStyle/>
                    <a:p>
                      <a:pPr algn="l" fontAlgn="ctr"/>
                      <a:r>
                        <a:rPr lang="tr-TR" sz="400" b="0" i="0" u="none" strike="noStrike">
                          <a:solidFill>
                            <a:srgbClr val="000000"/>
                          </a:solidFill>
                          <a:latin typeface="Tahoma"/>
                        </a:rPr>
                        <a:t>T1-Öğrencilerin öncelikli olarak devlet üniversitesini tercih etmesi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dirty="0">
                          <a:solidFill>
                            <a:srgbClr val="000000"/>
                          </a:solidFill>
                          <a:latin typeface="Tahoma"/>
                        </a:rPr>
                        <a:t>Öğrenci azlığı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Ücretsiz eğitim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Kurum ve kuruluşlara özel protokoller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0268">
                <a:tc>
                  <a:txBody>
                    <a:bodyPr/>
                    <a:lstStyle/>
                    <a:p>
                      <a:pPr algn="l" fontAlgn="ctr"/>
                      <a:r>
                        <a:rPr lang="tr-TR" sz="400" b="0" i="0" u="none" strike="noStrike">
                          <a:solidFill>
                            <a:srgbClr val="000000"/>
                          </a:solidFill>
                          <a:latin typeface="Tahoma"/>
                        </a:rPr>
                        <a:t>T2-Diğer üniversiterle rekabet </a:t>
                      </a:r>
                      <a:r>
                        <a:rPr lang="tr-TR" sz="400" b="0" i="0" u="none" strike="noStrike">
                          <a:solidFill>
                            <a:srgbClr val="FF0000"/>
                          </a:solidFill>
                          <a:latin typeface="Tahoma"/>
                        </a:rPr>
                        <a:t>(F7)</a:t>
                      </a:r>
                      <a:endParaRPr lang="tr-TR" sz="400" b="0" i="0" u="none" strike="noStrike">
                        <a:solidFill>
                          <a:srgbClr val="000000"/>
                        </a:solidFill>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tercihlerinde azalma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Öğrenci tercih seçeneğinin artması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Program seçeneklerinin arttırılması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2237">
                <a:tc>
                  <a:txBody>
                    <a:bodyPr/>
                    <a:lstStyle/>
                    <a:p>
                      <a:pPr algn="l" fontAlgn="ctr"/>
                      <a:r>
                        <a:rPr lang="tr-TR" sz="400" b="0" i="0" u="none" strike="noStrike">
                          <a:solidFill>
                            <a:srgbClr val="000000"/>
                          </a:solidFill>
                          <a:latin typeface="Tahoma"/>
                        </a:rPr>
                        <a:t>T3-Eğitimi yarıda bırakan öğrenciler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Öğrencinin kaydını sildirmesi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Askerlik sorunu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Kayıt dondurma hakkı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40345">
                <a:tc>
                  <a:txBody>
                    <a:bodyPr/>
                    <a:lstStyle/>
                    <a:p>
                      <a:pPr algn="l" fontAlgn="ctr"/>
                      <a:r>
                        <a:rPr lang="tr-TR" sz="400" b="0" i="0" u="none" strike="noStrike">
                          <a:solidFill>
                            <a:srgbClr val="000000"/>
                          </a:solidFill>
                          <a:latin typeface="Tahoma"/>
                        </a:rPr>
                        <a:t>T4-Ekonomik Kriz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Azlığı, Öğrencinin kaydını sildirmesi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Piyasadaki Dalgalanmalar,Mali Belirsizlikler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Taksitle ödeme imkanı, Kayıt dondurma hakkı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36406">
                <a:tc>
                  <a:txBody>
                    <a:bodyPr/>
                    <a:lstStyle/>
                    <a:p>
                      <a:pPr algn="l" fontAlgn="ctr"/>
                      <a:r>
                        <a:rPr lang="tr-TR" sz="400" b="0" i="0" u="none" strike="noStrike">
                          <a:solidFill>
                            <a:srgbClr val="000000"/>
                          </a:solidFill>
                          <a:latin typeface="Tahoma"/>
                        </a:rPr>
                        <a:t>(Anket Sonucu) Zaman ve enerji kaybı. Hiçbir şey öğrenmedim. Kendim öğrendim.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Dersi İşleyiş Şekli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210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Enstitü Müdürlüğü/ 20.09.2019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Mail Gönderilmesi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36406">
                <a:tc>
                  <a:txBody>
                    <a:bodyPr/>
                    <a:lstStyle/>
                    <a:p>
                      <a:pPr algn="l" fontAlgn="ctr"/>
                      <a:r>
                        <a:rPr lang="tr-TR" sz="400" b="0" i="0" u="none" strike="noStrike">
                          <a:solidFill>
                            <a:srgbClr val="000000"/>
                          </a:solidFill>
                          <a:latin typeface="Tahoma"/>
                        </a:rPr>
                        <a:t>(Anket Sonucu) Bu kurstan daha fazlasını beklerdim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Ders içeriği hakkında 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Enstitü Müdürlüğü/ 20.09.2019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Mail Gönderilmesi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24398">
                <a:tc>
                  <a:txBody>
                    <a:bodyPr/>
                    <a:lstStyle/>
                    <a:p>
                      <a:pPr algn="l" fontAlgn="ctr"/>
                      <a:r>
                        <a:rPr lang="tr-TR" sz="400" b="0" i="0" u="none" strike="noStrike">
                          <a:solidFill>
                            <a:srgbClr val="000000"/>
                          </a:solidFill>
                          <a:latin typeface="Tahoma"/>
                        </a:rPr>
                        <a:t>(Anket Sonucu) İçeriğin pratik uygulamalarına sahip olmak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Ders içeriği hakkında 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Enstitü Müdürlüğü/ 20.09.2019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Mail Gönderilmesi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36406">
                <a:tc>
                  <a:txBody>
                    <a:bodyPr/>
                    <a:lstStyle/>
                    <a:p>
                      <a:pPr algn="l" fontAlgn="ctr"/>
                      <a:r>
                        <a:rPr lang="tr-TR" sz="400" b="0" i="0" u="none" strike="noStrike">
                          <a:solidFill>
                            <a:srgbClr val="222222"/>
                          </a:solidFill>
                          <a:latin typeface="Tahoma"/>
                        </a:rPr>
                        <a:t>(Anket Sonucu) Kurs yapılandırılmamış ve yoğun bir şekilde doğaçlama yapılmıştır.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Ders içeriği hakkında 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Enstitü Müdürlüğü/ 20.09.2019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Mail Gönderilmesi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00382">
                <a:tc>
                  <a:txBody>
                    <a:bodyPr/>
                    <a:lstStyle/>
                    <a:p>
                      <a:pPr algn="l" fontAlgn="ctr"/>
                      <a:r>
                        <a:rPr lang="da-DK" sz="400" b="0" i="0" u="none" strike="noStrike">
                          <a:solidFill>
                            <a:srgbClr val="222222"/>
                          </a:solidFill>
                          <a:latin typeface="Tahoma"/>
                        </a:rPr>
                        <a:t>(Anket Sonucu) İzlence ya da konu listesi yeterince iyi olmalı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Ders içeriği hakkında 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Öğretim Üyesinin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Enstitü Müdürlüğü/ 20.09.2019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Mail Gönderilmesi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44475">
                <a:tc>
                  <a:txBody>
                    <a:bodyPr/>
                    <a:lstStyle/>
                    <a:p>
                      <a:pPr algn="l" fontAlgn="ctr"/>
                      <a:r>
                        <a:rPr lang="tr-TR" sz="400" b="0" i="0" u="none" strike="noStrike">
                          <a:solidFill>
                            <a:srgbClr val="000000"/>
                          </a:solidFill>
                          <a:latin typeface="Tahoma"/>
                        </a:rPr>
                        <a:t>(Anket Sonucu) Enstitü binası yetersiz.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İdari Personel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Sınıf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Ek sınıfların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Ek sınıfların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Üst Yönetim/ 15.09.2019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Markantalya Yerleşkesi 8. ve 10. katlara ek sınıf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dirty="0">
                          <a:solidFill>
                            <a:srgbClr val="000000"/>
                          </a:solidFill>
                          <a:latin typeface="Tahoma"/>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 xmlns:p14="http://schemas.microsoft.com/office/powerpoint/2010/main" val="3403172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19</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34008" y="1653677"/>
            <a:ext cx="295231"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34008" y="1815602"/>
            <a:ext cx="295231"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 y="1545782"/>
            <a:ext cx="296333" cy="6829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 y="1707708"/>
            <a:ext cx="296333" cy="6669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a:extLst>
              <a:ext uri="{FF2B5EF4-FFF2-40B4-BE49-F238E27FC236}">
                <a16:creationId xmlns="" xmlns:a16="http://schemas.microsoft.com/office/drawing/2014/main" id="{00000000-0008-0000-0000-000002000000}"/>
              </a:ext>
            </a:extLst>
          </p:cNvPr>
          <p:cNvSpPr txBox="1"/>
          <p:nvPr/>
        </p:nvSpPr>
        <p:spPr>
          <a:xfrm>
            <a:off x="46292" y="2344129"/>
            <a:ext cx="308369" cy="3402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a:extLst>
              <a:ext uri="{FF2B5EF4-FFF2-40B4-BE49-F238E27FC236}">
                <a16:creationId xmlns="" xmlns:a16="http://schemas.microsoft.com/office/drawing/2014/main" id="{00000000-0008-0000-0000-000003000000}"/>
              </a:ext>
            </a:extLst>
          </p:cNvPr>
          <p:cNvSpPr txBox="1"/>
          <p:nvPr/>
        </p:nvSpPr>
        <p:spPr>
          <a:xfrm>
            <a:off x="457199" y="2851150"/>
            <a:ext cx="308369" cy="3303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a:extLst>
              <a:ext uri="{FF2B5EF4-FFF2-40B4-BE49-F238E27FC236}">
                <a16:creationId xmlns="" xmlns:a16="http://schemas.microsoft.com/office/drawing/2014/main" id="{00000000-0008-0000-0000-000002000000}"/>
              </a:ext>
            </a:extLst>
          </p:cNvPr>
          <p:cNvSpPr txBox="1"/>
          <p:nvPr/>
        </p:nvSpPr>
        <p:spPr>
          <a:xfrm>
            <a:off x="1858963" y="284797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a:extLst>
              <a:ext uri="{FF2B5EF4-FFF2-40B4-BE49-F238E27FC236}">
                <a16:creationId xmlns="" xmlns:a16="http://schemas.microsoft.com/office/drawing/2014/main" id="{00000000-0008-0000-0000-000003000000}"/>
              </a:ext>
            </a:extLst>
          </p:cNvPr>
          <p:cNvSpPr txBox="1"/>
          <p:nvPr/>
        </p:nvSpPr>
        <p:spPr>
          <a:xfrm>
            <a:off x="1858963" y="32067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8" name="27 Tablo"/>
          <p:cNvGraphicFramePr>
            <a:graphicFrameLocks noGrp="1"/>
          </p:cNvGraphicFramePr>
          <p:nvPr/>
        </p:nvGraphicFramePr>
        <p:xfrm>
          <a:off x="142844" y="928670"/>
          <a:ext cx="8858312" cy="5786477"/>
        </p:xfrm>
        <a:graphic>
          <a:graphicData uri="http://schemas.openxmlformats.org/drawingml/2006/table">
            <a:tbl>
              <a:tblPr/>
              <a:tblGrid>
                <a:gridCol w="1426434"/>
                <a:gridCol w="973490"/>
                <a:gridCol w="234358"/>
                <a:gridCol w="946449"/>
                <a:gridCol w="207317"/>
                <a:gridCol w="1264185"/>
                <a:gridCol w="207317"/>
                <a:gridCol w="288442"/>
                <a:gridCol w="847298"/>
                <a:gridCol w="621953"/>
                <a:gridCol w="712091"/>
                <a:gridCol w="225345"/>
                <a:gridCol w="225345"/>
                <a:gridCol w="225345"/>
                <a:gridCol w="452943"/>
              </a:tblGrid>
              <a:tr h="363079">
                <a:tc>
                  <a:txBody>
                    <a:bodyPr/>
                    <a:lstStyle/>
                    <a:p>
                      <a:pPr algn="l" fontAlgn="ctr"/>
                      <a:r>
                        <a:rPr lang="tr-TR" sz="400" b="0" i="0" u="none" strike="noStrike">
                          <a:solidFill>
                            <a:srgbClr val="000000"/>
                          </a:solidFill>
                          <a:latin typeface="Tahoma"/>
                        </a:rPr>
                        <a:t>(Anket Sonucu) Karar verme ve çözüm üretme yeteneği arttırılmalı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İdari Personel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Mevzuata ve yönetmeliğe hakim olunması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Enstitü Sekreterinin bilgilendirilmesi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Enstitü Müdürlüğü/ 20.09.2019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Yüzyüze Bilgilendirme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0198">
                <a:tc>
                  <a:txBody>
                    <a:bodyPr/>
                    <a:lstStyle/>
                    <a:p>
                      <a:pPr algn="l" fontAlgn="ctr"/>
                      <a:r>
                        <a:rPr lang="tr-TR" sz="400" b="0" i="0" u="none" strike="noStrike">
                          <a:solidFill>
                            <a:srgbClr val="000000"/>
                          </a:solidFill>
                          <a:latin typeface="Tahoma"/>
                        </a:rPr>
                        <a:t>(Anket Sonucu) Bülten çıkarıldığından haberder değilim.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İdari Personel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Bülten çıkarılamadığı için 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146189">
                <a:tc>
                  <a:txBody>
                    <a:bodyPr/>
                    <a:lstStyle/>
                    <a:p>
                      <a:pPr algn="l" fontAlgn="ctr"/>
                      <a:r>
                        <a:rPr lang="tr-TR" sz="400" b="0" i="0" u="none" strike="noStrike" dirty="0">
                          <a:solidFill>
                            <a:srgbClr val="000000"/>
                          </a:solidFill>
                          <a:latin typeface="Tahoma"/>
                        </a:rPr>
                        <a:t>(Anket Sonucu) Buraya kayıt olurken inşaat mühendisi olduğum belli olduğu halde kayıt sırasında bana odamla yapmış olduğunuz anlaşmadan bahsedilmeyip fazlaca para ödemiş durumdayım ve bu durum beni rahatsız etmektedir. Kayıt esnasındaki personelin bu konuda daha dikkatli olması gerekmektedir.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Güvensizlik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Web Sitesinde Öğrenim Ücretleri ile İlgili Bilgi Paylaşımı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26488">
                <a:tc>
                  <a:txBody>
                    <a:bodyPr/>
                    <a:lstStyle/>
                    <a:p>
                      <a:pPr algn="l" fontAlgn="ctr"/>
                      <a:r>
                        <a:rPr lang="tr-TR" sz="400" b="0" i="0" u="none" strike="noStrike">
                          <a:solidFill>
                            <a:srgbClr val="000000"/>
                          </a:solidFill>
                          <a:latin typeface="Tahoma"/>
                        </a:rPr>
                        <a:t>(Anket Sonucu) Makine öğrenim laboratuarında bir pencereye ihtiyacımız var, biraz temiz havaya ihtiyacımız var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562908">
                <a:tc>
                  <a:txBody>
                    <a:bodyPr/>
                    <a:lstStyle/>
                    <a:p>
                      <a:pPr algn="l" fontAlgn="ctr"/>
                      <a:r>
                        <a:rPr lang="tr-TR" sz="400" b="0" i="0" u="none" strike="noStrike">
                          <a:solidFill>
                            <a:srgbClr val="000000"/>
                          </a:solidFill>
                          <a:latin typeface="Tahoma"/>
                        </a:rPr>
                        <a:t>(Anket Sonucu) Enstitü lisans öğrencisi işleri ile karşılaştırıldığında yetersizdir. Öğrenci işleri, çözümleriyle hızlı ve kişiseldir. Enstitü çok dağınık. Örneğin: bir transkript kopyasına ihtiyacım olursa, bu kopyanın alınması günler sürer. Giriş sınavı vb. Zamanları çok zayıftı. Sınavdan bir gün önce giriş sınavını öğrendim ve bu çok profesyonelce oldu. Personel iyi İngilizce konuşamıyor ve bazen endişelerimizi ve mesajlarımızı iletmek çok zor.Profesyonellik lisansüstü çalışmalar için son derece önemlidir. Enstitünün daha organize, öğrenci odaklı ve yardımcı olması gerekir. Duyurular vaktinden önce yapılmalı, belgeler daha iyi işlenmeli ve yabancı öğrenciler için iyi İngilizce bilen en az bir personel bulunmalıdır. Lisans öğrencilerinden ders almalı ve eğitmelidirler.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Beklentinin karşılanmamış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Taleplerin Mail Yoluyla Alınması, Web Sitesi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Personel Değişikliği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Üst Yönetim/ 15.09.2019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Personel Değişikliği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17615">
                <a:tc>
                  <a:txBody>
                    <a:bodyPr/>
                    <a:lstStyle/>
                    <a:p>
                      <a:pPr algn="l" fontAlgn="t"/>
                      <a:r>
                        <a:rPr lang="tr-TR" sz="400" b="0" i="0" u="none" strike="noStrike">
                          <a:solidFill>
                            <a:srgbClr val="000000"/>
                          </a:solidFill>
                          <a:latin typeface="Tahoma"/>
                        </a:rPr>
                        <a:t>(Dış Denetim DF) Birimlerde bazı dokümanların kullanımı ile ilgili farkındalıklarının yeterli seviyede olmadığı tespit edilmiştir. Örneğin; spiklerin ilgili alanların doldurulmaması veya yanlış doldurulması vb.</a:t>
                      </a:r>
                      <a:br>
                        <a:rPr lang="tr-TR" sz="400" b="0" i="0" u="none" strike="noStrike">
                          <a:solidFill>
                            <a:srgbClr val="000000"/>
                          </a:solidFill>
                          <a:latin typeface="Tahoma"/>
                        </a:rPr>
                      </a:br>
                      <a:endParaRPr lang="tr-TR" sz="400" b="0" i="0" u="none" strike="noStrike">
                        <a:solidFill>
                          <a:srgbClr val="000000"/>
                        </a:solidFill>
                        <a:latin typeface="Tahoma"/>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imes New Roman"/>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imes New Roman"/>
                        </a:rPr>
                        <a:t>İş yoğunluğu ve iş çeşitliliği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Aylık SPİK Karnesi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dirty="0">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 xmlns:p14="http://schemas.microsoft.com/office/powerpoint/2010/main" val="3403172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a:t>
            </a:fld>
            <a:endParaRPr lang="tr-TR"/>
          </a:p>
        </p:txBody>
      </p:sp>
      <p:graphicFrame>
        <p:nvGraphicFramePr>
          <p:cNvPr id="3" name="Tablo 2"/>
          <p:cNvGraphicFramePr>
            <a:graphicFrameLocks noGrp="1"/>
          </p:cNvGraphicFramePr>
          <p:nvPr>
            <p:extLst>
              <p:ext uri="{D42A27DB-BD31-4B8C-83A1-F6EECF244321}">
                <p14:modId xmlns="" xmlns:p14="http://schemas.microsoft.com/office/powerpoint/2010/main" val="3878824639"/>
              </p:ext>
            </p:extLst>
          </p:nvPr>
        </p:nvGraphicFramePr>
        <p:xfrm>
          <a:off x="107504" y="1123901"/>
          <a:ext cx="9036495" cy="5414565"/>
        </p:xfrm>
        <a:graphic>
          <a:graphicData uri="http://schemas.openxmlformats.org/drawingml/2006/table">
            <a:tbl>
              <a:tblPr firstRow="1" bandRow="1">
                <a:tableStyleId>{F5AB1C69-6EDB-4FF4-983F-18BD219EF322}</a:tableStyleId>
              </a:tblPr>
              <a:tblGrid>
                <a:gridCol w="6750069">
                  <a:extLst>
                    <a:ext uri="{9D8B030D-6E8A-4147-A177-3AD203B41FA5}">
                      <a16:colId xmlns="" xmlns:a16="http://schemas.microsoft.com/office/drawing/2014/main" val="20000"/>
                    </a:ext>
                  </a:extLst>
                </a:gridCol>
                <a:gridCol w="2286426">
                  <a:extLst>
                    <a:ext uri="{9D8B030D-6E8A-4147-A177-3AD203B41FA5}">
                      <a16:colId xmlns="" xmlns:a16="http://schemas.microsoft.com/office/drawing/2014/main" val="20001"/>
                    </a:ext>
                  </a:extLst>
                </a:gridCol>
              </a:tblGrid>
              <a:tr h="379326">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extLst>
                  <a:ext uri="{0D108BD9-81ED-4DB2-BD59-A6C34878D82A}">
                    <a16:rowId xmlns="" xmlns:a16="http://schemas.microsoft.com/office/drawing/2014/main" val="10000"/>
                  </a:ext>
                </a:extLst>
              </a:tr>
              <a:tr h="592696">
                <a:tc>
                  <a:txBody>
                    <a:bodyPr/>
                    <a:lstStyle/>
                    <a:p>
                      <a:pPr algn="l" rtl="0" fontAlgn="t"/>
                      <a:r>
                        <a:rPr lang="en-US" sz="2000" b="0" i="0" u="none" strike="noStrike" dirty="0">
                          <a:solidFill>
                            <a:srgbClr val="000000"/>
                          </a:solidFill>
                          <a:effectLst/>
                          <a:latin typeface="Calibri" panose="020F0502020204030204" pitchFamily="34" charset="0"/>
                        </a:rPr>
                        <a:t>G1-Antalya'nın </a:t>
                      </a:r>
                      <a:r>
                        <a:rPr lang="en-US" sz="2000" b="0" i="0" u="none" strike="noStrike" dirty="0" err="1">
                          <a:solidFill>
                            <a:srgbClr val="000000"/>
                          </a:solidFill>
                          <a:effectLst/>
                          <a:latin typeface="Calibri" panose="020F0502020204030204" pitchFamily="34" charset="0"/>
                        </a:rPr>
                        <a:t>merkezinde</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olması</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sebebiyle</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kolay</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ulaşılabilir</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olması</a:t>
                      </a:r>
                      <a:endParaRPr lang="en-US" sz="2000" b="0" i="0" u="none" strike="noStrike" dirty="0">
                        <a:solidFill>
                          <a:srgbClr val="000000"/>
                        </a:solidFill>
                        <a:effectLst/>
                        <a:latin typeface="Calibri" panose="020F0502020204030204" pitchFamily="34" charset="0"/>
                      </a:endParaRPr>
                    </a:p>
                  </a:txBody>
                  <a:tcPr marL="9525" marR="9525" marT="9525" marB="0"/>
                </a:tc>
                <a:tc>
                  <a:txBody>
                    <a:bodyPr/>
                    <a:lstStyle/>
                    <a:p>
                      <a:pPr algn="ctr"/>
                      <a:r>
                        <a:rPr lang="tr-TR" sz="2000" dirty="0" smtClean="0">
                          <a:latin typeface="Wingdings" panose="05000000000000000000" pitchFamily="2" charset="2"/>
                        </a:rPr>
                        <a:t>J </a:t>
                      </a:r>
                      <a:r>
                        <a:rPr lang="tr-TR" sz="2000" dirty="0" smtClean="0"/>
                        <a:t>Hala Güçlü </a:t>
                      </a:r>
                      <a:endParaRPr lang="tr-TR" sz="2000" dirty="0"/>
                    </a:p>
                  </a:txBody>
                  <a:tcPr/>
                </a:tc>
                <a:extLst>
                  <a:ext uri="{0D108BD9-81ED-4DB2-BD59-A6C34878D82A}">
                    <a16:rowId xmlns="" xmlns:a16="http://schemas.microsoft.com/office/drawing/2014/main" val="10001"/>
                  </a:ext>
                </a:extLst>
              </a:tr>
              <a:tr h="425638">
                <a:tc>
                  <a:txBody>
                    <a:bodyPr/>
                    <a:lstStyle/>
                    <a:p>
                      <a:pPr algn="l" rtl="0" fontAlgn="t"/>
                      <a:r>
                        <a:rPr lang="en-US" sz="2000" b="0" i="0" u="none" strike="noStrike" dirty="0">
                          <a:solidFill>
                            <a:srgbClr val="000000"/>
                          </a:solidFill>
                          <a:effectLst/>
                          <a:latin typeface="Calibri" panose="020F0502020204030204" pitchFamily="34" charset="0"/>
                        </a:rPr>
                        <a:t>G2-Güçlü </a:t>
                      </a:r>
                      <a:r>
                        <a:rPr lang="en-US" sz="2000" b="0" i="0" u="none" strike="noStrike" dirty="0" err="1">
                          <a:solidFill>
                            <a:srgbClr val="000000"/>
                          </a:solidFill>
                          <a:effectLst/>
                          <a:latin typeface="Calibri" panose="020F0502020204030204" pitchFamily="34" charset="0"/>
                        </a:rPr>
                        <a:t>akademik</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kadro</a:t>
                      </a:r>
                      <a:endParaRPr lang="en-US" sz="20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extLst>
                  <a:ext uri="{0D108BD9-81ED-4DB2-BD59-A6C34878D82A}">
                    <a16:rowId xmlns="" xmlns:a16="http://schemas.microsoft.com/office/drawing/2014/main" val="10002"/>
                  </a:ext>
                </a:extLst>
              </a:tr>
              <a:tr h="671115">
                <a:tc>
                  <a:txBody>
                    <a:bodyPr/>
                    <a:lstStyle/>
                    <a:p>
                      <a:pPr algn="l" rtl="0" fontAlgn="t"/>
                      <a:r>
                        <a:rPr lang="en-US" sz="2000" b="0" i="0" u="none" strike="noStrike" dirty="0">
                          <a:solidFill>
                            <a:srgbClr val="000000"/>
                          </a:solidFill>
                          <a:effectLst/>
                          <a:latin typeface="Calibri" panose="020F0502020204030204" pitchFamily="34" charset="0"/>
                        </a:rPr>
                        <a:t>G3-Derslerin </a:t>
                      </a:r>
                      <a:r>
                        <a:rPr lang="en-US" sz="2000" b="0" i="0" u="none" strike="noStrike" dirty="0" err="1">
                          <a:solidFill>
                            <a:srgbClr val="000000"/>
                          </a:solidFill>
                          <a:effectLst/>
                          <a:latin typeface="Calibri" panose="020F0502020204030204" pitchFamily="34" charset="0"/>
                        </a:rPr>
                        <a:t>hafta</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içi</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akşam</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mesai</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saatleri</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dışında</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veya</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cumartesi</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günleri</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yapılabiliyor</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olması</a:t>
                      </a:r>
                      <a:r>
                        <a:rPr lang="en-US" sz="2000" b="0" i="0" u="none" strike="noStrike" dirty="0">
                          <a:solidFill>
                            <a:srgbClr val="000000"/>
                          </a:solidFill>
                          <a:effectLst/>
                          <a:latin typeface="Calibri" panose="020F0502020204030204" pitchFamily="34" charset="0"/>
                        </a:rPr>
                        <a:t>,</a:t>
                      </a:r>
                    </a:p>
                  </a:txBody>
                  <a:tcPr marL="9525" marR="9525" marT="9525"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a:t>
                      </a:r>
                      <a:r>
                        <a:rPr lang="tr-TR" sz="2000" baseline="0" dirty="0" smtClean="0">
                          <a:latin typeface="Wingdings" panose="05000000000000000000" pitchFamily="2" charset="2"/>
                        </a:rPr>
                        <a:t> </a:t>
                      </a:r>
                      <a:r>
                        <a:rPr lang="tr-TR" sz="2000" dirty="0" smtClean="0"/>
                        <a:t>Hala Güçlü </a:t>
                      </a:r>
                    </a:p>
                    <a:p>
                      <a:pPr algn="ctr"/>
                      <a:endParaRPr lang="tr-TR" sz="2000" dirty="0"/>
                    </a:p>
                  </a:txBody>
                  <a:tcPr/>
                </a:tc>
                <a:extLst>
                  <a:ext uri="{0D108BD9-81ED-4DB2-BD59-A6C34878D82A}">
                    <a16:rowId xmlns="" xmlns:a16="http://schemas.microsoft.com/office/drawing/2014/main" val="10003"/>
                  </a:ext>
                </a:extLst>
              </a:tr>
              <a:tr h="884485">
                <a:tc>
                  <a:txBody>
                    <a:bodyPr/>
                    <a:lstStyle/>
                    <a:p>
                      <a:pPr algn="l" rtl="0" fontAlgn="t"/>
                      <a:r>
                        <a:rPr lang="en-US" sz="2000" b="0" i="0" u="none" strike="noStrike" dirty="0">
                          <a:solidFill>
                            <a:srgbClr val="000000"/>
                          </a:solidFill>
                          <a:effectLst/>
                          <a:latin typeface="Calibri" panose="020F0502020204030204" pitchFamily="34" charset="0"/>
                        </a:rPr>
                        <a:t>G4-Öğrenci </a:t>
                      </a:r>
                      <a:r>
                        <a:rPr lang="en-US" sz="2000" b="0" i="0" u="none" strike="noStrike" dirty="0" err="1">
                          <a:solidFill>
                            <a:srgbClr val="000000"/>
                          </a:solidFill>
                          <a:effectLst/>
                          <a:latin typeface="Calibri" panose="020F0502020204030204" pitchFamily="34" charset="0"/>
                        </a:rPr>
                        <a:t>portföyünün</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genel</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olarak</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lider</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yönetici</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ve</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şirket</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sahiplerinden</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oluşması</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ve</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öğrenciler</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için</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güçlü</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bir</a:t>
                      </a:r>
                      <a:r>
                        <a:rPr lang="en-US" sz="2000" b="0" i="0" u="none" strike="noStrike" dirty="0">
                          <a:solidFill>
                            <a:srgbClr val="000000"/>
                          </a:solidFill>
                          <a:effectLst/>
                          <a:latin typeface="Calibri" panose="020F0502020204030204" pitchFamily="34" charset="0"/>
                        </a:rPr>
                        <a:t> network </a:t>
                      </a:r>
                      <a:r>
                        <a:rPr lang="en-US" sz="2000" b="0" i="0" u="none" strike="noStrike" dirty="0" err="1">
                          <a:solidFill>
                            <a:srgbClr val="000000"/>
                          </a:solidFill>
                          <a:effectLst/>
                          <a:latin typeface="Calibri" panose="020F0502020204030204" pitchFamily="34" charset="0"/>
                        </a:rPr>
                        <a:t>ağı</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oluşması</a:t>
                      </a:r>
                      <a:endParaRPr lang="en-US" sz="20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txBody>
                  <a:tcPr/>
                </a:tc>
                <a:extLst>
                  <a:ext uri="{0D108BD9-81ED-4DB2-BD59-A6C34878D82A}">
                    <a16:rowId xmlns="" xmlns:a16="http://schemas.microsoft.com/office/drawing/2014/main" val="10004"/>
                  </a:ext>
                </a:extLst>
              </a:tr>
              <a:tr h="671115">
                <a:tc>
                  <a:txBody>
                    <a:bodyPr/>
                    <a:lstStyle/>
                    <a:p>
                      <a:pPr algn="l" rtl="0" fontAlgn="t"/>
                      <a:r>
                        <a:rPr lang="en-US" sz="2000" b="0" i="0" u="none" strike="noStrike" dirty="0" smtClean="0">
                          <a:solidFill>
                            <a:srgbClr val="000000"/>
                          </a:solidFill>
                          <a:effectLst/>
                          <a:latin typeface="Calibri" panose="020F0502020204030204" pitchFamily="34" charset="0"/>
                        </a:rPr>
                        <a:t>G5-</a:t>
                      </a:r>
                      <a:r>
                        <a:rPr lang="tr-TR" sz="2000" b="0" i="0" u="none" strike="noStrike" dirty="0" smtClean="0">
                          <a:solidFill>
                            <a:srgbClr val="000000"/>
                          </a:solidFill>
                          <a:effectLst/>
                          <a:latin typeface="Calibri" panose="020F0502020204030204" pitchFamily="34" charset="0"/>
                        </a:rPr>
                        <a:t>Üniversitenin yenilikçiliği</a:t>
                      </a:r>
                      <a:endParaRPr lang="en-US" sz="20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extLst>
                  <a:ext uri="{0D108BD9-81ED-4DB2-BD59-A6C34878D82A}">
                    <a16:rowId xmlns="" xmlns:a16="http://schemas.microsoft.com/office/drawing/2014/main" val="10005"/>
                  </a:ext>
                </a:extLst>
              </a:tr>
              <a:tr h="671115">
                <a:tc>
                  <a:txBody>
                    <a:bodyPr/>
                    <a:lstStyle/>
                    <a:p>
                      <a:pPr algn="l" rtl="0" fontAlgn="t"/>
                      <a:r>
                        <a:rPr lang="en-US" sz="2000" b="0" i="0" u="none" strike="noStrike" dirty="0">
                          <a:solidFill>
                            <a:srgbClr val="000000"/>
                          </a:solidFill>
                          <a:effectLst/>
                          <a:latin typeface="Calibri" panose="020F0502020204030204" pitchFamily="34" charset="0"/>
                        </a:rPr>
                        <a:t>G6-Yönetim </a:t>
                      </a:r>
                      <a:r>
                        <a:rPr lang="en-US" sz="2000" b="0" i="0" u="none" strike="noStrike" dirty="0" err="1">
                          <a:solidFill>
                            <a:srgbClr val="000000"/>
                          </a:solidFill>
                          <a:effectLst/>
                          <a:latin typeface="Calibri" panose="020F0502020204030204" pitchFamily="34" charset="0"/>
                        </a:rPr>
                        <a:t>ve</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mütevelli</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heyetinin</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eğitime</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bakış</a:t>
                      </a:r>
                      <a:r>
                        <a:rPr lang="en-US" sz="2000" b="0" i="0" u="none" strike="noStrike" dirty="0">
                          <a:solidFill>
                            <a:srgbClr val="000000"/>
                          </a:solidFill>
                          <a:effectLst/>
                          <a:latin typeface="Calibri" panose="020F0502020204030204" pitchFamily="34" charset="0"/>
                        </a:rPr>
                        <a:t> </a:t>
                      </a:r>
                      <a:r>
                        <a:rPr lang="en-US" sz="2000" b="0" i="0" u="none" strike="noStrike" dirty="0" err="1">
                          <a:solidFill>
                            <a:srgbClr val="000000"/>
                          </a:solidFill>
                          <a:effectLst/>
                          <a:latin typeface="Calibri" panose="020F0502020204030204" pitchFamily="34" charset="0"/>
                        </a:rPr>
                        <a:t>açısı</a:t>
                      </a:r>
                      <a:endParaRPr lang="en-US" sz="2000" b="0" i="0" u="none" strike="noStrike" dirty="0">
                        <a:solidFill>
                          <a:srgbClr val="000000"/>
                        </a:solidFill>
                        <a:effectLst/>
                        <a:latin typeface="Calibri" panose="020F0502020204030204" pitchFamily="34" charset="0"/>
                      </a:endParaRPr>
                    </a:p>
                  </a:txBody>
                  <a:tcPr marL="9525" marR="9525" marT="9525"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extLst>
                  <a:ext uri="{0D108BD9-81ED-4DB2-BD59-A6C34878D82A}">
                    <a16:rowId xmlns="" xmlns:a16="http://schemas.microsoft.com/office/drawing/2014/main" val="10006"/>
                  </a:ext>
                </a:extLst>
              </a:tr>
              <a:tr h="671115">
                <a:tc>
                  <a:txBody>
                    <a:bodyPr/>
                    <a:lstStyle/>
                    <a:p>
                      <a:pPr algn="l" rtl="0" fontAlgn="t"/>
                      <a:r>
                        <a:rPr lang="en-US" sz="2000" b="0" i="0" u="none" strike="noStrike" dirty="0" smtClean="0">
                          <a:solidFill>
                            <a:srgbClr val="000000"/>
                          </a:solidFill>
                          <a:effectLst/>
                          <a:latin typeface="Calibri" panose="020F0502020204030204" pitchFamily="34" charset="0"/>
                        </a:rPr>
                        <a:t>G7-İngilizce </a:t>
                      </a:r>
                      <a:r>
                        <a:rPr lang="en-US" sz="2000" b="0" i="0" u="none" strike="noStrike" dirty="0" err="1" smtClean="0">
                          <a:solidFill>
                            <a:srgbClr val="000000"/>
                          </a:solidFill>
                          <a:effectLst/>
                          <a:latin typeface="Calibri" panose="020F0502020204030204" pitchFamily="34" charset="0"/>
                        </a:rPr>
                        <a:t>programların</a:t>
                      </a:r>
                      <a:r>
                        <a:rPr lang="en-US" sz="2000" b="0" i="0" u="none" strike="noStrike" dirty="0" smtClean="0">
                          <a:solidFill>
                            <a:srgbClr val="000000"/>
                          </a:solidFill>
                          <a:effectLst/>
                          <a:latin typeface="Calibri" panose="020F0502020204030204" pitchFamily="34" charset="0"/>
                        </a:rPr>
                        <a:t> </a:t>
                      </a:r>
                      <a:r>
                        <a:rPr lang="en-US" sz="2000" b="0" i="0" u="none" strike="noStrike" dirty="0" err="1" smtClean="0">
                          <a:solidFill>
                            <a:srgbClr val="000000"/>
                          </a:solidFill>
                          <a:effectLst/>
                          <a:latin typeface="Calibri" panose="020F0502020204030204" pitchFamily="34" charset="0"/>
                        </a:rPr>
                        <a:t>varlığı</a:t>
                      </a:r>
                      <a:r>
                        <a:rPr lang="en-US" sz="2000" b="0" i="0" u="none" strike="noStrike" dirty="0" smtClean="0">
                          <a:solidFill>
                            <a:srgbClr val="000000"/>
                          </a:solidFill>
                          <a:effectLst/>
                          <a:latin typeface="Calibri" panose="020F0502020204030204" pitchFamily="34" charset="0"/>
                        </a:rPr>
                        <a:t> (T5)</a:t>
                      </a:r>
                      <a:endParaRPr lang="en-US" sz="2000" b="0" i="0" u="none" strike="noStrike" dirty="0">
                        <a:solidFill>
                          <a:srgbClr val="000000"/>
                        </a:solidFill>
                        <a:effectLst/>
                        <a:latin typeface="Calibri" panose="020F0502020204030204" pitchFamily="34" charset="0"/>
                      </a:endParaRPr>
                    </a:p>
                  </a:txBody>
                  <a:tcPr marL="9525" marR="9525" marT="9525" marB="0"/>
                </a:tc>
                <a:tc>
                  <a:txBody>
                    <a:bodyPr/>
                    <a:lstStyle/>
                    <a:p>
                      <a:pPr algn="ctr"/>
                      <a:endParaRPr lang="tr-TR" sz="2000" dirty="0"/>
                    </a:p>
                  </a:txBody>
                  <a:tcPr/>
                </a:tc>
              </a:tr>
            </a:tbl>
          </a:graphicData>
        </a:graphic>
      </p:graphicFrame>
      <p:pic>
        <p:nvPicPr>
          <p:cNvPr id="9" name="Resim 8"/>
          <p:cNvPicPr/>
          <p:nvPr/>
        </p:nvPicPr>
        <p:blipFill>
          <a:blip r:embed="rId3"/>
          <a:stretch>
            <a:fillRect/>
          </a:stretch>
        </p:blipFill>
        <p:spPr>
          <a:xfrm>
            <a:off x="127795" y="367048"/>
            <a:ext cx="2736304" cy="576064"/>
          </a:xfrm>
          <a:prstGeom prst="rect">
            <a:avLst/>
          </a:prstGeom>
        </p:spPr>
      </p:pic>
    </p:spTree>
    <p:extLst>
      <p:ext uri="{BB962C8B-B14F-4D97-AF65-F5344CB8AC3E}">
        <p14:creationId xmlns=""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20</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34008" y="1653677"/>
            <a:ext cx="295231"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34008" y="1815602"/>
            <a:ext cx="295231"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 y="1545782"/>
            <a:ext cx="296333" cy="6829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 y="1707708"/>
            <a:ext cx="296333" cy="6669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a:extLst>
              <a:ext uri="{FF2B5EF4-FFF2-40B4-BE49-F238E27FC236}">
                <a16:creationId xmlns="" xmlns:a16="http://schemas.microsoft.com/office/drawing/2014/main" id="{00000000-0008-0000-0000-000002000000}"/>
              </a:ext>
            </a:extLst>
          </p:cNvPr>
          <p:cNvSpPr txBox="1"/>
          <p:nvPr/>
        </p:nvSpPr>
        <p:spPr>
          <a:xfrm>
            <a:off x="46292" y="2344129"/>
            <a:ext cx="308369" cy="3402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a:extLst>
              <a:ext uri="{FF2B5EF4-FFF2-40B4-BE49-F238E27FC236}">
                <a16:creationId xmlns="" xmlns:a16="http://schemas.microsoft.com/office/drawing/2014/main" id="{00000000-0008-0000-0000-000003000000}"/>
              </a:ext>
            </a:extLst>
          </p:cNvPr>
          <p:cNvSpPr txBox="1"/>
          <p:nvPr/>
        </p:nvSpPr>
        <p:spPr>
          <a:xfrm>
            <a:off x="457199" y="2851150"/>
            <a:ext cx="308369" cy="3303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a:extLst>
              <a:ext uri="{FF2B5EF4-FFF2-40B4-BE49-F238E27FC236}">
                <a16:creationId xmlns="" xmlns:a16="http://schemas.microsoft.com/office/drawing/2014/main" id="{00000000-0008-0000-0000-000002000000}"/>
              </a:ext>
            </a:extLst>
          </p:cNvPr>
          <p:cNvSpPr txBox="1"/>
          <p:nvPr/>
        </p:nvSpPr>
        <p:spPr>
          <a:xfrm>
            <a:off x="1858963" y="284797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a:extLst>
              <a:ext uri="{FF2B5EF4-FFF2-40B4-BE49-F238E27FC236}">
                <a16:creationId xmlns="" xmlns:a16="http://schemas.microsoft.com/office/drawing/2014/main" id="{00000000-0008-0000-0000-000003000000}"/>
              </a:ext>
            </a:extLst>
          </p:cNvPr>
          <p:cNvSpPr txBox="1"/>
          <p:nvPr/>
        </p:nvSpPr>
        <p:spPr>
          <a:xfrm>
            <a:off x="1858963" y="32067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8" name="27 Tablo"/>
          <p:cNvGraphicFramePr>
            <a:graphicFrameLocks noGrp="1"/>
          </p:cNvGraphicFramePr>
          <p:nvPr/>
        </p:nvGraphicFramePr>
        <p:xfrm>
          <a:off x="142844" y="928671"/>
          <a:ext cx="8858312" cy="5715039"/>
        </p:xfrm>
        <a:graphic>
          <a:graphicData uri="http://schemas.openxmlformats.org/drawingml/2006/table">
            <a:tbl>
              <a:tblPr/>
              <a:tblGrid>
                <a:gridCol w="1426434"/>
                <a:gridCol w="973490"/>
                <a:gridCol w="234358"/>
                <a:gridCol w="946449"/>
                <a:gridCol w="207317"/>
                <a:gridCol w="1264185"/>
                <a:gridCol w="207317"/>
                <a:gridCol w="288442"/>
                <a:gridCol w="847298"/>
                <a:gridCol w="621953"/>
                <a:gridCol w="712091"/>
                <a:gridCol w="225345"/>
                <a:gridCol w="225345"/>
                <a:gridCol w="225345"/>
                <a:gridCol w="452943"/>
              </a:tblGrid>
              <a:tr h="2360637">
                <a:tc>
                  <a:txBody>
                    <a:bodyPr/>
                    <a:lstStyle/>
                    <a:p>
                      <a:pPr algn="l" fontAlgn="ctr"/>
                      <a:r>
                        <a:rPr lang="tr-TR" sz="400" b="0" i="0" u="none" strike="noStrike" dirty="0">
                          <a:solidFill>
                            <a:srgbClr val="000000"/>
                          </a:solidFill>
                          <a:latin typeface="Tahoma"/>
                        </a:rPr>
                        <a:t>(Dış Denetim DF) Risk değerlendirme sisteminde yapılan önleyici faaliyetlerden sonra hesaplanan RÖF değerinin hala limit üzerinde olması durumunda nasıl bir faaliyet izleneceğine dair belirli bir metodun oluşturulmadığı tespit edilmiştir. Örneğin; Bilgi işlem süreci riskleri, Mezunlar ve Kariyer süreci, SKS birimi (Aksiyon sonunda RÖF değeri)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Risk Analizi tablosundan uygunsuzluk  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sv-SE" sz="400" b="0" i="0" u="none" strike="noStrike">
                          <a:solidFill>
                            <a:srgbClr val="000000"/>
                          </a:solidFill>
                          <a:latin typeface="Tahoma"/>
                        </a:rPr>
                        <a:t>Risk Analizi eğitiminin anlaşılmamış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sv-SE" sz="400" b="0" i="0" u="none" strike="noStrike">
                          <a:solidFill>
                            <a:srgbClr val="000000"/>
                          </a:solidFill>
                          <a:latin typeface="Tahoma"/>
                        </a:rPr>
                        <a:t>Risk Analizi eğitiminin anlaşılmamış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05773">
                <a:tc>
                  <a:txBody>
                    <a:bodyPr/>
                    <a:lstStyle/>
                    <a:p>
                      <a:pPr algn="l" fontAlgn="ctr"/>
                      <a:r>
                        <a:rPr lang="tr-TR" sz="400" b="0" i="0" u="none" strike="noStrike">
                          <a:solidFill>
                            <a:srgbClr val="000000"/>
                          </a:solidFill>
                          <a:latin typeface="Tahoma"/>
                        </a:rPr>
                        <a:t>(Dış Denetim DF) Birimlerde kalite hedeflerine ulaşmayı sağlayacak bütçe ile uyumlu plan ve stratejilerin belirlendiğine dair bulgular görülememiştir. Örneğin; Sepam süreci, Karşılaştırmalı Hukuk süreci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KFP den uygunsuzluk 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İş yoğunluğu ve iş çeşitliliği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Haftalık Kalite Faaliyet Planı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17218">
                <a:tc>
                  <a:txBody>
                    <a:bodyPr/>
                    <a:lstStyle/>
                    <a:p>
                      <a:pPr algn="l" fontAlgn="ctr"/>
                      <a:r>
                        <a:rPr lang="tr-TR" sz="400" b="0" i="0" u="none" strike="noStrike">
                          <a:solidFill>
                            <a:srgbClr val="000000"/>
                          </a:solidFill>
                          <a:latin typeface="Tahoma"/>
                        </a:rPr>
                        <a:t>(SPİK Kapatma 2018) YÖK Olumsuz Bulgu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Eski kadroyla iletişime geçilememesi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Yazışmalarda Elektronik Belge Sistemi'nin kullanılması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63100">
                <a:tc>
                  <a:txBody>
                    <a:bodyPr/>
                    <a:lstStyle/>
                    <a:p>
                      <a:pPr algn="l" fontAlgn="ctr"/>
                      <a:r>
                        <a:rPr lang="tr-TR" sz="400" b="0" i="0" u="none" strike="noStrike">
                          <a:solidFill>
                            <a:srgbClr val="000000"/>
                          </a:solidFill>
                          <a:latin typeface="Tahoma"/>
                        </a:rPr>
                        <a:t>(SPİK Kapatma 2018) Laboratuvar cihazlarının arttırılması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Öğrenci memnuniyetsizliği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Uygun fiyatta cihaz bulunamamsı nedeniyle bütçenin çıkmamış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Fiyat tekliflerinin 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FF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196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Uygun fiyatta cihaz 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Üst Yönetim/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8622">
                <a:tc gridSpan="4">
                  <a:txBody>
                    <a:bodyPr/>
                    <a:lstStyle/>
                    <a:p>
                      <a:pPr algn="l" fontAlgn="b"/>
                      <a:r>
                        <a:rPr lang="tr-TR" sz="500" b="0" i="0" u="none" strike="noStrike">
                          <a:solidFill>
                            <a:srgbClr val="000000"/>
                          </a:solidFill>
                          <a:latin typeface="Tahoma"/>
                        </a:rPr>
                        <a:t>Form No:KY-FR-0004 Yayın Tarihi:03.05.2018 Değ.No:0 Değ. Tarihi:-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715">
                <a:tc gridSpan="2">
                  <a:txBody>
                    <a:bodyPr/>
                    <a:lstStyle/>
                    <a:p>
                      <a:pPr algn="ctr" fontAlgn="b"/>
                      <a:r>
                        <a:rPr lang="tr-TR" sz="400" b="1" i="0" u="none" strike="noStrike">
                          <a:solidFill>
                            <a:srgbClr val="000000"/>
                          </a:solidFill>
                          <a:latin typeface="Tahoma"/>
                        </a:rPr>
                        <a:t>HAZIRLAYAN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5">
                  <a:txBody>
                    <a:bodyPr/>
                    <a:lstStyle/>
                    <a:p>
                      <a:pPr algn="ctr" fontAlgn="b"/>
                      <a:r>
                        <a:rPr lang="tr-TR" sz="400" b="1" i="0" u="none" strike="noStrike">
                          <a:solidFill>
                            <a:srgbClr val="000000"/>
                          </a:solidFill>
                          <a:latin typeface="Tahoma"/>
                        </a:rPr>
                        <a:t>ONAYLAYAN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400" b="1" i="0" u="none" strike="noStrike">
                          <a:solidFill>
                            <a:srgbClr val="000000"/>
                          </a:solidFill>
                          <a:latin typeface="Tahoma"/>
                        </a:rPr>
                        <a:t>KALİTE SİSTEM ONAYI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0974">
                <a:tc gridSpan="2">
                  <a:txBody>
                    <a:bodyPr/>
                    <a:lstStyle/>
                    <a:p>
                      <a:pPr algn="ctr" fontAlgn="ctr"/>
                      <a:r>
                        <a:rPr lang="tr-TR" sz="400" b="0" i="0" u="none" strike="noStrike">
                          <a:solidFill>
                            <a:srgbClr val="000000"/>
                          </a:solidFill>
                          <a:latin typeface="Tahoma"/>
                        </a:rPr>
                        <a:t>Müge ARDAHANLI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5">
                  <a:txBody>
                    <a:bodyPr/>
                    <a:lstStyle/>
                    <a:p>
                      <a:pPr algn="ctr" fontAlgn="ctr"/>
                      <a:r>
                        <a:rPr lang="tr-TR" sz="400" b="0" i="0" u="none" strike="noStrike">
                          <a:solidFill>
                            <a:srgbClr val="000000"/>
                          </a:solidFill>
                          <a:latin typeface="Tahoma"/>
                        </a:rPr>
                        <a:t>Prof. Dr. İsmail YÜKSEK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ctr"/>
                      <a:r>
                        <a:rPr lang="tr-TR" sz="400" b="0" i="0" u="none" strike="noStrike" dirty="0">
                          <a:solidFill>
                            <a:srgbClr val="000000"/>
                          </a:solidFill>
                          <a:latin typeface="Tahoma"/>
                        </a:rPr>
                        <a:t>Şafak GÜR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 xmlns:p14="http://schemas.microsoft.com/office/powerpoint/2010/main" val="3403172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357422" y="142852"/>
            <a:ext cx="6460200"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21</a:t>
            </a:fld>
            <a:endParaRPr lang="tr-TR"/>
          </a:p>
        </p:txBody>
      </p:sp>
      <p:pic>
        <p:nvPicPr>
          <p:cNvPr id="6" name="Resim 5"/>
          <p:cNvPicPr/>
          <p:nvPr/>
        </p:nvPicPr>
        <p:blipFill>
          <a:blip r:embed="rId2"/>
          <a:stretch>
            <a:fillRect/>
          </a:stretch>
        </p:blipFill>
        <p:spPr>
          <a:xfrm>
            <a:off x="142844" y="285728"/>
            <a:ext cx="2178480" cy="367482"/>
          </a:xfrm>
          <a:prstGeom prst="rect">
            <a:avLst/>
          </a:prstGeom>
        </p:spPr>
      </p:pic>
      <p:graphicFrame>
        <p:nvGraphicFramePr>
          <p:cNvPr id="8" name="Chart 1"/>
          <p:cNvGraphicFramePr/>
          <p:nvPr/>
        </p:nvGraphicFramePr>
        <p:xfrm>
          <a:off x="642910" y="1142984"/>
          <a:ext cx="8001056" cy="48577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5740633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22</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3" name="Dikdörtgen 2"/>
          <p:cNvSpPr/>
          <p:nvPr/>
        </p:nvSpPr>
        <p:spPr>
          <a:xfrm>
            <a:off x="2843808" y="1277471"/>
            <a:ext cx="3466168" cy="369332"/>
          </a:xfrm>
          <a:prstGeom prst="rect">
            <a:avLst/>
          </a:prstGeom>
        </p:spPr>
        <p:txBody>
          <a:bodyPr wrap="square">
            <a:spAutoFit/>
          </a:bodyPr>
          <a:lstStyle/>
          <a:p>
            <a:r>
              <a:rPr lang="tr-TR" dirty="0" smtClean="0"/>
              <a:t>Akademik Personel </a:t>
            </a:r>
            <a:r>
              <a:rPr lang="tr-TR" dirty="0"/>
              <a:t>Anket Analizi </a:t>
            </a:r>
          </a:p>
        </p:txBody>
      </p:sp>
      <p:sp>
        <p:nvSpPr>
          <p:cNvPr id="4096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409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9" name="Chart 3"/>
          <p:cNvGraphicFramePr/>
          <p:nvPr/>
        </p:nvGraphicFramePr>
        <p:xfrm>
          <a:off x="285720" y="1285860"/>
          <a:ext cx="8643998" cy="53578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7356726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23</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4096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409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7 Grafik"/>
          <p:cNvGraphicFramePr/>
          <p:nvPr/>
        </p:nvGraphicFramePr>
        <p:xfrm>
          <a:off x="214282" y="1571611"/>
          <a:ext cx="8643997" cy="50720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7356726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24</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4096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409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7 Grafik"/>
          <p:cNvGraphicFramePr/>
          <p:nvPr/>
        </p:nvGraphicFramePr>
        <p:xfrm>
          <a:off x="142844" y="1285860"/>
          <a:ext cx="8858312" cy="5286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7356726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25</a:t>
            </a:fld>
            <a:endParaRPr lang="tr-TR"/>
          </a:p>
        </p:txBody>
      </p:sp>
      <p:pic>
        <p:nvPicPr>
          <p:cNvPr id="65" name="Resim 64"/>
          <p:cNvPicPr/>
          <p:nvPr/>
        </p:nvPicPr>
        <p:blipFill>
          <a:blip r:embed="rId2"/>
          <a:stretch>
            <a:fillRect/>
          </a:stretch>
        </p:blipFill>
        <p:spPr>
          <a:xfrm>
            <a:off x="357158" y="188640"/>
            <a:ext cx="2399580" cy="454278"/>
          </a:xfrm>
          <a:prstGeom prst="rect">
            <a:avLst/>
          </a:prstGeom>
        </p:spPr>
      </p:pic>
      <p:sp>
        <p:nvSpPr>
          <p:cNvPr id="69"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3"/>
          <p:cNvSpPr txBox="1"/>
          <p:nvPr/>
        </p:nvSpPr>
        <p:spPr>
          <a:xfrm>
            <a:off x="526097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4"/>
          <p:cNvSpPr txBox="1"/>
          <p:nvPr/>
        </p:nvSpPr>
        <p:spPr>
          <a:xfrm>
            <a:off x="5260975" y="10139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5"/>
          <p:cNvSpPr txBox="1"/>
          <p:nvPr/>
        </p:nvSpPr>
        <p:spPr>
          <a:xfrm>
            <a:off x="5260975" y="10329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6"/>
          <p:cNvSpPr txBox="1"/>
          <p:nvPr/>
        </p:nvSpPr>
        <p:spPr>
          <a:xfrm>
            <a:off x="5260975" y="10520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7"/>
          <p:cNvSpPr txBox="1"/>
          <p:nvPr/>
        </p:nvSpPr>
        <p:spPr>
          <a:xfrm>
            <a:off x="5260975" y="10710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8"/>
          <p:cNvSpPr txBox="1"/>
          <p:nvPr/>
        </p:nvSpPr>
        <p:spPr>
          <a:xfrm>
            <a:off x="5260975" y="10901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9"/>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0"/>
          <p:cNvSpPr txBox="1"/>
          <p:nvPr/>
        </p:nvSpPr>
        <p:spPr>
          <a:xfrm>
            <a:off x="5260975" y="11091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1"/>
          <p:cNvSpPr txBox="1"/>
          <p:nvPr/>
        </p:nvSpPr>
        <p:spPr>
          <a:xfrm>
            <a:off x="5260975" y="11282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2"/>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3"/>
          <p:cNvSpPr txBox="1"/>
          <p:nvPr/>
        </p:nvSpPr>
        <p:spPr>
          <a:xfrm>
            <a:off x="5260975" y="1166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14"/>
          <p:cNvSpPr txBox="1"/>
          <p:nvPr/>
        </p:nvSpPr>
        <p:spPr>
          <a:xfrm>
            <a:off x="5260975" y="11853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15"/>
          <p:cNvSpPr txBox="1"/>
          <p:nvPr/>
        </p:nvSpPr>
        <p:spPr>
          <a:xfrm>
            <a:off x="5260975" y="12044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16"/>
          <p:cNvSpPr txBox="1"/>
          <p:nvPr/>
        </p:nvSpPr>
        <p:spPr>
          <a:xfrm>
            <a:off x="5260975" y="12234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17"/>
          <p:cNvSpPr txBox="1"/>
          <p:nvPr/>
        </p:nvSpPr>
        <p:spPr>
          <a:xfrm>
            <a:off x="5260975" y="12425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3"/>
          <p:cNvSpPr txBox="1"/>
          <p:nvPr/>
        </p:nvSpPr>
        <p:spPr>
          <a:xfrm>
            <a:off x="5321300" y="10434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4"/>
          <p:cNvSpPr txBox="1"/>
          <p:nvPr/>
        </p:nvSpPr>
        <p:spPr>
          <a:xfrm>
            <a:off x="5321300" y="10625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5"/>
          <p:cNvSpPr txBox="1"/>
          <p:nvPr/>
        </p:nvSpPr>
        <p:spPr>
          <a:xfrm>
            <a:off x="5321300" y="10815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6"/>
          <p:cNvSpPr txBox="1"/>
          <p:nvPr/>
        </p:nvSpPr>
        <p:spPr>
          <a:xfrm>
            <a:off x="5321300" y="11006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7"/>
          <p:cNvSpPr txBox="1"/>
          <p:nvPr/>
        </p:nvSpPr>
        <p:spPr>
          <a:xfrm>
            <a:off x="5321300" y="11196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8"/>
          <p:cNvSpPr txBox="1"/>
          <p:nvPr/>
        </p:nvSpPr>
        <p:spPr>
          <a:xfrm>
            <a:off x="5321300" y="11387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9"/>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10"/>
          <p:cNvSpPr txBox="1"/>
          <p:nvPr/>
        </p:nvSpPr>
        <p:spPr>
          <a:xfrm>
            <a:off x="5321300" y="11577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11"/>
          <p:cNvSpPr txBox="1"/>
          <p:nvPr/>
        </p:nvSpPr>
        <p:spPr>
          <a:xfrm>
            <a:off x="5321300" y="11768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12"/>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13"/>
          <p:cNvSpPr txBox="1"/>
          <p:nvPr/>
        </p:nvSpPr>
        <p:spPr>
          <a:xfrm>
            <a:off x="5321300" y="1214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14"/>
          <p:cNvSpPr txBox="1"/>
          <p:nvPr/>
        </p:nvSpPr>
        <p:spPr>
          <a:xfrm>
            <a:off x="5321300" y="12339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15"/>
          <p:cNvSpPr txBox="1"/>
          <p:nvPr/>
        </p:nvSpPr>
        <p:spPr>
          <a:xfrm>
            <a:off x="5321300" y="12530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16"/>
          <p:cNvSpPr txBox="1"/>
          <p:nvPr/>
        </p:nvSpPr>
        <p:spPr>
          <a:xfrm>
            <a:off x="5321300" y="12720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17"/>
          <p:cNvSpPr txBox="1"/>
          <p:nvPr/>
        </p:nvSpPr>
        <p:spPr>
          <a:xfrm>
            <a:off x="5321300" y="12911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2"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3"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4"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5"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6"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7"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8"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9"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0"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1"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2"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3"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4"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5"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166" name="165 Tablo"/>
          <p:cNvGraphicFramePr>
            <a:graphicFrameLocks noGrp="1"/>
          </p:cNvGraphicFramePr>
          <p:nvPr/>
        </p:nvGraphicFramePr>
        <p:xfrm>
          <a:off x="785786" y="785777"/>
          <a:ext cx="7500989" cy="5715056"/>
        </p:xfrm>
        <a:graphic>
          <a:graphicData uri="http://schemas.openxmlformats.org/drawingml/2006/table">
            <a:tbl>
              <a:tblPr/>
              <a:tblGrid>
                <a:gridCol w="630832"/>
                <a:gridCol w="630832"/>
                <a:gridCol w="630832"/>
                <a:gridCol w="630832"/>
                <a:gridCol w="719543"/>
                <a:gridCol w="630832"/>
                <a:gridCol w="630832"/>
                <a:gridCol w="630832"/>
                <a:gridCol w="1103958"/>
                <a:gridCol w="630832"/>
                <a:gridCol w="630832"/>
              </a:tblGrid>
              <a:tr h="148113">
                <a:tc gridSpan="11">
                  <a:txBody>
                    <a:bodyPr/>
                    <a:lstStyle/>
                    <a:p>
                      <a:pPr algn="l" fontAlgn="b"/>
                      <a:r>
                        <a:rPr lang="tr-TR" sz="700" b="1" i="0" u="none" strike="noStrike">
                          <a:solidFill>
                            <a:srgbClr val="000000"/>
                          </a:solidFill>
                          <a:latin typeface="Tahoma"/>
                        </a:rPr>
                        <a:t>DÜZELTİCİ FAALİYET FORMU</a:t>
                      </a:r>
                      <a:endParaRPr lang="tr-TR" sz="4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a:txBody>
                    <a:bodyPr/>
                    <a:lstStyle/>
                    <a:p>
                      <a:pPr algn="l" fontAlgn="b"/>
                      <a:r>
                        <a:rPr lang="tr-TR" sz="400" b="1" i="0" u="none" strike="noStrike">
                          <a:solidFill>
                            <a:srgbClr val="000000"/>
                          </a:solidFill>
                          <a:latin typeface="Tahoma"/>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tr-TR" sz="400" b="0" i="0" u="none" strike="noStrike">
                          <a:solidFill>
                            <a:srgbClr val="000000"/>
                          </a:solidFill>
                          <a:latin typeface="Tahoma"/>
                        </a:rPr>
                        <a:t>2018-0082</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r>
                        <a:rPr lang="tr-TR" sz="400" b="1" i="0" u="none" strike="noStrike">
                          <a:solidFill>
                            <a:srgbClr val="000000"/>
                          </a:solidFill>
                          <a:latin typeface="Tahoma"/>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10.10.2018</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tr-TR" sz="400" b="0" i="0" u="none" strike="noStrike">
                          <a:solidFill>
                            <a:srgbClr val="000000"/>
                          </a:solidFill>
                          <a:latin typeface="Tahoma"/>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E</a:t>
                      </a:r>
                      <a:endParaRPr lang="tr-TR" sz="400" b="0" i="0" u="none" strike="noStrike">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H</a:t>
                      </a:r>
                      <a:endParaRPr lang="tr-TR" sz="400" b="0" i="0" u="none" strike="noStrike">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601">
                <a:tc gridSpan="2">
                  <a:txBody>
                    <a:bodyPr/>
                    <a:lstStyle/>
                    <a:p>
                      <a:pPr algn="l" fontAlgn="b"/>
                      <a:r>
                        <a:rPr lang="tr-TR" sz="400" b="1" i="0" u="none" strike="noStrike">
                          <a:solidFill>
                            <a:srgbClr val="000000"/>
                          </a:solidFill>
                          <a:latin typeface="Tahoma"/>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tr-TR"/>
                    </a:p>
                  </a:txBody>
                  <a:tcPr/>
                </a:tc>
                <a:tc gridSpan="3">
                  <a:txBody>
                    <a:bodyPr/>
                    <a:lstStyle/>
                    <a:p>
                      <a:pPr algn="l" fontAlgn="b"/>
                      <a:r>
                        <a:rPr lang="tr-TR" sz="400" b="0" i="0" u="none" strike="noStrike">
                          <a:solidFill>
                            <a:srgbClr val="000000"/>
                          </a:solidFill>
                          <a:latin typeface="Tahoma"/>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İç Müşteri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60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Dış Müşteri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Eğitim Sonuçları</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Çalışan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300" b="0" i="0" u="none" strike="noStrike">
                          <a:solidFill>
                            <a:srgbClr val="000000"/>
                          </a:solidFill>
                          <a:latin typeface="Tahoma"/>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Kalite Hedef Uygunsuzluğu</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Dokümantasyon</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3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Acil Durumlar</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Veri Analizi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571">
                <a:tc gridSpan="11">
                  <a:txBody>
                    <a:bodyPr/>
                    <a:lstStyle/>
                    <a:p>
                      <a:pPr algn="l" fontAlgn="b"/>
                      <a:r>
                        <a:rPr lang="tr-TR" sz="400" b="1" i="0" u="none" strike="noStrike">
                          <a:solidFill>
                            <a:srgbClr val="000000"/>
                          </a:solidFill>
                          <a:latin typeface="Tahoma"/>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1601">
                <a:tc gridSpan="11">
                  <a:txBody>
                    <a:bodyPr/>
                    <a:lstStyle/>
                    <a:p>
                      <a:pPr algn="l" fontAlgn="ctr"/>
                      <a:r>
                        <a:rPr lang="tr-TR" sz="400" b="1" i="0" u="none" strike="noStrike">
                          <a:solidFill>
                            <a:srgbClr val="000000"/>
                          </a:solidFill>
                          <a:latin typeface="Tahoma"/>
                        </a:rPr>
                        <a:t>Kalite Faaliyet Planında hedefler doğru belirlenmemiş ve takip edilmemiştir. (ISO 9001:2015 Madde No:6.2.1.) </a:t>
                      </a:r>
                      <a:r>
                        <a:rPr lang="tr-TR" sz="400" b="1" i="0" u="none" strike="noStrike">
                          <a:solidFill>
                            <a:srgbClr val="FF0000"/>
                          </a:solidFill>
                          <a:latin typeface="Tahoma"/>
                        </a:rPr>
                        <a:t>MİNÖR</a:t>
                      </a:r>
                      <a:endParaRPr lang="tr-TR" sz="400" b="1" i="0" u="none" strike="noStrike">
                        <a:solidFill>
                          <a:srgbClr val="000000"/>
                        </a:solidFill>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gridSpan="5">
                  <a:txBody>
                    <a:bodyPr/>
                    <a:lstStyle/>
                    <a:p>
                      <a:pPr algn="ctr" fontAlgn="b"/>
                      <a:r>
                        <a:rPr lang="tr-TR" sz="400" b="1" i="0" u="none" strike="noStrike">
                          <a:solidFill>
                            <a:srgbClr val="000000"/>
                          </a:solidFill>
                          <a:latin typeface="Tahoma"/>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400" b="1" i="0" u="none" strike="noStrike">
                          <a:solidFill>
                            <a:srgbClr val="000000"/>
                          </a:solidFill>
                          <a:latin typeface="Tahoma"/>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gridSpan="5">
                  <a:txBody>
                    <a:bodyPr/>
                    <a:lstStyle/>
                    <a:p>
                      <a:pPr algn="ctr" fontAlgn="ctr"/>
                      <a:r>
                        <a:rPr lang="tr-TR" sz="400" b="0" i="0" u="none" strike="noStrike">
                          <a:solidFill>
                            <a:srgbClr val="000000"/>
                          </a:solidFill>
                          <a:latin typeface="Tahoma"/>
                        </a:rPr>
                        <a:t>Prof. Dr. Serkan TAPKIN (Enstitü Müdürü)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400" b="0" i="0" u="none" strike="noStrike">
                          <a:solidFill>
                            <a:srgbClr val="000000"/>
                          </a:solidFill>
                          <a:latin typeface="Tahoma"/>
                        </a:rPr>
                        <a:t>Orkun BAYRAM-Zeynep AYDIN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gridSpan="11">
                  <a:txBody>
                    <a:bodyPr/>
                    <a:lstStyle/>
                    <a:p>
                      <a:pPr algn="l" fontAlgn="b"/>
                      <a:r>
                        <a:rPr lang="tr-TR" sz="400" b="1" i="0" u="none" strike="noStrike">
                          <a:solidFill>
                            <a:srgbClr val="000000"/>
                          </a:solidFill>
                          <a:latin typeface="Tahoma"/>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D05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3302">
                <a:tc gridSpan="11">
                  <a:txBody>
                    <a:bodyPr/>
                    <a:lstStyle/>
                    <a:p>
                      <a:pPr algn="ctr" fontAlgn="b"/>
                      <a:r>
                        <a:rPr lang="tr-TR" sz="300" b="0" i="0" u="none" strike="noStrike">
                          <a:solidFill>
                            <a:srgbClr val="000000"/>
                          </a:solidFill>
                          <a:latin typeface="Tahoma"/>
                        </a:rPr>
                        <a:t>Personelin kısıtlı olması, yeni yapılanan bir üniversitede görevli olmamız ve oryantasyon eğitiminin yetersiz olması nedeniyle görevli personelin adaptasyon sorunu</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ash"/>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gridSpan="11">
                  <a:txBody>
                    <a:bodyPr/>
                    <a:lstStyle/>
                    <a:p>
                      <a:pPr algn="l" fontAlgn="b"/>
                      <a:r>
                        <a:rPr lang="tr-TR" sz="400" b="1" i="0" u="none" strike="noStrike">
                          <a:solidFill>
                            <a:srgbClr val="000000"/>
                          </a:solidFill>
                          <a:latin typeface="Tahoma"/>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217540">
                <a:tc>
                  <a:txBody>
                    <a:bodyPr/>
                    <a:lstStyle/>
                    <a:p>
                      <a:pPr algn="ctr" fontAlgn="b"/>
                      <a:r>
                        <a:rPr lang="tr-TR" sz="400" b="0" i="0" u="none" strike="noStrike">
                          <a:solidFill>
                            <a:srgbClr val="000000"/>
                          </a:solidFill>
                          <a:latin typeface="Tahom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l" fontAlgn="b"/>
                      <a:r>
                        <a:rPr lang="tr-TR" sz="400" b="0" i="0" u="none" strike="noStrike">
                          <a:solidFill>
                            <a:srgbClr val="000000"/>
                          </a:solidFill>
                          <a:latin typeface="Tahoma"/>
                        </a:rPr>
                        <a:t>Hedefler revize edilecek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FBE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11.10.2018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gridSpan="11">
                  <a:txBody>
                    <a:bodyPr/>
                    <a:lstStyle/>
                    <a:p>
                      <a:pPr algn="l" fontAlgn="b"/>
                      <a:r>
                        <a:rPr lang="tr-TR" sz="400" b="1" i="0" u="none" strike="noStrike">
                          <a:solidFill>
                            <a:srgbClr val="000000"/>
                          </a:solidFill>
                          <a:latin typeface="Tahoma"/>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a:txBody>
                    <a:bodyPr/>
                    <a:lstStyle/>
                    <a:p>
                      <a:pPr algn="ctr" fontAlgn="b"/>
                      <a:r>
                        <a:rPr lang="tr-TR" sz="400" b="0" i="0" u="none" strike="noStrike">
                          <a:solidFill>
                            <a:srgbClr val="000000"/>
                          </a:solidFill>
                          <a:latin typeface="Tahom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l" fontAlgn="b"/>
                      <a:r>
                        <a:rPr lang="tr-TR" sz="400" b="0" i="0" u="none" strike="noStrike">
                          <a:solidFill>
                            <a:srgbClr val="000000"/>
                          </a:solidFill>
                          <a:latin typeface="Tahoma"/>
                        </a:rPr>
                        <a:t>Kalite faaliyet planları aylık kontrol edilecek.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FBE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31.12.2019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gridSpan="11">
                  <a:txBody>
                    <a:bodyPr/>
                    <a:lstStyle/>
                    <a:p>
                      <a:pPr algn="l" fontAlgn="b"/>
                      <a:r>
                        <a:rPr lang="tr-TR" sz="400" b="1" i="0" u="none" strike="noStrike">
                          <a:solidFill>
                            <a:srgbClr val="000000"/>
                          </a:solidFill>
                          <a:latin typeface="Tahoma"/>
                        </a:rPr>
                        <a:t>TAKİP VE 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gridSpan="2">
                  <a:txBody>
                    <a:bodyPr/>
                    <a:lstStyle/>
                    <a:p>
                      <a:pPr algn="ctr" fontAlgn="b"/>
                      <a:r>
                        <a:rPr lang="tr-TR" sz="400" b="1" i="0" u="none" strike="noStrike">
                          <a:solidFill>
                            <a:srgbClr val="000000"/>
                          </a:solidFill>
                          <a:latin typeface="Tahoma"/>
                        </a:rPr>
                        <a:t>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1" i="0" u="none" strike="noStrike">
                          <a:solidFill>
                            <a:srgbClr val="000000"/>
                          </a:solidFill>
                          <a:latin typeface="Tahoma"/>
                        </a:rPr>
                        <a:t>Takibi Gerçekleştiren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1" i="0" u="none" strike="noStrike">
                          <a:solidFill>
                            <a:srgbClr val="000000"/>
                          </a:solidFill>
                          <a:latin typeface="Tahoma"/>
                        </a:rPr>
                        <a:t>Takip Sonucu&amp;Karar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1" i="0" u="none" strike="noStrike">
                          <a:solidFill>
                            <a:srgbClr val="000000"/>
                          </a:solidFill>
                          <a:latin typeface="Tahoma"/>
                        </a:rPr>
                        <a:t>Takip Eden Onayı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2571">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242401">
                <a:tc gridSpan="2">
                  <a:txBody>
                    <a:bodyPr/>
                    <a:lstStyle/>
                    <a:p>
                      <a:pPr algn="l" fontAlgn="b"/>
                      <a:r>
                        <a:rPr lang="tr-TR" sz="400" b="1" i="0" u="none" strike="noStrike">
                          <a:solidFill>
                            <a:srgbClr val="000000"/>
                          </a:solidFill>
                          <a:latin typeface="Tahoma"/>
                        </a:rPr>
                        <a:t>Faaliyetin Etkinlik 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tr-TR"/>
                    </a:p>
                  </a:txBody>
                  <a:tcPr/>
                </a:tc>
              </a:tr>
              <a:tr h="92571">
                <a:tc gridSpan="5">
                  <a:txBody>
                    <a:bodyPr/>
                    <a:lstStyle/>
                    <a:p>
                      <a:pPr algn="l" fontAlgn="b"/>
                      <a:r>
                        <a:rPr lang="tr-TR" sz="400" b="1" i="0" u="none" strike="noStrike">
                          <a:solidFill>
                            <a:srgbClr val="000000"/>
                          </a:solidFill>
                          <a:latin typeface="Tahoma"/>
                        </a:rPr>
                        <a:t>Sonuç Uygundur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Şafak Gür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92571">
                <a:tc gridSpan="11">
                  <a:txBody>
                    <a:bodyPr/>
                    <a:lstStyle/>
                    <a:p>
                      <a:pPr algn="l" fontAlgn="b"/>
                      <a:r>
                        <a:rPr lang="tr-TR" sz="400" b="1" i="0" u="none" strike="noStrike">
                          <a:solidFill>
                            <a:srgbClr val="000000"/>
                          </a:solidFill>
                          <a:latin typeface="Tahoma"/>
                        </a:rPr>
                        <a:t>DF'NİN ETKİLEDİĞİ DOKÜMANTASYONLAR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979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gridSpan="2">
                  <a:txBody>
                    <a:bodyPr/>
                    <a:lstStyle/>
                    <a:p>
                      <a:pPr algn="l" fontAlgn="b"/>
                      <a:r>
                        <a:rPr lang="tr-TR" sz="400" b="0" i="0" u="none" strike="noStrike">
                          <a:solidFill>
                            <a:srgbClr val="000000"/>
                          </a:solidFill>
                          <a:latin typeface="Tahoma"/>
                        </a:rPr>
                        <a:t>Kalite El Kitabı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a:txBody>
                    <a:bodyPr/>
                    <a:lstStyle/>
                    <a:p>
                      <a:pPr algn="l" fontAlgn="b"/>
                      <a:r>
                        <a:rPr lang="tr-TR" sz="400" b="0" i="0" u="none" strike="noStrike">
                          <a:solidFill>
                            <a:srgbClr val="000000"/>
                          </a:solidFill>
                          <a:latin typeface="Tahoma"/>
                        </a:rPr>
                        <a:t>Prosedür</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a:txBody>
                    <a:bodyPr/>
                    <a:lstStyle/>
                    <a:p>
                      <a:pPr algn="l" fontAlgn="b"/>
                      <a:r>
                        <a:rPr lang="tr-TR" sz="400" b="0" i="0" u="none" strike="noStrike">
                          <a:solidFill>
                            <a:srgbClr val="000000"/>
                          </a:solidFill>
                          <a:latin typeface="Tahoma"/>
                        </a:rPr>
                        <a:t>Talimat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61601">
                <a:tc gridSpan="2">
                  <a:txBody>
                    <a:bodyPr/>
                    <a:lstStyle/>
                    <a:p>
                      <a:pPr algn="l" fontAlgn="b"/>
                      <a:r>
                        <a:rPr lang="tr-TR" sz="400" b="0" i="0" u="none" strike="noStrike">
                          <a:solidFill>
                            <a:srgbClr val="000000"/>
                          </a:solidFill>
                          <a:latin typeface="Tahoma"/>
                        </a:rPr>
                        <a:t>Kaplumbağa Şeması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a:txBody>
                    <a:bodyPr/>
                    <a:lstStyle/>
                    <a:p>
                      <a:pPr algn="l" fontAlgn="b"/>
                      <a:r>
                        <a:rPr lang="tr-TR" sz="400" b="0" i="0" u="none" strike="noStrike">
                          <a:solidFill>
                            <a:srgbClr val="000000"/>
                          </a:solidFill>
                          <a:latin typeface="Tahoma"/>
                        </a:rPr>
                        <a:t>İş Akışı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a:txBody>
                    <a:bodyPr/>
                    <a:lstStyle/>
                    <a:p>
                      <a:pPr algn="l" fontAlgn="b"/>
                      <a:r>
                        <a:rPr lang="tr-TR" sz="400" b="0" i="0" u="none" strike="noStrike">
                          <a:solidFill>
                            <a:srgbClr val="000000"/>
                          </a:solidFill>
                          <a:latin typeface="Tahoma"/>
                        </a:rPr>
                        <a:t>Form</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Faaliyet Planı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Stratejik Plan</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Kalite Hedefleri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Risk Analizi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2571">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92571">
                <a:tc gridSpan="11">
                  <a:txBody>
                    <a:bodyPr/>
                    <a:lstStyle/>
                    <a:p>
                      <a:pPr algn="l" fontAlgn="b"/>
                      <a:r>
                        <a:rPr lang="tr-TR" sz="400" b="1" i="0" u="none" strike="noStrike">
                          <a:solidFill>
                            <a:srgbClr val="000000"/>
                          </a:solidFill>
                          <a:latin typeface="Tahoma"/>
                        </a:rPr>
                        <a:t>DF KAPANMA HIZI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71">
                <a:tc gridSpan="11">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1601">
                <a:tc gridSpan="6">
                  <a:txBody>
                    <a:bodyPr/>
                    <a:lstStyle/>
                    <a:p>
                      <a:pPr algn="l" fontAlgn="b"/>
                      <a:r>
                        <a:rPr lang="tr-TR" sz="400" b="0" i="0" u="none" strike="noStrike">
                          <a:solidFill>
                            <a:srgbClr val="000000"/>
                          </a:solidFill>
                          <a:latin typeface="Tahoma"/>
                        </a:rPr>
                        <a:t>Form No:KY-FR-0010 Yayın Tarihi:03.05.2018 Değ.Tarihi:-Değ.No:0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dirty="0">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69" name="Metin kutusu 3"/>
          <p:cNvSpPr txBox="1"/>
          <p:nvPr/>
        </p:nvSpPr>
        <p:spPr>
          <a:xfrm>
            <a:off x="2000250" y="8229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0" name="Metin kutusu 4"/>
          <p:cNvSpPr txBox="1"/>
          <p:nvPr/>
        </p:nvSpPr>
        <p:spPr>
          <a:xfrm>
            <a:off x="2000250" y="8420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1" name="Metin kutusu 5"/>
          <p:cNvSpPr txBox="1"/>
          <p:nvPr/>
        </p:nvSpPr>
        <p:spPr>
          <a:xfrm>
            <a:off x="2000250" y="8610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2" name="Metin kutusu 6"/>
          <p:cNvSpPr txBox="1"/>
          <p:nvPr/>
        </p:nvSpPr>
        <p:spPr>
          <a:xfrm>
            <a:off x="2000250" y="8801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3" name="Metin kutusu 7"/>
          <p:cNvSpPr txBox="1"/>
          <p:nvPr/>
        </p:nvSpPr>
        <p:spPr>
          <a:xfrm>
            <a:off x="2000250" y="8991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4" name="Metin kutusu 8"/>
          <p:cNvSpPr txBox="1"/>
          <p:nvPr/>
        </p:nvSpPr>
        <p:spPr>
          <a:xfrm>
            <a:off x="2000250" y="9182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5" name="Metin kutusu 9"/>
          <p:cNvSpPr txBox="1"/>
          <p:nvPr/>
        </p:nvSpPr>
        <p:spPr>
          <a:xfrm>
            <a:off x="2000250" y="9753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6" name="Metin kutusu 10"/>
          <p:cNvSpPr txBox="1"/>
          <p:nvPr/>
        </p:nvSpPr>
        <p:spPr>
          <a:xfrm>
            <a:off x="2000250" y="9372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7" name="Metin kutusu 11"/>
          <p:cNvSpPr txBox="1"/>
          <p:nvPr/>
        </p:nvSpPr>
        <p:spPr>
          <a:xfrm>
            <a:off x="2000250" y="9563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8" name="Metin kutusu 12"/>
          <p:cNvSpPr txBox="1"/>
          <p:nvPr/>
        </p:nvSpPr>
        <p:spPr>
          <a:xfrm>
            <a:off x="2000250" y="9753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9" name="Metin kutusu 13"/>
          <p:cNvSpPr txBox="1"/>
          <p:nvPr/>
        </p:nvSpPr>
        <p:spPr>
          <a:xfrm>
            <a:off x="2000250" y="9944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0" name="Metin kutusu 14"/>
          <p:cNvSpPr txBox="1"/>
          <p:nvPr/>
        </p:nvSpPr>
        <p:spPr>
          <a:xfrm>
            <a:off x="2000250" y="10134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1" name="Metin kutusu 15"/>
          <p:cNvSpPr txBox="1"/>
          <p:nvPr/>
        </p:nvSpPr>
        <p:spPr>
          <a:xfrm>
            <a:off x="2000250" y="10325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2" name="Metin kutusu 16"/>
          <p:cNvSpPr txBox="1"/>
          <p:nvPr/>
        </p:nvSpPr>
        <p:spPr>
          <a:xfrm>
            <a:off x="2000250" y="10515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3" name="Metin kutusu 17"/>
          <p:cNvSpPr txBox="1"/>
          <p:nvPr/>
        </p:nvSpPr>
        <p:spPr>
          <a:xfrm>
            <a:off x="2000250" y="10706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pic>
        <p:nvPicPr>
          <p:cNvPr id="184" name="183 Resim"/>
          <p:cNvPicPr/>
          <p:nvPr/>
        </p:nvPicPr>
        <p:blipFill>
          <a:blip r:embed="rId2"/>
          <a:stretch>
            <a:fillRect/>
          </a:stretch>
        </p:blipFill>
        <p:spPr>
          <a:xfrm>
            <a:off x="42862" y="85725"/>
            <a:ext cx="1481138" cy="538163"/>
          </a:xfrm>
          <a:prstGeom prst="rect">
            <a:avLst/>
          </a:prstGeom>
        </p:spPr>
      </p:pic>
    </p:spTree>
    <p:extLst>
      <p:ext uri="{BB962C8B-B14F-4D97-AF65-F5344CB8AC3E}">
        <p14:creationId xmlns="" xmlns:p14="http://schemas.microsoft.com/office/powerpoint/2010/main" val="23402444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26</a:t>
            </a:fld>
            <a:endParaRPr lang="tr-TR"/>
          </a:p>
        </p:txBody>
      </p:sp>
      <p:pic>
        <p:nvPicPr>
          <p:cNvPr id="65" name="Resim 64"/>
          <p:cNvPicPr/>
          <p:nvPr/>
        </p:nvPicPr>
        <p:blipFill>
          <a:blip r:embed="rId2"/>
          <a:stretch>
            <a:fillRect/>
          </a:stretch>
        </p:blipFill>
        <p:spPr>
          <a:xfrm>
            <a:off x="357158" y="188640"/>
            <a:ext cx="2399580" cy="454278"/>
          </a:xfrm>
          <a:prstGeom prst="rect">
            <a:avLst/>
          </a:prstGeom>
        </p:spPr>
      </p:pic>
      <p:sp>
        <p:nvSpPr>
          <p:cNvPr id="69"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3"/>
          <p:cNvSpPr txBox="1"/>
          <p:nvPr/>
        </p:nvSpPr>
        <p:spPr>
          <a:xfrm>
            <a:off x="526097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4"/>
          <p:cNvSpPr txBox="1"/>
          <p:nvPr/>
        </p:nvSpPr>
        <p:spPr>
          <a:xfrm>
            <a:off x="5260975" y="10139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5"/>
          <p:cNvSpPr txBox="1"/>
          <p:nvPr/>
        </p:nvSpPr>
        <p:spPr>
          <a:xfrm>
            <a:off x="5260975" y="10329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6"/>
          <p:cNvSpPr txBox="1"/>
          <p:nvPr/>
        </p:nvSpPr>
        <p:spPr>
          <a:xfrm>
            <a:off x="5260975" y="10520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7"/>
          <p:cNvSpPr txBox="1"/>
          <p:nvPr/>
        </p:nvSpPr>
        <p:spPr>
          <a:xfrm>
            <a:off x="5260975" y="10710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8"/>
          <p:cNvSpPr txBox="1"/>
          <p:nvPr/>
        </p:nvSpPr>
        <p:spPr>
          <a:xfrm>
            <a:off x="5260975" y="10901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9"/>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0"/>
          <p:cNvSpPr txBox="1"/>
          <p:nvPr/>
        </p:nvSpPr>
        <p:spPr>
          <a:xfrm>
            <a:off x="5260975" y="11091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1"/>
          <p:cNvSpPr txBox="1"/>
          <p:nvPr/>
        </p:nvSpPr>
        <p:spPr>
          <a:xfrm>
            <a:off x="5260975" y="11282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2"/>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3"/>
          <p:cNvSpPr txBox="1"/>
          <p:nvPr/>
        </p:nvSpPr>
        <p:spPr>
          <a:xfrm>
            <a:off x="5260975" y="1166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14"/>
          <p:cNvSpPr txBox="1"/>
          <p:nvPr/>
        </p:nvSpPr>
        <p:spPr>
          <a:xfrm>
            <a:off x="5260975" y="11853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15"/>
          <p:cNvSpPr txBox="1"/>
          <p:nvPr/>
        </p:nvSpPr>
        <p:spPr>
          <a:xfrm>
            <a:off x="5260975" y="12044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16"/>
          <p:cNvSpPr txBox="1"/>
          <p:nvPr/>
        </p:nvSpPr>
        <p:spPr>
          <a:xfrm>
            <a:off x="5260975" y="12234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17"/>
          <p:cNvSpPr txBox="1"/>
          <p:nvPr/>
        </p:nvSpPr>
        <p:spPr>
          <a:xfrm>
            <a:off x="5260975" y="12425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3"/>
          <p:cNvSpPr txBox="1"/>
          <p:nvPr/>
        </p:nvSpPr>
        <p:spPr>
          <a:xfrm>
            <a:off x="5321300" y="10434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4"/>
          <p:cNvSpPr txBox="1"/>
          <p:nvPr/>
        </p:nvSpPr>
        <p:spPr>
          <a:xfrm>
            <a:off x="5321300" y="10625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5"/>
          <p:cNvSpPr txBox="1"/>
          <p:nvPr/>
        </p:nvSpPr>
        <p:spPr>
          <a:xfrm>
            <a:off x="5321300" y="10815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6"/>
          <p:cNvSpPr txBox="1"/>
          <p:nvPr/>
        </p:nvSpPr>
        <p:spPr>
          <a:xfrm>
            <a:off x="5321300" y="11006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7"/>
          <p:cNvSpPr txBox="1"/>
          <p:nvPr/>
        </p:nvSpPr>
        <p:spPr>
          <a:xfrm>
            <a:off x="5321300" y="11196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8"/>
          <p:cNvSpPr txBox="1"/>
          <p:nvPr/>
        </p:nvSpPr>
        <p:spPr>
          <a:xfrm>
            <a:off x="5321300" y="11387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9"/>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10"/>
          <p:cNvSpPr txBox="1"/>
          <p:nvPr/>
        </p:nvSpPr>
        <p:spPr>
          <a:xfrm>
            <a:off x="5321300" y="11577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11"/>
          <p:cNvSpPr txBox="1"/>
          <p:nvPr/>
        </p:nvSpPr>
        <p:spPr>
          <a:xfrm>
            <a:off x="5321300" y="11768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12"/>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13"/>
          <p:cNvSpPr txBox="1"/>
          <p:nvPr/>
        </p:nvSpPr>
        <p:spPr>
          <a:xfrm>
            <a:off x="5321300" y="1214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14"/>
          <p:cNvSpPr txBox="1"/>
          <p:nvPr/>
        </p:nvSpPr>
        <p:spPr>
          <a:xfrm>
            <a:off x="5321300" y="12339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15"/>
          <p:cNvSpPr txBox="1"/>
          <p:nvPr/>
        </p:nvSpPr>
        <p:spPr>
          <a:xfrm>
            <a:off x="5321300" y="12530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16"/>
          <p:cNvSpPr txBox="1"/>
          <p:nvPr/>
        </p:nvSpPr>
        <p:spPr>
          <a:xfrm>
            <a:off x="5321300" y="12720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17"/>
          <p:cNvSpPr txBox="1"/>
          <p:nvPr/>
        </p:nvSpPr>
        <p:spPr>
          <a:xfrm>
            <a:off x="5321300" y="12911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2"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3"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4"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5"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6"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7"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8"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9"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0"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1"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2"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3"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4"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5"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166" name="165 Tablo"/>
          <p:cNvGraphicFramePr>
            <a:graphicFrameLocks noGrp="1"/>
          </p:cNvGraphicFramePr>
          <p:nvPr/>
        </p:nvGraphicFramePr>
        <p:xfrm>
          <a:off x="928663" y="857228"/>
          <a:ext cx="7215238" cy="5786475"/>
        </p:xfrm>
        <a:graphic>
          <a:graphicData uri="http://schemas.openxmlformats.org/drawingml/2006/table">
            <a:tbl>
              <a:tblPr/>
              <a:tblGrid>
                <a:gridCol w="588033"/>
                <a:gridCol w="527202"/>
                <a:gridCol w="648865"/>
                <a:gridCol w="648865"/>
                <a:gridCol w="709696"/>
                <a:gridCol w="648865"/>
                <a:gridCol w="263602"/>
                <a:gridCol w="648865"/>
                <a:gridCol w="1040887"/>
                <a:gridCol w="648865"/>
                <a:gridCol w="841493"/>
              </a:tblGrid>
              <a:tr h="178446">
                <a:tc gridSpan="11">
                  <a:txBody>
                    <a:bodyPr/>
                    <a:lstStyle/>
                    <a:p>
                      <a:pPr algn="l" fontAlgn="b"/>
                      <a:r>
                        <a:rPr lang="tr-TR" sz="800" b="1" i="0" u="none" strike="noStrike">
                          <a:solidFill>
                            <a:srgbClr val="000000"/>
                          </a:solidFill>
                          <a:latin typeface="Tahoma"/>
                        </a:rPr>
                        <a:t>DÜZELTİCİ FAALİYET FORMU</a:t>
                      </a:r>
                      <a:endParaRPr lang="tr-TR" sz="5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6941">
                <a:tc>
                  <a:txBody>
                    <a:bodyPr/>
                    <a:lstStyle/>
                    <a:p>
                      <a:pPr algn="l" fontAlgn="b"/>
                      <a:r>
                        <a:rPr lang="tr-TR" sz="400" b="1" i="0" u="none" strike="noStrike">
                          <a:solidFill>
                            <a:srgbClr val="000000"/>
                          </a:solidFill>
                          <a:latin typeface="Tahoma"/>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tr-TR" sz="400" b="0" i="0" u="none" strike="noStrike">
                          <a:solidFill>
                            <a:srgbClr val="000000"/>
                          </a:solidFill>
                          <a:latin typeface="Tahoma"/>
                        </a:rPr>
                        <a:t>2019-0022</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r>
                        <a:rPr lang="tr-TR" sz="500" b="1" i="0" u="none" strike="noStrike">
                          <a:solidFill>
                            <a:srgbClr val="000000"/>
                          </a:solidFill>
                          <a:latin typeface="Tahoma"/>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300" b="0" i="0" u="none" strike="noStrike">
                          <a:solidFill>
                            <a:srgbClr val="000000"/>
                          </a:solidFill>
                          <a:latin typeface="Tahoma"/>
                        </a:rPr>
                        <a:t>23.02.2019</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tr-TR" sz="400" b="0" i="0" u="none" strike="noStrike">
                          <a:solidFill>
                            <a:srgbClr val="000000"/>
                          </a:solidFill>
                          <a:latin typeface="Tahoma"/>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500" b="0" i="0" u="none" strike="noStrike">
                          <a:solidFill>
                            <a:srgbClr val="000000"/>
                          </a:solidFill>
                          <a:latin typeface="Tahoma"/>
                        </a:rPr>
                        <a:t>E</a:t>
                      </a:r>
                      <a:endParaRPr lang="tr-TR" sz="500" b="0" i="0" u="none" strike="noStrike">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500" b="0" i="0" u="none" strike="noStrike">
                          <a:solidFill>
                            <a:srgbClr val="000000"/>
                          </a:solidFill>
                          <a:latin typeface="Tahoma"/>
                        </a:rPr>
                        <a:t>H</a:t>
                      </a:r>
                      <a:endParaRPr lang="tr-TR" sz="500" b="0" i="0" u="none" strike="noStrike">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222">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99">
                <a:tc gridSpan="2">
                  <a:txBody>
                    <a:bodyPr/>
                    <a:lstStyle/>
                    <a:p>
                      <a:pPr algn="l" fontAlgn="b"/>
                      <a:r>
                        <a:rPr lang="tr-TR" sz="400" b="1" i="0" u="none" strike="noStrike">
                          <a:solidFill>
                            <a:srgbClr val="000000"/>
                          </a:solidFill>
                          <a:latin typeface="Tahoma"/>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tr-TR"/>
                    </a:p>
                  </a:txBody>
                  <a:tcPr/>
                </a:tc>
                <a:tc gridSpan="3">
                  <a:txBody>
                    <a:bodyPr/>
                    <a:lstStyle/>
                    <a:p>
                      <a:pPr algn="l" fontAlgn="b"/>
                      <a:r>
                        <a:rPr lang="tr-TR" sz="400" b="0" i="0" u="none" strike="noStrike">
                          <a:solidFill>
                            <a:srgbClr val="000000"/>
                          </a:solidFill>
                          <a:latin typeface="Tahoma"/>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FFFFFF"/>
                          </a:solidFill>
                          <a:latin typeface="Wingdings"/>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İç Müşteri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9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Dış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694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Eğitim Sonuçları</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Çalışan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106">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Kalite Hedef Uygunsuzluğu</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1" i="0" u="none" strike="noStrike">
                          <a:solidFill>
                            <a:srgbClr val="000000"/>
                          </a:solidFill>
                          <a:latin typeface="Tahoma"/>
                        </a:rPr>
                        <a:t>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694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Dokümantasyon</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694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3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0694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Acil Durumlar</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694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Veri Analizi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22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99">
                <a:tc gridSpan="11">
                  <a:txBody>
                    <a:bodyPr/>
                    <a:lstStyle/>
                    <a:p>
                      <a:pPr algn="l" fontAlgn="b"/>
                      <a:r>
                        <a:rPr lang="tr-TR" sz="400" b="1" i="0" u="none" strike="noStrike">
                          <a:solidFill>
                            <a:srgbClr val="000000"/>
                          </a:solidFill>
                          <a:latin typeface="Tahoma"/>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9222">
                <a:tc gridSpan="11">
                  <a:txBody>
                    <a:bodyPr/>
                    <a:lstStyle/>
                    <a:p>
                      <a:pPr algn="ctr" fontAlgn="ctr"/>
                      <a:r>
                        <a:rPr lang="tr-TR" sz="400" b="0" i="0" u="none" strike="noStrike">
                          <a:solidFill>
                            <a:srgbClr val="000000"/>
                          </a:solidFill>
                          <a:latin typeface="Tahoma"/>
                        </a:rPr>
                        <a:t>Laboratuvar cihazlarının arttırılması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799">
                <a:tc gridSpan="5">
                  <a:txBody>
                    <a:bodyPr/>
                    <a:lstStyle/>
                    <a:p>
                      <a:pPr algn="ctr" fontAlgn="b"/>
                      <a:r>
                        <a:rPr lang="tr-TR" sz="400" b="1" i="0" u="none" strike="noStrike">
                          <a:solidFill>
                            <a:srgbClr val="000000"/>
                          </a:solidFill>
                          <a:latin typeface="Tahoma"/>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400" b="1" i="0" u="none" strike="noStrike">
                          <a:solidFill>
                            <a:srgbClr val="000000"/>
                          </a:solidFill>
                          <a:latin typeface="Tahoma"/>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9195">
                <a:tc gridSpan="5">
                  <a:txBody>
                    <a:bodyPr/>
                    <a:lstStyle/>
                    <a:p>
                      <a:pPr algn="ctr" fontAlgn="ctr"/>
                      <a:r>
                        <a:rPr lang="tr-TR" sz="400" b="0" i="0" u="none" strike="noStrike">
                          <a:solidFill>
                            <a:srgbClr val="000000"/>
                          </a:solidFill>
                          <a:latin typeface="Tahoma"/>
                        </a:rPr>
                        <a:t>Fen  Bilimleri Enstitüsü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400" b="0" i="0" u="none" strike="noStrike">
                          <a:solidFill>
                            <a:srgbClr val="000000"/>
                          </a:solidFill>
                          <a:latin typeface="Tahoma"/>
                        </a:rPr>
                        <a:t>Kalite Koordinatörlüğü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799">
                <a:tc gridSpan="11">
                  <a:txBody>
                    <a:bodyPr/>
                    <a:lstStyle/>
                    <a:p>
                      <a:pPr algn="l" fontAlgn="b"/>
                      <a:r>
                        <a:rPr lang="tr-TR" sz="400" b="1" i="0" u="none" strike="noStrike">
                          <a:solidFill>
                            <a:srgbClr val="000000"/>
                          </a:solidFill>
                          <a:latin typeface="Tahoma"/>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5553">
                <a:tc gridSpan="11">
                  <a:txBody>
                    <a:bodyPr/>
                    <a:lstStyle/>
                    <a:p>
                      <a:pPr algn="l" fontAlgn="ctr"/>
                      <a:r>
                        <a:rPr lang="tr-TR" sz="400" b="0" i="0" u="none" strike="noStrike">
                          <a:solidFill>
                            <a:srgbClr val="000000"/>
                          </a:solidFill>
                          <a:latin typeface="Tahoma"/>
                        </a:rPr>
                        <a:t>Uygun fiyatta cihaz bulunamamsı nedeniyle bütçenin çıkmamış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799">
                <a:tc gridSpan="11">
                  <a:txBody>
                    <a:bodyPr/>
                    <a:lstStyle/>
                    <a:p>
                      <a:pPr algn="l" fontAlgn="b"/>
                      <a:r>
                        <a:rPr lang="tr-TR" sz="400" b="1" i="0" u="none" strike="noStrike">
                          <a:solidFill>
                            <a:srgbClr val="000000"/>
                          </a:solidFill>
                          <a:latin typeface="Tahoma"/>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799">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105952">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11">
                  <a:txBody>
                    <a:bodyPr/>
                    <a:lstStyle/>
                    <a:p>
                      <a:pPr algn="l" fontAlgn="b"/>
                      <a:r>
                        <a:rPr lang="tr-TR" sz="400" b="1" i="0" u="none" strike="noStrike">
                          <a:solidFill>
                            <a:srgbClr val="000000"/>
                          </a:solidFill>
                          <a:latin typeface="Tahoma"/>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2583">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a:txBody>
                    <a:bodyPr/>
                    <a:lstStyle/>
                    <a:p>
                      <a:pPr algn="ctr" fontAlgn="ctr"/>
                      <a:r>
                        <a:rPr lang="tr-TR" sz="400" b="0" i="0" u="none" strike="noStrike">
                          <a:solidFill>
                            <a:srgbClr val="000000"/>
                          </a:solidFill>
                          <a:latin typeface="Ta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tr-TR" sz="400" b="0" i="0" u="none" strike="noStrike">
                          <a:solidFill>
                            <a:srgbClr val="000000"/>
                          </a:solidFill>
                          <a:latin typeface="Tahoma"/>
                        </a:rPr>
                        <a:t>Bütçenin çıkması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400" b="0" i="0" u="none" strike="noStrike">
                          <a:solidFill>
                            <a:srgbClr val="000000"/>
                          </a:solidFill>
                          <a:latin typeface="Tahoma"/>
                        </a:rPr>
                        <a:t>FBE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400" b="0" i="0" u="none" strike="noStrike">
                          <a:solidFill>
                            <a:srgbClr val="000000"/>
                          </a:solidFill>
                          <a:latin typeface="Tahoma"/>
                        </a:rPr>
                        <a:t>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11">
                  <a:txBody>
                    <a:bodyPr/>
                    <a:lstStyle/>
                    <a:p>
                      <a:pPr algn="l" fontAlgn="b"/>
                      <a:r>
                        <a:rPr lang="tr-TR" sz="400" b="1" i="0" u="none" strike="noStrike">
                          <a:solidFill>
                            <a:srgbClr val="000000"/>
                          </a:solidFill>
                          <a:latin typeface="Tahoma"/>
                        </a:rPr>
                        <a:t>TAKİP VE 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799">
                <a:tc gridSpan="2">
                  <a:txBody>
                    <a:bodyPr/>
                    <a:lstStyle/>
                    <a:p>
                      <a:pPr algn="ctr" fontAlgn="b"/>
                      <a:r>
                        <a:rPr lang="tr-TR" sz="400" b="1" i="0" u="none" strike="noStrike">
                          <a:solidFill>
                            <a:srgbClr val="000000"/>
                          </a:solidFill>
                          <a:latin typeface="Tahoma"/>
                        </a:rPr>
                        <a:t>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1" i="0" u="none" strike="noStrike">
                          <a:solidFill>
                            <a:srgbClr val="000000"/>
                          </a:solidFill>
                          <a:latin typeface="Tahoma"/>
                        </a:rPr>
                        <a:t>Takibi Gerçekleştiren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1" i="0" u="none" strike="noStrike">
                          <a:solidFill>
                            <a:srgbClr val="000000"/>
                          </a:solidFill>
                          <a:latin typeface="Tahoma"/>
                        </a:rPr>
                        <a:t>Takip Sonucu&amp;Karar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1" i="0" u="none" strike="noStrike">
                          <a:solidFill>
                            <a:srgbClr val="000000"/>
                          </a:solidFill>
                          <a:latin typeface="Tahoma"/>
                        </a:rPr>
                        <a:t>Takip Eden Onayı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2">
                  <a:txBody>
                    <a:bodyPr/>
                    <a:lstStyle/>
                    <a:p>
                      <a:pPr algn="ctr" fontAlgn="b"/>
                      <a:r>
                        <a:rPr lang="tr-TR" sz="400" b="0" i="0" u="none" strike="noStrike">
                          <a:solidFill>
                            <a:srgbClr val="000000"/>
                          </a:solidFill>
                          <a:latin typeface="Tahoma"/>
                        </a:rPr>
                        <a:t>31.12.2019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Şafak GÜR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5">
                  <a:txBody>
                    <a:bodyPr/>
                    <a:lstStyle/>
                    <a:p>
                      <a:pPr algn="l" fontAlgn="b"/>
                      <a:r>
                        <a:rPr lang="tr-TR" sz="400" b="1" i="0" u="none" strike="noStrike">
                          <a:solidFill>
                            <a:srgbClr val="000000"/>
                          </a:solidFill>
                          <a:latin typeface="Tahoma"/>
                        </a:rPr>
                        <a:t>Faaliyetin Etkinlik 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gridSpan="4">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gridSpan="2">
                  <a:txBody>
                    <a:bodyPr/>
                    <a:lstStyle/>
                    <a:p>
                      <a:pPr algn="l" fontAlgn="b"/>
                      <a:r>
                        <a:rPr lang="tr-TR" sz="400" b="0" i="0" u="none" strike="noStrike">
                          <a:solidFill>
                            <a:srgbClr val="000000"/>
                          </a:solidFill>
                          <a:latin typeface="Tahoma"/>
                        </a:rPr>
                        <a:t>Şafak GÜR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5">
                  <a:txBody>
                    <a:bodyPr/>
                    <a:lstStyle/>
                    <a:p>
                      <a:pPr algn="l" fontAlgn="b"/>
                      <a:r>
                        <a:rPr lang="tr-TR" sz="400" b="1" i="0" u="none" strike="noStrike">
                          <a:solidFill>
                            <a:srgbClr val="000000"/>
                          </a:solidFill>
                          <a:latin typeface="Tahoma"/>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5">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4799">
                <a:tc gridSpan="11">
                  <a:txBody>
                    <a:bodyPr/>
                    <a:lstStyle/>
                    <a:p>
                      <a:pPr algn="l" fontAlgn="b"/>
                      <a:r>
                        <a:rPr lang="tr-TR" sz="400" b="1" i="0" u="none" strike="noStrike">
                          <a:solidFill>
                            <a:srgbClr val="000000"/>
                          </a:solidFill>
                          <a:latin typeface="Tahoma"/>
                        </a:rPr>
                        <a:t>DF'NİN ETKİLEDİĞİ DOKÜMANTASYONLAR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979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6941">
                <a:tc gridSpan="2">
                  <a:txBody>
                    <a:bodyPr/>
                    <a:lstStyle/>
                    <a:p>
                      <a:pPr algn="l" fontAlgn="b"/>
                      <a:r>
                        <a:rPr lang="tr-TR" sz="400" b="0" i="0" u="none" strike="noStrike">
                          <a:solidFill>
                            <a:srgbClr val="000000"/>
                          </a:solidFill>
                          <a:latin typeface="Tahoma"/>
                        </a:rPr>
                        <a:t>Kalite El Kitabı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latin typeface="Calibri"/>
                      </a:endParaRPr>
                    </a:p>
                  </a:txBody>
                  <a:tcPr marL="0" marR="0" marT="0" marB="0">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a:txBody>
                    <a:bodyPr/>
                    <a:lstStyle/>
                    <a:p>
                      <a:pPr algn="l" fontAlgn="b"/>
                      <a:r>
                        <a:rPr lang="tr-TR" sz="400" b="0" i="0" u="none" strike="noStrike">
                          <a:solidFill>
                            <a:srgbClr val="000000"/>
                          </a:solidFill>
                          <a:latin typeface="Tahoma"/>
                        </a:rPr>
                        <a:t>Prosedür</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a:txBody>
                    <a:bodyPr/>
                    <a:lstStyle/>
                    <a:p>
                      <a:pPr algn="l" fontAlgn="b"/>
                      <a:r>
                        <a:rPr lang="tr-TR" sz="400" b="0" i="0" u="none" strike="noStrike">
                          <a:solidFill>
                            <a:srgbClr val="000000"/>
                          </a:solidFill>
                          <a:latin typeface="Tahoma"/>
                        </a:rPr>
                        <a:t>Talimat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3">
                  <a:txBody>
                    <a:bodyPr/>
                    <a:lstStyle/>
                    <a:p>
                      <a:pPr algn="l" fontAlgn="b"/>
                      <a:r>
                        <a:rPr lang="tr-TR" sz="400" b="0" i="0" u="none" strike="noStrike">
                          <a:solidFill>
                            <a:srgbClr val="000000"/>
                          </a:solidFill>
                          <a:latin typeface="Tahoma"/>
                        </a:rPr>
                        <a:t>Kaplumbağa Şeması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a:txBody>
                    <a:bodyPr/>
                    <a:lstStyle/>
                    <a:p>
                      <a:pPr algn="l" fontAlgn="b"/>
                      <a:r>
                        <a:rPr lang="tr-TR" sz="400" b="0" i="0" u="none" strike="noStrike">
                          <a:solidFill>
                            <a:srgbClr val="000000"/>
                          </a:solidFill>
                          <a:latin typeface="Tahoma"/>
                        </a:rPr>
                        <a:t>İş Akışı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a:txBody>
                    <a:bodyPr/>
                    <a:lstStyle/>
                    <a:p>
                      <a:pPr algn="l" fontAlgn="b"/>
                      <a:r>
                        <a:rPr lang="tr-TR" sz="400" b="0" i="0" u="none" strike="noStrike">
                          <a:solidFill>
                            <a:srgbClr val="000000"/>
                          </a:solidFill>
                          <a:latin typeface="Tahoma"/>
                        </a:rPr>
                        <a:t>Form</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Faaliyet Planı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Stratejik Plan</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Kalite Hedefleri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Risk Analizi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479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94799">
                <a:tc gridSpan="11">
                  <a:txBody>
                    <a:bodyPr/>
                    <a:lstStyle/>
                    <a:p>
                      <a:pPr algn="l" fontAlgn="b"/>
                      <a:r>
                        <a:rPr lang="tr-TR" sz="400" b="1" i="0" u="none" strike="noStrike">
                          <a:solidFill>
                            <a:srgbClr val="000000"/>
                          </a:solidFill>
                          <a:latin typeface="Tahoma"/>
                        </a:rPr>
                        <a:t>DF KAPANMA HIZI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6177">
                <a:tc gridSpan="11">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8446">
                <a:tc gridSpan="7">
                  <a:txBody>
                    <a:bodyPr/>
                    <a:lstStyle/>
                    <a:p>
                      <a:pPr algn="l" fontAlgn="b"/>
                      <a:r>
                        <a:rPr lang="tr-TR" sz="400" b="0" i="0" u="none" strike="noStrike">
                          <a:solidFill>
                            <a:srgbClr val="000000"/>
                          </a:solidFill>
                          <a:latin typeface="Tahoma"/>
                        </a:rPr>
                        <a:t>Form No:KY-FR-0010 Yayın Tarihi:03.05.2018 Değ.Tarihi:-Değ.No:0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500" b="0" i="0" u="none" strike="noStrike" dirty="0">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69"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0"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1"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2"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3"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4"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5"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6"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7"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8"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9"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0"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1"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2"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3"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 xmlns:p14="http://schemas.microsoft.com/office/powerpoint/2010/main" val="2340244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27</a:t>
            </a:fld>
            <a:endParaRPr lang="tr-TR"/>
          </a:p>
        </p:txBody>
      </p:sp>
      <p:pic>
        <p:nvPicPr>
          <p:cNvPr id="65" name="Resim 64"/>
          <p:cNvPicPr/>
          <p:nvPr/>
        </p:nvPicPr>
        <p:blipFill>
          <a:blip r:embed="rId2"/>
          <a:stretch>
            <a:fillRect/>
          </a:stretch>
        </p:blipFill>
        <p:spPr>
          <a:xfrm>
            <a:off x="357158" y="188640"/>
            <a:ext cx="2399580" cy="454278"/>
          </a:xfrm>
          <a:prstGeom prst="rect">
            <a:avLst/>
          </a:prstGeom>
        </p:spPr>
      </p:pic>
      <p:sp>
        <p:nvSpPr>
          <p:cNvPr id="69"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3"/>
          <p:cNvSpPr txBox="1"/>
          <p:nvPr/>
        </p:nvSpPr>
        <p:spPr>
          <a:xfrm>
            <a:off x="526097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4"/>
          <p:cNvSpPr txBox="1"/>
          <p:nvPr/>
        </p:nvSpPr>
        <p:spPr>
          <a:xfrm>
            <a:off x="5260975" y="10139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5"/>
          <p:cNvSpPr txBox="1"/>
          <p:nvPr/>
        </p:nvSpPr>
        <p:spPr>
          <a:xfrm>
            <a:off x="5260975" y="10329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6"/>
          <p:cNvSpPr txBox="1"/>
          <p:nvPr/>
        </p:nvSpPr>
        <p:spPr>
          <a:xfrm>
            <a:off x="5260975" y="10520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7"/>
          <p:cNvSpPr txBox="1"/>
          <p:nvPr/>
        </p:nvSpPr>
        <p:spPr>
          <a:xfrm>
            <a:off x="5260975" y="10710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8"/>
          <p:cNvSpPr txBox="1"/>
          <p:nvPr/>
        </p:nvSpPr>
        <p:spPr>
          <a:xfrm>
            <a:off x="5260975" y="10901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9"/>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0"/>
          <p:cNvSpPr txBox="1"/>
          <p:nvPr/>
        </p:nvSpPr>
        <p:spPr>
          <a:xfrm>
            <a:off x="5260975" y="11091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1"/>
          <p:cNvSpPr txBox="1"/>
          <p:nvPr/>
        </p:nvSpPr>
        <p:spPr>
          <a:xfrm>
            <a:off x="5260975" y="11282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2"/>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3"/>
          <p:cNvSpPr txBox="1"/>
          <p:nvPr/>
        </p:nvSpPr>
        <p:spPr>
          <a:xfrm>
            <a:off x="5260975" y="1166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14"/>
          <p:cNvSpPr txBox="1"/>
          <p:nvPr/>
        </p:nvSpPr>
        <p:spPr>
          <a:xfrm>
            <a:off x="5260975" y="11853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15"/>
          <p:cNvSpPr txBox="1"/>
          <p:nvPr/>
        </p:nvSpPr>
        <p:spPr>
          <a:xfrm>
            <a:off x="5260975" y="12044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16"/>
          <p:cNvSpPr txBox="1"/>
          <p:nvPr/>
        </p:nvSpPr>
        <p:spPr>
          <a:xfrm>
            <a:off x="5260975" y="12234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17"/>
          <p:cNvSpPr txBox="1"/>
          <p:nvPr/>
        </p:nvSpPr>
        <p:spPr>
          <a:xfrm>
            <a:off x="5260975" y="12425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3"/>
          <p:cNvSpPr txBox="1"/>
          <p:nvPr/>
        </p:nvSpPr>
        <p:spPr>
          <a:xfrm>
            <a:off x="5321300" y="10434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4"/>
          <p:cNvSpPr txBox="1"/>
          <p:nvPr/>
        </p:nvSpPr>
        <p:spPr>
          <a:xfrm>
            <a:off x="5321300" y="10625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5"/>
          <p:cNvSpPr txBox="1"/>
          <p:nvPr/>
        </p:nvSpPr>
        <p:spPr>
          <a:xfrm>
            <a:off x="5321300" y="10815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6"/>
          <p:cNvSpPr txBox="1"/>
          <p:nvPr/>
        </p:nvSpPr>
        <p:spPr>
          <a:xfrm>
            <a:off x="5321300" y="11006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7"/>
          <p:cNvSpPr txBox="1"/>
          <p:nvPr/>
        </p:nvSpPr>
        <p:spPr>
          <a:xfrm>
            <a:off x="5321300" y="11196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8"/>
          <p:cNvSpPr txBox="1"/>
          <p:nvPr/>
        </p:nvSpPr>
        <p:spPr>
          <a:xfrm>
            <a:off x="5321300" y="11387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9"/>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10"/>
          <p:cNvSpPr txBox="1"/>
          <p:nvPr/>
        </p:nvSpPr>
        <p:spPr>
          <a:xfrm>
            <a:off x="5321300" y="11577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11"/>
          <p:cNvSpPr txBox="1"/>
          <p:nvPr/>
        </p:nvSpPr>
        <p:spPr>
          <a:xfrm>
            <a:off x="5321300" y="11768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12"/>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13"/>
          <p:cNvSpPr txBox="1"/>
          <p:nvPr/>
        </p:nvSpPr>
        <p:spPr>
          <a:xfrm>
            <a:off x="5321300" y="1214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14"/>
          <p:cNvSpPr txBox="1"/>
          <p:nvPr/>
        </p:nvSpPr>
        <p:spPr>
          <a:xfrm>
            <a:off x="5321300" y="12339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15"/>
          <p:cNvSpPr txBox="1"/>
          <p:nvPr/>
        </p:nvSpPr>
        <p:spPr>
          <a:xfrm>
            <a:off x="5321300" y="12530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16"/>
          <p:cNvSpPr txBox="1"/>
          <p:nvPr/>
        </p:nvSpPr>
        <p:spPr>
          <a:xfrm>
            <a:off x="5321300" y="12720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17"/>
          <p:cNvSpPr txBox="1"/>
          <p:nvPr/>
        </p:nvSpPr>
        <p:spPr>
          <a:xfrm>
            <a:off x="5321300" y="12911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2"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3"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4"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5"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6"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7"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8"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9"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0"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1"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2"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3"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4"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5"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166" name="165 Tablo"/>
          <p:cNvGraphicFramePr>
            <a:graphicFrameLocks noGrp="1"/>
          </p:cNvGraphicFramePr>
          <p:nvPr/>
        </p:nvGraphicFramePr>
        <p:xfrm>
          <a:off x="1071536" y="857225"/>
          <a:ext cx="7215239" cy="5715065"/>
        </p:xfrm>
        <a:graphic>
          <a:graphicData uri="http://schemas.openxmlformats.org/drawingml/2006/table">
            <a:tbl>
              <a:tblPr/>
              <a:tblGrid>
                <a:gridCol w="643141"/>
                <a:gridCol w="643141"/>
                <a:gridCol w="643141"/>
                <a:gridCol w="643141"/>
                <a:gridCol w="783829"/>
                <a:gridCol w="643141"/>
                <a:gridCol w="643141"/>
                <a:gridCol w="643141"/>
                <a:gridCol w="643141"/>
                <a:gridCol w="643141"/>
                <a:gridCol w="643141"/>
              </a:tblGrid>
              <a:tr h="171388">
                <a:tc gridSpan="11">
                  <a:txBody>
                    <a:bodyPr/>
                    <a:lstStyle/>
                    <a:p>
                      <a:pPr algn="l" fontAlgn="b"/>
                      <a:r>
                        <a:rPr lang="tr-TR" sz="800" b="1" i="0" u="none" strike="noStrike" dirty="0">
                          <a:solidFill>
                            <a:srgbClr val="000000"/>
                          </a:solidFill>
                          <a:latin typeface="Tahoma"/>
                        </a:rPr>
                        <a:t>DÜZELTİCİ FAALİYET FORMU</a:t>
                      </a:r>
                      <a:endParaRPr lang="tr-TR" sz="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1697">
                <a:tc>
                  <a:txBody>
                    <a:bodyPr/>
                    <a:lstStyle/>
                    <a:p>
                      <a:pPr algn="l" fontAlgn="b"/>
                      <a:r>
                        <a:rPr lang="tr-TR" sz="400" b="1" i="0" u="none" strike="noStrike">
                          <a:solidFill>
                            <a:srgbClr val="000000"/>
                          </a:solidFill>
                          <a:latin typeface="Tahoma"/>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tr-TR" sz="400" b="0" i="0" u="none" strike="noStrike">
                          <a:solidFill>
                            <a:srgbClr val="000000"/>
                          </a:solidFill>
                          <a:latin typeface="Tahoma"/>
                        </a:rPr>
                        <a:t>2019-0023</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500" b="1" i="0" u="none" strike="noStrike">
                          <a:solidFill>
                            <a:srgbClr val="000000"/>
                          </a:solidFill>
                          <a:latin typeface="Tahoma"/>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400" b="0" i="0" u="none" strike="noStrike">
                          <a:solidFill>
                            <a:srgbClr val="000000"/>
                          </a:solidFill>
                          <a:latin typeface="Tahoma"/>
                        </a:rPr>
                        <a:t>28.02.2019</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l" fontAlgn="b"/>
                      <a:r>
                        <a:rPr lang="tr-TR" sz="400" b="0" i="0" u="none" strike="noStrike">
                          <a:solidFill>
                            <a:srgbClr val="000000"/>
                          </a:solidFill>
                          <a:latin typeface="Tahoma"/>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500" b="0" i="0" u="none" strike="noStrike">
                          <a:solidFill>
                            <a:srgbClr val="000000"/>
                          </a:solidFill>
                          <a:latin typeface="Tahoma"/>
                        </a:rPr>
                        <a:t>E</a:t>
                      </a:r>
                      <a:endParaRPr lang="tr-TR" sz="400" b="0" i="0" u="none" strike="noStrike">
                        <a:latin typeface="Arial"/>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0" i="0" u="none" strike="noStrike">
                          <a:solidFill>
                            <a:srgbClr val="000000"/>
                          </a:solidFill>
                          <a:latin typeface="Tahoma"/>
                        </a:rPr>
                        <a:t>H</a:t>
                      </a:r>
                      <a:endParaRPr lang="tr-TR" sz="400" b="0" i="0" u="none" strike="noStrike">
                        <a:latin typeface="Arial"/>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9939">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39">
                <a:tc gridSpan="2">
                  <a:txBody>
                    <a:bodyPr/>
                    <a:lstStyle/>
                    <a:p>
                      <a:pPr algn="l" fontAlgn="b"/>
                      <a:r>
                        <a:rPr lang="tr-TR" sz="400" b="1" i="0" u="none" strike="noStrike">
                          <a:solidFill>
                            <a:srgbClr val="000000"/>
                          </a:solidFill>
                          <a:latin typeface="Tahoma"/>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tr-TR"/>
                    </a:p>
                  </a:txBody>
                  <a:tcPr/>
                </a:tc>
                <a:tc gridSpan="3">
                  <a:txBody>
                    <a:bodyPr/>
                    <a:lstStyle/>
                    <a:p>
                      <a:pPr algn="l" fontAlgn="b"/>
                      <a:r>
                        <a:rPr lang="tr-TR" sz="400" b="0" i="0" u="none" strike="noStrike">
                          <a:solidFill>
                            <a:srgbClr val="000000"/>
                          </a:solidFill>
                          <a:latin typeface="Tahoma"/>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İç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3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Dış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697">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Eğitim Sonuçları</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Çalışan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697">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Kalite Hedef Uygunsuzluğu</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500" b="0" i="0" u="none" strike="noStrike">
                          <a:solidFill>
                            <a:srgbClr val="000000"/>
                          </a:solidFill>
                          <a:latin typeface="Tahoma"/>
                        </a:rPr>
                        <a:t>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697">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Dokümantasyon</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697">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(Şikayet)</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11697">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Acil Durumlar</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697">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Veri Analizi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3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39">
                <a:tc gridSpan="11">
                  <a:txBody>
                    <a:bodyPr/>
                    <a:lstStyle/>
                    <a:p>
                      <a:pPr algn="l" fontAlgn="b"/>
                      <a:r>
                        <a:rPr lang="tr-TR" sz="400" b="1" i="0" u="none" strike="noStrike">
                          <a:latin typeface="Tahoma"/>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060">
                <a:tc gridSpan="11">
                  <a:txBody>
                    <a:bodyPr/>
                    <a:lstStyle/>
                    <a:p>
                      <a:pPr algn="ctr" fontAlgn="ctr"/>
                      <a:r>
                        <a:rPr lang="tr-TR" sz="400" b="0" i="0" u="none" strike="noStrike">
                          <a:solidFill>
                            <a:srgbClr val="000000"/>
                          </a:solidFill>
                          <a:latin typeface="Tahoma"/>
                        </a:rPr>
                        <a:t>Öneri hedefinin tutmaması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gridSpan="5">
                  <a:txBody>
                    <a:bodyPr/>
                    <a:lstStyle/>
                    <a:p>
                      <a:pPr algn="ctr" fontAlgn="b"/>
                      <a:r>
                        <a:rPr lang="tr-TR" sz="400" b="1" i="0" u="none" strike="noStrike">
                          <a:solidFill>
                            <a:srgbClr val="000000"/>
                          </a:solidFill>
                          <a:latin typeface="Tahoma"/>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400" b="1" i="0" u="none" strike="noStrike">
                          <a:solidFill>
                            <a:srgbClr val="000000"/>
                          </a:solidFill>
                          <a:latin typeface="Tahoma"/>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gridSpan="5">
                  <a:txBody>
                    <a:bodyPr/>
                    <a:lstStyle/>
                    <a:p>
                      <a:pPr algn="ctr" fontAlgn="ctr"/>
                      <a:r>
                        <a:rPr lang="tr-TR" sz="400" b="0" i="0" u="none" strike="noStrike">
                          <a:solidFill>
                            <a:srgbClr val="000000"/>
                          </a:solidFill>
                          <a:latin typeface="Tahoma"/>
                        </a:rPr>
                        <a:t>Fen Bilimleri Enstitüsü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400" b="0" i="0" u="none" strike="noStrike">
                          <a:solidFill>
                            <a:srgbClr val="000000"/>
                          </a:solidFill>
                          <a:latin typeface="Tahoma"/>
                        </a:rPr>
                        <a:t>Kalite Kordünatörlüğü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gridSpan="11">
                  <a:txBody>
                    <a:bodyPr/>
                    <a:lstStyle/>
                    <a:p>
                      <a:pPr algn="l" fontAlgn="b"/>
                      <a:r>
                        <a:rPr lang="tr-TR" sz="400" b="1" i="0" u="none" strike="noStrike">
                          <a:solidFill>
                            <a:srgbClr val="000000"/>
                          </a:solidFill>
                          <a:latin typeface="Tahoma"/>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060">
                <a:tc gridSpan="11">
                  <a:txBody>
                    <a:bodyPr/>
                    <a:lstStyle/>
                    <a:p>
                      <a:pPr algn="ctr" fontAlgn="ctr"/>
                      <a:r>
                        <a:rPr lang="tr-TR" sz="400" b="0" i="0" u="none" strike="noStrike">
                          <a:latin typeface="Tahoma"/>
                        </a:rPr>
                        <a:t>Yerinin yanlış planlanmış olması sebebiyle öneri kutusunun görünür yerde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gridSpan="11">
                  <a:txBody>
                    <a:bodyPr/>
                    <a:lstStyle/>
                    <a:p>
                      <a:pPr algn="l" fontAlgn="b"/>
                      <a:r>
                        <a:rPr lang="tr-TR" sz="400" b="1" i="0" u="none" strike="noStrike">
                          <a:solidFill>
                            <a:srgbClr val="000000"/>
                          </a:solidFill>
                          <a:latin typeface="Tahoma"/>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ctr" fontAlgn="b"/>
                      <a:r>
                        <a:rPr lang="tr-TR" sz="400" b="0" i="0" u="none" strike="noStrike">
                          <a:solidFill>
                            <a:srgbClr val="000000"/>
                          </a:solidFill>
                          <a:latin typeface="Tahom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gridSpan="11">
                  <a:txBody>
                    <a:bodyPr/>
                    <a:lstStyle/>
                    <a:p>
                      <a:pPr algn="l" fontAlgn="b"/>
                      <a:r>
                        <a:rPr lang="tr-TR" sz="400" b="1" i="0" u="none" strike="noStrike">
                          <a:solidFill>
                            <a:srgbClr val="000000"/>
                          </a:solidFill>
                          <a:latin typeface="Tahoma"/>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ctr" fontAlgn="b"/>
                      <a:r>
                        <a:rPr lang="tr-TR" sz="400" b="0" i="0" u="none" strike="noStrike">
                          <a:solidFill>
                            <a:srgbClr val="000000"/>
                          </a:solidFill>
                          <a:latin typeface="Tahoma"/>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l" fontAlgn="b"/>
                      <a:r>
                        <a:rPr lang="tr-TR" sz="400" b="0" i="0" u="none" strike="noStrike">
                          <a:solidFill>
                            <a:srgbClr val="000000"/>
                          </a:solidFill>
                          <a:latin typeface="Tahoma"/>
                        </a:rPr>
                        <a:t>Öneri kutusunun yerinin değişmesi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FBE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28.02.2019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l" fontAlgn="b"/>
                      <a:r>
                        <a:rPr lang="tr-TR" sz="400" b="0" i="0" u="none" strike="noStrike" dirty="0">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gridSpan="11">
                  <a:txBody>
                    <a:bodyPr/>
                    <a:lstStyle/>
                    <a:p>
                      <a:pPr algn="l" fontAlgn="b"/>
                      <a:r>
                        <a:rPr lang="tr-TR" sz="400" b="1" i="0" u="none" strike="noStrike">
                          <a:solidFill>
                            <a:srgbClr val="000000"/>
                          </a:solidFill>
                          <a:latin typeface="Tahoma"/>
                        </a:rPr>
                        <a:t>TAKİP VE 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gridSpan="2">
                  <a:txBody>
                    <a:bodyPr/>
                    <a:lstStyle/>
                    <a:p>
                      <a:pPr algn="ctr" fontAlgn="b"/>
                      <a:r>
                        <a:rPr lang="tr-TR" sz="400" b="1" i="0" u="none" strike="noStrike">
                          <a:solidFill>
                            <a:srgbClr val="000000"/>
                          </a:solidFill>
                          <a:latin typeface="Tahoma"/>
                        </a:rPr>
                        <a:t>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1" i="0" u="none" strike="noStrike">
                          <a:solidFill>
                            <a:srgbClr val="000000"/>
                          </a:solidFill>
                          <a:latin typeface="Tahoma"/>
                        </a:rPr>
                        <a:t>Takibi Gerçekleştiren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1" i="0" u="none" strike="noStrike">
                          <a:solidFill>
                            <a:srgbClr val="000000"/>
                          </a:solidFill>
                          <a:latin typeface="Tahoma"/>
                        </a:rPr>
                        <a:t>Takip Sonucu&amp;Karar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1" i="0" u="none" strike="noStrike">
                          <a:solidFill>
                            <a:srgbClr val="000000"/>
                          </a:solidFill>
                          <a:latin typeface="Tahoma"/>
                        </a:rPr>
                        <a:t>Takip Eden Onayı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gridSpan="2">
                  <a:txBody>
                    <a:bodyPr/>
                    <a:lstStyle/>
                    <a:p>
                      <a:pPr algn="ctr" fontAlgn="b"/>
                      <a:r>
                        <a:rPr lang="tr-TR" sz="400" b="0" i="0" u="none" strike="noStrike">
                          <a:solidFill>
                            <a:srgbClr val="000000"/>
                          </a:solidFill>
                          <a:latin typeface="Tahoma"/>
                        </a:rPr>
                        <a:t>28.02.2019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Şafak GÜR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Öneri kutusunun yeri değişmiştir.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9939">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188120">
                <a:tc gridSpan="2">
                  <a:txBody>
                    <a:bodyPr/>
                    <a:lstStyle/>
                    <a:p>
                      <a:pPr algn="l" fontAlgn="b"/>
                      <a:r>
                        <a:rPr lang="tr-TR" sz="400" b="1" i="0" u="none" strike="noStrike">
                          <a:solidFill>
                            <a:srgbClr val="000000"/>
                          </a:solidFill>
                          <a:latin typeface="Tahoma"/>
                        </a:rPr>
                        <a:t>Faaliyetin Etkinlik 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tr-TR" sz="400" b="0" i="0" u="none" strike="noStrike">
                          <a:solidFill>
                            <a:srgbClr val="000000"/>
                          </a:solidFill>
                          <a:latin typeface="Tahoma"/>
                        </a:rPr>
                        <a:t>28.02.2019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rowSpan="2" gridSpan="2">
                  <a:txBody>
                    <a:bodyPr/>
                    <a:lstStyle/>
                    <a:p>
                      <a:pPr algn="ctr" fontAlgn="ctr"/>
                      <a:r>
                        <a:rPr lang="tr-TR" sz="400" b="0" i="0" u="none" strike="noStrike">
                          <a:solidFill>
                            <a:srgbClr val="000000"/>
                          </a:solidFill>
                          <a:latin typeface="Tahoma"/>
                        </a:rPr>
                        <a:t>Şafak GÜR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tr-TR"/>
                    </a:p>
                  </a:txBody>
                  <a:tcPr/>
                </a:tc>
              </a:tr>
              <a:tr h="99939">
                <a:tc gridSpan="5">
                  <a:txBody>
                    <a:bodyPr/>
                    <a:lstStyle/>
                    <a:p>
                      <a:pPr algn="l" fontAlgn="b"/>
                      <a:r>
                        <a:rPr lang="tr-TR" sz="400" b="1" i="0" u="none" strike="noStrike">
                          <a:solidFill>
                            <a:srgbClr val="000000"/>
                          </a:solidFill>
                          <a:latin typeface="Tahoma"/>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99939">
                <a:tc gridSpan="11">
                  <a:txBody>
                    <a:bodyPr/>
                    <a:lstStyle/>
                    <a:p>
                      <a:pPr algn="l" fontAlgn="b"/>
                      <a:r>
                        <a:rPr lang="tr-TR" sz="400" b="1" i="0" u="none" strike="noStrike">
                          <a:solidFill>
                            <a:srgbClr val="000000"/>
                          </a:solidFill>
                          <a:latin typeface="Tahoma"/>
                        </a:rPr>
                        <a:t>DF'NİN ETKİLEDİĞİ DOKÜMANTASYONLAR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979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gridSpan="2">
                  <a:txBody>
                    <a:bodyPr/>
                    <a:lstStyle/>
                    <a:p>
                      <a:pPr algn="l" fontAlgn="b"/>
                      <a:r>
                        <a:rPr lang="tr-TR" sz="400" b="0" i="0" u="none" strike="noStrike">
                          <a:solidFill>
                            <a:srgbClr val="000000"/>
                          </a:solidFill>
                          <a:latin typeface="Tahoma"/>
                        </a:rPr>
                        <a:t>Kalite El Kitabı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latin typeface="Arial"/>
                      </a:endParaRPr>
                    </a:p>
                  </a:txBody>
                  <a:tcPr marL="0" marR="0" marT="0" marB="0">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a:txBody>
                    <a:bodyPr/>
                    <a:lstStyle/>
                    <a:p>
                      <a:pPr algn="l" fontAlgn="b"/>
                      <a:r>
                        <a:rPr lang="tr-TR" sz="400" b="0" i="0" u="none" strike="noStrike">
                          <a:solidFill>
                            <a:srgbClr val="000000"/>
                          </a:solidFill>
                          <a:latin typeface="Tahoma"/>
                        </a:rPr>
                        <a:t>Prosedür</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a:txBody>
                    <a:bodyPr/>
                    <a:lstStyle/>
                    <a:p>
                      <a:pPr algn="l" fontAlgn="b"/>
                      <a:r>
                        <a:rPr lang="tr-TR" sz="400" b="0" i="0" u="none" strike="noStrike">
                          <a:solidFill>
                            <a:srgbClr val="000000"/>
                          </a:solidFill>
                          <a:latin typeface="Tahoma"/>
                        </a:rPr>
                        <a:t>Talimat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Kaplumbağa Şeması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a:txBody>
                    <a:bodyPr/>
                    <a:lstStyle/>
                    <a:p>
                      <a:pPr algn="l" fontAlgn="b"/>
                      <a:r>
                        <a:rPr lang="tr-TR" sz="400" b="0" i="0" u="none" strike="noStrike">
                          <a:solidFill>
                            <a:srgbClr val="000000"/>
                          </a:solidFill>
                          <a:latin typeface="Tahoma"/>
                        </a:rPr>
                        <a:t>İş Akışı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a:txBody>
                    <a:bodyPr/>
                    <a:lstStyle/>
                    <a:p>
                      <a:pPr algn="l" fontAlgn="b"/>
                      <a:r>
                        <a:rPr lang="tr-TR" sz="400" b="0" i="0" u="none" strike="noStrike">
                          <a:solidFill>
                            <a:srgbClr val="000000"/>
                          </a:solidFill>
                          <a:latin typeface="Tahoma"/>
                        </a:rPr>
                        <a:t>Form</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Faaliyet Planı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Stratejik Plan</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Kalite Hedefleri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Risk Analizi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9939">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99939">
                <a:tc gridSpan="11">
                  <a:txBody>
                    <a:bodyPr/>
                    <a:lstStyle/>
                    <a:p>
                      <a:pPr algn="l" fontAlgn="b"/>
                      <a:r>
                        <a:rPr lang="tr-TR" sz="400" b="1" i="0" u="none" strike="noStrike">
                          <a:solidFill>
                            <a:srgbClr val="000000"/>
                          </a:solidFill>
                          <a:latin typeface="Tahoma"/>
                        </a:rPr>
                        <a:t>DF KAPANMA HIZI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9939">
                <a:tc gridSpan="11">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88120">
                <a:tc gridSpan="6">
                  <a:txBody>
                    <a:bodyPr/>
                    <a:lstStyle/>
                    <a:p>
                      <a:pPr algn="l" fontAlgn="b"/>
                      <a:r>
                        <a:rPr lang="tr-TR" sz="400" b="0" i="0" u="none" strike="noStrike">
                          <a:solidFill>
                            <a:srgbClr val="000000"/>
                          </a:solidFill>
                          <a:latin typeface="Tahoma"/>
                        </a:rPr>
                        <a:t>Form No:KY-FR-0010 Yayın Tarihi:03.05.2018 Değ.Tarihi:-Değ.No:0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500" b="0" i="0" u="none" strike="noStrike" dirty="0">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69" name="Metin kutusu 3"/>
          <p:cNvSpPr txBox="1"/>
          <p:nvPr/>
        </p:nvSpPr>
        <p:spPr>
          <a:xfrm>
            <a:off x="1704975" y="80200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0" name="Metin kutusu 4"/>
          <p:cNvSpPr txBox="1"/>
          <p:nvPr/>
        </p:nvSpPr>
        <p:spPr>
          <a:xfrm>
            <a:off x="1704975" y="81819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1" name="Metin kutusu 5"/>
          <p:cNvSpPr txBox="1"/>
          <p:nvPr/>
        </p:nvSpPr>
        <p:spPr>
          <a:xfrm>
            <a:off x="1704975" y="8343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2" name="Metin kutusu 6"/>
          <p:cNvSpPr txBox="1"/>
          <p:nvPr/>
        </p:nvSpPr>
        <p:spPr>
          <a:xfrm>
            <a:off x="1704975" y="85058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3" name="Metin kutusu 7"/>
          <p:cNvSpPr txBox="1"/>
          <p:nvPr/>
        </p:nvSpPr>
        <p:spPr>
          <a:xfrm>
            <a:off x="1704975" y="86677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4" name="Metin kutusu 8"/>
          <p:cNvSpPr txBox="1"/>
          <p:nvPr/>
        </p:nvSpPr>
        <p:spPr>
          <a:xfrm>
            <a:off x="1704975" y="88296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5" name="Metin kutusu 9"/>
          <p:cNvSpPr txBox="1"/>
          <p:nvPr/>
        </p:nvSpPr>
        <p:spPr>
          <a:xfrm>
            <a:off x="1704975" y="93154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6" name="Metin kutusu 10"/>
          <p:cNvSpPr txBox="1"/>
          <p:nvPr/>
        </p:nvSpPr>
        <p:spPr>
          <a:xfrm>
            <a:off x="1704975" y="8991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7" name="Metin kutusu 11"/>
          <p:cNvSpPr txBox="1"/>
          <p:nvPr/>
        </p:nvSpPr>
        <p:spPr>
          <a:xfrm>
            <a:off x="1704975" y="91535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8" name="Metin kutusu 12"/>
          <p:cNvSpPr txBox="1"/>
          <p:nvPr/>
        </p:nvSpPr>
        <p:spPr>
          <a:xfrm>
            <a:off x="1704975" y="93154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9" name="Metin kutusu 13"/>
          <p:cNvSpPr txBox="1"/>
          <p:nvPr/>
        </p:nvSpPr>
        <p:spPr>
          <a:xfrm>
            <a:off x="1704975" y="94773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0" name="Metin kutusu 14"/>
          <p:cNvSpPr txBox="1"/>
          <p:nvPr/>
        </p:nvSpPr>
        <p:spPr>
          <a:xfrm>
            <a:off x="1704975" y="96393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1" name="Metin kutusu 15"/>
          <p:cNvSpPr txBox="1"/>
          <p:nvPr/>
        </p:nvSpPr>
        <p:spPr>
          <a:xfrm>
            <a:off x="1704975" y="98012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2" name="Metin kutusu 16"/>
          <p:cNvSpPr txBox="1"/>
          <p:nvPr/>
        </p:nvSpPr>
        <p:spPr>
          <a:xfrm>
            <a:off x="1704975" y="99631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3" name="Metin kutusu 17"/>
          <p:cNvSpPr txBox="1"/>
          <p:nvPr/>
        </p:nvSpPr>
        <p:spPr>
          <a:xfrm>
            <a:off x="1704975" y="101250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7" name="Metin kutusu 21"/>
          <p:cNvSpPr txBox="1"/>
          <p:nvPr/>
        </p:nvSpPr>
        <p:spPr>
          <a:xfrm>
            <a:off x="1704975" y="80200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8" name="Metin kutusu 22"/>
          <p:cNvSpPr txBox="1"/>
          <p:nvPr/>
        </p:nvSpPr>
        <p:spPr>
          <a:xfrm>
            <a:off x="1704975" y="81819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9" name="Metin kutusu 23"/>
          <p:cNvSpPr txBox="1"/>
          <p:nvPr/>
        </p:nvSpPr>
        <p:spPr>
          <a:xfrm>
            <a:off x="1704975" y="8343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0" name="Metin kutusu 24"/>
          <p:cNvSpPr txBox="1"/>
          <p:nvPr/>
        </p:nvSpPr>
        <p:spPr>
          <a:xfrm>
            <a:off x="1704975" y="85058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1" name="Metin kutusu 25"/>
          <p:cNvSpPr txBox="1"/>
          <p:nvPr/>
        </p:nvSpPr>
        <p:spPr>
          <a:xfrm>
            <a:off x="1704975" y="86677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2" name="Metin kutusu 26"/>
          <p:cNvSpPr txBox="1"/>
          <p:nvPr/>
        </p:nvSpPr>
        <p:spPr>
          <a:xfrm>
            <a:off x="1704975" y="88296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3" name="Metin kutusu 27"/>
          <p:cNvSpPr txBox="1"/>
          <p:nvPr/>
        </p:nvSpPr>
        <p:spPr>
          <a:xfrm>
            <a:off x="1704975" y="93154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4" name="Metin kutusu 28"/>
          <p:cNvSpPr txBox="1"/>
          <p:nvPr/>
        </p:nvSpPr>
        <p:spPr>
          <a:xfrm>
            <a:off x="1704975" y="89916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5" name="Metin kutusu 29"/>
          <p:cNvSpPr txBox="1"/>
          <p:nvPr/>
        </p:nvSpPr>
        <p:spPr>
          <a:xfrm>
            <a:off x="1704975" y="91535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6" name="Metin kutusu 30"/>
          <p:cNvSpPr txBox="1"/>
          <p:nvPr/>
        </p:nvSpPr>
        <p:spPr>
          <a:xfrm>
            <a:off x="1704975" y="93154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7" name="Metin kutusu 31"/>
          <p:cNvSpPr txBox="1"/>
          <p:nvPr/>
        </p:nvSpPr>
        <p:spPr>
          <a:xfrm>
            <a:off x="1704975" y="94773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8" name="Metin kutusu 32"/>
          <p:cNvSpPr txBox="1"/>
          <p:nvPr/>
        </p:nvSpPr>
        <p:spPr>
          <a:xfrm>
            <a:off x="1704975" y="96393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9" name="Metin kutusu 33"/>
          <p:cNvSpPr txBox="1"/>
          <p:nvPr/>
        </p:nvSpPr>
        <p:spPr>
          <a:xfrm>
            <a:off x="1704975" y="98012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0" name="Metin kutusu 34"/>
          <p:cNvSpPr txBox="1"/>
          <p:nvPr/>
        </p:nvSpPr>
        <p:spPr>
          <a:xfrm>
            <a:off x="1704975" y="99631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1" name="Metin kutusu 35"/>
          <p:cNvSpPr txBox="1"/>
          <p:nvPr/>
        </p:nvSpPr>
        <p:spPr>
          <a:xfrm>
            <a:off x="1704975" y="101250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 xmlns:p14="http://schemas.microsoft.com/office/powerpoint/2010/main" val="23402444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28</a:t>
            </a:fld>
            <a:endParaRPr lang="tr-TR"/>
          </a:p>
        </p:txBody>
      </p:sp>
      <p:pic>
        <p:nvPicPr>
          <p:cNvPr id="65" name="Resim 64"/>
          <p:cNvPicPr/>
          <p:nvPr/>
        </p:nvPicPr>
        <p:blipFill>
          <a:blip r:embed="rId2"/>
          <a:stretch>
            <a:fillRect/>
          </a:stretch>
        </p:blipFill>
        <p:spPr>
          <a:xfrm>
            <a:off x="357158" y="188640"/>
            <a:ext cx="2399580" cy="454278"/>
          </a:xfrm>
          <a:prstGeom prst="rect">
            <a:avLst/>
          </a:prstGeom>
        </p:spPr>
      </p:pic>
      <p:sp>
        <p:nvSpPr>
          <p:cNvPr id="69"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3"/>
          <p:cNvSpPr txBox="1"/>
          <p:nvPr/>
        </p:nvSpPr>
        <p:spPr>
          <a:xfrm>
            <a:off x="526097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4"/>
          <p:cNvSpPr txBox="1"/>
          <p:nvPr/>
        </p:nvSpPr>
        <p:spPr>
          <a:xfrm>
            <a:off x="5260975" y="10139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5"/>
          <p:cNvSpPr txBox="1"/>
          <p:nvPr/>
        </p:nvSpPr>
        <p:spPr>
          <a:xfrm>
            <a:off x="5260975" y="10329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6"/>
          <p:cNvSpPr txBox="1"/>
          <p:nvPr/>
        </p:nvSpPr>
        <p:spPr>
          <a:xfrm>
            <a:off x="5260975" y="10520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7"/>
          <p:cNvSpPr txBox="1"/>
          <p:nvPr/>
        </p:nvSpPr>
        <p:spPr>
          <a:xfrm>
            <a:off x="5260975" y="10710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8"/>
          <p:cNvSpPr txBox="1"/>
          <p:nvPr/>
        </p:nvSpPr>
        <p:spPr>
          <a:xfrm>
            <a:off x="5260975" y="10901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9"/>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0"/>
          <p:cNvSpPr txBox="1"/>
          <p:nvPr/>
        </p:nvSpPr>
        <p:spPr>
          <a:xfrm>
            <a:off x="5260975" y="11091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1"/>
          <p:cNvSpPr txBox="1"/>
          <p:nvPr/>
        </p:nvSpPr>
        <p:spPr>
          <a:xfrm>
            <a:off x="5260975" y="11282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2"/>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3"/>
          <p:cNvSpPr txBox="1"/>
          <p:nvPr/>
        </p:nvSpPr>
        <p:spPr>
          <a:xfrm>
            <a:off x="5260975" y="1166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14"/>
          <p:cNvSpPr txBox="1"/>
          <p:nvPr/>
        </p:nvSpPr>
        <p:spPr>
          <a:xfrm>
            <a:off x="5260975" y="11853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15"/>
          <p:cNvSpPr txBox="1"/>
          <p:nvPr/>
        </p:nvSpPr>
        <p:spPr>
          <a:xfrm>
            <a:off x="5260975" y="12044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16"/>
          <p:cNvSpPr txBox="1"/>
          <p:nvPr/>
        </p:nvSpPr>
        <p:spPr>
          <a:xfrm>
            <a:off x="5260975" y="12234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17"/>
          <p:cNvSpPr txBox="1"/>
          <p:nvPr/>
        </p:nvSpPr>
        <p:spPr>
          <a:xfrm>
            <a:off x="5260975" y="12425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3"/>
          <p:cNvSpPr txBox="1"/>
          <p:nvPr/>
        </p:nvSpPr>
        <p:spPr>
          <a:xfrm>
            <a:off x="5321300" y="10434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4"/>
          <p:cNvSpPr txBox="1"/>
          <p:nvPr/>
        </p:nvSpPr>
        <p:spPr>
          <a:xfrm>
            <a:off x="5321300" y="10625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5"/>
          <p:cNvSpPr txBox="1"/>
          <p:nvPr/>
        </p:nvSpPr>
        <p:spPr>
          <a:xfrm>
            <a:off x="5321300" y="10815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6"/>
          <p:cNvSpPr txBox="1"/>
          <p:nvPr/>
        </p:nvSpPr>
        <p:spPr>
          <a:xfrm>
            <a:off x="5321300" y="11006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7"/>
          <p:cNvSpPr txBox="1"/>
          <p:nvPr/>
        </p:nvSpPr>
        <p:spPr>
          <a:xfrm>
            <a:off x="5321300" y="11196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8"/>
          <p:cNvSpPr txBox="1"/>
          <p:nvPr/>
        </p:nvSpPr>
        <p:spPr>
          <a:xfrm>
            <a:off x="5321300" y="11387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9"/>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10"/>
          <p:cNvSpPr txBox="1"/>
          <p:nvPr/>
        </p:nvSpPr>
        <p:spPr>
          <a:xfrm>
            <a:off x="5321300" y="11577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11"/>
          <p:cNvSpPr txBox="1"/>
          <p:nvPr/>
        </p:nvSpPr>
        <p:spPr>
          <a:xfrm>
            <a:off x="5321300" y="11768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12"/>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13"/>
          <p:cNvSpPr txBox="1"/>
          <p:nvPr/>
        </p:nvSpPr>
        <p:spPr>
          <a:xfrm>
            <a:off x="5321300" y="1214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14"/>
          <p:cNvSpPr txBox="1"/>
          <p:nvPr/>
        </p:nvSpPr>
        <p:spPr>
          <a:xfrm>
            <a:off x="5321300" y="12339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15"/>
          <p:cNvSpPr txBox="1"/>
          <p:nvPr/>
        </p:nvSpPr>
        <p:spPr>
          <a:xfrm>
            <a:off x="5321300" y="12530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16"/>
          <p:cNvSpPr txBox="1"/>
          <p:nvPr/>
        </p:nvSpPr>
        <p:spPr>
          <a:xfrm>
            <a:off x="5321300" y="12720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17"/>
          <p:cNvSpPr txBox="1"/>
          <p:nvPr/>
        </p:nvSpPr>
        <p:spPr>
          <a:xfrm>
            <a:off x="5321300" y="12911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2"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3"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4"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5"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6"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7"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8"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9"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0"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1"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2"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3"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4"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5"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166" name="165 Tablo"/>
          <p:cNvGraphicFramePr>
            <a:graphicFrameLocks noGrp="1"/>
          </p:cNvGraphicFramePr>
          <p:nvPr/>
        </p:nvGraphicFramePr>
        <p:xfrm>
          <a:off x="1071538" y="928662"/>
          <a:ext cx="6715173" cy="5715050"/>
        </p:xfrm>
        <a:graphic>
          <a:graphicData uri="http://schemas.openxmlformats.org/drawingml/2006/table">
            <a:tbl>
              <a:tblPr/>
              <a:tblGrid>
                <a:gridCol w="547277"/>
                <a:gridCol w="490662"/>
                <a:gridCol w="603895"/>
                <a:gridCol w="603895"/>
                <a:gridCol w="660508"/>
                <a:gridCol w="603895"/>
                <a:gridCol w="245332"/>
                <a:gridCol w="603895"/>
                <a:gridCol w="968745"/>
                <a:gridCol w="603895"/>
                <a:gridCol w="783174"/>
              </a:tblGrid>
              <a:tr h="176175">
                <a:tc gridSpan="11">
                  <a:txBody>
                    <a:bodyPr/>
                    <a:lstStyle/>
                    <a:p>
                      <a:pPr algn="l" fontAlgn="b"/>
                      <a:r>
                        <a:rPr lang="tr-TR" sz="800" b="1" i="0" u="none" strike="noStrike">
                          <a:solidFill>
                            <a:srgbClr val="000000"/>
                          </a:solidFill>
                          <a:latin typeface="Tahoma"/>
                        </a:rPr>
                        <a:t>DÜZELTİCİ FAALİYET FORMU</a:t>
                      </a:r>
                      <a:endParaRPr lang="tr-TR" sz="5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5581">
                <a:tc>
                  <a:txBody>
                    <a:bodyPr/>
                    <a:lstStyle/>
                    <a:p>
                      <a:pPr algn="l" fontAlgn="b"/>
                      <a:r>
                        <a:rPr lang="tr-TR" sz="400" b="1" i="0" u="none" strike="noStrike">
                          <a:solidFill>
                            <a:srgbClr val="000000"/>
                          </a:solidFill>
                          <a:latin typeface="Tahoma"/>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tr-TR" sz="400" b="0" i="0" u="none" strike="noStrike">
                          <a:solidFill>
                            <a:srgbClr val="000000"/>
                          </a:solidFill>
                          <a:latin typeface="Tahoma"/>
                        </a:rPr>
                        <a:t>2019-0021</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r>
                        <a:rPr lang="tr-TR" sz="500" b="1" i="0" u="none" strike="noStrike">
                          <a:solidFill>
                            <a:srgbClr val="000000"/>
                          </a:solidFill>
                          <a:latin typeface="Tahoma"/>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300" b="0" i="0" u="none" strike="noStrike">
                          <a:solidFill>
                            <a:srgbClr val="000000"/>
                          </a:solidFill>
                          <a:latin typeface="Tahoma"/>
                        </a:rPr>
                        <a:t>23.02.2019</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tr-TR" sz="400" b="0" i="0" u="none" strike="noStrike">
                          <a:solidFill>
                            <a:srgbClr val="000000"/>
                          </a:solidFill>
                          <a:latin typeface="Tahoma"/>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500" b="0" i="0" u="none" strike="noStrike">
                          <a:solidFill>
                            <a:srgbClr val="000000"/>
                          </a:solidFill>
                          <a:latin typeface="Tahoma"/>
                        </a:rPr>
                        <a:t>E</a:t>
                      </a:r>
                      <a:endParaRPr lang="tr-TR" sz="500" b="0" i="0" u="none" strike="noStrike">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500" b="0" i="0" u="none" strike="noStrike">
                          <a:solidFill>
                            <a:srgbClr val="000000"/>
                          </a:solidFill>
                          <a:latin typeface="Tahoma"/>
                        </a:rPr>
                        <a:t>H</a:t>
                      </a:r>
                      <a:endParaRPr lang="tr-TR" sz="500" b="0" i="0" u="none" strike="noStrike">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087">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593">
                <a:tc gridSpan="2">
                  <a:txBody>
                    <a:bodyPr/>
                    <a:lstStyle/>
                    <a:p>
                      <a:pPr algn="l" fontAlgn="b"/>
                      <a:r>
                        <a:rPr lang="tr-TR" sz="400" b="1" i="0" u="none" strike="noStrike">
                          <a:solidFill>
                            <a:srgbClr val="000000"/>
                          </a:solidFill>
                          <a:latin typeface="Tahoma"/>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tr-TR"/>
                    </a:p>
                  </a:txBody>
                  <a:tcPr/>
                </a:tc>
                <a:tc gridSpan="3">
                  <a:txBody>
                    <a:bodyPr/>
                    <a:lstStyle/>
                    <a:p>
                      <a:pPr algn="l" fontAlgn="b"/>
                      <a:r>
                        <a:rPr lang="tr-TR" sz="400" b="0" i="0" u="none" strike="noStrike">
                          <a:solidFill>
                            <a:srgbClr val="000000"/>
                          </a:solidFill>
                          <a:latin typeface="Tahoma"/>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FFFFFF"/>
                          </a:solidFill>
                          <a:latin typeface="Wingdings"/>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İç Müşteri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593">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Dış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58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Eğitim Sonuçları</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Çalışan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8930">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Kalite Hedef Uygunsuzluğu</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1" i="0" u="none" strike="noStrike">
                          <a:solidFill>
                            <a:srgbClr val="000000"/>
                          </a:solidFill>
                          <a:latin typeface="Tahoma"/>
                        </a:rPr>
                        <a:t>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58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Dokümantasyon</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58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3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0558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Acil Durumlar</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581">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Veri Analizi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5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5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08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593">
                <a:tc gridSpan="11">
                  <a:txBody>
                    <a:bodyPr/>
                    <a:lstStyle/>
                    <a:p>
                      <a:pPr algn="l" fontAlgn="b"/>
                      <a:r>
                        <a:rPr lang="tr-TR" sz="400" b="1" i="0" u="none" strike="noStrike">
                          <a:solidFill>
                            <a:srgbClr val="000000"/>
                          </a:solidFill>
                          <a:latin typeface="Tahoma"/>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8087">
                <a:tc gridSpan="11">
                  <a:txBody>
                    <a:bodyPr/>
                    <a:lstStyle/>
                    <a:p>
                      <a:pPr algn="ctr" fontAlgn="ctr"/>
                      <a:r>
                        <a:rPr lang="tr-TR" sz="400" b="0" i="0" u="none" strike="noStrike">
                          <a:solidFill>
                            <a:srgbClr val="000000"/>
                          </a:solidFill>
                          <a:latin typeface="Tahoma"/>
                        </a:rPr>
                        <a:t>YÖK Olumsuz Bulgu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3593">
                <a:tc gridSpan="5">
                  <a:txBody>
                    <a:bodyPr/>
                    <a:lstStyle/>
                    <a:p>
                      <a:pPr algn="ctr" fontAlgn="b"/>
                      <a:r>
                        <a:rPr lang="tr-TR" sz="400" b="1" i="0" u="none" strike="noStrike">
                          <a:solidFill>
                            <a:srgbClr val="000000"/>
                          </a:solidFill>
                          <a:latin typeface="Tahoma"/>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400" b="1" i="0" u="none" strike="noStrike">
                          <a:solidFill>
                            <a:srgbClr val="000000"/>
                          </a:solidFill>
                          <a:latin typeface="Tahoma"/>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4370">
                <a:tc gridSpan="5">
                  <a:txBody>
                    <a:bodyPr/>
                    <a:lstStyle/>
                    <a:p>
                      <a:pPr algn="ctr" fontAlgn="ctr"/>
                      <a:r>
                        <a:rPr lang="tr-TR" sz="400" b="0" i="0" u="none" strike="noStrike">
                          <a:solidFill>
                            <a:srgbClr val="000000"/>
                          </a:solidFill>
                          <a:latin typeface="Tahoma"/>
                        </a:rPr>
                        <a:t>Fen  Bilimleri Enstitüsü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400" b="0" i="0" u="none" strike="noStrike">
                          <a:solidFill>
                            <a:srgbClr val="000000"/>
                          </a:solidFill>
                          <a:latin typeface="Tahoma"/>
                        </a:rPr>
                        <a:t>Kalite Koordinatörlüğü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3593">
                <a:tc gridSpan="11">
                  <a:txBody>
                    <a:bodyPr/>
                    <a:lstStyle/>
                    <a:p>
                      <a:pPr algn="l" fontAlgn="b"/>
                      <a:r>
                        <a:rPr lang="tr-TR" sz="400" b="1" i="0" u="none" strike="noStrike">
                          <a:solidFill>
                            <a:srgbClr val="000000"/>
                          </a:solidFill>
                          <a:latin typeface="Tahoma"/>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464">
                <a:tc gridSpan="11">
                  <a:txBody>
                    <a:bodyPr/>
                    <a:lstStyle/>
                    <a:p>
                      <a:pPr algn="l" fontAlgn="ctr"/>
                      <a:r>
                        <a:rPr lang="tr-TR" sz="400" b="0" i="0" u="none" strike="noStrike">
                          <a:solidFill>
                            <a:srgbClr val="000000"/>
                          </a:solidFill>
                          <a:latin typeface="Tahoma"/>
                        </a:rPr>
                        <a:t>Kadronun tamamen yenilenmesi sebebiyle bir önceki yıl raporunun yeni birim yöneticilerine ulaşmamış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3593">
                <a:tc gridSpan="11">
                  <a:txBody>
                    <a:bodyPr/>
                    <a:lstStyle/>
                    <a:p>
                      <a:pPr algn="l" fontAlgn="b"/>
                      <a:r>
                        <a:rPr lang="tr-TR" sz="400" b="1" i="0" u="none" strike="noStrike">
                          <a:solidFill>
                            <a:srgbClr val="000000"/>
                          </a:solidFill>
                          <a:latin typeface="Tahoma"/>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3593">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104604">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11">
                  <a:txBody>
                    <a:bodyPr/>
                    <a:lstStyle/>
                    <a:p>
                      <a:pPr algn="l" fontAlgn="b"/>
                      <a:r>
                        <a:rPr lang="tr-TR" sz="400" b="1" i="0" u="none" strike="noStrike">
                          <a:solidFill>
                            <a:srgbClr val="000000"/>
                          </a:solidFill>
                          <a:latin typeface="Tahoma"/>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3593">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a:txBody>
                    <a:bodyPr/>
                    <a:lstStyle/>
                    <a:p>
                      <a:pPr algn="ctr" fontAlgn="ctr"/>
                      <a:r>
                        <a:rPr lang="tr-TR" sz="400" b="0" i="0" u="none" strike="noStrike">
                          <a:solidFill>
                            <a:srgbClr val="000000"/>
                          </a:solidFill>
                          <a:latin typeface="Ta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r>
                        <a:rPr lang="tr-TR" sz="400" b="0" i="0" u="none" strike="noStrike">
                          <a:solidFill>
                            <a:srgbClr val="000000"/>
                          </a:solidFill>
                          <a:latin typeface="Tahoma"/>
                        </a:rPr>
                        <a:t>Yazışmalarda Elektronik Belge Sistemi'nin kullanılması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400" b="0" i="0" u="none" strike="noStrike">
                          <a:solidFill>
                            <a:srgbClr val="000000"/>
                          </a:solidFill>
                          <a:latin typeface="Tahoma"/>
                        </a:rPr>
                        <a:t>FBE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400" b="0" i="0" u="none" strike="noStrike">
                          <a:solidFill>
                            <a:srgbClr val="000000"/>
                          </a:solidFill>
                          <a:latin typeface="Tahoma"/>
                        </a:rPr>
                        <a:t>24.02.2019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11">
                  <a:txBody>
                    <a:bodyPr/>
                    <a:lstStyle/>
                    <a:p>
                      <a:pPr algn="l" fontAlgn="b"/>
                      <a:r>
                        <a:rPr lang="tr-TR" sz="400" b="1" i="0" u="none" strike="noStrike">
                          <a:solidFill>
                            <a:srgbClr val="000000"/>
                          </a:solidFill>
                          <a:latin typeface="Tahoma"/>
                        </a:rPr>
                        <a:t>TAKİP VE 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3593">
                <a:tc gridSpan="2">
                  <a:txBody>
                    <a:bodyPr/>
                    <a:lstStyle/>
                    <a:p>
                      <a:pPr algn="ctr" fontAlgn="b"/>
                      <a:r>
                        <a:rPr lang="tr-TR" sz="400" b="1" i="0" u="none" strike="noStrike">
                          <a:solidFill>
                            <a:srgbClr val="000000"/>
                          </a:solidFill>
                          <a:latin typeface="Tahoma"/>
                        </a:rPr>
                        <a:t>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1" i="0" u="none" strike="noStrike">
                          <a:solidFill>
                            <a:srgbClr val="000000"/>
                          </a:solidFill>
                          <a:latin typeface="Tahoma"/>
                        </a:rPr>
                        <a:t>Takibi Gerçekleştiren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1" i="0" u="none" strike="noStrike">
                          <a:solidFill>
                            <a:srgbClr val="000000"/>
                          </a:solidFill>
                          <a:latin typeface="Tahoma"/>
                        </a:rPr>
                        <a:t>Takip Sonucu&amp;Karar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1" i="0" u="none" strike="noStrike">
                          <a:solidFill>
                            <a:srgbClr val="000000"/>
                          </a:solidFill>
                          <a:latin typeface="Tahoma"/>
                        </a:rPr>
                        <a:t>Takip Eden Onayı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2">
                  <a:txBody>
                    <a:bodyPr/>
                    <a:lstStyle/>
                    <a:p>
                      <a:pPr algn="ctr" fontAlgn="b"/>
                      <a:r>
                        <a:rPr lang="tr-TR" sz="400" b="0" i="0" u="none" strike="noStrike">
                          <a:solidFill>
                            <a:srgbClr val="000000"/>
                          </a:solidFill>
                          <a:latin typeface="Tahoma"/>
                        </a:rPr>
                        <a:t>24.02.2019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Şafak GÜR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EBYS sistemi kullanılmaktadır.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5">
                  <a:txBody>
                    <a:bodyPr/>
                    <a:lstStyle/>
                    <a:p>
                      <a:pPr algn="l" fontAlgn="b"/>
                      <a:r>
                        <a:rPr lang="tr-TR" sz="400" b="1" i="0" u="none" strike="noStrike">
                          <a:solidFill>
                            <a:srgbClr val="000000"/>
                          </a:solidFill>
                          <a:latin typeface="Tahoma"/>
                        </a:rPr>
                        <a:t>Faaliyetin Etkinlik 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gridSpan="4">
                  <a:txBody>
                    <a:bodyPr/>
                    <a:lstStyle/>
                    <a:p>
                      <a:pPr algn="ctr" fontAlgn="ctr"/>
                      <a:r>
                        <a:rPr lang="tr-TR" sz="400" b="0" i="0" u="none" strike="noStrike">
                          <a:solidFill>
                            <a:srgbClr val="000000"/>
                          </a:solidFill>
                          <a:latin typeface="Tahoma"/>
                        </a:rPr>
                        <a:t>24.02.2019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gridSpan="2">
                  <a:txBody>
                    <a:bodyPr/>
                    <a:lstStyle/>
                    <a:p>
                      <a:pPr algn="l" fontAlgn="b"/>
                      <a:r>
                        <a:rPr lang="tr-TR" sz="400" b="0" i="0" u="none" strike="noStrike">
                          <a:solidFill>
                            <a:srgbClr val="000000"/>
                          </a:solidFill>
                          <a:latin typeface="Tahoma"/>
                        </a:rPr>
                        <a:t>Şafak GÜR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5">
                  <a:txBody>
                    <a:bodyPr/>
                    <a:lstStyle/>
                    <a:p>
                      <a:pPr algn="l" fontAlgn="b"/>
                      <a:r>
                        <a:rPr lang="tr-TR" sz="400" b="1" i="0" u="none" strike="noStrike">
                          <a:solidFill>
                            <a:srgbClr val="000000"/>
                          </a:solidFill>
                          <a:latin typeface="Tahoma"/>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5">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93593">
                <a:tc gridSpan="11">
                  <a:txBody>
                    <a:bodyPr/>
                    <a:lstStyle/>
                    <a:p>
                      <a:pPr algn="l" fontAlgn="b"/>
                      <a:r>
                        <a:rPr lang="tr-TR" sz="400" b="1" i="0" u="none" strike="noStrike">
                          <a:solidFill>
                            <a:srgbClr val="000000"/>
                          </a:solidFill>
                          <a:latin typeface="Tahoma"/>
                        </a:rPr>
                        <a:t>DF'NİN ETKİLEDİĞİ DOKÜMANTASYONLAR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979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5581">
                <a:tc gridSpan="2">
                  <a:txBody>
                    <a:bodyPr/>
                    <a:lstStyle/>
                    <a:p>
                      <a:pPr algn="l" fontAlgn="b"/>
                      <a:r>
                        <a:rPr lang="tr-TR" sz="400" b="0" i="0" u="none" strike="noStrike">
                          <a:solidFill>
                            <a:srgbClr val="000000"/>
                          </a:solidFill>
                          <a:latin typeface="Tahoma"/>
                        </a:rPr>
                        <a:t>Kalite El Kitabı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500" b="0" i="0" u="none" strike="noStrike">
                        <a:solidFill>
                          <a:srgbClr val="000000"/>
                        </a:solidFill>
                        <a:latin typeface="Calibri"/>
                      </a:endParaRPr>
                    </a:p>
                  </a:txBody>
                  <a:tcPr marL="0" marR="0" marT="0" marB="0">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a:txBody>
                    <a:bodyPr/>
                    <a:lstStyle/>
                    <a:p>
                      <a:pPr algn="l" fontAlgn="b"/>
                      <a:r>
                        <a:rPr lang="tr-TR" sz="400" b="0" i="0" u="none" strike="noStrike">
                          <a:solidFill>
                            <a:srgbClr val="000000"/>
                          </a:solidFill>
                          <a:latin typeface="Tahoma"/>
                        </a:rPr>
                        <a:t>Prosedür</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a:txBody>
                    <a:bodyPr/>
                    <a:lstStyle/>
                    <a:p>
                      <a:pPr algn="l" fontAlgn="b"/>
                      <a:r>
                        <a:rPr lang="tr-TR" sz="400" b="0" i="0" u="none" strike="noStrike">
                          <a:solidFill>
                            <a:srgbClr val="000000"/>
                          </a:solidFill>
                          <a:latin typeface="Tahoma"/>
                        </a:rPr>
                        <a:t>Talimat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3">
                  <a:txBody>
                    <a:bodyPr/>
                    <a:lstStyle/>
                    <a:p>
                      <a:pPr algn="l" fontAlgn="b"/>
                      <a:r>
                        <a:rPr lang="tr-TR" sz="400" b="0" i="0" u="none" strike="noStrike">
                          <a:solidFill>
                            <a:srgbClr val="000000"/>
                          </a:solidFill>
                          <a:latin typeface="Tahoma"/>
                        </a:rPr>
                        <a:t>Kaplumbağa Şeması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a:txBody>
                    <a:bodyPr/>
                    <a:lstStyle/>
                    <a:p>
                      <a:pPr algn="l" fontAlgn="b"/>
                      <a:r>
                        <a:rPr lang="tr-TR" sz="400" b="0" i="0" u="none" strike="noStrike">
                          <a:solidFill>
                            <a:srgbClr val="000000"/>
                          </a:solidFill>
                          <a:latin typeface="Tahoma"/>
                        </a:rPr>
                        <a:t>İş Akışı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a:txBody>
                    <a:bodyPr/>
                    <a:lstStyle/>
                    <a:p>
                      <a:pPr algn="l" fontAlgn="b"/>
                      <a:r>
                        <a:rPr lang="tr-TR" sz="400" b="0" i="0" u="none" strike="noStrike">
                          <a:solidFill>
                            <a:srgbClr val="000000"/>
                          </a:solidFill>
                          <a:latin typeface="Tahoma"/>
                        </a:rPr>
                        <a:t>Form</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Faaliyet Planı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Stratejik Plan</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Kalite Hedefleri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Risk Analizi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9359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93593">
                <a:tc gridSpan="11">
                  <a:txBody>
                    <a:bodyPr/>
                    <a:lstStyle/>
                    <a:p>
                      <a:pPr algn="l" fontAlgn="b"/>
                      <a:r>
                        <a:rPr lang="tr-TR" sz="400" b="1" i="0" u="none" strike="noStrike">
                          <a:solidFill>
                            <a:srgbClr val="000000"/>
                          </a:solidFill>
                          <a:latin typeface="Tahoma"/>
                        </a:rPr>
                        <a:t>DF KAPANMA HIZI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4063">
                <a:tc gridSpan="11">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6175">
                <a:tc gridSpan="7">
                  <a:txBody>
                    <a:bodyPr/>
                    <a:lstStyle/>
                    <a:p>
                      <a:pPr algn="l" fontAlgn="b"/>
                      <a:r>
                        <a:rPr lang="tr-TR" sz="400" b="0" i="0" u="none" strike="noStrike">
                          <a:solidFill>
                            <a:srgbClr val="000000"/>
                          </a:solidFill>
                          <a:latin typeface="Tahoma"/>
                        </a:rPr>
                        <a:t>Form No:KY-FR-0010 Yayın Tarihi:03.05.2018 Değ.Tarihi:-Değ.No:0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5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500" b="0" i="0" u="none" strike="noStrike" dirty="0">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69"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0"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1"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2"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3"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4"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5"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6"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7"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8"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9"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0"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1"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2"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3"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 xmlns:p14="http://schemas.microsoft.com/office/powerpoint/2010/main" val="23402444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29</a:t>
            </a:fld>
            <a:endParaRPr lang="tr-TR"/>
          </a:p>
        </p:txBody>
      </p:sp>
      <p:pic>
        <p:nvPicPr>
          <p:cNvPr id="65" name="Resim 64"/>
          <p:cNvPicPr/>
          <p:nvPr/>
        </p:nvPicPr>
        <p:blipFill>
          <a:blip r:embed="rId2"/>
          <a:stretch>
            <a:fillRect/>
          </a:stretch>
        </p:blipFill>
        <p:spPr>
          <a:xfrm>
            <a:off x="357158" y="188640"/>
            <a:ext cx="2399580" cy="454278"/>
          </a:xfrm>
          <a:prstGeom prst="rect">
            <a:avLst/>
          </a:prstGeom>
        </p:spPr>
      </p:pic>
      <p:sp>
        <p:nvSpPr>
          <p:cNvPr id="69"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3"/>
          <p:cNvSpPr txBox="1"/>
          <p:nvPr/>
        </p:nvSpPr>
        <p:spPr>
          <a:xfrm>
            <a:off x="526097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4"/>
          <p:cNvSpPr txBox="1"/>
          <p:nvPr/>
        </p:nvSpPr>
        <p:spPr>
          <a:xfrm>
            <a:off x="5260975" y="10139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5"/>
          <p:cNvSpPr txBox="1"/>
          <p:nvPr/>
        </p:nvSpPr>
        <p:spPr>
          <a:xfrm>
            <a:off x="5260975" y="10329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6"/>
          <p:cNvSpPr txBox="1"/>
          <p:nvPr/>
        </p:nvSpPr>
        <p:spPr>
          <a:xfrm>
            <a:off x="5260975" y="10520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7"/>
          <p:cNvSpPr txBox="1"/>
          <p:nvPr/>
        </p:nvSpPr>
        <p:spPr>
          <a:xfrm>
            <a:off x="5260975" y="10710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8"/>
          <p:cNvSpPr txBox="1"/>
          <p:nvPr/>
        </p:nvSpPr>
        <p:spPr>
          <a:xfrm>
            <a:off x="5260975" y="10901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9"/>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0"/>
          <p:cNvSpPr txBox="1"/>
          <p:nvPr/>
        </p:nvSpPr>
        <p:spPr>
          <a:xfrm>
            <a:off x="5260975" y="11091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1"/>
          <p:cNvSpPr txBox="1"/>
          <p:nvPr/>
        </p:nvSpPr>
        <p:spPr>
          <a:xfrm>
            <a:off x="5260975" y="11282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2"/>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3"/>
          <p:cNvSpPr txBox="1"/>
          <p:nvPr/>
        </p:nvSpPr>
        <p:spPr>
          <a:xfrm>
            <a:off x="5260975" y="1166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14"/>
          <p:cNvSpPr txBox="1"/>
          <p:nvPr/>
        </p:nvSpPr>
        <p:spPr>
          <a:xfrm>
            <a:off x="5260975" y="11853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15"/>
          <p:cNvSpPr txBox="1"/>
          <p:nvPr/>
        </p:nvSpPr>
        <p:spPr>
          <a:xfrm>
            <a:off x="5260975" y="12044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16"/>
          <p:cNvSpPr txBox="1"/>
          <p:nvPr/>
        </p:nvSpPr>
        <p:spPr>
          <a:xfrm>
            <a:off x="5260975" y="12234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17"/>
          <p:cNvSpPr txBox="1"/>
          <p:nvPr/>
        </p:nvSpPr>
        <p:spPr>
          <a:xfrm>
            <a:off x="5260975" y="12425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3"/>
          <p:cNvSpPr txBox="1"/>
          <p:nvPr/>
        </p:nvSpPr>
        <p:spPr>
          <a:xfrm>
            <a:off x="5321300" y="10434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4"/>
          <p:cNvSpPr txBox="1"/>
          <p:nvPr/>
        </p:nvSpPr>
        <p:spPr>
          <a:xfrm>
            <a:off x="5321300" y="10625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5"/>
          <p:cNvSpPr txBox="1"/>
          <p:nvPr/>
        </p:nvSpPr>
        <p:spPr>
          <a:xfrm>
            <a:off x="5321300" y="10815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6"/>
          <p:cNvSpPr txBox="1"/>
          <p:nvPr/>
        </p:nvSpPr>
        <p:spPr>
          <a:xfrm>
            <a:off x="5321300" y="11006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7"/>
          <p:cNvSpPr txBox="1"/>
          <p:nvPr/>
        </p:nvSpPr>
        <p:spPr>
          <a:xfrm>
            <a:off x="5321300" y="11196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8"/>
          <p:cNvSpPr txBox="1"/>
          <p:nvPr/>
        </p:nvSpPr>
        <p:spPr>
          <a:xfrm>
            <a:off x="5321300" y="11387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9"/>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10"/>
          <p:cNvSpPr txBox="1"/>
          <p:nvPr/>
        </p:nvSpPr>
        <p:spPr>
          <a:xfrm>
            <a:off x="5321300" y="11577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11"/>
          <p:cNvSpPr txBox="1"/>
          <p:nvPr/>
        </p:nvSpPr>
        <p:spPr>
          <a:xfrm>
            <a:off x="5321300" y="11768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12"/>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13"/>
          <p:cNvSpPr txBox="1"/>
          <p:nvPr/>
        </p:nvSpPr>
        <p:spPr>
          <a:xfrm>
            <a:off x="5321300" y="1214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14"/>
          <p:cNvSpPr txBox="1"/>
          <p:nvPr/>
        </p:nvSpPr>
        <p:spPr>
          <a:xfrm>
            <a:off x="5321300" y="12339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15"/>
          <p:cNvSpPr txBox="1"/>
          <p:nvPr/>
        </p:nvSpPr>
        <p:spPr>
          <a:xfrm>
            <a:off x="5321300" y="12530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16"/>
          <p:cNvSpPr txBox="1"/>
          <p:nvPr/>
        </p:nvSpPr>
        <p:spPr>
          <a:xfrm>
            <a:off x="5321300" y="12720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17"/>
          <p:cNvSpPr txBox="1"/>
          <p:nvPr/>
        </p:nvSpPr>
        <p:spPr>
          <a:xfrm>
            <a:off x="5321300" y="12911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2"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3"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4"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5"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6"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7"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8"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9"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0"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1"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2"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3"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4"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5"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9"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0"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1"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2"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3"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4"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5"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6"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7"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8"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9"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0"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1"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2"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3"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167" name="166 Tablo"/>
          <p:cNvGraphicFramePr>
            <a:graphicFrameLocks noGrp="1"/>
          </p:cNvGraphicFramePr>
          <p:nvPr/>
        </p:nvGraphicFramePr>
        <p:xfrm>
          <a:off x="2071673" y="928650"/>
          <a:ext cx="5072094" cy="5643627"/>
        </p:xfrm>
        <a:graphic>
          <a:graphicData uri="http://schemas.openxmlformats.org/drawingml/2006/table">
            <a:tbl>
              <a:tblPr/>
              <a:tblGrid>
                <a:gridCol w="421464"/>
                <a:gridCol w="377863"/>
                <a:gridCol w="465063"/>
                <a:gridCol w="465063"/>
                <a:gridCol w="603128"/>
                <a:gridCol w="465063"/>
                <a:gridCol w="188933"/>
                <a:gridCol w="465063"/>
                <a:gridCol w="552263"/>
                <a:gridCol w="465063"/>
                <a:gridCol w="603128"/>
              </a:tblGrid>
              <a:tr h="166250">
                <a:tc gridSpan="11">
                  <a:txBody>
                    <a:bodyPr/>
                    <a:lstStyle/>
                    <a:p>
                      <a:pPr algn="l" fontAlgn="b"/>
                      <a:r>
                        <a:rPr lang="tr-TR" sz="800" b="1" i="0" u="none" strike="noStrike">
                          <a:solidFill>
                            <a:srgbClr val="000000"/>
                          </a:solidFill>
                          <a:latin typeface="Tahoma"/>
                        </a:rPr>
                        <a:t>DÜZELTİCİ FAALİYET FORMU</a:t>
                      </a:r>
                      <a:endParaRPr lang="tr-TR" sz="4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4704">
                <a:tc>
                  <a:txBody>
                    <a:bodyPr/>
                    <a:lstStyle/>
                    <a:p>
                      <a:pPr algn="l" fontAlgn="b"/>
                      <a:r>
                        <a:rPr lang="tr-TR" sz="400" b="1" i="0" u="none" strike="noStrike">
                          <a:solidFill>
                            <a:srgbClr val="000000"/>
                          </a:solidFill>
                          <a:latin typeface="Tahoma"/>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tr-TR" sz="400" b="0" i="0" u="none" strike="noStrike">
                          <a:solidFill>
                            <a:srgbClr val="000000"/>
                          </a:solidFill>
                          <a:latin typeface="Tahoma"/>
                        </a:rPr>
                        <a:t>2019-0274</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r>
                        <a:rPr lang="tr-TR" sz="400" b="1" i="0" u="none" strike="noStrike">
                          <a:solidFill>
                            <a:srgbClr val="000000"/>
                          </a:solidFill>
                          <a:latin typeface="Tahoma"/>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31.10.2019</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tr-TR" sz="400" b="0" i="0" u="none" strike="noStrike">
                          <a:solidFill>
                            <a:srgbClr val="000000"/>
                          </a:solidFill>
                          <a:latin typeface="Tahoma"/>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E</a:t>
                      </a:r>
                      <a:endParaRPr lang="tr-TR" sz="400" b="0" i="0" u="none" strike="noStrike">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H</a:t>
                      </a:r>
                      <a:endParaRPr lang="tr-TR" sz="400" b="0" i="0" u="none" strike="noStrike">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126">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736">
                <a:tc gridSpan="2">
                  <a:txBody>
                    <a:bodyPr/>
                    <a:lstStyle/>
                    <a:p>
                      <a:pPr algn="l" fontAlgn="b"/>
                      <a:r>
                        <a:rPr lang="tr-TR" sz="400" b="1" i="0" u="none" strike="noStrike">
                          <a:solidFill>
                            <a:srgbClr val="000000"/>
                          </a:solidFill>
                          <a:latin typeface="Tahoma"/>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tr-TR"/>
                    </a:p>
                  </a:txBody>
                  <a:tcPr/>
                </a:tc>
                <a:tc gridSpan="3">
                  <a:txBody>
                    <a:bodyPr/>
                    <a:lstStyle/>
                    <a:p>
                      <a:pPr algn="l" fontAlgn="b"/>
                      <a:r>
                        <a:rPr lang="tr-TR" sz="400" b="0" i="0" u="none" strike="noStrike">
                          <a:solidFill>
                            <a:srgbClr val="000000"/>
                          </a:solidFill>
                          <a:latin typeface="Tahoma"/>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FF0000"/>
                          </a:solidFill>
                          <a:latin typeface="Wingdings"/>
                        </a:rPr>
                        <a:t>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İç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Dış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04">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Eğitim Sonuçları</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Çalışan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04">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300" b="0" i="0" u="none" strike="noStrike">
                          <a:solidFill>
                            <a:srgbClr val="000000"/>
                          </a:solidFill>
                          <a:latin typeface="Tahoma"/>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Kalite Hedef Uygunsuzluğu</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04">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Dokümantasyon</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04">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3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4704">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Acil Durumlar</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704">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Veri Analizi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12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736">
                <a:tc gridSpan="11">
                  <a:txBody>
                    <a:bodyPr/>
                    <a:lstStyle/>
                    <a:p>
                      <a:pPr algn="l" fontAlgn="b"/>
                      <a:r>
                        <a:rPr lang="tr-TR" sz="400" b="1" i="0" u="none" strike="noStrike">
                          <a:solidFill>
                            <a:srgbClr val="000000"/>
                          </a:solidFill>
                          <a:latin typeface="Tahoma"/>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6250">
                <a:tc gridSpan="11">
                  <a:txBody>
                    <a:bodyPr/>
                    <a:lstStyle/>
                    <a:p>
                      <a:pPr algn="l" fontAlgn="b"/>
                      <a:r>
                        <a:rPr lang="tr-TR" sz="400" b="0" i="0" u="none" strike="noStrike">
                          <a:solidFill>
                            <a:srgbClr val="000000"/>
                          </a:solidFill>
                          <a:latin typeface="Tahoma"/>
                        </a:rPr>
                        <a:t>Stratejik planda yer alan tüm cihazların bakımlarının yapılması maddesi gerçekleştirilmemiştir.  (ISO 9001:2015 Madde No:4.1.) </a:t>
                      </a:r>
                      <a:r>
                        <a:rPr lang="tr-TR" sz="400" b="1" i="0" u="none" strike="noStrike">
                          <a:solidFill>
                            <a:srgbClr val="000000"/>
                          </a:solidFill>
                          <a:latin typeface="Tahoma"/>
                        </a:rPr>
                        <a:t>-MİNÖR</a:t>
                      </a:r>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84736">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84736">
                <a:tc gridSpan="5">
                  <a:txBody>
                    <a:bodyPr/>
                    <a:lstStyle/>
                    <a:p>
                      <a:pPr algn="ctr" fontAlgn="b"/>
                      <a:r>
                        <a:rPr lang="tr-TR" sz="400" b="1" i="0" u="none" strike="noStrike">
                          <a:solidFill>
                            <a:srgbClr val="000000"/>
                          </a:solidFill>
                          <a:latin typeface="Tahoma"/>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400" b="1" i="0" u="none" strike="noStrike">
                          <a:solidFill>
                            <a:srgbClr val="000000"/>
                          </a:solidFill>
                          <a:latin typeface="Tahoma"/>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38940">
                <a:tc gridSpan="5">
                  <a:txBody>
                    <a:bodyPr/>
                    <a:lstStyle/>
                    <a:p>
                      <a:pPr algn="ctr" fontAlgn="ctr"/>
                      <a:r>
                        <a:rPr lang="tr-TR" sz="400" b="0" i="0" u="none" strike="noStrike">
                          <a:solidFill>
                            <a:srgbClr val="000000"/>
                          </a:solidFill>
                          <a:latin typeface="Tahoma"/>
                        </a:rPr>
                        <a:t>Prof. Dr. Serkan TAPKIN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400" b="0" i="0" u="none" strike="noStrike">
                          <a:solidFill>
                            <a:srgbClr val="000000"/>
                          </a:solidFill>
                          <a:latin typeface="Tahoma"/>
                        </a:rPr>
                        <a:t>Adalet KULAKSIZ-Duygu ÖZYEŞİL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36">
                <a:tc gridSpan="11">
                  <a:txBody>
                    <a:bodyPr/>
                    <a:lstStyle/>
                    <a:p>
                      <a:pPr algn="l" fontAlgn="b"/>
                      <a:r>
                        <a:rPr lang="tr-TR" sz="400" b="1" i="0" u="none" strike="noStrike">
                          <a:solidFill>
                            <a:srgbClr val="000000"/>
                          </a:solidFill>
                          <a:latin typeface="Tahoma"/>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D05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71776">
                <a:tc gridSpan="11">
                  <a:txBody>
                    <a:bodyPr/>
                    <a:lstStyle/>
                    <a:p>
                      <a:pPr algn="ctr" fontAlgn="b"/>
                      <a:r>
                        <a:rPr lang="tr-TR" sz="300" b="0" i="0" u="none" strike="noStrike">
                          <a:solidFill>
                            <a:srgbClr val="000000"/>
                          </a:solidFill>
                          <a:latin typeface="Tahoma"/>
                        </a:rPr>
                        <a:t> </a:t>
                      </a:r>
                    </a:p>
                  </a:txBody>
                  <a:tcPr marL="0" marR="0" marT="0" marB="0" anchor="b">
                    <a:lnL>
                      <a:noFill/>
                    </a:lnL>
                    <a:lnR>
                      <a:noFill/>
                    </a:lnR>
                    <a:lnT>
                      <a:noFill/>
                    </a:lnT>
                    <a:lnB w="6350" cap="flat" cmpd="sng" algn="ctr">
                      <a:solidFill>
                        <a:srgbClr val="000000"/>
                      </a:solidFill>
                      <a:prstDash val="dash"/>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36">
                <a:tc gridSpan="11">
                  <a:txBody>
                    <a:bodyPr/>
                    <a:lstStyle/>
                    <a:p>
                      <a:pPr algn="l" fontAlgn="b"/>
                      <a:r>
                        <a:rPr lang="tr-TR" sz="400" b="1" i="0" u="none" strike="noStrike">
                          <a:solidFill>
                            <a:srgbClr val="000000"/>
                          </a:solidFill>
                          <a:latin typeface="Tahoma"/>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36">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gridSpan="11">
                  <a:txBody>
                    <a:bodyPr/>
                    <a:lstStyle/>
                    <a:p>
                      <a:pPr algn="l" fontAlgn="b"/>
                      <a:r>
                        <a:rPr lang="tr-TR" sz="400" b="1" i="0" u="none" strike="noStrike">
                          <a:solidFill>
                            <a:srgbClr val="000000"/>
                          </a:solidFill>
                          <a:latin typeface="Tahoma"/>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36">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199376">
                <a:tc>
                  <a:txBody>
                    <a:bodyPr/>
                    <a:lstStyle/>
                    <a:p>
                      <a:pPr algn="ctr" fontAlgn="b"/>
                      <a:r>
                        <a:rPr lang="tr-TR" sz="400" b="0" i="0" u="none" strike="noStrike">
                          <a:solidFill>
                            <a:srgbClr val="000000"/>
                          </a:solidFill>
                          <a:latin typeface="Tahoma"/>
                        </a:rPr>
                        <a:t>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Mühendislik Fakültesi ile ortak sorumlu bir kişinin belirlenmesi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Fen Bilimleri Enstitü Md.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30.01.2020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gridSpan="11">
                  <a:txBody>
                    <a:bodyPr/>
                    <a:lstStyle/>
                    <a:p>
                      <a:pPr algn="l" fontAlgn="b"/>
                      <a:r>
                        <a:rPr lang="tr-TR" sz="400" b="1" i="0" u="none" strike="noStrike">
                          <a:solidFill>
                            <a:srgbClr val="000000"/>
                          </a:solidFill>
                          <a:latin typeface="Tahoma"/>
                        </a:rPr>
                        <a:t>TAKİP VE 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36">
                <a:tc gridSpan="2">
                  <a:txBody>
                    <a:bodyPr/>
                    <a:lstStyle/>
                    <a:p>
                      <a:pPr algn="ctr" fontAlgn="b"/>
                      <a:r>
                        <a:rPr lang="tr-TR" sz="400" b="1" i="0" u="none" strike="noStrike">
                          <a:solidFill>
                            <a:srgbClr val="000000"/>
                          </a:solidFill>
                          <a:latin typeface="Tahoma"/>
                        </a:rPr>
                        <a:t>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1" i="0" u="none" strike="noStrike">
                          <a:solidFill>
                            <a:srgbClr val="000000"/>
                          </a:solidFill>
                          <a:latin typeface="Tahoma"/>
                        </a:rPr>
                        <a:t>Takibi Gerçekleştiren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1" i="0" u="none" strike="noStrike">
                          <a:solidFill>
                            <a:srgbClr val="000000"/>
                          </a:solidFill>
                          <a:latin typeface="Tahoma"/>
                        </a:rPr>
                        <a:t>Takip Sonucu&amp;Karar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1" i="0" u="none" strike="noStrike">
                          <a:solidFill>
                            <a:srgbClr val="000000"/>
                          </a:solidFill>
                          <a:latin typeface="Tahoma"/>
                        </a:rPr>
                        <a:t>Takip Eden Onayı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4736">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249376">
                <a:tc gridSpan="2">
                  <a:txBody>
                    <a:bodyPr/>
                    <a:lstStyle/>
                    <a:p>
                      <a:pPr algn="l" fontAlgn="b"/>
                      <a:r>
                        <a:rPr lang="tr-TR" sz="400" b="1" i="0" u="none" strike="noStrike">
                          <a:solidFill>
                            <a:srgbClr val="000000"/>
                          </a:solidFill>
                          <a:latin typeface="Tahoma"/>
                        </a:rPr>
                        <a:t>Faaliyetin Etkinlik 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tr-TR"/>
                    </a:p>
                  </a:txBody>
                  <a:tcPr/>
                </a:tc>
              </a:tr>
              <a:tr h="84736">
                <a:tc gridSpan="5">
                  <a:txBody>
                    <a:bodyPr/>
                    <a:lstStyle/>
                    <a:p>
                      <a:pPr algn="l" fontAlgn="b"/>
                      <a:r>
                        <a:rPr lang="tr-TR" sz="400" b="1" i="0" u="none" strike="noStrike">
                          <a:solidFill>
                            <a:srgbClr val="000000"/>
                          </a:solidFill>
                          <a:latin typeface="Tahoma"/>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84736">
                <a:tc gridSpan="11">
                  <a:txBody>
                    <a:bodyPr/>
                    <a:lstStyle/>
                    <a:p>
                      <a:pPr algn="l" fontAlgn="b"/>
                      <a:r>
                        <a:rPr lang="tr-TR" sz="400" b="1" i="0" u="none" strike="noStrike">
                          <a:solidFill>
                            <a:srgbClr val="000000"/>
                          </a:solidFill>
                          <a:latin typeface="Tahoma"/>
                        </a:rPr>
                        <a:t>DF'NİN ETKİLEDİĞİ DOKÜMANTASYONLAR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979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7726">
                <a:tc gridSpan="2">
                  <a:txBody>
                    <a:bodyPr/>
                    <a:lstStyle/>
                    <a:p>
                      <a:pPr algn="l" fontAlgn="b"/>
                      <a:r>
                        <a:rPr lang="tr-TR" sz="400" b="0" i="0" u="none" strike="noStrike">
                          <a:solidFill>
                            <a:srgbClr val="000000"/>
                          </a:solidFill>
                          <a:latin typeface="Tahoma"/>
                        </a:rPr>
                        <a:t>Kalite El Kitabı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a:txBody>
                    <a:bodyPr/>
                    <a:lstStyle/>
                    <a:p>
                      <a:pPr algn="l" fontAlgn="b"/>
                      <a:r>
                        <a:rPr lang="tr-TR" sz="400" b="0" i="0" u="none" strike="noStrike">
                          <a:solidFill>
                            <a:srgbClr val="000000"/>
                          </a:solidFill>
                          <a:latin typeface="Tahoma"/>
                        </a:rPr>
                        <a:t>Prosedür</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a:txBody>
                    <a:bodyPr/>
                    <a:lstStyle/>
                    <a:p>
                      <a:pPr algn="l" fontAlgn="b"/>
                      <a:r>
                        <a:rPr lang="tr-TR" sz="400" b="0" i="0" u="none" strike="noStrike">
                          <a:solidFill>
                            <a:srgbClr val="000000"/>
                          </a:solidFill>
                          <a:latin typeface="Tahoma"/>
                        </a:rPr>
                        <a:t>Talimat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3">
                  <a:txBody>
                    <a:bodyPr/>
                    <a:lstStyle/>
                    <a:p>
                      <a:pPr algn="l" fontAlgn="b"/>
                      <a:r>
                        <a:rPr lang="tr-TR" sz="400" b="0" i="0" u="none" strike="noStrike">
                          <a:solidFill>
                            <a:srgbClr val="000000"/>
                          </a:solidFill>
                          <a:latin typeface="Tahoma"/>
                        </a:rPr>
                        <a:t>Kaplumbağa Şeması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a:txBody>
                    <a:bodyPr/>
                    <a:lstStyle/>
                    <a:p>
                      <a:pPr algn="l" fontAlgn="b"/>
                      <a:r>
                        <a:rPr lang="tr-TR" sz="400" b="0" i="0" u="none" strike="noStrike">
                          <a:solidFill>
                            <a:srgbClr val="000000"/>
                          </a:solidFill>
                          <a:latin typeface="Tahoma"/>
                        </a:rPr>
                        <a:t>İş Akışı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a:txBody>
                    <a:bodyPr/>
                    <a:lstStyle/>
                    <a:p>
                      <a:pPr algn="l" fontAlgn="b"/>
                      <a:r>
                        <a:rPr lang="tr-TR" sz="400" b="0" i="0" u="none" strike="noStrike">
                          <a:solidFill>
                            <a:srgbClr val="000000"/>
                          </a:solidFill>
                          <a:latin typeface="Tahoma"/>
                        </a:rPr>
                        <a:t>Form</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Faaliyet Planı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Stratejik Plan</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Kalite Hedefleri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Risk Analizi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473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84736">
                <a:tc gridSpan="11">
                  <a:txBody>
                    <a:bodyPr/>
                    <a:lstStyle/>
                    <a:p>
                      <a:pPr algn="l" fontAlgn="b"/>
                      <a:r>
                        <a:rPr lang="tr-TR" sz="400" b="1" i="0" u="none" strike="noStrike">
                          <a:solidFill>
                            <a:srgbClr val="000000"/>
                          </a:solidFill>
                          <a:latin typeface="Tahoma"/>
                        </a:rPr>
                        <a:t>DF KAPANMA HIZI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8535">
                <a:tc gridSpan="11">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6250">
                <a:tc gridSpan="7">
                  <a:txBody>
                    <a:bodyPr/>
                    <a:lstStyle/>
                    <a:p>
                      <a:pPr algn="l" fontAlgn="b"/>
                      <a:r>
                        <a:rPr lang="tr-TR" sz="400" b="0" i="0" u="none" strike="noStrike">
                          <a:solidFill>
                            <a:srgbClr val="000000"/>
                          </a:solidFill>
                          <a:latin typeface="Tahoma"/>
                        </a:rPr>
                        <a:t>Form No:KY-FR-0010 Yayın Tarihi:03.05.2018 Değ.Tarihi:-Değ.No:0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dirty="0">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86"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7"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8"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9"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0"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1"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2"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3"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4"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5"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6"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7"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8"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9"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0"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 xmlns:p14="http://schemas.microsoft.com/office/powerpoint/2010/main" val="2340244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a:xfrm>
            <a:off x="6660232" y="6675437"/>
            <a:ext cx="2133600" cy="365125"/>
          </a:xfrm>
        </p:spPr>
        <p:txBody>
          <a:bodyPr/>
          <a:lstStyle/>
          <a:p>
            <a:fld id="{439F893C-C32F-4835-A1E5-850973405C58}" type="slidenum">
              <a:rPr lang="tr-TR" smtClean="0"/>
              <a:pPr/>
              <a:t>3</a:t>
            </a:fld>
            <a:endParaRPr lang="tr-TR"/>
          </a:p>
        </p:txBody>
      </p:sp>
      <p:graphicFrame>
        <p:nvGraphicFramePr>
          <p:cNvPr id="3" name="Tablo 2"/>
          <p:cNvGraphicFramePr>
            <a:graphicFrameLocks noGrp="1"/>
          </p:cNvGraphicFramePr>
          <p:nvPr>
            <p:extLst>
              <p:ext uri="{D42A27DB-BD31-4B8C-83A1-F6EECF244321}">
                <p14:modId xmlns="" xmlns:p14="http://schemas.microsoft.com/office/powerpoint/2010/main" val="2154849375"/>
              </p:ext>
            </p:extLst>
          </p:nvPr>
        </p:nvGraphicFramePr>
        <p:xfrm>
          <a:off x="127794" y="1123904"/>
          <a:ext cx="8836693" cy="5240366"/>
        </p:xfrm>
        <a:graphic>
          <a:graphicData uri="http://schemas.openxmlformats.org/drawingml/2006/table">
            <a:tbl>
              <a:tblPr firstRow="1" bandRow="1">
                <a:tableStyleId>{F5AB1C69-6EDB-4FF4-983F-18BD219EF322}</a:tableStyleId>
              </a:tblPr>
              <a:tblGrid>
                <a:gridCol w="5910066">
                  <a:extLst>
                    <a:ext uri="{9D8B030D-6E8A-4147-A177-3AD203B41FA5}">
                      <a16:colId xmlns="" xmlns:a16="http://schemas.microsoft.com/office/drawing/2014/main" val="20000"/>
                    </a:ext>
                  </a:extLst>
                </a:gridCol>
                <a:gridCol w="2926627">
                  <a:extLst>
                    <a:ext uri="{9D8B030D-6E8A-4147-A177-3AD203B41FA5}">
                      <a16:colId xmlns="" xmlns:a16="http://schemas.microsoft.com/office/drawing/2014/main" val="20001"/>
                    </a:ext>
                  </a:extLst>
                </a:gridCol>
              </a:tblGrid>
              <a:tr h="378392">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extLst>
                  <a:ext uri="{0D108BD9-81ED-4DB2-BD59-A6C34878D82A}">
                    <a16:rowId xmlns="" xmlns:a16="http://schemas.microsoft.com/office/drawing/2014/main" val="10000"/>
                  </a:ext>
                </a:extLst>
              </a:tr>
              <a:tr h="551534">
                <a:tc>
                  <a:txBody>
                    <a:bodyPr/>
                    <a:lstStyle/>
                    <a:p>
                      <a:pPr algn="l"/>
                      <a:r>
                        <a:rPr lang="tr-TR" sz="2000" dirty="0" smtClean="0"/>
                        <a:t>Z1-Program sayısının azlığı</a:t>
                      </a:r>
                      <a:endParaRPr lang="tr-TR"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Wingdings" panose="05000000000000000000" pitchFamily="2" charset="2"/>
                          <a:ea typeface="+mn-ea"/>
                          <a:cs typeface="+mn-cs"/>
                        </a:rPr>
                        <a:t>L </a:t>
                      </a:r>
                      <a:r>
                        <a:rPr kumimoji="0" lang="tr-TR" sz="2000" b="0" i="0" u="none" strike="noStrike" kern="1200" cap="none" spc="0" normalizeH="0" baseline="0" noProof="0" dirty="0" smtClean="0">
                          <a:ln>
                            <a:noFill/>
                          </a:ln>
                          <a:solidFill>
                            <a:prstClr val="black"/>
                          </a:solidFill>
                          <a:effectLst/>
                          <a:uLnTx/>
                          <a:uFillTx/>
                          <a:latin typeface="+mn-lt"/>
                          <a:ea typeface="+mn-ea"/>
                          <a:cs typeface="+mn-cs"/>
                        </a:rPr>
                        <a:t>Hala Zayıf</a:t>
                      </a:r>
                    </a:p>
                    <a:p>
                      <a:pPr algn="ctr"/>
                      <a:endParaRPr lang="tr-TR" sz="2000" dirty="0"/>
                    </a:p>
                  </a:txBody>
                  <a:tcPr/>
                </a:tc>
              </a:tr>
              <a:tr h="525013">
                <a:tc>
                  <a:txBody>
                    <a:bodyPr/>
                    <a:lstStyle/>
                    <a:p>
                      <a:pPr algn="l"/>
                      <a:r>
                        <a:rPr lang="tr-TR" sz="2000" dirty="0" smtClean="0"/>
                        <a:t>Z2-Yeni gelen personel için oryantasyon ve hizmet içi eğitim eksikliği </a:t>
                      </a:r>
                      <a:endParaRPr lang="tr-TR"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Wingdings" panose="05000000000000000000" pitchFamily="2" charset="2"/>
                          <a:ea typeface="+mn-ea"/>
                          <a:cs typeface="+mn-cs"/>
                        </a:rPr>
                        <a:t>L </a:t>
                      </a:r>
                      <a:r>
                        <a:rPr kumimoji="0" lang="tr-TR" sz="2000" b="0" i="0" u="none" strike="noStrike" kern="1200" cap="none" spc="0" normalizeH="0" baseline="0" noProof="0" dirty="0" smtClean="0">
                          <a:ln>
                            <a:noFill/>
                          </a:ln>
                          <a:solidFill>
                            <a:prstClr val="black"/>
                          </a:solidFill>
                          <a:effectLst/>
                          <a:uLnTx/>
                          <a:uFillTx/>
                          <a:latin typeface="+mn-lt"/>
                          <a:ea typeface="+mn-ea"/>
                          <a:cs typeface="+mn-cs"/>
                        </a:rPr>
                        <a:t>Hala Zayıf</a:t>
                      </a:r>
                    </a:p>
                    <a:p>
                      <a:pPr algn="ctr"/>
                      <a:endParaRPr lang="tr-TR" sz="2000" dirty="0"/>
                    </a:p>
                  </a:txBody>
                  <a:tcPr/>
                </a:tc>
              </a:tr>
              <a:tr h="669463">
                <a:tc>
                  <a:txBody>
                    <a:bodyPr/>
                    <a:lstStyle/>
                    <a:p>
                      <a:pPr algn="l"/>
                      <a:r>
                        <a:rPr lang="tr-TR" sz="2000" dirty="0" smtClean="0"/>
                        <a:t>Z3- </a:t>
                      </a:r>
                      <a:r>
                        <a:rPr lang="tr-TR" sz="2000" dirty="0" err="1" smtClean="0"/>
                        <a:t>Labaratuvar</a:t>
                      </a:r>
                      <a:r>
                        <a:rPr lang="tr-TR" sz="2000" dirty="0" smtClean="0"/>
                        <a:t> imkanlarının yetersizliği</a:t>
                      </a:r>
                      <a:endParaRPr lang="tr-TR"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Wingdings" panose="05000000000000000000" pitchFamily="2" charset="2"/>
                          <a:ea typeface="+mn-ea"/>
                          <a:cs typeface="+mn-cs"/>
                        </a:rPr>
                        <a:t>L </a:t>
                      </a:r>
                      <a:r>
                        <a:rPr kumimoji="0" lang="tr-TR" sz="2000" b="0" i="0" u="none" strike="noStrike" kern="1200" cap="none" spc="0" normalizeH="0" baseline="0" noProof="0" dirty="0" smtClean="0">
                          <a:ln>
                            <a:noFill/>
                          </a:ln>
                          <a:solidFill>
                            <a:prstClr val="black"/>
                          </a:solidFill>
                          <a:effectLst/>
                          <a:uLnTx/>
                          <a:uFillTx/>
                          <a:latin typeface="+mn-lt"/>
                          <a:ea typeface="+mn-ea"/>
                          <a:cs typeface="+mn-cs"/>
                        </a:rPr>
                        <a:t>Hala Zayıf</a:t>
                      </a:r>
                    </a:p>
                    <a:p>
                      <a:pPr algn="ctr"/>
                      <a:endParaRPr lang="tr-TR" sz="2000" dirty="0"/>
                    </a:p>
                  </a:txBody>
                  <a:tcPr/>
                </a:tc>
              </a:tr>
              <a:tr h="669463">
                <a:tc>
                  <a:txBody>
                    <a:bodyPr/>
                    <a:lstStyle/>
                    <a:p>
                      <a:pPr algn="l"/>
                      <a:r>
                        <a:rPr lang="tr-TR" sz="2000" dirty="0" smtClean="0"/>
                        <a:t>F1-Antalya </a:t>
                      </a:r>
                      <a:r>
                        <a:rPr lang="tr-TR" sz="2000" dirty="0" smtClean="0"/>
                        <a:t>ili</a:t>
                      </a:r>
                      <a:r>
                        <a:rPr lang="tr-TR" sz="2000" baseline="0" dirty="0" smtClean="0"/>
                        <a:t> tanınırlığı ve bilinirliği</a:t>
                      </a:r>
                      <a:endParaRPr lang="tr-TR" sz="2000" dirty="0"/>
                    </a:p>
                  </a:txBody>
                  <a:tcPr/>
                </a:tc>
                <a:tc>
                  <a:txBody>
                    <a:bodyPr/>
                    <a:lstStyle/>
                    <a:p>
                      <a:pPr algn="ctr"/>
                      <a:r>
                        <a:rPr lang="tr-TR" sz="2000" dirty="0" smtClean="0">
                          <a:latin typeface="Wingdings" panose="05000000000000000000" pitchFamily="2" charset="2"/>
                        </a:rPr>
                        <a:t>J </a:t>
                      </a:r>
                      <a:r>
                        <a:rPr lang="tr-TR" sz="2000" dirty="0" smtClean="0"/>
                        <a:t>Hala Fırsat </a:t>
                      </a:r>
                      <a:endParaRPr lang="tr-TR" sz="2000" dirty="0"/>
                    </a:p>
                  </a:txBody>
                  <a:tcPr/>
                </a:tc>
              </a:tr>
              <a:tr h="669463">
                <a:tc>
                  <a:txBody>
                    <a:bodyPr/>
                    <a:lstStyle/>
                    <a:p>
                      <a:pPr algn="l"/>
                      <a:r>
                        <a:rPr lang="tr-TR" sz="2000" dirty="0" smtClean="0"/>
                        <a:t>F2-Antalya </a:t>
                      </a:r>
                      <a:r>
                        <a:rPr lang="tr-TR" sz="2000" dirty="0" smtClean="0"/>
                        <a:t>ilinde özel üniversite sayısının azlığı</a:t>
                      </a:r>
                      <a:endParaRPr lang="tr-TR" sz="2000" dirty="0"/>
                    </a:p>
                  </a:txBody>
                  <a:tcPr/>
                </a:tc>
                <a:tc>
                  <a:txBody>
                    <a:bodyPr/>
                    <a:lstStyle/>
                    <a:p>
                      <a:pPr algn="ctr"/>
                      <a:r>
                        <a:rPr lang="tr-TR" sz="2000" dirty="0" smtClean="0">
                          <a:latin typeface="Wingdings" panose="05000000000000000000" pitchFamily="2" charset="2"/>
                        </a:rPr>
                        <a:t>J </a:t>
                      </a:r>
                      <a:r>
                        <a:rPr lang="tr-TR" sz="2000" dirty="0" smtClean="0"/>
                        <a:t>Hala Fırsat </a:t>
                      </a:r>
                      <a:endParaRPr lang="tr-TR" sz="2000" dirty="0"/>
                    </a:p>
                  </a:txBody>
                  <a:tcPr/>
                </a:tc>
                <a:extLst>
                  <a:ext uri="{0D108BD9-81ED-4DB2-BD59-A6C34878D82A}">
                    <a16:rowId xmlns="" xmlns:a16="http://schemas.microsoft.com/office/drawing/2014/main" val="10003"/>
                  </a:ext>
                </a:extLst>
              </a:tr>
              <a:tr h="669463">
                <a:tc>
                  <a:txBody>
                    <a:bodyPr/>
                    <a:lstStyle/>
                    <a:p>
                      <a:pPr algn="l"/>
                      <a:r>
                        <a:rPr lang="tr-TR" sz="2000" dirty="0" smtClean="0"/>
                        <a:t>F3- Antalya ilinde sanayi </a:t>
                      </a:r>
                      <a:r>
                        <a:rPr lang="tr-TR" sz="2000" dirty="0" smtClean="0"/>
                        <a:t>ve turizm kuruluşlarının </a:t>
                      </a:r>
                      <a:r>
                        <a:rPr lang="tr-TR" sz="2000" dirty="0" smtClean="0"/>
                        <a:t>fazlalığı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Fırsat </a:t>
                      </a:r>
                    </a:p>
                  </a:txBody>
                  <a:tcPr/>
                </a:tc>
                <a:extLst>
                  <a:ext uri="{0D108BD9-81ED-4DB2-BD59-A6C34878D82A}">
                    <a16:rowId xmlns="" xmlns:a16="http://schemas.microsoft.com/office/drawing/2014/main" val="10004"/>
                  </a:ext>
                </a:extLst>
              </a:tr>
              <a:tr h="669463">
                <a:tc>
                  <a:txBody>
                    <a:bodyPr/>
                    <a:lstStyle/>
                    <a:p>
                      <a:pPr algn="l"/>
                      <a:r>
                        <a:rPr lang="tr-TR" sz="2000" dirty="0" smtClean="0"/>
                        <a:t>F4-Nüfus </a:t>
                      </a:r>
                      <a:r>
                        <a:rPr lang="tr-TR" sz="2000" dirty="0" smtClean="0"/>
                        <a:t>artışının ve nüfus değişkenliğinin yüksek olduğu bir bölgede konumlanması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Fırsat </a:t>
                      </a:r>
                    </a:p>
                  </a:txBody>
                  <a:tcPr/>
                </a:tc>
                <a:extLst>
                  <a:ext uri="{0D108BD9-81ED-4DB2-BD59-A6C34878D82A}">
                    <a16:rowId xmlns="" xmlns:a16="http://schemas.microsoft.com/office/drawing/2014/main" val="10005"/>
                  </a:ext>
                </a:extLst>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 xmlns:p14="http://schemas.microsoft.com/office/powerpoint/2010/main" val="1668586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30</a:t>
            </a:fld>
            <a:endParaRPr lang="tr-TR"/>
          </a:p>
        </p:txBody>
      </p:sp>
      <p:pic>
        <p:nvPicPr>
          <p:cNvPr id="65" name="Resim 64"/>
          <p:cNvPicPr/>
          <p:nvPr/>
        </p:nvPicPr>
        <p:blipFill>
          <a:blip r:embed="rId2"/>
          <a:stretch>
            <a:fillRect/>
          </a:stretch>
        </p:blipFill>
        <p:spPr>
          <a:xfrm>
            <a:off x="357158" y="188640"/>
            <a:ext cx="2399580" cy="454278"/>
          </a:xfrm>
          <a:prstGeom prst="rect">
            <a:avLst/>
          </a:prstGeom>
        </p:spPr>
      </p:pic>
      <p:sp>
        <p:nvSpPr>
          <p:cNvPr id="69"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3"/>
          <p:cNvSpPr txBox="1"/>
          <p:nvPr/>
        </p:nvSpPr>
        <p:spPr>
          <a:xfrm>
            <a:off x="526097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4"/>
          <p:cNvSpPr txBox="1"/>
          <p:nvPr/>
        </p:nvSpPr>
        <p:spPr>
          <a:xfrm>
            <a:off x="5260975" y="10139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5"/>
          <p:cNvSpPr txBox="1"/>
          <p:nvPr/>
        </p:nvSpPr>
        <p:spPr>
          <a:xfrm>
            <a:off x="5260975" y="10329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6"/>
          <p:cNvSpPr txBox="1"/>
          <p:nvPr/>
        </p:nvSpPr>
        <p:spPr>
          <a:xfrm>
            <a:off x="5260975" y="10520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7"/>
          <p:cNvSpPr txBox="1"/>
          <p:nvPr/>
        </p:nvSpPr>
        <p:spPr>
          <a:xfrm>
            <a:off x="5260975" y="10710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8"/>
          <p:cNvSpPr txBox="1"/>
          <p:nvPr/>
        </p:nvSpPr>
        <p:spPr>
          <a:xfrm>
            <a:off x="5260975" y="10901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9"/>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0"/>
          <p:cNvSpPr txBox="1"/>
          <p:nvPr/>
        </p:nvSpPr>
        <p:spPr>
          <a:xfrm>
            <a:off x="5260975" y="11091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1"/>
          <p:cNvSpPr txBox="1"/>
          <p:nvPr/>
        </p:nvSpPr>
        <p:spPr>
          <a:xfrm>
            <a:off x="5260975" y="11282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2"/>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3"/>
          <p:cNvSpPr txBox="1"/>
          <p:nvPr/>
        </p:nvSpPr>
        <p:spPr>
          <a:xfrm>
            <a:off x="5260975" y="1166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14"/>
          <p:cNvSpPr txBox="1"/>
          <p:nvPr/>
        </p:nvSpPr>
        <p:spPr>
          <a:xfrm>
            <a:off x="5260975" y="11853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15"/>
          <p:cNvSpPr txBox="1"/>
          <p:nvPr/>
        </p:nvSpPr>
        <p:spPr>
          <a:xfrm>
            <a:off x="5260975" y="12044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16"/>
          <p:cNvSpPr txBox="1"/>
          <p:nvPr/>
        </p:nvSpPr>
        <p:spPr>
          <a:xfrm>
            <a:off x="5260975" y="12234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17"/>
          <p:cNvSpPr txBox="1"/>
          <p:nvPr/>
        </p:nvSpPr>
        <p:spPr>
          <a:xfrm>
            <a:off x="5260975" y="12425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3"/>
          <p:cNvSpPr txBox="1"/>
          <p:nvPr/>
        </p:nvSpPr>
        <p:spPr>
          <a:xfrm>
            <a:off x="5321300" y="10434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4"/>
          <p:cNvSpPr txBox="1"/>
          <p:nvPr/>
        </p:nvSpPr>
        <p:spPr>
          <a:xfrm>
            <a:off x="5321300" y="10625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5"/>
          <p:cNvSpPr txBox="1"/>
          <p:nvPr/>
        </p:nvSpPr>
        <p:spPr>
          <a:xfrm>
            <a:off x="5321300" y="10815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6"/>
          <p:cNvSpPr txBox="1"/>
          <p:nvPr/>
        </p:nvSpPr>
        <p:spPr>
          <a:xfrm>
            <a:off x="5321300" y="11006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7"/>
          <p:cNvSpPr txBox="1"/>
          <p:nvPr/>
        </p:nvSpPr>
        <p:spPr>
          <a:xfrm>
            <a:off x="5321300" y="11196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8"/>
          <p:cNvSpPr txBox="1"/>
          <p:nvPr/>
        </p:nvSpPr>
        <p:spPr>
          <a:xfrm>
            <a:off x="5321300" y="11387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9"/>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10"/>
          <p:cNvSpPr txBox="1"/>
          <p:nvPr/>
        </p:nvSpPr>
        <p:spPr>
          <a:xfrm>
            <a:off x="5321300" y="11577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11"/>
          <p:cNvSpPr txBox="1"/>
          <p:nvPr/>
        </p:nvSpPr>
        <p:spPr>
          <a:xfrm>
            <a:off x="5321300" y="11768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12"/>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13"/>
          <p:cNvSpPr txBox="1"/>
          <p:nvPr/>
        </p:nvSpPr>
        <p:spPr>
          <a:xfrm>
            <a:off x="5321300" y="1214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14"/>
          <p:cNvSpPr txBox="1"/>
          <p:nvPr/>
        </p:nvSpPr>
        <p:spPr>
          <a:xfrm>
            <a:off x="5321300" y="12339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15"/>
          <p:cNvSpPr txBox="1"/>
          <p:nvPr/>
        </p:nvSpPr>
        <p:spPr>
          <a:xfrm>
            <a:off x="5321300" y="12530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16"/>
          <p:cNvSpPr txBox="1"/>
          <p:nvPr/>
        </p:nvSpPr>
        <p:spPr>
          <a:xfrm>
            <a:off x="5321300" y="12720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17"/>
          <p:cNvSpPr txBox="1"/>
          <p:nvPr/>
        </p:nvSpPr>
        <p:spPr>
          <a:xfrm>
            <a:off x="5321300" y="12911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2"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3"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4"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5"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6"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7"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8"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9"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0"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1"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2"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3"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4"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5"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9"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0"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1"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2"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3"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4"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5"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6"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7"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8"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9"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0"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1"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2"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3"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6"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7"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8"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9"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0"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1"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2"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3"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4"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5"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6"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7"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8"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9"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0"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184" name="183 Tablo"/>
          <p:cNvGraphicFramePr>
            <a:graphicFrameLocks noGrp="1"/>
          </p:cNvGraphicFramePr>
          <p:nvPr/>
        </p:nvGraphicFramePr>
        <p:xfrm>
          <a:off x="1643040" y="802108"/>
          <a:ext cx="5572165" cy="5770174"/>
        </p:xfrm>
        <a:graphic>
          <a:graphicData uri="http://schemas.openxmlformats.org/drawingml/2006/table">
            <a:tbl>
              <a:tblPr/>
              <a:tblGrid>
                <a:gridCol w="458915"/>
                <a:gridCol w="406766"/>
                <a:gridCol w="500634"/>
                <a:gridCol w="500634"/>
                <a:gridCol w="547570"/>
                <a:gridCol w="500634"/>
                <a:gridCol w="203383"/>
                <a:gridCol w="500634"/>
                <a:gridCol w="803101"/>
                <a:gridCol w="500634"/>
                <a:gridCol w="649260"/>
              </a:tblGrid>
              <a:tr h="121889">
                <a:tc gridSpan="11">
                  <a:txBody>
                    <a:bodyPr/>
                    <a:lstStyle/>
                    <a:p>
                      <a:pPr algn="l" fontAlgn="b"/>
                      <a:r>
                        <a:rPr lang="tr-TR" sz="700" b="1" i="0" u="none" strike="noStrike">
                          <a:solidFill>
                            <a:srgbClr val="000000"/>
                          </a:solidFill>
                          <a:latin typeface="Tahoma"/>
                        </a:rPr>
                        <a:t>DÜZELTİCİ FAALİYET FORMU</a:t>
                      </a:r>
                      <a:endParaRPr lang="tr-TR" sz="4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3903">
                <a:tc>
                  <a:txBody>
                    <a:bodyPr/>
                    <a:lstStyle/>
                    <a:p>
                      <a:pPr algn="l" fontAlgn="b"/>
                      <a:r>
                        <a:rPr lang="tr-TR" sz="400" b="1" i="0" u="none" strike="noStrike">
                          <a:solidFill>
                            <a:srgbClr val="000000"/>
                          </a:solidFill>
                          <a:latin typeface="Tahoma"/>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tr-TR" sz="400" b="0" i="0" u="none" strike="noStrike">
                          <a:solidFill>
                            <a:srgbClr val="000000"/>
                          </a:solidFill>
                          <a:latin typeface="Tahoma"/>
                        </a:rPr>
                        <a:t>2019-0275</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r>
                        <a:rPr lang="tr-TR" sz="400" b="1" i="0" u="none" strike="noStrike">
                          <a:solidFill>
                            <a:srgbClr val="000000"/>
                          </a:solidFill>
                          <a:latin typeface="Tahoma"/>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31.10.2019</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tr-TR" sz="400" b="0" i="0" u="none" strike="noStrike">
                          <a:solidFill>
                            <a:srgbClr val="000000"/>
                          </a:solidFill>
                          <a:latin typeface="Tahoma"/>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E</a:t>
                      </a:r>
                      <a:endParaRPr lang="tr-TR" sz="400" b="0" i="0" u="none" strike="noStrike">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H</a:t>
                      </a:r>
                      <a:endParaRPr lang="tr-TR" sz="400" b="0" i="0" u="none" strike="noStrike">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952">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903">
                <a:tc gridSpan="2">
                  <a:txBody>
                    <a:bodyPr/>
                    <a:lstStyle/>
                    <a:p>
                      <a:pPr algn="l" fontAlgn="b"/>
                      <a:r>
                        <a:rPr lang="tr-TR" sz="400" b="1" i="0" u="none" strike="noStrike">
                          <a:solidFill>
                            <a:srgbClr val="000000"/>
                          </a:solidFill>
                          <a:latin typeface="Tahoma"/>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tr-TR"/>
                    </a:p>
                  </a:txBody>
                  <a:tcPr/>
                </a:tc>
                <a:tc gridSpan="3">
                  <a:txBody>
                    <a:bodyPr/>
                    <a:lstStyle/>
                    <a:p>
                      <a:pPr algn="l" fontAlgn="b"/>
                      <a:r>
                        <a:rPr lang="tr-TR" sz="400" b="0" i="0" u="none" strike="noStrike">
                          <a:solidFill>
                            <a:srgbClr val="000000"/>
                          </a:solidFill>
                          <a:latin typeface="Tahoma"/>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FF0000"/>
                          </a:solidFill>
                          <a:latin typeface="Wingdings"/>
                        </a:rPr>
                        <a:t>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İç Müşteri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Dış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37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Eğitim Sonuçları</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Çalışan Memnuniyetsizliği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903">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300" b="0" i="0" u="none" strike="noStrike">
                          <a:solidFill>
                            <a:srgbClr val="000000"/>
                          </a:solidFill>
                          <a:latin typeface="Tahoma"/>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Kalite Hedef Uygunsuzluğu</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37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Dokümantasyon</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37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3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237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Acil Durumlar</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37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Veri Analizi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952">
                <a:tc gridSpan="11">
                  <a:txBody>
                    <a:bodyPr/>
                    <a:lstStyle/>
                    <a:p>
                      <a:pPr algn="l" fontAlgn="b"/>
                      <a:r>
                        <a:rPr lang="tr-TR" sz="400" b="1" i="0" u="none" strike="noStrike">
                          <a:solidFill>
                            <a:srgbClr val="000000"/>
                          </a:solidFill>
                          <a:latin typeface="Tahoma"/>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3286">
                <a:tc gridSpan="11">
                  <a:txBody>
                    <a:bodyPr/>
                    <a:lstStyle/>
                    <a:p>
                      <a:pPr algn="l" fontAlgn="b"/>
                      <a:r>
                        <a:rPr lang="tr-TR" sz="400" b="0" i="0" u="none" strike="noStrike">
                          <a:solidFill>
                            <a:srgbClr val="000000"/>
                          </a:solidFill>
                          <a:latin typeface="Tahoma"/>
                        </a:rPr>
                        <a:t>Kalite hedefleri takip edilmemektedir. Sosyal Bilimler Enstitüsü ve Fen Bilimleri Enstitüsü  kalite faaliyet planlarının ayrı ayrı takip etmesi gerekmektedir.  (ISO 9001:2015 Madde No:6.2.1/6.2.2) </a:t>
                      </a:r>
                      <a:r>
                        <a:rPr lang="tr-TR" sz="400" b="1" i="0" u="none" strike="noStrike">
                          <a:solidFill>
                            <a:srgbClr val="000000"/>
                          </a:solidFill>
                          <a:latin typeface="Tahoma"/>
                        </a:rPr>
                        <a:t>-MİNÖR</a:t>
                      </a:r>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66952">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66952">
                <a:tc gridSpan="5">
                  <a:txBody>
                    <a:bodyPr/>
                    <a:lstStyle/>
                    <a:p>
                      <a:pPr algn="ctr" fontAlgn="b"/>
                      <a:r>
                        <a:rPr lang="tr-TR" sz="400" b="1" i="0" u="none" strike="noStrike">
                          <a:solidFill>
                            <a:srgbClr val="000000"/>
                          </a:solidFill>
                          <a:latin typeface="Tahoma"/>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400" b="1" i="0" u="none" strike="noStrike">
                          <a:solidFill>
                            <a:srgbClr val="000000"/>
                          </a:solidFill>
                          <a:latin typeface="Tahoma"/>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9015">
                <a:tc gridSpan="5">
                  <a:txBody>
                    <a:bodyPr/>
                    <a:lstStyle/>
                    <a:p>
                      <a:pPr algn="ctr" fontAlgn="ctr"/>
                      <a:r>
                        <a:rPr lang="tr-TR" sz="400" b="0" i="0" u="none" strike="noStrike">
                          <a:solidFill>
                            <a:srgbClr val="000000"/>
                          </a:solidFill>
                          <a:latin typeface="Tahoma"/>
                        </a:rPr>
                        <a:t>Prof. Dr. Serkan TAPKIN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400" b="0" i="0" u="none" strike="noStrike">
                          <a:solidFill>
                            <a:srgbClr val="000000"/>
                          </a:solidFill>
                          <a:latin typeface="Tahoma"/>
                        </a:rPr>
                        <a:t>Adalet KULAKSIZ-Duygu ÖZYEŞİL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952">
                <a:tc gridSpan="11">
                  <a:txBody>
                    <a:bodyPr/>
                    <a:lstStyle/>
                    <a:p>
                      <a:pPr algn="l" fontAlgn="b"/>
                      <a:r>
                        <a:rPr lang="tr-TR" sz="400" b="1" i="0" u="none" strike="noStrike">
                          <a:solidFill>
                            <a:srgbClr val="000000"/>
                          </a:solidFill>
                          <a:latin typeface="Tahoma"/>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D05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4851">
                <a:tc gridSpan="11">
                  <a:txBody>
                    <a:bodyPr/>
                    <a:lstStyle/>
                    <a:p>
                      <a:pPr algn="ctr" fontAlgn="b"/>
                      <a:r>
                        <a:rPr lang="tr-TR" sz="300" b="0" i="0" u="none" strike="noStrike">
                          <a:solidFill>
                            <a:srgbClr val="000000"/>
                          </a:solidFill>
                          <a:latin typeface="Tahoma"/>
                        </a:rPr>
                        <a:t> </a:t>
                      </a:r>
                    </a:p>
                  </a:txBody>
                  <a:tcPr marL="0" marR="0" marT="0" marB="0" anchor="b">
                    <a:lnL>
                      <a:noFill/>
                    </a:lnL>
                    <a:lnR>
                      <a:noFill/>
                    </a:lnR>
                    <a:lnT>
                      <a:noFill/>
                    </a:lnT>
                    <a:lnB w="6350" cap="flat" cmpd="sng" algn="ctr">
                      <a:solidFill>
                        <a:srgbClr val="000000"/>
                      </a:solidFill>
                      <a:prstDash val="dash"/>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952">
                <a:tc gridSpan="11">
                  <a:txBody>
                    <a:bodyPr/>
                    <a:lstStyle/>
                    <a:p>
                      <a:pPr algn="l" fontAlgn="b"/>
                      <a:r>
                        <a:rPr lang="tr-TR" sz="400" b="1" i="0" u="none" strike="noStrike">
                          <a:solidFill>
                            <a:srgbClr val="000000"/>
                          </a:solidFill>
                          <a:latin typeface="Tahoma"/>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952">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gridSpan="11">
                  <a:txBody>
                    <a:bodyPr/>
                    <a:lstStyle/>
                    <a:p>
                      <a:pPr algn="l" fontAlgn="b"/>
                      <a:r>
                        <a:rPr lang="tr-TR" sz="400" b="1" i="0" u="none" strike="noStrike">
                          <a:solidFill>
                            <a:srgbClr val="000000"/>
                          </a:solidFill>
                          <a:latin typeface="Tahoma"/>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952">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133903">
                <a:tc>
                  <a:txBody>
                    <a:bodyPr/>
                    <a:lstStyle/>
                    <a:p>
                      <a:pPr algn="ctr" fontAlgn="b"/>
                      <a:r>
                        <a:rPr lang="tr-TR" sz="400" b="0" i="0" u="none" strike="noStrike">
                          <a:solidFill>
                            <a:srgbClr val="000000"/>
                          </a:solidFill>
                          <a:latin typeface="Tahoma"/>
                        </a:rPr>
                        <a:t>6.2.1 -</a:t>
                      </a:r>
                      <a:br>
                        <a:rPr lang="tr-TR" sz="400" b="0" i="0" u="none" strike="noStrike">
                          <a:solidFill>
                            <a:srgbClr val="000000"/>
                          </a:solidFill>
                          <a:latin typeface="Tahoma"/>
                        </a:rPr>
                      </a:br>
                      <a:r>
                        <a:rPr lang="tr-TR" sz="400" b="0" i="0" u="none" strike="noStrike">
                          <a:solidFill>
                            <a:srgbClr val="000000"/>
                          </a:solidFill>
                          <a:latin typeface="Tahoma"/>
                        </a:rPr>
                        <a:t>6.2.2.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Aylık kontrollerin gerçekleştirilmesi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Fen Bilimleri</a:t>
                      </a:r>
                      <a:br>
                        <a:rPr lang="tr-TR" sz="400" b="0" i="0" u="none" strike="noStrike">
                          <a:solidFill>
                            <a:srgbClr val="000000"/>
                          </a:solidFill>
                          <a:latin typeface="Tahoma"/>
                        </a:rPr>
                      </a:br>
                      <a:r>
                        <a:rPr lang="tr-TR" sz="400" b="0" i="0" u="none" strike="noStrike">
                          <a:solidFill>
                            <a:srgbClr val="000000"/>
                          </a:solidFill>
                          <a:latin typeface="Tahoma"/>
                        </a:rPr>
                        <a:t> Enstitü Md.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30.01.2020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gridSpan="11">
                  <a:txBody>
                    <a:bodyPr/>
                    <a:lstStyle/>
                    <a:p>
                      <a:pPr algn="l" fontAlgn="b"/>
                      <a:r>
                        <a:rPr lang="tr-TR" sz="400" b="1" i="0" u="none" strike="noStrike">
                          <a:solidFill>
                            <a:srgbClr val="000000"/>
                          </a:solidFill>
                          <a:latin typeface="Tahoma"/>
                        </a:rPr>
                        <a:t>TAKİP VE 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952">
                <a:tc gridSpan="2">
                  <a:txBody>
                    <a:bodyPr/>
                    <a:lstStyle/>
                    <a:p>
                      <a:pPr algn="ctr" fontAlgn="b"/>
                      <a:r>
                        <a:rPr lang="tr-TR" sz="400" b="1" i="0" u="none" strike="noStrike">
                          <a:solidFill>
                            <a:srgbClr val="000000"/>
                          </a:solidFill>
                          <a:latin typeface="Tahoma"/>
                        </a:rPr>
                        <a:t>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1" i="0" u="none" strike="noStrike">
                          <a:solidFill>
                            <a:srgbClr val="000000"/>
                          </a:solidFill>
                          <a:latin typeface="Tahoma"/>
                        </a:rPr>
                        <a:t>Takibi Gerçekleştiren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1" i="0" u="none" strike="noStrike">
                          <a:solidFill>
                            <a:srgbClr val="000000"/>
                          </a:solidFill>
                          <a:latin typeface="Tahoma"/>
                        </a:rPr>
                        <a:t>Takip Sonucu&amp;Karar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1" i="0" u="none" strike="noStrike">
                          <a:solidFill>
                            <a:srgbClr val="000000"/>
                          </a:solidFill>
                          <a:latin typeface="Tahoma"/>
                        </a:rPr>
                        <a:t>Takip Eden Onayı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66952">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200855">
                <a:tc gridSpan="2">
                  <a:txBody>
                    <a:bodyPr/>
                    <a:lstStyle/>
                    <a:p>
                      <a:pPr algn="l" fontAlgn="b"/>
                      <a:r>
                        <a:rPr lang="tr-TR" sz="400" b="1" i="0" u="none" strike="noStrike">
                          <a:solidFill>
                            <a:srgbClr val="000000"/>
                          </a:solidFill>
                          <a:latin typeface="Tahoma"/>
                        </a:rPr>
                        <a:t>Faaliyetin Etkinlik 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tr-TR"/>
                    </a:p>
                  </a:txBody>
                  <a:tcPr/>
                </a:tc>
              </a:tr>
              <a:tr h="66952">
                <a:tc gridSpan="5">
                  <a:txBody>
                    <a:bodyPr/>
                    <a:lstStyle/>
                    <a:p>
                      <a:pPr algn="l" fontAlgn="b"/>
                      <a:r>
                        <a:rPr lang="tr-TR" sz="400" b="1" i="0" u="none" strike="noStrike">
                          <a:solidFill>
                            <a:srgbClr val="000000"/>
                          </a:solidFill>
                          <a:latin typeface="Tahoma"/>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66952">
                <a:tc gridSpan="11">
                  <a:txBody>
                    <a:bodyPr/>
                    <a:lstStyle/>
                    <a:p>
                      <a:pPr algn="l" fontAlgn="b"/>
                      <a:r>
                        <a:rPr lang="tr-TR" sz="400" b="1" i="0" u="none" strike="noStrike">
                          <a:solidFill>
                            <a:srgbClr val="000000"/>
                          </a:solidFill>
                          <a:latin typeface="Tahoma"/>
                        </a:rPr>
                        <a:t>DF'NİN ETKİLEDİĞİ DOKÜMANTASYONLAR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979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3903">
                <a:tc gridSpan="2">
                  <a:txBody>
                    <a:bodyPr/>
                    <a:lstStyle/>
                    <a:p>
                      <a:pPr algn="l" fontAlgn="b"/>
                      <a:r>
                        <a:rPr lang="tr-TR" sz="400" b="0" i="0" u="none" strike="noStrike">
                          <a:solidFill>
                            <a:srgbClr val="000000"/>
                          </a:solidFill>
                          <a:latin typeface="Tahoma"/>
                        </a:rPr>
                        <a:t>Kalite El Kitabı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a:txBody>
                    <a:bodyPr/>
                    <a:lstStyle/>
                    <a:p>
                      <a:pPr algn="l" fontAlgn="b"/>
                      <a:r>
                        <a:rPr lang="tr-TR" sz="400" b="0" i="0" u="none" strike="noStrike">
                          <a:solidFill>
                            <a:srgbClr val="000000"/>
                          </a:solidFill>
                          <a:latin typeface="Tahoma"/>
                        </a:rPr>
                        <a:t>Prosedür</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a:txBody>
                    <a:bodyPr/>
                    <a:lstStyle/>
                    <a:p>
                      <a:pPr algn="l" fontAlgn="b"/>
                      <a:r>
                        <a:rPr lang="tr-TR" sz="400" b="0" i="0" u="none" strike="noStrike">
                          <a:solidFill>
                            <a:srgbClr val="000000"/>
                          </a:solidFill>
                          <a:latin typeface="Tahoma"/>
                        </a:rPr>
                        <a:t>Talimat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3">
                  <a:txBody>
                    <a:bodyPr/>
                    <a:lstStyle/>
                    <a:p>
                      <a:pPr algn="l" fontAlgn="b"/>
                      <a:r>
                        <a:rPr lang="tr-TR" sz="400" b="0" i="0" u="none" strike="noStrike">
                          <a:solidFill>
                            <a:srgbClr val="000000"/>
                          </a:solidFill>
                          <a:latin typeface="Tahoma"/>
                        </a:rPr>
                        <a:t>Kaplumbağa Şeması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a:txBody>
                    <a:bodyPr/>
                    <a:lstStyle/>
                    <a:p>
                      <a:pPr algn="l" fontAlgn="b"/>
                      <a:r>
                        <a:rPr lang="tr-TR" sz="400" b="0" i="0" u="none" strike="noStrike">
                          <a:solidFill>
                            <a:srgbClr val="000000"/>
                          </a:solidFill>
                          <a:latin typeface="Tahoma"/>
                        </a:rPr>
                        <a:t>İş Akışı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a:txBody>
                    <a:bodyPr/>
                    <a:lstStyle/>
                    <a:p>
                      <a:pPr algn="l" fontAlgn="b"/>
                      <a:r>
                        <a:rPr lang="tr-TR" sz="400" b="0" i="0" u="none" strike="noStrike">
                          <a:solidFill>
                            <a:srgbClr val="000000"/>
                          </a:solidFill>
                          <a:latin typeface="Tahoma"/>
                        </a:rPr>
                        <a:t>Form</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Faaliyet Planı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Stratejik Plan</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Kalite Hedefleri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Risk Analizi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33903">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66952">
                <a:tc gridSpan="11">
                  <a:txBody>
                    <a:bodyPr/>
                    <a:lstStyle/>
                    <a:p>
                      <a:pPr algn="l" fontAlgn="b"/>
                      <a:r>
                        <a:rPr lang="tr-TR" sz="400" b="1" i="0" u="none" strike="noStrike">
                          <a:solidFill>
                            <a:srgbClr val="000000"/>
                          </a:solidFill>
                          <a:latin typeface="Tahoma"/>
                        </a:rPr>
                        <a:t>DF KAPANMA HIZI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3509">
                <a:tc gridSpan="11">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3903">
                <a:tc gridSpan="7">
                  <a:txBody>
                    <a:bodyPr/>
                    <a:lstStyle/>
                    <a:p>
                      <a:pPr algn="l" fontAlgn="b"/>
                      <a:r>
                        <a:rPr lang="tr-TR" sz="400" b="0" i="0" u="none" strike="noStrike">
                          <a:solidFill>
                            <a:srgbClr val="000000"/>
                          </a:solidFill>
                          <a:latin typeface="Tahoma"/>
                        </a:rPr>
                        <a:t>Form No:KY-FR-0010 Yayın Tarihi:03.05.2018 Değ.Tarihi:-Değ.No:0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dirty="0">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202" name="Metin kutusu 21"/>
          <p:cNvSpPr txBox="1"/>
          <p:nvPr/>
        </p:nvSpPr>
        <p:spPr>
          <a:xfrm>
            <a:off x="1828800" y="77152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3" name="Metin kutusu 22"/>
          <p:cNvSpPr txBox="1"/>
          <p:nvPr/>
        </p:nvSpPr>
        <p:spPr>
          <a:xfrm>
            <a:off x="1828800" y="78771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4" name="Metin kutusu 23"/>
          <p:cNvSpPr txBox="1"/>
          <p:nvPr/>
        </p:nvSpPr>
        <p:spPr>
          <a:xfrm>
            <a:off x="1828800" y="8039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5" name="Metin kutusu 24"/>
          <p:cNvSpPr txBox="1"/>
          <p:nvPr/>
        </p:nvSpPr>
        <p:spPr>
          <a:xfrm>
            <a:off x="1828800" y="82010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6" name="Metin kutusu 25"/>
          <p:cNvSpPr txBox="1"/>
          <p:nvPr/>
        </p:nvSpPr>
        <p:spPr>
          <a:xfrm>
            <a:off x="1828800" y="83629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7" name="Metin kutusu 26"/>
          <p:cNvSpPr txBox="1"/>
          <p:nvPr/>
        </p:nvSpPr>
        <p:spPr>
          <a:xfrm>
            <a:off x="1828800" y="85248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8" name="Metin kutusu 27"/>
          <p:cNvSpPr txBox="1"/>
          <p:nvPr/>
        </p:nvSpPr>
        <p:spPr>
          <a:xfrm>
            <a:off x="1828800" y="90106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9" name="Metin kutusu 28"/>
          <p:cNvSpPr txBox="1"/>
          <p:nvPr/>
        </p:nvSpPr>
        <p:spPr>
          <a:xfrm>
            <a:off x="1828800" y="86868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0" name="Metin kutusu 29"/>
          <p:cNvSpPr txBox="1"/>
          <p:nvPr/>
        </p:nvSpPr>
        <p:spPr>
          <a:xfrm>
            <a:off x="1828800" y="88487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1" name="Metin kutusu 30"/>
          <p:cNvSpPr txBox="1"/>
          <p:nvPr/>
        </p:nvSpPr>
        <p:spPr>
          <a:xfrm>
            <a:off x="1828800" y="90106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2" name="Metin kutusu 31"/>
          <p:cNvSpPr txBox="1"/>
          <p:nvPr/>
        </p:nvSpPr>
        <p:spPr>
          <a:xfrm>
            <a:off x="1828800" y="91725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3" name="Metin kutusu 32"/>
          <p:cNvSpPr txBox="1"/>
          <p:nvPr/>
        </p:nvSpPr>
        <p:spPr>
          <a:xfrm>
            <a:off x="1828800" y="93345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4" name="Metin kutusu 33"/>
          <p:cNvSpPr txBox="1"/>
          <p:nvPr/>
        </p:nvSpPr>
        <p:spPr>
          <a:xfrm>
            <a:off x="1828800" y="94964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5" name="Metin kutusu 34"/>
          <p:cNvSpPr txBox="1"/>
          <p:nvPr/>
        </p:nvSpPr>
        <p:spPr>
          <a:xfrm>
            <a:off x="1828800" y="96583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6" name="Metin kutusu 35"/>
          <p:cNvSpPr txBox="1"/>
          <p:nvPr/>
        </p:nvSpPr>
        <p:spPr>
          <a:xfrm>
            <a:off x="1828800" y="98202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 xmlns:p14="http://schemas.microsoft.com/office/powerpoint/2010/main" val="23402444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31</a:t>
            </a:fld>
            <a:endParaRPr lang="tr-TR"/>
          </a:p>
        </p:txBody>
      </p:sp>
      <p:pic>
        <p:nvPicPr>
          <p:cNvPr id="65" name="Resim 64"/>
          <p:cNvPicPr/>
          <p:nvPr/>
        </p:nvPicPr>
        <p:blipFill>
          <a:blip r:embed="rId2"/>
          <a:stretch>
            <a:fillRect/>
          </a:stretch>
        </p:blipFill>
        <p:spPr>
          <a:xfrm>
            <a:off x="357158" y="188640"/>
            <a:ext cx="2399580" cy="454278"/>
          </a:xfrm>
          <a:prstGeom prst="rect">
            <a:avLst/>
          </a:prstGeom>
        </p:spPr>
      </p:pic>
      <p:sp>
        <p:nvSpPr>
          <p:cNvPr id="69"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3"/>
          <p:cNvSpPr txBox="1"/>
          <p:nvPr/>
        </p:nvSpPr>
        <p:spPr>
          <a:xfrm>
            <a:off x="5060950" y="995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4"/>
          <p:cNvSpPr txBox="1"/>
          <p:nvPr/>
        </p:nvSpPr>
        <p:spPr>
          <a:xfrm>
            <a:off x="5060950" y="10148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5"/>
          <p:cNvSpPr txBox="1"/>
          <p:nvPr/>
        </p:nvSpPr>
        <p:spPr>
          <a:xfrm>
            <a:off x="5060950" y="10339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6"/>
          <p:cNvSpPr txBox="1"/>
          <p:nvPr/>
        </p:nvSpPr>
        <p:spPr>
          <a:xfrm>
            <a:off x="5060950" y="10529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7"/>
          <p:cNvSpPr txBox="1"/>
          <p:nvPr/>
        </p:nvSpPr>
        <p:spPr>
          <a:xfrm>
            <a:off x="5060950" y="10720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8"/>
          <p:cNvSpPr txBox="1"/>
          <p:nvPr/>
        </p:nvSpPr>
        <p:spPr>
          <a:xfrm>
            <a:off x="5060950" y="10910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9"/>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0"/>
          <p:cNvSpPr txBox="1"/>
          <p:nvPr/>
        </p:nvSpPr>
        <p:spPr>
          <a:xfrm>
            <a:off x="5060950" y="11101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1"/>
          <p:cNvSpPr txBox="1"/>
          <p:nvPr/>
        </p:nvSpPr>
        <p:spPr>
          <a:xfrm>
            <a:off x="5060950" y="11291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2"/>
          <p:cNvSpPr txBox="1"/>
          <p:nvPr/>
        </p:nvSpPr>
        <p:spPr>
          <a:xfrm>
            <a:off x="5060950" y="11482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3"/>
          <p:cNvSpPr txBox="1"/>
          <p:nvPr/>
        </p:nvSpPr>
        <p:spPr>
          <a:xfrm>
            <a:off x="5060950" y="11672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4"/>
          <p:cNvSpPr txBox="1"/>
          <p:nvPr/>
        </p:nvSpPr>
        <p:spPr>
          <a:xfrm>
            <a:off x="5060950" y="11863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5"/>
          <p:cNvSpPr txBox="1"/>
          <p:nvPr/>
        </p:nvSpPr>
        <p:spPr>
          <a:xfrm>
            <a:off x="5060950" y="12053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6"/>
          <p:cNvSpPr txBox="1"/>
          <p:nvPr/>
        </p:nvSpPr>
        <p:spPr>
          <a:xfrm>
            <a:off x="5060950" y="12244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7"/>
          <p:cNvSpPr txBox="1"/>
          <p:nvPr/>
        </p:nvSpPr>
        <p:spPr>
          <a:xfrm>
            <a:off x="5060950" y="124348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3"/>
          <p:cNvSpPr txBox="1"/>
          <p:nvPr/>
        </p:nvSpPr>
        <p:spPr>
          <a:xfrm>
            <a:off x="526097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4"/>
          <p:cNvSpPr txBox="1"/>
          <p:nvPr/>
        </p:nvSpPr>
        <p:spPr>
          <a:xfrm>
            <a:off x="5260975" y="10139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5"/>
          <p:cNvSpPr txBox="1"/>
          <p:nvPr/>
        </p:nvSpPr>
        <p:spPr>
          <a:xfrm>
            <a:off x="5260975" y="10329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6"/>
          <p:cNvSpPr txBox="1"/>
          <p:nvPr/>
        </p:nvSpPr>
        <p:spPr>
          <a:xfrm>
            <a:off x="5260975" y="10520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7"/>
          <p:cNvSpPr txBox="1"/>
          <p:nvPr/>
        </p:nvSpPr>
        <p:spPr>
          <a:xfrm>
            <a:off x="5260975" y="10710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8"/>
          <p:cNvSpPr txBox="1"/>
          <p:nvPr/>
        </p:nvSpPr>
        <p:spPr>
          <a:xfrm>
            <a:off x="5260975" y="10901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9"/>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0"/>
          <p:cNvSpPr txBox="1"/>
          <p:nvPr/>
        </p:nvSpPr>
        <p:spPr>
          <a:xfrm>
            <a:off x="5260975" y="11091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1"/>
          <p:cNvSpPr txBox="1"/>
          <p:nvPr/>
        </p:nvSpPr>
        <p:spPr>
          <a:xfrm>
            <a:off x="5260975" y="11282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2"/>
          <p:cNvSpPr txBox="1"/>
          <p:nvPr/>
        </p:nvSpPr>
        <p:spPr>
          <a:xfrm>
            <a:off x="5260975" y="11472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3"/>
          <p:cNvSpPr txBox="1"/>
          <p:nvPr/>
        </p:nvSpPr>
        <p:spPr>
          <a:xfrm>
            <a:off x="5260975" y="1166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14"/>
          <p:cNvSpPr txBox="1"/>
          <p:nvPr/>
        </p:nvSpPr>
        <p:spPr>
          <a:xfrm>
            <a:off x="5260975" y="11853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15"/>
          <p:cNvSpPr txBox="1"/>
          <p:nvPr/>
        </p:nvSpPr>
        <p:spPr>
          <a:xfrm>
            <a:off x="5260975" y="12044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16"/>
          <p:cNvSpPr txBox="1"/>
          <p:nvPr/>
        </p:nvSpPr>
        <p:spPr>
          <a:xfrm>
            <a:off x="5260975" y="12234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17"/>
          <p:cNvSpPr txBox="1"/>
          <p:nvPr/>
        </p:nvSpPr>
        <p:spPr>
          <a:xfrm>
            <a:off x="5260975" y="12425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3"/>
          <p:cNvSpPr txBox="1"/>
          <p:nvPr/>
        </p:nvSpPr>
        <p:spPr>
          <a:xfrm>
            <a:off x="5321300" y="10434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4"/>
          <p:cNvSpPr txBox="1"/>
          <p:nvPr/>
        </p:nvSpPr>
        <p:spPr>
          <a:xfrm>
            <a:off x="5321300" y="10625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5"/>
          <p:cNvSpPr txBox="1"/>
          <p:nvPr/>
        </p:nvSpPr>
        <p:spPr>
          <a:xfrm>
            <a:off x="5321300" y="10815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6"/>
          <p:cNvSpPr txBox="1"/>
          <p:nvPr/>
        </p:nvSpPr>
        <p:spPr>
          <a:xfrm>
            <a:off x="5321300" y="11006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7"/>
          <p:cNvSpPr txBox="1"/>
          <p:nvPr/>
        </p:nvSpPr>
        <p:spPr>
          <a:xfrm>
            <a:off x="5321300" y="11196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8"/>
          <p:cNvSpPr txBox="1"/>
          <p:nvPr/>
        </p:nvSpPr>
        <p:spPr>
          <a:xfrm>
            <a:off x="5321300" y="11387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9"/>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10"/>
          <p:cNvSpPr txBox="1"/>
          <p:nvPr/>
        </p:nvSpPr>
        <p:spPr>
          <a:xfrm>
            <a:off x="5321300" y="11577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11"/>
          <p:cNvSpPr txBox="1"/>
          <p:nvPr/>
        </p:nvSpPr>
        <p:spPr>
          <a:xfrm>
            <a:off x="5321300" y="11768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12"/>
          <p:cNvSpPr txBox="1"/>
          <p:nvPr/>
        </p:nvSpPr>
        <p:spPr>
          <a:xfrm>
            <a:off x="5321300" y="11958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13"/>
          <p:cNvSpPr txBox="1"/>
          <p:nvPr/>
        </p:nvSpPr>
        <p:spPr>
          <a:xfrm>
            <a:off x="5321300" y="1214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14"/>
          <p:cNvSpPr txBox="1"/>
          <p:nvPr/>
        </p:nvSpPr>
        <p:spPr>
          <a:xfrm>
            <a:off x="5321300" y="12339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15"/>
          <p:cNvSpPr txBox="1"/>
          <p:nvPr/>
        </p:nvSpPr>
        <p:spPr>
          <a:xfrm>
            <a:off x="5321300" y="12530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16"/>
          <p:cNvSpPr txBox="1"/>
          <p:nvPr/>
        </p:nvSpPr>
        <p:spPr>
          <a:xfrm>
            <a:off x="5321300" y="127206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17"/>
          <p:cNvSpPr txBox="1"/>
          <p:nvPr/>
        </p:nvSpPr>
        <p:spPr>
          <a:xfrm>
            <a:off x="5321300" y="12911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3686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2"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3"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4"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5"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6"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7"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8"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59"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0"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1"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2"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3"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4"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5"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69"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0"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1"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2"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3"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4"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5"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6"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7"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8"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79"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0"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1"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2"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3"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6" name="Metin kutusu 3"/>
          <p:cNvSpPr txBox="1"/>
          <p:nvPr/>
        </p:nvSpPr>
        <p:spPr>
          <a:xfrm>
            <a:off x="1952625" y="7843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7" name="Metin kutusu 4"/>
          <p:cNvSpPr txBox="1"/>
          <p:nvPr/>
        </p:nvSpPr>
        <p:spPr>
          <a:xfrm>
            <a:off x="1952625" y="8005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8" name="Metin kutusu 5"/>
          <p:cNvSpPr txBox="1"/>
          <p:nvPr/>
        </p:nvSpPr>
        <p:spPr>
          <a:xfrm>
            <a:off x="1952625" y="8167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89" name="Metin kutusu 6"/>
          <p:cNvSpPr txBox="1"/>
          <p:nvPr/>
        </p:nvSpPr>
        <p:spPr>
          <a:xfrm>
            <a:off x="1952625" y="8329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0" name="Metin kutusu 7"/>
          <p:cNvSpPr txBox="1"/>
          <p:nvPr/>
        </p:nvSpPr>
        <p:spPr>
          <a:xfrm>
            <a:off x="1952625" y="8491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1" name="Metin kutusu 8"/>
          <p:cNvSpPr txBox="1"/>
          <p:nvPr/>
        </p:nvSpPr>
        <p:spPr>
          <a:xfrm>
            <a:off x="1952625" y="8653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2" name="Metin kutusu 9"/>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3" name="Metin kutusu 10"/>
          <p:cNvSpPr txBox="1"/>
          <p:nvPr/>
        </p:nvSpPr>
        <p:spPr>
          <a:xfrm>
            <a:off x="1952625" y="8815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4" name="Metin kutusu 11"/>
          <p:cNvSpPr txBox="1"/>
          <p:nvPr/>
        </p:nvSpPr>
        <p:spPr>
          <a:xfrm>
            <a:off x="1952625" y="89773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5" name="Metin kutusu 12"/>
          <p:cNvSpPr txBox="1"/>
          <p:nvPr/>
        </p:nvSpPr>
        <p:spPr>
          <a:xfrm>
            <a:off x="1952625" y="91392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6" name="Metin kutusu 13"/>
          <p:cNvSpPr txBox="1"/>
          <p:nvPr/>
        </p:nvSpPr>
        <p:spPr>
          <a:xfrm>
            <a:off x="1952625" y="93011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7" name="Metin kutusu 14"/>
          <p:cNvSpPr txBox="1"/>
          <p:nvPr/>
        </p:nvSpPr>
        <p:spPr>
          <a:xfrm>
            <a:off x="1952625" y="94630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8" name="Metin kutusu 15"/>
          <p:cNvSpPr txBox="1"/>
          <p:nvPr/>
        </p:nvSpPr>
        <p:spPr>
          <a:xfrm>
            <a:off x="1952625" y="96250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99" name="Metin kutusu 16"/>
          <p:cNvSpPr txBox="1"/>
          <p:nvPr/>
        </p:nvSpPr>
        <p:spPr>
          <a:xfrm>
            <a:off x="1952625" y="97869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0" name="Metin kutusu 17"/>
          <p:cNvSpPr txBox="1"/>
          <p:nvPr/>
        </p:nvSpPr>
        <p:spPr>
          <a:xfrm>
            <a:off x="1952625" y="99488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184" name="183 Tablo"/>
          <p:cNvGraphicFramePr>
            <a:graphicFrameLocks noGrp="1"/>
          </p:cNvGraphicFramePr>
          <p:nvPr/>
        </p:nvGraphicFramePr>
        <p:xfrm>
          <a:off x="1714480" y="785794"/>
          <a:ext cx="5357860" cy="5857865"/>
        </p:xfrm>
        <a:graphic>
          <a:graphicData uri="http://schemas.openxmlformats.org/drawingml/2006/table">
            <a:tbl>
              <a:tblPr/>
              <a:tblGrid>
                <a:gridCol w="452778"/>
                <a:gridCol w="405938"/>
                <a:gridCol w="499616"/>
                <a:gridCol w="499616"/>
                <a:gridCol w="546454"/>
                <a:gridCol w="499616"/>
                <a:gridCol w="202969"/>
                <a:gridCol w="499616"/>
                <a:gridCol w="603702"/>
                <a:gridCol w="499616"/>
                <a:gridCol w="647939"/>
              </a:tblGrid>
              <a:tr h="164216">
                <a:tc gridSpan="11">
                  <a:txBody>
                    <a:bodyPr/>
                    <a:lstStyle/>
                    <a:p>
                      <a:pPr algn="l" fontAlgn="b"/>
                      <a:r>
                        <a:rPr lang="tr-TR" sz="800" b="1" i="0" u="none" strike="noStrike">
                          <a:solidFill>
                            <a:srgbClr val="000000"/>
                          </a:solidFill>
                          <a:latin typeface="Tahoma"/>
                        </a:rPr>
                        <a:t>DÜZELTİCİ FAALİYET FORMU</a:t>
                      </a:r>
                      <a:endParaRPr lang="tr-TR" sz="4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1488">
                <a:tc>
                  <a:txBody>
                    <a:bodyPr/>
                    <a:lstStyle/>
                    <a:p>
                      <a:pPr algn="l" fontAlgn="b"/>
                      <a:r>
                        <a:rPr lang="tr-TR" sz="400" b="1" i="0" u="none" strike="noStrike">
                          <a:solidFill>
                            <a:srgbClr val="000000"/>
                          </a:solidFill>
                          <a:latin typeface="Tahoma"/>
                        </a:rPr>
                        <a:t>DF NO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tr-TR" sz="400" b="0" i="0" u="none" strike="noStrike">
                          <a:solidFill>
                            <a:srgbClr val="000000"/>
                          </a:solidFill>
                          <a:latin typeface="Tahoma"/>
                        </a:rPr>
                        <a:t>2019-0276</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r>
                        <a:rPr lang="tr-TR" sz="400" b="1" i="0" u="none" strike="noStrike">
                          <a:solidFill>
                            <a:srgbClr val="000000"/>
                          </a:solidFill>
                          <a:latin typeface="Tahoma"/>
                        </a:rPr>
                        <a:t>Tarih:</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31.10.2019</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tr-TR" sz="400" b="0" i="0" u="none" strike="noStrike">
                          <a:solidFill>
                            <a:srgbClr val="000000"/>
                          </a:solidFill>
                          <a:latin typeface="Tahoma"/>
                        </a:rPr>
                        <a:t>Tekrarlayan Bir Uygunsuzluk mu?</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E</a:t>
                      </a:r>
                      <a:endParaRPr lang="tr-TR" sz="400" b="0" i="0" u="none" strike="noStrike">
                        <a:solidFill>
                          <a:srgbClr val="000000"/>
                        </a:solidFill>
                        <a:latin typeface="Calibri"/>
                      </a:endParaRPr>
                    </a:p>
                  </a:txBody>
                  <a:tcPr marL="0" marR="0" marT="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H</a:t>
                      </a:r>
                      <a:endParaRPr lang="tr-TR" sz="400" b="0" i="0" u="none" strike="noStrike">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07">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07">
                <a:tc gridSpan="2">
                  <a:txBody>
                    <a:bodyPr/>
                    <a:lstStyle/>
                    <a:p>
                      <a:pPr algn="l" fontAlgn="b"/>
                      <a:r>
                        <a:rPr lang="tr-TR" sz="400" b="1" i="0" u="none" strike="noStrike">
                          <a:solidFill>
                            <a:srgbClr val="000000"/>
                          </a:solidFill>
                          <a:latin typeface="Tahoma"/>
                        </a:rPr>
                        <a:t>TESPİT YERİ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hMerge="1">
                  <a:txBody>
                    <a:bodyPr/>
                    <a:lstStyle/>
                    <a:p>
                      <a:endParaRPr lang="tr-TR"/>
                    </a:p>
                  </a:txBody>
                  <a:tcPr/>
                </a:tc>
                <a:tc gridSpan="3">
                  <a:txBody>
                    <a:bodyPr/>
                    <a:lstStyle/>
                    <a:p>
                      <a:pPr algn="l" fontAlgn="b"/>
                      <a:r>
                        <a:rPr lang="tr-TR" sz="400" b="0" i="0" u="none" strike="noStrike">
                          <a:solidFill>
                            <a:srgbClr val="000000"/>
                          </a:solidFill>
                          <a:latin typeface="Tahoma"/>
                        </a:rPr>
                        <a:t>İç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FF0000"/>
                          </a:solidFill>
                          <a:latin typeface="Wingdings"/>
                        </a:rPr>
                        <a:t>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İç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Dış Denetim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Dış Müşteri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488">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Eğitim Sonuçları</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Çalışan Memnuniyetsizliği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488">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300" b="0" i="0" u="none" strike="noStrike">
                          <a:solidFill>
                            <a:srgbClr val="000000"/>
                          </a:solidFill>
                          <a:latin typeface="Tahoma"/>
                        </a:rPr>
                        <a:t>Personel Performans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tr-TR" sz="400" b="0" i="0" u="none" strike="noStrike">
                          <a:solidFill>
                            <a:srgbClr val="000000"/>
                          </a:solidFill>
                          <a:latin typeface="Tahoma"/>
                        </a:rPr>
                        <a:t>Kalite Hedef Uygunsuzluğu</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488">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Tedarikçi Değerlendirme</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Dokümantasyon</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488">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3">
                  <a:txBody>
                    <a:bodyPr/>
                    <a:lstStyle/>
                    <a:p>
                      <a:pPr algn="l" fontAlgn="b"/>
                      <a:r>
                        <a:rPr lang="tr-TR" sz="400" b="0" i="0" u="none" strike="noStrike">
                          <a:solidFill>
                            <a:srgbClr val="000000"/>
                          </a:solidFill>
                          <a:latin typeface="Tahoma"/>
                        </a:rPr>
                        <a:t>İşgüvenliği Uygunsuzlukları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3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1488">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Acil Durumlar</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488">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2">
                  <a:txBody>
                    <a:bodyPr/>
                    <a:lstStyle/>
                    <a:p>
                      <a:pPr algn="l" fontAlgn="b"/>
                      <a:r>
                        <a:rPr lang="tr-TR" sz="400" b="0" i="0" u="none" strike="noStrike">
                          <a:solidFill>
                            <a:srgbClr val="000000"/>
                          </a:solidFill>
                          <a:latin typeface="Tahoma"/>
                        </a:rPr>
                        <a:t>Veri Analizi</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l" fontAlgn="b"/>
                      <a:r>
                        <a:rPr lang="tr-TR" sz="400" b="0" i="0" u="none" strike="noStrike">
                          <a:solidFill>
                            <a:srgbClr val="000000"/>
                          </a:solidFill>
                          <a:latin typeface="Tahoma"/>
                        </a:rPr>
                        <a:t>Diğer (Açıklayınız)</a:t>
                      </a:r>
                    </a:p>
                  </a:txBody>
                  <a:tcPr marL="0" marR="0" marT="0" marB="0" anchor="b">
                    <a:lnL>
                      <a:noFill/>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07">
                <a:tc gridSpan="11">
                  <a:txBody>
                    <a:bodyPr/>
                    <a:lstStyle/>
                    <a:p>
                      <a:pPr algn="l" fontAlgn="b"/>
                      <a:r>
                        <a:rPr lang="tr-TR" sz="400" b="1" i="0" u="none" strike="noStrike">
                          <a:solidFill>
                            <a:srgbClr val="000000"/>
                          </a:solidFill>
                          <a:latin typeface="Tahoma"/>
                        </a:rPr>
                        <a:t>UYGUNSUZLUK TANIMI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0757">
                <a:tc gridSpan="11">
                  <a:txBody>
                    <a:bodyPr/>
                    <a:lstStyle/>
                    <a:p>
                      <a:pPr algn="l" fontAlgn="b"/>
                      <a:r>
                        <a:rPr lang="tr-TR" sz="400" b="0" i="0" u="none" strike="noStrike">
                          <a:solidFill>
                            <a:srgbClr val="000000"/>
                          </a:solidFill>
                          <a:latin typeface="Tahoma"/>
                        </a:rPr>
                        <a:t> Kalite Yönetim Sisteminin etkin sürdürülebilmesi için personel ihtiyacı olduğu görülmüştür. (ISO 9001:2015 Madde No:7.1.2.) </a:t>
                      </a:r>
                      <a:r>
                        <a:rPr lang="tr-TR" sz="400" b="1" i="0" u="none" strike="noStrike">
                          <a:solidFill>
                            <a:srgbClr val="000000"/>
                          </a:solidFill>
                          <a:latin typeface="Tahoma"/>
                        </a:rPr>
                        <a:t>-MİNÖR</a:t>
                      </a:r>
                      <a:endParaRPr lang="tr-TR" sz="400" b="0" i="0" u="none" strike="noStrike">
                        <a:solidFill>
                          <a:srgbClr val="000000"/>
                        </a:solidFill>
                        <a:latin typeface="Tahoma"/>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82107">
                <a:tc>
                  <a:txBody>
                    <a:bodyPr/>
                    <a:lstStyle/>
                    <a:p>
                      <a:pPr algn="l" fontAlgn="b"/>
                      <a:r>
                        <a:rPr lang="tr-TR" sz="400" b="1"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82107">
                <a:tc gridSpan="5">
                  <a:txBody>
                    <a:bodyPr/>
                    <a:lstStyle/>
                    <a:p>
                      <a:pPr algn="ctr" fontAlgn="b"/>
                      <a:r>
                        <a:rPr lang="tr-TR" sz="400" b="1" i="0" u="none" strike="noStrike">
                          <a:solidFill>
                            <a:srgbClr val="000000"/>
                          </a:solidFill>
                          <a:latin typeface="Tahoma"/>
                        </a:rPr>
                        <a:t>DF AÇILAN BÖLÜM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400" b="1" i="0" u="none" strike="noStrike">
                          <a:solidFill>
                            <a:srgbClr val="000000"/>
                          </a:solidFill>
                          <a:latin typeface="Tahoma"/>
                        </a:rPr>
                        <a:t>DF AÇAN ONAYI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27430">
                <a:tc gridSpan="5">
                  <a:txBody>
                    <a:bodyPr/>
                    <a:lstStyle/>
                    <a:p>
                      <a:pPr algn="ctr" fontAlgn="ctr"/>
                      <a:r>
                        <a:rPr lang="tr-TR" sz="400" b="0" i="0" u="none" strike="noStrike">
                          <a:solidFill>
                            <a:srgbClr val="000000"/>
                          </a:solidFill>
                          <a:latin typeface="Tahoma"/>
                        </a:rPr>
                        <a:t>Prof. Dr. Serkan TAPKIN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400" b="0" i="0" u="none" strike="noStrike">
                          <a:solidFill>
                            <a:srgbClr val="000000"/>
                          </a:solidFill>
                          <a:latin typeface="Tahoma"/>
                        </a:rPr>
                        <a:t>Adalet KULAKSIZ-Duygu ÖZYEŞİL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2107">
                <a:tc gridSpan="11">
                  <a:txBody>
                    <a:bodyPr/>
                    <a:lstStyle/>
                    <a:p>
                      <a:pPr algn="l" fontAlgn="b"/>
                      <a:r>
                        <a:rPr lang="tr-TR" sz="400" b="1" i="0" u="none" strike="noStrike">
                          <a:solidFill>
                            <a:srgbClr val="000000"/>
                          </a:solidFill>
                          <a:latin typeface="Tahoma"/>
                        </a:rPr>
                        <a:t>KÖK NEDEN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2D05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9338">
                <a:tc gridSpan="11">
                  <a:txBody>
                    <a:bodyPr/>
                    <a:lstStyle/>
                    <a:p>
                      <a:pPr algn="ctr" fontAlgn="b"/>
                      <a:r>
                        <a:rPr lang="tr-TR" sz="300" b="0" i="0" u="none" strike="noStrike">
                          <a:solidFill>
                            <a:srgbClr val="000000"/>
                          </a:solidFill>
                          <a:latin typeface="Tahoma"/>
                        </a:rPr>
                        <a:t> </a:t>
                      </a:r>
                    </a:p>
                  </a:txBody>
                  <a:tcPr marL="0" marR="0" marT="0" marB="0" anchor="b">
                    <a:lnL>
                      <a:noFill/>
                    </a:lnL>
                    <a:lnR>
                      <a:noFill/>
                    </a:lnR>
                    <a:lnT>
                      <a:noFill/>
                    </a:lnT>
                    <a:lnB w="6350" cap="flat" cmpd="sng" algn="ctr">
                      <a:solidFill>
                        <a:srgbClr val="000000"/>
                      </a:solidFill>
                      <a:prstDash val="dash"/>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2107">
                <a:tc gridSpan="11">
                  <a:txBody>
                    <a:bodyPr/>
                    <a:lstStyle/>
                    <a:p>
                      <a:pPr algn="l" fontAlgn="b"/>
                      <a:r>
                        <a:rPr lang="tr-TR" sz="400" b="1" i="0" u="none" strike="noStrike">
                          <a:solidFill>
                            <a:srgbClr val="000000"/>
                          </a:solidFill>
                          <a:latin typeface="Tahoma"/>
                        </a:rPr>
                        <a:t>YAPILACAK GEÇİCİ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2107">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gridSpan="11">
                  <a:txBody>
                    <a:bodyPr/>
                    <a:lstStyle/>
                    <a:p>
                      <a:pPr algn="l" fontAlgn="b"/>
                      <a:r>
                        <a:rPr lang="tr-TR" sz="400" b="1" i="0" u="none" strike="noStrike">
                          <a:solidFill>
                            <a:srgbClr val="000000"/>
                          </a:solidFill>
                          <a:latin typeface="Tahoma"/>
                        </a:rPr>
                        <a:t>YAPILACAK KALICI FAALİYET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2107">
                <a:tc>
                  <a:txBody>
                    <a:bodyPr/>
                    <a:lstStyle/>
                    <a:p>
                      <a:pPr algn="ctr" fontAlgn="b"/>
                      <a:r>
                        <a:rPr lang="tr-TR" sz="400" b="1" i="0" u="none" strike="noStrike">
                          <a:solidFill>
                            <a:srgbClr val="000000"/>
                          </a:solidFill>
                          <a:latin typeface="Tahoma"/>
                        </a:rPr>
                        <a:t>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1" i="0" u="none" strike="noStrike">
                          <a:solidFill>
                            <a:srgbClr val="000000"/>
                          </a:solidFill>
                          <a:latin typeface="Tahoma"/>
                        </a:rPr>
                        <a:t>Faaliyet Tanımı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1" i="0" u="none" strike="noStrike">
                          <a:solidFill>
                            <a:srgbClr val="000000"/>
                          </a:solidFill>
                          <a:latin typeface="Tahoma"/>
                        </a:rPr>
                        <a:t>Sorumlu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1" i="0" u="none" strike="noStrike">
                          <a:solidFill>
                            <a:srgbClr val="000000"/>
                          </a:solidFill>
                          <a:latin typeface="Tahoma"/>
                        </a:rPr>
                        <a:t>Termin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164216">
                <a:tc>
                  <a:txBody>
                    <a:bodyPr/>
                    <a:lstStyle/>
                    <a:p>
                      <a:pPr algn="ctr" fontAlgn="b"/>
                      <a:r>
                        <a:rPr lang="tr-TR" sz="400" b="0" i="0" u="none" strike="noStrike">
                          <a:solidFill>
                            <a:srgbClr val="000000"/>
                          </a:solidFill>
                          <a:latin typeface="Tahoma"/>
                        </a:rPr>
                        <a:t>7.1.2.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Personel temini gerçekleştirilmesi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Fen Bilimleri Enstitü Md.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31.12.2019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gridSpan="11">
                  <a:txBody>
                    <a:bodyPr/>
                    <a:lstStyle/>
                    <a:p>
                      <a:pPr algn="l" fontAlgn="b"/>
                      <a:r>
                        <a:rPr lang="tr-TR" sz="400" b="1" i="0" u="none" strike="noStrike">
                          <a:solidFill>
                            <a:srgbClr val="000000"/>
                          </a:solidFill>
                          <a:latin typeface="Tahoma"/>
                        </a:rPr>
                        <a:t>TAKİP VE 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2107">
                <a:tc gridSpan="2">
                  <a:txBody>
                    <a:bodyPr/>
                    <a:lstStyle/>
                    <a:p>
                      <a:pPr algn="ctr" fontAlgn="b"/>
                      <a:r>
                        <a:rPr lang="tr-TR" sz="400" b="1" i="0" u="none" strike="noStrike">
                          <a:solidFill>
                            <a:srgbClr val="000000"/>
                          </a:solidFill>
                          <a:latin typeface="Tahoma"/>
                        </a:rPr>
                        <a:t>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1" i="0" u="none" strike="noStrike">
                          <a:solidFill>
                            <a:srgbClr val="000000"/>
                          </a:solidFill>
                          <a:latin typeface="Tahoma"/>
                        </a:rPr>
                        <a:t>Takibi Gerçekleştiren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1" i="0" u="none" strike="noStrike">
                          <a:solidFill>
                            <a:srgbClr val="000000"/>
                          </a:solidFill>
                          <a:latin typeface="Tahoma"/>
                        </a:rPr>
                        <a:t>Takip Sonucu&amp;Karar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1" i="0" u="none" strike="noStrike">
                          <a:solidFill>
                            <a:srgbClr val="000000"/>
                          </a:solidFill>
                          <a:latin typeface="Tahoma"/>
                        </a:rPr>
                        <a:t>Takip Eden Onayı</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82107">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246323">
                <a:tc gridSpan="2">
                  <a:txBody>
                    <a:bodyPr/>
                    <a:lstStyle/>
                    <a:p>
                      <a:pPr algn="l" fontAlgn="b"/>
                      <a:r>
                        <a:rPr lang="tr-TR" sz="400" b="1" i="0" u="none" strike="noStrike">
                          <a:solidFill>
                            <a:srgbClr val="000000"/>
                          </a:solidFill>
                          <a:latin typeface="Tahoma"/>
                        </a:rPr>
                        <a:t>Faaliyetin Etkinlik Takip Tarihi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tr-TR"/>
                    </a:p>
                  </a:txBody>
                  <a:tcPr/>
                </a:tc>
              </a:tr>
              <a:tr h="82107">
                <a:tc gridSpan="5">
                  <a:txBody>
                    <a:bodyPr/>
                    <a:lstStyle/>
                    <a:p>
                      <a:pPr algn="l" fontAlgn="b"/>
                      <a:r>
                        <a:rPr lang="tr-TR" sz="400" b="1" i="0" u="none" strike="noStrike">
                          <a:solidFill>
                            <a:srgbClr val="000000"/>
                          </a:solidFill>
                          <a:latin typeface="Tahoma"/>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82107">
                <a:tc gridSpan="11">
                  <a:txBody>
                    <a:bodyPr/>
                    <a:lstStyle/>
                    <a:p>
                      <a:pPr algn="l" fontAlgn="b"/>
                      <a:r>
                        <a:rPr lang="tr-TR" sz="400" b="1" i="0" u="none" strike="noStrike">
                          <a:solidFill>
                            <a:srgbClr val="000000"/>
                          </a:solidFill>
                          <a:latin typeface="Tahoma"/>
                        </a:rPr>
                        <a:t>DF'NİN ETKİLEDİĞİ DOKÜMANTASYONLAR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979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46">
                <a:tc gridSpan="2">
                  <a:txBody>
                    <a:bodyPr/>
                    <a:lstStyle/>
                    <a:p>
                      <a:pPr algn="l" fontAlgn="b"/>
                      <a:r>
                        <a:rPr lang="tr-TR" sz="400" b="0" i="0" u="none" strike="noStrike">
                          <a:solidFill>
                            <a:srgbClr val="000000"/>
                          </a:solidFill>
                          <a:latin typeface="Tahoma"/>
                        </a:rPr>
                        <a:t>Kalite El Kitabı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Calibri"/>
                      </a:endParaRPr>
                    </a:p>
                  </a:txBody>
                  <a:tcPr marL="0" marR="0" marT="0" marB="0">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a:txBody>
                    <a:bodyPr/>
                    <a:lstStyle/>
                    <a:p>
                      <a:pPr algn="l" fontAlgn="b"/>
                      <a:r>
                        <a:rPr lang="tr-TR" sz="400" b="0" i="0" u="none" strike="noStrike">
                          <a:solidFill>
                            <a:srgbClr val="000000"/>
                          </a:solidFill>
                          <a:latin typeface="Tahoma"/>
                        </a:rPr>
                        <a:t>Prosedür</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a:txBody>
                    <a:bodyPr/>
                    <a:lstStyle/>
                    <a:p>
                      <a:pPr algn="l" fontAlgn="b"/>
                      <a:r>
                        <a:rPr lang="tr-TR" sz="400" b="0" i="0" u="none" strike="noStrike">
                          <a:solidFill>
                            <a:srgbClr val="000000"/>
                          </a:solidFill>
                          <a:latin typeface="Tahoma"/>
                        </a:rPr>
                        <a:t>Talimat</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gridSpan="3">
                  <a:txBody>
                    <a:bodyPr/>
                    <a:lstStyle/>
                    <a:p>
                      <a:pPr algn="l" fontAlgn="b"/>
                      <a:r>
                        <a:rPr lang="tr-TR" sz="400" b="0" i="0" u="none" strike="noStrike">
                          <a:solidFill>
                            <a:srgbClr val="000000"/>
                          </a:solidFill>
                          <a:latin typeface="Tahoma"/>
                        </a:rPr>
                        <a:t>Kaplumbağa Şeması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a:txBody>
                    <a:bodyPr/>
                    <a:lstStyle/>
                    <a:p>
                      <a:pPr algn="l" fontAlgn="b"/>
                      <a:r>
                        <a:rPr lang="tr-TR" sz="400" b="0" i="0" u="none" strike="noStrike">
                          <a:solidFill>
                            <a:srgbClr val="000000"/>
                          </a:solidFill>
                          <a:latin typeface="Tahoma"/>
                        </a:rPr>
                        <a:t>İş Akışı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a:txBody>
                    <a:bodyPr/>
                    <a:lstStyle/>
                    <a:p>
                      <a:pPr algn="l" fontAlgn="b"/>
                      <a:r>
                        <a:rPr lang="tr-TR" sz="400" b="0" i="0" u="none" strike="noStrike">
                          <a:solidFill>
                            <a:srgbClr val="000000"/>
                          </a:solidFill>
                          <a:latin typeface="Tahoma"/>
                        </a:rPr>
                        <a:t>Form</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gridSpan="2">
                  <a:txBody>
                    <a:bodyPr/>
                    <a:lstStyle/>
                    <a:p>
                      <a:pPr algn="l" fontAlgn="b"/>
                      <a:r>
                        <a:rPr lang="tr-TR" sz="400" b="0" i="0" u="none" strike="noStrike">
                          <a:solidFill>
                            <a:srgbClr val="000000"/>
                          </a:solidFill>
                          <a:latin typeface="Tahoma"/>
                        </a:rPr>
                        <a:t>Faaliyet Planı</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gridSpan="2">
                  <a:txBody>
                    <a:bodyPr/>
                    <a:lstStyle/>
                    <a:p>
                      <a:pPr algn="l" fontAlgn="b"/>
                      <a:r>
                        <a:rPr lang="tr-TR" sz="400" b="0" i="0" u="none" strike="noStrike">
                          <a:solidFill>
                            <a:srgbClr val="000000"/>
                          </a:solidFill>
                          <a:latin typeface="Tahoma"/>
                        </a:rPr>
                        <a:t>Stratejik Plan</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gridSpan="2">
                  <a:txBody>
                    <a:bodyPr/>
                    <a:lstStyle/>
                    <a:p>
                      <a:pPr algn="l" fontAlgn="b"/>
                      <a:r>
                        <a:rPr lang="tr-TR" sz="400" b="0" i="0" u="none" strike="noStrike">
                          <a:solidFill>
                            <a:srgbClr val="000000"/>
                          </a:solidFill>
                          <a:latin typeface="Tahoma"/>
                        </a:rPr>
                        <a:t>Kalite Hedefleri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82107">
                <a:tc gridSpan="2">
                  <a:txBody>
                    <a:bodyPr/>
                    <a:lstStyle/>
                    <a:p>
                      <a:pPr algn="l" fontAlgn="b"/>
                      <a:r>
                        <a:rPr lang="tr-TR" sz="400" b="0" i="0" u="none" strike="noStrike">
                          <a:solidFill>
                            <a:srgbClr val="000000"/>
                          </a:solidFill>
                          <a:latin typeface="Tahoma"/>
                        </a:rPr>
                        <a:t>Risk Analizi</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6421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6421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6421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a:noFill/>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64216">
                <a:tc gridSpan="2">
                  <a:txBody>
                    <a:bodyPr/>
                    <a:lstStyle/>
                    <a:p>
                      <a:pPr algn="l" fontAlgn="b"/>
                      <a:r>
                        <a:rPr lang="tr-TR" sz="400" b="0" i="0" u="none" strike="noStrike">
                          <a:solidFill>
                            <a:srgbClr val="000000"/>
                          </a:solidFill>
                          <a:latin typeface="Tahoma"/>
                        </a:rPr>
                        <a:t>Diğer (Açıklayınız)</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6">
                  <a:txBody>
                    <a:bodyPr/>
                    <a:lstStyle/>
                    <a:p>
                      <a:pPr algn="l" fontAlgn="b"/>
                      <a:r>
                        <a:rPr lang="tr-TR" sz="400" b="0" i="0" u="none" strike="noStrike">
                          <a:solidFill>
                            <a:srgbClr val="000000"/>
                          </a:solidFill>
                          <a:latin typeface="Tahoma"/>
                        </a:rPr>
                        <a:t>Revizyon no:……………….. Rev.Tarihi:………………………..</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400" b="0" i="0" u="none" strike="noStrike">
                          <a:solidFill>
                            <a:srgbClr val="000000"/>
                          </a:solidFill>
                          <a:latin typeface="Tahoma"/>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82107">
                <a:tc gridSpan="11">
                  <a:txBody>
                    <a:bodyPr/>
                    <a:lstStyle/>
                    <a:p>
                      <a:pPr algn="l" fontAlgn="b"/>
                      <a:r>
                        <a:rPr lang="tr-TR" sz="400" b="1" i="0" u="none" strike="noStrike">
                          <a:solidFill>
                            <a:srgbClr val="000000"/>
                          </a:solidFill>
                          <a:latin typeface="Tahoma"/>
                        </a:rPr>
                        <a:t>DF KAPANMA HIZI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3491">
                <a:tc gridSpan="11">
                  <a:txBody>
                    <a:bodyPr/>
                    <a:lstStyle/>
                    <a:p>
                      <a:pPr algn="ctr" fontAlgn="b"/>
                      <a:r>
                        <a:rPr lang="tr-TR" sz="400" b="0" i="0" u="none" strike="noStrike">
                          <a:solidFill>
                            <a:srgbClr val="000000"/>
                          </a:solidFill>
                          <a:latin typeface="Tahoma"/>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64216">
                <a:tc gridSpan="7">
                  <a:txBody>
                    <a:bodyPr/>
                    <a:lstStyle/>
                    <a:p>
                      <a:pPr algn="l" fontAlgn="b"/>
                      <a:r>
                        <a:rPr lang="tr-TR" sz="400" b="0" i="0" u="none" strike="noStrike">
                          <a:solidFill>
                            <a:srgbClr val="000000"/>
                          </a:solidFill>
                          <a:latin typeface="Tahoma"/>
                        </a:rPr>
                        <a:t>Form No:KY-FR-0010 Yayın Tarihi:03.05.2018 Değ.Tarihi:-Değ.No:0</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400" b="0" i="0" u="none" strike="noStrike" dirty="0">
                        <a:solidFill>
                          <a:srgbClr val="000000"/>
                        </a:solidFill>
                        <a:latin typeface="Tahoma"/>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202" name="Metin kutusu 21"/>
          <p:cNvSpPr txBox="1"/>
          <p:nvPr/>
        </p:nvSpPr>
        <p:spPr>
          <a:xfrm>
            <a:off x="1828800" y="84867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3" name="Metin kutusu 22"/>
          <p:cNvSpPr txBox="1"/>
          <p:nvPr/>
        </p:nvSpPr>
        <p:spPr>
          <a:xfrm>
            <a:off x="1828800" y="86487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4" name="Metin kutusu 23"/>
          <p:cNvSpPr txBox="1"/>
          <p:nvPr/>
        </p:nvSpPr>
        <p:spPr>
          <a:xfrm>
            <a:off x="1828800" y="88106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5" name="Metin kutusu 24"/>
          <p:cNvSpPr txBox="1"/>
          <p:nvPr/>
        </p:nvSpPr>
        <p:spPr>
          <a:xfrm>
            <a:off x="1828800" y="89725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6" name="Metin kutusu 25"/>
          <p:cNvSpPr txBox="1"/>
          <p:nvPr/>
        </p:nvSpPr>
        <p:spPr>
          <a:xfrm>
            <a:off x="1828800" y="91344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7" name="Metin kutusu 26"/>
          <p:cNvSpPr txBox="1"/>
          <p:nvPr/>
        </p:nvSpPr>
        <p:spPr>
          <a:xfrm>
            <a:off x="1828800" y="9296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8" name="Metin kutusu 27"/>
          <p:cNvSpPr txBox="1"/>
          <p:nvPr/>
        </p:nvSpPr>
        <p:spPr>
          <a:xfrm>
            <a:off x="1828800" y="97821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09" name="Metin kutusu 28"/>
          <p:cNvSpPr txBox="1"/>
          <p:nvPr/>
        </p:nvSpPr>
        <p:spPr>
          <a:xfrm>
            <a:off x="1828800" y="94583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0" name="Metin kutusu 29"/>
          <p:cNvSpPr txBox="1"/>
          <p:nvPr/>
        </p:nvSpPr>
        <p:spPr>
          <a:xfrm>
            <a:off x="1828800" y="96202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1" name="Metin kutusu 30"/>
          <p:cNvSpPr txBox="1"/>
          <p:nvPr/>
        </p:nvSpPr>
        <p:spPr>
          <a:xfrm>
            <a:off x="1828800" y="97821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2" name="Metin kutusu 31"/>
          <p:cNvSpPr txBox="1"/>
          <p:nvPr/>
        </p:nvSpPr>
        <p:spPr>
          <a:xfrm>
            <a:off x="1828800" y="99441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3" name="Metin kutusu 32"/>
          <p:cNvSpPr txBox="1"/>
          <p:nvPr/>
        </p:nvSpPr>
        <p:spPr>
          <a:xfrm>
            <a:off x="1828800" y="1010602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4" name="Metin kutusu 33"/>
          <p:cNvSpPr txBox="1"/>
          <p:nvPr/>
        </p:nvSpPr>
        <p:spPr>
          <a:xfrm>
            <a:off x="1828800" y="1026795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5" name="Metin kutusu 34"/>
          <p:cNvSpPr txBox="1"/>
          <p:nvPr/>
        </p:nvSpPr>
        <p:spPr>
          <a:xfrm>
            <a:off x="1828800" y="10429875"/>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216" name="Metin kutusu 35"/>
          <p:cNvSpPr txBox="1"/>
          <p:nvPr/>
        </p:nvSpPr>
        <p:spPr>
          <a:xfrm>
            <a:off x="1828800" y="105918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 xmlns:p14="http://schemas.microsoft.com/office/powerpoint/2010/main" val="23402444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60612" y="188197"/>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İÇ DENETİMLER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pPr/>
              <a:t>32</a:t>
            </a:fld>
            <a:endParaRPr lang="tr-TR"/>
          </a:p>
        </p:txBody>
      </p:sp>
      <p:pic>
        <p:nvPicPr>
          <p:cNvPr id="65" name="Resim 64"/>
          <p:cNvPicPr/>
          <p:nvPr/>
        </p:nvPicPr>
        <p:blipFill>
          <a:blip r:embed="rId2"/>
          <a:stretch>
            <a:fillRect/>
          </a:stretch>
        </p:blipFill>
        <p:spPr>
          <a:xfrm>
            <a:off x="214282" y="188640"/>
            <a:ext cx="2542456" cy="525716"/>
          </a:xfrm>
          <a:prstGeom prst="rect">
            <a:avLst/>
          </a:prstGeom>
        </p:spPr>
      </p:pic>
      <p:sp>
        <p:nvSpPr>
          <p:cNvPr id="66" name="Metin kutusu 1"/>
          <p:cNvSpPr txBox="1"/>
          <p:nvPr/>
        </p:nvSpPr>
        <p:spPr>
          <a:xfrm>
            <a:off x="9113838" y="232092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67" name="Metin kutusu 2"/>
          <p:cNvSpPr txBox="1"/>
          <p:nvPr/>
        </p:nvSpPr>
        <p:spPr>
          <a:xfrm>
            <a:off x="9856788" y="2301875"/>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68" name="Metin kutusu 3"/>
          <p:cNvSpPr txBox="1"/>
          <p:nvPr/>
        </p:nvSpPr>
        <p:spPr>
          <a:xfrm>
            <a:off x="5294313" y="9931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69" name="Metin kutusu 4"/>
          <p:cNvSpPr txBox="1"/>
          <p:nvPr/>
        </p:nvSpPr>
        <p:spPr>
          <a:xfrm>
            <a:off x="5294313" y="10121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0" name="Metin kutusu 5"/>
          <p:cNvSpPr txBox="1"/>
          <p:nvPr/>
        </p:nvSpPr>
        <p:spPr>
          <a:xfrm>
            <a:off x="5294313" y="10312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6"/>
          <p:cNvSpPr txBox="1"/>
          <p:nvPr/>
        </p:nvSpPr>
        <p:spPr>
          <a:xfrm>
            <a:off x="5294313" y="10502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7"/>
          <p:cNvSpPr txBox="1"/>
          <p:nvPr/>
        </p:nvSpPr>
        <p:spPr>
          <a:xfrm>
            <a:off x="5294313" y="10693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8"/>
          <p:cNvSpPr txBox="1"/>
          <p:nvPr/>
        </p:nvSpPr>
        <p:spPr>
          <a:xfrm>
            <a:off x="5294313" y="10883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9"/>
          <p:cNvSpPr txBox="1"/>
          <p:nvPr/>
        </p:nvSpPr>
        <p:spPr>
          <a:xfrm>
            <a:off x="5294313" y="11455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10"/>
          <p:cNvSpPr txBox="1"/>
          <p:nvPr/>
        </p:nvSpPr>
        <p:spPr>
          <a:xfrm>
            <a:off x="5294313" y="11074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1"/>
          <p:cNvSpPr txBox="1"/>
          <p:nvPr/>
        </p:nvSpPr>
        <p:spPr>
          <a:xfrm>
            <a:off x="5294313" y="11264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2"/>
          <p:cNvSpPr txBox="1"/>
          <p:nvPr/>
        </p:nvSpPr>
        <p:spPr>
          <a:xfrm>
            <a:off x="5294313" y="11455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3"/>
          <p:cNvSpPr txBox="1"/>
          <p:nvPr/>
        </p:nvSpPr>
        <p:spPr>
          <a:xfrm>
            <a:off x="5294313" y="11645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4"/>
          <p:cNvSpPr txBox="1"/>
          <p:nvPr/>
        </p:nvSpPr>
        <p:spPr>
          <a:xfrm>
            <a:off x="5294313" y="11836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5"/>
          <p:cNvSpPr txBox="1"/>
          <p:nvPr/>
        </p:nvSpPr>
        <p:spPr>
          <a:xfrm>
            <a:off x="5294313" y="12026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6"/>
          <p:cNvSpPr txBox="1"/>
          <p:nvPr/>
        </p:nvSpPr>
        <p:spPr>
          <a:xfrm>
            <a:off x="5294313" y="12217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7"/>
          <p:cNvSpPr txBox="1"/>
          <p:nvPr/>
        </p:nvSpPr>
        <p:spPr>
          <a:xfrm>
            <a:off x="5294313" y="12407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4" name="Metin kutusu 19"/>
          <p:cNvSpPr txBox="1"/>
          <p:nvPr/>
        </p:nvSpPr>
        <p:spPr>
          <a:xfrm>
            <a:off x="9113838" y="232092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5" name="Metin kutusu 20"/>
          <p:cNvSpPr txBox="1"/>
          <p:nvPr/>
        </p:nvSpPr>
        <p:spPr>
          <a:xfrm>
            <a:off x="9856788" y="2301875"/>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6" name="Metin kutusu 1"/>
          <p:cNvSpPr txBox="1"/>
          <p:nvPr/>
        </p:nvSpPr>
        <p:spPr>
          <a:xfrm>
            <a:off x="9113838" y="232092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7" name="Metin kutusu 2"/>
          <p:cNvSpPr txBox="1"/>
          <p:nvPr/>
        </p:nvSpPr>
        <p:spPr>
          <a:xfrm>
            <a:off x="9856788" y="2301875"/>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8" name="Metin kutusu 3"/>
          <p:cNvSpPr txBox="1"/>
          <p:nvPr/>
        </p:nvSpPr>
        <p:spPr>
          <a:xfrm>
            <a:off x="5294313" y="9931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9" name="Metin kutusu 4"/>
          <p:cNvSpPr txBox="1"/>
          <p:nvPr/>
        </p:nvSpPr>
        <p:spPr>
          <a:xfrm>
            <a:off x="5294313" y="10121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5"/>
          <p:cNvSpPr txBox="1"/>
          <p:nvPr/>
        </p:nvSpPr>
        <p:spPr>
          <a:xfrm>
            <a:off x="5294313" y="10312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6"/>
          <p:cNvSpPr txBox="1"/>
          <p:nvPr/>
        </p:nvSpPr>
        <p:spPr>
          <a:xfrm>
            <a:off x="5294313" y="10502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7"/>
          <p:cNvSpPr txBox="1"/>
          <p:nvPr/>
        </p:nvSpPr>
        <p:spPr>
          <a:xfrm>
            <a:off x="5294313" y="10693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8"/>
          <p:cNvSpPr txBox="1"/>
          <p:nvPr/>
        </p:nvSpPr>
        <p:spPr>
          <a:xfrm>
            <a:off x="5294313" y="10883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9"/>
          <p:cNvSpPr txBox="1"/>
          <p:nvPr/>
        </p:nvSpPr>
        <p:spPr>
          <a:xfrm>
            <a:off x="5294313" y="11455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10"/>
          <p:cNvSpPr txBox="1"/>
          <p:nvPr/>
        </p:nvSpPr>
        <p:spPr>
          <a:xfrm>
            <a:off x="5294313" y="11074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11"/>
          <p:cNvSpPr txBox="1"/>
          <p:nvPr/>
        </p:nvSpPr>
        <p:spPr>
          <a:xfrm>
            <a:off x="5294313" y="11264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2"/>
          <p:cNvSpPr txBox="1"/>
          <p:nvPr/>
        </p:nvSpPr>
        <p:spPr>
          <a:xfrm>
            <a:off x="5294313" y="11455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3"/>
          <p:cNvSpPr txBox="1"/>
          <p:nvPr/>
        </p:nvSpPr>
        <p:spPr>
          <a:xfrm>
            <a:off x="5294313" y="11645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4"/>
          <p:cNvSpPr txBox="1"/>
          <p:nvPr/>
        </p:nvSpPr>
        <p:spPr>
          <a:xfrm>
            <a:off x="5294313" y="11836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5"/>
          <p:cNvSpPr txBox="1"/>
          <p:nvPr/>
        </p:nvSpPr>
        <p:spPr>
          <a:xfrm>
            <a:off x="5294313" y="12026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6"/>
          <p:cNvSpPr txBox="1"/>
          <p:nvPr/>
        </p:nvSpPr>
        <p:spPr>
          <a:xfrm>
            <a:off x="5294313" y="122174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7"/>
          <p:cNvSpPr txBox="1"/>
          <p:nvPr/>
        </p:nvSpPr>
        <p:spPr>
          <a:xfrm>
            <a:off x="5294313" y="12407900"/>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19"/>
          <p:cNvSpPr txBox="1"/>
          <p:nvPr/>
        </p:nvSpPr>
        <p:spPr>
          <a:xfrm>
            <a:off x="9113838" y="232092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5" name="Metin kutusu 20"/>
          <p:cNvSpPr txBox="1"/>
          <p:nvPr/>
        </p:nvSpPr>
        <p:spPr>
          <a:xfrm>
            <a:off x="9856788" y="2301875"/>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02"/>
          <p:cNvSpPr txBox="1"/>
          <p:nvPr/>
        </p:nvSpPr>
        <p:spPr>
          <a:xfrm>
            <a:off x="7358082" y="3214687"/>
            <a:ext cx="1500198" cy="1323439"/>
          </a:xfrm>
          <a:prstGeom prst="rect">
            <a:avLst/>
          </a:prstGeom>
          <a:noFill/>
        </p:spPr>
        <p:txBody>
          <a:bodyPr wrap="square" rtlCol="0">
            <a:spAutoFit/>
          </a:bodyPr>
          <a:lstStyle/>
          <a:p>
            <a:pPr algn="ctr"/>
            <a:r>
              <a:rPr lang="tr-TR" sz="2000" b="1" dirty="0" smtClean="0"/>
              <a:t>KYS İç Denetim Başarı Puanı </a:t>
            </a:r>
          </a:p>
          <a:p>
            <a:pPr algn="ctr"/>
            <a:r>
              <a:rPr lang="tr-TR" sz="2000" b="1" dirty="0" smtClean="0"/>
              <a:t>94 %</a:t>
            </a:r>
            <a:endParaRPr lang="tr-TR" sz="2000" b="1" dirty="0"/>
          </a:p>
        </p:txBody>
      </p:sp>
      <p:graphicFrame>
        <p:nvGraphicFramePr>
          <p:cNvPr id="106" name="105 Tablo"/>
          <p:cNvGraphicFramePr>
            <a:graphicFrameLocks noGrp="1"/>
          </p:cNvGraphicFramePr>
          <p:nvPr/>
        </p:nvGraphicFramePr>
        <p:xfrm>
          <a:off x="1214414" y="857226"/>
          <a:ext cx="5857916" cy="5786483"/>
        </p:xfrm>
        <a:graphic>
          <a:graphicData uri="http://schemas.openxmlformats.org/drawingml/2006/table">
            <a:tbl>
              <a:tblPr/>
              <a:tblGrid>
                <a:gridCol w="895757"/>
                <a:gridCol w="568042"/>
                <a:gridCol w="680009"/>
                <a:gridCol w="589888"/>
                <a:gridCol w="480649"/>
                <a:gridCol w="600812"/>
                <a:gridCol w="480649"/>
                <a:gridCol w="447878"/>
                <a:gridCol w="218476"/>
                <a:gridCol w="480649"/>
                <a:gridCol w="415107"/>
              </a:tblGrid>
              <a:tr h="89947">
                <a:tc>
                  <a:txBody>
                    <a:bodyPr/>
                    <a:lstStyle/>
                    <a:p>
                      <a:pPr algn="l" fontAlgn="b"/>
                      <a:endParaRPr lang="tr-TR" sz="400" b="0" i="0" u="none" strike="noStrike">
                        <a:solidFill>
                          <a:srgbClr val="000000"/>
                        </a:solidFill>
                        <a:latin typeface="Calibri"/>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a:noFill/>
                    </a:lnT>
                    <a:lnB>
                      <a:noFill/>
                    </a:lnB>
                  </a:tcPr>
                </a:tc>
              </a:tr>
              <a:tr h="196249">
                <a:tc gridSpan="11">
                  <a:txBody>
                    <a:bodyPr/>
                    <a:lstStyle/>
                    <a:p>
                      <a:pPr algn="ctr" fontAlgn="ctr"/>
                      <a:r>
                        <a:rPr lang="tr-TR" sz="900" b="1" i="0" u="none" strike="noStrike">
                          <a:solidFill>
                            <a:srgbClr val="000000"/>
                          </a:solidFill>
                          <a:latin typeface="Tahoma"/>
                        </a:rPr>
                        <a:t>           İÇ DENETİM RAPORU</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7103">
                <a:tc gridSpan="3">
                  <a:txBody>
                    <a:bodyPr/>
                    <a:lstStyle/>
                    <a:p>
                      <a:pPr algn="ctr" fontAlgn="ctr"/>
                      <a:r>
                        <a:rPr lang="tr-TR" sz="400" b="1" i="0" u="none" strike="noStrike">
                          <a:solidFill>
                            <a:srgbClr val="000000"/>
                          </a:solidFill>
                          <a:latin typeface="Tahoma"/>
                        </a:rPr>
                        <a:t>TARİH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c gridSpan="8">
                  <a:txBody>
                    <a:bodyPr/>
                    <a:lstStyle/>
                    <a:p>
                      <a:pPr algn="ctr" fontAlgn="ctr"/>
                      <a:r>
                        <a:rPr lang="tr-TR" sz="400" b="1" i="0" u="none" strike="noStrike">
                          <a:solidFill>
                            <a:srgbClr val="000000"/>
                          </a:solidFill>
                          <a:latin typeface="Tahoma"/>
                        </a:rPr>
                        <a:t>DENETİMDE KARŞILAŞILAN KİŞİLER VE GÖREVLERİ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62855">
                <a:tc gridSpan="3">
                  <a:txBody>
                    <a:bodyPr/>
                    <a:lstStyle/>
                    <a:p>
                      <a:pPr algn="ctr" fontAlgn="ctr"/>
                      <a:r>
                        <a:rPr lang="tr-TR" sz="500" b="1" i="0" u="none" strike="noStrike">
                          <a:solidFill>
                            <a:srgbClr val="000000"/>
                          </a:solidFill>
                          <a:latin typeface="Tahoma"/>
                        </a:rPr>
                        <a:t>30.10.2019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8">
                  <a:txBody>
                    <a:bodyPr/>
                    <a:lstStyle/>
                    <a:p>
                      <a:pPr algn="l" fontAlgn="ctr"/>
                      <a:r>
                        <a:rPr lang="tr-TR" sz="400" b="0" i="0" u="none" strike="noStrike">
                          <a:solidFill>
                            <a:srgbClr val="000000"/>
                          </a:solidFill>
                          <a:latin typeface="Tahoma"/>
                        </a:rPr>
                        <a:t>Prof. Dr.Serkan TAPKIN-Fen Bilimleri Enstitüsü Müdürü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2877">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6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7701">
                <a:tc gridSpan="11">
                  <a:txBody>
                    <a:bodyPr/>
                    <a:lstStyle/>
                    <a:p>
                      <a:pPr algn="ctr" fontAlgn="ctr"/>
                      <a:r>
                        <a:rPr lang="tr-TR" sz="400" b="1" i="0" u="none" strike="noStrike">
                          <a:solidFill>
                            <a:srgbClr val="000000"/>
                          </a:solidFill>
                          <a:latin typeface="Tahoma"/>
                        </a:rPr>
                        <a:t>TESPİT EDİLEN UYGUNSUZLUKLAR</a:t>
                      </a:r>
                      <a:r>
                        <a:rPr lang="tr-TR" sz="400" b="1" i="0" u="none" strike="noStrike">
                          <a:solidFill>
                            <a:srgbClr val="000000"/>
                          </a:solidFill>
                          <a:latin typeface="Symbol"/>
                        </a:rPr>
                        <a:t> </a:t>
                      </a:r>
                      <a:r>
                        <a:rPr lang="tr-TR" sz="500" b="1" i="0" u="none" strike="noStrike">
                          <a:solidFill>
                            <a:srgbClr val="FF0000"/>
                          </a:solidFill>
                          <a:latin typeface="Wingdings"/>
                        </a:rPr>
                        <a:t>LLLL</a:t>
                      </a:r>
                      <a:endParaRPr lang="tr-TR" sz="400" b="1" i="0" u="none" strike="noStrike">
                        <a:solidFill>
                          <a:srgbClr val="000000"/>
                        </a:solidFill>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3763">
                <a:tc>
                  <a:txBody>
                    <a:bodyPr/>
                    <a:lstStyle/>
                    <a:p>
                      <a:pPr algn="l" fontAlgn="ctr"/>
                      <a:r>
                        <a:rPr lang="tr-TR" sz="300" b="1" i="0" u="none" strike="noStrike">
                          <a:solidFill>
                            <a:srgbClr val="000000"/>
                          </a:solidFill>
                          <a:latin typeface="Tahoma"/>
                        </a:rPr>
                        <a:t>MAJOR BULGU SAYISI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FF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400" b="1" i="0" u="none" strike="noStrike">
                          <a:solidFill>
                            <a:srgbClr val="000000"/>
                          </a:solidFill>
                          <a:latin typeface="Tahoma"/>
                        </a:rPr>
                        <a:t>Madde No'ları: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43776">
                <a:tc>
                  <a:txBody>
                    <a:bodyPr/>
                    <a:lstStyle/>
                    <a:p>
                      <a:pPr algn="l" fontAlgn="ctr"/>
                      <a:r>
                        <a:rPr lang="tr-TR" sz="300" b="1" i="0" u="none" strike="noStrike">
                          <a:solidFill>
                            <a:srgbClr val="000000"/>
                          </a:solidFill>
                          <a:latin typeface="Tahoma"/>
                        </a:rPr>
                        <a:t>MİNÖR  BULGU SAYISI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FF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400" b="1" i="0" u="none" strike="noStrike">
                          <a:solidFill>
                            <a:srgbClr val="000000"/>
                          </a:solidFill>
                          <a:latin typeface="Tahoma"/>
                        </a:rPr>
                        <a:t>Madde No'ları: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pl-PL" sz="400" b="1" i="0" u="none" strike="noStrike">
                          <a:solidFill>
                            <a:srgbClr val="000000"/>
                          </a:solidFill>
                          <a:latin typeface="Tahoma"/>
                        </a:rPr>
                        <a:t>4.1 - 6.2.1 (6.2.2.ile aynı )-7.1.2.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2321">
                <a:tc gridSpan="4">
                  <a:txBody>
                    <a:bodyPr/>
                    <a:lstStyle/>
                    <a:p>
                      <a:pPr algn="l" fontAlgn="ctr"/>
                      <a:r>
                        <a:rPr lang="tr-TR" sz="400" b="1" i="1" u="none" strike="noStrike">
                          <a:solidFill>
                            <a:srgbClr val="FF0000"/>
                          </a:solidFill>
                          <a:latin typeface="Tahoma"/>
                        </a:rPr>
                        <a:t>Uygunsuzluklar DF Formlarında tanımlanmaktadır.</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endParaRPr lang="tr-TR" sz="4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5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5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5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5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5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500" b="1"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7701">
                <a:tc gridSpan="11">
                  <a:txBody>
                    <a:bodyPr/>
                    <a:lstStyle/>
                    <a:p>
                      <a:pPr algn="ctr" fontAlgn="ctr"/>
                      <a:r>
                        <a:rPr lang="tr-TR" sz="500" b="1" i="0" u="none" strike="noStrike">
                          <a:solidFill>
                            <a:srgbClr val="000000"/>
                          </a:solidFill>
                          <a:latin typeface="Tahoma"/>
                        </a:rPr>
                        <a:t>İYİLEŞTİRİLMESİ GEREKEN YÖNLER-GÖZLEMLER </a:t>
                      </a:r>
                      <a:r>
                        <a:rPr lang="tr-TR" sz="500" b="1" i="0" u="none" strike="noStrike">
                          <a:solidFill>
                            <a:srgbClr val="FF0000"/>
                          </a:solidFill>
                          <a:latin typeface="Wingdings"/>
                        </a:rPr>
                        <a:t>KKKK</a:t>
                      </a:r>
                      <a:endParaRPr lang="tr-TR" sz="500" b="1" i="0" u="none" strike="noStrike">
                        <a:solidFill>
                          <a:srgbClr val="000000"/>
                        </a:solidFill>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29978">
                <a:tc>
                  <a:txBody>
                    <a:bodyPr/>
                    <a:lstStyle/>
                    <a:p>
                      <a:pPr algn="ctr" fontAlgn="ctr"/>
                      <a:r>
                        <a:rPr lang="tr-TR" sz="300" b="1" i="0" u="none" strike="noStrike">
                          <a:solidFill>
                            <a:srgbClr val="000000"/>
                          </a:solidFill>
                          <a:latin typeface="Tahoma"/>
                        </a:rPr>
                        <a:t>ISO 9001/10002 Madde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ctr" fontAlgn="ctr"/>
                      <a:r>
                        <a:rPr lang="tr-TR" sz="400" b="1" i="0" u="none" strike="noStrike">
                          <a:solidFill>
                            <a:srgbClr val="000000"/>
                          </a:solidFill>
                          <a:latin typeface="Tahoma"/>
                        </a:rPr>
                        <a:t>Gözlem Tanımı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24867">
                <a:tc>
                  <a:txBody>
                    <a:bodyPr/>
                    <a:lstStyle/>
                    <a:p>
                      <a:pPr algn="ctr" fontAlgn="ctr"/>
                      <a:r>
                        <a:rPr lang="tr-TR" sz="400" b="1" i="0" u="none" strike="noStrike">
                          <a:solidFill>
                            <a:srgbClr val="000000"/>
                          </a:solidFill>
                          <a:latin typeface="Tahoma"/>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t"/>
                      <a:r>
                        <a:rPr lang="tr-TR" sz="400" b="0" i="0" u="none" strike="noStrike">
                          <a:solidFill>
                            <a:srgbClr val="000000"/>
                          </a:solidFill>
                          <a:latin typeface="Tahoma"/>
                        </a:rPr>
                        <a:t>Kalite Faaliyet Planında takip edilmeyen maddelere rastlanmıştır.6.1, 7.2, 10, 11. maddeler örnektir. Planın işlenmesi ve takip edilmesi gerekmektedir.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8873">
                <a:tc>
                  <a:txBody>
                    <a:bodyPr/>
                    <a:lstStyle/>
                    <a:p>
                      <a:pPr algn="ctr" fontAlgn="ctr"/>
                      <a:r>
                        <a:rPr lang="tr-TR" sz="400" b="1" i="0" u="none" strike="noStrike">
                          <a:solidFill>
                            <a:srgbClr val="000000"/>
                          </a:solidFill>
                          <a:latin typeface="Tahoma"/>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l" fontAlgn="ctr"/>
                      <a:r>
                        <a:rPr lang="tr-TR" sz="400" b="0" i="0" u="none" strike="noStrike">
                          <a:solidFill>
                            <a:srgbClr val="000000"/>
                          </a:solidFill>
                          <a:latin typeface="Tahoma"/>
                        </a:rPr>
                        <a:t> Girdilerden 12. girdi iptal edilip Ne ile kısmına eklenmelidir.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2321">
                <a:tc>
                  <a:txBody>
                    <a:bodyPr/>
                    <a:lstStyle/>
                    <a:p>
                      <a:pPr algn="ctr" fontAlgn="b"/>
                      <a:r>
                        <a:rPr lang="tr-TR" sz="400" b="1" i="0" u="none" strike="noStrike">
                          <a:solidFill>
                            <a:srgbClr val="000000"/>
                          </a:solidFill>
                          <a:latin typeface="Tahoma"/>
                        </a:rPr>
                        <a:t>4.4./7.5.3.2.1.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7 tane iş akışı olmasına rağmen kaplumbağa Şemasında ES-İA-001 Gelen-Giden evrak iş akışı görülmemiştir.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89093">
                <a:tc>
                  <a:txBody>
                    <a:bodyPr/>
                    <a:lstStyle/>
                    <a:p>
                      <a:pPr algn="ctr" fontAlgn="b"/>
                      <a:r>
                        <a:rPr lang="tr-TR" sz="400" b="1" i="0" u="none" strike="noStrike">
                          <a:solidFill>
                            <a:srgbClr val="000000"/>
                          </a:solidFill>
                          <a:latin typeface="Tahoma"/>
                        </a:rPr>
                        <a:t>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Şikayet Yönetim Sistemi  temsilcisi Tayfun Bey eğitim almamıştır.  Şikayet Yönetim Sisteminin kullanımı ile ilgili bilincin artırılması gerekmektedir.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8480">
                <a:tc>
                  <a:txBody>
                    <a:bodyPr/>
                    <a:lstStyle/>
                    <a:p>
                      <a:pPr algn="ctr" fontAlgn="ctr"/>
                      <a:r>
                        <a:rPr lang="tr-TR" sz="400" b="1" i="0" u="none" strike="noStrike">
                          <a:solidFill>
                            <a:srgbClr val="000000"/>
                          </a:solidFill>
                          <a:latin typeface="Tahoma"/>
                        </a:rPr>
                        <a:t>6.1.2.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Anket Sonucu Zaman ve enerji kaybı Hiçbirşey öğrenmedim Kendim öğrendim yorumu RÖF değeri 210 dan hızlıca 70 e düştüğü görülmüştür. RÖF değerlerindeki düşüşler tekrar gözden geçirilecektir.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6931">
                <a:tc>
                  <a:txBody>
                    <a:bodyPr/>
                    <a:lstStyle/>
                    <a:p>
                      <a:pPr algn="ctr" fontAlgn="ctr"/>
                      <a:r>
                        <a:rPr lang="tr-TR" sz="400" b="1" i="0" u="none" strike="noStrike">
                          <a:solidFill>
                            <a:srgbClr val="000000"/>
                          </a:solidFill>
                          <a:latin typeface="Tahoma"/>
                        </a:rPr>
                        <a:t>7.5.3.2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l" fontAlgn="ctr"/>
                      <a:r>
                        <a:rPr lang="tr-TR" sz="300" b="0" i="0" u="none" strike="noStrike">
                          <a:solidFill>
                            <a:srgbClr val="000000"/>
                          </a:solidFill>
                          <a:latin typeface="Tahoma"/>
                        </a:rPr>
                        <a:t>Dış Kaynaklı doküman listesinde son güncelleme tarihi güncellenmesi gerekmektedir.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6931">
                <a:tc>
                  <a:txBody>
                    <a:bodyPr/>
                    <a:lstStyle/>
                    <a:p>
                      <a:pPr algn="ctr" fontAlgn="ctr"/>
                      <a:r>
                        <a:rPr lang="tr-TR" sz="400" b="1" i="0" u="none" strike="noStrike">
                          <a:solidFill>
                            <a:srgbClr val="000000"/>
                          </a:solidFill>
                          <a:latin typeface="Tahoma"/>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Toplamda 7 derslik kullanılmakta ve yeterlidir. Altyapı yeterlidir ancak İSG de akademisyen eksiği olduğu gözlenmiştir.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6931">
                <a:tc>
                  <a:txBody>
                    <a:bodyPr/>
                    <a:lstStyle/>
                    <a:p>
                      <a:pPr algn="ctr" fontAlgn="ctr"/>
                      <a:r>
                        <a:rPr lang="tr-TR" sz="400" b="1" i="0" u="none" strike="noStrike">
                          <a:solidFill>
                            <a:srgbClr val="000000"/>
                          </a:solidFill>
                          <a:latin typeface="Tahoma"/>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l" fontAlgn="ctr"/>
                      <a:r>
                        <a:rPr lang="tr-TR" sz="300" b="0" i="0" u="none" strike="noStrike">
                          <a:solidFill>
                            <a:srgbClr val="000000"/>
                          </a:solidFill>
                          <a:latin typeface="Tahoma"/>
                        </a:rPr>
                        <a:t>2018 iç denetimde açılan DF formlarındaki riskler 2018 risk analizine eklenmemiş.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6931">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l" fontAlgn="ctr"/>
                      <a:r>
                        <a:rPr lang="tr-TR" sz="3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6931">
                <a:tc>
                  <a:txBody>
                    <a:bodyPr/>
                    <a:lstStyle/>
                    <a:p>
                      <a:pPr algn="ctr" fontAlgn="ctr"/>
                      <a:r>
                        <a:rPr lang="tr-TR" sz="4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lgn="l" fontAlgn="ctr"/>
                      <a:r>
                        <a:rPr lang="tr-TR" sz="3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07701">
                <a:tc gridSpan="11">
                  <a:txBody>
                    <a:bodyPr/>
                    <a:lstStyle/>
                    <a:p>
                      <a:pPr algn="ctr" fontAlgn="ctr"/>
                      <a:r>
                        <a:rPr lang="tr-TR" sz="500" b="1" i="0" u="none" strike="noStrike">
                          <a:solidFill>
                            <a:srgbClr val="000000"/>
                          </a:solidFill>
                          <a:latin typeface="Tahoma"/>
                        </a:rPr>
                        <a:t>KUVVETLİ YÖNLER </a:t>
                      </a:r>
                      <a:r>
                        <a:rPr lang="tr-TR" sz="500" b="1" i="0" u="none" strike="noStrike">
                          <a:solidFill>
                            <a:srgbClr val="FF0000"/>
                          </a:solidFill>
                          <a:latin typeface="Wingdings"/>
                        </a:rPr>
                        <a:t>JJJJ</a:t>
                      </a:r>
                      <a:endParaRPr lang="tr-TR" sz="500" b="1" i="0" u="none" strike="noStrike">
                        <a:solidFill>
                          <a:srgbClr val="000000"/>
                        </a:solidFill>
                        <a:latin typeface="Tahom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7103">
                <a:tc>
                  <a:txBody>
                    <a:bodyPr/>
                    <a:lstStyle/>
                    <a:p>
                      <a:pPr algn="ctr" fontAlgn="ctr"/>
                      <a:r>
                        <a:rPr lang="tr-TR" sz="400" b="1" i="0" u="none" strike="noStrike">
                          <a:solidFill>
                            <a:srgbClr val="000000"/>
                          </a:solidFill>
                          <a:latin typeface="Tahoma"/>
                        </a:rPr>
                        <a:t>Madde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ctr" fontAlgn="ctr"/>
                      <a:r>
                        <a:rPr lang="tr-TR" sz="400" b="1" i="0" u="none" strike="noStrike">
                          <a:solidFill>
                            <a:srgbClr val="000000"/>
                          </a:solidFill>
                          <a:latin typeface="Tahoma"/>
                        </a:rPr>
                        <a:t>Gözlem Tanımı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6965">
                <a:tc>
                  <a:txBody>
                    <a:bodyPr/>
                    <a:lstStyle/>
                    <a:p>
                      <a:pPr algn="ctr" fontAlgn="ctr"/>
                      <a:r>
                        <a:rPr lang="tr-TR" sz="3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6965">
                <a:tc>
                  <a:txBody>
                    <a:bodyPr/>
                    <a:lstStyle/>
                    <a:p>
                      <a:pPr algn="ctr" fontAlgn="ctr"/>
                      <a:r>
                        <a:rPr lang="tr-TR" sz="3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9315">
                <a:tc>
                  <a:txBody>
                    <a:bodyPr/>
                    <a:lstStyle/>
                    <a:p>
                      <a:pPr algn="ctr" fontAlgn="ctr"/>
                      <a:r>
                        <a:rPr lang="tr-TR" sz="3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6965">
                <a:tc>
                  <a:txBody>
                    <a:bodyPr/>
                    <a:lstStyle/>
                    <a:p>
                      <a:pPr algn="ctr" fontAlgn="ctr"/>
                      <a:r>
                        <a:rPr lang="tr-TR" sz="3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0">
                  <a:txBody>
                    <a:bodyPr/>
                    <a:lstStyle/>
                    <a:p>
                      <a:pPr algn="l" fontAlgn="ctr"/>
                      <a:r>
                        <a:rPr lang="tr-TR" sz="4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6881">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7701">
                <a:tc gridSpan="3">
                  <a:txBody>
                    <a:bodyPr/>
                    <a:lstStyle/>
                    <a:p>
                      <a:pPr algn="ctr" fontAlgn="ctr"/>
                      <a:r>
                        <a:rPr lang="tr-TR" sz="500" b="1" i="0" u="none" strike="noStrike">
                          <a:solidFill>
                            <a:srgbClr val="000000"/>
                          </a:solidFill>
                          <a:latin typeface="Tahoma"/>
                        </a:rPr>
                        <a:t>ONAY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İSİM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c gridSpan="2">
                  <a:txBody>
                    <a:bodyPr/>
                    <a:lstStyle/>
                    <a:p>
                      <a:pPr algn="ctr" fontAlgn="ctr"/>
                      <a:r>
                        <a:rPr lang="tr-TR" sz="500" b="1" i="0" u="none" strike="noStrike">
                          <a:solidFill>
                            <a:srgbClr val="000000"/>
                          </a:solidFill>
                          <a:latin typeface="Tahoma"/>
                        </a:rPr>
                        <a:t>TARİH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İMZA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tr-TR"/>
                    </a:p>
                  </a:txBody>
                  <a:tcPr/>
                </a:tc>
                <a:tc hMerge="1">
                  <a:txBody>
                    <a:bodyPr/>
                    <a:lstStyle/>
                    <a:p>
                      <a:endParaRPr lang="tr-TR"/>
                    </a:p>
                  </a:txBody>
                  <a:tcPr/>
                </a:tc>
              </a:tr>
              <a:tr h="171376">
                <a:tc gridSpan="3">
                  <a:txBody>
                    <a:bodyPr/>
                    <a:lstStyle/>
                    <a:p>
                      <a:pPr algn="l" fontAlgn="ctr"/>
                      <a:r>
                        <a:rPr lang="tr-TR" sz="500" b="1" i="0" u="none" strike="noStrike">
                          <a:solidFill>
                            <a:srgbClr val="000000"/>
                          </a:solidFill>
                          <a:latin typeface="Tahoma"/>
                        </a:rPr>
                        <a:t>Denetçi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Adalet KULAKSIZ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2">
                  <a:txBody>
                    <a:bodyPr/>
                    <a:lstStyle/>
                    <a:p>
                      <a:pPr algn="ctr" fontAlgn="ctr"/>
                      <a:r>
                        <a:rPr lang="tr-TR" sz="500" b="1" i="0" u="none" strike="noStrike">
                          <a:solidFill>
                            <a:srgbClr val="000000"/>
                          </a:solidFill>
                          <a:latin typeface="Tahoma"/>
                        </a:rPr>
                        <a:t>30.10.2019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71376">
                <a:tc gridSpan="3">
                  <a:txBody>
                    <a:bodyPr/>
                    <a:lstStyle/>
                    <a:p>
                      <a:pPr algn="l" fontAlgn="ctr"/>
                      <a:r>
                        <a:rPr lang="tr-TR" sz="500" b="1" i="0" u="none" strike="noStrike">
                          <a:solidFill>
                            <a:srgbClr val="000000"/>
                          </a:solidFill>
                          <a:latin typeface="Tahoma"/>
                        </a:rPr>
                        <a:t>Denetçi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Duygu ÖZYEŞİL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2">
                  <a:txBody>
                    <a:bodyPr/>
                    <a:lstStyle/>
                    <a:p>
                      <a:pPr algn="ctr" fontAlgn="ctr"/>
                      <a:r>
                        <a:rPr lang="tr-TR" sz="500" b="1" i="0" u="none" strike="noStrike">
                          <a:solidFill>
                            <a:srgbClr val="000000"/>
                          </a:solidFill>
                          <a:latin typeface="Tahoma"/>
                        </a:rPr>
                        <a:t>30.10.2019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40199">
                <a:tc gridSpan="3">
                  <a:txBody>
                    <a:bodyPr/>
                    <a:lstStyle/>
                    <a:p>
                      <a:pPr algn="l" fontAlgn="ctr"/>
                      <a:r>
                        <a:rPr lang="tr-TR" sz="500" b="1" i="0" u="none" strike="noStrike">
                          <a:solidFill>
                            <a:srgbClr val="000000"/>
                          </a:solidFill>
                          <a:latin typeface="Tahoma"/>
                        </a:rPr>
                        <a:t>Denetlenen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Prof. Dr. Serkan TAPKIN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2">
                  <a:txBody>
                    <a:bodyPr/>
                    <a:lstStyle/>
                    <a:p>
                      <a:pPr algn="ctr" fontAlgn="ctr"/>
                      <a:r>
                        <a:rPr lang="tr-TR" sz="500" b="1" i="0" u="none" strike="noStrike">
                          <a:solidFill>
                            <a:srgbClr val="000000"/>
                          </a:solidFill>
                          <a:latin typeface="Tahoma"/>
                        </a:rPr>
                        <a:t>30.10.2019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ctr"/>
                      <a:r>
                        <a:rPr lang="tr-TR" sz="500" b="1"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71376">
                <a:tc gridSpan="9">
                  <a:txBody>
                    <a:bodyPr/>
                    <a:lstStyle/>
                    <a:p>
                      <a:pPr algn="l" fontAlgn="ctr"/>
                      <a:r>
                        <a:rPr lang="tr-TR" sz="300" b="1" i="0" u="none" strike="noStrike">
                          <a:solidFill>
                            <a:srgbClr val="000000"/>
                          </a:solidFill>
                          <a:latin typeface="Times New Roman"/>
                        </a:rPr>
                        <a:t>Form No:KY-FR-0030 Yayın Tarihi:03.05.2018 Değ.Tarihi:-Değ.No:0</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endParaRPr lang="tr-TR" sz="400" b="0" i="0" u="none" strike="noStrike">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tr-TR" sz="400" b="0" i="0" u="none" strike="noStrike" dirty="0">
                        <a:solidFill>
                          <a:srgbClr val="000000"/>
                        </a:solidFill>
                        <a:latin typeface="Tahoma"/>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 xmlns:p14="http://schemas.microsoft.com/office/powerpoint/2010/main" val="2719677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a:xfrm>
            <a:off x="6660232" y="6675437"/>
            <a:ext cx="2133600" cy="365125"/>
          </a:xfrm>
        </p:spPr>
        <p:txBody>
          <a:bodyPr/>
          <a:lstStyle/>
          <a:p>
            <a:fld id="{439F893C-C32F-4835-A1E5-850973405C58}" type="slidenum">
              <a:rPr lang="tr-TR" smtClean="0"/>
              <a:pPr/>
              <a:t>4</a:t>
            </a:fld>
            <a:endParaRPr lang="tr-TR"/>
          </a:p>
        </p:txBody>
      </p:sp>
      <p:graphicFrame>
        <p:nvGraphicFramePr>
          <p:cNvPr id="3" name="Tablo 2"/>
          <p:cNvGraphicFramePr>
            <a:graphicFrameLocks noGrp="1"/>
          </p:cNvGraphicFramePr>
          <p:nvPr>
            <p:extLst>
              <p:ext uri="{D42A27DB-BD31-4B8C-83A1-F6EECF244321}">
                <p14:modId xmlns="" xmlns:p14="http://schemas.microsoft.com/office/powerpoint/2010/main" val="2154849375"/>
              </p:ext>
            </p:extLst>
          </p:nvPr>
        </p:nvGraphicFramePr>
        <p:xfrm>
          <a:off x="127794" y="1123904"/>
          <a:ext cx="8836693" cy="4234526"/>
        </p:xfrm>
        <a:graphic>
          <a:graphicData uri="http://schemas.openxmlformats.org/drawingml/2006/table">
            <a:tbl>
              <a:tblPr firstRow="1" bandRow="1">
                <a:tableStyleId>{F5AB1C69-6EDB-4FF4-983F-18BD219EF322}</a:tableStyleId>
              </a:tblPr>
              <a:tblGrid>
                <a:gridCol w="5910066">
                  <a:extLst>
                    <a:ext uri="{9D8B030D-6E8A-4147-A177-3AD203B41FA5}">
                      <a16:colId xmlns="" xmlns:a16="http://schemas.microsoft.com/office/drawing/2014/main" val="20000"/>
                    </a:ext>
                  </a:extLst>
                </a:gridCol>
                <a:gridCol w="2926627">
                  <a:extLst>
                    <a:ext uri="{9D8B030D-6E8A-4147-A177-3AD203B41FA5}">
                      <a16:colId xmlns="" xmlns:a16="http://schemas.microsoft.com/office/drawing/2014/main" val="20001"/>
                    </a:ext>
                  </a:extLst>
                </a:gridCol>
              </a:tblGrid>
              <a:tr h="378392">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extLst>
                  <a:ext uri="{0D108BD9-81ED-4DB2-BD59-A6C34878D82A}">
                    <a16:rowId xmlns="" xmlns:a16="http://schemas.microsoft.com/office/drawing/2014/main" val="10000"/>
                  </a:ext>
                </a:extLst>
              </a:tr>
              <a:tr h="669463">
                <a:tc>
                  <a:txBody>
                    <a:bodyPr/>
                    <a:lstStyle/>
                    <a:p>
                      <a:pPr algn="l"/>
                      <a:r>
                        <a:rPr lang="tr-TR" sz="2000" dirty="0" smtClean="0"/>
                        <a:t>F5-Ulusal ve uluslararası organizasyonlar için </a:t>
                      </a:r>
                    </a:p>
                    <a:p>
                      <a:pPr algn="l"/>
                      <a:r>
                        <a:rPr lang="tr-TR" sz="2000" dirty="0" smtClean="0"/>
                        <a:t>cazibe merkezi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smtClean="0">
                          <a:latin typeface="Wingdings" panose="05000000000000000000" pitchFamily="2" charset="2"/>
                        </a:rPr>
                        <a:t>J </a:t>
                      </a:r>
                      <a:r>
                        <a:rPr lang="tr-TR" sz="2000" smtClean="0"/>
                        <a:t>Hala Fırsat </a:t>
                      </a:r>
                      <a:endParaRPr lang="tr-TR" sz="2000" dirty="0" smtClean="0"/>
                    </a:p>
                  </a:txBody>
                  <a:tcPr/>
                </a:tc>
              </a:tr>
              <a:tr h="669463">
                <a:tc>
                  <a:txBody>
                    <a:bodyPr/>
                    <a:lstStyle/>
                    <a:p>
                      <a:pPr algn="l"/>
                      <a:r>
                        <a:rPr lang="tr-TR" sz="2000" dirty="0" smtClean="0"/>
                        <a:t>F6-Mütevelli heyeti ve yönetimin desteği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Fırsat </a:t>
                      </a:r>
                      <a:endParaRPr lang="tr-TR" sz="2000" dirty="0" smtClean="0"/>
                    </a:p>
                  </a:txBody>
                  <a:tcPr/>
                </a:tc>
              </a:tr>
              <a:tr h="378392">
                <a:tc>
                  <a:txBody>
                    <a:bodyPr/>
                    <a:lstStyle/>
                    <a:p>
                      <a:pPr algn="l"/>
                      <a:r>
                        <a:rPr lang="tr-TR" sz="2000" dirty="0" smtClean="0"/>
                        <a:t>T1-Öğretim üyelerinin ve öğrencilerin </a:t>
                      </a:r>
                      <a:r>
                        <a:rPr lang="tr-TR" sz="2000" dirty="0" smtClean="0"/>
                        <a:t>öncelikli olarak devlet üniversitesini tercih etmesi</a:t>
                      </a:r>
                      <a:endParaRPr lang="tr-TR"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Wingdings" panose="05000000000000000000" pitchFamily="2" charset="2"/>
                          <a:ea typeface="+mn-ea"/>
                          <a:cs typeface="+mn-cs"/>
                        </a:rPr>
                        <a:t>L </a:t>
                      </a:r>
                      <a:r>
                        <a:rPr kumimoji="0" lang="tr-TR" sz="2000" b="0" i="0" u="none" strike="noStrike" kern="1200" cap="none" spc="0" normalizeH="0" baseline="0" noProof="0" dirty="0" smtClean="0">
                          <a:ln>
                            <a:noFill/>
                          </a:ln>
                          <a:solidFill>
                            <a:prstClr val="black"/>
                          </a:solidFill>
                          <a:effectLst/>
                          <a:uLnTx/>
                          <a:uFillTx/>
                          <a:latin typeface="Calibri"/>
                          <a:ea typeface="+mn-ea"/>
                          <a:cs typeface="+mn-cs"/>
                        </a:rPr>
                        <a:t>Hala Tehdit</a:t>
                      </a:r>
                    </a:p>
                  </a:txBody>
                  <a:tcPr/>
                </a:tc>
                <a:extLst>
                  <a:ext uri="{0D108BD9-81ED-4DB2-BD59-A6C34878D82A}">
                    <a16:rowId xmlns="" xmlns:a16="http://schemas.microsoft.com/office/drawing/2014/main" val="10006"/>
                  </a:ext>
                </a:extLst>
              </a:tr>
              <a:tr h="378392">
                <a:tc>
                  <a:txBody>
                    <a:bodyPr/>
                    <a:lstStyle/>
                    <a:p>
                      <a:pPr algn="l"/>
                      <a:r>
                        <a:rPr lang="tr-TR" sz="2000" dirty="0" smtClean="0"/>
                        <a:t>T2-Diğer üniversitelerle rekabet (F7)</a:t>
                      </a:r>
                      <a:endParaRPr lang="tr-TR"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Wingdings" panose="05000000000000000000" pitchFamily="2" charset="2"/>
                          <a:ea typeface="+mn-ea"/>
                          <a:cs typeface="+mn-cs"/>
                        </a:rPr>
                        <a:t>L </a:t>
                      </a:r>
                      <a:r>
                        <a:rPr kumimoji="0" lang="tr-TR" sz="2000" b="0" i="0" u="none" strike="noStrike" kern="1200" cap="none" spc="0" normalizeH="0" baseline="0" noProof="0" dirty="0" smtClean="0">
                          <a:ln>
                            <a:noFill/>
                          </a:ln>
                          <a:solidFill>
                            <a:prstClr val="black"/>
                          </a:solidFill>
                          <a:effectLst/>
                          <a:uLnTx/>
                          <a:uFillTx/>
                          <a:latin typeface="+mn-lt"/>
                          <a:ea typeface="+mn-ea"/>
                          <a:cs typeface="+mn-cs"/>
                        </a:rPr>
                        <a:t>Hala Tehdit</a:t>
                      </a:r>
                    </a:p>
                  </a:txBody>
                  <a:tcPr/>
                </a:tc>
                <a:extLst>
                  <a:ext uri="{0D108BD9-81ED-4DB2-BD59-A6C34878D82A}">
                    <a16:rowId xmlns="" xmlns:a16="http://schemas.microsoft.com/office/drawing/2014/main" val="10007"/>
                  </a:ext>
                </a:extLst>
              </a:tr>
              <a:tr h="669463">
                <a:tc>
                  <a:txBody>
                    <a:bodyPr/>
                    <a:lstStyle/>
                    <a:p>
                      <a:pPr algn="l"/>
                      <a:r>
                        <a:rPr lang="tr-TR" sz="2000" dirty="0" smtClean="0"/>
                        <a:t>T3-Çeşitli nedenlerden dolayı eğitimi yarıda bırakan öğrenciler</a:t>
                      </a:r>
                      <a:endParaRPr lang="tr-TR"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Wingdings" panose="05000000000000000000" pitchFamily="2" charset="2"/>
                          <a:ea typeface="+mn-ea"/>
                          <a:cs typeface="+mn-cs"/>
                        </a:rPr>
                        <a:t>L </a:t>
                      </a:r>
                      <a:r>
                        <a:rPr kumimoji="0" lang="tr-TR" sz="2000" b="0" i="0" u="none" strike="noStrike" kern="1200" cap="none" spc="0" normalizeH="0" baseline="0" noProof="0" dirty="0" smtClean="0">
                          <a:ln>
                            <a:noFill/>
                          </a:ln>
                          <a:solidFill>
                            <a:prstClr val="black"/>
                          </a:solidFill>
                          <a:effectLst/>
                          <a:uLnTx/>
                          <a:uFillTx/>
                          <a:latin typeface="+mn-lt"/>
                          <a:ea typeface="+mn-ea"/>
                          <a:cs typeface="+mn-cs"/>
                        </a:rPr>
                        <a:t>Hala Tehdit</a:t>
                      </a:r>
                    </a:p>
                  </a:txBody>
                  <a:tcPr/>
                </a:tc>
                <a:extLst>
                  <a:ext uri="{0D108BD9-81ED-4DB2-BD59-A6C34878D82A}">
                    <a16:rowId xmlns="" xmlns:a16="http://schemas.microsoft.com/office/drawing/2014/main" val="10008"/>
                  </a:ext>
                </a:extLst>
              </a:tr>
              <a:tr h="669463">
                <a:tc>
                  <a:txBody>
                    <a:bodyPr/>
                    <a:lstStyle/>
                    <a:p>
                      <a:pPr algn="l"/>
                      <a:r>
                        <a:rPr lang="tr-TR" sz="2000" dirty="0" smtClean="0"/>
                        <a:t>T4-Ekonomik kriz</a:t>
                      </a:r>
                      <a:endParaRPr lang="tr-TR"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Wingdings" panose="05000000000000000000" pitchFamily="2" charset="2"/>
                          <a:ea typeface="+mn-ea"/>
                          <a:cs typeface="+mn-cs"/>
                        </a:rPr>
                        <a:t>L </a:t>
                      </a:r>
                      <a:r>
                        <a:rPr kumimoji="0" lang="tr-TR" sz="2000" b="0" i="0" u="none" strike="noStrike" kern="1200" cap="none" spc="0" normalizeH="0" baseline="0" noProof="0" dirty="0" smtClean="0">
                          <a:ln>
                            <a:noFill/>
                          </a:ln>
                          <a:solidFill>
                            <a:prstClr val="black"/>
                          </a:solidFill>
                          <a:effectLst/>
                          <a:uLnTx/>
                          <a:uFillTx/>
                          <a:latin typeface="+mn-lt"/>
                          <a:ea typeface="+mn-ea"/>
                          <a:cs typeface="+mn-cs"/>
                        </a:rPr>
                        <a:t>Hala Tehdit</a:t>
                      </a:r>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 xmlns:p14="http://schemas.microsoft.com/office/powerpoint/2010/main" val="1668586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214678" y="428605"/>
            <a:ext cx="5101738"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5</a:t>
            </a:fld>
            <a:endParaRPr lang="tr-TR"/>
          </a:p>
        </p:txBody>
      </p:sp>
      <p:graphicFrame>
        <p:nvGraphicFramePr>
          <p:cNvPr id="4" name="Tablo 3"/>
          <p:cNvGraphicFramePr>
            <a:graphicFrameLocks noGrp="1"/>
          </p:cNvGraphicFramePr>
          <p:nvPr>
            <p:extLst>
              <p:ext uri="{D42A27DB-BD31-4B8C-83A1-F6EECF244321}">
                <p14:modId xmlns="" xmlns:p14="http://schemas.microsoft.com/office/powerpoint/2010/main" val="1012094061"/>
              </p:ext>
            </p:extLst>
          </p:nvPr>
        </p:nvGraphicFramePr>
        <p:xfrm>
          <a:off x="71406" y="1214422"/>
          <a:ext cx="8965090" cy="5486702"/>
        </p:xfrm>
        <a:graphic>
          <a:graphicData uri="http://schemas.openxmlformats.org/drawingml/2006/table">
            <a:tbl>
              <a:tblPr firstRow="1" bandRow="1">
                <a:tableStyleId>{00A15C55-8517-42AA-B614-E9B94910E393}</a:tableStyleId>
              </a:tblPr>
              <a:tblGrid>
                <a:gridCol w="2649460">
                  <a:extLst>
                    <a:ext uri="{9D8B030D-6E8A-4147-A177-3AD203B41FA5}">
                      <a16:colId xmlns="" xmlns:a16="http://schemas.microsoft.com/office/drawing/2014/main" val="20000"/>
                    </a:ext>
                  </a:extLst>
                </a:gridCol>
                <a:gridCol w="3221049">
                  <a:extLst>
                    <a:ext uri="{9D8B030D-6E8A-4147-A177-3AD203B41FA5}">
                      <a16:colId xmlns="" xmlns:a16="http://schemas.microsoft.com/office/drawing/2014/main" val="20001"/>
                    </a:ext>
                  </a:extLst>
                </a:gridCol>
                <a:gridCol w="3094581">
                  <a:extLst>
                    <a:ext uri="{9D8B030D-6E8A-4147-A177-3AD203B41FA5}">
                      <a16:colId xmlns="" xmlns:a16="http://schemas.microsoft.com/office/drawing/2014/main" val="20002"/>
                    </a:ext>
                  </a:extLst>
                </a:gridCol>
              </a:tblGrid>
              <a:tr h="236566">
                <a:tc>
                  <a:txBody>
                    <a:bodyPr/>
                    <a:lstStyle/>
                    <a:p>
                      <a:r>
                        <a:rPr lang="tr-TR" dirty="0" smtClean="0"/>
                        <a:t>Paydaş</a:t>
                      </a:r>
                      <a:r>
                        <a:rPr lang="tr-TR" baseline="0" dirty="0" smtClean="0"/>
                        <a:t> Adı</a:t>
                      </a:r>
                      <a:endParaRPr lang="tr-TR" dirty="0"/>
                    </a:p>
                  </a:txBody>
                  <a:tcPr/>
                </a:tc>
                <a:tc>
                  <a:txBody>
                    <a:bodyPr/>
                    <a:lstStyle/>
                    <a:p>
                      <a:r>
                        <a:rPr lang="tr-TR" dirty="0" smtClean="0"/>
                        <a:t>Paydaş Beklentisi</a:t>
                      </a:r>
                      <a:endParaRPr lang="tr-TR" dirty="0"/>
                    </a:p>
                  </a:txBody>
                  <a:tcPr/>
                </a:tc>
                <a:tc>
                  <a:txBody>
                    <a:bodyPr/>
                    <a:lstStyle/>
                    <a:p>
                      <a:r>
                        <a:rPr lang="tr-TR" dirty="0" smtClean="0"/>
                        <a:t>Karşılanma</a:t>
                      </a:r>
                      <a:r>
                        <a:rPr lang="tr-TR" baseline="0" dirty="0" smtClean="0"/>
                        <a:t> Durumu</a:t>
                      </a:r>
                      <a:endParaRPr lang="tr-TR" dirty="0"/>
                    </a:p>
                  </a:txBody>
                  <a:tcPr/>
                </a:tc>
                <a:extLst>
                  <a:ext uri="{0D108BD9-81ED-4DB2-BD59-A6C34878D82A}">
                    <a16:rowId xmlns="" xmlns:a16="http://schemas.microsoft.com/office/drawing/2014/main" val="10000"/>
                  </a:ext>
                </a:extLst>
              </a:tr>
              <a:tr h="549252">
                <a:tc>
                  <a:txBody>
                    <a:bodyPr/>
                    <a:lstStyle/>
                    <a:p>
                      <a:pPr marL="0" algn="l" defTabSz="914400" rtl="0" eaLnBrk="1" fontAlgn="ctr" latinLnBrk="0" hangingPunct="1"/>
                      <a:r>
                        <a:rPr lang="tr-TR" sz="1600" kern="1200" dirty="0" smtClean="0">
                          <a:solidFill>
                            <a:schemeClr val="dk1"/>
                          </a:solidFill>
                          <a:latin typeface="+mn-lt"/>
                          <a:ea typeface="+mn-ea"/>
                          <a:cs typeface="+mn-cs"/>
                        </a:rPr>
                        <a:t>  </a:t>
                      </a:r>
                      <a:r>
                        <a:rPr lang="en-US" sz="1600" kern="1200" dirty="0" err="1" smtClean="0">
                          <a:solidFill>
                            <a:schemeClr val="dk1"/>
                          </a:solidFill>
                          <a:latin typeface="+mn-lt"/>
                          <a:ea typeface="+mn-ea"/>
                          <a:cs typeface="+mn-cs"/>
                        </a:rPr>
                        <a:t>Rektörlük</a:t>
                      </a:r>
                      <a:endParaRPr lang="en-US" sz="1600" kern="1200" dirty="0">
                        <a:solidFill>
                          <a:schemeClr val="dk1"/>
                        </a:solidFill>
                        <a:latin typeface="+mn-lt"/>
                        <a:ea typeface="+mn-ea"/>
                        <a:cs typeface="+mn-cs"/>
                      </a:endParaRPr>
                    </a:p>
                  </a:txBody>
                  <a:tcPr marL="9525" marR="9525" marT="9525" marB="0" anchor="ctr"/>
                </a:tc>
                <a:tc>
                  <a:txBody>
                    <a:bodyPr/>
                    <a:lstStyle/>
                    <a:p>
                      <a:pPr algn="l"/>
                      <a:r>
                        <a:rPr lang="tr-TR" sz="1600" dirty="0" smtClean="0"/>
                        <a:t>Zamanında ve Doğru İş</a:t>
                      </a:r>
                      <a:endParaRPr lang="tr-TR" sz="1600" dirty="0"/>
                    </a:p>
                  </a:txBody>
                  <a:tcPr/>
                </a:tc>
                <a:tc>
                  <a:txBody>
                    <a:bodyPr/>
                    <a:lstStyle/>
                    <a:p>
                      <a:pPr algn="l"/>
                      <a:r>
                        <a:rPr lang="tr-TR" sz="1600" dirty="0" smtClean="0"/>
                        <a:t>Herhangi bir uyarı gelmemiştir.</a:t>
                      </a:r>
                      <a:endParaRPr lang="tr-TR" sz="1600" dirty="0"/>
                    </a:p>
                  </a:txBody>
                  <a:tcPr/>
                </a:tc>
                <a:extLst>
                  <a:ext uri="{0D108BD9-81ED-4DB2-BD59-A6C34878D82A}">
                    <a16:rowId xmlns="" xmlns:a16="http://schemas.microsoft.com/office/drawing/2014/main" val="10001"/>
                  </a:ext>
                </a:extLst>
              </a:tr>
              <a:tr h="547094">
                <a:tc>
                  <a:txBody>
                    <a:bodyPr/>
                    <a:lstStyle/>
                    <a:p>
                      <a:pPr algn="l"/>
                      <a:r>
                        <a:rPr lang="tr-TR" sz="1600" dirty="0" smtClean="0"/>
                        <a:t>Aday Öğrenci</a:t>
                      </a:r>
                      <a:endParaRPr lang="tr-TR" sz="1600" dirty="0"/>
                    </a:p>
                  </a:txBody>
                  <a:tcPr/>
                </a:tc>
                <a:tc>
                  <a:txBody>
                    <a:bodyPr/>
                    <a:lstStyle/>
                    <a:p>
                      <a:pPr algn="l" fontAlgn="ctr"/>
                      <a:r>
                        <a:rPr lang="tr-TR" sz="1600" b="0" i="0" u="none" strike="noStrike" dirty="0" smtClean="0">
                          <a:solidFill>
                            <a:srgbClr val="000000"/>
                          </a:solidFill>
                          <a:effectLst/>
                          <a:latin typeface="Calibri" panose="020F0502020204030204" pitchFamily="34" charset="0"/>
                        </a:rPr>
                        <a:t>  Bilgi Alma Beklentisi</a:t>
                      </a:r>
                      <a:endParaRPr lang="tr-T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a:r>
                        <a:rPr lang="tr-TR" sz="1600" dirty="0" smtClean="0"/>
                        <a:t>Telefon, SMS, Sosyal Medya ile</a:t>
                      </a:r>
                      <a:r>
                        <a:rPr lang="tr-TR" sz="1600" baseline="0" dirty="0" smtClean="0"/>
                        <a:t> bilgiler aktarılıyor.</a:t>
                      </a:r>
                      <a:endParaRPr lang="tr-TR" sz="1600" dirty="0"/>
                    </a:p>
                  </a:txBody>
                  <a:tcPr/>
                </a:tc>
                <a:extLst>
                  <a:ext uri="{0D108BD9-81ED-4DB2-BD59-A6C34878D82A}">
                    <a16:rowId xmlns="" xmlns:a16="http://schemas.microsoft.com/office/drawing/2014/main" val="10002"/>
                  </a:ext>
                </a:extLst>
              </a:tr>
              <a:tr h="813273">
                <a:tc>
                  <a:txBody>
                    <a:bodyPr/>
                    <a:lstStyle/>
                    <a:p>
                      <a:pPr algn="l"/>
                      <a:r>
                        <a:rPr lang="tr-TR" sz="1600" dirty="0" smtClean="0"/>
                        <a:t>Öğrenci</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Kaliteli Eğitim Öğretim, Güçlü İletişim, Araştırma Olanakları</a:t>
                      </a:r>
                    </a:p>
                  </a:txBody>
                  <a:tcPr/>
                </a:tc>
                <a:tc>
                  <a:txBody>
                    <a:bodyPr/>
                    <a:lstStyle/>
                    <a:p>
                      <a:pPr algn="l"/>
                      <a:r>
                        <a:rPr lang="tr-TR" sz="1600" dirty="0" smtClean="0"/>
                        <a:t>Öğrenci memnuniyet anketimizin sonucu %</a:t>
                      </a:r>
                      <a:r>
                        <a:rPr lang="tr-TR" sz="1600" baseline="0" dirty="0" smtClean="0"/>
                        <a:t> 72’ </a:t>
                      </a:r>
                      <a:r>
                        <a:rPr lang="tr-TR" sz="1600" baseline="0" dirty="0" err="1" smtClean="0"/>
                        <a:t>dir</a:t>
                      </a:r>
                      <a:r>
                        <a:rPr lang="tr-TR" sz="1600" baseline="0" dirty="0" smtClean="0"/>
                        <a:t>.</a:t>
                      </a:r>
                      <a:endParaRPr lang="tr-TR" sz="1600" dirty="0"/>
                    </a:p>
                  </a:txBody>
                  <a:tcPr/>
                </a:tc>
                <a:extLst>
                  <a:ext uri="{0D108BD9-81ED-4DB2-BD59-A6C34878D82A}">
                    <a16:rowId xmlns="" xmlns:a16="http://schemas.microsoft.com/office/drawing/2014/main" val="10003"/>
                  </a:ext>
                </a:extLst>
              </a:tr>
              <a:tr h="928694">
                <a:tc>
                  <a:txBody>
                    <a:bodyPr/>
                    <a:lstStyle/>
                    <a:p>
                      <a:pPr algn="l"/>
                      <a:r>
                        <a:rPr lang="tr-TR" sz="1600" dirty="0" smtClean="0"/>
                        <a:t>İnsan Kaynakları</a:t>
                      </a:r>
                      <a:endParaRPr lang="tr-TR" sz="1600" dirty="0"/>
                    </a:p>
                  </a:txBody>
                  <a:tcPr/>
                </a:tc>
                <a:tc>
                  <a:txBody>
                    <a:bodyPr/>
                    <a:lstStyle/>
                    <a:p>
                      <a:pPr algn="l"/>
                      <a:r>
                        <a:rPr lang="tr-TR" sz="1600" dirty="0" smtClean="0"/>
                        <a:t>SGK, Mesai ve Kısmi Zamanlı Öğrenciler  İçin Doğru İşlem</a:t>
                      </a:r>
                      <a:endParaRPr lang="tr-TR" sz="1600" dirty="0"/>
                    </a:p>
                  </a:txBody>
                  <a:tcPr/>
                </a:tc>
                <a:tc>
                  <a:txBody>
                    <a:bodyPr/>
                    <a:lstStyle/>
                    <a:p>
                      <a:pPr algn="l"/>
                      <a:r>
                        <a:rPr lang="tr-TR" sz="1600" dirty="0" smtClean="0"/>
                        <a:t>Raporlar istenilen zamanda ve doğru olarak gönderiliyor.</a:t>
                      </a:r>
                      <a:endParaRPr lang="tr-TR" sz="1600" dirty="0"/>
                    </a:p>
                  </a:txBody>
                  <a:tcPr/>
                </a:tc>
                <a:extLst>
                  <a:ext uri="{0D108BD9-81ED-4DB2-BD59-A6C34878D82A}">
                    <a16:rowId xmlns="" xmlns:a16="http://schemas.microsoft.com/office/drawing/2014/main" val="10004"/>
                  </a:ext>
                </a:extLst>
              </a:tr>
              <a:tr h="604683">
                <a:tc>
                  <a:txBody>
                    <a:bodyPr/>
                    <a:lstStyle/>
                    <a:p>
                      <a:pPr algn="l"/>
                      <a:r>
                        <a:rPr lang="tr-TR" sz="1600" dirty="0" smtClean="0"/>
                        <a:t>Akademisyen</a:t>
                      </a:r>
                      <a:endParaRPr lang="tr-TR" sz="1600" dirty="0"/>
                    </a:p>
                  </a:txBody>
                  <a:tcPr/>
                </a:tc>
                <a:tc>
                  <a:txBody>
                    <a:bodyPr/>
                    <a:lstStyle/>
                    <a:p>
                      <a:pPr algn="l"/>
                      <a:r>
                        <a:rPr lang="tr-TR" sz="1600" dirty="0" smtClean="0"/>
                        <a:t>Doğru İşlem, Asistanlık, Memnuniyet</a:t>
                      </a:r>
                      <a:endParaRPr lang="tr-TR" sz="1600" dirty="0"/>
                    </a:p>
                  </a:txBody>
                  <a:tcPr/>
                </a:tc>
                <a:tc>
                  <a:txBody>
                    <a:bodyPr/>
                    <a:lstStyle/>
                    <a:p>
                      <a:pPr algn="l"/>
                      <a:r>
                        <a:rPr lang="tr-TR" sz="1600" dirty="0" smtClean="0"/>
                        <a:t>İlişkiler</a:t>
                      </a:r>
                      <a:r>
                        <a:rPr lang="tr-TR" sz="1600" baseline="0" dirty="0" smtClean="0"/>
                        <a:t> saygı çerçevesinde , uyumlu bir şekilde sürdürülmektedir.</a:t>
                      </a:r>
                      <a:endParaRPr lang="tr-TR" sz="1600" dirty="0"/>
                    </a:p>
                  </a:txBody>
                  <a:tcPr/>
                </a:tc>
              </a:tr>
              <a:tr h="681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dirty="0" err="1" smtClean="0">
                          <a:solidFill>
                            <a:srgbClr val="000000"/>
                          </a:solidFill>
                          <a:effectLst/>
                          <a:latin typeface="+mn-lt"/>
                          <a:ea typeface="+mn-ea"/>
                          <a:cs typeface="+mn-cs"/>
                        </a:rPr>
                        <a:t>Milli</a:t>
                      </a:r>
                      <a:r>
                        <a:rPr lang="en-US" sz="1600" b="0" i="0" u="none" strike="noStrike" kern="1200" dirty="0" smtClean="0">
                          <a:solidFill>
                            <a:srgbClr val="000000"/>
                          </a:solidFill>
                          <a:effectLst/>
                          <a:latin typeface="+mn-lt"/>
                          <a:ea typeface="+mn-ea"/>
                          <a:cs typeface="+mn-cs"/>
                        </a:rPr>
                        <a:t> </a:t>
                      </a:r>
                      <a:r>
                        <a:rPr lang="en-US" sz="1600" b="0" i="0" u="none" strike="noStrike" kern="1200" dirty="0" err="1" smtClean="0">
                          <a:solidFill>
                            <a:srgbClr val="000000"/>
                          </a:solidFill>
                          <a:effectLst/>
                          <a:latin typeface="+mn-lt"/>
                          <a:ea typeface="+mn-ea"/>
                          <a:cs typeface="+mn-cs"/>
                        </a:rPr>
                        <a:t>Savunma</a:t>
                      </a:r>
                      <a:r>
                        <a:rPr lang="en-US" sz="1600" b="0" i="0" u="none" strike="noStrike" kern="1200" dirty="0" smtClean="0">
                          <a:solidFill>
                            <a:srgbClr val="000000"/>
                          </a:solidFill>
                          <a:effectLst/>
                          <a:latin typeface="+mn-lt"/>
                          <a:ea typeface="+mn-ea"/>
                          <a:cs typeface="+mn-cs"/>
                        </a:rPr>
                        <a:t> </a:t>
                      </a:r>
                      <a:r>
                        <a:rPr lang="en-US" sz="1600" b="0" i="0" u="none" strike="noStrike" kern="1200" dirty="0" err="1" smtClean="0">
                          <a:solidFill>
                            <a:srgbClr val="000000"/>
                          </a:solidFill>
                          <a:effectLst/>
                          <a:latin typeface="+mn-lt"/>
                          <a:ea typeface="+mn-ea"/>
                          <a:cs typeface="+mn-cs"/>
                        </a:rPr>
                        <a:t>Bakanlığı</a:t>
                      </a:r>
                      <a:endParaRPr lang="en-US" sz="1600" b="0" i="0" u="none" strike="noStrike" kern="1200" dirty="0" smtClean="0">
                        <a:solidFill>
                          <a:srgbClr val="000000"/>
                        </a:solidFill>
                        <a:effectLst/>
                        <a:latin typeface="+mn-lt"/>
                        <a:ea typeface="+mn-ea"/>
                        <a:cs typeface="+mn-cs"/>
                      </a:endParaRPr>
                    </a:p>
                    <a:p>
                      <a:pPr algn="l"/>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Zamanında ve Doğru</a:t>
                      </a:r>
                      <a:r>
                        <a:rPr lang="tr-TR" sz="1600" b="0" i="0" u="none" strike="noStrike" baseline="0" dirty="0" smtClean="0">
                          <a:solidFill>
                            <a:srgbClr val="000000"/>
                          </a:solidFill>
                          <a:effectLst/>
                          <a:latin typeface="Calibri" panose="020F0502020204030204" pitchFamily="34" charset="0"/>
                        </a:rPr>
                        <a:t> Bildirim</a:t>
                      </a:r>
                      <a:endParaRPr lang="tr-TR" sz="1600" b="0" i="0" u="none" strike="noStrike" dirty="0" smtClean="0">
                        <a:solidFill>
                          <a:srgbClr val="000000"/>
                        </a:solidFill>
                        <a:effectLst/>
                        <a:latin typeface="Calibri" panose="020F0502020204030204" pitchFamily="34" charset="0"/>
                      </a:endParaRPr>
                    </a:p>
                    <a:p>
                      <a:pPr algn="l"/>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Bildirimler zamanında yapılmaktadır.</a:t>
                      </a:r>
                    </a:p>
                    <a:p>
                      <a:pPr algn="l"/>
                      <a:endParaRPr lang="tr-TR" sz="1600" dirty="0"/>
                    </a:p>
                  </a:txBody>
                  <a:tcPr/>
                </a:tc>
                <a:extLst>
                  <a:ext uri="{0D108BD9-81ED-4DB2-BD59-A6C34878D82A}">
                    <a16:rowId xmlns="" xmlns:a16="http://schemas.microsoft.com/office/drawing/2014/main" val="2971303798"/>
                  </a:ext>
                </a:extLst>
              </a:tr>
              <a:tr h="7154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YÖK</a:t>
                      </a:r>
                    </a:p>
                    <a:p>
                      <a:pPr algn="l"/>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Mevzuata  Uygunluk</a:t>
                      </a:r>
                    </a:p>
                    <a:p>
                      <a:pPr algn="l"/>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İşlemler mevzuata uygun olarak yapılmaktadır.</a:t>
                      </a:r>
                    </a:p>
                    <a:p>
                      <a:pPr algn="l"/>
                      <a:endParaRPr lang="tr-TR" sz="1600" dirty="0"/>
                    </a:p>
                  </a:txBody>
                  <a:tcPr/>
                </a:tc>
                <a:extLst>
                  <a:ext uri="{0D108BD9-81ED-4DB2-BD59-A6C34878D82A}">
                    <a16:rowId xmlns="" xmlns:a16="http://schemas.microsoft.com/office/drawing/2014/main" val="4082686332"/>
                  </a:ext>
                </a:extLst>
              </a:tr>
            </a:tbl>
          </a:graphicData>
        </a:graphic>
      </p:graphicFrame>
      <p:pic>
        <p:nvPicPr>
          <p:cNvPr id="6"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 xmlns:p14="http://schemas.microsoft.com/office/powerpoint/2010/main" val="3922908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83639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6</a:t>
            </a:fld>
            <a:endParaRPr lang="tr-TR"/>
          </a:p>
        </p:txBody>
      </p:sp>
      <p:graphicFrame>
        <p:nvGraphicFramePr>
          <p:cNvPr id="4" name="Tablo 3"/>
          <p:cNvGraphicFramePr>
            <a:graphicFrameLocks noGrp="1"/>
          </p:cNvGraphicFramePr>
          <p:nvPr>
            <p:extLst>
              <p:ext uri="{D42A27DB-BD31-4B8C-83A1-F6EECF244321}">
                <p14:modId xmlns="" xmlns:p14="http://schemas.microsoft.com/office/powerpoint/2010/main" val="517933104"/>
              </p:ext>
            </p:extLst>
          </p:nvPr>
        </p:nvGraphicFramePr>
        <p:xfrm>
          <a:off x="108693" y="357166"/>
          <a:ext cx="8855795" cy="6117763"/>
        </p:xfrm>
        <a:graphic>
          <a:graphicData uri="http://schemas.openxmlformats.org/drawingml/2006/table">
            <a:tbl>
              <a:tblPr firstRow="1" bandRow="1">
                <a:tableStyleId>{00A15C55-8517-42AA-B614-E9B94910E393}</a:tableStyleId>
              </a:tblPr>
              <a:tblGrid>
                <a:gridCol w="2403585">
                  <a:extLst>
                    <a:ext uri="{9D8B030D-6E8A-4147-A177-3AD203B41FA5}">
                      <a16:colId xmlns="" xmlns:a16="http://schemas.microsoft.com/office/drawing/2014/main" val="20000"/>
                    </a:ext>
                  </a:extLst>
                </a:gridCol>
                <a:gridCol w="3023702">
                  <a:extLst>
                    <a:ext uri="{9D8B030D-6E8A-4147-A177-3AD203B41FA5}">
                      <a16:colId xmlns="" xmlns:a16="http://schemas.microsoft.com/office/drawing/2014/main" val="20001"/>
                    </a:ext>
                  </a:extLst>
                </a:gridCol>
                <a:gridCol w="635611">
                  <a:extLst>
                    <a:ext uri="{9D8B030D-6E8A-4147-A177-3AD203B41FA5}">
                      <a16:colId xmlns="" xmlns:a16="http://schemas.microsoft.com/office/drawing/2014/main" val="2232533990"/>
                    </a:ext>
                  </a:extLst>
                </a:gridCol>
                <a:gridCol w="2792897">
                  <a:extLst>
                    <a:ext uri="{9D8B030D-6E8A-4147-A177-3AD203B41FA5}">
                      <a16:colId xmlns="" xmlns:a16="http://schemas.microsoft.com/office/drawing/2014/main" val="20002"/>
                    </a:ext>
                  </a:extLst>
                </a:gridCol>
              </a:tblGrid>
              <a:tr h="127784">
                <a:tc>
                  <a:txBody>
                    <a:bodyPr/>
                    <a:lstStyle/>
                    <a:p>
                      <a:r>
                        <a:rPr lang="tr-TR" dirty="0" smtClean="0"/>
                        <a:t>Paydaş</a:t>
                      </a:r>
                      <a:r>
                        <a:rPr lang="tr-TR" baseline="0" dirty="0" smtClean="0"/>
                        <a:t> Adı</a:t>
                      </a:r>
                      <a:endParaRPr lang="tr-TR" dirty="0"/>
                    </a:p>
                  </a:txBody>
                  <a:tcPr/>
                </a:tc>
                <a:tc gridSpan="2">
                  <a:txBody>
                    <a:bodyPr/>
                    <a:lstStyle/>
                    <a:p>
                      <a:r>
                        <a:rPr lang="tr-TR" dirty="0" smtClean="0"/>
                        <a:t>Paydaş Beklentisi</a:t>
                      </a:r>
                      <a:endParaRPr lang="tr-TR" dirty="0"/>
                    </a:p>
                  </a:txBody>
                  <a:tcPr/>
                </a:tc>
                <a:tc hMerge="1">
                  <a:txBody>
                    <a:bodyPr/>
                    <a:lstStyle/>
                    <a:p>
                      <a:endParaRPr lang="en-US"/>
                    </a:p>
                  </a:txBody>
                  <a:tcPr/>
                </a:tc>
                <a:tc>
                  <a:txBody>
                    <a:bodyPr/>
                    <a:lstStyle/>
                    <a:p>
                      <a:r>
                        <a:rPr lang="tr-TR" dirty="0" smtClean="0"/>
                        <a:t>Karşılanma</a:t>
                      </a:r>
                      <a:r>
                        <a:rPr lang="tr-TR" baseline="0" dirty="0" smtClean="0"/>
                        <a:t> Durumu</a:t>
                      </a:r>
                      <a:endParaRPr lang="tr-TR" dirty="0"/>
                    </a:p>
                  </a:txBody>
                  <a:tcPr/>
                </a:tc>
                <a:extLst>
                  <a:ext uri="{0D108BD9-81ED-4DB2-BD59-A6C34878D82A}">
                    <a16:rowId xmlns="" xmlns:a16="http://schemas.microsoft.com/office/drawing/2014/main" val="10000"/>
                  </a:ext>
                </a:extLst>
              </a:tr>
              <a:tr h="746265">
                <a:tc>
                  <a:txBody>
                    <a:bodyPr/>
                    <a:lstStyle/>
                    <a:p>
                      <a:r>
                        <a:rPr lang="tr-TR" sz="1600" dirty="0" smtClean="0"/>
                        <a:t>Akredite Kuruluşları</a:t>
                      </a:r>
                      <a:endParaRPr lang="tr-TR" sz="1600" dirty="0"/>
                    </a:p>
                  </a:txBody>
                  <a:tcPr/>
                </a:tc>
                <a:tc>
                  <a:txBody>
                    <a:bodyPr/>
                    <a:lstStyle/>
                    <a:p>
                      <a:r>
                        <a:rPr lang="tr-TR" sz="1600" dirty="0" smtClean="0"/>
                        <a:t>Standartlara Uygunluk</a:t>
                      </a:r>
                      <a:endParaRPr lang="tr-TR" sz="1600" dirty="0"/>
                    </a:p>
                  </a:txBody>
                  <a:tcPr/>
                </a:tc>
                <a:tc gridSpan="2">
                  <a:txBody>
                    <a:bodyPr/>
                    <a:lstStyle/>
                    <a:p>
                      <a:r>
                        <a:rPr lang="tr-TR" sz="1600" dirty="0" smtClean="0"/>
                        <a:t>Çalışmalar</a:t>
                      </a:r>
                      <a:r>
                        <a:rPr lang="tr-TR" sz="1600" baseline="0" dirty="0" smtClean="0"/>
                        <a:t> standartlara uygun bir şekilde gerçekleştirilmektedir.</a:t>
                      </a:r>
                      <a:endParaRPr lang="tr-TR" sz="1600" dirty="0"/>
                    </a:p>
                  </a:txBody>
                  <a:tcPr/>
                </a:tc>
                <a:tc hMerge="1">
                  <a:txBody>
                    <a:bodyPr/>
                    <a:lstStyle/>
                    <a:p>
                      <a:endParaRPr lang="tr-TR" dirty="0"/>
                    </a:p>
                  </a:txBody>
                  <a:tcPr/>
                </a:tc>
                <a:extLst>
                  <a:ext uri="{0D108BD9-81ED-4DB2-BD59-A6C34878D82A}">
                    <a16:rowId xmlns="" xmlns:a16="http://schemas.microsoft.com/office/drawing/2014/main" val="10003"/>
                  </a:ext>
                </a:extLst>
              </a:tr>
              <a:tr h="507960">
                <a:tc>
                  <a:txBody>
                    <a:bodyPr/>
                    <a:lstStyle/>
                    <a:p>
                      <a:r>
                        <a:rPr lang="tr-TR" sz="1600" dirty="0" smtClean="0"/>
                        <a:t>Mezunlar</a:t>
                      </a:r>
                      <a:endParaRPr lang="tr-TR" sz="1600" dirty="0"/>
                    </a:p>
                  </a:txBody>
                  <a:tcPr/>
                </a:tc>
                <a:tc>
                  <a:txBody>
                    <a:bodyPr/>
                    <a:lstStyle/>
                    <a:p>
                      <a:r>
                        <a:rPr lang="tr-TR" sz="1600" dirty="0" smtClean="0"/>
                        <a:t>Bilgi Alma Beklentisi, Aidiyet</a:t>
                      </a:r>
                      <a:endParaRPr lang="tr-TR" sz="1600" dirty="0"/>
                    </a:p>
                  </a:txBody>
                  <a:tcPr/>
                </a:tc>
                <a:tc gridSpan="2">
                  <a:txBody>
                    <a:bodyPr/>
                    <a:lstStyle/>
                    <a:p>
                      <a:r>
                        <a:rPr lang="tr-TR" sz="1600" dirty="0" smtClean="0"/>
                        <a:t>Mezun</a:t>
                      </a:r>
                      <a:r>
                        <a:rPr lang="tr-TR" sz="1600" baseline="0" dirty="0" smtClean="0"/>
                        <a:t> öğrenciler ile iletişim sürdürülmektedir.  Taleplerine kısa  sürede cevap verilmektedir.</a:t>
                      </a:r>
                      <a:endParaRPr lang="tr-TR" sz="1600" dirty="0"/>
                    </a:p>
                  </a:txBody>
                  <a:tcPr/>
                </a:tc>
                <a:tc hMerge="1">
                  <a:txBody>
                    <a:bodyPr/>
                    <a:lstStyle/>
                    <a:p>
                      <a:endParaRPr lang="tr-TR" dirty="0"/>
                    </a:p>
                  </a:txBody>
                  <a:tcPr/>
                </a:tc>
                <a:extLst>
                  <a:ext uri="{0D108BD9-81ED-4DB2-BD59-A6C34878D82A}">
                    <a16:rowId xmlns="" xmlns:a16="http://schemas.microsoft.com/office/drawing/2014/main" val="10004"/>
                  </a:ext>
                </a:extLst>
              </a:tr>
              <a:tr h="879127">
                <a:tc>
                  <a:txBody>
                    <a:bodyPr/>
                    <a:lstStyle/>
                    <a:p>
                      <a:r>
                        <a:rPr lang="tr-TR" sz="1600" dirty="0" smtClean="0"/>
                        <a:t>Kamu Kuruluşları</a:t>
                      </a:r>
                      <a:endParaRPr lang="tr-TR" sz="1600" dirty="0"/>
                    </a:p>
                  </a:txBody>
                  <a:tcPr/>
                </a:tc>
                <a:tc>
                  <a:txBody>
                    <a:bodyPr/>
                    <a:lstStyle/>
                    <a:p>
                      <a:r>
                        <a:rPr lang="tr-TR" sz="1600" dirty="0" smtClean="0"/>
                        <a:t>Bilgi Alma Beklentisi</a:t>
                      </a:r>
                      <a:endParaRPr lang="tr-TR" sz="1600"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SMS</a:t>
                      </a:r>
                      <a:r>
                        <a:rPr lang="tr-TR" sz="1600" baseline="0" dirty="0" smtClean="0"/>
                        <a:t> ve e-mail yoluyla ve birebir ziyaretlerle bilgi verilmektedir.</a:t>
                      </a:r>
                      <a:endParaRPr lang="tr-TR" sz="1600" dirty="0" smtClean="0"/>
                    </a:p>
                    <a:p>
                      <a:endParaRPr lang="tr-TR" sz="1600" dirty="0"/>
                    </a:p>
                  </a:txBody>
                  <a:tcPr/>
                </a:tc>
                <a:tc hMerge="1">
                  <a:txBody>
                    <a:bodyPr/>
                    <a:lstStyle/>
                    <a:p>
                      <a:endParaRPr lang="tr-TR" dirty="0"/>
                    </a:p>
                  </a:txBody>
                  <a:tcPr/>
                </a:tc>
                <a:extLst>
                  <a:ext uri="{0D108BD9-81ED-4DB2-BD59-A6C34878D82A}">
                    <a16:rowId xmlns="" xmlns:a16="http://schemas.microsoft.com/office/drawing/2014/main" val="10005"/>
                  </a:ext>
                </a:extLst>
              </a:tr>
              <a:tr h="879127">
                <a:tc>
                  <a:txBody>
                    <a:bodyPr/>
                    <a:lstStyle/>
                    <a:p>
                      <a:r>
                        <a:rPr lang="tr-TR" sz="1600" dirty="0" smtClean="0"/>
                        <a:t>Sivil Toplum Kuruluşları</a:t>
                      </a:r>
                      <a:endParaRPr lang="tr-TR" sz="1600" dirty="0"/>
                    </a:p>
                  </a:txBody>
                  <a:tcPr/>
                </a:tc>
                <a:tc>
                  <a:txBody>
                    <a:bodyPr/>
                    <a:lstStyle/>
                    <a:p>
                      <a:r>
                        <a:rPr lang="tr-TR" sz="1600" dirty="0" smtClean="0"/>
                        <a:t>Bilgi Alma Beklentisi</a:t>
                      </a:r>
                      <a:endParaRPr lang="tr-TR" sz="1600"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SMS</a:t>
                      </a:r>
                      <a:r>
                        <a:rPr lang="tr-TR" sz="1600" baseline="0" dirty="0" smtClean="0"/>
                        <a:t> ve e-mail yoluyla ve birebir ziyaretlerle bilgi verilmektedir.</a:t>
                      </a:r>
                      <a:endParaRPr lang="tr-TR" sz="1600" dirty="0" smtClean="0"/>
                    </a:p>
                  </a:txBody>
                  <a:tcPr/>
                </a:tc>
                <a:tc hMerge="1">
                  <a:txBody>
                    <a:bodyPr/>
                    <a:lstStyle/>
                    <a:p>
                      <a:endParaRPr lang="tr-TR" dirty="0"/>
                    </a:p>
                  </a:txBody>
                  <a:tcPr/>
                </a:tc>
              </a:tr>
              <a:tr h="759579">
                <a:tc>
                  <a:txBody>
                    <a:bodyPr/>
                    <a:lstStyle/>
                    <a:p>
                      <a:r>
                        <a:rPr lang="tr-TR" sz="1600" dirty="0" smtClean="0"/>
                        <a:t>Tüm Sektörler</a:t>
                      </a:r>
                      <a:endParaRPr lang="tr-TR" sz="1600" dirty="0"/>
                    </a:p>
                  </a:txBody>
                  <a:tcPr/>
                </a:tc>
                <a:tc>
                  <a:txBody>
                    <a:bodyPr/>
                    <a:lstStyle/>
                    <a:p>
                      <a:r>
                        <a:rPr lang="tr-TR" sz="1600" dirty="0" smtClean="0"/>
                        <a:t>Bilgi Alma Beklentisi</a:t>
                      </a:r>
                      <a:endParaRPr lang="tr-TR" sz="1600"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SMS</a:t>
                      </a:r>
                      <a:r>
                        <a:rPr lang="tr-TR" sz="1600" baseline="0" dirty="0" smtClean="0"/>
                        <a:t> ve e-mail yoluyla ve birebir ziyaretlerle bilgi verilmektedir.</a:t>
                      </a:r>
                      <a:endParaRPr lang="tr-TR" sz="1600" dirty="0" smtClean="0"/>
                    </a:p>
                    <a:p>
                      <a:endParaRPr lang="tr-TR" sz="1600" dirty="0"/>
                    </a:p>
                  </a:txBody>
                  <a:tcPr/>
                </a:tc>
                <a:tc hMerge="1">
                  <a:txBody>
                    <a:bodyPr/>
                    <a:lstStyle/>
                    <a:p>
                      <a:endParaRPr lang="tr-TR" dirty="0"/>
                    </a:p>
                  </a:txBody>
                  <a:tcPr/>
                </a:tc>
                <a:extLst>
                  <a:ext uri="{0D108BD9-81ED-4DB2-BD59-A6C34878D82A}">
                    <a16:rowId xmlns="" xmlns:a16="http://schemas.microsoft.com/office/drawing/2014/main" val="10008"/>
                  </a:ext>
                </a:extLst>
              </a:tr>
              <a:tr h="722437">
                <a:tc>
                  <a:txBody>
                    <a:bodyPr/>
                    <a:lstStyle/>
                    <a:p>
                      <a:r>
                        <a:rPr lang="tr-TR" sz="1600" dirty="0" smtClean="0"/>
                        <a:t>İdari personel</a:t>
                      </a:r>
                      <a:endParaRPr lang="tr-TR" sz="1600" dirty="0"/>
                    </a:p>
                  </a:txBody>
                  <a:tcPr/>
                </a:tc>
                <a:tc>
                  <a:txBody>
                    <a:bodyPr/>
                    <a:lstStyle/>
                    <a:p>
                      <a:r>
                        <a:rPr lang="tr-TR" sz="1600" dirty="0" smtClean="0"/>
                        <a:t>İşbirliği,</a:t>
                      </a:r>
                      <a:r>
                        <a:rPr lang="tr-TR" sz="1600" baseline="0" dirty="0" smtClean="0"/>
                        <a:t> Motivasyon</a:t>
                      </a:r>
                      <a:endParaRPr lang="tr-TR" sz="1600" dirty="0"/>
                    </a:p>
                  </a:txBody>
                  <a:tcPr/>
                </a:tc>
                <a:tc gridSpan="2">
                  <a:txBody>
                    <a:bodyPr/>
                    <a:lstStyle/>
                    <a:p>
                      <a:r>
                        <a:rPr lang="tr-TR" sz="1600" dirty="0" smtClean="0"/>
                        <a:t>Diğer idari personelle uyumlu çalışılmaktadır.</a:t>
                      </a:r>
                    </a:p>
                  </a:txBody>
                  <a:tcPr/>
                </a:tc>
                <a:tc hMerge="1">
                  <a:txBody>
                    <a:bodyPr/>
                    <a:lstStyle/>
                    <a:p>
                      <a:endParaRPr lang="tr-TR" dirty="0"/>
                    </a:p>
                  </a:txBody>
                  <a:tcPr/>
                </a:tc>
              </a:tr>
              <a:tr h="879127">
                <a:tc>
                  <a:txBody>
                    <a:bodyPr/>
                    <a:lstStyle/>
                    <a:p>
                      <a:r>
                        <a:rPr lang="tr-TR" sz="1600" dirty="0" smtClean="0"/>
                        <a:t>Kısmi Zamanlı Çalışan Öğrenciler</a:t>
                      </a:r>
                      <a:endParaRPr lang="tr-TR" sz="1600" dirty="0"/>
                    </a:p>
                  </a:txBody>
                  <a:tcPr/>
                </a:tc>
                <a:tc>
                  <a:txBody>
                    <a:bodyPr/>
                    <a:lstStyle/>
                    <a:p>
                      <a:r>
                        <a:rPr lang="tr-TR" sz="1600" dirty="0" smtClean="0"/>
                        <a:t>Ücret, Verimli</a:t>
                      </a:r>
                    </a:p>
                    <a:p>
                      <a:r>
                        <a:rPr lang="tr-TR" sz="1600" dirty="0" smtClean="0"/>
                        <a:t>Çalışma Ortamı</a:t>
                      </a:r>
                    </a:p>
                    <a:p>
                      <a:r>
                        <a:rPr lang="tr-TR" sz="1600" dirty="0" smtClean="0"/>
                        <a:t> ve İş Üretme</a:t>
                      </a:r>
                      <a:endParaRPr lang="tr-TR" sz="1600" dirty="0"/>
                    </a:p>
                  </a:txBody>
                  <a:tcPr/>
                </a:tc>
                <a:tc gridSpan="2">
                  <a:txBody>
                    <a:bodyPr/>
                    <a:lstStyle/>
                    <a:p>
                      <a:r>
                        <a:rPr lang="tr-TR" sz="1600" dirty="0" smtClean="0"/>
                        <a:t>Kısmi zamanlı öğrencilerin ücretleri zamanında ve doğru</a:t>
                      </a:r>
                      <a:r>
                        <a:rPr lang="tr-TR" sz="1600" baseline="0" dirty="0" smtClean="0"/>
                        <a:t> olarak ödeniyor.</a:t>
                      </a:r>
                      <a:endParaRPr lang="tr-TR" sz="1600" dirty="0"/>
                    </a:p>
                  </a:txBody>
                  <a:tcPr/>
                </a:tc>
                <a:tc hMerge="1">
                  <a:txBody>
                    <a:bodyPr/>
                    <a:lstStyle/>
                    <a:p>
                      <a:endParaRPr lang="tr-TR" dirty="0"/>
                    </a:p>
                  </a:txBody>
                  <a:tcPr/>
                </a:tc>
                <a:extLst>
                  <a:ext uri="{0D108BD9-81ED-4DB2-BD59-A6C34878D82A}">
                    <a16:rowId xmlns="" xmlns:a16="http://schemas.microsoft.com/office/drawing/2014/main" val="4175820863"/>
                  </a:ext>
                </a:extLst>
              </a:tr>
            </a:tbl>
          </a:graphicData>
        </a:graphic>
      </p:graphicFrame>
    </p:spTree>
    <p:extLst>
      <p:ext uri="{BB962C8B-B14F-4D97-AF65-F5344CB8AC3E}">
        <p14:creationId xmlns="" xmlns:p14="http://schemas.microsoft.com/office/powerpoint/2010/main" val="1729010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928926" y="332657"/>
            <a:ext cx="5459498"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7</a:t>
            </a:fld>
            <a:endParaRPr lang="tr-TR"/>
          </a:p>
        </p:txBody>
      </p:sp>
      <p:pic>
        <p:nvPicPr>
          <p:cNvPr id="6" name="Resim 5"/>
          <p:cNvPicPr/>
          <p:nvPr/>
        </p:nvPicPr>
        <p:blipFill>
          <a:blip r:embed="rId3"/>
          <a:stretch>
            <a:fillRect/>
          </a:stretch>
        </p:blipFill>
        <p:spPr>
          <a:xfrm>
            <a:off x="214282" y="571480"/>
            <a:ext cx="2392794" cy="454278"/>
          </a:xfrm>
          <a:prstGeom prst="rect">
            <a:avLst/>
          </a:prstGeom>
        </p:spPr>
      </p:pic>
      <p:graphicFrame>
        <p:nvGraphicFramePr>
          <p:cNvPr id="8" name="7 Tablo"/>
          <p:cNvGraphicFramePr>
            <a:graphicFrameLocks noGrp="1"/>
          </p:cNvGraphicFramePr>
          <p:nvPr/>
        </p:nvGraphicFramePr>
        <p:xfrm>
          <a:off x="142844" y="1571616"/>
          <a:ext cx="8858312" cy="5072092"/>
        </p:xfrm>
        <a:graphic>
          <a:graphicData uri="http://schemas.openxmlformats.org/drawingml/2006/table">
            <a:tbl>
              <a:tblPr/>
              <a:tblGrid>
                <a:gridCol w="272160"/>
                <a:gridCol w="1844937"/>
                <a:gridCol w="586192"/>
                <a:gridCol w="502450"/>
                <a:gridCol w="450112"/>
                <a:gridCol w="368987"/>
                <a:gridCol w="355902"/>
                <a:gridCol w="324500"/>
                <a:gridCol w="282628"/>
                <a:gridCol w="306182"/>
                <a:gridCol w="314032"/>
                <a:gridCol w="324500"/>
                <a:gridCol w="324500"/>
                <a:gridCol w="334968"/>
                <a:gridCol w="303565"/>
                <a:gridCol w="282628"/>
                <a:gridCol w="306182"/>
                <a:gridCol w="463197"/>
                <a:gridCol w="502450"/>
                <a:gridCol w="408240"/>
              </a:tblGrid>
              <a:tr h="179479">
                <a:tc rowSpan="5" gridSpan="11">
                  <a:txBody>
                    <a:bodyPr/>
                    <a:lstStyle/>
                    <a:p>
                      <a:pPr algn="l" fontAlgn="b"/>
                      <a:r>
                        <a:rPr lang="tr-TR" sz="600" b="1" i="0" u="none" strike="noStrike" dirty="0">
                          <a:solidFill>
                            <a:srgbClr val="000000"/>
                          </a:solidFill>
                          <a:latin typeface="Tahoma"/>
                        </a:rPr>
                        <a:t>                          SÜREÇ PERFORMANS İZLEME KARNESİ (SPİK)</a:t>
                      </a:r>
                      <a:endParaRPr lang="tr-TR" sz="600" b="0" i="0" u="none" strike="noStrike" dirty="0">
                        <a:solidFill>
                          <a:srgbClr val="000000"/>
                        </a:solidFill>
                        <a:latin typeface="Calibri"/>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E7E6E6"/>
                      </a:solidFill>
                      <a:prstDash val="solid"/>
                      <a:round/>
                      <a:headEnd type="none" w="med" len="med"/>
                      <a:tailEnd type="none" w="med" len="med"/>
                    </a:lnB>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rowSpan="5" hMerge="1">
                  <a:txBody>
                    <a:bodyPr/>
                    <a:lstStyle/>
                    <a:p>
                      <a:endParaRPr lang="tr-TR"/>
                    </a:p>
                  </a:txBody>
                  <a:tcPr/>
                </a:tc>
                <a:tc gridSpan="5">
                  <a:txBody>
                    <a:bodyPr/>
                    <a:lstStyle/>
                    <a:p>
                      <a:pPr algn="l" fontAlgn="ctr"/>
                      <a:r>
                        <a:rPr lang="tr-TR" sz="600" b="1" i="0" u="none" strike="noStrike">
                          <a:solidFill>
                            <a:srgbClr val="000000"/>
                          </a:solidFill>
                          <a:latin typeface="Tahoma"/>
                        </a:rPr>
                        <a:t>Doküman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ctr"/>
                      <a:r>
                        <a:rPr lang="tr-TR" sz="600" b="0" i="0" u="none" strike="noStrike">
                          <a:solidFill>
                            <a:srgbClr val="000000"/>
                          </a:solidFill>
                          <a:latin typeface="Verdana"/>
                        </a:rPr>
                        <a:t>FB-SP-0001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179479">
                <a:tc gridSpan="1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5">
                  <a:txBody>
                    <a:bodyPr/>
                    <a:lstStyle/>
                    <a:p>
                      <a:pPr algn="l" fontAlgn="ctr"/>
                      <a:r>
                        <a:rPr lang="tr-TR" sz="600" b="1" i="0" u="none" strike="noStrike">
                          <a:solidFill>
                            <a:srgbClr val="000000"/>
                          </a:solidFill>
                          <a:latin typeface="Tahoma"/>
                        </a:rPr>
                        <a:t>Yayın Tarihi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ctr"/>
                      <a:r>
                        <a:rPr lang="tr-TR" sz="600" b="0" i="0" u="none" strike="noStrike">
                          <a:solidFill>
                            <a:srgbClr val="000000"/>
                          </a:solidFill>
                          <a:latin typeface="Verdana"/>
                        </a:rPr>
                        <a:t>03.05.2018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179479">
                <a:tc gridSpan="1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5">
                  <a:txBody>
                    <a:bodyPr/>
                    <a:lstStyle/>
                    <a:p>
                      <a:pPr algn="l" fontAlgn="ctr"/>
                      <a:r>
                        <a:rPr lang="tr-TR" sz="600" b="1" i="0" u="none" strike="noStrike">
                          <a:solidFill>
                            <a:srgbClr val="000000"/>
                          </a:solidFill>
                          <a:latin typeface="Tahoma"/>
                        </a:rPr>
                        <a:t>Değişiklik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ctr"/>
                      <a:r>
                        <a:rPr lang="tr-TR" sz="600" b="0" i="0" u="none" strike="noStrike">
                          <a:solidFill>
                            <a:srgbClr val="000000"/>
                          </a:solidFill>
                          <a:latin typeface="Verdan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179479">
                <a:tc gridSpan="1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5">
                  <a:txBody>
                    <a:bodyPr/>
                    <a:lstStyle/>
                    <a:p>
                      <a:pPr algn="l" fontAlgn="ctr"/>
                      <a:r>
                        <a:rPr lang="tr-TR" sz="600" b="1" i="0" u="none" strike="noStrike">
                          <a:solidFill>
                            <a:srgbClr val="000000"/>
                          </a:solidFill>
                          <a:latin typeface="Tahoma"/>
                        </a:rPr>
                        <a:t>Değişiklik Tarihi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ctr"/>
                      <a:r>
                        <a:rPr lang="tr-TR" sz="600" b="0" i="0" u="none" strike="noStrike">
                          <a:solidFill>
                            <a:srgbClr val="000000"/>
                          </a:solidFill>
                          <a:latin typeface="Verdana"/>
                        </a:rPr>
                        <a:t>15.10.2019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r>
              <a:tr h="179479">
                <a:tc gridSpan="1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5">
                  <a:txBody>
                    <a:bodyPr/>
                    <a:lstStyle/>
                    <a:p>
                      <a:pPr algn="l" fontAlgn="ctr"/>
                      <a:r>
                        <a:rPr lang="tr-TR" sz="600" b="1" i="0" u="none" strike="noStrike">
                          <a:solidFill>
                            <a:srgbClr val="000000"/>
                          </a:solidFill>
                          <a:latin typeface="Tahoma"/>
                        </a:rPr>
                        <a:t>Sayfa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ctr"/>
                      <a:r>
                        <a:rPr lang="tr-TR" sz="600" b="0" i="0" u="none" strike="noStrike">
                          <a:solidFill>
                            <a:srgbClr val="000000"/>
                          </a:solidFill>
                          <a:latin typeface="Verdana"/>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179479">
                <a:tc rowSpan="2" gridSpan="3">
                  <a:txBody>
                    <a:bodyPr/>
                    <a:lstStyle/>
                    <a:p>
                      <a:pPr algn="l" fontAlgn="ctr"/>
                      <a:r>
                        <a:rPr lang="tr-TR" sz="600" b="1" i="0" u="none" strike="noStrike">
                          <a:solidFill>
                            <a:srgbClr val="FFFFFF"/>
                          </a:solidFill>
                          <a:latin typeface="Tahoma"/>
                        </a:rPr>
                        <a:t>SÜREÇ ADI:</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E7E6E6"/>
                      </a:solidFill>
                      <a:prstDash val="solid"/>
                      <a:round/>
                      <a:headEnd type="none" w="med" len="med"/>
                      <a:tailEnd type="none" w="med" len="med"/>
                    </a:lnB>
                    <a:solidFill>
                      <a:srgbClr val="002060"/>
                    </a:solidFill>
                  </a:tcPr>
                </a:tc>
                <a:tc rowSpan="2" hMerge="1">
                  <a:txBody>
                    <a:bodyPr/>
                    <a:lstStyle/>
                    <a:p>
                      <a:endParaRPr lang="tr-TR"/>
                    </a:p>
                  </a:txBody>
                  <a:tcPr/>
                </a:tc>
                <a:tc rowSpan="2" hMerge="1">
                  <a:txBody>
                    <a:bodyPr/>
                    <a:lstStyle/>
                    <a:p>
                      <a:endParaRPr lang="tr-TR"/>
                    </a:p>
                  </a:txBody>
                  <a:tcPr/>
                </a:tc>
                <a:tc gridSpan="2">
                  <a:txBody>
                    <a:bodyPr/>
                    <a:lstStyle/>
                    <a:p>
                      <a:pPr algn="ctr" fontAlgn="b"/>
                      <a:r>
                        <a:rPr lang="tr-TR" sz="600" b="1" i="0" u="none" strike="noStrike">
                          <a:solidFill>
                            <a:srgbClr val="FFFFFF"/>
                          </a:solidFill>
                          <a:latin typeface="Tahoma"/>
                        </a:rPr>
                        <a:t>Süreç No</a:t>
                      </a:r>
                    </a:p>
                  </a:txBody>
                  <a:tcPr marL="0" marR="0" marT="0" marB="0" anchor="b">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E7E6E6"/>
                      </a:solidFill>
                      <a:prstDash val="solid"/>
                      <a:round/>
                      <a:headEnd type="none" w="med" len="med"/>
                      <a:tailEnd type="none" w="med" len="med"/>
                    </a:lnB>
                    <a:solidFill>
                      <a:srgbClr val="002060"/>
                    </a:solidFill>
                  </a:tcPr>
                </a:tc>
                <a:tc hMerge="1">
                  <a:txBody>
                    <a:bodyPr/>
                    <a:lstStyle/>
                    <a:p>
                      <a:endParaRPr lang="tr-TR"/>
                    </a:p>
                  </a:txBody>
                  <a:tcPr/>
                </a:tc>
                <a:tc rowSpan="2" gridSpan="12">
                  <a:txBody>
                    <a:bodyPr/>
                    <a:lstStyle/>
                    <a:p>
                      <a:pPr algn="ctr" fontAlgn="ctr"/>
                      <a:r>
                        <a:rPr lang="tr-TR" sz="600" b="1" i="0" u="none" strike="noStrike">
                          <a:solidFill>
                            <a:srgbClr val="000000"/>
                          </a:solidFill>
                          <a:latin typeface="Tahoma"/>
                        </a:rPr>
                        <a:t>2019 GERÇEKLEŞEN GÖSTERGELERİ</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3">
                  <a:txBody>
                    <a:bodyPr/>
                    <a:lstStyle/>
                    <a:p>
                      <a:pPr algn="ctr" fontAlgn="ctr"/>
                      <a:r>
                        <a:rPr lang="tr-TR" sz="600" b="1" i="0" u="none" strike="noStrike">
                          <a:solidFill>
                            <a:srgbClr val="000000"/>
                          </a:solidFill>
                          <a:latin typeface="Tahoma"/>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rowSpan="3">
                  <a:txBody>
                    <a:bodyPr/>
                    <a:lstStyle/>
                    <a:p>
                      <a:pPr algn="ctr" fontAlgn="ctr"/>
                      <a:r>
                        <a:rPr lang="tr-TR" sz="600" b="1" i="0" u="none" strike="noStrike">
                          <a:solidFill>
                            <a:srgbClr val="000000"/>
                          </a:solidFill>
                          <a:latin typeface="Tahoma"/>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rowSpan="3">
                  <a:txBody>
                    <a:bodyPr/>
                    <a:lstStyle/>
                    <a:p>
                      <a:pPr algn="ctr" fontAlgn="ctr"/>
                      <a:r>
                        <a:rPr lang="tr-TR" sz="600" b="1" i="0" u="none" strike="noStrike">
                          <a:solidFill>
                            <a:srgbClr val="000000"/>
                          </a:solidFill>
                          <a:latin typeface="Tahoma"/>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r>
              <a:tr h="179479">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ctr" fontAlgn="ctr"/>
                      <a:r>
                        <a:rPr lang="tr-TR" sz="600" b="1" i="0" u="none" strike="noStrike">
                          <a:solidFill>
                            <a:srgbClr val="FFFFFF"/>
                          </a:solidFill>
                          <a:latin typeface="Tahoma"/>
                        </a:rPr>
                        <a:t> </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E7E6E6"/>
                      </a:solidFill>
                      <a:prstDash val="solid"/>
                      <a:round/>
                      <a:headEnd type="none" w="med" len="med"/>
                      <a:tailEnd type="none" w="med" len="med"/>
                    </a:lnB>
                    <a:solidFill>
                      <a:srgbClr val="002060"/>
                    </a:solidFill>
                  </a:tcPr>
                </a:tc>
                <a:tc hMerge="1">
                  <a:txBody>
                    <a:bodyPr/>
                    <a:lstStyle/>
                    <a:p>
                      <a:endParaRPr lang="tr-TR"/>
                    </a:p>
                  </a:txBody>
                  <a:tcPr/>
                </a:tc>
                <a:tc gridSpan="1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762788">
                <a:tc>
                  <a:txBody>
                    <a:bodyPr/>
                    <a:lstStyle/>
                    <a:p>
                      <a:pPr algn="ctr" fontAlgn="ctr"/>
                      <a:r>
                        <a:rPr lang="tr-TR" sz="600" b="1" i="0" u="none" strike="noStrike">
                          <a:solidFill>
                            <a:srgbClr val="FFFFFF"/>
                          </a:solidFill>
                          <a:latin typeface="Tahoma"/>
                        </a:rPr>
                        <a:t>Sıra No</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E7E6E6"/>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FFFFFF"/>
                          </a:solidFill>
                          <a:latin typeface="Tahoma"/>
                        </a:rPr>
                        <a:t>Performans Kriteri</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FFFFFF"/>
                          </a:solidFill>
                          <a:latin typeface="Tahoma"/>
                        </a:rPr>
                        <a:t>İlgili Olduğu Stratejik Faaliyet No</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FFFFFF"/>
                          </a:solidFill>
                          <a:latin typeface="Tahoma"/>
                        </a:rPr>
                        <a:t>2018 Gerçekleşen</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1" i="0" u="none" strike="noStrike">
                          <a:solidFill>
                            <a:srgbClr val="FFFFFF"/>
                          </a:solidFill>
                          <a:latin typeface="Tahoma"/>
                        </a:rPr>
                        <a:t>2019 Hedef</a:t>
                      </a:r>
                    </a:p>
                  </a:txBody>
                  <a:tcPr marL="0" marR="0" marT="0" marB="0" anchor="ctr">
                    <a:lnL w="6350" cap="flat" cmpd="sng" algn="ctr">
                      <a:solidFill>
                        <a:srgbClr val="E7E6E6"/>
                      </a:solidFill>
                      <a:prstDash val="solid"/>
                      <a:round/>
                      <a:headEnd type="none" w="med" len="med"/>
                      <a:tailEnd type="none" w="med" len="med"/>
                    </a:lnL>
                    <a:lnR w="6350" cap="flat" cmpd="sng" algn="ctr">
                      <a:solidFill>
                        <a:srgbClr val="E7E6E6"/>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0" i="0" u="none" strike="noStrike">
                          <a:solidFill>
                            <a:srgbClr val="000000"/>
                          </a:solidFill>
                          <a:latin typeface="Tahoma"/>
                        </a:rPr>
                        <a:t>Ocak</a:t>
                      </a:r>
                    </a:p>
                  </a:txBody>
                  <a:tcPr marL="0" marR="0" marT="0" marB="0" vert="vert270" anchor="ctr">
                    <a:lnL w="6350" cap="flat" cmpd="sng" algn="ctr">
                      <a:solidFill>
                        <a:srgbClr val="E7E6E6"/>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tr-TR" sz="600" b="0" i="0" u="none" strike="noStrike">
                          <a:solidFill>
                            <a:srgbClr val="000000"/>
                          </a:solidFill>
                          <a:latin typeface="Tahoma"/>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vMerge="1">
                  <a:txBody>
                    <a:bodyPr/>
                    <a:lstStyle/>
                    <a:p>
                      <a:endParaRPr lang="tr-TR"/>
                    </a:p>
                  </a:txBody>
                  <a:tcPr/>
                </a:tc>
                <a:tc vMerge="1">
                  <a:txBody>
                    <a:bodyPr/>
                    <a:lstStyle/>
                    <a:p>
                      <a:endParaRPr lang="tr-TR"/>
                    </a:p>
                  </a:txBody>
                  <a:tcPr/>
                </a:tc>
                <a:tc vMerge="1">
                  <a:txBody>
                    <a:bodyPr/>
                    <a:lstStyle/>
                    <a:p>
                      <a:endParaRPr lang="tr-TR"/>
                    </a:p>
                  </a:txBody>
                  <a:tcPr/>
                </a:tc>
              </a:tr>
              <a:tr h="385882">
                <a:tc>
                  <a:txBody>
                    <a:bodyPr/>
                    <a:lstStyle/>
                    <a:p>
                      <a:pPr algn="ctr" fontAlgn="ctr"/>
                      <a:r>
                        <a:rPr lang="tr-TR" sz="600" b="0" i="0" u="none" strike="noStrike">
                          <a:solidFill>
                            <a:srgbClr val="000000"/>
                          </a:solidFill>
                          <a:latin typeface="Tahoma"/>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7E6E6"/>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YÖK Denetimi Olumsuz Bulgu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1.1.1.-1.4.9.-2.3.7.-2.3.8.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323063">
                <a:tc>
                  <a:txBody>
                    <a:bodyPr/>
                    <a:lstStyle/>
                    <a:p>
                      <a:pPr algn="ctr" fontAlgn="ctr"/>
                      <a:r>
                        <a:rPr lang="tr-TR" sz="600" b="0"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Sosyal Bilimler Enstitüsüne İngilizce Bilen İdari Personel 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5">
                  <a:txBody>
                    <a:bodyPr/>
                    <a:lstStyle/>
                    <a:p>
                      <a:pPr algn="ctr" fontAlgn="ctr"/>
                      <a:r>
                        <a:rPr lang="tr-TR" sz="6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54981">
                <a:tc>
                  <a:txBody>
                    <a:bodyPr/>
                    <a:lstStyle/>
                    <a:p>
                      <a:pPr algn="ctr" fontAlgn="ctr"/>
                      <a:r>
                        <a:rPr lang="tr-TR" sz="600" b="0" i="0" u="none" strike="noStrike">
                          <a:solidFill>
                            <a:srgbClr val="000000"/>
                          </a:solidFill>
                          <a:latin typeface="Tahoma"/>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Bölgenin ve Ülkenin İmkan ve Sorunlarına Yönelik Araştırmalar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1.12.11.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454981">
                <a:tc>
                  <a:txBody>
                    <a:bodyPr/>
                    <a:lstStyle/>
                    <a:p>
                      <a:pPr algn="ctr" fontAlgn="ctr"/>
                      <a:r>
                        <a:rPr lang="tr-TR" sz="600" b="0" i="0" u="none" strike="noStrike">
                          <a:solidFill>
                            <a:srgbClr val="000000"/>
                          </a:solidFill>
                          <a:latin typeface="Tahoma"/>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Doktora Programlarının Açılması (Küresel Ticaret Yönetimi ve Hukuku Doktora Programı-Türkçe)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2.3.7.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5">
                  <a:txBody>
                    <a:bodyPr/>
                    <a:lstStyle/>
                    <a:p>
                      <a:pPr algn="ctr" fontAlgn="ctr"/>
                      <a:r>
                        <a:rPr lang="tr-TR" sz="6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66648">
                <a:tc>
                  <a:txBody>
                    <a:bodyPr/>
                    <a:lstStyle/>
                    <a:p>
                      <a:pPr algn="ctr" fontAlgn="ctr"/>
                      <a:r>
                        <a:rPr lang="tr-TR" sz="600" b="0" i="0" u="none" strike="noStrike">
                          <a:solidFill>
                            <a:srgbClr val="000000"/>
                          </a:solidFill>
                          <a:latin typeface="Tahoma"/>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Lisansüstü Uzaktan Eğitimi MBA Programlarının Açılması (İşletme, Kamu ve Özel Hukuk)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2.3.8.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5">
                  <a:txBody>
                    <a:bodyPr/>
                    <a:lstStyle/>
                    <a:p>
                      <a:pPr algn="ctr" fontAlgn="ctr"/>
                      <a:r>
                        <a:rPr lang="tr-TR" sz="6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41012">
                <a:tc>
                  <a:txBody>
                    <a:bodyPr/>
                    <a:lstStyle/>
                    <a:p>
                      <a:pPr algn="ctr" fontAlgn="ctr"/>
                      <a:r>
                        <a:rPr lang="tr-TR" sz="600" b="0" i="0" u="none" strike="noStrike">
                          <a:solidFill>
                            <a:srgbClr val="000000"/>
                          </a:solidFill>
                          <a:latin typeface="Tahoma"/>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Çalışanlara yönelik tezsiz yüksek lisans programı açılması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5">
                  <a:txBody>
                    <a:bodyPr/>
                    <a:lstStyle/>
                    <a:p>
                      <a:pPr algn="ctr" fontAlgn="ctr"/>
                      <a:r>
                        <a:rPr lang="tr-TR" sz="6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23063">
                <a:tc>
                  <a:txBody>
                    <a:bodyPr/>
                    <a:lstStyle/>
                    <a:p>
                      <a:pPr algn="ctr" fontAlgn="ctr"/>
                      <a:r>
                        <a:rPr lang="tr-TR" sz="600" b="0" i="0" u="none" strike="noStrike">
                          <a:solidFill>
                            <a:srgbClr val="000000"/>
                          </a:solidFill>
                          <a:latin typeface="Tahoma"/>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Kullanıcı Memnuniyet Oranı (Lab. Cihazları) - (Fen Bilimleri Enstitüsü)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latin typeface="Times New Roman"/>
                        </a:rPr>
                        <a:t>&gt;=81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303321">
                <a:tc>
                  <a:txBody>
                    <a:bodyPr/>
                    <a:lstStyle/>
                    <a:p>
                      <a:pPr algn="ctr" fontAlgn="ctr"/>
                      <a:r>
                        <a:rPr lang="tr-TR" sz="600" b="0" i="0" u="none" strike="noStrike">
                          <a:solidFill>
                            <a:srgbClr val="000000"/>
                          </a:solidFill>
                          <a:latin typeface="Tahoma"/>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Laboratuvar cihazlarının arttırılması  (Fen Bilimleri Enstitüsü)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2.3.8.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 xmlns:p14="http://schemas.microsoft.com/office/powerpoint/2010/main" val="3041654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369332"/>
          </a:xfrm>
          <a:prstGeom prst="rect">
            <a:avLst/>
          </a:prstGeom>
          <a:noFill/>
        </p:spPr>
        <p:txBody>
          <a:bodyPr wrap="square" rtlCol="0">
            <a:spAutoFit/>
          </a:bodyPr>
          <a:lstStyle/>
          <a:p>
            <a:pPr algn="ctr"/>
            <a:r>
              <a:rPr lang="tr-TR" b="1" dirty="0" smtClean="0">
                <a:solidFill>
                  <a:srgbClr val="FF0000"/>
                </a:solidFill>
                <a:effectLst>
                  <a:outerShdw blurRad="38100" dist="38100" dir="2700000" algn="tl">
                    <a:srgbClr val="000000">
                      <a:alpha val="43137"/>
                    </a:srgbClr>
                  </a:outerShdw>
                </a:effectLst>
              </a:rPr>
              <a:t>                       SÜREÇ PERFORMANS GÖSTERGELERİ (SPİK )</a:t>
            </a:r>
            <a:endParaRPr lang="tr-TR"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8</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8" name="Resim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177898" y="15137229"/>
            <a:ext cx="418472" cy="437493"/>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Resim 8"/>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9135036" y="15865892"/>
            <a:ext cx="575399" cy="499313"/>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Resim 9"/>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1144811" y="15861129"/>
            <a:ext cx="564304" cy="494559"/>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Resim 10"/>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1011461" y="15051505"/>
            <a:ext cx="656241" cy="542112"/>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13" name="12 Tablo"/>
          <p:cNvGraphicFramePr>
            <a:graphicFrameLocks noGrp="1"/>
          </p:cNvGraphicFramePr>
          <p:nvPr/>
        </p:nvGraphicFramePr>
        <p:xfrm>
          <a:off x="142844" y="857230"/>
          <a:ext cx="8858312" cy="5857918"/>
        </p:xfrm>
        <a:graphic>
          <a:graphicData uri="http://schemas.openxmlformats.org/drawingml/2006/table">
            <a:tbl>
              <a:tblPr/>
              <a:tblGrid>
                <a:gridCol w="272160"/>
                <a:gridCol w="1844937"/>
                <a:gridCol w="586192"/>
                <a:gridCol w="502450"/>
                <a:gridCol w="450112"/>
                <a:gridCol w="368987"/>
                <a:gridCol w="355902"/>
                <a:gridCol w="324500"/>
                <a:gridCol w="282628"/>
                <a:gridCol w="306182"/>
                <a:gridCol w="314032"/>
                <a:gridCol w="324500"/>
                <a:gridCol w="324500"/>
                <a:gridCol w="334968"/>
                <a:gridCol w="303565"/>
                <a:gridCol w="282628"/>
                <a:gridCol w="306182"/>
                <a:gridCol w="463197"/>
                <a:gridCol w="502450"/>
                <a:gridCol w="408240"/>
              </a:tblGrid>
              <a:tr h="528695">
                <a:tc>
                  <a:txBody>
                    <a:bodyPr/>
                    <a:lstStyle/>
                    <a:p>
                      <a:pPr algn="ctr" fontAlgn="ctr"/>
                      <a:r>
                        <a:rPr lang="tr-TR" sz="600" b="0" i="0" u="none" strike="noStrike">
                          <a:solidFill>
                            <a:srgbClr val="000000"/>
                          </a:solidFill>
                          <a:latin typeface="Tahoma"/>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Yeni Laboratuvarların Kurulması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5">
                  <a:txBody>
                    <a:bodyPr/>
                    <a:lstStyle/>
                    <a:p>
                      <a:pPr algn="ctr" fontAlgn="ctr"/>
                      <a:r>
                        <a:rPr lang="tr-TR" sz="6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51647">
                <a:tc>
                  <a:txBody>
                    <a:bodyPr/>
                    <a:lstStyle/>
                    <a:p>
                      <a:pPr algn="ctr" fontAlgn="ctr"/>
                      <a:r>
                        <a:rPr lang="tr-TR" sz="600" b="0" i="0" u="none" strike="noStrike">
                          <a:solidFill>
                            <a:srgbClr val="000000"/>
                          </a:solidFill>
                          <a:latin typeface="Tahoma"/>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Hizmeti Etkileyen Tüm Cihazlarının Bakımlarının Yapılması/Yaptırılması  - (Fen Bilimleri Enstitüsü)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91321">
                <a:tc>
                  <a:txBody>
                    <a:bodyPr/>
                    <a:lstStyle/>
                    <a:p>
                      <a:pPr algn="ctr" fontAlgn="ctr"/>
                      <a:r>
                        <a:rPr lang="tr-TR" sz="600" b="0" i="0" u="none" strike="noStrike">
                          <a:solidFill>
                            <a:srgbClr val="000000"/>
                          </a:solidFill>
                          <a:latin typeface="Tahoma"/>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Laboratuvar Cihazlarının Kalibrasyonlarının Yaptırılması (Teknik ve Gıda cihaz kalibrasyonları dahil)  (Fen Bilimleri Enstitüsü)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latin typeface="Times New Roman"/>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86892">
                <a:tc>
                  <a:txBody>
                    <a:bodyPr/>
                    <a:lstStyle/>
                    <a:p>
                      <a:pPr algn="ctr" fontAlgn="ctr"/>
                      <a:r>
                        <a:rPr lang="tr-TR" sz="600" b="0" i="0" u="none" strike="noStrike">
                          <a:solidFill>
                            <a:srgbClr val="000000"/>
                          </a:solidFill>
                          <a:latin typeface="Tahoma"/>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latin typeface="Calibri"/>
                        </a:rPr>
                        <a:t>Akademisyenlerin ve Araştırmacıların Patentli Ürün Geliştirme ve Teknoparkta Şirket Açmaya Özendirilmesi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2.5.1.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5">
                  <a:txBody>
                    <a:bodyPr/>
                    <a:lstStyle/>
                    <a:p>
                      <a:pPr algn="ctr" fontAlgn="ctr"/>
                      <a:r>
                        <a:rPr lang="tr-TR" sz="600" b="0" i="0" u="none" strike="noStrike">
                          <a:solidFill>
                            <a:srgbClr val="000000"/>
                          </a:solidFill>
                          <a:latin typeface="Calibri"/>
                        </a:rPr>
                        <a:t>Değerlendirme Dışıdır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98778">
                <a:tc>
                  <a:txBody>
                    <a:bodyPr/>
                    <a:lstStyle/>
                    <a:p>
                      <a:pPr algn="ctr" fontAlgn="ctr"/>
                      <a:r>
                        <a:rPr lang="tr-TR" sz="600" b="0" i="0" u="none" strike="noStrike">
                          <a:solidFill>
                            <a:srgbClr val="000000"/>
                          </a:solidFill>
                          <a:latin typeface="Tahoma"/>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Major Hata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1.3.1.-1.3.3.-1.3.5.-1.3.7-1.3.8.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595661">
                <a:tc>
                  <a:txBody>
                    <a:bodyPr/>
                    <a:lstStyle/>
                    <a:p>
                      <a:pPr algn="ctr" fontAlgn="ctr"/>
                      <a:r>
                        <a:rPr lang="tr-TR" sz="600" b="0" i="0" u="none" strike="noStrike">
                          <a:solidFill>
                            <a:srgbClr val="000000"/>
                          </a:solidFill>
                          <a:latin typeface="Tahoma"/>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Düzeltici Faaliyet Kapanma Hızı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1.3.1.-1.3.3.-1.3.5.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462">
                <a:tc>
                  <a:txBody>
                    <a:bodyPr/>
                    <a:lstStyle/>
                    <a:p>
                      <a:pPr algn="ctr" fontAlgn="ctr"/>
                      <a:r>
                        <a:rPr lang="tr-TR" sz="600" b="0" i="0" u="none" strike="noStrike">
                          <a:solidFill>
                            <a:srgbClr val="000000"/>
                          </a:solidFill>
                          <a:latin typeface="Tahoma"/>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Risk Azaltma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352462">
                <a:tc>
                  <a:txBody>
                    <a:bodyPr/>
                    <a:lstStyle/>
                    <a:p>
                      <a:pPr algn="ctr" fontAlgn="ctr"/>
                      <a:r>
                        <a:rPr lang="tr-TR" sz="600" b="0" i="0" u="none" strike="noStrike">
                          <a:solidFill>
                            <a:srgbClr val="000000"/>
                          </a:solidFill>
                          <a:latin typeface="Tahoma"/>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Kalite Hedefleri Gerçekleşme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dirty="0">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 xmlns:p14="http://schemas.microsoft.com/office/powerpoint/2010/main" val="4136395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369332"/>
          </a:xfrm>
          <a:prstGeom prst="rect">
            <a:avLst/>
          </a:prstGeom>
          <a:noFill/>
        </p:spPr>
        <p:txBody>
          <a:bodyPr wrap="square" rtlCol="0">
            <a:spAutoFit/>
          </a:bodyPr>
          <a:lstStyle/>
          <a:p>
            <a:pPr algn="ctr"/>
            <a:r>
              <a:rPr lang="tr-TR" b="1" dirty="0" smtClean="0">
                <a:solidFill>
                  <a:srgbClr val="FF0000"/>
                </a:solidFill>
                <a:effectLst>
                  <a:outerShdw blurRad="38100" dist="38100" dir="2700000" algn="tl">
                    <a:srgbClr val="000000">
                      <a:alpha val="43137"/>
                    </a:srgbClr>
                  </a:outerShdw>
                </a:effectLst>
              </a:rPr>
              <a:t>                       SÜREÇ PERFORMANS GÖSTERGELERİ (SPİK )</a:t>
            </a:r>
            <a:endParaRPr lang="tr-TR"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pPr/>
              <a:t>9</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8" name="Resim 7"/>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177898" y="15137229"/>
            <a:ext cx="418472" cy="437493"/>
          </a:xfrm>
          <a:prstGeom prst="rect">
            <a:avLst/>
          </a:prstGeom>
          <a:noFill/>
          <a:extLst>
            <a:ext uri="{909E8E84-426E-40DD-AFC4-6F175D3DCCD1}">
              <a14:hiddenFill xmlns="" xmlns:a14="http://schemas.microsoft.com/office/drawing/2010/main">
                <a:solidFill>
                  <a:srgbClr val="FFFFFF"/>
                </a:solidFill>
              </a14:hiddenFill>
            </a:ext>
          </a:extLst>
        </p:spPr>
      </p:pic>
      <p:pic>
        <p:nvPicPr>
          <p:cNvPr id="9" name="Resim 8"/>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9135036" y="15865892"/>
            <a:ext cx="575399" cy="499313"/>
          </a:xfrm>
          <a:prstGeom prst="rect">
            <a:avLst/>
          </a:prstGeom>
          <a:noFill/>
          <a:extLst>
            <a:ext uri="{909E8E84-426E-40DD-AFC4-6F175D3DCCD1}">
              <a14:hiddenFill xmlns="" xmlns:a14="http://schemas.microsoft.com/office/drawing/2010/main">
                <a:solidFill>
                  <a:srgbClr val="FFFFFF"/>
                </a:solidFill>
              </a14:hiddenFill>
            </a:ext>
          </a:extLst>
        </p:spPr>
      </p:pic>
      <p:pic>
        <p:nvPicPr>
          <p:cNvPr id="10" name="Resim 9"/>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1144811" y="15861129"/>
            <a:ext cx="564304" cy="494559"/>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Resim 10"/>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1011461" y="15051505"/>
            <a:ext cx="656241" cy="542112"/>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12" name="11 Tablo"/>
          <p:cNvGraphicFramePr>
            <a:graphicFrameLocks noGrp="1"/>
          </p:cNvGraphicFramePr>
          <p:nvPr/>
        </p:nvGraphicFramePr>
        <p:xfrm>
          <a:off x="214283" y="857232"/>
          <a:ext cx="8715434" cy="5786479"/>
        </p:xfrm>
        <a:graphic>
          <a:graphicData uri="http://schemas.openxmlformats.org/drawingml/2006/table">
            <a:tbl>
              <a:tblPr/>
              <a:tblGrid>
                <a:gridCol w="267770"/>
                <a:gridCol w="1815179"/>
                <a:gridCol w="576738"/>
                <a:gridCol w="494346"/>
                <a:gridCol w="442852"/>
                <a:gridCol w="363035"/>
                <a:gridCol w="350162"/>
                <a:gridCol w="319266"/>
                <a:gridCol w="278070"/>
                <a:gridCol w="301242"/>
                <a:gridCol w="308966"/>
                <a:gridCol w="319266"/>
                <a:gridCol w="319266"/>
                <a:gridCol w="329566"/>
                <a:gridCol w="298669"/>
                <a:gridCol w="278070"/>
                <a:gridCol w="301242"/>
                <a:gridCol w="455727"/>
                <a:gridCol w="494346"/>
                <a:gridCol w="401656"/>
              </a:tblGrid>
              <a:tr h="640097">
                <a:tc>
                  <a:txBody>
                    <a:bodyPr/>
                    <a:lstStyle/>
                    <a:p>
                      <a:pPr algn="ctr" fontAlgn="ctr"/>
                      <a:r>
                        <a:rPr lang="tr-TR" sz="600" b="0" i="0" u="none" strike="noStrike">
                          <a:solidFill>
                            <a:srgbClr val="000000"/>
                          </a:solidFill>
                          <a:latin typeface="Tahoma"/>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KYS İç Denetim Puanı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704106">
                <a:tc>
                  <a:txBody>
                    <a:bodyPr/>
                    <a:lstStyle/>
                    <a:p>
                      <a:pPr algn="ctr" fontAlgn="ctr"/>
                      <a:r>
                        <a:rPr lang="tr-TR" sz="600" b="0" i="0" u="none" strike="noStrike">
                          <a:solidFill>
                            <a:srgbClr val="000000"/>
                          </a:solidFill>
                          <a:latin typeface="Tahoma"/>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dirty="0">
                          <a:solidFill>
                            <a:srgbClr val="FF0000"/>
                          </a:solidFill>
                          <a:latin typeface="Calibri"/>
                        </a:rPr>
                        <a:t>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704106">
                <a:tc>
                  <a:txBody>
                    <a:bodyPr/>
                    <a:lstStyle/>
                    <a:p>
                      <a:pPr algn="ctr" fontAlgn="ctr"/>
                      <a:r>
                        <a:rPr lang="tr-TR" sz="600" b="0" i="0" u="none" strike="noStrike">
                          <a:solidFill>
                            <a:srgbClr val="000000"/>
                          </a:solidFill>
                          <a:latin typeface="Tahoma"/>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Şikayet Çözüm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766">
                <a:tc>
                  <a:txBody>
                    <a:bodyPr/>
                    <a:lstStyle/>
                    <a:p>
                      <a:pPr algn="ctr" fontAlgn="ctr"/>
                      <a:r>
                        <a:rPr lang="tr-TR" sz="600" b="0" i="0" u="none" strike="noStrike">
                          <a:solidFill>
                            <a:srgbClr val="000000"/>
                          </a:solidFill>
                          <a:latin typeface="Tahoma"/>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Şikayete Geri Dönüş/Cevap Verme Süresi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latin typeface="Calibr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latin typeface="Calibri"/>
                        </a:rPr>
                        <a:t>&lt;=3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4106">
                <a:tc>
                  <a:txBody>
                    <a:bodyPr/>
                    <a:lstStyle/>
                    <a:p>
                      <a:pPr algn="ctr" fontAlgn="ctr"/>
                      <a:r>
                        <a:rPr lang="tr-TR" sz="600" b="0" i="0" u="none" strike="noStrike">
                          <a:solidFill>
                            <a:srgbClr val="000000"/>
                          </a:solidFill>
                          <a:latin typeface="Tahoma"/>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Şikayetin Çözümü İçin Öngörülen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latin typeface="Calibr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latin typeface="Calibri"/>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0097">
                <a:tc>
                  <a:txBody>
                    <a:bodyPr/>
                    <a:lstStyle/>
                    <a:p>
                      <a:pPr algn="ctr" fontAlgn="ctr"/>
                      <a:r>
                        <a:rPr lang="tr-TR" sz="600" b="0" i="0" u="none" strike="noStrike">
                          <a:solidFill>
                            <a:srgbClr val="000000"/>
                          </a:solidFill>
                          <a:latin typeface="Tahoma"/>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Çözümün Gerçekleştirildiği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latin typeface="Calibr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latin typeface="Calibri"/>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0097">
                <a:tc>
                  <a:txBody>
                    <a:bodyPr/>
                    <a:lstStyle/>
                    <a:p>
                      <a:pPr algn="ctr" fontAlgn="ctr"/>
                      <a:r>
                        <a:rPr lang="tr-TR" sz="600" b="0" i="0" u="none" strike="noStrike">
                          <a:solidFill>
                            <a:srgbClr val="000000"/>
                          </a:solidFill>
                          <a:latin typeface="Tahoma"/>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Tekrarlayan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Tahom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672104">
                <a:tc>
                  <a:txBody>
                    <a:bodyPr/>
                    <a:lstStyle/>
                    <a:p>
                      <a:pPr algn="ctr" fontAlgn="ctr"/>
                      <a:r>
                        <a:rPr lang="tr-TR" sz="600" b="0" i="0" u="none" strike="noStrike">
                          <a:solidFill>
                            <a:srgbClr val="000000"/>
                          </a:solidFill>
                          <a:latin typeface="Tahoma"/>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latin typeface="Calibri"/>
                        </a:rPr>
                        <a:t>Çevre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latin typeface="Calibri"/>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latin typeface="Agency FB"/>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latin typeface="Tahoma"/>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bl>
          </a:graphicData>
        </a:graphic>
      </p:graphicFrame>
    </p:spTree>
    <p:extLst>
      <p:ext uri="{BB962C8B-B14F-4D97-AF65-F5344CB8AC3E}">
        <p14:creationId xmlns="" xmlns:p14="http://schemas.microsoft.com/office/powerpoint/2010/main" val="4136395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3565</TotalTime>
  <Words>5954</Words>
  <Application>Microsoft Office PowerPoint</Application>
  <PresentationFormat>Ekran Gösterisi (4:3)</PresentationFormat>
  <Paragraphs>7054</Paragraphs>
  <Slides>32</Slides>
  <Notes>9</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2019 YILI  OCAK-ARALIK YGG SUNUMU FEN BİLİMLERİ ENSTİTÜSÜ SÜRECİ  21/01/2019</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YILI  YGG SUNUMU    28.05.016</dc:title>
  <dc:creator>Banu Yuksel</dc:creator>
  <cp:lastModifiedBy>w10</cp:lastModifiedBy>
  <cp:revision>223</cp:revision>
  <cp:lastPrinted>2018-11-08T07:04:14Z</cp:lastPrinted>
  <dcterms:created xsi:type="dcterms:W3CDTF">2016-08-26T15:45:58Z</dcterms:created>
  <dcterms:modified xsi:type="dcterms:W3CDTF">2020-01-20T20:43:20Z</dcterms:modified>
</cp:coreProperties>
</file>