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300" r:id="rId4"/>
    <p:sldId id="297" r:id="rId5"/>
    <p:sldId id="301" r:id="rId6"/>
    <p:sldId id="257" r:id="rId7"/>
    <p:sldId id="306" r:id="rId8"/>
    <p:sldId id="284" r:id="rId9"/>
    <p:sldId id="302" r:id="rId10"/>
    <p:sldId id="307" r:id="rId11"/>
    <p:sldId id="285" r:id="rId12"/>
    <p:sldId id="303" r:id="rId13"/>
    <p:sldId id="308" r:id="rId14"/>
    <p:sldId id="309" r:id="rId15"/>
    <p:sldId id="310" r:id="rId16"/>
    <p:sldId id="312" r:id="rId17"/>
    <p:sldId id="286" r:id="rId18"/>
    <p:sldId id="304" r:id="rId19"/>
    <p:sldId id="298" r:id="rId20"/>
    <p:sldId id="294" r:id="rId21"/>
    <p:sldId id="295" r:id="rId22"/>
    <p:sldId id="313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/>
    <p:restoredTop sz="94650"/>
  </p:normalViewPr>
  <p:slideViewPr>
    <p:cSldViewPr>
      <p:cViewPr>
        <p:scale>
          <a:sx n="145" d="100"/>
          <a:sy n="145" d="100"/>
        </p:scale>
        <p:origin x="-11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/>
              <a:t>Memnuniyet</a:t>
            </a:r>
            <a:r>
              <a:rPr lang="tr-TR" sz="2000" b="1" baseline="0" dirty="0"/>
              <a:t> Ölçüm Sonuçları</a:t>
            </a:r>
            <a:br>
              <a:rPr lang="tr-TR" baseline="0" dirty="0"/>
            </a:br>
            <a:r>
              <a:rPr lang="tr-TR" sz="1400" baseline="0" dirty="0"/>
              <a:t> </a:t>
            </a:r>
            <a:br>
              <a:rPr lang="tr-TR" baseline="0" dirty="0"/>
            </a:br>
            <a:r>
              <a:rPr lang="tr-TR" b="1" baseline="0" dirty="0">
                <a:solidFill>
                  <a:schemeClr val="accent1"/>
                </a:solidFill>
              </a:rPr>
              <a:t>Mavi:</a:t>
            </a:r>
            <a:r>
              <a:rPr lang="tr-TR" baseline="0" dirty="0"/>
              <a:t> Hedeflenen</a:t>
            </a:r>
            <a:br>
              <a:rPr lang="tr-TR" baseline="0" dirty="0"/>
            </a:br>
            <a:r>
              <a:rPr lang="tr-TR" b="1" baseline="0" dirty="0">
                <a:solidFill>
                  <a:srgbClr val="FF0000"/>
                </a:solidFill>
              </a:rPr>
              <a:t>Kırmızı:</a:t>
            </a:r>
            <a:r>
              <a:rPr lang="tr-TR" baseline="0" dirty="0"/>
              <a:t> Gerçekleşen</a:t>
            </a:r>
          </a:p>
        </c:rich>
      </c:tx>
      <c:layout>
        <c:manualLayout>
          <c:xMode val="edge"/>
          <c:yMode val="edge"/>
          <c:x val="4.0152064232721961E-2"/>
          <c:y val="0.11632868215588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5.1331356136581033E-2"/>
          <c:y val="8.3080931835548766E-2"/>
          <c:w val="0.93289578032431808"/>
          <c:h val="0.8451362987777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2-4A17-A98A-27E0F3B591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92-4A17-A98A-27E0F3B591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247D59-E9C9-4BC7-B05E-E287376D4DC0}" type="VALUE">
                      <a:rPr lang="en-US" smtClean="0"/>
                      <a:pPr/>
                      <a:t>[DEĞER]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92-4A17-A98A-27E0F3B591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55ACF9-0236-45A3-9815-19F2BBDED9BF}" type="VALUE">
                      <a:rPr lang="en-US" smtClean="0"/>
                      <a:pPr/>
                      <a:t>[DEĞER]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83-4798-B8EE-448EF1C1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Sayfa1!$A$2:$A$4</c:f>
              <c:strCache>
                <c:ptCount val="3"/>
                <c:pt idx="1">
                  <c:v>İç Müşteri Memnuniyeti</c:v>
                </c:pt>
                <c:pt idx="2">
                  <c:v>Öğrenci Memnuniyeti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1">
                  <c:v>73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2-4A17-A98A-27E0F3B5914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6FE4FA-7C32-4662-B344-855CF7A7D98F}" type="VALUE">
                      <a:rPr lang="en-US" smtClean="0"/>
                      <a:pPr/>
                      <a:t>[DEĞER]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92-4A17-A98A-27E0F3B591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F7D43A-0D09-42DF-B124-2713B11205E1}" type="VALUE">
                      <a:rPr lang="en-US" smtClean="0"/>
                      <a:pPr/>
                      <a:t>[DEĞER]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192-4A17-A98A-27E0F3B591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55A8DA-3C37-4D52-9A6C-A2DC89F2B9EA}" type="VALUE">
                      <a:rPr lang="en-US" smtClean="0"/>
                      <a:pPr/>
                      <a:t>[DEĞER]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83-4798-B8EE-448EF1C1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Sayfa1!$A$2:$A$4</c:f>
              <c:strCache>
                <c:ptCount val="3"/>
                <c:pt idx="1">
                  <c:v>İç Müşteri Memnuniyeti</c:v>
                </c:pt>
                <c:pt idx="2">
                  <c:v>Öğrenci Memnuniyeti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1">
                  <c:v>95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2-4A17-A98A-27E0F3B5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795920"/>
        <c:axId val="860792656"/>
      </c:barChart>
      <c:catAx>
        <c:axId val="860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2656"/>
        <c:crosses val="autoZero"/>
        <c:auto val="1"/>
        <c:lblAlgn val="ctr"/>
        <c:lblOffset val="100"/>
        <c:noMultiLvlLbl val="0"/>
      </c:catAx>
      <c:valAx>
        <c:axId val="86079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76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0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1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04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53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82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35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18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98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20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496" y="3645024"/>
            <a:ext cx="9073008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2019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OCAK – ARALIK 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BİLGİSAYAR MÜHENDİSLİĞİ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/>
              <a:t>21/01/2020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- 3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A08C3A1A-ED43-4542-993F-CE5B72166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7046"/>
            <a:ext cx="9108504" cy="61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3112A1A-5160-1545-A307-62986B3F7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954"/>
            <a:ext cx="9144000" cy="61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1062FEF-D38F-D642-B15B-D9445F02D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" y="690955"/>
            <a:ext cx="9144000" cy="60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- 3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3F16CF2-DCA2-2F46-814E-DFB03CA7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55"/>
            <a:ext cx="9144000" cy="61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- 4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7D75B6C-5A40-3F4C-AF40-AFDFC22D3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3845"/>
            <a:ext cx="9144000" cy="60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- 5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A0FF0FD-5A53-684A-9AC7-9AC68F81A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" y="690955"/>
            <a:ext cx="9144000" cy="60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- 6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6D7355F-276B-7F43-9D81-BC6B4D9E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7724"/>
            <a:ext cx="9144000" cy="60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692780930"/>
              </p:ext>
            </p:extLst>
          </p:nvPr>
        </p:nvGraphicFramePr>
        <p:xfrm>
          <a:off x="35496" y="44624"/>
          <a:ext cx="907300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136" name="Resim 135">
            <a:extLst>
              <a:ext uri="{FF2B5EF4-FFF2-40B4-BE49-F238E27FC236}">
                <a16:creationId xmlns:a16="http://schemas.microsoft.com/office/drawing/2014/main" id="{5BE76178-34D0-2C44-9CBF-9448D98B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90097"/>
              </p:ext>
            </p:extLst>
          </p:nvPr>
        </p:nvGraphicFramePr>
        <p:xfrm>
          <a:off x="107502" y="1447547"/>
          <a:ext cx="8928994" cy="52739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241">
                  <a:extLst>
                    <a:ext uri="{9D8B030D-6E8A-4147-A177-3AD203B41FA5}">
                      <a16:colId xmlns:a16="http://schemas.microsoft.com/office/drawing/2014/main" val="2567653827"/>
                    </a:ext>
                  </a:extLst>
                </a:gridCol>
              </a:tblGrid>
              <a:tr h="152584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Sonucu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Memnuniyet Oranı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24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i="0" dirty="0"/>
                        <a:t>Şikayetçi devamsızlık takibinin yapılması için bir sistem olmadığını belirterek böyle bir sistemin oluşturulmasını talep etmiştir.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Şikayetçiye UBS üzerinde devamsızlık takibi yapılabildiği bilgisi verilmiştir.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843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Metin kutusu 65">
            <a:extLst>
              <a:ext uri="{FF2B5EF4-FFF2-40B4-BE49-F238E27FC236}">
                <a16:creationId xmlns:a16="http://schemas.microsoft.com/office/drawing/2014/main" id="{6A96D0D7-A3BF-445D-87B6-AA70E7FB5155}"/>
              </a:ext>
            </a:extLst>
          </p:cNvPr>
          <p:cNvSpPr txBox="1"/>
          <p:nvPr/>
        </p:nvSpPr>
        <p:spPr>
          <a:xfrm>
            <a:off x="1259632" y="8012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-3513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07138"/>
              </p:ext>
            </p:extLst>
          </p:nvPr>
        </p:nvGraphicFramePr>
        <p:xfrm>
          <a:off x="35496" y="585016"/>
          <a:ext cx="9073007" cy="6177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555">
                  <a:extLst>
                    <a:ext uri="{9D8B030D-6E8A-4147-A177-3AD203B41FA5}">
                      <a16:colId xmlns:a16="http://schemas.microsoft.com/office/drawing/2014/main" val="514380190"/>
                    </a:ext>
                  </a:extLst>
                </a:gridCol>
                <a:gridCol w="39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313849993"/>
                    </a:ext>
                  </a:extLst>
                </a:gridCol>
              </a:tblGrid>
              <a:tr h="46772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Güçlü Yön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Zayıf Yön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G1- Eğitim dilinin İngilizce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Z1- Akademik kadronun sayıca 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G2- Köklü dünya üniversitelerinde eğitim almış akademisyen kadrosu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Z2- Bölüm içi birlikte akademik çalışmaların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500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G3- Tezli yüksek lisans  programı (ECE) bulunması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Z3- Doktora programının ve sadece bilgisayar bilimlerine yönelik yüksek lisans 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prog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. 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1422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G4-  Akademik kadronun güçlü araştırma potansiyeli ile araştırma projesi alabilme yetisi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Z4- İdari iş yoğunluğunun akademik işleri yavaşlatması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8481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G5- Farklı kültürlerden öğrencilerin birlikte çalışabilme imkanı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Z5-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Bölüme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ait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olmaması</a:t>
                      </a:r>
                      <a:endParaRPr lang="fr-F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16396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G6- Komşu üniversitelerde bulunan akademisyen ve öğrenciler ile ortak projeler çıkarılması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Z6- Tüm bölümlere ortak dersler verilmesi nedeniyle  bölüm dışından destek alma zorunluluğu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4838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G7- Müfredatın ihtiyaçlara göre güncellenmesi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Z7- Sınav/ders/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lab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programı yapılırken derslik ve amfi yetersizliği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35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G8- Ulaşılabilir akademik kadro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Z8- Artan öğrenci sayısına cevap verilememesi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36018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G9- Mezunlarımızın yurtdışı ve yurtiçi iyi üniversitelerde lisansüstü eğitimlere kabul edilmesi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Z9- Arş. gör. başına düşen ders sayısının fazla olması sebebiyle öğrenciye yeterli zaman ayrılamaması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8965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G10- Bölüm bünyesinde bulunan Makine Öğrenimi laboratuvarı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Z10- Seminerlere yeterli katılım sağlanamaması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95036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G11- Akademisyen &amp; öğrenci işbirliği ile projeler çıkarılması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Z11- Öğrencilere ulaşmak için e-mail sistemlerinin yetersiz olması, SMS sistemine ihtiyaç duyulması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5943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9F01C1C-3DE2-E849-A5D4-9D087D31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21663"/>
              </p:ext>
            </p:extLst>
          </p:nvPr>
        </p:nvGraphicFramePr>
        <p:xfrm>
          <a:off x="107504" y="116632"/>
          <a:ext cx="9001332" cy="6604844"/>
        </p:xfrm>
        <a:graphic>
          <a:graphicData uri="http://schemas.openxmlformats.org/drawingml/2006/table">
            <a:tbl>
              <a:tblPr/>
              <a:tblGrid>
                <a:gridCol w="1031804">
                  <a:extLst>
                    <a:ext uri="{9D8B030D-6E8A-4147-A177-3AD203B41FA5}">
                      <a16:colId xmlns:a16="http://schemas.microsoft.com/office/drawing/2014/main" val="1614220040"/>
                    </a:ext>
                  </a:extLst>
                </a:gridCol>
                <a:gridCol w="912453">
                  <a:extLst>
                    <a:ext uri="{9D8B030D-6E8A-4147-A177-3AD203B41FA5}">
                      <a16:colId xmlns:a16="http://schemas.microsoft.com/office/drawing/2014/main" val="4073341018"/>
                    </a:ext>
                  </a:extLst>
                </a:gridCol>
                <a:gridCol w="1097253">
                  <a:extLst>
                    <a:ext uri="{9D8B030D-6E8A-4147-A177-3AD203B41FA5}">
                      <a16:colId xmlns:a16="http://schemas.microsoft.com/office/drawing/2014/main" val="165648816"/>
                    </a:ext>
                  </a:extLst>
                </a:gridCol>
                <a:gridCol w="958654">
                  <a:extLst>
                    <a:ext uri="{9D8B030D-6E8A-4147-A177-3AD203B41FA5}">
                      <a16:colId xmlns:a16="http://schemas.microsoft.com/office/drawing/2014/main" val="300764936"/>
                    </a:ext>
                  </a:extLst>
                </a:gridCol>
                <a:gridCol w="773852">
                  <a:extLst>
                    <a:ext uri="{9D8B030D-6E8A-4147-A177-3AD203B41FA5}">
                      <a16:colId xmlns:a16="http://schemas.microsoft.com/office/drawing/2014/main" val="3025621252"/>
                    </a:ext>
                  </a:extLst>
                </a:gridCol>
                <a:gridCol w="970205">
                  <a:extLst>
                    <a:ext uri="{9D8B030D-6E8A-4147-A177-3AD203B41FA5}">
                      <a16:colId xmlns:a16="http://schemas.microsoft.com/office/drawing/2014/main" val="1517227049"/>
                    </a:ext>
                  </a:extLst>
                </a:gridCol>
                <a:gridCol w="773852">
                  <a:extLst>
                    <a:ext uri="{9D8B030D-6E8A-4147-A177-3AD203B41FA5}">
                      <a16:colId xmlns:a16="http://schemas.microsoft.com/office/drawing/2014/main" val="2341653743"/>
                    </a:ext>
                  </a:extLst>
                </a:gridCol>
                <a:gridCol w="708403">
                  <a:extLst>
                    <a:ext uri="{9D8B030D-6E8A-4147-A177-3AD203B41FA5}">
                      <a16:colId xmlns:a16="http://schemas.microsoft.com/office/drawing/2014/main" val="3298479113"/>
                    </a:ext>
                  </a:extLst>
                </a:gridCol>
                <a:gridCol w="338801">
                  <a:extLst>
                    <a:ext uri="{9D8B030D-6E8A-4147-A177-3AD203B41FA5}">
                      <a16:colId xmlns:a16="http://schemas.microsoft.com/office/drawing/2014/main" val="3973196808"/>
                    </a:ext>
                  </a:extLst>
                </a:gridCol>
                <a:gridCol w="773852">
                  <a:extLst>
                    <a:ext uri="{9D8B030D-6E8A-4147-A177-3AD203B41FA5}">
                      <a16:colId xmlns:a16="http://schemas.microsoft.com/office/drawing/2014/main" val="3235064652"/>
                    </a:ext>
                  </a:extLst>
                </a:gridCol>
                <a:gridCol w="662203">
                  <a:extLst>
                    <a:ext uri="{9D8B030D-6E8A-4147-A177-3AD203B41FA5}">
                      <a16:colId xmlns:a16="http://schemas.microsoft.com/office/drawing/2014/main" val="727000166"/>
                    </a:ext>
                  </a:extLst>
                </a:gridCol>
              </a:tblGrid>
              <a:tr h="16102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22561"/>
                  </a:ext>
                </a:extLst>
              </a:tr>
              <a:tr h="3513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İÇ DENETİM RAPORU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737374"/>
                  </a:ext>
                </a:extLst>
              </a:tr>
              <a:tr h="1707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2990"/>
                  </a:ext>
                </a:extLst>
              </a:tr>
              <a:tr h="6495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Prof. Dr. Cesim ERTEN,  Ar. Gör. Serhan  AKSOY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62959"/>
                  </a:ext>
                </a:extLst>
              </a:tr>
              <a:tr h="243975"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84675"/>
                  </a:ext>
                </a:extLst>
              </a:tr>
              <a:tr h="19518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TESPİT EDİLEN UYGUNSUZLUKLAR LLLL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78955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625417"/>
                  </a:ext>
                </a:extLst>
              </a:tr>
              <a:tr h="616037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61850"/>
                  </a:ext>
                </a:extLst>
              </a:tr>
              <a:tr h="30722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7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08347"/>
                  </a:ext>
                </a:extLst>
              </a:tr>
              <a:tr h="19518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İYİLEŞTİRİLMESİ GEREKEN YÖNLER-GÖZLEMLER KKKK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58081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Beklentisi karşılanmayan öğrencilere yapılan aksiyonlar gözden geçirilmelidir.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886824"/>
                  </a:ext>
                </a:extLst>
              </a:tr>
              <a:tr h="3232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Fırsat yaratan risklerde ilgili süreçten termin alınmış, süreç kalite sorumlusu Risk Analizi tablosuna eklemelidir.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16127"/>
                  </a:ext>
                </a:extLst>
              </a:tr>
              <a:tr h="36596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6.2.2.-6.3.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KFP Kalite ortak Madde 34,35,36 İK ile görüşülüp sonuçlar karneye yazılmalıdır.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82685"/>
                  </a:ext>
                </a:extLst>
              </a:tr>
              <a:tr h="3537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4.4/5.5.3.2.1.-7.5.2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Süreç Değişiklik Talep Formları uygun ancak Formun kendisinde de gerekli güncellemeler yapılmalıdır.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97663"/>
                  </a:ext>
                </a:extLst>
              </a:tr>
              <a:tr h="20737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KUVVETLİ YÖNLER JJJJ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907873"/>
                  </a:ext>
                </a:extLst>
              </a:tr>
              <a:tr h="1707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72971"/>
                  </a:ext>
                </a:extLst>
              </a:tr>
              <a:tr h="2439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12599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016813"/>
                  </a:ext>
                </a:extLst>
              </a:tr>
              <a:tr h="1829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İSİM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İMZA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8521"/>
                  </a:ext>
                </a:extLst>
              </a:tr>
              <a:tr h="30801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Şafak GÜR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08.11.2019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52595"/>
                  </a:ext>
                </a:extLst>
              </a:tr>
              <a:tr h="4574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DENETLENEN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Prof.Dr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 Cesim ERTEN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08.11.2019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6667"/>
                  </a:ext>
                </a:extLst>
              </a:tr>
              <a:tr h="158585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 No:KY-FR-0030 Yayın Tarihi:03.05.2018 Değ.Tarihi:-Değ.No:0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093708"/>
                  </a:ext>
                </a:extLst>
              </a:tr>
            </a:tbl>
          </a:graphicData>
        </a:graphic>
      </p:graphicFrame>
      <p:pic>
        <p:nvPicPr>
          <p:cNvPr id="66" name="Resim 6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163" y="19505"/>
            <a:ext cx="197485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YÖNTEMİ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0394F3DC-3143-1D4C-804B-2D09A35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8063"/>
            <a:ext cx="7632848" cy="57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331640" y="1589337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1) Bölüm kadrosunun genişletilmesiyle 	kalite sürecinin diğer iş akışlarını 	etkilemesi engellenmelidir. Bölüme yeni katılan/katılacak kadronun KYS hakkında bilgilendirilmesi kalite bilincinin sürekliliğine katkıda bulunacaktır.</a:t>
            </a:r>
          </a:p>
          <a:p>
            <a:br>
              <a:rPr lang="tr-TR" sz="2400" b="1" dirty="0"/>
            </a:br>
            <a:r>
              <a:rPr lang="tr-TR" sz="2400" b="1" dirty="0"/>
              <a:t>2) KYS yönetimi için bir yazılım  	çözümü kullanılmalıdır. Bu 	sistemler verimliliği artıracaktır.</a:t>
            </a: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-3513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39887"/>
              </p:ext>
            </p:extLst>
          </p:nvPr>
        </p:nvGraphicFramePr>
        <p:xfrm>
          <a:off x="35496" y="584682"/>
          <a:ext cx="9073007" cy="6173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555">
                  <a:extLst>
                    <a:ext uri="{9D8B030D-6E8A-4147-A177-3AD203B41FA5}">
                      <a16:colId xmlns:a16="http://schemas.microsoft.com/office/drawing/2014/main" val="514380190"/>
                    </a:ext>
                  </a:extLst>
                </a:gridCol>
                <a:gridCol w="39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313849993"/>
                    </a:ext>
                  </a:extLst>
                </a:gridCol>
              </a:tblGrid>
              <a:tr h="46805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Zayıf Yön / Fırsat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Tehdit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Z12- Bölüm akademisyenlerinin düşük bir internet hızıyla sınırlanmasının çalışma 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. düşürmesi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T1- Mezun enflasyonunun Bilgisayar Mühendisliği bölümünde yaratacağı istihdam sorunları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Z13- Sektör işbirliği çalışmalarının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T2- Öğrencilerin matematik başarısının her geçen yıl düşmesiyle beklenen kalitede eğitim verilememesi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500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Z14- Bölüm sekreterliğinin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T3- Lisansüstü şehir içi diğer programların çoğalması sonucunda bölümlerimize ilginin azalması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1422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Z15- Ekonomik/Fiziki Kaynak Yetersizliği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T4- Mezun öğrencilerimizin yeterli akademik bilgiye sahip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8481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F1- Antalya'da ilk mezun veren Bilgisayar Mühendisliği Bölümü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T5- Bölüm bilinirliğinin düşmesi sonucu öğrencilerin bölümü tercih etmemesi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16396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F2- Mezun öğrencilerimizin yeni mezun öğrencilerimize iş imkanları yaratması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T6- Yurtdışından tercih edebilecek öğrencilerin ülkenin ekonomik sorunlarından çekinmesi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4838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F3- Antalya şehrinin turizm yazılımlarıyla ilgili cazibe noktası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T7- Yakın çevrede açılan Bilgisayar Mühendisliği bölümleri sayısının artması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35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F4- Bir çok alanda kendilerini gösterecek yeterlilikte öğrencilerimizin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T8- Öğrencilerin eğitimde yabancı dil sorunları yaşaması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36018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F5- Dünya çapında en geçerli branşlardan birinin bilgisayar bilimi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8965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F6- Yakın çevrede açılan Bilgisayar Mühendisliği bölümleri sayısının artması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95036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F7- İş hayatında İngilizcenin sağladığı avantajlar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5943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7744" y="12987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8997E763-A9D7-42E8-9CC4-8DFBA821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6490"/>
              </p:ext>
            </p:extLst>
          </p:nvPr>
        </p:nvGraphicFramePr>
        <p:xfrm>
          <a:off x="35496" y="776204"/>
          <a:ext cx="9073008" cy="6037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11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0819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Bir 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1628"/>
                  </a:ext>
                </a:extLst>
              </a:tr>
              <a:tr h="358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48360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Akademik Başarı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Denetimde bir sorun görülmedi.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40322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 ve Kurumsal Yapı, Akademik çalışma ortaklığı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27900"/>
                  </a:ext>
                </a:extLst>
              </a:tr>
              <a:tr h="525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İletişim,Kariyer Planlaması,Marka Değeri Artışı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51804"/>
                  </a:ext>
                </a:extLst>
              </a:tr>
              <a:tr h="358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Meslek Tanıtımı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62012"/>
                  </a:ext>
                </a:extLst>
              </a:tr>
              <a:tr h="525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Diğer Üniversiteler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 Etkin İletişim, Ortak Projeler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324572"/>
                  </a:ext>
                </a:extLst>
              </a:tr>
              <a:tr h="78630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Ulusal Uluslararası Destek Kuruluşları (TÜBİTAK vb.)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Projeler Üretilerek Bilimin Geliştirilmesi ve Yaygınlaştırılması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Kabul edilen ve başvuru aşamasında projelerimiz mevcut.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7744" y="12987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8997E763-A9D7-42E8-9CC4-8DFBA821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0619"/>
              </p:ext>
            </p:extLst>
          </p:nvPr>
        </p:nvGraphicFramePr>
        <p:xfrm>
          <a:off x="35496" y="776204"/>
          <a:ext cx="9073008" cy="60371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396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AOSB/ATSO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Stajyer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 Seminer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0819"/>
                  </a:ext>
                </a:extLst>
              </a:tr>
              <a:tr h="5283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Odası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arasında iletişim, seminer vb. işbirlikleri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40322"/>
                  </a:ext>
                </a:extLst>
              </a:tr>
              <a:tr h="7847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Kulüpleri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Öğrencilere haftalık konferanslar düzenleniyor. Beş konferans ve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CodeClub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etkinlikleri düzenlendi.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27900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Fakültenin Diğer Bölümleri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 ve 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iletişim, birlikte çalışmalar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62012"/>
                  </a:ext>
                </a:extLst>
              </a:tr>
              <a:tr h="3269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 Dergiler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Hakemlik Yayınların Yapılması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Yayınlar ve hakemlikler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324572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Akdeniz Üniversitesi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Teknokenti</a:t>
                      </a:r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 verilmesi,  Firmaların kendi tanıtımları için konferanslar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öğrenciler gönderildi, konferanslar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74114"/>
                  </a:ext>
                </a:extLst>
              </a:tr>
              <a:tr h="5283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Akreditasyon Kuruluşları (MÜDEK)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ve ders standartlarının oluşturulması - akreditasyon belgelerinin edinilmesi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09545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Google Developers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Group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Antalya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 Sektör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 oluşturuldu, konferans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75696"/>
                  </a:ext>
                </a:extLst>
              </a:tr>
              <a:tr h="789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Uluslararası Meslek Örgütleri (IEEE,ACM,ISCB)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4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52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-2564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PERF. GÖST. (SPİK)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AB24FBC-77C5-1949-BB28-7C0F7585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955"/>
            <a:ext cx="9144000" cy="61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-2564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PERF. GÖST. (SPİK)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72988CD-FE52-5B4C-B876-A6120129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" y="690954"/>
            <a:ext cx="9082018" cy="61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1DD07B3-9237-8F4F-8D2A-87AAB3FB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8716"/>
            <a:ext cx="9117756" cy="61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D0080A5-1C58-D242-89BA-4DA52D8AD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09942"/>
            <a:ext cx="9144001" cy="61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1170</Words>
  <Application>Microsoft Macintosh PowerPoint</Application>
  <PresentationFormat>Ekran Gösterisi (4:3)</PresentationFormat>
  <Paragraphs>267</Paragraphs>
  <Slides>22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Ofis Teması</vt:lpstr>
      <vt:lpstr>2019 YILI  OCAK – ARALIK YGG SUNUMU  BİLGİSAYAR MÜHENDİSLİĞİ SÜRECİ  21/01/2020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Serhan AKSOY</cp:lastModifiedBy>
  <cp:revision>97</cp:revision>
  <dcterms:created xsi:type="dcterms:W3CDTF">2016-08-26T15:45:58Z</dcterms:created>
  <dcterms:modified xsi:type="dcterms:W3CDTF">2020-01-20T09:32:54Z</dcterms:modified>
</cp:coreProperties>
</file>