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8" r:id="rId3"/>
    <p:sldId id="300" r:id="rId4"/>
    <p:sldId id="301" r:id="rId5"/>
    <p:sldId id="302" r:id="rId6"/>
    <p:sldId id="306" r:id="rId7"/>
    <p:sldId id="297" r:id="rId8"/>
    <p:sldId id="312" r:id="rId9"/>
    <p:sldId id="257" r:id="rId10"/>
    <p:sldId id="304" r:id="rId11"/>
    <p:sldId id="284" r:id="rId12"/>
    <p:sldId id="308" r:id="rId13"/>
    <p:sldId id="309" r:id="rId14"/>
    <p:sldId id="310" r:id="rId15"/>
    <p:sldId id="311" r:id="rId16"/>
    <p:sldId id="285" r:id="rId17"/>
    <p:sldId id="313" r:id="rId18"/>
    <p:sldId id="314" r:id="rId19"/>
    <p:sldId id="286" r:id="rId20"/>
    <p:sldId id="278" r:id="rId21"/>
    <p:sldId id="315" r:id="rId22"/>
    <p:sldId id="316" r:id="rId23"/>
    <p:sldId id="298" r:id="rId24"/>
    <p:sldId id="294" r:id="rId25"/>
    <p:sldId id="295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4" autoAdjust="0"/>
  </p:normalViewPr>
  <p:slideViewPr>
    <p:cSldViewPr>
      <p:cViewPr>
        <p:scale>
          <a:sx n="100" d="100"/>
          <a:sy n="100" d="100"/>
        </p:scale>
        <p:origin x="-516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Aiuchqfsx01\everyone\_Kalite%20Y&#246;netim%20Sistemi\Birim%20Anketleri\ANKET%20ANAL&#304;ZLER\TTO\Anket%20Analiz%20Form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(Sayfa1!$A$92:$I$92,Sayfa1!$K$92)</c:f>
              <c:numCache>
                <c:formatCode>0%</c:formatCode>
                <c:ptCount val="10"/>
                <c:pt idx="0">
                  <c:v>0.89662921348314717</c:v>
                </c:pt>
                <c:pt idx="1">
                  <c:v>0.88988764044943858</c:v>
                </c:pt>
                <c:pt idx="2">
                  <c:v>0.84719101123595542</c:v>
                </c:pt>
                <c:pt idx="3">
                  <c:v>0.76818181818181874</c:v>
                </c:pt>
                <c:pt idx="4">
                  <c:v>0.7550561797752805</c:v>
                </c:pt>
                <c:pt idx="5">
                  <c:v>0.83370786516853979</c:v>
                </c:pt>
                <c:pt idx="6">
                  <c:v>0.78202247191011232</c:v>
                </c:pt>
                <c:pt idx="7">
                  <c:v>0.80449438202247181</c:v>
                </c:pt>
                <c:pt idx="8">
                  <c:v>0.84090909090909116</c:v>
                </c:pt>
                <c:pt idx="9">
                  <c:v>0.78819444444444475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D3-4CF7-9658-FBD1982E4D15}"/>
            </c:ext>
          </c:extLst>
        </c:ser>
        <c:shape val="box"/>
        <c:axId val="59517952"/>
        <c:axId val="60076800"/>
        <c:axId val="0"/>
      </c:bar3DChart>
      <c:catAx>
        <c:axId val="59517952"/>
        <c:scaling>
          <c:orientation val="minMax"/>
        </c:scaling>
        <c:axPos val="b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0076800"/>
        <c:crosses val="autoZero"/>
        <c:auto val="1"/>
        <c:lblAlgn val="ctr"/>
        <c:lblOffset val="100"/>
      </c:catAx>
      <c:valAx>
        <c:axId val="600768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951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pPr/>
              <a:t>16.11.2018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pPr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2018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NİSAN-EKİM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TTO</a:t>
            </a:r>
            <a:r>
              <a:rPr lang="tr-TR" b="1" dirty="0" smtClean="0">
                <a:solidFill>
                  <a:srgbClr val="FF0000"/>
                </a:solidFill>
              </a:rPr>
              <a:t> 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/>
              <a:t>14/11</a:t>
            </a:r>
            <a:r>
              <a:rPr lang="tr-TR" b="1" dirty="0" smtClean="0"/>
              <a:t>/2018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60232" y="6432340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pPr/>
              <a:t>10</a:t>
            </a:fld>
            <a:endParaRPr lang="tr-TR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8583553"/>
              </p:ext>
            </p:extLst>
          </p:nvPr>
        </p:nvGraphicFramePr>
        <p:xfrm>
          <a:off x="827580" y="790616"/>
          <a:ext cx="7816696" cy="588903"/>
        </p:xfrm>
        <a:graphic>
          <a:graphicData uri="http://schemas.openxmlformats.org/drawingml/2006/table">
            <a:tbl>
              <a:tblPr/>
              <a:tblGrid>
                <a:gridCol w="547160">
                  <a:extLst>
                    <a:ext uri="{9D8B030D-6E8A-4147-A177-3AD203B41FA5}">
                      <a16:colId xmlns:a16="http://schemas.microsoft.com/office/drawing/2014/main" xmlns="" val="3524363601"/>
                    </a:ext>
                  </a:extLst>
                </a:gridCol>
                <a:gridCol w="2358911">
                  <a:extLst>
                    <a:ext uri="{9D8B030D-6E8A-4147-A177-3AD203B41FA5}">
                      <a16:colId xmlns:a16="http://schemas.microsoft.com/office/drawing/2014/main" xmlns="" val="2297122263"/>
                    </a:ext>
                  </a:extLst>
                </a:gridCol>
                <a:gridCol w="591404">
                  <a:extLst>
                    <a:ext uri="{9D8B030D-6E8A-4147-A177-3AD203B41FA5}">
                      <a16:colId xmlns:a16="http://schemas.microsoft.com/office/drawing/2014/main" xmlns="" val="1810958165"/>
                    </a:ext>
                  </a:extLst>
                </a:gridCol>
                <a:gridCol w="547161">
                  <a:extLst>
                    <a:ext uri="{9D8B030D-6E8A-4147-A177-3AD203B41FA5}">
                      <a16:colId xmlns:a16="http://schemas.microsoft.com/office/drawing/2014/main" xmlns="" val="2501487902"/>
                    </a:ext>
                  </a:extLst>
                </a:gridCol>
                <a:gridCol w="622048">
                  <a:extLst>
                    <a:ext uri="{9D8B030D-6E8A-4147-A177-3AD203B41FA5}">
                      <a16:colId xmlns:a16="http://schemas.microsoft.com/office/drawing/2014/main" xmlns="" val="2546393350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101947023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2316256307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522365465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3402929565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335097340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967648172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3360494159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2001728668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2192904210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2573705223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2180390685"/>
                    </a:ext>
                  </a:extLst>
                </a:gridCol>
                <a:gridCol w="262501">
                  <a:extLst>
                    <a:ext uri="{9D8B030D-6E8A-4147-A177-3AD203B41FA5}">
                      <a16:colId xmlns:a16="http://schemas.microsoft.com/office/drawing/2014/main" xmlns="" val="3375915122"/>
                    </a:ext>
                  </a:extLst>
                </a:gridCol>
              </a:tblGrid>
              <a:tr h="95566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SÜREÇ ADI: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Süreç No</a:t>
                      </a:r>
                    </a:p>
                  </a:txBody>
                  <a:tcPr marL="8341" marR="8341" marT="8341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GERÇEKLEŞEN GÖSTERGELERİ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1972954"/>
                  </a:ext>
                </a:extLst>
              </a:tr>
              <a:tr h="95566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3016865"/>
                  </a:ext>
                </a:extLst>
              </a:tr>
              <a:tr h="240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Sıra No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Performans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Kriteri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İlgili Olduğu Stratejik Faaliyet No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 Gerçekleşen</a:t>
                      </a: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Hedef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Ocak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Şubat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Nisan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Mayıs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Haziran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Temmuz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Ağustos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Eylül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Ekim</a:t>
                      </a: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Kasım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Aralık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1" marR="8341" marT="834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0252561"/>
                  </a:ext>
                </a:extLst>
              </a:tr>
            </a:tbl>
          </a:graphicData>
        </a:graphic>
      </p:graphicFrame>
      <p:pic>
        <p:nvPicPr>
          <p:cNvPr id="5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201595"/>
            <a:ext cx="2736304" cy="576064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4672122"/>
              </p:ext>
            </p:extLst>
          </p:nvPr>
        </p:nvGraphicFramePr>
        <p:xfrm>
          <a:off x="827584" y="1379515"/>
          <a:ext cx="7816698" cy="4746649"/>
        </p:xfrm>
        <a:graphic>
          <a:graphicData uri="http://schemas.openxmlformats.org/drawingml/2006/table">
            <a:tbl>
              <a:tblPr/>
              <a:tblGrid>
                <a:gridCol w="507028">
                  <a:extLst>
                    <a:ext uri="{9D8B030D-6E8A-4147-A177-3AD203B41FA5}">
                      <a16:colId xmlns:a16="http://schemas.microsoft.com/office/drawing/2014/main" xmlns="" val="250276850"/>
                    </a:ext>
                  </a:extLst>
                </a:gridCol>
                <a:gridCol w="2387260">
                  <a:extLst>
                    <a:ext uri="{9D8B030D-6E8A-4147-A177-3AD203B41FA5}">
                      <a16:colId xmlns:a16="http://schemas.microsoft.com/office/drawing/2014/main" xmlns="" val="1322772877"/>
                    </a:ext>
                  </a:extLst>
                </a:gridCol>
                <a:gridCol w="634104">
                  <a:extLst>
                    <a:ext uri="{9D8B030D-6E8A-4147-A177-3AD203B41FA5}">
                      <a16:colId xmlns:a16="http://schemas.microsoft.com/office/drawing/2014/main" xmlns="" val="2657383486"/>
                    </a:ext>
                  </a:extLst>
                </a:gridCol>
                <a:gridCol w="580653">
                  <a:extLst>
                    <a:ext uri="{9D8B030D-6E8A-4147-A177-3AD203B41FA5}">
                      <a16:colId xmlns:a16="http://schemas.microsoft.com/office/drawing/2014/main" xmlns="" val="524310630"/>
                    </a:ext>
                  </a:extLst>
                </a:gridCol>
                <a:gridCol w="571475">
                  <a:extLst>
                    <a:ext uri="{9D8B030D-6E8A-4147-A177-3AD203B41FA5}">
                      <a16:colId xmlns:a16="http://schemas.microsoft.com/office/drawing/2014/main" xmlns="" val="3130037657"/>
                    </a:ext>
                  </a:extLst>
                </a:gridCol>
                <a:gridCol w="231320">
                  <a:extLst>
                    <a:ext uri="{9D8B030D-6E8A-4147-A177-3AD203B41FA5}">
                      <a16:colId xmlns:a16="http://schemas.microsoft.com/office/drawing/2014/main" xmlns="" val="524062030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4145118950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973377404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198214773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3525177854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4074780720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1187949864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600857123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2886510135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3832089671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1698741264"/>
                    </a:ext>
                  </a:extLst>
                </a:gridCol>
                <a:gridCol w="264078">
                  <a:extLst>
                    <a:ext uri="{9D8B030D-6E8A-4147-A177-3AD203B41FA5}">
                      <a16:colId xmlns:a16="http://schemas.microsoft.com/office/drawing/2014/main" xmlns="" val="36029231"/>
                    </a:ext>
                  </a:extLst>
                </a:gridCol>
              </a:tblGrid>
              <a:tr h="363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ve Ortak Program Sonucu Eğitilen Girişimci Sayısı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9986764"/>
                  </a:ext>
                </a:extLst>
              </a:tr>
              <a:tr h="395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Hata Sayısı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7800231"/>
                  </a:ext>
                </a:extLst>
              </a:tr>
              <a:tr h="395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Kapanma Hızı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4106795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%20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%27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3607617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Hedefleri Gerçekleşme Oranı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2818390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Denetim Puanı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%78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872696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Sayısı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8637279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8483755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Tekrarlayan Şikayet Sayısı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1101624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Sayısı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964444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Sayısı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3904803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Ağırlık Oranı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0162724"/>
                  </a:ext>
                </a:extLst>
              </a:tr>
              <a:tr h="296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 Sayısı 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7173253"/>
                  </a:ext>
                </a:extLst>
              </a:tr>
              <a:tr h="17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Önerilerin Hayata Geçirilme Oranı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4577551"/>
                  </a:ext>
                </a:extLst>
              </a:tr>
              <a:tr h="179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 Performans Oranı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1.8.3.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0645918"/>
                  </a:ext>
                </a:extLst>
              </a:tr>
              <a:tr h="265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35" marR="6435" marT="6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İç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Müşteri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1.14.1.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&gt;=70%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79%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5" marR="6435" marT="6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016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311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619056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8652256"/>
              </p:ext>
            </p:extLst>
          </p:nvPr>
        </p:nvGraphicFramePr>
        <p:xfrm>
          <a:off x="251531" y="1124745"/>
          <a:ext cx="8568940" cy="5290320"/>
        </p:xfrm>
        <a:graphic>
          <a:graphicData uri="http://schemas.openxmlformats.org/drawingml/2006/table">
            <a:tbl>
              <a:tblPr/>
              <a:tblGrid>
                <a:gridCol w="2048175">
                  <a:extLst>
                    <a:ext uri="{9D8B030D-6E8A-4147-A177-3AD203B41FA5}">
                      <a16:colId xmlns:a16="http://schemas.microsoft.com/office/drawing/2014/main" xmlns="" val="1307303173"/>
                    </a:ext>
                  </a:extLst>
                </a:gridCol>
                <a:gridCol w="465859">
                  <a:extLst>
                    <a:ext uri="{9D8B030D-6E8A-4147-A177-3AD203B41FA5}">
                      <a16:colId xmlns:a16="http://schemas.microsoft.com/office/drawing/2014/main" xmlns="" val="1843039040"/>
                    </a:ext>
                  </a:extLst>
                </a:gridCol>
                <a:gridCol w="772977">
                  <a:extLst>
                    <a:ext uri="{9D8B030D-6E8A-4147-A177-3AD203B41FA5}">
                      <a16:colId xmlns:a16="http://schemas.microsoft.com/office/drawing/2014/main" xmlns="" val="2968298108"/>
                    </a:ext>
                  </a:extLst>
                </a:gridCol>
                <a:gridCol w="1214612">
                  <a:extLst>
                    <a:ext uri="{9D8B030D-6E8A-4147-A177-3AD203B41FA5}">
                      <a16:colId xmlns:a16="http://schemas.microsoft.com/office/drawing/2014/main" xmlns="" val="3029632319"/>
                    </a:ext>
                  </a:extLst>
                </a:gridCol>
                <a:gridCol w="178341">
                  <a:extLst>
                    <a:ext uri="{9D8B030D-6E8A-4147-A177-3AD203B41FA5}">
                      <a16:colId xmlns:a16="http://schemas.microsoft.com/office/drawing/2014/main" xmlns="" val="2112549586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3872950516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737413059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773300179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348026524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3038334850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946069116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3705026712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374615547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4141156292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752952827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317601609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60403072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901881784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3215205738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4235255369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4140633288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925482953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824219621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3471635527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853787795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602367540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3430854919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4161613702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60874936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402763261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876397494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077110379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149779492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58233698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584201076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063222432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795204597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794007503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532617396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426774341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2297927988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493446245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081358893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278096920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3845821976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934127817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64701003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799393911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358573850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579072365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978422245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4254676973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572252132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548110847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1339060481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3871805149"/>
                    </a:ext>
                  </a:extLst>
                </a:gridCol>
                <a:gridCol w="74788">
                  <a:extLst>
                    <a:ext uri="{9D8B030D-6E8A-4147-A177-3AD203B41FA5}">
                      <a16:colId xmlns:a16="http://schemas.microsoft.com/office/drawing/2014/main" xmlns="" val="3351841811"/>
                    </a:ext>
                  </a:extLst>
                </a:gridCol>
              </a:tblGrid>
              <a:tr h="12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0942073"/>
                  </a:ext>
                </a:extLst>
              </a:tr>
              <a:tr h="237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2972683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1.TTO Tanıtım Etkinlik Sayısı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4723518"/>
                  </a:ext>
                </a:extLst>
              </a:tr>
              <a:tr h="12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431760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Akademisyenlere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öğrencilere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kurum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dışına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Kamu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STK-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Sanayi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vb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yönelik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TTO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toplantıları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 ve Afiş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4399107"/>
                  </a:ext>
                </a:extLst>
              </a:tr>
              <a:tr h="383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8862776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 Fuar Katılımları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Afiş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9808931"/>
                  </a:ext>
                </a:extLst>
              </a:tr>
              <a:tr h="28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888212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 Sanayi firma- Kamu ziyaretleri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Fotoğraflar- Dökümanlar- Evralar ve Sistem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3107722"/>
                  </a:ext>
                </a:extLst>
              </a:tr>
              <a:tr h="28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5716250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2.Ulusal ve Uluslararası Onay alan Proje Sayısı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6668710"/>
                  </a:ext>
                </a:extLst>
              </a:tr>
              <a:tr h="144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9207062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2.1.Uygun proje çağrılarının, proje pazarlarının ve yarışmaların akademisyenlere ilanı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9031510"/>
                  </a:ext>
                </a:extLst>
              </a:tr>
              <a:tr h="3036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0445261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2.2.Proje Yazım ve Düzenleme Desteği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Mail, Proje Evrakları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083775"/>
                  </a:ext>
                </a:extLst>
              </a:tr>
              <a:tr h="28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8126727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2.3.Uygun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çağrılarının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pazarlarının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yarışmaların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sanayi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firmalarına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691003"/>
                  </a:ext>
                </a:extLst>
              </a:tr>
              <a:tr h="3036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114311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3.Danışmanlık Verilen Şirket Sayısı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0765216"/>
                  </a:ext>
                </a:extLst>
              </a:tr>
              <a:tr h="153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9022246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3.1.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Sanayi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firmaları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görüşmek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Fotoğraflar, mailler 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4375017"/>
                  </a:ext>
                </a:extLst>
              </a:tr>
              <a:tr h="1532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391599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 Sanayi Firmalarının gereksinimlerini tanımlamak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Toplantılar, Döküman ve belgeler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2151089"/>
                  </a:ext>
                </a:extLst>
              </a:tr>
              <a:tr h="28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5971597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3.3. Sanayi Firmalarına çözüm önerileri sunmak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Raporlar, döküman ve belgeler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2235287"/>
                  </a:ext>
                </a:extLst>
              </a:tr>
              <a:tr h="28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5640082"/>
                  </a:ext>
                </a:extLst>
              </a:tr>
              <a:tr h="1244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Sanayi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firmalarına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gerekli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eğitimleri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koordine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etmek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Dökümanlar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Evraklar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Başvuru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6758616"/>
                  </a:ext>
                </a:extLst>
              </a:tr>
              <a:tr h="280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9795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"/>
            <a:r>
              <a:rPr lang="en-US" b="1" dirty="0"/>
              <a:t> FAALİYETİN ADI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Sorumlu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Kaynak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Takip</a:t>
            </a:r>
            <a:r>
              <a:rPr lang="en-US" b="1" dirty="0"/>
              <a:t>          </a:t>
            </a:r>
            <a:r>
              <a:rPr lang="en-US" b="1" dirty="0" err="1"/>
              <a:t>Göstergesi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Termin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OCAK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ŞUBAT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MART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NİSAN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MAYIS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HAZİRAN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TEMMUZ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AĞUSTOS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EYLÜL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EKİM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KASIM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ARALIK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  <a:br>
              <a:rPr lang="en-US" dirty="0"/>
            </a:br>
            <a:r>
              <a:rPr lang="en-US" dirty="0"/>
              <a:t>3</a:t>
            </a:r>
            <a:br>
              <a:rPr lang="en-US" dirty="0"/>
            </a:br>
            <a:r>
              <a:rPr lang="en-US" dirty="0"/>
              <a:t>4</a:t>
            </a:r>
            <a:br>
              <a:rPr lang="en-US" dirty="0"/>
            </a:br>
            <a:r>
              <a:rPr lang="en-US" dirty="0"/>
              <a:t>5</a:t>
            </a:r>
            <a:br>
              <a:rPr lang="en-US" dirty="0"/>
            </a:br>
            <a:r>
              <a:rPr lang="en-US" dirty="0"/>
              <a:t>6</a:t>
            </a:r>
            <a:br>
              <a:rPr lang="en-US" dirty="0"/>
            </a:br>
            <a:r>
              <a:rPr lang="en-US" dirty="0"/>
              <a:t>7</a:t>
            </a:r>
            <a:br>
              <a:rPr lang="en-US" dirty="0"/>
            </a:br>
            <a:r>
              <a:rPr lang="en-US" dirty="0"/>
              <a:t>8</a:t>
            </a:r>
            <a:br>
              <a:rPr lang="en-US" dirty="0"/>
            </a:br>
            <a:r>
              <a:rPr lang="en-US" dirty="0"/>
              <a:t>9</a:t>
            </a:r>
            <a:br>
              <a:rPr lang="en-US" dirty="0"/>
            </a:br>
            <a:r>
              <a:rPr lang="en-US" dirty="0"/>
              <a:t>10</a:t>
            </a:r>
            <a:br>
              <a:rPr lang="en-US" dirty="0"/>
            </a:br>
            <a:r>
              <a:rPr lang="en-US" dirty="0"/>
              <a:t>11</a:t>
            </a:r>
            <a:br>
              <a:rPr lang="en-US" dirty="0"/>
            </a:br>
            <a:r>
              <a:rPr lang="en-US" dirty="0"/>
              <a:t>12</a:t>
            </a:r>
            <a:br>
              <a:rPr lang="en-US" dirty="0"/>
            </a:br>
            <a:r>
              <a:rPr lang="en-US" dirty="0"/>
              <a:t>13</a:t>
            </a:r>
            <a:br>
              <a:rPr lang="en-US" dirty="0"/>
            </a:br>
            <a:r>
              <a:rPr lang="en-US" dirty="0"/>
              <a:t>14</a:t>
            </a:r>
            <a:br>
              <a:rPr lang="en-US" dirty="0"/>
            </a:br>
            <a:r>
              <a:rPr lang="en-US" dirty="0"/>
              <a:t>15</a:t>
            </a:r>
            <a:br>
              <a:rPr lang="en-US" dirty="0"/>
            </a:br>
            <a:r>
              <a:rPr lang="en-US" dirty="0"/>
              <a:t>16</a:t>
            </a:r>
            <a:br>
              <a:rPr lang="en-US" dirty="0"/>
            </a:br>
            <a:r>
              <a:rPr lang="en-US" dirty="0"/>
              <a:t>17</a:t>
            </a:r>
            <a:br>
              <a:rPr lang="en-US" dirty="0"/>
            </a:br>
            <a:r>
              <a:rPr lang="en-US" dirty="0"/>
              <a:t>18</a:t>
            </a:r>
            <a:br>
              <a:rPr lang="en-US" dirty="0"/>
            </a:br>
            <a:r>
              <a:rPr lang="en-US" dirty="0"/>
              <a:t>19</a:t>
            </a:r>
            <a:br>
              <a:rPr lang="en-US" dirty="0"/>
            </a:br>
            <a:r>
              <a:rPr lang="en-US" dirty="0"/>
              <a:t>20</a:t>
            </a:r>
            <a:br>
              <a:rPr lang="en-US" dirty="0"/>
            </a:br>
            <a:r>
              <a:rPr lang="en-US" dirty="0"/>
              <a:t>21</a:t>
            </a:r>
            <a:br>
              <a:rPr lang="en-US" dirty="0"/>
            </a:br>
            <a:r>
              <a:rPr lang="en-US" dirty="0"/>
              <a:t>22</a:t>
            </a:r>
            <a:br>
              <a:rPr lang="en-US" dirty="0"/>
            </a:br>
            <a:r>
              <a:rPr lang="en-US" dirty="0"/>
              <a:t>23</a:t>
            </a:r>
            <a:br>
              <a:rPr lang="en-US" dirty="0"/>
            </a:br>
            <a:r>
              <a:rPr lang="en-US" dirty="0"/>
              <a:t>24</a:t>
            </a:r>
            <a:br>
              <a:rPr lang="en-US" dirty="0"/>
            </a:br>
            <a:r>
              <a:rPr lang="en-US" dirty="0"/>
              <a:t>25</a:t>
            </a:r>
            <a:br>
              <a:rPr lang="en-US" dirty="0"/>
            </a:br>
            <a:r>
              <a:rPr lang="en-US" dirty="0"/>
              <a:t>26</a:t>
            </a:r>
            <a:br>
              <a:rPr lang="en-US" dirty="0"/>
            </a:br>
            <a:r>
              <a:rPr lang="en-US" dirty="0"/>
              <a:t>27</a:t>
            </a:r>
            <a:br>
              <a:rPr lang="en-US" dirty="0"/>
            </a:br>
            <a:r>
              <a:rPr lang="en-US" dirty="0"/>
              <a:t>28</a:t>
            </a:r>
            <a:br>
              <a:rPr lang="en-US" dirty="0"/>
            </a:br>
            <a:r>
              <a:rPr lang="en-US" dirty="0"/>
              <a:t>29</a:t>
            </a:r>
            <a:br>
              <a:rPr lang="en-US" dirty="0"/>
            </a:br>
            <a:r>
              <a:rPr lang="en-US" dirty="0"/>
              <a:t>30</a:t>
            </a:r>
            <a:br>
              <a:rPr lang="en-US" dirty="0"/>
            </a:br>
            <a:r>
              <a:rPr lang="en-US" dirty="0"/>
              <a:t>31</a:t>
            </a:r>
            <a:br>
              <a:rPr lang="en-US" dirty="0"/>
            </a:br>
            <a:r>
              <a:rPr lang="en-US" dirty="0"/>
              <a:t>32</a:t>
            </a:r>
            <a:br>
              <a:rPr lang="en-US" dirty="0"/>
            </a:br>
            <a:r>
              <a:rPr lang="en-US" dirty="0"/>
              <a:t>33</a:t>
            </a:r>
            <a:br>
              <a:rPr lang="en-US" dirty="0"/>
            </a:br>
            <a:r>
              <a:rPr lang="en-US" dirty="0"/>
              <a:t>34</a:t>
            </a:r>
            <a:br>
              <a:rPr lang="en-US" dirty="0"/>
            </a:br>
            <a:r>
              <a:rPr lang="en-US" dirty="0"/>
              <a:t>35</a:t>
            </a:r>
            <a:br>
              <a:rPr lang="en-US" dirty="0"/>
            </a:br>
            <a:r>
              <a:rPr lang="en-US" dirty="0"/>
              <a:t>36</a:t>
            </a:r>
            <a:br>
              <a:rPr lang="en-US" dirty="0"/>
            </a:br>
            <a:r>
              <a:rPr lang="en-US" dirty="0"/>
              <a:t>37</a:t>
            </a:r>
            <a:br>
              <a:rPr lang="en-US" dirty="0"/>
            </a:br>
            <a:r>
              <a:rPr lang="en-US" dirty="0"/>
              <a:t>38</a:t>
            </a:r>
            <a:br>
              <a:rPr lang="en-US" dirty="0"/>
            </a:br>
            <a:r>
              <a:rPr lang="en-US" dirty="0"/>
              <a:t>39</a:t>
            </a:r>
            <a:br>
              <a:rPr lang="en-US" dirty="0"/>
            </a:br>
            <a:r>
              <a:rPr lang="en-US" dirty="0"/>
              <a:t>40</a:t>
            </a:r>
            <a:br>
              <a:rPr lang="en-US" dirty="0"/>
            </a:br>
            <a:r>
              <a:rPr lang="en-US" dirty="0"/>
              <a:t>41</a:t>
            </a:r>
            <a:br>
              <a:rPr lang="en-US" dirty="0"/>
            </a:br>
            <a:r>
              <a:rPr lang="en-US" dirty="0"/>
              <a:t>42</a:t>
            </a:r>
            <a:br>
              <a:rPr lang="en-US" dirty="0"/>
            </a:br>
            <a:r>
              <a:rPr lang="en-US" dirty="0"/>
              <a:t>43</a:t>
            </a:r>
            <a:br>
              <a:rPr lang="en-US" dirty="0"/>
            </a:br>
            <a:r>
              <a:rPr lang="en-US" dirty="0"/>
              <a:t>44</a:t>
            </a:r>
            <a:br>
              <a:rPr lang="en-US" dirty="0"/>
            </a:br>
            <a:r>
              <a:rPr lang="en-US" dirty="0"/>
              <a:t>45</a:t>
            </a:r>
            <a:br>
              <a:rPr lang="en-US" dirty="0"/>
            </a:br>
            <a:r>
              <a:rPr lang="en-US" dirty="0"/>
              <a:t>46</a:t>
            </a:r>
            <a:br>
              <a:rPr lang="en-US" dirty="0"/>
            </a:br>
            <a:r>
              <a:rPr lang="en-US" dirty="0"/>
              <a:t>47</a:t>
            </a:r>
            <a:br>
              <a:rPr lang="en-US" dirty="0"/>
            </a:br>
            <a:r>
              <a:rPr lang="en-US" dirty="0"/>
              <a:t>48</a:t>
            </a:r>
            <a:br>
              <a:rPr lang="en-US" dirty="0"/>
            </a:br>
            <a:r>
              <a:rPr lang="en-US" dirty="0"/>
              <a:t>49</a:t>
            </a:r>
            <a:br>
              <a:rPr lang="en-US" dirty="0"/>
            </a:br>
            <a:r>
              <a:rPr lang="en-US" dirty="0"/>
              <a:t>50</a:t>
            </a:r>
            <a:br>
              <a:rPr lang="en-US" dirty="0"/>
            </a:br>
            <a:r>
              <a:rPr lang="en-US" dirty="0"/>
              <a:t>51</a:t>
            </a:r>
            <a:br>
              <a:rPr lang="en-US" dirty="0"/>
            </a:br>
            <a:r>
              <a:rPr lang="en-US" dirty="0"/>
              <a:t>52</a:t>
            </a:r>
            <a:br>
              <a:rPr lang="en-US" dirty="0"/>
            </a:br>
            <a:r>
              <a:rPr lang="en-US" b="1" dirty="0"/>
              <a:t>1.TTO </a:t>
            </a:r>
            <a:r>
              <a:rPr lang="en-US" b="1" dirty="0" err="1"/>
              <a:t>Tanıtım</a:t>
            </a:r>
            <a:r>
              <a:rPr lang="en-US" b="1" dirty="0"/>
              <a:t> </a:t>
            </a:r>
            <a:r>
              <a:rPr lang="en-US" b="1" dirty="0" err="1"/>
              <a:t>Etkinlik</a:t>
            </a:r>
            <a:r>
              <a:rPr lang="en-US" b="1" dirty="0"/>
              <a:t> </a:t>
            </a:r>
            <a:r>
              <a:rPr lang="en-US" b="1" dirty="0" err="1"/>
              <a:t>Sayısı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1.1. </a:t>
            </a:r>
            <a:r>
              <a:rPr lang="en-US" dirty="0" err="1"/>
              <a:t>Akademisyenlere</a:t>
            </a:r>
            <a:r>
              <a:rPr lang="en-US" dirty="0"/>
              <a:t>, </a:t>
            </a:r>
            <a:r>
              <a:rPr lang="en-US" dirty="0" err="1"/>
              <a:t>öğrencilere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dışına</a:t>
            </a:r>
            <a:r>
              <a:rPr lang="en-US" dirty="0"/>
              <a:t>(</a:t>
            </a:r>
            <a:r>
              <a:rPr lang="en-US" dirty="0" err="1"/>
              <a:t>Kamu</a:t>
            </a:r>
            <a:r>
              <a:rPr lang="en-US" dirty="0"/>
              <a:t>- STK- </a:t>
            </a:r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vb</a:t>
            </a:r>
            <a:r>
              <a:rPr lang="en-US" dirty="0"/>
              <a:t>) </a:t>
            </a:r>
            <a:r>
              <a:rPr lang="en-US" dirty="0" err="1"/>
              <a:t>yönelik</a:t>
            </a:r>
            <a:r>
              <a:rPr lang="en-US" dirty="0"/>
              <a:t> TTO </a:t>
            </a:r>
            <a:r>
              <a:rPr lang="en-US" dirty="0" err="1"/>
              <a:t>toplantıları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/>
              <a:t>Mail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Afiş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1.2 </a:t>
            </a:r>
            <a:r>
              <a:rPr lang="en-US" dirty="0" err="1"/>
              <a:t>Fuar</a:t>
            </a:r>
            <a:r>
              <a:rPr lang="en-US" dirty="0"/>
              <a:t> </a:t>
            </a:r>
            <a:r>
              <a:rPr lang="en-US" dirty="0" err="1"/>
              <a:t>Katılımları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/>
              <a:t>Mail, </a:t>
            </a:r>
            <a:r>
              <a:rPr lang="en-US" dirty="0" err="1"/>
              <a:t>Afiş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Fotoğraf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1.3 </a:t>
            </a:r>
            <a:r>
              <a:rPr lang="en-US" dirty="0" err="1"/>
              <a:t>Sanayi</a:t>
            </a:r>
            <a:r>
              <a:rPr lang="en-US" dirty="0"/>
              <a:t> firma-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ziyaretleri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 err="1"/>
              <a:t>Fotoğraflar</a:t>
            </a:r>
            <a:r>
              <a:rPr lang="en-US" dirty="0"/>
              <a:t>- </a:t>
            </a:r>
            <a:r>
              <a:rPr lang="en-US" dirty="0" err="1"/>
              <a:t>Dökümanlar</a:t>
            </a:r>
            <a:r>
              <a:rPr lang="en-US" dirty="0"/>
              <a:t>- </a:t>
            </a:r>
            <a:r>
              <a:rPr lang="en-US" dirty="0" err="1"/>
              <a:t>Evralar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2.Ulusal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Uluslararası</a:t>
            </a:r>
            <a:r>
              <a:rPr lang="en-US" b="1" dirty="0"/>
              <a:t> </a:t>
            </a:r>
            <a:r>
              <a:rPr lang="en-US" b="1" dirty="0" err="1"/>
              <a:t>Onay</a:t>
            </a:r>
            <a:r>
              <a:rPr lang="en-US" b="1" dirty="0"/>
              <a:t> </a:t>
            </a:r>
            <a:r>
              <a:rPr lang="en-US" b="1" dirty="0" err="1"/>
              <a:t>alan</a:t>
            </a:r>
            <a:r>
              <a:rPr lang="en-US" b="1" dirty="0"/>
              <a:t> </a:t>
            </a:r>
            <a:r>
              <a:rPr lang="en-US" b="1" dirty="0" err="1"/>
              <a:t>Proje</a:t>
            </a:r>
            <a:r>
              <a:rPr lang="en-US" b="1" dirty="0"/>
              <a:t> </a:t>
            </a:r>
            <a:r>
              <a:rPr lang="en-US" b="1" dirty="0" err="1"/>
              <a:t>Sayısı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2.1.Uygun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çağrılarının</a:t>
            </a:r>
            <a:r>
              <a:rPr lang="en-US" dirty="0"/>
              <a:t>,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pazarlarının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yarışmaların</a:t>
            </a:r>
            <a:r>
              <a:rPr lang="en-US" dirty="0"/>
              <a:t> </a:t>
            </a:r>
            <a:r>
              <a:rPr lang="en-US" dirty="0" err="1"/>
              <a:t>akademisyenlere</a:t>
            </a:r>
            <a:r>
              <a:rPr lang="en-US" dirty="0"/>
              <a:t> </a:t>
            </a:r>
            <a:r>
              <a:rPr lang="en-US" dirty="0" err="1"/>
              <a:t>ilanı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/>
              <a:t>Mail</a:t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2.2.Proje </a:t>
            </a:r>
            <a:r>
              <a:rPr lang="en-US" dirty="0" err="1"/>
              <a:t>Yazım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Düzenleme</a:t>
            </a:r>
            <a:r>
              <a:rPr lang="en-US" dirty="0"/>
              <a:t> </a:t>
            </a:r>
            <a:r>
              <a:rPr lang="en-US" dirty="0" err="1"/>
              <a:t>Desteği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/>
              <a:t>Mail,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Evrakları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2.3.Uygun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çağrılarının</a:t>
            </a:r>
            <a:r>
              <a:rPr lang="en-US" dirty="0"/>
              <a:t>,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pazarlarının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yarışmaların</a:t>
            </a:r>
            <a:r>
              <a:rPr lang="en-US" dirty="0"/>
              <a:t> </a:t>
            </a:r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firmalarına</a:t>
            </a:r>
            <a:r>
              <a:rPr lang="en-US" dirty="0"/>
              <a:t> </a:t>
            </a:r>
            <a:r>
              <a:rPr lang="en-US" dirty="0" err="1"/>
              <a:t>ilanı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/>
              <a:t>Mail</a:t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3.Danışmanlık </a:t>
            </a:r>
            <a:r>
              <a:rPr lang="en-US" b="1" dirty="0" err="1"/>
              <a:t>Verilen</a:t>
            </a:r>
            <a:r>
              <a:rPr lang="en-US" b="1" dirty="0"/>
              <a:t> </a:t>
            </a:r>
            <a:r>
              <a:rPr lang="en-US" b="1" dirty="0" err="1"/>
              <a:t>Şirket</a:t>
            </a:r>
            <a:r>
              <a:rPr lang="en-US" b="1" dirty="0"/>
              <a:t> </a:t>
            </a:r>
            <a:r>
              <a:rPr lang="en-US" b="1" dirty="0" err="1"/>
              <a:t>Sayısı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3.1. </a:t>
            </a:r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firmaları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görüşmek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 err="1"/>
              <a:t>Fotoğraflar</a:t>
            </a:r>
            <a:r>
              <a:rPr lang="en-US" dirty="0"/>
              <a:t>, </a:t>
            </a:r>
            <a:r>
              <a:rPr lang="en-US" dirty="0" err="1"/>
              <a:t>mailler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3.2 </a:t>
            </a:r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Firmalarının</a:t>
            </a:r>
            <a:r>
              <a:rPr lang="en-US" dirty="0"/>
              <a:t> </a:t>
            </a:r>
            <a:r>
              <a:rPr lang="en-US" dirty="0" err="1"/>
              <a:t>gereksinimlerini</a:t>
            </a:r>
            <a:r>
              <a:rPr lang="en-US" dirty="0"/>
              <a:t> </a:t>
            </a:r>
            <a:r>
              <a:rPr lang="en-US" dirty="0" err="1"/>
              <a:t>tanımlamak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 err="1"/>
              <a:t>Toplantılar</a:t>
            </a:r>
            <a:r>
              <a:rPr lang="en-US" dirty="0"/>
              <a:t>, </a:t>
            </a:r>
            <a:r>
              <a:rPr lang="en-US" dirty="0" err="1"/>
              <a:t>Döküman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belgeler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3.3. </a:t>
            </a:r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Firmalarına</a:t>
            </a:r>
            <a:r>
              <a:rPr lang="en-US" dirty="0"/>
              <a:t> </a:t>
            </a:r>
            <a:r>
              <a:rPr lang="en-US" dirty="0" err="1"/>
              <a:t>çözüm</a:t>
            </a:r>
            <a:r>
              <a:rPr lang="en-US" dirty="0"/>
              <a:t> </a:t>
            </a:r>
            <a:r>
              <a:rPr lang="en-US" dirty="0" err="1"/>
              <a:t>önerileri</a:t>
            </a:r>
            <a:r>
              <a:rPr lang="en-US" dirty="0"/>
              <a:t> </a:t>
            </a:r>
            <a:r>
              <a:rPr lang="en-US" dirty="0" err="1"/>
              <a:t>sunmak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 err="1"/>
              <a:t>Raporlar</a:t>
            </a:r>
            <a:r>
              <a:rPr lang="en-US" dirty="0"/>
              <a:t>, </a:t>
            </a:r>
            <a:r>
              <a:rPr lang="en-US" dirty="0" err="1"/>
              <a:t>döküman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belgeler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3.4. </a:t>
            </a:r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firmalarına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eğitimleri</a:t>
            </a:r>
            <a:r>
              <a:rPr lang="en-US" dirty="0"/>
              <a:t> </a:t>
            </a:r>
            <a:r>
              <a:rPr lang="en-US" dirty="0" err="1"/>
              <a:t>koordine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TTO </a:t>
            </a:r>
            <a:r>
              <a:rPr lang="en-US" dirty="0" err="1"/>
              <a:t>Ofisi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İG-KT-EK-TK</a:t>
            </a:r>
            <a:br>
              <a:rPr lang="en-US" dirty="0"/>
            </a:br>
            <a:r>
              <a:rPr lang="en-US" dirty="0" err="1"/>
              <a:t>Dökümanlar</a:t>
            </a:r>
            <a:r>
              <a:rPr lang="en-US" dirty="0"/>
              <a:t>- </a:t>
            </a:r>
            <a:r>
              <a:rPr lang="en-US" dirty="0" err="1"/>
              <a:t>Evraklar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G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8771" y="6385753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pPr/>
              <a:t>12</a:t>
            </a:fld>
            <a:endParaRPr lang="tr-TR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5485475"/>
              </p:ext>
            </p:extLst>
          </p:nvPr>
        </p:nvGraphicFramePr>
        <p:xfrm>
          <a:off x="395536" y="1018232"/>
          <a:ext cx="8424894" cy="271146"/>
        </p:xfrm>
        <a:graphic>
          <a:graphicData uri="http://schemas.openxmlformats.org/drawingml/2006/table">
            <a:tbl>
              <a:tblPr/>
              <a:tblGrid>
                <a:gridCol w="2239699">
                  <a:extLst>
                    <a:ext uri="{9D8B030D-6E8A-4147-A177-3AD203B41FA5}">
                      <a16:colId xmlns:a16="http://schemas.microsoft.com/office/drawing/2014/main" xmlns="" val="2172959918"/>
                    </a:ext>
                  </a:extLst>
                </a:gridCol>
                <a:gridCol w="494235">
                  <a:extLst>
                    <a:ext uri="{9D8B030D-6E8A-4147-A177-3AD203B41FA5}">
                      <a16:colId xmlns:a16="http://schemas.microsoft.com/office/drawing/2014/main" xmlns="" val="749894548"/>
                    </a:ext>
                  </a:extLst>
                </a:gridCol>
                <a:gridCol w="400393">
                  <a:extLst>
                    <a:ext uri="{9D8B030D-6E8A-4147-A177-3AD203B41FA5}">
                      <a16:colId xmlns:a16="http://schemas.microsoft.com/office/drawing/2014/main" xmlns="" val="2520331869"/>
                    </a:ext>
                  </a:extLst>
                </a:gridCol>
                <a:gridCol w="867518">
                  <a:extLst>
                    <a:ext uri="{9D8B030D-6E8A-4147-A177-3AD203B41FA5}">
                      <a16:colId xmlns:a16="http://schemas.microsoft.com/office/drawing/2014/main" xmlns="" val="2237669246"/>
                    </a:ext>
                  </a:extLst>
                </a:gridCol>
                <a:gridCol w="193941">
                  <a:extLst>
                    <a:ext uri="{9D8B030D-6E8A-4147-A177-3AD203B41FA5}">
                      <a16:colId xmlns:a16="http://schemas.microsoft.com/office/drawing/2014/main" xmlns="" val="1713708648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677185671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202201862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500575342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904887017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435393655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273540922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689901055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3880894029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4065616170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3130442386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242315129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938454555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956397440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3767448536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743899870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508766966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724597990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847818119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033350445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255481205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4193210558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4250484104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4172325203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523484063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380795974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3719582079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3095450483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4130533897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7246801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772878664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56719788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976028685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477756658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669772490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26117407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3459077201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708526648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640349917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3087255772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964139511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4190553467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100027436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423943291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249437622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357064615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789508861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6554089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910011715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1834962214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409825528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3516661755"/>
                    </a:ext>
                  </a:extLst>
                </a:gridCol>
                <a:gridCol w="81329">
                  <a:extLst>
                    <a:ext uri="{9D8B030D-6E8A-4147-A177-3AD203B41FA5}">
                      <a16:colId xmlns:a16="http://schemas.microsoft.com/office/drawing/2014/main" xmlns="" val="2144860765"/>
                    </a:ext>
                  </a:extLst>
                </a:gridCol>
              </a:tblGrid>
              <a:tr h="138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      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Göstergesi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9920297"/>
                  </a:ext>
                </a:extLst>
              </a:tr>
              <a:tr h="124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8727323"/>
                  </a:ext>
                </a:extLst>
              </a:tr>
            </a:tbl>
          </a:graphicData>
        </a:graphic>
      </p:graphicFrame>
      <p:pic>
        <p:nvPicPr>
          <p:cNvPr id="9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274638"/>
            <a:ext cx="2736304" cy="576064"/>
          </a:xfrm>
          <a:prstGeom prst="rect">
            <a:avLst/>
          </a:prstGeom>
        </p:spPr>
      </p:pic>
      <p:graphicFrame>
        <p:nvGraphicFramePr>
          <p:cNvPr id="23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5635521"/>
              </p:ext>
            </p:extLst>
          </p:nvPr>
        </p:nvGraphicFramePr>
        <p:xfrm>
          <a:off x="393423" y="1289378"/>
          <a:ext cx="8427023" cy="5078021"/>
        </p:xfrm>
        <a:graphic>
          <a:graphicData uri="http://schemas.openxmlformats.org/drawingml/2006/table">
            <a:tbl>
              <a:tblPr/>
              <a:tblGrid>
                <a:gridCol w="2291265">
                  <a:extLst>
                    <a:ext uri="{9D8B030D-6E8A-4147-A177-3AD203B41FA5}">
                      <a16:colId xmlns:a16="http://schemas.microsoft.com/office/drawing/2014/main" xmlns="" val="2017635958"/>
                    </a:ext>
                  </a:extLst>
                </a:gridCol>
                <a:gridCol w="481836">
                  <a:extLst>
                    <a:ext uri="{9D8B030D-6E8A-4147-A177-3AD203B41FA5}">
                      <a16:colId xmlns:a16="http://schemas.microsoft.com/office/drawing/2014/main" xmlns="" val="2568337601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xmlns="" val="3354974307"/>
                    </a:ext>
                  </a:extLst>
                </a:gridCol>
                <a:gridCol w="845755">
                  <a:extLst>
                    <a:ext uri="{9D8B030D-6E8A-4147-A177-3AD203B41FA5}">
                      <a16:colId xmlns:a16="http://schemas.microsoft.com/office/drawing/2014/main" xmlns="" val="3553514019"/>
                    </a:ext>
                  </a:extLst>
                </a:gridCol>
                <a:gridCol w="189076">
                  <a:extLst>
                    <a:ext uri="{9D8B030D-6E8A-4147-A177-3AD203B41FA5}">
                      <a16:colId xmlns:a16="http://schemas.microsoft.com/office/drawing/2014/main" xmlns="" val="1568683570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349855290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590555759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244825839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386474101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35511358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1385680198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200887265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4199003061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006723193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670967673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273911925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1881824737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787456783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981806774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525484077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313639398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800702577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539066603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575629563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556516456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4222159192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23127957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564787432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896592543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721450375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053442878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1639694303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1492533919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834542703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486502777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33169711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5475710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1406950635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1294760040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03970010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1584451728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972042428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325289142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803289737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656591261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4204705593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430141070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1607308130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763674472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56904982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184030551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1935147459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776681344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527197509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658165721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3626367847"/>
                    </a:ext>
                  </a:extLst>
                </a:gridCol>
                <a:gridCol w="81322">
                  <a:extLst>
                    <a:ext uri="{9D8B030D-6E8A-4147-A177-3AD203B41FA5}">
                      <a16:colId xmlns:a16="http://schemas.microsoft.com/office/drawing/2014/main" xmlns="" val="2078581404"/>
                    </a:ext>
                  </a:extLst>
                </a:gridCol>
              </a:tblGrid>
              <a:tr h="1761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4.Danışmanlık Memnuniyet Oranı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4135010"/>
                  </a:ext>
                </a:extLst>
              </a:tr>
              <a:tr h="13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5105469"/>
                  </a:ext>
                </a:extLst>
              </a:tr>
              <a:tr h="2218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4.1. TTO Ofisinin danışmanlık desteği verdiği firmalara yılda bir kez memnuniyet anketi düzenlenmesi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Anketi Uygulanması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3388237"/>
                  </a:ext>
                </a:extLst>
              </a:tr>
              <a:tr h="165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4259042"/>
                  </a:ext>
                </a:extLst>
              </a:tr>
              <a:tr h="2218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4.2.TTO Ofisinin anket sonuçlarının değerlendirilmesi, gereken iyileştirilmelerin yapılması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Sonuçları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5638683"/>
                  </a:ext>
                </a:extLst>
              </a:tr>
              <a:tr h="165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016438"/>
                  </a:ext>
                </a:extLst>
              </a:tr>
              <a:tr h="2139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5.Patent Sayısı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710782"/>
                  </a:ext>
                </a:extLst>
              </a:tr>
              <a:tr h="10797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5.1.Akademisyenleri Patent yazımı ve başvurusu konusunda bilgilendirme toplantıları ve görüşmeler</a:t>
                      </a:r>
                    </a:p>
                  </a:txBody>
                  <a:tcPr marL="6033" marR="6033" marT="6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Dökümanlar- Evralar ve Başvuru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2677983"/>
                  </a:ext>
                </a:extLst>
              </a:tr>
              <a:tr h="279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1672684"/>
                  </a:ext>
                </a:extLst>
              </a:tr>
              <a:tr h="19210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 TTO Ofisi Memnuniyet Oranı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7369151"/>
                  </a:ext>
                </a:extLst>
              </a:tr>
              <a:tr h="107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71206426"/>
                  </a:ext>
                </a:extLst>
              </a:tr>
              <a:tr h="19210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6.1.TTO Ofisine ait yılda bir kez öğrencilere,idari ve akademik personele memnuniyet anketi düzenlenmesi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 Anketi Uygulanması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8214679"/>
                  </a:ext>
                </a:extLst>
              </a:tr>
              <a:tr h="322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6741650"/>
                  </a:ext>
                </a:extLst>
              </a:tr>
              <a:tr h="19210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6.2.TTO Ofisinin anket sonuçlarının değerlendirilmesi, gereken iyileştirilmelerin yapılması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Sonuçları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1657524"/>
                  </a:ext>
                </a:extLst>
              </a:tr>
              <a:tr h="195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1205020"/>
                  </a:ext>
                </a:extLst>
              </a:tr>
              <a:tr h="13292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7.Girişimci ve yenlikçi Üniversite Endeksi Sıralaması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5701445"/>
                  </a:ext>
                </a:extLst>
              </a:tr>
              <a:tr h="13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2537622"/>
                  </a:ext>
                </a:extLst>
              </a:tr>
              <a:tr h="1079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7.1. Endeks için belirlenen başlıklarda çalışmalar yapmak 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Mailler, Toplantı Fotoğrafları ve sunumlar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0259669"/>
                  </a:ext>
                </a:extLst>
              </a:tr>
              <a:tr h="406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7688917"/>
                  </a:ext>
                </a:extLst>
              </a:tr>
              <a:tr h="1079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8.Proje Başvuru Sayıları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9485368"/>
                  </a:ext>
                </a:extLst>
              </a:tr>
              <a:tr h="107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3778946"/>
                  </a:ext>
                </a:extLst>
              </a:tr>
              <a:tr h="10797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8.1.Başvurusu yapılan proje bilgileri dosyalanır ve takibi yapılır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 Dökümanları ve Dosyaları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5660364"/>
                  </a:ext>
                </a:extLst>
              </a:tr>
              <a:tr h="105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9730319"/>
                  </a:ext>
                </a:extLst>
              </a:tr>
              <a:tr h="1738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5520057"/>
                  </a:ext>
                </a:extLst>
              </a:tr>
              <a:tr h="1079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 İşbirliği Protokolleri Sayısı Artışı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2392071"/>
                  </a:ext>
                </a:extLst>
              </a:tr>
              <a:tr h="107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9323421"/>
                  </a:ext>
                </a:extLst>
              </a:tr>
              <a:tr h="10797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9.1.İşbirliği ve Ortak Program Sonucu Eğitilen Girişimci Sayısı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Katılımcı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belgeleri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5583000"/>
                  </a:ext>
                </a:extLst>
              </a:tr>
              <a:tr h="2795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1591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020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6476479"/>
              </p:ext>
            </p:extLst>
          </p:nvPr>
        </p:nvGraphicFramePr>
        <p:xfrm>
          <a:off x="390356" y="923168"/>
          <a:ext cx="8363272" cy="271146"/>
        </p:xfrm>
        <a:graphic>
          <a:graphicData uri="http://schemas.openxmlformats.org/drawingml/2006/table">
            <a:tbl>
              <a:tblPr/>
              <a:tblGrid>
                <a:gridCol w="2187768">
                  <a:extLst>
                    <a:ext uri="{9D8B030D-6E8A-4147-A177-3AD203B41FA5}">
                      <a16:colId xmlns:a16="http://schemas.microsoft.com/office/drawing/2014/main" xmlns="" val="3710440554"/>
                    </a:ext>
                  </a:extLst>
                </a:gridCol>
                <a:gridCol w="482775">
                  <a:extLst>
                    <a:ext uri="{9D8B030D-6E8A-4147-A177-3AD203B41FA5}">
                      <a16:colId xmlns:a16="http://schemas.microsoft.com/office/drawing/2014/main" xmlns="" val="2211449064"/>
                    </a:ext>
                  </a:extLst>
                </a:gridCol>
                <a:gridCol w="391109">
                  <a:extLst>
                    <a:ext uri="{9D8B030D-6E8A-4147-A177-3AD203B41FA5}">
                      <a16:colId xmlns:a16="http://schemas.microsoft.com/office/drawing/2014/main" xmlns="" val="650002984"/>
                    </a:ext>
                  </a:extLst>
                </a:gridCol>
                <a:gridCol w="847403">
                  <a:extLst>
                    <a:ext uri="{9D8B030D-6E8A-4147-A177-3AD203B41FA5}">
                      <a16:colId xmlns:a16="http://schemas.microsoft.com/office/drawing/2014/main" xmlns="" val="1488678186"/>
                    </a:ext>
                  </a:extLst>
                </a:gridCol>
                <a:gridCol w="189444">
                  <a:extLst>
                    <a:ext uri="{9D8B030D-6E8A-4147-A177-3AD203B41FA5}">
                      <a16:colId xmlns:a16="http://schemas.microsoft.com/office/drawing/2014/main" xmlns="" val="763800763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787539586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415952728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803589621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139330158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902171775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4026967746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415285516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686165374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4214808296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922987021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827797408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488264273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141102387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483231711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314052732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095133966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45648419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198385328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557603606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575916527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510601671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809308553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475236744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553136737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293342652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884332951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578525338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345841855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143327369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303392202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842742902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489758647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878108421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710518537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39665147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458381648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547275702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176398996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550606684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4106132652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169629815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06415456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679676630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320343115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95245730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917829619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556237830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3683369749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351590539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2733156907"/>
                    </a:ext>
                  </a:extLst>
                </a:gridCol>
                <a:gridCol w="79444">
                  <a:extLst>
                    <a:ext uri="{9D8B030D-6E8A-4147-A177-3AD203B41FA5}">
                      <a16:colId xmlns:a16="http://schemas.microsoft.com/office/drawing/2014/main" xmlns="" val="4139437166"/>
                    </a:ext>
                  </a:extLst>
                </a:gridCol>
                <a:gridCol w="213129">
                  <a:extLst>
                    <a:ext uri="{9D8B030D-6E8A-4147-A177-3AD203B41FA5}">
                      <a16:colId xmlns:a16="http://schemas.microsoft.com/office/drawing/2014/main" xmlns="" val="4189183855"/>
                    </a:ext>
                  </a:extLst>
                </a:gridCol>
              </a:tblGrid>
              <a:tr h="141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      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Göstergesi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6347451"/>
                  </a:ext>
                </a:extLst>
              </a:tr>
              <a:tr h="126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572439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288657"/>
            <a:ext cx="2736304" cy="57606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8814883"/>
              </p:ext>
            </p:extLst>
          </p:nvPr>
        </p:nvGraphicFramePr>
        <p:xfrm>
          <a:off x="390295" y="1171503"/>
          <a:ext cx="8363351" cy="4721772"/>
        </p:xfrm>
        <a:graphic>
          <a:graphicData uri="http://schemas.openxmlformats.org/drawingml/2006/table">
            <a:tbl>
              <a:tblPr/>
              <a:tblGrid>
                <a:gridCol w="2545919">
                  <a:extLst>
                    <a:ext uri="{9D8B030D-6E8A-4147-A177-3AD203B41FA5}">
                      <a16:colId xmlns:a16="http://schemas.microsoft.com/office/drawing/2014/main" xmlns="" val="1019444612"/>
                    </a:ext>
                  </a:extLst>
                </a:gridCol>
                <a:gridCol w="461655">
                  <a:extLst>
                    <a:ext uri="{9D8B030D-6E8A-4147-A177-3AD203B41FA5}">
                      <a16:colId xmlns:a16="http://schemas.microsoft.com/office/drawing/2014/main" xmlns="" val="1459859826"/>
                    </a:ext>
                  </a:extLst>
                </a:gridCol>
                <a:gridCol w="373999">
                  <a:extLst>
                    <a:ext uri="{9D8B030D-6E8A-4147-A177-3AD203B41FA5}">
                      <a16:colId xmlns:a16="http://schemas.microsoft.com/office/drawing/2014/main" xmlns="" val="3364138228"/>
                    </a:ext>
                  </a:extLst>
                </a:gridCol>
                <a:gridCol w="819248">
                  <a:extLst>
                    <a:ext uri="{9D8B030D-6E8A-4147-A177-3AD203B41FA5}">
                      <a16:colId xmlns:a16="http://schemas.microsoft.com/office/drawing/2014/main" xmlns="" val="3153180769"/>
                    </a:ext>
                  </a:extLst>
                </a:gridCol>
                <a:gridCol w="172239">
                  <a:extLst>
                    <a:ext uri="{9D8B030D-6E8A-4147-A177-3AD203B41FA5}">
                      <a16:colId xmlns:a16="http://schemas.microsoft.com/office/drawing/2014/main" xmlns="" val="2771875422"/>
                    </a:ext>
                  </a:extLst>
                </a:gridCol>
                <a:gridCol w="118425">
                  <a:extLst>
                    <a:ext uri="{9D8B030D-6E8A-4147-A177-3AD203B41FA5}">
                      <a16:colId xmlns:a16="http://schemas.microsoft.com/office/drawing/2014/main" xmlns="" val="815491834"/>
                    </a:ext>
                  </a:extLst>
                </a:gridCol>
                <a:gridCol w="37466">
                  <a:extLst>
                    <a:ext uri="{9D8B030D-6E8A-4147-A177-3AD203B41FA5}">
                      <a16:colId xmlns:a16="http://schemas.microsoft.com/office/drawing/2014/main" xmlns="" val="880803792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260708814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850350632"/>
                    </a:ext>
                  </a:extLst>
                </a:gridCol>
                <a:gridCol w="47465">
                  <a:extLst>
                    <a:ext uri="{9D8B030D-6E8A-4147-A177-3AD203B41FA5}">
                      <a16:colId xmlns:a16="http://schemas.microsoft.com/office/drawing/2014/main" xmlns="" val="3203884096"/>
                    </a:ext>
                  </a:extLst>
                </a:gridCol>
                <a:gridCol w="46919">
                  <a:extLst>
                    <a:ext uri="{9D8B030D-6E8A-4147-A177-3AD203B41FA5}">
                      <a16:colId xmlns:a16="http://schemas.microsoft.com/office/drawing/2014/main" xmlns="" val="2393702204"/>
                    </a:ext>
                  </a:extLst>
                </a:gridCol>
                <a:gridCol w="83985">
                  <a:extLst>
                    <a:ext uri="{9D8B030D-6E8A-4147-A177-3AD203B41FA5}">
                      <a16:colId xmlns:a16="http://schemas.microsoft.com/office/drawing/2014/main" xmlns="" val="3822644645"/>
                    </a:ext>
                  </a:extLst>
                </a:gridCol>
                <a:gridCol w="71849">
                  <a:extLst>
                    <a:ext uri="{9D8B030D-6E8A-4147-A177-3AD203B41FA5}">
                      <a16:colId xmlns:a16="http://schemas.microsoft.com/office/drawing/2014/main" xmlns="" val="3416383527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772560759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858028541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044698962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061951736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520224091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97404333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981023542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202840873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831681929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776503924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4266896511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81599852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08638280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95925880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144019292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745512390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983067329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413356269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775825761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770217562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758432248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415242956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342341458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717331718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409483649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142052407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4059509182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136818587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027778040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934342518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97363245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440106080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866040901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4288011099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758440118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792085068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213229488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349496589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553304914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777535112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817888549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2615964261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3237242383"/>
                    </a:ext>
                  </a:extLst>
                </a:gridCol>
                <a:gridCol w="77917">
                  <a:extLst>
                    <a:ext uri="{9D8B030D-6E8A-4147-A177-3AD203B41FA5}">
                      <a16:colId xmlns:a16="http://schemas.microsoft.com/office/drawing/2014/main" xmlns="" val="1241779537"/>
                    </a:ext>
                  </a:extLst>
                </a:gridCol>
              </a:tblGrid>
              <a:tr h="1393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 İş Birliği Protokolü  ve Ortak Program Sonucu Eğitilen Personel Sayısı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6976820"/>
                  </a:ext>
                </a:extLst>
              </a:tr>
              <a:tr h="266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6826743"/>
                  </a:ext>
                </a:extLst>
              </a:tr>
              <a:tr h="1393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10.1.İşbirlikleri neticesinde gerçekleştirilmesi gereken eğitimlerin planlanması ve koordinasyonu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Duyurular-Katılımcı belgeleri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52327"/>
                  </a:ext>
                </a:extLst>
              </a:tr>
              <a:tr h="3332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0793484"/>
                  </a:ext>
                </a:extLst>
              </a:tr>
              <a:tr h="1393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11.İşbirliği ve Ortak Program Sonucu Eğitilen Girişimci Sayısı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1574410"/>
                  </a:ext>
                </a:extLst>
              </a:tr>
              <a:tr h="1393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446113"/>
                  </a:ext>
                </a:extLst>
              </a:tr>
              <a:tr h="1393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11.1.İşbirlikleri neticesinde gerçekleştirilmesi gereken eğitimlerin planlanması ve koordinasyonu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Mailler  ve İşbirliği Dökümanları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3685072"/>
                  </a:ext>
                </a:extLst>
              </a:tr>
              <a:tr h="3332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260439"/>
                  </a:ext>
                </a:extLst>
              </a:tr>
              <a:tr h="13987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12.Major Hata Sayısı-16.KYS İç Denetim Puanı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9680075"/>
                  </a:ext>
                </a:extLst>
              </a:tr>
              <a:tr h="166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5663064"/>
                  </a:ext>
                </a:extLst>
              </a:tr>
              <a:tr h="14540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12.1.-15.1.İç denetimler öncesi yapılan işlerin denetim check listeleri ile kıyaslanması ve kıyaslama sonucu var olan uygunsuzlukların giderilmesi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 Dosyası Birim Güncellemeleri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751724"/>
                  </a:ext>
                </a:extLst>
              </a:tr>
              <a:tr h="430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9104335"/>
                  </a:ext>
                </a:extLst>
              </a:tr>
              <a:tr h="162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12.2.-15.2.KYS gerekliliği olan işlerin düzenli takibi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 Dosyası Birim Güncellemeleri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6752346"/>
                  </a:ext>
                </a:extLst>
              </a:tr>
              <a:tr h="377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2874902"/>
                  </a:ext>
                </a:extLst>
              </a:tr>
              <a:tr h="13987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15.4.İç denetim sonucu çıkan uygunsuzlukların giderilmesi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Düzeltici Faaliyet Formları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1784949"/>
                  </a:ext>
                </a:extLst>
              </a:tr>
              <a:tr h="170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029414"/>
                  </a:ext>
                </a:extLst>
              </a:tr>
              <a:tr h="13987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13.Düzeltici Faaliyet Kapanma Hızı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0427989"/>
                  </a:ext>
                </a:extLst>
              </a:tr>
              <a:tr h="1393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87857"/>
                  </a:ext>
                </a:extLst>
              </a:tr>
              <a:tr h="13987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13.1.Açılan düzeltici faaliyetlerin kök nedenlerin tespiti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Düzeltici Faaliyet Formları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9712644"/>
                  </a:ext>
                </a:extLst>
              </a:tr>
              <a:tr h="266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406087"/>
                  </a:ext>
                </a:extLst>
              </a:tr>
              <a:tr h="17369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13.2.Aksiyonların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geliştirilmesi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ilgili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uygunsuzlukların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giderilmesi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Düzeltici Faaliyet Formları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8378441"/>
                  </a:ext>
                </a:extLst>
              </a:tr>
              <a:tr h="435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734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28400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14</a:t>
            </a:fld>
            <a:endParaRPr lang="tr-TR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2892569"/>
              </p:ext>
            </p:extLst>
          </p:nvPr>
        </p:nvGraphicFramePr>
        <p:xfrm>
          <a:off x="390394" y="1001387"/>
          <a:ext cx="8430083" cy="5451945"/>
        </p:xfrm>
        <a:graphic>
          <a:graphicData uri="http://schemas.openxmlformats.org/drawingml/2006/table">
            <a:tbl>
              <a:tblPr/>
              <a:tblGrid>
                <a:gridCol w="2309401">
                  <a:extLst>
                    <a:ext uri="{9D8B030D-6E8A-4147-A177-3AD203B41FA5}">
                      <a16:colId xmlns:a16="http://schemas.microsoft.com/office/drawing/2014/main" xmlns="" val="1997274188"/>
                    </a:ext>
                  </a:extLst>
                </a:gridCol>
                <a:gridCol w="360037">
                  <a:extLst>
                    <a:ext uri="{9D8B030D-6E8A-4147-A177-3AD203B41FA5}">
                      <a16:colId xmlns:a16="http://schemas.microsoft.com/office/drawing/2014/main" xmlns="" val="812296944"/>
                    </a:ext>
                  </a:extLst>
                </a:gridCol>
                <a:gridCol w="426969">
                  <a:extLst>
                    <a:ext uri="{9D8B030D-6E8A-4147-A177-3AD203B41FA5}">
                      <a16:colId xmlns:a16="http://schemas.microsoft.com/office/drawing/2014/main" xmlns="" val="92543845"/>
                    </a:ext>
                  </a:extLst>
                </a:gridCol>
                <a:gridCol w="857023">
                  <a:extLst>
                    <a:ext uri="{9D8B030D-6E8A-4147-A177-3AD203B41FA5}">
                      <a16:colId xmlns:a16="http://schemas.microsoft.com/office/drawing/2014/main" xmlns="" val="3186217969"/>
                    </a:ext>
                  </a:extLst>
                </a:gridCol>
                <a:gridCol w="191593">
                  <a:extLst>
                    <a:ext uri="{9D8B030D-6E8A-4147-A177-3AD203B41FA5}">
                      <a16:colId xmlns:a16="http://schemas.microsoft.com/office/drawing/2014/main" xmlns="" val="81145824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838204503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1836464664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782804668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701892442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40010642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439507197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262261032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519028504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1414739082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757598562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52601396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1108652647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598995054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971554088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73975073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983942468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4105462577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046623708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462178167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264057517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960611733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77807473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069132940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86305391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869214768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895963386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1986010925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440350292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1542377078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398837199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640965933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844002964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198972498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623312583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099383710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1957237633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079134252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4180549151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30499792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68809123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670204465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1184287143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520074790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4071113854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546618995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032053174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202636512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52794628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465673670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3332788764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2916979169"/>
                    </a:ext>
                  </a:extLst>
                </a:gridCol>
                <a:gridCol w="82405">
                  <a:extLst>
                    <a:ext uri="{9D8B030D-6E8A-4147-A177-3AD203B41FA5}">
                      <a16:colId xmlns:a16="http://schemas.microsoft.com/office/drawing/2014/main" xmlns="" val="1308886493"/>
                    </a:ext>
                  </a:extLst>
                </a:gridCol>
              </a:tblGrid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14.Risk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Azaltma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6326071"/>
                  </a:ext>
                </a:extLst>
              </a:tr>
              <a:tr h="1367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7238627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14.1.Risk analizlerinin hazırlanması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 Analizleri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7032969"/>
                  </a:ext>
                </a:extLst>
              </a:tr>
              <a:tr h="1367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1527924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14.2.RÖF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değeri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100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üzeri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çıkan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için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geliştirilmesi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takibi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 Analizleri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078726"/>
                  </a:ext>
                </a:extLst>
              </a:tr>
              <a:tr h="393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3620973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14.3.Gelen şikayet ve açılan düzeltici faaliyetlerin risk analizlerine yansıtılması ve aksiyonların geliştirilmesi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 Analizleri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9783164"/>
                  </a:ext>
                </a:extLst>
              </a:tr>
              <a:tr h="393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7733013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15.Kalite Hedefleri Gerçekleşme Oranı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6933773"/>
                  </a:ext>
                </a:extLst>
              </a:tr>
              <a:tr h="1367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3760733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15.1.Tüm SPİK göstergelerinin aylık kontrolü ve tutmama ihtimali olan göstergelere ait acil eylemler gerçekleştirilmesi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Ofisi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SPİK Karneleri-Birim İçi Toplantı Kayıtları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2028902"/>
                  </a:ext>
                </a:extLst>
              </a:tr>
              <a:tr h="524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7613953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17.Şikayet Sayısı-18.Şikayet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Çözüm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Memnuniyet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19.Tekrarlayan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Sayısı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0319890"/>
                  </a:ext>
                </a:extLst>
              </a:tr>
              <a:tr h="262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9530423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17.1.-18.1.-19.1.Yazılımdan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gelen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şikayetlerin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kök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nedenlerinin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bulunması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 Yazılım Kayıtları-DF Formları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0029437"/>
                  </a:ext>
                </a:extLst>
              </a:tr>
              <a:tr h="393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1139132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17.2.-18.2.-19.2.Şikayetlerin çözümlenmesi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 Yazılım Kayıtları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8768082"/>
                  </a:ext>
                </a:extLst>
              </a:tr>
              <a:tr h="393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7363190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17.3.-18.3.-19.3.Şikayet çözüm memnuniyetlerinin ölçümlenmesi ve ölçüm sonucu şikayetin kapatılması/yeni aksiyonların yapılması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İG-KT-FS-EK-TK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Şikayet Yazılım Kayıtları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605256"/>
                  </a:ext>
                </a:extLst>
              </a:tr>
              <a:tr h="5126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613895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20.Çevre Kazası Sayısı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286494"/>
                  </a:ext>
                </a:extLst>
              </a:tr>
              <a:tr h="1367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5520910"/>
                  </a:ext>
                </a:extLst>
              </a:tr>
              <a:tr h="1367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20.1.Tehlikeli ve tehlikesiz atıkların talimatlara göre ayrıştırılması ve ilgili geri dönüşüm yönetimin uyumun sağlanması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Ofisi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Çevre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Kazası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Bildirim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Formları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1398456"/>
                  </a:ext>
                </a:extLst>
              </a:tr>
              <a:tr h="393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283445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0816991"/>
              </p:ext>
            </p:extLst>
          </p:nvPr>
        </p:nvGraphicFramePr>
        <p:xfrm>
          <a:off x="390379" y="715769"/>
          <a:ext cx="8430104" cy="271146"/>
        </p:xfrm>
        <a:graphic>
          <a:graphicData uri="http://schemas.openxmlformats.org/drawingml/2006/table">
            <a:tbl>
              <a:tblPr/>
              <a:tblGrid>
                <a:gridCol w="2205246">
                  <a:extLst>
                    <a:ext uri="{9D8B030D-6E8A-4147-A177-3AD203B41FA5}">
                      <a16:colId xmlns:a16="http://schemas.microsoft.com/office/drawing/2014/main" xmlns="" val="3710440554"/>
                    </a:ext>
                  </a:extLst>
                </a:gridCol>
                <a:gridCol w="486633">
                  <a:extLst>
                    <a:ext uri="{9D8B030D-6E8A-4147-A177-3AD203B41FA5}">
                      <a16:colId xmlns:a16="http://schemas.microsoft.com/office/drawing/2014/main" xmlns="" val="2211449064"/>
                    </a:ext>
                  </a:extLst>
                </a:gridCol>
                <a:gridCol w="394233">
                  <a:extLst>
                    <a:ext uri="{9D8B030D-6E8A-4147-A177-3AD203B41FA5}">
                      <a16:colId xmlns:a16="http://schemas.microsoft.com/office/drawing/2014/main" xmlns="" val="650002984"/>
                    </a:ext>
                  </a:extLst>
                </a:gridCol>
                <a:gridCol w="854173">
                  <a:extLst>
                    <a:ext uri="{9D8B030D-6E8A-4147-A177-3AD203B41FA5}">
                      <a16:colId xmlns:a16="http://schemas.microsoft.com/office/drawing/2014/main" xmlns="" val="1488678186"/>
                    </a:ext>
                  </a:extLst>
                </a:gridCol>
                <a:gridCol w="190958">
                  <a:extLst>
                    <a:ext uri="{9D8B030D-6E8A-4147-A177-3AD203B41FA5}">
                      <a16:colId xmlns:a16="http://schemas.microsoft.com/office/drawing/2014/main" xmlns="" val="763800763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78753958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41595272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80358962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13933015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902171775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402696774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41528551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686165374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421480829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92298702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82779740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488264273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14110238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48323171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31405273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09513396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4564841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19838532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55760360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57591652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51060167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809308553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475236744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55313673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29334265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88433295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57852533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345841855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14332736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30339220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84274290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48975864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87810842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71051853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3966514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45838164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54727570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17639899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550606684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410613265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69629815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0641545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679676630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320343115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95245730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91782961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556237830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68336974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35159053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73315690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4139437166"/>
                    </a:ext>
                  </a:extLst>
                </a:gridCol>
                <a:gridCol w="214832">
                  <a:extLst>
                    <a:ext uri="{9D8B030D-6E8A-4147-A177-3AD203B41FA5}">
                      <a16:colId xmlns:a16="http://schemas.microsoft.com/office/drawing/2014/main" xmlns="" val="4189183855"/>
                    </a:ext>
                  </a:extLst>
                </a:gridCol>
              </a:tblGrid>
              <a:tr h="141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      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Göstergesi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6347451"/>
                  </a:ext>
                </a:extLst>
              </a:tr>
              <a:tr h="126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5724391"/>
                  </a:ext>
                </a:extLst>
              </a:tr>
            </a:tbl>
          </a:graphicData>
        </a:graphic>
      </p:graphicFrame>
      <p:pic>
        <p:nvPicPr>
          <p:cNvPr id="12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146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7167042"/>
              </p:ext>
            </p:extLst>
          </p:nvPr>
        </p:nvGraphicFramePr>
        <p:xfrm>
          <a:off x="390360" y="986915"/>
          <a:ext cx="8430109" cy="5318566"/>
        </p:xfrm>
        <a:graphic>
          <a:graphicData uri="http://schemas.openxmlformats.org/drawingml/2006/table">
            <a:tbl>
              <a:tblPr/>
              <a:tblGrid>
                <a:gridCol w="2212586">
                  <a:extLst>
                    <a:ext uri="{9D8B030D-6E8A-4147-A177-3AD203B41FA5}">
                      <a16:colId xmlns:a16="http://schemas.microsoft.com/office/drawing/2014/main" xmlns="" val="1786498964"/>
                    </a:ext>
                  </a:extLst>
                </a:gridCol>
                <a:gridCol w="488253">
                  <a:extLst>
                    <a:ext uri="{9D8B030D-6E8A-4147-A177-3AD203B41FA5}">
                      <a16:colId xmlns:a16="http://schemas.microsoft.com/office/drawing/2014/main" xmlns="" val="295833559"/>
                    </a:ext>
                  </a:extLst>
                </a:gridCol>
                <a:gridCol w="395548">
                  <a:extLst>
                    <a:ext uri="{9D8B030D-6E8A-4147-A177-3AD203B41FA5}">
                      <a16:colId xmlns:a16="http://schemas.microsoft.com/office/drawing/2014/main" xmlns="" val="483967643"/>
                    </a:ext>
                  </a:extLst>
                </a:gridCol>
                <a:gridCol w="857017">
                  <a:extLst>
                    <a:ext uri="{9D8B030D-6E8A-4147-A177-3AD203B41FA5}">
                      <a16:colId xmlns:a16="http://schemas.microsoft.com/office/drawing/2014/main" xmlns="" val="1064195027"/>
                    </a:ext>
                  </a:extLst>
                </a:gridCol>
                <a:gridCol w="156228">
                  <a:extLst>
                    <a:ext uri="{9D8B030D-6E8A-4147-A177-3AD203B41FA5}">
                      <a16:colId xmlns:a16="http://schemas.microsoft.com/office/drawing/2014/main" xmlns="" val="1952859037"/>
                    </a:ext>
                  </a:extLst>
                </a:gridCol>
                <a:gridCol w="117771">
                  <a:extLst>
                    <a:ext uri="{9D8B030D-6E8A-4147-A177-3AD203B41FA5}">
                      <a16:colId xmlns:a16="http://schemas.microsoft.com/office/drawing/2014/main" xmlns="" val="2165960250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03213067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526020904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78779993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66642164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331958960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52036393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61769403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194235980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522490973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601643816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642739279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97893675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90342401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1223866796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185013095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733459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847927519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524535447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1425530820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937342787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58434980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6673921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41868174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448443500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530521003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948026748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93949295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4230743078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193915139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24337358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410981446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492421116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41931857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868129724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990648828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22418816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22505116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502204562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65553978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3993181810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4096167687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080123791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42339208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20528165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1002140138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4022741695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1945938381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1790265503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1044457567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2356063177"/>
                    </a:ext>
                  </a:extLst>
                </a:gridCol>
                <a:gridCol w="82406">
                  <a:extLst>
                    <a:ext uri="{9D8B030D-6E8A-4147-A177-3AD203B41FA5}">
                      <a16:colId xmlns:a16="http://schemas.microsoft.com/office/drawing/2014/main" xmlns="" val="1664142955"/>
                    </a:ext>
                  </a:extLst>
                </a:gridCol>
              </a:tblGrid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21.İş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Kazası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Sayısı-22.İş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Kazası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Ağırlık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946358"/>
                  </a:ext>
                </a:extLst>
              </a:tr>
              <a:tr h="12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7368596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21.1.-22.1.İş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Sağlığı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Güvenliği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ilgili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iç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yönergelere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uyum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sağlanması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İş Kazası Bildirim Formları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0284606"/>
                  </a:ext>
                </a:extLst>
              </a:tr>
              <a:tr h="239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0514229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21.2.-22.2.Birim/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bölüm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ilgili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hazırlanan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sağlığı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risklerine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karşı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aksiyonlar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geliştirilmesi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İş Kazası Bildirim Formları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4652393"/>
                  </a:ext>
                </a:extLst>
              </a:tr>
              <a:tr h="359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8244998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21.3.-22.3.Kurum içinde isg riski taşıyan konular hakkında yetkililere bilgi akışının sağlanması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E-postalar,İç Yazışmalar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887715"/>
                  </a:ext>
                </a:extLst>
              </a:tr>
              <a:tr h="239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1910289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23.Öneri Sayısı-24.Önerilerin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Hayata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Geçirilme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4472388"/>
                  </a:ext>
                </a:extLst>
              </a:tr>
              <a:tr h="12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3085988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23.1.Kurum içi verimliliğin sağlanabilmesi adına  öneriler verilmesi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E-postalar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059182"/>
                  </a:ext>
                </a:extLst>
              </a:tr>
              <a:tr h="239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9356966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23.2.Verilen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önerilerin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takip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edilmesi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uygulamaya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alınması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için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aksiyonlar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geliştirilmesi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E-postalar,İç Yazışmalar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460793"/>
                  </a:ext>
                </a:extLst>
              </a:tr>
              <a:tr h="359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3329089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25.Personel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Performans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Oranı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485354"/>
                  </a:ext>
                </a:extLst>
              </a:tr>
              <a:tr h="12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0745780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25.1.Personel performansının ölçümlenmesi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Ofisi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Performans Değerlendirme Formu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2304834"/>
                  </a:ext>
                </a:extLst>
              </a:tr>
              <a:tr h="239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6650815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25.2.Ölçüm sonucu performansı düşük çıkan personelin iyileştirilmesine yönelik eğitim,proje ya da uygulama gibi faaliyetler gerçekleştirilmesi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Ofisi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Eğitim katılımları,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Proje dosyaları,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4525012"/>
                  </a:ext>
                </a:extLst>
              </a:tr>
              <a:tr h="479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1443349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26.Süreç Memnuniyet Oranı (İç Müşteri)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9476685"/>
                  </a:ext>
                </a:extLst>
              </a:tr>
              <a:tr h="12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0663605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26.1.İç Müşteri Memnuniyet Anketinin yapılması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formları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8756317"/>
                  </a:ext>
                </a:extLst>
              </a:tr>
              <a:tr h="12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315097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26.2.Anket sonucu çıkan uygunsuzluklar için AAP hazırlanması ve uygulamaların takibi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Formları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AAP'ler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1896792"/>
                  </a:ext>
                </a:extLst>
              </a:tr>
              <a:tr h="359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7893309"/>
                  </a:ext>
                </a:extLst>
              </a:tr>
              <a:tr h="1250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26.3.-14.4.Anketlere gelen yorumların risk analizlerine ilave edilmesi ve takibi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TTO Ofisi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İG-KT-EK-FS-TK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Risk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Analizleri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5265643"/>
                  </a:ext>
                </a:extLst>
              </a:tr>
              <a:tr h="359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909115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15</a:t>
            </a:fld>
            <a:endParaRPr lang="tr-TR" dirty="0"/>
          </a:p>
        </p:txBody>
      </p:sp>
      <p:pic>
        <p:nvPicPr>
          <p:cNvPr id="7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2736304" cy="576064"/>
          </a:xfrm>
          <a:prstGeom prst="rect">
            <a:avLst/>
          </a:prstGeom>
        </p:spPr>
      </p:pic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11141073"/>
              </p:ext>
            </p:extLst>
          </p:nvPr>
        </p:nvGraphicFramePr>
        <p:xfrm>
          <a:off x="390379" y="715769"/>
          <a:ext cx="8430104" cy="271146"/>
        </p:xfrm>
        <a:graphic>
          <a:graphicData uri="http://schemas.openxmlformats.org/drawingml/2006/table">
            <a:tbl>
              <a:tblPr/>
              <a:tblGrid>
                <a:gridCol w="2205246">
                  <a:extLst>
                    <a:ext uri="{9D8B030D-6E8A-4147-A177-3AD203B41FA5}">
                      <a16:colId xmlns:a16="http://schemas.microsoft.com/office/drawing/2014/main" xmlns="" val="3710440554"/>
                    </a:ext>
                  </a:extLst>
                </a:gridCol>
                <a:gridCol w="486633">
                  <a:extLst>
                    <a:ext uri="{9D8B030D-6E8A-4147-A177-3AD203B41FA5}">
                      <a16:colId xmlns:a16="http://schemas.microsoft.com/office/drawing/2014/main" xmlns="" val="2211449064"/>
                    </a:ext>
                  </a:extLst>
                </a:gridCol>
                <a:gridCol w="394233">
                  <a:extLst>
                    <a:ext uri="{9D8B030D-6E8A-4147-A177-3AD203B41FA5}">
                      <a16:colId xmlns:a16="http://schemas.microsoft.com/office/drawing/2014/main" xmlns="" val="650002984"/>
                    </a:ext>
                  </a:extLst>
                </a:gridCol>
                <a:gridCol w="854173">
                  <a:extLst>
                    <a:ext uri="{9D8B030D-6E8A-4147-A177-3AD203B41FA5}">
                      <a16:colId xmlns:a16="http://schemas.microsoft.com/office/drawing/2014/main" xmlns="" val="1488678186"/>
                    </a:ext>
                  </a:extLst>
                </a:gridCol>
                <a:gridCol w="190958">
                  <a:extLst>
                    <a:ext uri="{9D8B030D-6E8A-4147-A177-3AD203B41FA5}">
                      <a16:colId xmlns:a16="http://schemas.microsoft.com/office/drawing/2014/main" xmlns="" val="763800763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78753958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41595272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80358962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13933015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902171775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402696774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41528551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686165374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421480829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92298702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82779740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488264273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14110238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48323171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31405273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09513396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4564841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19838532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55760360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57591652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51060167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809308553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475236744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55313673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29334265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88433295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57852533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345841855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14332736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30339220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84274290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48975864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878108421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71051853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3966514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458381648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54727570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17639899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550606684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4106132652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169629815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06415456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679676630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320343115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95245730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91782961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556237830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368336974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351590539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2733156907"/>
                    </a:ext>
                  </a:extLst>
                </a:gridCol>
                <a:gridCol w="80079">
                  <a:extLst>
                    <a:ext uri="{9D8B030D-6E8A-4147-A177-3AD203B41FA5}">
                      <a16:colId xmlns:a16="http://schemas.microsoft.com/office/drawing/2014/main" xmlns="" val="4139437166"/>
                    </a:ext>
                  </a:extLst>
                </a:gridCol>
                <a:gridCol w="214832">
                  <a:extLst>
                    <a:ext uri="{9D8B030D-6E8A-4147-A177-3AD203B41FA5}">
                      <a16:colId xmlns:a16="http://schemas.microsoft.com/office/drawing/2014/main" xmlns="" val="4189183855"/>
                    </a:ext>
                  </a:extLst>
                </a:gridCol>
              </a:tblGrid>
              <a:tr h="141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033" marR="6033" marT="60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</a:t>
                      </a:r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       </a:t>
                      </a:r>
                      <a:r>
                        <a:rPr lang="en-US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Göstergesi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6347451"/>
                  </a:ext>
                </a:extLst>
              </a:tr>
              <a:tr h="1267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033" marR="6033" marT="60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033" marR="6033" marT="6033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5724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5547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z="1400" smtClean="0"/>
              <a:pPr/>
              <a:t>16</a:t>
            </a:fld>
            <a:endParaRPr lang="tr-TR" sz="1400"/>
          </a:p>
        </p:txBody>
      </p:sp>
      <p:pic>
        <p:nvPicPr>
          <p:cNvPr id="6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0" name="143 Metin kutusu">
            <a:extLst>
              <a:ext uri="{FF2B5EF4-FFF2-40B4-BE49-F238E27FC236}">
                <a16:creationId xmlns:a16="http://schemas.microsoft.com/office/drawing/2014/main" xmlns="" id="{C7FE060E-8FAE-4364-8FA7-8635398CF3FF}"/>
              </a:ext>
            </a:extLst>
          </p:cNvPr>
          <p:cNvSpPr txBox="1"/>
          <p:nvPr/>
        </p:nvSpPr>
        <p:spPr>
          <a:xfrm>
            <a:off x="601663" y="2587625"/>
            <a:ext cx="266700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200"/>
          </a:p>
        </p:txBody>
      </p:sp>
      <p:sp>
        <p:nvSpPr>
          <p:cNvPr id="11" name="143 Metin kutusu">
            <a:extLst>
              <a:ext uri="{FF2B5EF4-FFF2-40B4-BE49-F238E27FC236}">
                <a16:creationId xmlns:a16="http://schemas.microsoft.com/office/drawing/2014/main" xmlns="" id="{8606EFDD-4624-447B-BF6F-88D807DBDD6D}"/>
              </a:ext>
            </a:extLst>
          </p:cNvPr>
          <p:cNvSpPr txBox="1"/>
          <p:nvPr/>
        </p:nvSpPr>
        <p:spPr>
          <a:xfrm>
            <a:off x="601663" y="2778125"/>
            <a:ext cx="266700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200"/>
          </a:p>
        </p:txBody>
      </p:sp>
      <p:sp>
        <p:nvSpPr>
          <p:cNvPr id="16" name="143 Metin kutusu">
            <a:extLst>
              <a:ext uri="{FF2B5EF4-FFF2-40B4-BE49-F238E27FC236}">
                <a16:creationId xmlns:a16="http://schemas.microsoft.com/office/drawing/2014/main" xmlns="" id="{C7FE060E-8FAE-4364-8FA7-8635398CF3FF}"/>
              </a:ext>
            </a:extLst>
          </p:cNvPr>
          <p:cNvSpPr txBox="1"/>
          <p:nvPr/>
        </p:nvSpPr>
        <p:spPr>
          <a:xfrm>
            <a:off x="457200" y="2836863"/>
            <a:ext cx="266700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000"/>
          </a:p>
        </p:txBody>
      </p:sp>
      <p:sp>
        <p:nvSpPr>
          <p:cNvPr id="17" name="143 Metin kutusu">
            <a:extLst>
              <a:ext uri="{FF2B5EF4-FFF2-40B4-BE49-F238E27FC236}">
                <a16:creationId xmlns:a16="http://schemas.microsoft.com/office/drawing/2014/main" xmlns="" id="{8606EFDD-4624-447B-BF6F-88D807DBDD6D}"/>
              </a:ext>
            </a:extLst>
          </p:cNvPr>
          <p:cNvSpPr txBox="1"/>
          <p:nvPr/>
        </p:nvSpPr>
        <p:spPr>
          <a:xfrm>
            <a:off x="457200" y="3027363"/>
            <a:ext cx="266700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000"/>
          </a:p>
        </p:txBody>
      </p:sp>
      <p:sp>
        <p:nvSpPr>
          <p:cNvPr id="22" name="143 Metin kutusu">
            <a:extLst>
              <a:ext uri="{FF2B5EF4-FFF2-40B4-BE49-F238E27FC236}">
                <a16:creationId xmlns:a16="http://schemas.microsoft.com/office/drawing/2014/main" xmlns="" id="{C7FE060E-8FAE-4364-8FA7-8635398CF3FF}"/>
              </a:ext>
            </a:extLst>
          </p:cNvPr>
          <p:cNvSpPr txBox="1"/>
          <p:nvPr/>
        </p:nvSpPr>
        <p:spPr>
          <a:xfrm>
            <a:off x="457200" y="3221038"/>
            <a:ext cx="266700" cy="27305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143 Metin kutusu">
            <a:extLst>
              <a:ext uri="{FF2B5EF4-FFF2-40B4-BE49-F238E27FC236}">
                <a16:creationId xmlns:a16="http://schemas.microsoft.com/office/drawing/2014/main" xmlns="" id="{8606EFDD-4624-447B-BF6F-88D807DBDD6D}"/>
              </a:ext>
            </a:extLst>
          </p:cNvPr>
          <p:cNvSpPr txBox="1"/>
          <p:nvPr/>
        </p:nvSpPr>
        <p:spPr>
          <a:xfrm>
            <a:off x="457200" y="3411538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4082208"/>
              </p:ext>
            </p:extLst>
          </p:nvPr>
        </p:nvGraphicFramePr>
        <p:xfrm>
          <a:off x="432602" y="1231007"/>
          <a:ext cx="8229600" cy="4626173"/>
        </p:xfrm>
        <a:graphic>
          <a:graphicData uri="http://schemas.openxmlformats.org/drawingml/2006/table">
            <a:tbl>
              <a:tblPr/>
              <a:tblGrid>
                <a:gridCol w="885035">
                  <a:extLst>
                    <a:ext uri="{9D8B030D-6E8A-4147-A177-3AD203B41FA5}">
                      <a16:colId xmlns:a16="http://schemas.microsoft.com/office/drawing/2014/main" xmlns="" val="1336100506"/>
                    </a:ext>
                  </a:extLst>
                </a:gridCol>
                <a:gridCol w="885035">
                  <a:extLst>
                    <a:ext uri="{9D8B030D-6E8A-4147-A177-3AD203B41FA5}">
                      <a16:colId xmlns:a16="http://schemas.microsoft.com/office/drawing/2014/main" xmlns="" val="4217117591"/>
                    </a:ext>
                  </a:extLst>
                </a:gridCol>
                <a:gridCol w="202821">
                  <a:extLst>
                    <a:ext uri="{9D8B030D-6E8A-4147-A177-3AD203B41FA5}">
                      <a16:colId xmlns:a16="http://schemas.microsoft.com/office/drawing/2014/main" xmlns="" val="4139187882"/>
                    </a:ext>
                  </a:extLst>
                </a:gridCol>
                <a:gridCol w="880426">
                  <a:extLst>
                    <a:ext uri="{9D8B030D-6E8A-4147-A177-3AD203B41FA5}">
                      <a16:colId xmlns:a16="http://schemas.microsoft.com/office/drawing/2014/main" xmlns="" val="677541014"/>
                    </a:ext>
                  </a:extLst>
                </a:gridCol>
                <a:gridCol w="227405">
                  <a:extLst>
                    <a:ext uri="{9D8B030D-6E8A-4147-A177-3AD203B41FA5}">
                      <a16:colId xmlns:a16="http://schemas.microsoft.com/office/drawing/2014/main" xmlns="" val="1414759824"/>
                    </a:ext>
                  </a:extLst>
                </a:gridCol>
                <a:gridCol w="872743">
                  <a:extLst>
                    <a:ext uri="{9D8B030D-6E8A-4147-A177-3AD203B41FA5}">
                      <a16:colId xmlns:a16="http://schemas.microsoft.com/office/drawing/2014/main" xmlns="" val="2987754013"/>
                    </a:ext>
                  </a:extLst>
                </a:gridCol>
                <a:gridCol w="245843">
                  <a:extLst>
                    <a:ext uri="{9D8B030D-6E8A-4147-A177-3AD203B41FA5}">
                      <a16:colId xmlns:a16="http://schemas.microsoft.com/office/drawing/2014/main" xmlns="" val="1356154032"/>
                    </a:ext>
                  </a:extLst>
                </a:gridCol>
                <a:gridCol w="235087">
                  <a:extLst>
                    <a:ext uri="{9D8B030D-6E8A-4147-A177-3AD203B41FA5}">
                      <a16:colId xmlns:a16="http://schemas.microsoft.com/office/drawing/2014/main" xmlns="" val="2689515910"/>
                    </a:ext>
                  </a:extLst>
                </a:gridCol>
                <a:gridCol w="878889">
                  <a:extLst>
                    <a:ext uri="{9D8B030D-6E8A-4147-A177-3AD203B41FA5}">
                      <a16:colId xmlns:a16="http://schemas.microsoft.com/office/drawing/2014/main" xmlns="" val="639732070"/>
                    </a:ext>
                  </a:extLst>
                </a:gridCol>
                <a:gridCol w="534709">
                  <a:extLst>
                    <a:ext uri="{9D8B030D-6E8A-4147-A177-3AD203B41FA5}">
                      <a16:colId xmlns:a16="http://schemas.microsoft.com/office/drawing/2014/main" xmlns="" val="3715880787"/>
                    </a:ext>
                  </a:extLst>
                </a:gridCol>
                <a:gridCol w="659167">
                  <a:extLst>
                    <a:ext uri="{9D8B030D-6E8A-4147-A177-3AD203B41FA5}">
                      <a16:colId xmlns:a16="http://schemas.microsoft.com/office/drawing/2014/main" xmlns="" val="2131699508"/>
                    </a:ext>
                  </a:extLst>
                </a:gridCol>
                <a:gridCol w="295012">
                  <a:extLst>
                    <a:ext uri="{9D8B030D-6E8A-4147-A177-3AD203B41FA5}">
                      <a16:colId xmlns:a16="http://schemas.microsoft.com/office/drawing/2014/main" xmlns="" val="1841149293"/>
                    </a:ext>
                  </a:extLst>
                </a:gridCol>
                <a:gridCol w="295012">
                  <a:extLst>
                    <a:ext uri="{9D8B030D-6E8A-4147-A177-3AD203B41FA5}">
                      <a16:colId xmlns:a16="http://schemas.microsoft.com/office/drawing/2014/main" xmlns="" val="609516547"/>
                    </a:ext>
                  </a:extLst>
                </a:gridCol>
                <a:gridCol w="565440">
                  <a:extLst>
                    <a:ext uri="{9D8B030D-6E8A-4147-A177-3AD203B41FA5}">
                      <a16:colId xmlns:a16="http://schemas.microsoft.com/office/drawing/2014/main" xmlns="" val="1004300297"/>
                    </a:ext>
                  </a:extLst>
                </a:gridCol>
                <a:gridCol w="566976">
                  <a:extLst>
                    <a:ext uri="{9D8B030D-6E8A-4147-A177-3AD203B41FA5}">
                      <a16:colId xmlns:a16="http://schemas.microsoft.com/office/drawing/2014/main" xmlns="" val="4025577268"/>
                    </a:ext>
                  </a:extLst>
                </a:gridCol>
              </a:tblGrid>
              <a:tr h="945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 Risk Türü (Potential Risk Mode)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Riskin Olası Etkileri/Potential Effect(s) of Risk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Şiddet</a:t>
                      </a:r>
                    </a:p>
                  </a:txBody>
                  <a:tcPr marL="4683" marR="4683" marT="468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Riskin Sebebi/Potential Cause (s) Of Risk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Olasılık </a:t>
                      </a:r>
                    </a:p>
                  </a:txBody>
                  <a:tcPr marL="4683" marR="4683" marT="468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Varolan  Kontroller (Önlemler)  / Current Controls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Keşif</a:t>
                      </a:r>
                    </a:p>
                  </a:txBody>
                  <a:tcPr marL="4683" marR="4683" marT="468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R.Ö.F </a:t>
                      </a:r>
                    </a:p>
                  </a:txBody>
                  <a:tcPr marL="4683" marR="4683" marT="468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Önerilen Faaliyetler (Recomended Action (s)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Faaliyetleri Sonuçları/Action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8114732"/>
                  </a:ext>
                </a:extLst>
              </a:tr>
              <a:tr h="629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Şiddet</a:t>
                      </a:r>
                    </a:p>
                  </a:txBody>
                  <a:tcPr marL="4683" marR="4683" marT="468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Olasılık </a:t>
                      </a:r>
                    </a:p>
                  </a:txBody>
                  <a:tcPr marL="4683" marR="4683" marT="468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Keşif</a:t>
                      </a:r>
                    </a:p>
                  </a:txBody>
                  <a:tcPr marL="4683" marR="4683" marT="468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R.Ö.F</a:t>
                      </a:r>
                    </a:p>
                  </a:txBody>
                  <a:tcPr marL="4683" marR="4683" marT="468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8129926"/>
                  </a:ext>
                </a:extLst>
              </a:tr>
              <a:tr h="6884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Z1-TTO ofis işleyişinin, görev ve yükümlülüklerinin akademisyen, öğrenci ve idari kadro olarak bilinmemesi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hizme kalitesi ve verimliliğinin düşmesi, 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ofisinin yapısının tanıtılmaması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Etkinliklerin mail atılması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Bilgilendirme çalışmalarının planlanması ve planlanan etkinliğin gerçekleştirilmesi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ofisi  31.12.2019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515736"/>
                  </a:ext>
                </a:extLst>
              </a:tr>
              <a:tr h="6837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Z2-G</a:t>
                      </a:r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irişimci</a:t>
                      </a:r>
                      <a:r>
                        <a:rPr lang="tr-T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Yenilikçi Üniversite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Endeksinde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ilk 50 de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almıyor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oluşumuz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Hizmterin Görünürlülüğünün azalması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 Sitesinin yeni düzenleniyor oluşu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 sitesi takibi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sayfasının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kullanımının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ekibine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devredilmesi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haftalık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güncellemeler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yapılması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9027314"/>
                  </a:ext>
                </a:extLst>
              </a:tr>
              <a:tr h="79142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Z3- Finansal Erişim İmkanlarinin Sinirli Olmasi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hizme kalitesi ve verimliliğinin düşmesi, 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Bütçesinin yeni yapılandırılıyor oluşu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Yönergesi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bütçelerinden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fonuna bütçe ayrılması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Yönetim- TTO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31.11.2018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Yönergesi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düzenlenmiştir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14.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gerekli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düzenlemeleri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açıklamaktadır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2827476"/>
                  </a:ext>
                </a:extLst>
              </a:tr>
              <a:tr h="5479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Z4-Öğretim Üyelerinin Teorik Ağırlıklı Çalişmalari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Mümkün İşbirliği Kaybi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Teorik Odakli Akademisyenlerin Varliği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Sanayi- Üniversite işbirliğinin yönetmeliklerle cazip hale getirilmesi.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TTO-Üst Yönetim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01.12.2019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6408057"/>
                  </a:ext>
                </a:extLst>
              </a:tr>
              <a:tr h="7680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Z5-Web Sitesinde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Bilgilendirmelerin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Yetersiz Olması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 işbirlilkleriinin kaybı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 sitesinin yeni düzenlenmektedir.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 sitesinin en güncel hali ile en kısa zamanda düzenlenmesi.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3843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6230626"/>
              </p:ext>
            </p:extLst>
          </p:nvPr>
        </p:nvGraphicFramePr>
        <p:xfrm>
          <a:off x="371393" y="796129"/>
          <a:ext cx="8446921" cy="975360"/>
        </p:xfrm>
        <a:graphic>
          <a:graphicData uri="http://schemas.openxmlformats.org/drawingml/2006/table">
            <a:tbl>
              <a:tblPr/>
              <a:tblGrid>
                <a:gridCol w="868096">
                  <a:extLst>
                    <a:ext uri="{9D8B030D-6E8A-4147-A177-3AD203B41FA5}">
                      <a16:colId xmlns:a16="http://schemas.microsoft.com/office/drawing/2014/main" xmlns="" val="2456943267"/>
                    </a:ext>
                  </a:extLst>
                </a:gridCol>
                <a:gridCol w="1028255">
                  <a:extLst>
                    <a:ext uri="{9D8B030D-6E8A-4147-A177-3AD203B41FA5}">
                      <a16:colId xmlns:a16="http://schemas.microsoft.com/office/drawing/2014/main" xmlns="" val="360933952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377960971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364656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3328498303"/>
                    </a:ext>
                  </a:extLst>
                </a:gridCol>
                <a:gridCol w="843953">
                  <a:extLst>
                    <a:ext uri="{9D8B030D-6E8A-4147-A177-3AD203B41FA5}">
                      <a16:colId xmlns:a16="http://schemas.microsoft.com/office/drawing/2014/main" xmlns="" val="161097941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39307586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12154203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52510222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4014606551"/>
                    </a:ext>
                  </a:extLst>
                </a:gridCol>
                <a:gridCol w="740223">
                  <a:extLst>
                    <a:ext uri="{9D8B030D-6E8A-4147-A177-3AD203B41FA5}">
                      <a16:colId xmlns:a16="http://schemas.microsoft.com/office/drawing/2014/main" xmlns="" val="311104883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10601509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536385982"/>
                    </a:ext>
                  </a:extLst>
                </a:gridCol>
                <a:gridCol w="496014">
                  <a:extLst>
                    <a:ext uri="{9D8B030D-6E8A-4147-A177-3AD203B41FA5}">
                      <a16:colId xmlns:a16="http://schemas.microsoft.com/office/drawing/2014/main" xmlns="" val="534004084"/>
                    </a:ext>
                  </a:extLst>
                </a:gridCol>
                <a:gridCol w="581948">
                  <a:extLst>
                    <a:ext uri="{9D8B030D-6E8A-4147-A177-3AD203B41FA5}">
                      <a16:colId xmlns:a16="http://schemas.microsoft.com/office/drawing/2014/main" xmlns="" val="732691169"/>
                    </a:ext>
                  </a:extLst>
                </a:gridCol>
              </a:tblGrid>
              <a:tr h="89914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 Risk Türü (Potential Risk Mode)</a:t>
                      </a:r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Riskin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Etkileri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Şiddet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Olasılık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Önerilen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Recomended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Hedef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Tamamlama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Tarihi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Responibility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7628449"/>
                  </a:ext>
                </a:extLst>
              </a:tr>
              <a:tr h="629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Şiddet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5939474"/>
                  </a:ext>
                </a:extLst>
              </a:tr>
            </a:tbl>
          </a:graphicData>
        </a:graphic>
      </p:graphicFrame>
      <p:sp>
        <p:nvSpPr>
          <p:cNvPr id="15" name="143 Metin kutusu">
            <a:extLst>
              <a:ext uri="{FF2B5EF4-FFF2-40B4-BE49-F238E27FC236}">
                <a16:creationId xmlns:a16="http://schemas.microsoft.com/office/drawing/2014/main" xmlns="" id="{C7FE060E-8FAE-4364-8FA7-8635398CF3FF}"/>
              </a:ext>
            </a:extLst>
          </p:cNvPr>
          <p:cNvSpPr txBox="1"/>
          <p:nvPr/>
        </p:nvSpPr>
        <p:spPr>
          <a:xfrm>
            <a:off x="457200" y="4503738"/>
            <a:ext cx="266700" cy="27305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143 Metin kutusu">
            <a:extLst>
              <a:ext uri="{FF2B5EF4-FFF2-40B4-BE49-F238E27FC236}">
                <a16:creationId xmlns:a16="http://schemas.microsoft.com/office/drawing/2014/main" xmlns="" id="{8606EFDD-4624-447B-BF6F-88D807DBDD6D}"/>
              </a:ext>
            </a:extLst>
          </p:cNvPr>
          <p:cNvSpPr txBox="1"/>
          <p:nvPr/>
        </p:nvSpPr>
        <p:spPr>
          <a:xfrm>
            <a:off x="457200" y="4694238"/>
            <a:ext cx="2667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3130679"/>
              </p:ext>
            </p:extLst>
          </p:nvPr>
        </p:nvGraphicFramePr>
        <p:xfrm>
          <a:off x="371393" y="1766153"/>
          <a:ext cx="8446921" cy="4891808"/>
        </p:xfrm>
        <a:graphic>
          <a:graphicData uri="http://schemas.openxmlformats.org/drawingml/2006/table">
            <a:tbl>
              <a:tblPr/>
              <a:tblGrid>
                <a:gridCol w="870171">
                  <a:extLst>
                    <a:ext uri="{9D8B030D-6E8A-4147-A177-3AD203B41FA5}">
                      <a16:colId xmlns:a16="http://schemas.microsoft.com/office/drawing/2014/main" xmlns="" val="115761450"/>
                    </a:ext>
                  </a:extLst>
                </a:gridCol>
                <a:gridCol w="1010522">
                  <a:extLst>
                    <a:ext uri="{9D8B030D-6E8A-4147-A177-3AD203B41FA5}">
                      <a16:colId xmlns:a16="http://schemas.microsoft.com/office/drawing/2014/main" xmlns="" val="817876098"/>
                    </a:ext>
                  </a:extLst>
                </a:gridCol>
                <a:gridCol w="216540">
                  <a:extLst>
                    <a:ext uri="{9D8B030D-6E8A-4147-A177-3AD203B41FA5}">
                      <a16:colId xmlns:a16="http://schemas.microsoft.com/office/drawing/2014/main" xmlns="" val="3901279476"/>
                    </a:ext>
                  </a:extLst>
                </a:gridCol>
                <a:gridCol w="866161">
                  <a:extLst>
                    <a:ext uri="{9D8B030D-6E8A-4147-A177-3AD203B41FA5}">
                      <a16:colId xmlns:a16="http://schemas.microsoft.com/office/drawing/2014/main" xmlns="" val="1563330730"/>
                    </a:ext>
                  </a:extLst>
                </a:gridCol>
                <a:gridCol w="288720">
                  <a:extLst>
                    <a:ext uri="{9D8B030D-6E8A-4147-A177-3AD203B41FA5}">
                      <a16:colId xmlns:a16="http://schemas.microsoft.com/office/drawing/2014/main" xmlns="" val="3474109243"/>
                    </a:ext>
                  </a:extLst>
                </a:gridCol>
                <a:gridCol w="793981">
                  <a:extLst>
                    <a:ext uri="{9D8B030D-6E8A-4147-A177-3AD203B41FA5}">
                      <a16:colId xmlns:a16="http://schemas.microsoft.com/office/drawing/2014/main" xmlns="" val="4183010563"/>
                    </a:ext>
                  </a:extLst>
                </a:gridCol>
                <a:gridCol w="329459">
                  <a:extLst>
                    <a:ext uri="{9D8B030D-6E8A-4147-A177-3AD203B41FA5}">
                      <a16:colId xmlns:a16="http://schemas.microsoft.com/office/drawing/2014/main" xmlns="" val="2328324939"/>
                    </a:ext>
                  </a:extLst>
                </a:gridCol>
                <a:gridCol w="244954">
                  <a:extLst>
                    <a:ext uri="{9D8B030D-6E8A-4147-A177-3AD203B41FA5}">
                      <a16:colId xmlns:a16="http://schemas.microsoft.com/office/drawing/2014/main" xmlns="" val="1785560854"/>
                    </a:ext>
                  </a:extLst>
                </a:gridCol>
                <a:gridCol w="915777">
                  <a:extLst>
                    <a:ext uri="{9D8B030D-6E8A-4147-A177-3AD203B41FA5}">
                      <a16:colId xmlns:a16="http://schemas.microsoft.com/office/drawing/2014/main" xmlns="" val="2261826739"/>
                    </a:ext>
                  </a:extLst>
                </a:gridCol>
                <a:gridCol w="557152">
                  <a:extLst>
                    <a:ext uri="{9D8B030D-6E8A-4147-A177-3AD203B41FA5}">
                      <a16:colId xmlns:a16="http://schemas.microsoft.com/office/drawing/2014/main" xmlns="" val="2184164258"/>
                    </a:ext>
                  </a:extLst>
                </a:gridCol>
                <a:gridCol w="686833">
                  <a:extLst>
                    <a:ext uri="{9D8B030D-6E8A-4147-A177-3AD203B41FA5}">
                      <a16:colId xmlns:a16="http://schemas.microsoft.com/office/drawing/2014/main" xmlns="" val="1939459323"/>
                    </a:ext>
                  </a:extLst>
                </a:gridCol>
                <a:gridCol w="307394">
                  <a:extLst>
                    <a:ext uri="{9D8B030D-6E8A-4147-A177-3AD203B41FA5}">
                      <a16:colId xmlns:a16="http://schemas.microsoft.com/office/drawing/2014/main" xmlns="" val="2913818936"/>
                    </a:ext>
                  </a:extLst>
                </a:gridCol>
                <a:gridCol w="307394">
                  <a:extLst>
                    <a:ext uri="{9D8B030D-6E8A-4147-A177-3AD203B41FA5}">
                      <a16:colId xmlns:a16="http://schemas.microsoft.com/office/drawing/2014/main" xmlns="" val="1493249350"/>
                    </a:ext>
                  </a:extLst>
                </a:gridCol>
                <a:gridCol w="461091">
                  <a:extLst>
                    <a:ext uri="{9D8B030D-6E8A-4147-A177-3AD203B41FA5}">
                      <a16:colId xmlns:a16="http://schemas.microsoft.com/office/drawing/2014/main" xmlns="" val="2965847459"/>
                    </a:ext>
                  </a:extLst>
                </a:gridCol>
                <a:gridCol w="590772">
                  <a:extLst>
                    <a:ext uri="{9D8B030D-6E8A-4147-A177-3AD203B41FA5}">
                      <a16:colId xmlns:a16="http://schemas.microsoft.com/office/drawing/2014/main" xmlns="" val="890054135"/>
                    </a:ext>
                  </a:extLst>
                </a:gridCol>
              </a:tblGrid>
              <a:tr h="63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Z6-Taşıt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Yetersizliği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Etkinliklere Katilimlarin Aksamasi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kullanımında araç olmaması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Araç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tahsisi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veya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kiralama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yönetim- 31.12.2018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1581648"/>
                  </a:ext>
                </a:extLst>
              </a:tr>
              <a:tr h="735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Z7-Akademisyenlerden istenilen bilgi ve beldelerin son tarihe kadar gönderilmemesi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sürecinde aksama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personelin ilgisizliği ve  e postalarını kontrol etmemesi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 atılarak hatırlatmalar yapılıyor.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Bölümden bir araştırma görevlisinin TTO Etkinlikleri ile koordinasyonu sağlaması.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Akademisyenler ve dekanlar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01.02.2019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1556752"/>
                  </a:ext>
                </a:extLst>
              </a:tr>
              <a:tr h="11001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T1-G</a:t>
                      </a:r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irişimci</a:t>
                      </a:r>
                      <a:r>
                        <a:rPr lang="tr-T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Yenilikçi Üniversite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ndeksine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giren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ilk 50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üniversitenin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rekabet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durumu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Üniversitemizin Türkiye  sıralamada yükselmemesi ve TTO nun gerekli desteklerden yararlanamayarak daha uzun süreçte büyümesi.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İlk 50 üniversitenin aldığı desteklerden yararlanamamak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yıl TÜBİTAK tarafından kontrolü yapılmaktadır. Tübitak tarafından istenilen bilgiler TTO kontrolünce sağlanıp bildirilir.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Üniversitede yayın, etkinlik ve proje sayısının artması için gerekli bilgilendirmelerin yapılması ve fikre sahip öğrenci ve akademisyenlerimize destek olunması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Yönetrim- TTO- Akademisyenler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31.12.2019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3125228"/>
                  </a:ext>
                </a:extLst>
              </a:tr>
              <a:tr h="491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T2-Danışmanlık Firmalarının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Rekabete  Etkisi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Hizmette aksama ve verimliliğin azalması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Farklı konseptte evrakların varlığı, iş yükü fazlalığı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Koordinatör onayına sunulması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 yönteminin geliştirilmesi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Koordinatörü -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6677012"/>
                  </a:ext>
                </a:extLst>
              </a:tr>
              <a:tr h="369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T3-Üniversite içinde Personel Sirkülasyonu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Faaliyetlerinin Aksamasi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Çalışan personelin iş yüküne göre yetersiz kalması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ya Kalifiye personel temini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TTO-Üst Yönetim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31.12.2019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7895956"/>
                  </a:ext>
                </a:extLst>
              </a:tr>
              <a:tr h="613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T4-TTO Ofisindeki Teknik Ekipmanlarin Arizalanmasi (Tv, Bilgisiyar, Yazici, Projeksiyon)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Faaliyetlerinin  Aksamasi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Periyodik bakımın zamanında yapılmaması/yetersizliği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Onarım için destek talep maili atılması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Periodik kontroller/makina sayılarının arttırılması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31.12.2019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0917516"/>
                  </a:ext>
                </a:extLst>
              </a:tr>
              <a:tr h="942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T5-Türkiye'de Faiz Oranlarının Yüksek Olması ve ekonomideki değişim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Sanayi ve firmalarla işbirliklerinde projelerin büyüklüğünü ve etkisinin azalması.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Bazı alınacak malzemelerin ve altyapıdaki sistelerin dolar bazlı alnıyor oluşu ya da firmalarda yetersiz ermaye sebebiyle 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Katlanılması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Zorunlu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Risk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71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9062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7213723"/>
              </p:ext>
            </p:extLst>
          </p:nvPr>
        </p:nvGraphicFramePr>
        <p:xfrm>
          <a:off x="395537" y="923623"/>
          <a:ext cx="8496946" cy="720836"/>
        </p:xfrm>
        <a:graphic>
          <a:graphicData uri="http://schemas.openxmlformats.org/drawingml/2006/table">
            <a:tbl>
              <a:tblPr/>
              <a:tblGrid>
                <a:gridCol w="913786">
                  <a:extLst>
                    <a:ext uri="{9D8B030D-6E8A-4147-A177-3AD203B41FA5}">
                      <a16:colId xmlns:a16="http://schemas.microsoft.com/office/drawing/2014/main" xmlns="" val="3205341119"/>
                    </a:ext>
                  </a:extLst>
                </a:gridCol>
                <a:gridCol w="913786">
                  <a:extLst>
                    <a:ext uri="{9D8B030D-6E8A-4147-A177-3AD203B41FA5}">
                      <a16:colId xmlns:a16="http://schemas.microsoft.com/office/drawing/2014/main" xmlns="" val="3365813094"/>
                    </a:ext>
                  </a:extLst>
                </a:gridCol>
                <a:gridCol w="209410">
                  <a:extLst>
                    <a:ext uri="{9D8B030D-6E8A-4147-A177-3AD203B41FA5}">
                      <a16:colId xmlns:a16="http://schemas.microsoft.com/office/drawing/2014/main" xmlns="" val="194780917"/>
                    </a:ext>
                  </a:extLst>
                </a:gridCol>
                <a:gridCol w="987353">
                  <a:extLst>
                    <a:ext uri="{9D8B030D-6E8A-4147-A177-3AD203B41FA5}">
                      <a16:colId xmlns:a16="http://schemas.microsoft.com/office/drawing/2014/main" xmlns="" val="1973273834"/>
                    </a:ext>
                  </a:extLst>
                </a:gridCol>
                <a:gridCol w="250133">
                  <a:extLst>
                    <a:ext uri="{9D8B030D-6E8A-4147-A177-3AD203B41FA5}">
                      <a16:colId xmlns:a16="http://schemas.microsoft.com/office/drawing/2014/main" xmlns="" val="2663042153"/>
                    </a:ext>
                  </a:extLst>
                </a:gridCol>
                <a:gridCol w="807430">
                  <a:extLst>
                    <a:ext uri="{9D8B030D-6E8A-4147-A177-3AD203B41FA5}">
                      <a16:colId xmlns:a16="http://schemas.microsoft.com/office/drawing/2014/main" xmlns="" val="3530293365"/>
                    </a:ext>
                  </a:extLst>
                </a:gridCol>
                <a:gridCol w="253829">
                  <a:extLst>
                    <a:ext uri="{9D8B030D-6E8A-4147-A177-3AD203B41FA5}">
                      <a16:colId xmlns:a16="http://schemas.microsoft.com/office/drawing/2014/main" xmlns="" val="2780560904"/>
                    </a:ext>
                  </a:extLst>
                </a:gridCol>
                <a:gridCol w="316895">
                  <a:extLst>
                    <a:ext uri="{9D8B030D-6E8A-4147-A177-3AD203B41FA5}">
                      <a16:colId xmlns:a16="http://schemas.microsoft.com/office/drawing/2014/main" xmlns="" val="74764179"/>
                    </a:ext>
                  </a:extLst>
                </a:gridCol>
                <a:gridCol w="833270">
                  <a:extLst>
                    <a:ext uri="{9D8B030D-6E8A-4147-A177-3AD203B41FA5}">
                      <a16:colId xmlns:a16="http://schemas.microsoft.com/office/drawing/2014/main" xmlns="" val="47036880"/>
                    </a:ext>
                  </a:extLst>
                </a:gridCol>
                <a:gridCol w="617418">
                  <a:extLst>
                    <a:ext uri="{9D8B030D-6E8A-4147-A177-3AD203B41FA5}">
                      <a16:colId xmlns:a16="http://schemas.microsoft.com/office/drawing/2014/main" xmlns="" val="2997297723"/>
                    </a:ext>
                  </a:extLst>
                </a:gridCol>
                <a:gridCol w="615243">
                  <a:extLst>
                    <a:ext uri="{9D8B030D-6E8A-4147-A177-3AD203B41FA5}">
                      <a16:colId xmlns:a16="http://schemas.microsoft.com/office/drawing/2014/main" xmlns="" val="3295583405"/>
                    </a:ext>
                  </a:extLst>
                </a:gridCol>
                <a:gridCol w="304595">
                  <a:extLst>
                    <a:ext uri="{9D8B030D-6E8A-4147-A177-3AD203B41FA5}">
                      <a16:colId xmlns:a16="http://schemas.microsoft.com/office/drawing/2014/main" xmlns="" val="1972686839"/>
                    </a:ext>
                  </a:extLst>
                </a:gridCol>
                <a:gridCol w="393675">
                  <a:extLst>
                    <a:ext uri="{9D8B030D-6E8A-4147-A177-3AD203B41FA5}">
                      <a16:colId xmlns:a16="http://schemas.microsoft.com/office/drawing/2014/main" xmlns="" val="3576360161"/>
                    </a:ext>
                  </a:extLst>
                </a:gridCol>
                <a:gridCol w="494729">
                  <a:extLst>
                    <a:ext uri="{9D8B030D-6E8A-4147-A177-3AD203B41FA5}">
                      <a16:colId xmlns:a16="http://schemas.microsoft.com/office/drawing/2014/main" xmlns="" val="3202369263"/>
                    </a:ext>
                  </a:extLst>
                </a:gridCol>
                <a:gridCol w="585394">
                  <a:extLst>
                    <a:ext uri="{9D8B030D-6E8A-4147-A177-3AD203B41FA5}">
                      <a16:colId xmlns:a16="http://schemas.microsoft.com/office/drawing/2014/main" xmlns="" val="1244697669"/>
                    </a:ext>
                  </a:extLst>
                </a:gridCol>
              </a:tblGrid>
              <a:tr h="89914">
                <a:tc rowSpan="2"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 Risk Türü (Potential Risk Mode)</a:t>
                      </a:r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Riskin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Etkileri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Olasılık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Recomended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4531149"/>
                  </a:ext>
                </a:extLst>
              </a:tr>
              <a:tr h="629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746711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8224" y="6492875"/>
            <a:ext cx="2133600" cy="365125"/>
          </a:xfrm>
        </p:spPr>
        <p:txBody>
          <a:bodyPr/>
          <a:lstStyle/>
          <a:p>
            <a:fld id="{439F893C-C32F-4835-A1E5-850973405C58}" type="slidenum">
              <a:rPr lang="tr-TR" smtClean="0"/>
              <a:pPr/>
              <a:t>18</a:t>
            </a:fld>
            <a:endParaRPr lang="tr-TR" dirty="0"/>
          </a:p>
        </p:txBody>
      </p:sp>
      <p:pic>
        <p:nvPicPr>
          <p:cNvPr id="5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10" name="143 Metin kutusu">
            <a:extLst>
              <a:ext uri="{FF2B5EF4-FFF2-40B4-BE49-F238E27FC236}">
                <a16:creationId xmlns:a16="http://schemas.microsoft.com/office/drawing/2014/main" xmlns="" id="{C7FE060E-8FAE-4364-8FA7-8635398CF3FF}"/>
              </a:ext>
            </a:extLst>
          </p:cNvPr>
          <p:cNvSpPr txBox="1"/>
          <p:nvPr/>
        </p:nvSpPr>
        <p:spPr>
          <a:xfrm>
            <a:off x="457199" y="1929940"/>
            <a:ext cx="266700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800"/>
          </a:p>
        </p:txBody>
      </p:sp>
      <p:sp>
        <p:nvSpPr>
          <p:cNvPr id="11" name="143 Metin kutusu">
            <a:extLst>
              <a:ext uri="{FF2B5EF4-FFF2-40B4-BE49-F238E27FC236}">
                <a16:creationId xmlns:a16="http://schemas.microsoft.com/office/drawing/2014/main" xmlns="" id="{8606EFDD-4624-447B-BF6F-88D807DBDD6D}"/>
              </a:ext>
            </a:extLst>
          </p:cNvPr>
          <p:cNvSpPr txBox="1"/>
          <p:nvPr/>
        </p:nvSpPr>
        <p:spPr>
          <a:xfrm>
            <a:off x="457199" y="2120440"/>
            <a:ext cx="266700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4398575"/>
              </p:ext>
            </p:extLst>
          </p:nvPr>
        </p:nvGraphicFramePr>
        <p:xfrm>
          <a:off x="395536" y="1628800"/>
          <a:ext cx="8496943" cy="4148830"/>
        </p:xfrm>
        <a:graphic>
          <a:graphicData uri="http://schemas.openxmlformats.org/drawingml/2006/table">
            <a:tbl>
              <a:tblPr/>
              <a:tblGrid>
                <a:gridCol w="945405">
                  <a:extLst>
                    <a:ext uri="{9D8B030D-6E8A-4147-A177-3AD203B41FA5}">
                      <a16:colId xmlns:a16="http://schemas.microsoft.com/office/drawing/2014/main" xmlns="" val="2768344487"/>
                    </a:ext>
                  </a:extLst>
                </a:gridCol>
                <a:gridCol w="872682">
                  <a:extLst>
                    <a:ext uri="{9D8B030D-6E8A-4147-A177-3AD203B41FA5}">
                      <a16:colId xmlns:a16="http://schemas.microsoft.com/office/drawing/2014/main" xmlns="" val="683253307"/>
                    </a:ext>
                  </a:extLst>
                </a:gridCol>
                <a:gridCol w="218170">
                  <a:extLst>
                    <a:ext uri="{9D8B030D-6E8A-4147-A177-3AD203B41FA5}">
                      <a16:colId xmlns:a16="http://schemas.microsoft.com/office/drawing/2014/main" xmlns="" val="1449653907"/>
                    </a:ext>
                  </a:extLst>
                </a:gridCol>
                <a:gridCol w="1018128">
                  <a:extLst>
                    <a:ext uri="{9D8B030D-6E8A-4147-A177-3AD203B41FA5}">
                      <a16:colId xmlns:a16="http://schemas.microsoft.com/office/drawing/2014/main" xmlns="" val="1852799396"/>
                    </a:ext>
                  </a:extLst>
                </a:gridCol>
                <a:gridCol w="218170">
                  <a:extLst>
                    <a:ext uri="{9D8B030D-6E8A-4147-A177-3AD203B41FA5}">
                      <a16:colId xmlns:a16="http://schemas.microsoft.com/office/drawing/2014/main" xmlns="" val="1548177747"/>
                    </a:ext>
                  </a:extLst>
                </a:gridCol>
                <a:gridCol w="872682">
                  <a:extLst>
                    <a:ext uri="{9D8B030D-6E8A-4147-A177-3AD203B41FA5}">
                      <a16:colId xmlns:a16="http://schemas.microsoft.com/office/drawing/2014/main" xmlns="" val="3185135236"/>
                    </a:ext>
                  </a:extLst>
                </a:gridCol>
                <a:gridCol w="218170">
                  <a:extLst>
                    <a:ext uri="{9D8B030D-6E8A-4147-A177-3AD203B41FA5}">
                      <a16:colId xmlns:a16="http://schemas.microsoft.com/office/drawing/2014/main" xmlns="" val="3490171536"/>
                    </a:ext>
                  </a:extLst>
                </a:gridCol>
                <a:gridCol w="317113">
                  <a:extLst>
                    <a:ext uri="{9D8B030D-6E8A-4147-A177-3AD203B41FA5}">
                      <a16:colId xmlns:a16="http://schemas.microsoft.com/office/drawing/2014/main" xmlns="" val="313770354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417245159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24951535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196447273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1954055602"/>
                    </a:ext>
                  </a:extLst>
                </a:gridCol>
                <a:gridCol w="382067">
                  <a:extLst>
                    <a:ext uri="{9D8B030D-6E8A-4147-A177-3AD203B41FA5}">
                      <a16:colId xmlns:a16="http://schemas.microsoft.com/office/drawing/2014/main" xmlns="" val="6166572"/>
                    </a:ext>
                  </a:extLst>
                </a:gridCol>
                <a:gridCol w="463821">
                  <a:extLst>
                    <a:ext uri="{9D8B030D-6E8A-4147-A177-3AD203B41FA5}">
                      <a16:colId xmlns:a16="http://schemas.microsoft.com/office/drawing/2014/main" xmlns="" val="60929187"/>
                    </a:ext>
                  </a:extLst>
                </a:gridCol>
                <a:gridCol w="594271">
                  <a:extLst>
                    <a:ext uri="{9D8B030D-6E8A-4147-A177-3AD203B41FA5}">
                      <a16:colId xmlns:a16="http://schemas.microsoft.com/office/drawing/2014/main" xmlns="" val="3595119027"/>
                    </a:ext>
                  </a:extLst>
                </a:gridCol>
              </a:tblGrid>
              <a:tr h="833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T6-Projelerin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danışmanlık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hizmetlerinin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tamamlanmadan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edilmek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istenmesi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harcamalardan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verilen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hizmetlerden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dolayı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zarar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Firmaların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projeyi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fesh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etmek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istemesi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planlamasının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öngörülemeyen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dolayısıyla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değişmesi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Sözleşme ile teminat sağlanması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TTO-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31.12.2019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456789"/>
                  </a:ext>
                </a:extLst>
              </a:tr>
              <a:tr h="711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T7 - Üniversite- Sanayi İşbirliğinin zayıf olması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 işbirlilkleriinin kaybı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Bölgedeki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sanayi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firmalarının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yapılabilecek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işbirliklerini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başvurabilecekleri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dstek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çağrılarını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bilmemesi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nun belirlediği firmalar ile görüşmeler sağlanıp faaliyet programına eklenmesi.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Sanayi firmalarına tanıtım ziyaretlerinde bulunmak.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3616499"/>
                  </a:ext>
                </a:extLst>
              </a:tr>
              <a:tr h="491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T8-Projelerin zamanında tamamlanmaması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projelerin yaptırımların devreye girmesi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Firmanın istenilen bilgi ve belgelerin eksik gönderilmesi  veya ekipman istihdam edilmemesi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 ve yazışmaların düzenlenmesi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iş-zaman planının iyi  hazırlanmanması ve TTO nun belirlediği bir akademik kadroya kontrole sunulması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TTO-Üst Yönetim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31.12.2019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3720665"/>
                  </a:ext>
                </a:extLst>
              </a:tr>
              <a:tr h="196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T9-Projelerde istenilen çıktıların alınmaması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Projede hedefe ulaşılmaması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çıktısının tahmin edilememesi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Katlanılması zorunlu risk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3510447"/>
                  </a:ext>
                </a:extLst>
              </a:tr>
              <a:tr h="393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T10-Proje ödemelerinin zamanında yapılmaması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gücünde ve verimlilikte düşüş . Malzeme tedarik ve alımda gecikme , proje sürecinde aksama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Mucbir sebeplerden dolayı ödemelerin gecikmesi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Sistemlerden sürecin takip edilmesi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Katlanılması zorunlu risk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047530"/>
                  </a:ext>
                </a:extLst>
              </a:tr>
              <a:tr h="295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T11- Firma ödemelerinin zamanında yapılmaması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gücünde ve verimlilikte düşüş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 ödemelerinde gecikme 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Mali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işler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aylık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fatura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kontrolleri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Sözleşme ile teminat sağlanması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TTO-Üst Yönetim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31.12.2019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83" marR="4683" marT="4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7806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3101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34750274"/>
              </p:ext>
            </p:extLst>
          </p:nvPr>
        </p:nvGraphicFramePr>
        <p:xfrm>
          <a:off x="179512" y="1190703"/>
          <a:ext cx="8172400" cy="4218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406869" y="5735823"/>
            <a:ext cx="1628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TTO </a:t>
            </a:r>
            <a:r>
              <a:rPr lang="en-US" sz="800" dirty="0" err="1"/>
              <a:t>çalışanlarına</a:t>
            </a:r>
            <a:r>
              <a:rPr lang="en-US" sz="800" dirty="0"/>
              <a:t> </a:t>
            </a:r>
            <a:r>
              <a:rPr lang="en-US" sz="800" dirty="0" err="1"/>
              <a:t>kolay</a:t>
            </a:r>
            <a:r>
              <a:rPr lang="en-US" sz="800" dirty="0"/>
              <a:t> </a:t>
            </a:r>
            <a:r>
              <a:rPr lang="en-US" sz="800" dirty="0" err="1"/>
              <a:t>erişim</a:t>
            </a:r>
            <a:r>
              <a:rPr lang="en-US" sz="800" dirty="0"/>
              <a:t> </a:t>
            </a:r>
            <a:r>
              <a:rPr lang="en-US" sz="800" dirty="0" err="1"/>
              <a:t>sağlarım</a:t>
            </a:r>
            <a:r>
              <a:rPr lang="en-US" sz="800" dirty="0"/>
              <a:t>. / I have convenient access to TTO staff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1933945" y="5688087"/>
            <a:ext cx="1611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Talep</a:t>
            </a:r>
            <a:r>
              <a:rPr lang="en-US" sz="800" dirty="0"/>
              <a:t> </a:t>
            </a:r>
            <a:r>
              <a:rPr lang="en-US" sz="800" dirty="0" err="1"/>
              <a:t>ettiğimiz</a:t>
            </a:r>
            <a:r>
              <a:rPr lang="en-US" sz="800" dirty="0"/>
              <a:t> </a:t>
            </a:r>
            <a:r>
              <a:rPr lang="en-US" sz="800" dirty="0" err="1"/>
              <a:t>hizmetler</a:t>
            </a:r>
            <a:r>
              <a:rPr lang="en-US" sz="800" dirty="0"/>
              <a:t> </a:t>
            </a:r>
            <a:r>
              <a:rPr lang="en-US" sz="800" dirty="0" err="1"/>
              <a:t>için</a:t>
            </a:r>
            <a:r>
              <a:rPr lang="en-US" sz="800" dirty="0"/>
              <a:t> </a:t>
            </a:r>
            <a:r>
              <a:rPr lang="en-US" sz="800" dirty="0" err="1"/>
              <a:t>hızlı</a:t>
            </a:r>
            <a:r>
              <a:rPr lang="en-US" sz="800" dirty="0"/>
              <a:t> </a:t>
            </a:r>
            <a:r>
              <a:rPr lang="en-US" sz="800" dirty="0" err="1"/>
              <a:t>ve</a:t>
            </a:r>
            <a:r>
              <a:rPr lang="en-US" sz="800" dirty="0"/>
              <a:t> </a:t>
            </a:r>
            <a:r>
              <a:rPr lang="en-US" sz="800" dirty="0" err="1"/>
              <a:t>doğru</a:t>
            </a:r>
            <a:r>
              <a:rPr lang="en-US" sz="800" dirty="0"/>
              <a:t> </a:t>
            </a:r>
            <a:r>
              <a:rPr lang="en-US" sz="800" dirty="0" err="1"/>
              <a:t>çözümler</a:t>
            </a:r>
            <a:r>
              <a:rPr lang="en-US" sz="800" dirty="0"/>
              <a:t> </a:t>
            </a:r>
            <a:r>
              <a:rPr lang="en-US" sz="800" dirty="0" err="1"/>
              <a:t>üretir</a:t>
            </a:r>
            <a:r>
              <a:rPr lang="en-US" sz="800" dirty="0"/>
              <a:t>/</a:t>
            </a:r>
            <a:r>
              <a:rPr lang="en-US" sz="800" dirty="0" err="1"/>
              <a:t>bilgilendirir</a:t>
            </a:r>
            <a:r>
              <a:rPr lang="en-US" sz="800" dirty="0"/>
              <a:t>. / They produce quick and accurate solutions, and inform us regarding the services we demand.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847099" y="5811197"/>
            <a:ext cx="16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TTO’nin</a:t>
            </a:r>
            <a:r>
              <a:rPr lang="en-US" sz="800" dirty="0"/>
              <a:t> </a:t>
            </a:r>
            <a:r>
              <a:rPr lang="en-US" sz="800" dirty="0" err="1"/>
              <a:t>girişimcilik</a:t>
            </a:r>
            <a:r>
              <a:rPr lang="en-US" sz="800" dirty="0"/>
              <a:t> </a:t>
            </a:r>
            <a:r>
              <a:rPr lang="en-US" sz="800" dirty="0" err="1"/>
              <a:t>çalışmalarından</a:t>
            </a:r>
            <a:r>
              <a:rPr lang="en-US" sz="800" dirty="0"/>
              <a:t> </a:t>
            </a:r>
            <a:r>
              <a:rPr lang="en-US" sz="800" dirty="0" err="1"/>
              <a:t>haberdarım</a:t>
            </a:r>
            <a:r>
              <a:rPr lang="en-US" sz="800" dirty="0"/>
              <a:t>. / I am aware of TTO's entrepreneurship initiatives.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555632" y="5628100"/>
            <a:ext cx="16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TTO'nun</a:t>
            </a:r>
            <a:r>
              <a:rPr lang="en-US" sz="800" dirty="0"/>
              <a:t> </a:t>
            </a:r>
            <a:r>
              <a:rPr lang="en-US" sz="800" dirty="0" err="1"/>
              <a:t>sunduğu</a:t>
            </a:r>
            <a:r>
              <a:rPr lang="en-US" sz="800" dirty="0"/>
              <a:t> </a:t>
            </a:r>
            <a:r>
              <a:rPr lang="en-US" sz="800" dirty="0" err="1"/>
              <a:t>imkanlardan</a:t>
            </a:r>
            <a:r>
              <a:rPr lang="en-US" sz="800" dirty="0"/>
              <a:t> </a:t>
            </a:r>
            <a:r>
              <a:rPr lang="en-US" sz="800" dirty="0" err="1"/>
              <a:t>yararlandım</a:t>
            </a:r>
            <a:r>
              <a:rPr lang="en-US" sz="800" dirty="0"/>
              <a:t>/</a:t>
            </a:r>
            <a:r>
              <a:rPr lang="en-US" sz="800" dirty="0" err="1"/>
              <a:t>yararlanmayı</a:t>
            </a:r>
            <a:r>
              <a:rPr lang="en-US" sz="800" dirty="0"/>
              <a:t> </a:t>
            </a:r>
            <a:r>
              <a:rPr lang="en-US" sz="800" dirty="0" err="1"/>
              <a:t>düşünüyorum</a:t>
            </a:r>
            <a:r>
              <a:rPr lang="en-US" sz="800" dirty="0"/>
              <a:t>. / I am considering benefiting from / I have benefited from the opportunities that TTO provides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310516" y="5773028"/>
            <a:ext cx="15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Genel </a:t>
            </a:r>
            <a:r>
              <a:rPr lang="en-US" sz="800" dirty="0" err="1"/>
              <a:t>olarak</a:t>
            </a:r>
            <a:r>
              <a:rPr lang="en-US" sz="800" dirty="0"/>
              <a:t> TTO </a:t>
            </a:r>
            <a:r>
              <a:rPr lang="en-US" sz="800" dirty="0" err="1"/>
              <a:t>faaliyetlerinden</a:t>
            </a:r>
            <a:r>
              <a:rPr lang="en-US" sz="800" dirty="0"/>
              <a:t> </a:t>
            </a:r>
            <a:r>
              <a:rPr lang="en-US" sz="800" dirty="0" err="1"/>
              <a:t>memnunum</a:t>
            </a:r>
            <a:r>
              <a:rPr lang="en-US" sz="800" dirty="0"/>
              <a:t>. / I am generally satisfied with the operation of TTO.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792555" y="5721690"/>
            <a:ext cx="1587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TTO </a:t>
            </a:r>
            <a:r>
              <a:rPr lang="en-US" sz="800" dirty="0" err="1"/>
              <a:t>yaptığı</a:t>
            </a:r>
            <a:r>
              <a:rPr lang="en-US" sz="800" dirty="0"/>
              <a:t> </a:t>
            </a:r>
            <a:r>
              <a:rPr lang="en-US" sz="800" dirty="0" err="1"/>
              <a:t>çalışmalar</a:t>
            </a:r>
            <a:r>
              <a:rPr lang="en-US" sz="800" dirty="0"/>
              <a:t> </a:t>
            </a:r>
            <a:r>
              <a:rPr lang="en-US" sz="800" dirty="0" err="1"/>
              <a:t>hakkında</a:t>
            </a:r>
            <a:r>
              <a:rPr lang="en-US" sz="800" dirty="0"/>
              <a:t> </a:t>
            </a:r>
            <a:r>
              <a:rPr lang="en-US" sz="800" dirty="0" err="1"/>
              <a:t>yeterli</a:t>
            </a:r>
            <a:r>
              <a:rPr lang="en-US" sz="800" dirty="0"/>
              <a:t> </a:t>
            </a:r>
            <a:r>
              <a:rPr lang="en-US" sz="800" dirty="0" err="1"/>
              <a:t>derecede</a:t>
            </a:r>
            <a:r>
              <a:rPr lang="en-US" sz="800" dirty="0"/>
              <a:t> </a:t>
            </a:r>
            <a:r>
              <a:rPr lang="en-US" sz="800" dirty="0" err="1"/>
              <a:t>tanıtım</a:t>
            </a:r>
            <a:r>
              <a:rPr lang="en-US" sz="800" dirty="0"/>
              <a:t> </a:t>
            </a:r>
            <a:r>
              <a:rPr lang="en-US" sz="800" dirty="0" err="1"/>
              <a:t>ve</a:t>
            </a:r>
            <a:r>
              <a:rPr lang="en-US" sz="800" dirty="0"/>
              <a:t> </a:t>
            </a:r>
            <a:r>
              <a:rPr lang="en-US" sz="800" dirty="0" err="1"/>
              <a:t>bilgilendirme</a:t>
            </a:r>
            <a:r>
              <a:rPr lang="en-US" sz="800" dirty="0"/>
              <a:t> </a:t>
            </a:r>
            <a:r>
              <a:rPr lang="en-US" sz="800" dirty="0" err="1"/>
              <a:t>yapar</a:t>
            </a:r>
            <a:r>
              <a:rPr lang="en-US" sz="800" dirty="0"/>
              <a:t>. / TTO provides adequate advertisement and notification regarding their work.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4269443" y="5765500"/>
            <a:ext cx="16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TTO’nin</a:t>
            </a:r>
            <a:r>
              <a:rPr lang="en-US" sz="800" dirty="0"/>
              <a:t> </a:t>
            </a:r>
            <a:r>
              <a:rPr lang="en-US" sz="800" dirty="0" err="1"/>
              <a:t>Üniversite-Sanayi</a:t>
            </a:r>
            <a:r>
              <a:rPr lang="en-US" sz="800" dirty="0"/>
              <a:t> </a:t>
            </a:r>
            <a:r>
              <a:rPr lang="en-US" sz="800" dirty="0" err="1"/>
              <a:t>İşbirliği</a:t>
            </a:r>
            <a:r>
              <a:rPr lang="en-US" sz="800" dirty="0"/>
              <a:t> </a:t>
            </a:r>
            <a:r>
              <a:rPr lang="en-US" sz="800" dirty="0" err="1"/>
              <a:t>çalışmalarından</a:t>
            </a:r>
            <a:r>
              <a:rPr lang="en-US" sz="800" dirty="0"/>
              <a:t> </a:t>
            </a:r>
            <a:r>
              <a:rPr lang="en-US" sz="800" dirty="0" err="1"/>
              <a:t>memnunum</a:t>
            </a:r>
            <a:r>
              <a:rPr lang="en-US" sz="800" dirty="0"/>
              <a:t>. / I am satisfied with the University-Industry Collaboration operations of TTO.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547312" y="5658695"/>
            <a:ext cx="1593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TTO’nin</a:t>
            </a:r>
            <a:r>
              <a:rPr lang="en-US" sz="800" dirty="0"/>
              <a:t> </a:t>
            </a:r>
            <a:r>
              <a:rPr lang="en-US" sz="800" dirty="0" err="1"/>
              <a:t>ulusal</a:t>
            </a:r>
            <a:r>
              <a:rPr lang="en-US" sz="800" dirty="0"/>
              <a:t> /</a:t>
            </a:r>
            <a:r>
              <a:rPr lang="en-US" sz="800" dirty="0" err="1"/>
              <a:t>uluslararası</a:t>
            </a:r>
            <a:r>
              <a:rPr lang="en-US" sz="800" dirty="0"/>
              <a:t> </a:t>
            </a:r>
            <a:r>
              <a:rPr lang="en-US" sz="800" dirty="0" err="1"/>
              <a:t>fonlardan</a:t>
            </a:r>
            <a:r>
              <a:rPr lang="en-US" sz="800" dirty="0"/>
              <a:t> </a:t>
            </a:r>
            <a:r>
              <a:rPr lang="en-US" sz="800" dirty="0" err="1"/>
              <a:t>yararlanılması</a:t>
            </a:r>
            <a:r>
              <a:rPr lang="en-US" sz="800" dirty="0"/>
              <a:t> </a:t>
            </a:r>
            <a:r>
              <a:rPr lang="en-US" sz="800" dirty="0" err="1"/>
              <a:t>konusunda</a:t>
            </a:r>
            <a:r>
              <a:rPr lang="en-US" sz="800" dirty="0"/>
              <a:t> </a:t>
            </a:r>
            <a:r>
              <a:rPr lang="en-US" sz="800" dirty="0" err="1"/>
              <a:t>desteklerinden</a:t>
            </a:r>
            <a:r>
              <a:rPr lang="en-US" sz="800" dirty="0"/>
              <a:t> </a:t>
            </a:r>
            <a:r>
              <a:rPr lang="en-US" sz="800" dirty="0" err="1"/>
              <a:t>memnunum</a:t>
            </a:r>
            <a:r>
              <a:rPr lang="en-US" sz="800" dirty="0"/>
              <a:t>. / I am satisfied with TTO's support for receiving national/international funding.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045033" y="5779881"/>
            <a:ext cx="1597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Yöneltilen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soru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sorun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ve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taleplere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karşı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üslup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ve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yaklaşımlarından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alibri" panose="020F0502020204030204" pitchFamily="34" charset="0"/>
              </a:rPr>
              <a:t>memnunum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. /  I am satisfied with the way they approach problems, questions and demands.</a:t>
            </a:r>
            <a:r>
              <a:rPr lang="en-US" sz="8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59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7059915"/>
              </p:ext>
            </p:extLst>
          </p:nvPr>
        </p:nvGraphicFramePr>
        <p:xfrm>
          <a:off x="683568" y="1700808"/>
          <a:ext cx="8208912" cy="4084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Zayıf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Yönler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Z1-</a:t>
                      </a:r>
                      <a:r>
                        <a:rPr lang="tr-TR" sz="2000" dirty="0" smtClean="0"/>
                        <a:t>TTO ofisimiz yeni kurulması tanınırlığının az oluşu,  kapasite ve altyapı olarak geliştirilmeye ihtiyacı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Güçleniyor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Z2-GYÜ Endeksinde ilk 50 </a:t>
                      </a:r>
                      <a:r>
                        <a:rPr lang="tr-TR" sz="2000" dirty="0" err="1" smtClean="0"/>
                        <a:t>üniversite</a:t>
                      </a:r>
                      <a:r>
                        <a:rPr lang="tr-TR" sz="2000" dirty="0" smtClean="0"/>
                        <a:t> arasında yer alınmaması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zayıf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348848"/>
                  </a:ext>
                </a:extLst>
              </a:tr>
              <a:tr h="395456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Z3-Finansal Erişim İmkanlarının Sınırlı Olması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zayıf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752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Z4-Öğretim Üyelerinin Teorik Ağırlıklı Çalışmaları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zayıf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859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</a:t>
                      </a:r>
                      <a:r>
                        <a:rPr lang="en-US" sz="2000" dirty="0" smtClean="0"/>
                        <a:t>5</a:t>
                      </a:r>
                      <a:r>
                        <a:rPr lang="tr-TR" sz="2000" dirty="0" smtClean="0"/>
                        <a:t>-Web Sitesinde Bilgilendirmelerin Yetersiz Olması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zayıf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4047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</a:t>
                      </a:r>
                      <a:r>
                        <a:rPr lang="en-US" sz="2000" dirty="0" smtClean="0"/>
                        <a:t>6</a:t>
                      </a:r>
                      <a:r>
                        <a:rPr lang="tr-TR" sz="2000" dirty="0" smtClean="0"/>
                        <a:t>-Taşıt Yetersizliği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zayıf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7479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Z</a:t>
                      </a:r>
                      <a:r>
                        <a:rPr lang="en-US" sz="2000" dirty="0" smtClean="0"/>
                        <a:t>7</a:t>
                      </a:r>
                      <a:r>
                        <a:rPr lang="tr-TR" sz="2000" dirty="0" smtClean="0"/>
                        <a:t>-Akademisyenlerden istenilen bilgi ve </a:t>
                      </a:r>
                      <a:r>
                        <a:rPr lang="tr-TR" sz="2000" dirty="0" smtClean="0"/>
                        <a:t>belgelerin </a:t>
                      </a:r>
                      <a:r>
                        <a:rPr lang="tr-TR" sz="2000" dirty="0" smtClean="0"/>
                        <a:t>son tarihe kadar gönderilmemesi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zayıf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5476361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971600" y="73114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20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155679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66" name="65 Tablo"/>
          <p:cNvGraphicFramePr>
            <a:graphicFrameLocks noGrp="1"/>
          </p:cNvGraphicFramePr>
          <p:nvPr/>
        </p:nvGraphicFramePr>
        <p:xfrm>
          <a:off x="1043608" y="1412776"/>
          <a:ext cx="7560842" cy="4550214"/>
        </p:xfrm>
        <a:graphic>
          <a:graphicData uri="http://schemas.openxmlformats.org/drawingml/2006/table">
            <a:tbl>
              <a:tblPr/>
              <a:tblGrid>
                <a:gridCol w="616777"/>
                <a:gridCol w="552972"/>
                <a:gridCol w="680583"/>
                <a:gridCol w="680583"/>
                <a:gridCol w="744386"/>
                <a:gridCol w="680583"/>
                <a:gridCol w="276487"/>
                <a:gridCol w="680583"/>
                <a:gridCol w="1084677"/>
                <a:gridCol w="680583"/>
                <a:gridCol w="882628"/>
              </a:tblGrid>
              <a:tr h="20100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DÜZELTİCİ FAALİYET FORMU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934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2018-0062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10.08.2018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501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4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4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4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4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34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4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01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8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050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Kalite hedefleri takip edilmemektedir. </a:t>
                      </a:r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(ISO 9001:2015 Madde No:6.2.1.)</a:t>
                      </a:r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-</a:t>
                      </a:r>
                      <a:r>
                        <a:rPr lang="tr-TR" sz="8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MİNÖR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271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Ali Cem BAŞARIR (TTO Ofisi Koordinatörü)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Zeynep Ayça TERZİOĞLU-Pınar YILDIZ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00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Kalite faaliyet planında tüm birimler için belirlenen maddeler eklenmiştir. Ancak iş yoğunluğu sebebi ile takibi yapılamamıştır.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64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Kalite hedefleri kontrol edilerek gerekli belgelere süreçlerin işlenmesi.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Ezgi UYRAL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31.12.2019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Kalite hedeflerine uygun olarak faaliyetlerin faaliyet planına ve TTO faaliyet çizelgesine eklenmesi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Ezgi UYRAL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31.12.2019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0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Kalite hedeflerine uygun olarak haftalık etkinliklerin  evraklara işlenmesi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Ezgi UYRAL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31.12.2019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78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" name="Metin kutusu 20"/>
          <p:cNvSpPr txBox="1"/>
          <p:nvPr/>
        </p:nvSpPr>
        <p:spPr>
          <a:xfrm>
            <a:off x="7884368" y="1628800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xmlns="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980728"/>
          <a:ext cx="8064898" cy="4658346"/>
        </p:xfrm>
        <a:graphic>
          <a:graphicData uri="http://schemas.openxmlformats.org/drawingml/2006/table">
            <a:tbl>
              <a:tblPr/>
              <a:tblGrid>
                <a:gridCol w="657896"/>
                <a:gridCol w="589837"/>
                <a:gridCol w="725955"/>
                <a:gridCol w="725955"/>
                <a:gridCol w="794012"/>
                <a:gridCol w="725955"/>
                <a:gridCol w="294919"/>
                <a:gridCol w="725955"/>
                <a:gridCol w="1156988"/>
                <a:gridCol w="725955"/>
                <a:gridCol w="941471"/>
              </a:tblGrid>
              <a:tr h="22489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DÜZELTİCİ FAALİYET FORMU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0759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2018-0061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10.08.2018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113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9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59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0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59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59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759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59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13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9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2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Risk analizinde önerilen faaliyetler yeterli değil. Terminler sözlü olarak alınmış. Risk içerisinde fırsat yaratan maddeler yer almamaktadır. </a:t>
                      </a:r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(ISO 9001:2015 Madde No:6.1.1.)</a:t>
                      </a:r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-</a:t>
                      </a:r>
                      <a:r>
                        <a:rPr lang="tr-TR" sz="8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MİNÖR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79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Ali Cem BAŞARIR (TTO Ofisi Koordinatörü)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Zeynep Ayça TERZİOĞLU-Pınar YILDIZ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011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Analizde zayıf yönlerin bazıları ve tehditler aynı konuda olduğu için aynı satıra eklenmiştir.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226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Risk analizinde yer alan risk ve tehditler için gerekli faaliyetlerin ofis olarak  düzenlenmesi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Ezgi UYRAL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31.12.2019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Termin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456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Haftalık risk analizi kontrol edilerek gerekli dökümanların</a:t>
                      </a:r>
                      <a:b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ve faaliyetlerin düzenlenmesi.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Ezgi UYRAL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31.12.2019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995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21</a:t>
            </a:fld>
            <a:endParaRPr lang="tr-TR"/>
          </a:p>
        </p:txBody>
      </p:sp>
      <p:pic>
        <p:nvPicPr>
          <p:cNvPr id="5" name="Resim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2736304" cy="720080"/>
          </a:xfrm>
          <a:prstGeom prst="rect">
            <a:avLst/>
          </a:prstGeom>
        </p:spPr>
      </p:pic>
      <p:sp>
        <p:nvSpPr>
          <p:cNvPr id="11" name="Metin kutusu 20"/>
          <p:cNvSpPr txBox="1"/>
          <p:nvPr/>
        </p:nvSpPr>
        <p:spPr>
          <a:xfrm>
            <a:off x="7740352" y="1196752"/>
            <a:ext cx="144016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980728"/>
          <a:ext cx="8064894" cy="4537370"/>
        </p:xfrm>
        <a:graphic>
          <a:graphicData uri="http://schemas.openxmlformats.org/drawingml/2006/table">
            <a:tbl>
              <a:tblPr/>
              <a:tblGrid>
                <a:gridCol w="657895"/>
                <a:gridCol w="589837"/>
                <a:gridCol w="725954"/>
                <a:gridCol w="725954"/>
                <a:gridCol w="794013"/>
                <a:gridCol w="725954"/>
                <a:gridCol w="294919"/>
                <a:gridCol w="725954"/>
                <a:gridCol w="1156989"/>
                <a:gridCol w="725954"/>
                <a:gridCol w="941471"/>
              </a:tblGrid>
              <a:tr h="240583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DÜZELTİCİ FAALİYET FORMU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284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2018-0060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10.08.2018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0291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10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4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4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4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4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4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46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91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1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029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Yönergeye uygun organizasyon şeması hazırlanmamıştır. </a:t>
                      </a:r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(ISO 9001:2015 Madde No:5.3.)</a:t>
                      </a:r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-</a:t>
                      </a:r>
                      <a:r>
                        <a:rPr lang="tr-TR" sz="800" b="1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MİNÖR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112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Ali Cem BAŞARIR (TTO Ofisi Koordinatörü)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Zeynep Ayça TERZİOĞLU-Pınar YILDIZ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058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Organizasyon şeması yönerge ile hazırlanmıştır. Ancak danışma kurulu ve birim sorumluları üst yönetim tarafından belrilenmesi hususunda onaya sunulduğundan yanıt beklenmektedir.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Danışma kurulunu içeren şemanın hazırlanması.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Ezgi UYRAL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01.01.2019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Danışma Kurulunun belirlenerek çalışmalarına başlaması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Üst Yönetim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31.12.2019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7810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22</a:t>
            </a:fld>
            <a:endParaRPr lang="tr-TR"/>
          </a:p>
        </p:txBody>
      </p:sp>
      <p:pic>
        <p:nvPicPr>
          <p:cNvPr id="5" name="Resim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2736304" cy="648072"/>
          </a:xfrm>
          <a:prstGeom prst="rect">
            <a:avLst/>
          </a:prstGeom>
        </p:spPr>
      </p:pic>
      <p:sp>
        <p:nvSpPr>
          <p:cNvPr id="11" name="Metin kutusu 20"/>
          <p:cNvSpPr txBox="1"/>
          <p:nvPr/>
        </p:nvSpPr>
        <p:spPr>
          <a:xfrm>
            <a:off x="7812360" y="1268760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611560" y="211662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Teknoloji</a:t>
            </a:r>
            <a:r>
              <a:rPr lang="en-US" dirty="0" smtClean="0"/>
              <a:t> Transfer </a:t>
            </a:r>
            <a:r>
              <a:rPr lang="en-US" dirty="0" err="1" smtClean="0"/>
              <a:t>Ofisine</a:t>
            </a:r>
            <a:r>
              <a:rPr lang="en-US" dirty="0" smtClean="0"/>
              <a:t> </a:t>
            </a:r>
            <a:r>
              <a:rPr lang="en-US" dirty="0" err="1" smtClean="0"/>
              <a:t>henüz</a:t>
            </a:r>
            <a:r>
              <a:rPr lang="en-US" dirty="0" smtClean="0"/>
              <a:t> </a:t>
            </a:r>
            <a:r>
              <a:rPr lang="en-US" dirty="0" err="1" smtClean="0"/>
              <a:t>gelmiş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şikayet</a:t>
            </a:r>
            <a:r>
              <a:rPr lang="en-US" dirty="0" smtClean="0"/>
              <a:t> </a:t>
            </a:r>
            <a:r>
              <a:rPr lang="en-US" dirty="0" err="1" smtClean="0"/>
              <a:t>bulunmamaktadır</a:t>
            </a:r>
            <a:r>
              <a:rPr lang="en-US" b="1" dirty="0" smtClean="0"/>
              <a:t>.</a:t>
            </a:r>
            <a:endParaRPr lang="tr-TR" b="1" dirty="0"/>
          </a:p>
        </p:txBody>
      </p:sp>
      <p:pic>
        <p:nvPicPr>
          <p:cNvPr id="65" name="Resim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39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764704"/>
            <a:ext cx="7200800" cy="5507451"/>
          </a:xfrm>
          <a:prstGeom prst="rect">
            <a:avLst/>
          </a:prstGeom>
        </p:spPr>
      </p:pic>
      <p:sp>
        <p:nvSpPr>
          <p:cNvPr id="66" name="65 Metin kutusu"/>
          <p:cNvSpPr txBox="1"/>
          <p:nvPr/>
        </p:nvSpPr>
        <p:spPr>
          <a:xfrm>
            <a:off x="6804248" y="6237312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İç Denetim Puan %78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xmlns="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10357" y="61961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25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1628800"/>
            <a:ext cx="7473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TTO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süreçleri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yönetebilmek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;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desteği</a:t>
            </a:r>
            <a:r>
              <a:rPr lang="en-US" dirty="0" smtClean="0"/>
              <a:t>, </a:t>
            </a:r>
            <a:r>
              <a:rPr lang="en-US" dirty="0" err="1" smtClean="0"/>
              <a:t>bütçe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tahsisi</a:t>
            </a:r>
            <a:r>
              <a:rPr lang="en-US" dirty="0" smtClean="0"/>
              <a:t> </a:t>
            </a:r>
            <a:r>
              <a:rPr lang="en-US" dirty="0" err="1" smtClean="0"/>
              <a:t>konularında</a:t>
            </a:r>
            <a:r>
              <a:rPr lang="en-US" dirty="0" smtClean="0"/>
              <a:t> </a:t>
            </a:r>
            <a:r>
              <a:rPr lang="en-US" dirty="0" err="1" smtClean="0"/>
              <a:t>desteğe</a:t>
            </a:r>
            <a:r>
              <a:rPr lang="en-US" dirty="0" smtClean="0"/>
              <a:t> </a:t>
            </a:r>
            <a:r>
              <a:rPr lang="en-US" dirty="0" err="1" smtClean="0"/>
              <a:t>ihtiyacımız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3</a:t>
            </a:fld>
            <a:endParaRPr lang="tr-TR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6623431"/>
              </p:ext>
            </p:extLst>
          </p:nvPr>
        </p:nvGraphicFramePr>
        <p:xfrm>
          <a:off x="454077" y="1619915"/>
          <a:ext cx="8229600" cy="4541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90131">
                  <a:extLst>
                    <a:ext uri="{9D8B030D-6E8A-4147-A177-3AD203B41FA5}">
                      <a16:colId xmlns:a16="http://schemas.microsoft.com/office/drawing/2014/main" xmlns="" val="253037174"/>
                    </a:ext>
                  </a:extLst>
                </a:gridCol>
                <a:gridCol w="2239469">
                  <a:extLst>
                    <a:ext uri="{9D8B030D-6E8A-4147-A177-3AD203B41FA5}">
                      <a16:colId xmlns:a16="http://schemas.microsoft.com/office/drawing/2014/main" xmlns="" val="1468537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Güçlü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Yönler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3886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G1-Dış </a:t>
                      </a:r>
                      <a:r>
                        <a:rPr lang="en-US" dirty="0" err="1" smtClean="0"/>
                        <a:t>paydaşlar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etkin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iletişim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7198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G2-TTO'nun </a:t>
                      </a:r>
                      <a:r>
                        <a:rPr lang="en-US" dirty="0" err="1" smtClean="0"/>
                        <a:t>yeni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geliştirilmeye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açık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586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G3- </a:t>
                      </a:r>
                      <a:r>
                        <a:rPr lang="en-US" dirty="0" err="1" smtClean="0"/>
                        <a:t>Antalyada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alan</a:t>
                      </a:r>
                      <a:r>
                        <a:rPr lang="en-US" dirty="0" smtClean="0"/>
                        <a:t> ilk </a:t>
                      </a:r>
                      <a:r>
                        <a:rPr lang="en-US" dirty="0" err="1" smtClean="0"/>
                        <a:t>vakıf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üniversitesinin</a:t>
                      </a:r>
                      <a:r>
                        <a:rPr lang="en-US" dirty="0" smtClean="0"/>
                        <a:t> TTO </a:t>
                      </a:r>
                      <a:r>
                        <a:rPr lang="en-US" dirty="0" err="1" smtClean="0"/>
                        <a:t>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3108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G4-ATSO- AOSB </a:t>
                      </a:r>
                      <a:r>
                        <a:rPr lang="en-US" dirty="0" err="1" smtClean="0"/>
                        <a:t>iş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birlikleri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278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G5-Ekibin </a:t>
                      </a:r>
                      <a:r>
                        <a:rPr lang="en-US" dirty="0" err="1" smtClean="0"/>
                        <a:t>deneyimli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258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G6-Kamu </a:t>
                      </a:r>
                      <a:r>
                        <a:rPr lang="en-US" dirty="0" err="1" smtClean="0"/>
                        <a:t>Kurum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kuruluşlar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yapılan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çalışmalar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projeler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31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G7.Özel </a:t>
                      </a:r>
                      <a:r>
                        <a:rPr lang="en-US" dirty="0" err="1" smtClean="0"/>
                        <a:t>sektör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kuruluşları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yapılan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ortaklıklar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projeler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945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G8. </a:t>
                      </a:r>
                      <a:r>
                        <a:rPr lang="en-US" dirty="0" err="1" smtClean="0"/>
                        <a:t>Proje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yazımı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süreçlerinde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etkin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takip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191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G9.Sanayinin </a:t>
                      </a:r>
                      <a:r>
                        <a:rPr lang="en-US" dirty="0" err="1" smtClean="0"/>
                        <a:t>ihtiyacına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uygun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akademik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personelde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işbirliğinin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sağlanması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6557144"/>
                  </a:ext>
                </a:extLst>
              </a:tr>
            </a:tbl>
          </a:graphicData>
        </a:graphic>
      </p:graphicFrame>
      <p:pic>
        <p:nvPicPr>
          <p:cNvPr id="5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328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1349043"/>
              </p:ext>
            </p:extLst>
          </p:nvPr>
        </p:nvGraphicFramePr>
        <p:xfrm>
          <a:off x="473833" y="1268760"/>
          <a:ext cx="8275402" cy="51443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54745">
                  <a:extLst>
                    <a:ext uri="{9D8B030D-6E8A-4147-A177-3AD203B41FA5}">
                      <a16:colId xmlns:a16="http://schemas.microsoft.com/office/drawing/2014/main" xmlns="" val="2361259106"/>
                    </a:ext>
                  </a:extLst>
                </a:gridCol>
                <a:gridCol w="2120657">
                  <a:extLst>
                    <a:ext uri="{9D8B030D-6E8A-4147-A177-3AD203B41FA5}">
                      <a16:colId xmlns:a16="http://schemas.microsoft.com/office/drawing/2014/main" xmlns="" val="2498758131"/>
                    </a:ext>
                  </a:extLst>
                </a:gridCol>
              </a:tblGrid>
              <a:tr h="3844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Fırsatlar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8309919"/>
                  </a:ext>
                </a:extLst>
              </a:tr>
              <a:tr h="384478">
                <a:tc>
                  <a:txBody>
                    <a:bodyPr/>
                    <a:lstStyle/>
                    <a:p>
                      <a:r>
                        <a:rPr lang="en-US" dirty="0" smtClean="0"/>
                        <a:t>F1-AOSB ye </a:t>
                      </a:r>
                      <a:r>
                        <a:rPr lang="en-US" dirty="0" err="1" smtClean="0"/>
                        <a:t>yakın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oluşumuz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fırsat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2565571"/>
                  </a:ext>
                </a:extLst>
              </a:tr>
              <a:tr h="443920">
                <a:tc>
                  <a:txBody>
                    <a:bodyPr/>
                    <a:lstStyle/>
                    <a:p>
                      <a:r>
                        <a:rPr lang="en-US" dirty="0" smtClean="0"/>
                        <a:t>F2-Antalya </a:t>
                      </a:r>
                      <a:r>
                        <a:rPr lang="en-US" dirty="0" err="1" smtClean="0"/>
                        <a:t>şehrinin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bölgenin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avantajları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6179607"/>
                  </a:ext>
                </a:extLst>
              </a:tr>
              <a:tr h="384478">
                <a:tc>
                  <a:txBody>
                    <a:bodyPr/>
                    <a:lstStyle/>
                    <a:p>
                      <a:r>
                        <a:rPr lang="en-US" dirty="0" smtClean="0"/>
                        <a:t>F3-Yeni </a:t>
                      </a:r>
                      <a:r>
                        <a:rPr lang="en-US" dirty="0" err="1" smtClean="0"/>
                        <a:t>tanışılan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firmalarla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iletişim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3396804"/>
                  </a:ext>
                </a:extLst>
              </a:tr>
              <a:tr h="443920">
                <a:tc>
                  <a:txBody>
                    <a:bodyPr/>
                    <a:lstStyle/>
                    <a:p>
                      <a:r>
                        <a:rPr lang="en-US" dirty="0" smtClean="0"/>
                        <a:t>F4-Ulusal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Uluslararası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projeler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Programlar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yarışmalar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3225540"/>
                  </a:ext>
                </a:extLst>
              </a:tr>
              <a:tr h="384478">
                <a:tc>
                  <a:txBody>
                    <a:bodyPr/>
                    <a:lstStyle/>
                    <a:p>
                      <a:r>
                        <a:rPr lang="en-US" dirty="0" smtClean="0"/>
                        <a:t>F5-Erasmus network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proje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7788703"/>
                  </a:ext>
                </a:extLst>
              </a:tr>
              <a:tr h="443920">
                <a:tc>
                  <a:txBody>
                    <a:bodyPr/>
                    <a:lstStyle/>
                    <a:p>
                      <a:r>
                        <a:rPr lang="en-US" dirty="0" smtClean="0"/>
                        <a:t>F6-TTO </a:t>
                      </a:r>
                      <a:r>
                        <a:rPr lang="en-US" dirty="0" err="1" smtClean="0"/>
                        <a:t>merkezinin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kurulma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aşamasında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oluşu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5336854"/>
                  </a:ext>
                </a:extLst>
              </a:tr>
              <a:tr h="621080">
                <a:tc>
                  <a:txBody>
                    <a:bodyPr/>
                    <a:lstStyle/>
                    <a:p>
                      <a:r>
                        <a:rPr lang="en-US" dirty="0" smtClean="0"/>
                        <a:t>F7-Teknoparkın </a:t>
                      </a:r>
                      <a:r>
                        <a:rPr lang="en-US" dirty="0" err="1" smtClean="0"/>
                        <a:t>merkezinin</a:t>
                      </a:r>
                      <a:r>
                        <a:rPr lang="en-US" dirty="0" smtClean="0"/>
                        <a:t> AOSB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Üniversite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arasında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kurulacak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6315013"/>
                  </a:ext>
                </a:extLst>
              </a:tr>
              <a:tr h="621080">
                <a:tc>
                  <a:txBody>
                    <a:bodyPr/>
                    <a:lstStyle/>
                    <a:p>
                      <a:r>
                        <a:rPr lang="en-US" dirty="0" smtClean="0"/>
                        <a:t>F8-Öğrencilerin, </a:t>
                      </a:r>
                      <a:r>
                        <a:rPr lang="en-US" dirty="0" err="1" smtClean="0"/>
                        <a:t>akademisyenlerin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proje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yazma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konusunda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potansiyelleri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0436385"/>
                  </a:ext>
                </a:extLst>
              </a:tr>
              <a:tr h="538815">
                <a:tc>
                  <a:txBody>
                    <a:bodyPr/>
                    <a:lstStyle/>
                    <a:p>
                      <a:r>
                        <a:rPr lang="en-US" dirty="0" smtClean="0"/>
                        <a:t>F9-Proje </a:t>
                      </a:r>
                      <a:r>
                        <a:rPr lang="en-US" dirty="0" err="1" smtClean="0"/>
                        <a:t>hibe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alanları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bütçeleri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4673530"/>
                  </a:ext>
                </a:extLst>
              </a:tr>
              <a:tr h="443920">
                <a:tc>
                  <a:txBody>
                    <a:bodyPr/>
                    <a:lstStyle/>
                    <a:p>
                      <a:r>
                        <a:rPr lang="en-US" dirty="0" smtClean="0"/>
                        <a:t>F10-TTO </a:t>
                      </a:r>
                      <a:r>
                        <a:rPr lang="en-US" dirty="0" err="1" smtClean="0"/>
                        <a:t>personel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tecrbesinin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sanayi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faaliyetlerine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yakın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fırsat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364329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6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341537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201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5</a:t>
            </a:fld>
            <a:endParaRPr lang="tr-T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4202142"/>
              </p:ext>
            </p:extLst>
          </p:nvPr>
        </p:nvGraphicFramePr>
        <p:xfrm>
          <a:off x="457200" y="1452120"/>
          <a:ext cx="8174752" cy="28331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37833">
                  <a:extLst>
                    <a:ext uri="{9D8B030D-6E8A-4147-A177-3AD203B41FA5}">
                      <a16:colId xmlns:a16="http://schemas.microsoft.com/office/drawing/2014/main" xmlns="" val="1828218247"/>
                    </a:ext>
                  </a:extLst>
                </a:gridCol>
                <a:gridCol w="2236919">
                  <a:extLst>
                    <a:ext uri="{9D8B030D-6E8A-4147-A177-3AD203B41FA5}">
                      <a16:colId xmlns:a16="http://schemas.microsoft.com/office/drawing/2014/main" xmlns="" val="291955495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Fırsat</a:t>
                      </a:r>
                      <a:r>
                        <a:rPr lang="en-US" sz="2000" dirty="0" smtClean="0"/>
                        <a:t>lar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8229868"/>
                  </a:ext>
                </a:extLst>
              </a:tr>
              <a:tr h="357503">
                <a:tc>
                  <a:txBody>
                    <a:bodyPr/>
                    <a:lstStyle/>
                    <a:p>
                      <a:r>
                        <a:rPr lang="en-US" dirty="0" smtClean="0"/>
                        <a:t>F11-Bölgedeki Firma </a:t>
                      </a:r>
                      <a:r>
                        <a:rPr lang="en-US" dirty="0" err="1" smtClean="0"/>
                        <a:t>Sayısının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Fazla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9164251"/>
                  </a:ext>
                </a:extLst>
              </a:tr>
              <a:tr h="425263">
                <a:tc>
                  <a:txBody>
                    <a:bodyPr/>
                    <a:lstStyle/>
                    <a:p>
                      <a:r>
                        <a:rPr lang="en-US" dirty="0" smtClean="0"/>
                        <a:t>F12-Arge </a:t>
                      </a:r>
                      <a:r>
                        <a:rPr lang="en-US" dirty="0" err="1" smtClean="0"/>
                        <a:t>Merkezlerine</a:t>
                      </a:r>
                      <a:r>
                        <a:rPr lang="en-US" dirty="0" smtClean="0"/>
                        <a:t> Yakın </a:t>
                      </a:r>
                      <a:r>
                        <a:rPr lang="en-US" dirty="0" err="1" smtClean="0"/>
                        <a:t>Olmak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2349741"/>
                  </a:ext>
                </a:extLst>
              </a:tr>
              <a:tr h="357503">
                <a:tc>
                  <a:txBody>
                    <a:bodyPr/>
                    <a:lstStyle/>
                    <a:p>
                      <a:r>
                        <a:rPr lang="en-US" dirty="0" smtClean="0"/>
                        <a:t>F13-Girişimcilik </a:t>
                      </a:r>
                      <a:r>
                        <a:rPr lang="en-US" dirty="0" err="1" smtClean="0"/>
                        <a:t>Kültürünün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Görece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Önem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Kazanması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8578926"/>
                  </a:ext>
                </a:extLst>
              </a:tr>
              <a:tr h="425263">
                <a:tc>
                  <a:txBody>
                    <a:bodyPr/>
                    <a:lstStyle/>
                    <a:p>
                      <a:r>
                        <a:rPr lang="en-US" dirty="0" smtClean="0"/>
                        <a:t>F14- </a:t>
                      </a:r>
                      <a:r>
                        <a:rPr lang="en-US" dirty="0" err="1" smtClean="0"/>
                        <a:t>Üniversite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Sanayi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İşbirliğini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Destekleyici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Üniversite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Yönetim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Anlayışı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 fırsat</a:t>
                      </a:r>
                      <a:r>
                        <a:rPr lang="tr-TR" sz="1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5635959"/>
                  </a:ext>
                </a:extLst>
              </a:tr>
              <a:tr h="357503">
                <a:tc>
                  <a:txBody>
                    <a:bodyPr/>
                    <a:lstStyle/>
                    <a:p>
                      <a:r>
                        <a:rPr lang="en-US" dirty="0" smtClean="0"/>
                        <a:t>F15-Üniversitenin </a:t>
                      </a:r>
                      <a:r>
                        <a:rPr lang="en-US" dirty="0" err="1" smtClean="0"/>
                        <a:t>hızla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genişleyen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kaliteli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Ar</a:t>
                      </a:r>
                      <a:r>
                        <a:rPr lang="en-US" dirty="0" smtClean="0"/>
                        <a:t>-Ge </a:t>
                      </a:r>
                      <a:r>
                        <a:rPr lang="en-US" dirty="0" err="1" smtClean="0"/>
                        <a:t>projelerine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ilgili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akademik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kadrosu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fırsat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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689646"/>
                  </a:ext>
                </a:extLst>
              </a:tr>
            </a:tbl>
          </a:graphicData>
        </a:graphic>
      </p:graphicFrame>
      <p:pic>
        <p:nvPicPr>
          <p:cNvPr id="5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100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5812673"/>
              </p:ext>
            </p:extLst>
          </p:nvPr>
        </p:nvGraphicFramePr>
        <p:xfrm>
          <a:off x="457200" y="1417638"/>
          <a:ext cx="8229600" cy="50990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35080">
                  <a:extLst>
                    <a:ext uri="{9D8B030D-6E8A-4147-A177-3AD203B41FA5}">
                      <a16:colId xmlns:a16="http://schemas.microsoft.com/office/drawing/2014/main" xmlns="" val="959239391"/>
                    </a:ext>
                  </a:extLst>
                </a:gridCol>
                <a:gridCol w="1594520">
                  <a:extLst>
                    <a:ext uri="{9D8B030D-6E8A-4147-A177-3AD203B41FA5}">
                      <a16:colId xmlns:a16="http://schemas.microsoft.com/office/drawing/2014/main" xmlns="" val="1820457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+mj-lt"/>
                        </a:rPr>
                        <a:t>Tehditler</a:t>
                      </a:r>
                      <a:endParaRPr lang="en-US" sz="18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Durum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8117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effectLst/>
                          <a:latin typeface="+mj-lt"/>
                        </a:rPr>
                        <a:t>T1-GYÜ endeksine giren ilk 50 üniversitenin rekabet durumu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tehdit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2663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T2-Danışmanlık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Firmalarının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/>
                      </a:r>
                      <a:br>
                        <a:rPr lang="en-US" sz="1800" b="0" i="0" u="none" strike="noStrike" dirty="0">
                          <a:effectLst/>
                          <a:latin typeface="+mj-lt"/>
                        </a:rPr>
                      </a:b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Rekabete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Etkisi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/>
                      </a:r>
                      <a:br>
                        <a:rPr lang="en-US" sz="1800" b="0" i="0" u="none" strike="noStrike" dirty="0">
                          <a:effectLst/>
                          <a:latin typeface="+mj-lt"/>
                        </a:rPr>
                      </a:b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Akişmer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ve</a:t>
                      </a:r>
                      <a:r>
                        <a:rPr lang="en-US" sz="1800" b="0" i="0" u="none" strike="noStrike" dirty="0">
                          <a:effectLst/>
                          <a:latin typeface="+mj-lt"/>
                        </a:rPr>
                        <a:t> SDÜ TTO </a:t>
                      </a:r>
                      <a:r>
                        <a:rPr lang="en-US" sz="1800" b="0" i="0" u="none" strike="noStrike" dirty="0" err="1">
                          <a:effectLst/>
                          <a:latin typeface="+mj-lt"/>
                        </a:rPr>
                        <a:t>ofisleri</a:t>
                      </a:r>
                      <a:endParaRPr lang="en-US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tehdit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6545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effectLst/>
                          <a:latin typeface="+mj-lt"/>
                        </a:rPr>
                        <a:t>T3-Personelin Evrak Takibinde Hata Yapması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tehdit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374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effectLst/>
                          <a:latin typeface="+mj-lt"/>
                        </a:rPr>
                        <a:t>T4-Teknik Ekipmanların Arızalanması (Tv, Bilgisiyar, Yazıcı, Projeksiyon)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tehdit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509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T5-Türkiye'de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Faiz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Oranlarının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Yüksek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Olması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ekonomideki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değişim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tehdit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1843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T6-Projelerin ve danışmanlık hizmetlerinin tamamlanmadan fesh edilmek istenmesi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tehdit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846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T7-Üniversite Sanayi İş Birliği Kültürünün Zayıf Olması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tehdit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9094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T8-Projelerin zamanında tamamlanmaması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tehdit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0043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effectLst/>
                          <a:latin typeface="+mj-lt"/>
                        </a:rPr>
                        <a:t>T9-Projelerde istenilen çıktıların alınmaması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tehdit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4389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T10-Proje ödemelerinin zamanında yapılmaması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 tehdit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499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T11-Firma ödemelerinin zamanında yapılmaması.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tehdit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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28356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5" name="Resim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995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75155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8773082"/>
              </p:ext>
            </p:extLst>
          </p:nvPr>
        </p:nvGraphicFramePr>
        <p:xfrm>
          <a:off x="683568" y="1397882"/>
          <a:ext cx="7920880" cy="50995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40294">
                  <a:extLst>
                    <a:ext uri="{9D8B030D-6E8A-4147-A177-3AD203B41FA5}">
                      <a16:colId xmlns:a16="http://schemas.microsoft.com/office/drawing/2014/main" xmlns="" val="3368969137"/>
                    </a:ext>
                  </a:extLst>
                </a:gridCol>
                <a:gridCol w="2486824">
                  <a:extLst>
                    <a:ext uri="{9D8B030D-6E8A-4147-A177-3AD203B41FA5}">
                      <a16:colId xmlns:a16="http://schemas.microsoft.com/office/drawing/2014/main" xmlns="" val="3508075268"/>
                    </a:ext>
                  </a:extLst>
                </a:gridCol>
                <a:gridCol w="2793762">
                  <a:extLst>
                    <a:ext uri="{9D8B030D-6E8A-4147-A177-3AD203B41FA5}">
                      <a16:colId xmlns:a16="http://schemas.microsoft.com/office/drawing/2014/main" xmlns="" val="2170579371"/>
                    </a:ext>
                  </a:extLst>
                </a:gridCol>
              </a:tblGrid>
              <a:tr h="230918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Paydaş</a:t>
                      </a:r>
                      <a:r>
                        <a:rPr lang="tr-TR" sz="1600" baseline="0" dirty="0" smtClean="0"/>
                        <a:t> Adı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Paydaş Beklentisi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Karşılanma</a:t>
                      </a:r>
                      <a:r>
                        <a:rPr lang="tr-TR" sz="1600" baseline="0" dirty="0" smtClean="0"/>
                        <a:t> Durumu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6191789"/>
                  </a:ext>
                </a:extLst>
              </a:tr>
              <a:tr h="4257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Rektörlük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tarafından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işler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Üniversitedeki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patent,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sanayii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işbirlikleri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hakkında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aporlama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yönetimin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ettiği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belli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aralıklar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rapor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sunum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şeklinde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sunulmuştur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27759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PERSONELİ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Verimli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Çıktılar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Verimli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şekilde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personeller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çalışmaktadır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59961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İDARİ PERSONEL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Verimli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Çıktılar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edilen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işer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satın alma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birimleri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paylaşılmış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süreçte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koordineli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çalışılmaya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devam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edilmektedir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77382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Öğrenci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Ücret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Verimli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Ortamı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Üretme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zamanlı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öğrencilerimiz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verimli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şekilde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çalışılmaya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karşılanmaya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devam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edilmektedir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16099278"/>
                  </a:ext>
                </a:extLst>
              </a:tr>
              <a:tr h="72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çağrı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bilgilendirilmesi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patent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başburu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sanayi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firmaları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dış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firmalarla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iletişim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verimli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Gelen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neticesinde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adet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yazım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desteğive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bilgilendirmesi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yapılmıştır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adet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bilgilendirme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toplantısı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yapılmıştır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65236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çağrı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bilgilendirilmesi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Yarışmalar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hakkında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bilgiler</a:t>
                      </a:r>
                      <a:endParaRPr lang="en-U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Yarışmaya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katılmaları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bilgilendirme</a:t>
                      </a:r>
                      <a:endParaRPr lang="en-U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Gelen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neticesinde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öğrencinin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bitirme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tezi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yazımlarına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olunmuştur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Yarışmaya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katılmak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isteyen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öğrenciye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olunmuştur.4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öğrencinin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programına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kabul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edildi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79457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Ulusal/Uluslararası Ar-Ge Kuruluşları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Destekleyici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8395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Ofisleri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Verimli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işbirlikleri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devam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etmektedir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70527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TÜBİTAK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GYÜ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Endeks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Durum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Açılan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çağrılara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olarak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sunulmaktadır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Ayrıca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GYÜ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Endeksi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istenilen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kapatılması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gereken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projelerin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gerekli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işlem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başlatılıp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verilmektedir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0794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29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4007346"/>
              </p:ext>
            </p:extLst>
          </p:nvPr>
        </p:nvGraphicFramePr>
        <p:xfrm>
          <a:off x="179512" y="764704"/>
          <a:ext cx="8820472" cy="58642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97770">
                  <a:extLst>
                    <a:ext uri="{9D8B030D-6E8A-4147-A177-3AD203B41FA5}">
                      <a16:colId xmlns:a16="http://schemas.microsoft.com/office/drawing/2014/main" xmlns="" val="871121466"/>
                    </a:ext>
                  </a:extLst>
                </a:gridCol>
                <a:gridCol w="3578849">
                  <a:extLst>
                    <a:ext uri="{9D8B030D-6E8A-4147-A177-3AD203B41FA5}">
                      <a16:colId xmlns:a16="http://schemas.microsoft.com/office/drawing/2014/main" xmlns="" val="2376791809"/>
                    </a:ext>
                  </a:extLst>
                </a:gridCol>
                <a:gridCol w="2943853">
                  <a:extLst>
                    <a:ext uri="{9D8B030D-6E8A-4147-A177-3AD203B41FA5}">
                      <a16:colId xmlns:a16="http://schemas.microsoft.com/office/drawing/2014/main" xmlns="" val="2448305920"/>
                    </a:ext>
                  </a:extLst>
                </a:gridCol>
              </a:tblGrid>
              <a:tr h="278964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Paydaş</a:t>
                      </a:r>
                      <a:r>
                        <a:rPr lang="tr-TR" sz="1400" baseline="0" dirty="0" smtClean="0"/>
                        <a:t> Adı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Paydaş Beklentisi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Karşılanma</a:t>
                      </a:r>
                      <a:r>
                        <a:rPr lang="tr-TR" sz="1400" baseline="0" dirty="0" smtClean="0"/>
                        <a:t> Durumu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9588806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KOSGEB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Kosgebe</a:t>
                      </a:r>
                      <a:r>
                        <a:rPr lang="en-US" sz="1000" baseline="0" dirty="0" smtClean="0"/>
                        <a:t> TTO </a:t>
                      </a:r>
                      <a:r>
                        <a:rPr lang="en-US" sz="1000" baseline="0" dirty="0" err="1" smtClean="0"/>
                        <a:t>Ofisinin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firmalar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için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hazırlamış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olduğu</a:t>
                      </a:r>
                      <a:r>
                        <a:rPr lang="en-US" sz="1000" baseline="0" dirty="0" smtClean="0"/>
                        <a:t> 8 </a:t>
                      </a:r>
                      <a:r>
                        <a:rPr lang="en-US" sz="1000" baseline="0" dirty="0" err="1" smtClean="0"/>
                        <a:t>adet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proje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sunulmuştur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0803628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Bakanlıklar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Ulusal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Ajans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(Erasmus,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Ab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Hibeleri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Gerekli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çağrılar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kapsamında</a:t>
                      </a:r>
                      <a:r>
                        <a:rPr lang="en-US" sz="1000" dirty="0" smtClean="0"/>
                        <a:t> 4 </a:t>
                      </a:r>
                      <a:r>
                        <a:rPr lang="en-US" sz="1000" dirty="0" err="1" smtClean="0"/>
                        <a:t>adet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proje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sunulmuştur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6895090"/>
                  </a:ext>
                </a:extLst>
              </a:tr>
              <a:tr h="223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Kalkınma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Ajansları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Kalkınma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Ajanslarına</a:t>
                      </a:r>
                      <a:r>
                        <a:rPr lang="en-US" sz="1000" baseline="0" dirty="0" smtClean="0"/>
                        <a:t> 2 </a:t>
                      </a:r>
                      <a:r>
                        <a:rPr lang="en-US" sz="1000" baseline="0" dirty="0" err="1" smtClean="0"/>
                        <a:t>Adet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Proje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Sunulmuştur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94659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Destekleyici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Pazarları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AOSB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ile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işbirliğimiz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devam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etmektedir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Teknopark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için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gerekli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çalışmalar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devam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etmektedir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Yapılan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Proje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Pazarına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Üniversitemiz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destek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olmuştur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Ayrıca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Üniversitemizden</a:t>
                      </a:r>
                      <a:r>
                        <a:rPr lang="en-US" sz="1000" baseline="0" dirty="0" smtClean="0"/>
                        <a:t> 3 </a:t>
                      </a:r>
                      <a:r>
                        <a:rPr lang="en-US" sz="1000" baseline="0" dirty="0" err="1" smtClean="0"/>
                        <a:t>öğrenci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projeleri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ile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katılmıştır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7788580"/>
                  </a:ext>
                </a:extLst>
              </a:tr>
              <a:tr h="502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Destekleyici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Pazarları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ATSO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ile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işbirliğimiz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devam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etmektedir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Ortak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olarak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bilgilendirme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toplantıları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yapılmaktadır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Çözüm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önerileri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sunulmaktadır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5194481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Özel Sektör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Destekleyici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Talep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eden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firmalar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için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danışmanlık</a:t>
                      </a:r>
                      <a:r>
                        <a:rPr lang="en-US" sz="1000" dirty="0" smtClean="0"/>
                        <a:t>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proje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yazımı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ve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bilgilendirme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toplantıları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yapılmaktadır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4538006"/>
                  </a:ext>
                </a:extLst>
              </a:tr>
              <a:tr h="6416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Sivil Toplum Kuruluşları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Destekleyici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Gelen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talepler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doğrultusunda</a:t>
                      </a:r>
                      <a:r>
                        <a:rPr lang="en-US" sz="1000" dirty="0" smtClean="0"/>
                        <a:t> 3 </a:t>
                      </a:r>
                      <a:r>
                        <a:rPr lang="en-US" sz="1000" dirty="0" err="1" smtClean="0"/>
                        <a:t>adet</a:t>
                      </a:r>
                      <a:r>
                        <a:rPr lang="en-US" sz="1000" dirty="0" smtClean="0"/>
                        <a:t> STK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ile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eşbaşvuran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olduğumuz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proje</a:t>
                      </a:r>
                      <a:r>
                        <a:rPr lang="en-US" sz="1000" baseline="0" dirty="0" smtClean="0"/>
                        <a:t> AB </a:t>
                      </a:r>
                      <a:r>
                        <a:rPr lang="en-US" sz="1000" baseline="0" dirty="0" err="1" smtClean="0"/>
                        <a:t>sunulmuştur</a:t>
                      </a:r>
                      <a:r>
                        <a:rPr lang="en-US" sz="1000" baseline="0" dirty="0" smtClean="0"/>
                        <a:t>. 1 </a:t>
                      </a:r>
                      <a:r>
                        <a:rPr lang="en-US" sz="1000" baseline="0" dirty="0" err="1" smtClean="0"/>
                        <a:t>Projemiz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onay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almıştır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Diğerleri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değerlendirme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aşamasındadır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4721211"/>
                  </a:ext>
                </a:extLst>
              </a:tr>
              <a:tr h="362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Yurt İçi Üniversiteler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, 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Ortak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projeler</a:t>
                      </a:r>
                      <a:r>
                        <a:rPr lang="en-US" sz="1000" dirty="0" smtClean="0"/>
                        <a:t>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çözüm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öneriler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ve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organizasyonlar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gerçekleştirilmektedir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9508096"/>
                  </a:ext>
                </a:extLst>
              </a:tr>
              <a:tr h="2876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Kuruluşları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Destekleyici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Bilgilendirme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Toplantıları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Bilgilendirme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toplantıları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yapılmaktadır</a:t>
                      </a:r>
                      <a:r>
                        <a:rPr lang="en-US" sz="1000" baseline="0" dirty="0" smtClean="0"/>
                        <a:t>. 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2740988"/>
                  </a:ext>
                </a:extLst>
              </a:tr>
              <a:tr h="502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Yerel Yönetimler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Destekleyici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Bilgilendirme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Toplantıları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Talep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edilen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bilgilendirme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toplantıları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yapılmaktadır</a:t>
                      </a:r>
                      <a:r>
                        <a:rPr lang="en-US" sz="1000" baseline="0" dirty="0" smtClean="0"/>
                        <a:t>. </a:t>
                      </a:r>
                      <a:r>
                        <a:rPr lang="en-US" sz="1000" baseline="0" dirty="0" err="1" smtClean="0"/>
                        <a:t>Ayrıca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Faydalı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çözüm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önerileri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sunulmaktadır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3016056"/>
                  </a:ext>
                </a:extLst>
              </a:tr>
              <a:tr h="502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Yurt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Dışı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Faydalı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Yenilikçi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Sürdürülebilir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Projeler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, 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İşbirlikleri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oluşturulmaya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çalışılmaktadır.AB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projeleri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için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iletişimde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bulunduğumuz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ve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yazımına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başladığımız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proje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bulunmaktadır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1728917"/>
                  </a:ext>
                </a:extLst>
              </a:tr>
              <a:tr h="334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Durum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Bilgilendirmesi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İstenilen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bilgiler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gönderilmiştir</a:t>
                      </a:r>
                      <a:r>
                        <a:rPr lang="en-US" sz="1000" baseline="0" dirty="0" smtClean="0"/>
                        <a:t>.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7536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5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465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9806075"/>
              </p:ext>
            </p:extLst>
          </p:nvPr>
        </p:nvGraphicFramePr>
        <p:xfrm>
          <a:off x="500998" y="1532986"/>
          <a:ext cx="8142003" cy="4920353"/>
        </p:xfrm>
        <a:graphic>
          <a:graphicData uri="http://schemas.openxmlformats.org/drawingml/2006/table">
            <a:tbl>
              <a:tblPr/>
              <a:tblGrid>
                <a:gridCol w="528665">
                  <a:extLst>
                    <a:ext uri="{9D8B030D-6E8A-4147-A177-3AD203B41FA5}">
                      <a16:colId xmlns:a16="http://schemas.microsoft.com/office/drawing/2014/main" xmlns="" val="1376739989"/>
                    </a:ext>
                  </a:extLst>
                </a:gridCol>
                <a:gridCol w="2489134">
                  <a:extLst>
                    <a:ext uri="{9D8B030D-6E8A-4147-A177-3AD203B41FA5}">
                      <a16:colId xmlns:a16="http://schemas.microsoft.com/office/drawing/2014/main" xmlns="" val="255650213"/>
                    </a:ext>
                  </a:extLst>
                </a:gridCol>
                <a:gridCol w="572721">
                  <a:extLst>
                    <a:ext uri="{9D8B030D-6E8A-4147-A177-3AD203B41FA5}">
                      <a16:colId xmlns:a16="http://schemas.microsoft.com/office/drawing/2014/main" xmlns="" val="3577513187"/>
                    </a:ext>
                  </a:extLst>
                </a:gridCol>
                <a:gridCol w="693874">
                  <a:extLst>
                    <a:ext uri="{9D8B030D-6E8A-4147-A177-3AD203B41FA5}">
                      <a16:colId xmlns:a16="http://schemas.microsoft.com/office/drawing/2014/main" xmlns="" val="260729700"/>
                    </a:ext>
                  </a:extLst>
                </a:gridCol>
                <a:gridCol w="561707">
                  <a:extLst>
                    <a:ext uri="{9D8B030D-6E8A-4147-A177-3AD203B41FA5}">
                      <a16:colId xmlns:a16="http://schemas.microsoft.com/office/drawing/2014/main" xmlns="" val="95622018"/>
                    </a:ext>
                  </a:extLst>
                </a:gridCol>
                <a:gridCol w="275347">
                  <a:extLst>
                    <a:ext uri="{9D8B030D-6E8A-4147-A177-3AD203B41FA5}">
                      <a16:colId xmlns:a16="http://schemas.microsoft.com/office/drawing/2014/main" xmlns="" val="314736979"/>
                    </a:ext>
                  </a:extLst>
                </a:gridCol>
                <a:gridCol w="275347">
                  <a:extLst>
                    <a:ext uri="{9D8B030D-6E8A-4147-A177-3AD203B41FA5}">
                      <a16:colId xmlns:a16="http://schemas.microsoft.com/office/drawing/2014/main" xmlns="" val="3136718452"/>
                    </a:ext>
                  </a:extLst>
                </a:gridCol>
                <a:gridCol w="275347">
                  <a:extLst>
                    <a:ext uri="{9D8B030D-6E8A-4147-A177-3AD203B41FA5}">
                      <a16:colId xmlns:a16="http://schemas.microsoft.com/office/drawing/2014/main" xmlns="" val="2744287262"/>
                    </a:ext>
                  </a:extLst>
                </a:gridCol>
                <a:gridCol w="275347">
                  <a:extLst>
                    <a:ext uri="{9D8B030D-6E8A-4147-A177-3AD203B41FA5}">
                      <a16:colId xmlns:a16="http://schemas.microsoft.com/office/drawing/2014/main" xmlns="" val="1413817988"/>
                    </a:ext>
                  </a:extLst>
                </a:gridCol>
                <a:gridCol w="275347">
                  <a:extLst>
                    <a:ext uri="{9D8B030D-6E8A-4147-A177-3AD203B41FA5}">
                      <a16:colId xmlns:a16="http://schemas.microsoft.com/office/drawing/2014/main" xmlns="" val="774904525"/>
                    </a:ext>
                  </a:extLst>
                </a:gridCol>
                <a:gridCol w="275347">
                  <a:extLst>
                    <a:ext uri="{9D8B030D-6E8A-4147-A177-3AD203B41FA5}">
                      <a16:colId xmlns:a16="http://schemas.microsoft.com/office/drawing/2014/main" xmlns="" val="3873891433"/>
                    </a:ext>
                  </a:extLst>
                </a:gridCol>
                <a:gridCol w="275347">
                  <a:extLst>
                    <a:ext uri="{9D8B030D-6E8A-4147-A177-3AD203B41FA5}">
                      <a16:colId xmlns:a16="http://schemas.microsoft.com/office/drawing/2014/main" xmlns="" val="1600559994"/>
                    </a:ext>
                  </a:extLst>
                </a:gridCol>
                <a:gridCol w="275347">
                  <a:extLst>
                    <a:ext uri="{9D8B030D-6E8A-4147-A177-3AD203B41FA5}">
                      <a16:colId xmlns:a16="http://schemas.microsoft.com/office/drawing/2014/main" xmlns="" val="2192556954"/>
                    </a:ext>
                  </a:extLst>
                </a:gridCol>
                <a:gridCol w="275347">
                  <a:extLst>
                    <a:ext uri="{9D8B030D-6E8A-4147-A177-3AD203B41FA5}">
                      <a16:colId xmlns:a16="http://schemas.microsoft.com/office/drawing/2014/main" xmlns="" val="2563994558"/>
                    </a:ext>
                  </a:extLst>
                </a:gridCol>
                <a:gridCol w="272593">
                  <a:extLst>
                    <a:ext uri="{9D8B030D-6E8A-4147-A177-3AD203B41FA5}">
                      <a16:colId xmlns:a16="http://schemas.microsoft.com/office/drawing/2014/main" xmlns="" val="2460449553"/>
                    </a:ext>
                  </a:extLst>
                </a:gridCol>
                <a:gridCol w="272593">
                  <a:extLst>
                    <a:ext uri="{9D8B030D-6E8A-4147-A177-3AD203B41FA5}">
                      <a16:colId xmlns:a16="http://schemas.microsoft.com/office/drawing/2014/main" xmlns="" val="4090872088"/>
                    </a:ext>
                  </a:extLst>
                </a:gridCol>
                <a:gridCol w="272593">
                  <a:extLst>
                    <a:ext uri="{9D8B030D-6E8A-4147-A177-3AD203B41FA5}">
                      <a16:colId xmlns:a16="http://schemas.microsoft.com/office/drawing/2014/main" xmlns="" val="2698734785"/>
                    </a:ext>
                  </a:extLst>
                </a:gridCol>
              </a:tblGrid>
              <a:tr h="18484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SÜREÇ ADI: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Süreç No</a:t>
                      </a:r>
                    </a:p>
                  </a:txBody>
                  <a:tcPr marL="8252" marR="8252" marT="8252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GERÇEKLEŞEN GÖSTERGELERİ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3626138"/>
                  </a:ext>
                </a:extLst>
              </a:tr>
              <a:tr h="18484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5217858"/>
                  </a:ext>
                </a:extLst>
              </a:tr>
              <a:tr h="453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Sıra No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Performans Kriteri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İlgili Olduğu Stratejik Faaliyet No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 Gerçekleşen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 Hedef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Ocak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Şubat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Nisan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Mayıs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Haziran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Temmuz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Ağustos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Eylül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Ekim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Kasım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Aralık</a:t>
                      </a:r>
                    </a:p>
                  </a:txBody>
                  <a:tcPr marL="8252" marR="8252" marT="825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482775"/>
                  </a:ext>
                </a:extLst>
              </a:tr>
              <a:tr h="3554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Etkinlik Sayısı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1.4.6.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Ölçülmedi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8947594"/>
                  </a:ext>
                </a:extLst>
              </a:tr>
              <a:tr h="399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Ulusal ve Uluslararası Onay alan Proje Sayısı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7667460"/>
                  </a:ext>
                </a:extLst>
              </a:tr>
              <a:tr h="470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Danışmanlık Verilen Şirket Sayısı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1.4.6.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7826637"/>
                  </a:ext>
                </a:extLst>
              </a:tr>
              <a:tr h="346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Danışmanlık Memnuniyet Oranı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1.4.6.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&gt;70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3637957"/>
                  </a:ext>
                </a:extLst>
              </a:tr>
              <a:tr h="242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 Sayısı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2.5.1.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8969011"/>
                  </a:ext>
                </a:extLst>
              </a:tr>
              <a:tr h="3501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TTO Ofisi Memnuniyet Oranı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1.1.1.-1.1.2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&gt;70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&gt;79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7380526"/>
                  </a:ext>
                </a:extLst>
              </a:tr>
              <a:tr h="4087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Girişimci ve yenlikçi Üniversite Endeksi Sıralaması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60&lt;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ilk 50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8188634"/>
                  </a:ext>
                </a:extLst>
              </a:tr>
              <a:tr h="50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Başvuru Sayıları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3.1.5.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7342039"/>
                  </a:ext>
                </a:extLst>
              </a:tr>
              <a:tr h="5207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Birliği Protokolü Sayısı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6388252"/>
                  </a:ext>
                </a:extLst>
              </a:tr>
              <a:tr h="501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ve Ortak Program Sonucu Eğitilen Personel Sayısı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2" marR="8252" marT="8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3322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4398</Words>
  <Application>Microsoft Office PowerPoint</Application>
  <PresentationFormat>Ekran Gösterisi (4:3)</PresentationFormat>
  <Paragraphs>8723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2018 YILI  NİSAN-EKİM YGG SUNUMU  TTO SÜRECİ  14/11/2018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 FAALİYETİN ADI Sorumlu Kaynak Takip          Göstergesi Termin OCAK ŞUBAT MART NİSAN MAYIS HAZİRAN TEMMUZ AĞUSTOS EYLÜL EKİM KASIM ARALIK   1 2 3 4 5 6 7 8 9 10 11 12 13 14 15 16 17 18 19 20 21 22 23 24 25 26 27 28 29 30 31 32 33 34 35 36 37 38 39 40 41 42 43 44 45 46 47 48 49 50 51 52 1.TTO Tanıtım Etkinlik Sayısı      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1.1. Akademisyenlere, öğrencilere ve kurum dışına(Kamu- STK- Sanayi vb) yönelik TTO toplantıları TTO Ofisi İG-KT-EK-TK Mail ve Afiş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1.2 Fuar Katılımları TTO Ofisi İG-KT-EK-TK Mail, Afiş ve Fotoğraf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1.3 Sanayi firma- Kamu ziyaretleri TTO Ofisi İG-KT-EK-TK Fotoğraflar- Dökümanlar- Evralar ve Sistem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2.Ulusal ve Uluslararası Onay alan Proje Sayısı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2.1.Uygun proje çağrılarının, proje pazarlarının ve yarışmaların akademisyenlere ilanı TTO Ofisi İG-KT-EK-TK Mail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2.2.Proje Yazım ve Düzenleme Desteği TTO Ofisi İG-KT-EK-TK Mail, Proje Evrakları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2.3.Uygun proje çağrılarının, proje pazarlarının ve yarışmaların sanayi firmalarına ilanı TTO Ofisi İG-KT-EK-TK Mail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3.Danışmanlık Verilen Şirket Sayısı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3.1. Sanayi firmaları ile görüşmek TTO Ofisi İG-KT-EK-TK Fotoğraflar, mailler 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3.2 Sanayi Firmalarının gereksinimlerini tanımlamak TTO Ofisi İG-KT-EK-TK Toplantılar, Döküman ve belgeler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3.3. Sanayi Firmalarına çözüm önerileri sunmak TTO Ofisi İG-KT-EK-TK Raporlar, döküman ve belgeler P  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 3.4. Sanayi firmalarına gerekli eğitimleri koordine etmek TTO Ofisi İG-KT-EK-TK Dökümanlar- Evraklar ve Başvuru p                                                                                                       G                                                                                                        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Pc</cp:lastModifiedBy>
  <cp:revision>119</cp:revision>
  <dcterms:created xsi:type="dcterms:W3CDTF">2016-08-26T15:45:58Z</dcterms:created>
  <dcterms:modified xsi:type="dcterms:W3CDTF">2018-11-16T07:24:17Z</dcterms:modified>
</cp:coreProperties>
</file>