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1" r:id="rId3"/>
    <p:sldId id="302" r:id="rId4"/>
    <p:sldId id="303" r:id="rId5"/>
    <p:sldId id="257" r:id="rId6"/>
    <p:sldId id="284" r:id="rId7"/>
    <p:sldId id="304" r:id="rId8"/>
    <p:sldId id="285" r:id="rId9"/>
    <p:sldId id="300" r:id="rId10"/>
    <p:sldId id="305" r:id="rId11"/>
    <p:sldId id="306" r:id="rId12"/>
    <p:sldId id="308" r:id="rId13"/>
    <p:sldId id="307" r:id="rId14"/>
    <p:sldId id="294" r:id="rId15"/>
    <p:sldId id="309" r:id="rId16"/>
    <p:sldId id="31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04" autoAdjust="0"/>
  </p:normalViewPr>
  <p:slideViewPr>
    <p:cSldViewPr>
      <p:cViewPr>
        <p:scale>
          <a:sx n="100" d="100"/>
          <a:sy n="100" d="100"/>
        </p:scale>
        <p:origin x="191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SEM\SEM%20E&#287;itim%20ANKETLER&#304;%20-%202018\Genel%20&#304;ngilizce%20%20(09.07.2018%20-%2005.10.2018)%20-\KY-FR-0006%20Program%20Anket%20Analiz-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SEM\SEM%20E&#287;itim%20ANKETLER&#304;%20-%202018\Genel%20&#304;ngilizce%20%20(09.07.2018%20-%2005.10.2018)%20-\KY-FR-0006%20Program%20Anket%20Analiz-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SEM\SEM%20E&#287;itim%20ANKETLER&#304;%20-%202018\Genel%20&#304;ngilizce%20%20(09.07.2018%20-%2005.10.2018)%20-\KY-FR-0006%20Program%20Anket%20Analiz-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al__ma_Sayfas_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5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\everyone\_Kalite%20Y&#246;netim%20Sistemi\Birim%20Anketleri\ANKET%20ANAL&#304;ZLER\SEM\SEM%20E&#287;itim%20ANKETLER&#304;%20-%202018\Genel%20&#304;ngilizce%20%20(09.07.2018%20-%2005.10.2018)%20-\KY-FR-0006%20Program%20Anket%20Analiz-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al__ma_Sayfas_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265836608578457"/>
          <c:y val="9.0138478867621052E-2"/>
          <c:w val="0.59140060411015738"/>
          <c:h val="0.7064736409419785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75B-44F0-AB42-5BC0956D9E1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75B-44F0-AB42-5BC0956D9E14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75B-44F0-AB42-5BC0956D9E14}"/>
              </c:ext>
            </c:extLst>
          </c:dPt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Sayfa1!$E$40:$E$42</c:f>
              <c:numCache>
                <c:formatCode>0%</c:formatCode>
                <c:ptCount val="3"/>
                <c:pt idx="0">
                  <c:v>0.95833333333333326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383744"/>
        <c:axId val="340881120"/>
      </c:barChart>
      <c:catAx>
        <c:axId val="40438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81120"/>
        <c:crosses val="autoZero"/>
        <c:auto val="1"/>
        <c:lblAlgn val="ctr"/>
        <c:lblOffset val="100"/>
        <c:noMultiLvlLbl val="0"/>
      </c:catAx>
      <c:valAx>
        <c:axId val="340881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383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137280"/>
        <c:axId val="318619344"/>
        <c:axId val="0"/>
      </c:bar3DChart>
      <c:catAx>
        <c:axId val="4171372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18619344"/>
        <c:crosses val="autoZero"/>
        <c:auto val="1"/>
        <c:lblAlgn val="ctr"/>
        <c:lblOffset val="100"/>
        <c:noMultiLvlLbl val="0"/>
      </c:catAx>
      <c:valAx>
        <c:axId val="31861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1713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805518966877785"/>
          <c:y val="0.13073218256043345"/>
          <c:w val="0.56509675111348567"/>
          <c:h val="0.747067344634790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092768"/>
        <c:axId val="333093328"/>
      </c:barChart>
      <c:catAx>
        <c:axId val="3330927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33093328"/>
        <c:crosses val="autoZero"/>
        <c:auto val="1"/>
        <c:lblAlgn val="ctr"/>
        <c:lblOffset val="100"/>
        <c:noMultiLvlLbl val="0"/>
      </c:catAx>
      <c:valAx>
        <c:axId val="333093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3092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Sayfa1!$A$50:$K$50</c:f>
              <c:numCache>
                <c:formatCode>0%</c:formatCode>
                <c:ptCount val="11"/>
                <c:pt idx="0">
                  <c:v>0.91428571428571426</c:v>
                </c:pt>
                <c:pt idx="1">
                  <c:v>0.91428571428571426</c:v>
                </c:pt>
                <c:pt idx="2">
                  <c:v>0.91428571428571426</c:v>
                </c:pt>
                <c:pt idx="3">
                  <c:v>0.94285714285714284</c:v>
                </c:pt>
                <c:pt idx="4">
                  <c:v>0.88571428571428579</c:v>
                </c:pt>
                <c:pt idx="5">
                  <c:v>0.8571428571428571</c:v>
                </c:pt>
                <c:pt idx="6">
                  <c:v>0.93333333333333335</c:v>
                </c:pt>
                <c:pt idx="7">
                  <c:v>0.91428571428571426</c:v>
                </c:pt>
                <c:pt idx="8">
                  <c:v>0.94285714285714284</c:v>
                </c:pt>
                <c:pt idx="9">
                  <c:v>0.91428571428571426</c:v>
                </c:pt>
                <c:pt idx="10">
                  <c:v>0.94285714285714284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87-4AA8-B146-54A7B3883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8032400"/>
        <c:axId val="338032960"/>
        <c:axId val="0"/>
      </c:bar3DChart>
      <c:catAx>
        <c:axId val="3380324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38032960"/>
        <c:crosses val="autoZero"/>
        <c:auto val="1"/>
        <c:lblAlgn val="ctr"/>
        <c:lblOffset val="100"/>
        <c:noMultiLvlLbl val="0"/>
      </c:catAx>
      <c:valAx>
        <c:axId val="33803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3803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805518966877785"/>
          <c:y val="0.13073218256043345"/>
          <c:w val="0.56509675111348567"/>
          <c:h val="0.747067344634790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970896"/>
        <c:axId val="326971456"/>
      </c:barChart>
      <c:catAx>
        <c:axId val="3269708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26971456"/>
        <c:crosses val="autoZero"/>
        <c:auto val="1"/>
        <c:lblAlgn val="ctr"/>
        <c:lblOffset val="100"/>
        <c:noMultiLvlLbl val="0"/>
      </c:catAx>
      <c:valAx>
        <c:axId val="32697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6970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6973136"/>
        <c:axId val="326973696"/>
        <c:axId val="0"/>
      </c:bar3DChart>
      <c:catAx>
        <c:axId val="3269731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26973696"/>
        <c:crosses val="autoZero"/>
        <c:auto val="1"/>
        <c:lblAlgn val="ctr"/>
        <c:lblOffset val="100"/>
        <c:noMultiLvlLbl val="0"/>
      </c:catAx>
      <c:valAx>
        <c:axId val="32697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2697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Sayfa1!$A$50:$K$50</c:f>
              <c:numCache>
                <c:formatCode>0%</c:formatCode>
                <c:ptCount val="11"/>
                <c:pt idx="0">
                  <c:v>0.87555555555555564</c:v>
                </c:pt>
                <c:pt idx="1">
                  <c:v>0.86382978723404258</c:v>
                </c:pt>
                <c:pt idx="2">
                  <c:v>0.85531914893617011</c:v>
                </c:pt>
                <c:pt idx="3">
                  <c:v>0.82127659574468093</c:v>
                </c:pt>
                <c:pt idx="4">
                  <c:v>0.80425531914893611</c:v>
                </c:pt>
                <c:pt idx="5">
                  <c:v>0.83829787234042552</c:v>
                </c:pt>
                <c:pt idx="6">
                  <c:v>0.88695652173913042</c:v>
                </c:pt>
                <c:pt idx="7">
                  <c:v>0.81276595744680846</c:v>
                </c:pt>
                <c:pt idx="8">
                  <c:v>0.83829787234042552</c:v>
                </c:pt>
                <c:pt idx="9">
                  <c:v>0.83478260869565213</c:v>
                </c:pt>
                <c:pt idx="10">
                  <c:v>0.876595744680851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7053888"/>
        <c:axId val="327054448"/>
        <c:axId val="0"/>
      </c:bar3DChart>
      <c:catAx>
        <c:axId val="3270538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27054448"/>
        <c:crosses val="autoZero"/>
        <c:auto val="1"/>
        <c:lblAlgn val="ctr"/>
        <c:lblOffset val="100"/>
        <c:noMultiLvlLbl val="0"/>
      </c:catAx>
      <c:valAx>
        <c:axId val="32705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2705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805518966877785"/>
          <c:y val="0.13073218256043345"/>
          <c:w val="0.56509675111348567"/>
          <c:h val="0.747067344634790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08112"/>
        <c:axId val="402408672"/>
      </c:barChart>
      <c:catAx>
        <c:axId val="4024081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02408672"/>
        <c:crosses val="autoZero"/>
        <c:auto val="1"/>
        <c:lblAlgn val="ctr"/>
        <c:lblOffset val="100"/>
        <c:noMultiLvlLbl val="0"/>
      </c:catAx>
      <c:valAx>
        <c:axId val="402408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2408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410352"/>
        <c:axId val="402410912"/>
        <c:axId val="0"/>
      </c:bar3DChart>
      <c:catAx>
        <c:axId val="4024103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2410912"/>
        <c:crosses val="autoZero"/>
        <c:auto val="1"/>
        <c:lblAlgn val="ctr"/>
        <c:lblOffset val="100"/>
        <c:noMultiLvlLbl val="0"/>
      </c:catAx>
      <c:valAx>
        <c:axId val="40241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0241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805518966877785"/>
          <c:y val="0.13073218256043345"/>
          <c:w val="0.56509675111348567"/>
          <c:h val="0.747067344634790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Sayfa1!$C$40:$C$42</c:f>
              <c:strCache>
                <c:ptCount val="3"/>
                <c:pt idx="0">
                  <c:v>eğitim memnuniyet</c:v>
                </c:pt>
                <c:pt idx="1">
                  <c:v>eğitmen memnuniyet</c:v>
                </c:pt>
                <c:pt idx="2">
                  <c:v>eğitim salonu memnuniyet</c:v>
                </c:pt>
              </c:strCache>
            </c:strRef>
          </c:cat>
          <c:val>
            <c:numRef>
              <c:f>Sayfa1!$D$40:$D$42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5B-44F0-AB42-5BC0956D9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135040"/>
        <c:axId val="417135600"/>
      </c:barChart>
      <c:catAx>
        <c:axId val="4171350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17135600"/>
        <c:crosses val="autoZero"/>
        <c:auto val="1"/>
        <c:lblAlgn val="ctr"/>
        <c:lblOffset val="100"/>
        <c:noMultiLvlLbl val="0"/>
      </c:catAx>
      <c:valAx>
        <c:axId val="417135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7135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22.11.2018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22.11.2018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22.11.2018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22.11.2018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22.11.2018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22.11.2018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04856" cy="1656184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2018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NİSAN-EKİM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SÜREKLİ EĞİTİM UYGULAMA ve ARAŞTIRMA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/>
              <a:t>15/11/2018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68337"/>
              </p:ext>
            </p:extLst>
          </p:nvPr>
        </p:nvGraphicFramePr>
        <p:xfrm>
          <a:off x="107504" y="1277472"/>
          <a:ext cx="8928993" cy="3310873"/>
        </p:xfrm>
        <a:graphic>
          <a:graphicData uri="http://schemas.openxmlformats.org/drawingml/2006/table">
            <a:tbl>
              <a:tblPr/>
              <a:tblGrid>
                <a:gridCol w="770848"/>
                <a:gridCol w="706611"/>
                <a:gridCol w="835085"/>
                <a:gridCol w="873629"/>
                <a:gridCol w="796543"/>
                <a:gridCol w="796543"/>
                <a:gridCol w="616679"/>
                <a:gridCol w="976407"/>
                <a:gridCol w="629526"/>
                <a:gridCol w="642374"/>
                <a:gridCol w="642374"/>
                <a:gridCol w="642374"/>
              </a:tblGrid>
              <a:tr h="11056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Genel İngilizce SEM Anket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Analizi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6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yöneticisine kolay erişim sağlarım.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çalışanlarına kolay erişim sağlarım.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Yöneltilen soru/sorun ve taleplere karşı  üslup ve yaklaşımlarından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 ettiğimiz hizmetler için hızlı ve doğru çözümler üretir/bilgilendirir.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web sitesindeki bilgiler tatmin edici düzeydedir.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 konumundan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fiziksel ortamını yeterli buluyorum.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eğitim programlarından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programlarına tekrar katılmak isterim.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Sürekli Eğitim Merkezi faaliyetlerinden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3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675283"/>
              </p:ext>
            </p:extLst>
          </p:nvPr>
        </p:nvGraphicFramePr>
        <p:xfrm>
          <a:off x="-2428875" y="5157192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454777"/>
              </p:ext>
            </p:extLst>
          </p:nvPr>
        </p:nvGraphicFramePr>
        <p:xfrm>
          <a:off x="2123728" y="5013176"/>
          <a:ext cx="4732231" cy="13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23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72730"/>
              </p:ext>
            </p:extLst>
          </p:nvPr>
        </p:nvGraphicFramePr>
        <p:xfrm>
          <a:off x="107504" y="1277472"/>
          <a:ext cx="8928993" cy="3310873"/>
        </p:xfrm>
        <a:graphic>
          <a:graphicData uri="http://schemas.openxmlformats.org/drawingml/2006/table">
            <a:tbl>
              <a:tblPr/>
              <a:tblGrid>
                <a:gridCol w="770848"/>
                <a:gridCol w="706611"/>
                <a:gridCol w="835085"/>
                <a:gridCol w="873629"/>
                <a:gridCol w="796543"/>
                <a:gridCol w="796543"/>
                <a:gridCol w="616679"/>
                <a:gridCol w="976407"/>
                <a:gridCol w="629526"/>
                <a:gridCol w="642374"/>
                <a:gridCol w="642374"/>
                <a:gridCol w="642374"/>
              </a:tblGrid>
              <a:tr h="11056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İdari ve Akademik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Personel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</a:t>
                      </a:r>
                      <a:r>
                        <a:rPr lang="tr-T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Analizi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oküman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No:                               KY-AF-0001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6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yöneticisine kolay erişim sağlarım.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çalışanlarına kolay erişim sağlarım.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Yöneltilen soru/sorun ve taleplere karşı  üslup ve yaklaşımlarından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Talep ettiğimiz hizmetler için hızlı ve doğru çözümler üretir/bilgilendirir.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 web sitesindeki bilgiler tatmin edici düzeydedir.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bilgilendirmeler zamanında ve anlaşılır bir biçimde yapılır.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 konumundan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Sürekli Eğitim Merkezinin fiziksel ortamını yeterli buluyorum.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Açılan eğitim programlarından memnunum.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programlarına tekrar katılmak isterim.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Genel olarak Sürekli Eğitim Merkezi faaliyetlerinden memnunum.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3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81872"/>
              </p:ext>
            </p:extLst>
          </p:nvPr>
        </p:nvGraphicFramePr>
        <p:xfrm>
          <a:off x="-2772816" y="4792067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454777"/>
              </p:ext>
            </p:extLst>
          </p:nvPr>
        </p:nvGraphicFramePr>
        <p:xfrm>
          <a:off x="2123728" y="5013176"/>
          <a:ext cx="4732231" cy="13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k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628437"/>
              </p:ext>
            </p:extLst>
          </p:nvPr>
        </p:nvGraphicFramePr>
        <p:xfrm>
          <a:off x="1763688" y="4732362"/>
          <a:ext cx="6048672" cy="198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942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81872"/>
              </p:ext>
            </p:extLst>
          </p:nvPr>
        </p:nvGraphicFramePr>
        <p:xfrm>
          <a:off x="-2772816" y="4792067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454777"/>
              </p:ext>
            </p:extLst>
          </p:nvPr>
        </p:nvGraphicFramePr>
        <p:xfrm>
          <a:off x="2123728" y="5013176"/>
          <a:ext cx="4732231" cy="13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Dikdörtgen 1"/>
          <p:cNvSpPr/>
          <p:nvPr/>
        </p:nvSpPr>
        <p:spPr>
          <a:xfrm>
            <a:off x="2212781" y="1052736"/>
            <a:ext cx="5246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523489" y="3244334"/>
            <a:ext cx="6097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000" dirty="0" smtClean="0"/>
              <a:t>Nisan-Ekim aralığında sürecimize </a:t>
            </a:r>
            <a:r>
              <a:rPr lang="en-US" sz="2000" dirty="0" err="1" smtClean="0"/>
              <a:t>ait</a:t>
            </a:r>
            <a:r>
              <a:rPr lang="en-US" sz="2000" dirty="0" smtClean="0"/>
              <a:t> </a:t>
            </a:r>
            <a:r>
              <a:rPr lang="en-US" sz="2000" dirty="0" err="1" smtClean="0"/>
              <a:t>şikayet</a:t>
            </a:r>
            <a:r>
              <a:rPr lang="en-US" sz="2000" dirty="0" smtClean="0"/>
              <a:t> </a:t>
            </a:r>
            <a:r>
              <a:rPr lang="tr-TR" sz="2000" dirty="0" smtClean="0"/>
              <a:t>gelmemiştir.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91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81872"/>
              </p:ext>
            </p:extLst>
          </p:nvPr>
        </p:nvGraphicFramePr>
        <p:xfrm>
          <a:off x="-2772816" y="4792067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454777"/>
              </p:ext>
            </p:extLst>
          </p:nvPr>
        </p:nvGraphicFramePr>
        <p:xfrm>
          <a:off x="2123728" y="5013176"/>
          <a:ext cx="4732231" cy="1343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Metin kutusu 1"/>
          <p:cNvSpPr txBox="1"/>
          <p:nvPr/>
        </p:nvSpPr>
        <p:spPr>
          <a:xfrm>
            <a:off x="8537575" y="1713229"/>
            <a:ext cx="15240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3" name="Metin kutusu 2"/>
          <p:cNvSpPr txBox="1"/>
          <p:nvPr/>
        </p:nvSpPr>
        <p:spPr>
          <a:xfrm>
            <a:off x="9280525" y="1694179"/>
            <a:ext cx="152400" cy="45719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4" name="Metin kutusu 3"/>
          <p:cNvSpPr txBox="1"/>
          <p:nvPr/>
        </p:nvSpPr>
        <p:spPr>
          <a:xfrm>
            <a:off x="4794250" y="89427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5" name="Metin kutusu 4"/>
          <p:cNvSpPr txBox="1"/>
          <p:nvPr/>
        </p:nvSpPr>
        <p:spPr>
          <a:xfrm>
            <a:off x="4794250" y="91046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6" name="Metin kutusu 5"/>
          <p:cNvSpPr txBox="1"/>
          <p:nvPr/>
        </p:nvSpPr>
        <p:spPr>
          <a:xfrm>
            <a:off x="4794250" y="92665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7" name="Metin kutusu 6"/>
          <p:cNvSpPr txBox="1"/>
          <p:nvPr/>
        </p:nvSpPr>
        <p:spPr>
          <a:xfrm>
            <a:off x="4794250" y="94284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8" name="Metin kutusu 7"/>
          <p:cNvSpPr txBox="1"/>
          <p:nvPr/>
        </p:nvSpPr>
        <p:spPr>
          <a:xfrm>
            <a:off x="4794250" y="95904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19" name="Metin kutusu 8"/>
          <p:cNvSpPr txBox="1"/>
          <p:nvPr/>
        </p:nvSpPr>
        <p:spPr>
          <a:xfrm>
            <a:off x="4794250" y="97523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0" name="Metin kutusu 9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1" name="Metin kutusu 10"/>
          <p:cNvSpPr txBox="1"/>
          <p:nvPr/>
        </p:nvSpPr>
        <p:spPr>
          <a:xfrm>
            <a:off x="4794250" y="99142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2" name="Metin kutusu 11"/>
          <p:cNvSpPr txBox="1"/>
          <p:nvPr/>
        </p:nvSpPr>
        <p:spPr>
          <a:xfrm>
            <a:off x="4794250" y="100761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3" name="Metin kutusu 12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4" name="Metin kutusu 13"/>
          <p:cNvSpPr txBox="1"/>
          <p:nvPr/>
        </p:nvSpPr>
        <p:spPr>
          <a:xfrm>
            <a:off x="4794250" y="104000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5" name="Metin kutusu 14"/>
          <p:cNvSpPr txBox="1"/>
          <p:nvPr/>
        </p:nvSpPr>
        <p:spPr>
          <a:xfrm>
            <a:off x="4794250" y="105619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6" name="Metin kutusu 15"/>
          <p:cNvSpPr txBox="1"/>
          <p:nvPr/>
        </p:nvSpPr>
        <p:spPr>
          <a:xfrm>
            <a:off x="4794250" y="107238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7" name="Metin kutusu 16"/>
          <p:cNvSpPr txBox="1"/>
          <p:nvPr/>
        </p:nvSpPr>
        <p:spPr>
          <a:xfrm>
            <a:off x="4794250" y="108858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8" name="Metin kutusu 17"/>
          <p:cNvSpPr txBox="1"/>
          <p:nvPr/>
        </p:nvSpPr>
        <p:spPr>
          <a:xfrm>
            <a:off x="4794250" y="110477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29" name="Metin kutusu 19"/>
          <p:cNvSpPr txBox="1"/>
          <p:nvPr/>
        </p:nvSpPr>
        <p:spPr>
          <a:xfrm>
            <a:off x="8537575" y="1713229"/>
            <a:ext cx="15240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0" name="Metin kutusu 20"/>
          <p:cNvSpPr txBox="1"/>
          <p:nvPr/>
        </p:nvSpPr>
        <p:spPr>
          <a:xfrm>
            <a:off x="9280525" y="1694179"/>
            <a:ext cx="152400" cy="45719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1" name="Metin kutusu 21"/>
          <p:cNvSpPr txBox="1"/>
          <p:nvPr/>
        </p:nvSpPr>
        <p:spPr>
          <a:xfrm>
            <a:off x="4794250" y="89427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2" name="Metin kutusu 22"/>
          <p:cNvSpPr txBox="1"/>
          <p:nvPr/>
        </p:nvSpPr>
        <p:spPr>
          <a:xfrm>
            <a:off x="4794250" y="91046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3" name="Metin kutusu 23"/>
          <p:cNvSpPr txBox="1"/>
          <p:nvPr/>
        </p:nvSpPr>
        <p:spPr>
          <a:xfrm>
            <a:off x="4794250" y="92665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4" name="Metin kutusu 24"/>
          <p:cNvSpPr txBox="1"/>
          <p:nvPr/>
        </p:nvSpPr>
        <p:spPr>
          <a:xfrm>
            <a:off x="4794250" y="94284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5" name="Metin kutusu 25"/>
          <p:cNvSpPr txBox="1"/>
          <p:nvPr/>
        </p:nvSpPr>
        <p:spPr>
          <a:xfrm>
            <a:off x="4794250" y="95904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6" name="Metin kutusu 26"/>
          <p:cNvSpPr txBox="1"/>
          <p:nvPr/>
        </p:nvSpPr>
        <p:spPr>
          <a:xfrm>
            <a:off x="4794250" y="97523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7" name="Metin kutusu 27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8" name="Metin kutusu 28"/>
          <p:cNvSpPr txBox="1"/>
          <p:nvPr/>
        </p:nvSpPr>
        <p:spPr>
          <a:xfrm>
            <a:off x="4794250" y="99142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39" name="Metin kutusu 29"/>
          <p:cNvSpPr txBox="1"/>
          <p:nvPr/>
        </p:nvSpPr>
        <p:spPr>
          <a:xfrm>
            <a:off x="4794250" y="100761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0" name="Metin kutusu 30"/>
          <p:cNvSpPr txBox="1"/>
          <p:nvPr/>
        </p:nvSpPr>
        <p:spPr>
          <a:xfrm>
            <a:off x="4794250" y="102381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1" name="Metin kutusu 31"/>
          <p:cNvSpPr txBox="1"/>
          <p:nvPr/>
        </p:nvSpPr>
        <p:spPr>
          <a:xfrm>
            <a:off x="4794250" y="104000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2" name="Metin kutusu 32"/>
          <p:cNvSpPr txBox="1"/>
          <p:nvPr/>
        </p:nvSpPr>
        <p:spPr>
          <a:xfrm>
            <a:off x="4794250" y="1056195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3" name="Metin kutusu 33"/>
          <p:cNvSpPr txBox="1"/>
          <p:nvPr/>
        </p:nvSpPr>
        <p:spPr>
          <a:xfrm>
            <a:off x="4794250" y="1072387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4" name="Metin kutusu 34"/>
          <p:cNvSpPr txBox="1"/>
          <p:nvPr/>
        </p:nvSpPr>
        <p:spPr>
          <a:xfrm>
            <a:off x="4794250" y="10885804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5" name="Metin kutusu 35"/>
          <p:cNvSpPr txBox="1"/>
          <p:nvPr/>
        </p:nvSpPr>
        <p:spPr>
          <a:xfrm>
            <a:off x="4794250" y="11047729"/>
            <a:ext cx="133350" cy="4571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43000"/>
              </p:ext>
            </p:extLst>
          </p:nvPr>
        </p:nvGraphicFramePr>
        <p:xfrm>
          <a:off x="1691682" y="708623"/>
          <a:ext cx="5581596" cy="6141229"/>
        </p:xfrm>
        <a:graphic>
          <a:graphicData uri="http://schemas.openxmlformats.org/drawingml/2006/table">
            <a:tbl>
              <a:tblPr/>
              <a:tblGrid>
                <a:gridCol w="409318"/>
                <a:gridCol w="362804"/>
                <a:gridCol w="446527"/>
                <a:gridCol w="446527"/>
                <a:gridCol w="493042"/>
                <a:gridCol w="446527"/>
                <a:gridCol w="181401"/>
                <a:gridCol w="1053527"/>
                <a:gridCol w="716305"/>
                <a:gridCol w="446527"/>
                <a:gridCol w="579091"/>
              </a:tblGrid>
              <a:tr h="174474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2018-0131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24/10/2018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Tekrarlayan Bir Uygunsuzluk mu?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YERİ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Denetim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Müşteri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74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Sonuçları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Çalışan Memnuniyetsizliği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6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Personel Performans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 Uygunsuzluğu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6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Tedarikçi Değerlendirme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Dokümantasyon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6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İşgüvenliği Uygunsuzlukları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16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Acil Durumlar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6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Veri Analizi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UYGUNSUZLUK TANIMI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kaynaklı doküman listesi güncellenmelidir. </a:t>
                      </a: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(ISO 9001: 2015 Madde no:7.5.3.2.)</a:t>
                      </a:r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  <a:r>
                        <a:rPr lang="it-IT" sz="6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MİNÖR</a:t>
                      </a:r>
                      <a:endParaRPr lang="it-I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AÇILAN BÖLÜM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AÇAN ONAYI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441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Aslı KAMAZ (SEM Müdür Yardımcısı)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TERZİOĞLU-Şafak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KÖK NEDEN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47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taleplerinin fazlalığı ve eğitim program sayısının fazla olması nedeniyle Sürekli Eğitim Merkezinin iş yoğunluğundan dolayı gözden kaçması.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GEÇİCİ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474"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Kaynaklı 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 </a:t>
                      </a:r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listesi hazırlanacak. İlgili linkler kalite ofisiyle paylaşılacaktır.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 Yrd.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15.11.2018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YAPILACAK KALICI FAALİYET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Tanımı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Sorumlu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Termin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Dış Kaynaklı </a:t>
                      </a:r>
                      <a:r>
                        <a:rPr lang="tr-T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doküman </a:t>
                      </a:r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listesi 6 ayda /1 kontrol edilecektir.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Müdür Yrd.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31.12.2019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081"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TAKİP VE 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Takibi Gerçekleştiren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Sonucu&amp;Karar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Takip Eden Onayı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17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Faaliyetin Etkinlik Takip Tarihi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Sonuç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DF'NİN ETKİLEDİĞİ DOKÜMANTASYONLAR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96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El Kitabı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Prosedür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Talimat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Kaplumbağa Şeması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İş Akışı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Faaliyet Planı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Stratejik Plan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Kalite Hedefleri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Risk Analizi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4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Diğer (Açıklayınız)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Revizyon no:……………….. Rev.Tarihi:………………………..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KAPANMA HIZI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82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474"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Form No:KY-FR-0010 Yayın Tarihi:03.05.2018 Değ.Tarihi:-Değ.No:0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6" name="Metin kutusu 1"/>
          <p:cNvSpPr txBox="1"/>
          <p:nvPr/>
        </p:nvSpPr>
        <p:spPr>
          <a:xfrm>
            <a:off x="9204325" y="20558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7" name="Metin kutusu 2"/>
          <p:cNvSpPr txBox="1"/>
          <p:nvPr/>
        </p:nvSpPr>
        <p:spPr>
          <a:xfrm>
            <a:off x="9947275" y="2036763"/>
            <a:ext cx="152400" cy="9525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8" name="Metin kutusu 3"/>
          <p:cNvSpPr txBox="1"/>
          <p:nvPr/>
        </p:nvSpPr>
        <p:spPr>
          <a:xfrm>
            <a:off x="4632325" y="9285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49" name="Metin kutusu 4"/>
          <p:cNvSpPr txBox="1"/>
          <p:nvPr/>
        </p:nvSpPr>
        <p:spPr>
          <a:xfrm>
            <a:off x="4632325" y="944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0" name="Metin kutusu 5"/>
          <p:cNvSpPr txBox="1"/>
          <p:nvPr/>
        </p:nvSpPr>
        <p:spPr>
          <a:xfrm>
            <a:off x="4632325" y="960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1" name="Metin kutusu 6"/>
          <p:cNvSpPr txBox="1"/>
          <p:nvPr/>
        </p:nvSpPr>
        <p:spPr>
          <a:xfrm>
            <a:off x="4632325" y="97710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2" name="Metin kutusu 7"/>
          <p:cNvSpPr txBox="1"/>
          <p:nvPr/>
        </p:nvSpPr>
        <p:spPr>
          <a:xfrm>
            <a:off x="4632325" y="99329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3" name="Metin kutusu 8"/>
          <p:cNvSpPr txBox="1"/>
          <p:nvPr/>
        </p:nvSpPr>
        <p:spPr>
          <a:xfrm>
            <a:off x="4632325" y="100949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4" name="Metin kutusu 9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5" name="Metin kutusu 10"/>
          <p:cNvSpPr txBox="1"/>
          <p:nvPr/>
        </p:nvSpPr>
        <p:spPr>
          <a:xfrm>
            <a:off x="4632325" y="102568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6" name="Metin kutusu 11"/>
          <p:cNvSpPr txBox="1"/>
          <p:nvPr/>
        </p:nvSpPr>
        <p:spPr>
          <a:xfrm>
            <a:off x="4632325" y="104187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7" name="Metin kutusu 12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8" name="Metin kutusu 13"/>
          <p:cNvSpPr txBox="1"/>
          <p:nvPr/>
        </p:nvSpPr>
        <p:spPr>
          <a:xfrm>
            <a:off x="4632325" y="107426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59" name="Metin kutusu 14"/>
          <p:cNvSpPr txBox="1"/>
          <p:nvPr/>
        </p:nvSpPr>
        <p:spPr>
          <a:xfrm>
            <a:off x="4632325" y="109045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0" name="Metin kutusu 15"/>
          <p:cNvSpPr txBox="1"/>
          <p:nvPr/>
        </p:nvSpPr>
        <p:spPr>
          <a:xfrm>
            <a:off x="4632325" y="110664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1" name="Metin kutusu 16"/>
          <p:cNvSpPr txBox="1"/>
          <p:nvPr/>
        </p:nvSpPr>
        <p:spPr>
          <a:xfrm>
            <a:off x="4632325" y="1122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2" name="Metin kutusu 17"/>
          <p:cNvSpPr txBox="1"/>
          <p:nvPr/>
        </p:nvSpPr>
        <p:spPr>
          <a:xfrm>
            <a:off x="4632325" y="11390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3" name="Metin kutusu 19"/>
          <p:cNvSpPr txBox="1"/>
          <p:nvPr/>
        </p:nvSpPr>
        <p:spPr>
          <a:xfrm>
            <a:off x="9204325" y="2055813"/>
            <a:ext cx="15240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4" name="Metin kutusu 20"/>
          <p:cNvSpPr txBox="1"/>
          <p:nvPr/>
        </p:nvSpPr>
        <p:spPr>
          <a:xfrm>
            <a:off x="9947275" y="2036763"/>
            <a:ext cx="152400" cy="95250"/>
          </a:xfrm>
          <a:prstGeom prst="rect">
            <a:avLst/>
          </a:prstGeom>
          <a:solidFill>
            <a:schemeClr val="tx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5" name="Metin kutusu 21"/>
          <p:cNvSpPr txBox="1"/>
          <p:nvPr/>
        </p:nvSpPr>
        <p:spPr>
          <a:xfrm>
            <a:off x="4632325" y="92852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6" name="Metin kutusu 22"/>
          <p:cNvSpPr txBox="1"/>
          <p:nvPr/>
        </p:nvSpPr>
        <p:spPr>
          <a:xfrm>
            <a:off x="4632325" y="94472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7" name="Metin kutusu 23"/>
          <p:cNvSpPr txBox="1"/>
          <p:nvPr/>
        </p:nvSpPr>
        <p:spPr>
          <a:xfrm>
            <a:off x="4632325" y="96091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8" name="Metin kutusu 24"/>
          <p:cNvSpPr txBox="1"/>
          <p:nvPr/>
        </p:nvSpPr>
        <p:spPr>
          <a:xfrm>
            <a:off x="4632325" y="97710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69" name="Metin kutusu 25"/>
          <p:cNvSpPr txBox="1"/>
          <p:nvPr/>
        </p:nvSpPr>
        <p:spPr>
          <a:xfrm>
            <a:off x="4632325" y="99329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0" name="Metin kutusu 26"/>
          <p:cNvSpPr txBox="1"/>
          <p:nvPr/>
        </p:nvSpPr>
        <p:spPr>
          <a:xfrm>
            <a:off x="4632325" y="100949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1" name="Metin kutusu 27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2" name="Metin kutusu 28"/>
          <p:cNvSpPr txBox="1"/>
          <p:nvPr/>
        </p:nvSpPr>
        <p:spPr>
          <a:xfrm>
            <a:off x="4632325" y="102568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3" name="Metin kutusu 29"/>
          <p:cNvSpPr txBox="1"/>
          <p:nvPr/>
        </p:nvSpPr>
        <p:spPr>
          <a:xfrm>
            <a:off x="4632325" y="104187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4" name="Metin kutusu 30"/>
          <p:cNvSpPr txBox="1"/>
          <p:nvPr/>
        </p:nvSpPr>
        <p:spPr>
          <a:xfrm>
            <a:off x="4632325" y="105806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5" name="Metin kutusu 31"/>
          <p:cNvSpPr txBox="1"/>
          <p:nvPr/>
        </p:nvSpPr>
        <p:spPr>
          <a:xfrm>
            <a:off x="4632325" y="107426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6" name="Metin kutusu 32"/>
          <p:cNvSpPr txBox="1"/>
          <p:nvPr/>
        </p:nvSpPr>
        <p:spPr>
          <a:xfrm>
            <a:off x="4632325" y="1090453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7" name="Metin kutusu 33"/>
          <p:cNvSpPr txBox="1"/>
          <p:nvPr/>
        </p:nvSpPr>
        <p:spPr>
          <a:xfrm>
            <a:off x="4632325" y="1106646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8" name="Metin kutusu 34"/>
          <p:cNvSpPr txBox="1"/>
          <p:nvPr/>
        </p:nvSpPr>
        <p:spPr>
          <a:xfrm>
            <a:off x="4632325" y="11228388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  <p:sp>
        <p:nvSpPr>
          <p:cNvPr id="79" name="Metin kutusu 35"/>
          <p:cNvSpPr txBox="1"/>
          <p:nvPr/>
        </p:nvSpPr>
        <p:spPr>
          <a:xfrm>
            <a:off x="4632325" y="11390313"/>
            <a:ext cx="133350" cy="9525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100"/>
          </a:p>
        </p:txBody>
      </p:sp>
    </p:spTree>
    <p:extLst>
      <p:ext uri="{BB962C8B-B14F-4D97-AF65-F5344CB8AC3E}">
        <p14:creationId xmlns:p14="http://schemas.microsoft.com/office/powerpoint/2010/main" val="14991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69" name="Metin kutusu 68"/>
          <p:cNvSpPr txBox="1"/>
          <p:nvPr/>
        </p:nvSpPr>
        <p:spPr>
          <a:xfrm>
            <a:off x="6876256" y="31409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KYS İç Denetim Başarı Puanı 98%</a:t>
            </a:r>
            <a:endParaRPr lang="tr-TR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170106"/>
              </p:ext>
            </p:extLst>
          </p:nvPr>
        </p:nvGraphicFramePr>
        <p:xfrm>
          <a:off x="179513" y="1099978"/>
          <a:ext cx="6264693" cy="5621496"/>
        </p:xfrm>
        <a:graphic>
          <a:graphicData uri="http://schemas.openxmlformats.org/drawingml/2006/table">
            <a:tbl>
              <a:tblPr/>
              <a:tblGrid>
                <a:gridCol w="720151"/>
                <a:gridCol w="634707"/>
                <a:gridCol w="759818"/>
                <a:gridCol w="659119"/>
                <a:gridCol w="537060"/>
                <a:gridCol w="671328"/>
                <a:gridCol w="537060"/>
                <a:gridCol w="500445"/>
                <a:gridCol w="244120"/>
                <a:gridCol w="537060"/>
                <a:gridCol w="463825"/>
              </a:tblGrid>
              <a:tr h="113197"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5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İÇ DENETİM RAPORU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19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727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24.10.2018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Dr.Öğr.Üyesi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Murat KAPLAN, Aslı KAMAZ, Serap KÜÇÜK, Ali Rıza ÖGEN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8397"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</a:t>
                      </a:r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LLLL</a:t>
                      </a:r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517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63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429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7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9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</a:t>
                      </a:r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KKKK</a:t>
                      </a:r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Paydaşlar güncellenmelidir.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73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SEM Müdür yardımcısının görev vekaleti güncellenmelidir.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9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7.5.3.2.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Fiziksel arşiv bölümüne ait çelik dolap mevcut değildir.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71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71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71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50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KUVVETLİ YÖNLER </a:t>
                      </a:r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Wingdings" panose="05000000000000000000" pitchFamily="2" charset="2"/>
                        </a:rPr>
                        <a:t>JJJJ</a:t>
                      </a:r>
                      <a:endParaRPr lang="tr-TR" sz="7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19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9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197"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9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ONAY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İSİM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İMZA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8912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24.10.2018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2259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DENETÇİ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Zeynep Ayça TERZİOĞLU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24.10.2018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977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DENETLENEN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Aslı KAMAZ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24.10.2018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3197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 No:KY-FR-0030 Yayın Tarihi:03.05.2018 Değ.Tarihi:-Değ.No:0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44627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 İHTİYACI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812540" y="2420888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Çelik </a:t>
            </a:r>
            <a:r>
              <a:rPr lang="en-US" dirty="0" err="1"/>
              <a:t>dolap</a:t>
            </a:r>
            <a:r>
              <a:rPr lang="en-US" dirty="0"/>
              <a:t> </a:t>
            </a:r>
            <a:r>
              <a:rPr lang="en-US" dirty="0" err="1"/>
              <a:t>talebinde</a:t>
            </a:r>
            <a:r>
              <a:rPr lang="en-US" dirty="0"/>
              <a:t> </a:t>
            </a:r>
            <a:r>
              <a:rPr lang="en-US" dirty="0" err="1"/>
              <a:t>bulunulmuştur</a:t>
            </a:r>
            <a:r>
              <a:rPr lang="en-US" dirty="0"/>
              <a:t>. </a:t>
            </a:r>
            <a:r>
              <a:rPr lang="en-US" dirty="0" err="1"/>
              <a:t>Şu</a:t>
            </a:r>
            <a:r>
              <a:rPr lang="en-US" dirty="0"/>
              <a:t> an </a:t>
            </a:r>
            <a:r>
              <a:rPr lang="tr-TR" dirty="0" smtClean="0"/>
              <a:t>SEM’ e ait </a:t>
            </a:r>
            <a:r>
              <a:rPr lang="en-US" dirty="0" err="1" smtClean="0"/>
              <a:t>çelik</a:t>
            </a:r>
            <a:r>
              <a:rPr lang="en-US" dirty="0" smtClean="0"/>
              <a:t> </a:t>
            </a:r>
            <a:r>
              <a:rPr lang="en-US" dirty="0" err="1"/>
              <a:t>dolap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 smtClean="0"/>
              <a:t>.</a:t>
            </a:r>
            <a:endParaRPr lang="tr-TR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Ofis ihtiyacı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/>
              <a:t>Derslik </a:t>
            </a:r>
            <a:r>
              <a:rPr lang="tr-TR" dirty="0" smtClean="0"/>
              <a:t>ihtiyacı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/>
              <a:t>Eğitim Materyalleri</a:t>
            </a:r>
            <a:endParaRPr lang="tr-T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SEM katılımcı bilgilerini- Ücret ödemelerini içeren bir yazılım programı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02024" y="60628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95536" y="2228052"/>
            <a:ext cx="72007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dirty="0"/>
              <a:t>İki kampüs arasında aktivitelerin yapılmasının organik bağın güçlenmesini sağlayacağı</a:t>
            </a:r>
            <a:r>
              <a:rPr lang="tr-TR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dirty="0" err="1"/>
              <a:t>Markantalya</a:t>
            </a:r>
            <a:r>
              <a:rPr lang="tr-TR" dirty="0"/>
              <a:t> Kampüsündeki havalandırma sistemlerinin periyodik olarak çalışmasının personel ve öğrenci motivasyonunu arttıracağı,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2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01"/>
              </p:ext>
            </p:extLst>
          </p:nvPr>
        </p:nvGraphicFramePr>
        <p:xfrm>
          <a:off x="467544" y="1123900"/>
          <a:ext cx="8136904" cy="3484464"/>
        </p:xfrm>
        <a:graphic>
          <a:graphicData uri="http://schemas.openxmlformats.org/drawingml/2006/table">
            <a:tbl>
              <a:tblPr/>
              <a:tblGrid>
                <a:gridCol w="5832648"/>
                <a:gridCol w="2304256"/>
              </a:tblGrid>
              <a:tr h="257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GÜÇLÜ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3328">
                <a:tc>
                  <a:txBody>
                    <a:bodyPr/>
                    <a:lstStyle/>
                    <a:p>
                      <a:pPr algn="l" fontAlgn="ctr"/>
                      <a:r>
                        <a:rPr lang="nn-N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Antalya’nın merkezinde olması sebebiyle kolay ulaşılabilir olması</a:t>
                      </a:r>
                      <a:endParaRPr lang="nn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533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Güçlü eğitmen kadrosu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582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Derslerin hafta içi akşam mesai saatleri dışında </a:t>
                      </a:r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 hafta sonu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açık olması</a:t>
                      </a:r>
                    </a:p>
                    <a:p>
                      <a:pPr algn="l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5829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Öğrenci portföyünün genel olarak lider yönetici ve şirket sahiplerinden oluşması nedeniyle katılımcılar için güçlü bir network ağı oluşturması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5829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G5-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Dersliklerin son teknoloji ekipmanlara sahip olması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5829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G6-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Eğitim sonunda verilen belgelerin, Üniversite ismiyle verilmesi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güçlü yön)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64084"/>
              </p:ext>
            </p:extLst>
          </p:nvPr>
        </p:nvGraphicFramePr>
        <p:xfrm>
          <a:off x="467544" y="4760419"/>
          <a:ext cx="8219256" cy="1504731"/>
        </p:xfrm>
        <a:graphic>
          <a:graphicData uri="http://schemas.openxmlformats.org/drawingml/2006/table">
            <a:tbl>
              <a:tblPr/>
              <a:tblGrid>
                <a:gridCol w="6003606"/>
                <a:gridCol w="2215650"/>
              </a:tblGrid>
              <a:tr h="22463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ZAYIF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71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sv-S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Şehir merkezinde olmasına rağmen Antalya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SEM’in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tam olarak bilinmemesi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</a:tr>
              <a:tr h="4171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Sürekli Eğitim Merkezi katılımcı kayıtlarını bir yazılımla takip edilememesi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</a:tr>
              <a:tr h="4171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Z3-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Kurumsallaşma sürecinin tamamlanmamış olması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zayıf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795" y="367048"/>
            <a:ext cx="2736304" cy="576064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64941"/>
              </p:ext>
            </p:extLst>
          </p:nvPr>
        </p:nvGraphicFramePr>
        <p:xfrm>
          <a:off x="539552" y="1495812"/>
          <a:ext cx="8136904" cy="2077204"/>
        </p:xfrm>
        <a:graphic>
          <a:graphicData uri="http://schemas.openxmlformats.org/drawingml/2006/table">
            <a:tbl>
              <a:tblPr/>
              <a:tblGrid>
                <a:gridCol w="6264696"/>
                <a:gridCol w="1872208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FIRSAT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 ve etkin kurum ve kuruluşlarla işbirliği ve iletişim süreci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Antalya ilinde sanayi ve turizm kuruluşlarının fazlalığı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Nüfus artışının ve nüfus değişkenliğinin yüksek olduğu bir bölgede konumlanması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4229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F4-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Antalya'nın turizm kenti olması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fırsat yön)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895316"/>
              </p:ext>
            </p:extLst>
          </p:nvPr>
        </p:nvGraphicFramePr>
        <p:xfrm>
          <a:off x="395536" y="3836071"/>
          <a:ext cx="8496944" cy="2885404"/>
        </p:xfrm>
        <a:graphic>
          <a:graphicData uri="http://schemas.openxmlformats.org/drawingml/2006/table">
            <a:tbl>
              <a:tblPr/>
              <a:tblGrid>
                <a:gridCol w="6714014"/>
                <a:gridCol w="1782930"/>
              </a:tblGrid>
              <a:tr h="5123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TEHDİT YÖNLER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DURUMU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</a:tr>
              <a:tr h="4707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T1-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Bölgede eğitimler açısından kurumsal rakiplerin fazlalığı (F5)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707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T2-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Bölgede eğitimlere duyulan ilgi azlığı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846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T3-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İlde Ücretsiz yada çok düşük ücretlerle eğitim faaliyeti gösteren eğitim kurumlarının varlığı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(Hala tehdit yön)</a:t>
                      </a: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9469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T4- 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Ekonomik Kriz 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(Hala tehdit yön)</a:t>
                      </a:r>
                      <a:endParaRPr kumimoji="0" lang="tr-T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Wingdings" panose="05000000000000000000" pitchFamily="2" charset="2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355757"/>
              </p:ext>
            </p:extLst>
          </p:nvPr>
        </p:nvGraphicFramePr>
        <p:xfrm>
          <a:off x="323529" y="836713"/>
          <a:ext cx="8640961" cy="5884764"/>
        </p:xfrm>
        <a:graphic>
          <a:graphicData uri="http://schemas.openxmlformats.org/drawingml/2006/table">
            <a:tbl>
              <a:tblPr/>
              <a:tblGrid>
                <a:gridCol w="1929537"/>
                <a:gridCol w="3355712"/>
                <a:gridCol w="3355712"/>
              </a:tblGrid>
              <a:tr h="7686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ADI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PAYDAŞ BEKLENTİSİ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KARŞILANMA</a:t>
                      </a:r>
                      <a:r>
                        <a:rPr lang="tr-T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DURUMU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FF"/>
                    </a:solidFill>
                  </a:tcPr>
                </a:tc>
              </a:tr>
              <a:tr h="329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 Memnuniyeti ve 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İlgili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raporların sunulması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530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Tanıtım Süreci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Tanıtılacak Eğitimlerin Bilgilerinin Doğru ve  Zamanında Verilmesi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Eğitim içeriklerinin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e-maille zamanında gönderilmesi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0508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Muhasebe Süreci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Bildirim ve İşlem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Katılımcıların kayıt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formlarını ilgili birime sunulması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98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 Personeli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 Eğitim, Etkili İletişim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Beklenti ve talepler karşılanmaktadır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0460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Bilgi Aktarımı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iletişim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294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Katılımcı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Doğru Yönlendirme ve Sürekli  Bilgilendirme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E-Mail, </a:t>
                      </a:r>
                      <a:r>
                        <a:rPr lang="tr-T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Tlf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ve SEM web sitesinde bilgi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803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Eğitmen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Zamanında Ödeme, Uygun Fiziksel Sınıf Ortamı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Puantajların yapılması – Uygun sınıf ortamı karşılandı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988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Sendikalar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7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Dernekler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7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Oteller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7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Kamu Kurumları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7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Sivil Toplum Kuruluşları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Kaliteli Eğitim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Güçlü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akademik kadrosu ile eğitim</a:t>
                      </a:r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768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Kısmi Zamanlı Çalışan Öğrenciler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Ücret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Verimli</a:t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Çalışma Ortamı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İş Üretme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</a:t>
                      </a:r>
                      <a:r>
                        <a:rPr lang="tr-T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birliği içinde, verimli bir şekilde çalışılmaktadır. Ücretler İK tarafından ödenmektedir.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8785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İnsan Kaynakları Süreci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SGK, Mesai ve Kısmi Zamanlı Öğrenciler İçin Doğru İşlem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baseline="0" dirty="0" smtClean="0">
                          <a:effectLst/>
                        </a:rPr>
                        <a:t>Paydaş talebi b</a:t>
                      </a:r>
                      <a:r>
                        <a:rPr lang="tr-TR" sz="1200" u="none" strike="noStrike" dirty="0" smtClean="0">
                          <a:effectLst/>
                        </a:rPr>
                        <a:t>ildirilen</a:t>
                      </a:r>
                      <a:r>
                        <a:rPr lang="tr-T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tr-TR" sz="1200" u="none" strike="noStrike" dirty="0" smtClean="0">
                          <a:effectLst/>
                        </a:rPr>
                        <a:t>zaman aralığında</a:t>
                      </a:r>
                      <a:r>
                        <a:rPr lang="tr-TR" sz="1200" u="none" strike="noStrike" baseline="0" dirty="0" smtClean="0">
                          <a:effectLst/>
                        </a:rPr>
                        <a:t> ve doğru olarak karşılanmaktadır.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1475657" y="-13658"/>
            <a:ext cx="6760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46445" y="10698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0" y="5844574"/>
            <a:ext cx="8923721" cy="968802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29958"/>
              </p:ext>
            </p:extLst>
          </p:nvPr>
        </p:nvGraphicFramePr>
        <p:xfrm>
          <a:off x="107501" y="764707"/>
          <a:ext cx="8923720" cy="5069742"/>
        </p:xfrm>
        <a:graphic>
          <a:graphicData uri="http://schemas.openxmlformats.org/drawingml/2006/table">
            <a:tbl>
              <a:tblPr/>
              <a:tblGrid>
                <a:gridCol w="326478"/>
                <a:gridCol w="1319513"/>
                <a:gridCol w="421701"/>
                <a:gridCol w="632550"/>
                <a:gridCol w="612144"/>
                <a:gridCol w="482916"/>
                <a:gridCol w="464210"/>
                <a:gridCol w="442105"/>
                <a:gridCol w="414899"/>
                <a:gridCol w="448907"/>
                <a:gridCol w="190447"/>
                <a:gridCol w="448907"/>
                <a:gridCol w="612144"/>
                <a:gridCol w="612144"/>
                <a:gridCol w="476113"/>
                <a:gridCol w="168340"/>
                <a:gridCol w="168340"/>
                <a:gridCol w="244859"/>
                <a:gridCol w="239757"/>
                <a:gridCol w="197246"/>
              </a:tblGrid>
              <a:tr h="128824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ADI: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Süreç No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 GERÇEKLEŞEN GÖSTERGELERİ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Toplam/           Ortalama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Başarı 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DF No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2882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35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Sıra No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Performans Kriteri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İlgili Olduğu Stratejik Faaliyet No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2017 Gerçekleşen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</a:rPr>
                        <a:t>2018 Hedef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Ocak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Şubat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Mart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Nisan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Mayıs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Haziran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Temmuz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Ağustos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Eylül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Ekim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Kasım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Aralık</a:t>
                      </a:r>
                    </a:p>
                  </a:txBody>
                  <a:tcPr marL="4704" marR="4704" marT="470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Memnuniyet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&gt;=70%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95.33%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94.5%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Memnuniyet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1.13.2.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&gt;=70%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93.66%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95%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92%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91%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361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Bütçe artış Miktarı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300.000,00 TL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400.000,00 TL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29.000,00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102.400 TL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41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131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116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Hata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Kapanma Hızı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1.3.1.-1.3.3.-1.3.5.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Azaltma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 Hedefleri Gerçekleşme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Denetim Puanı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98%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Çözüm Memnuniyet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Tekrarlayan Şikayet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1.3.2.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425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1.3.3.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Sayısı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Ağırlık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1.3.5.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 Sayısı 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1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Önerilerin Hayata Geçirilme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1.3.6.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Personel Performans Oranı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1.8.3.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DD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982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4704" marR="4704" marT="47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Süreç Memnuniyet Oranı (İç Müşteri)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1.14.1.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ölçülmedi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84%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4704" marR="4704" marT="47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59632" y="324235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sp>
        <p:nvSpPr>
          <p:cNvPr id="8" name="143 Metin kutusu"/>
          <p:cNvSpPr txBox="1"/>
          <p:nvPr/>
        </p:nvSpPr>
        <p:spPr>
          <a:xfrm>
            <a:off x="2490788" y="26860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143 Metin kutusu"/>
          <p:cNvSpPr txBox="1"/>
          <p:nvPr/>
        </p:nvSpPr>
        <p:spPr>
          <a:xfrm>
            <a:off x="2490788" y="28956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2490788" y="268605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143 Metin kutusu"/>
          <p:cNvSpPr txBox="1"/>
          <p:nvPr/>
        </p:nvSpPr>
        <p:spPr>
          <a:xfrm>
            <a:off x="2490788" y="2895600"/>
            <a:ext cx="280987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2490788" y="2686050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490788" y="2895600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07779"/>
              </p:ext>
            </p:extLst>
          </p:nvPr>
        </p:nvGraphicFramePr>
        <p:xfrm>
          <a:off x="179499" y="1052731"/>
          <a:ext cx="8784988" cy="5116360"/>
        </p:xfrm>
        <a:graphic>
          <a:graphicData uri="http://schemas.openxmlformats.org/drawingml/2006/table">
            <a:tbl>
              <a:tblPr/>
              <a:tblGrid>
                <a:gridCol w="2308691"/>
                <a:gridCol w="505226"/>
                <a:gridCol w="724795"/>
                <a:gridCol w="724795"/>
                <a:gridCol w="198253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  <a:gridCol w="83139"/>
              </a:tblGrid>
              <a:tr h="146684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834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5519" marR="5519" marT="5519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17724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1.SEM Memnuniyet Oranı-2</a:t>
                      </a:r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Eğitim Memnuniyet Oranı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1.1 - 2.1 Memnuniyet Anketi yapılması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İG-EK-TK-KT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Analiz Raporu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1.2 - 2.2 Anket sonucu çıkan uygunsuzlukların giderilmesi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İG-EK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Anket Aksiyon Planı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5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3.SEM Bütçe artış miktarı - 4.Program Sayısı - 5.Katılımcı Sayısı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3.1 - 4.1 - 5.1 Eğitim sayılarının ve katılımcı sayılarının arttırılması</a:t>
                      </a:r>
                      <a:b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İG-FS-KT-TK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Katılımcı İmza Çizelgesi, İş birliği Protokolleri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2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90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3.2 - 4.2 - 5.2 Kurum Ziyaretleri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Müdürü ve SEM Müdür Yrd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İG-FS-KT-TK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Katılımcı İmza Çizelgesi, İş birliği Protokolleri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22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6.Major Hata Sayısı-10.KYS İç Denetim Puanı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6.1.-10.1.İç denetimler öncesi yapılan işlerin denetim check listeleri ile kıyaslanması ve kıyaslama sonucu var olan uygunsuzlukların giderilmesi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05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6.2.-10.2.KYS gerekliliği olan işlerin düzenli takibi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 Dosyası Birim Güncellemeleri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6.3.İç denetim sonucu çıkan uygunsuzlukların giderilmesi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7.Düzeltici Faaliyet Kapanma Hızı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nl-N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7.1.Açılan düzeltici faaliyetlerin kök nedenlerin tespiti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7.2.Aksiyonların geliştirilmesi ve ilgili uygunsuzlukların giderilmesi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Düzeltici Faaliyet Formları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8.Risk Azaltma Oranı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8.1.Risk analizlerinin hazırlanması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8.2.RÖF değeri 100 üzeri çıkan riskler için aksiyon geliştirilmesi ve takibi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8.3.Gelen şikayet ve açılan düzeltici faaliyetlerin risk analizlerine yansıtılması ve aksiyonların geliştirilmesi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9.Kalite Hedefleri Gerçekleşme Oranı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1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9.1.Tüm SPİK göstergelerinin aylık kontrolü ve tutmama ihtimali olan göstergelere ait acil eylemler gerçekleştirilmesi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SPİK Karneleri-Birim İçi Toplantı Kayıtları</a:t>
                      </a:r>
                    </a:p>
                  </a:txBody>
                  <a:tcPr marL="5519" marR="5519" marT="55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078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19" marR="5519" marT="551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187624" y="62068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22368"/>
              </p:ext>
            </p:extLst>
          </p:nvPr>
        </p:nvGraphicFramePr>
        <p:xfrm>
          <a:off x="395537" y="1284983"/>
          <a:ext cx="8352948" cy="533674"/>
        </p:xfrm>
        <a:graphic>
          <a:graphicData uri="http://schemas.openxmlformats.org/drawingml/2006/table">
            <a:tbl>
              <a:tblPr/>
              <a:tblGrid>
                <a:gridCol w="2308099"/>
                <a:gridCol w="495721"/>
                <a:gridCol w="401596"/>
                <a:gridCol w="711161"/>
                <a:gridCol w="194523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  <a:gridCol w="81574"/>
              </a:tblGrid>
              <a:tr h="20373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   FAALİYETİN ADI</a:t>
                      </a:r>
                    </a:p>
                  </a:txBody>
                  <a:tcPr marL="6148" marR="6148" marT="614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Sorumlu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Kaynak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Takip          Göstergesi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Termin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OCAK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ŞUBAT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MART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NİSAN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MAYIS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HAZİRAN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TEMMUZ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AĞUSTOS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EYLÜL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EKİM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KASIM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ARALIK</a:t>
                      </a: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3616">
                <a:tc rowSpan="2">
                  <a:txBody>
                    <a:bodyPr/>
                    <a:lstStyle/>
                    <a:p>
                      <a:pPr algn="ctr" fontAlgn="ctr"/>
                      <a:endParaRPr lang="tr-TR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6322">
                <a:tc vMerge="1">
                  <a:txBody>
                    <a:bodyPr/>
                    <a:lstStyle/>
                    <a:p>
                      <a:pPr algn="ctr" fontAlgn="ctr"/>
                      <a:endParaRPr lang="tr-TR" sz="800" b="1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48" marR="6148" marT="614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39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47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6148" marR="6148" marT="6148" marB="0" vert="vert27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97996"/>
              </p:ext>
            </p:extLst>
          </p:nvPr>
        </p:nvGraphicFramePr>
        <p:xfrm>
          <a:off x="395530" y="1818650"/>
          <a:ext cx="8352959" cy="4308285"/>
        </p:xfrm>
        <a:graphic>
          <a:graphicData uri="http://schemas.openxmlformats.org/drawingml/2006/table">
            <a:tbl>
              <a:tblPr/>
              <a:tblGrid>
                <a:gridCol w="380624"/>
                <a:gridCol w="836126"/>
                <a:gridCol w="1017078"/>
                <a:gridCol w="492940"/>
                <a:gridCol w="399343"/>
                <a:gridCol w="707172"/>
                <a:gridCol w="193432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  <a:gridCol w="83197"/>
              </a:tblGrid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11.Şikayet Sayısı-12.Şikayet Çözüm Memnuniyet Oranı 13.Tekrarlayan Şikayet Sayısı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10.1.-11.1.-12.1.Yazılımdan gelen şikayetlerin kök nedenlerinin bulunması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Kayıtları-DF Formları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704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10.2.-11.2.-12.2.Şikayetlerin çözümlenmesi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10.3.-11.3.-12.3.Şikayet çözüm memnuniyetlerinin ölçümlenmesi ve ölçüm sonucu şikayetin kapatılması/yeni aksiyonların yapılması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İG-KT-FS-EK-TK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Şikayet Yazılım Kayıtları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14.Çevre Kazası Sayısı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13.1.Tehlikeli ve tehlikesiz atıkların talimatlara göre ayrıştırılması ve ilgili geri dönüşüm yönetimin uyumun sağlanması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Kazası Bildirim Formları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15.İş Kazası Sayısı-16.İş Kazası Ağırlık Oranı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14.1.-15.1.İş Sağlığı Güvenliği ile ilgili iç yönergelere uyum sağlanması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14.2.-15.2.Birim/bölüm ile ilgili hazırlanan iş sağlığı risklerine karşı aksiyonlar geliştirilmesi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Kazası Bildirim Formları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14.3.-15.3.Kurum içinde isg riski taşıyan konular hakkında yetkililere bilgi akışının sağlanması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17.Öneri Sayısı-18.Önerilerin Hayata Geçirilme Oranı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16.1.Kurum içi verimliliğin sağlanabilmesi adına  öneriler verilmesi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16.2.Verilen önerilerin takip edilmesi ve uygulamaya alınması için aksiyonlar geliştirilmesi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E-postalar,İç Yazışmalar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19.Personel Performans Oranı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17.1.Personel performansının ölçümlenmesi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Performans Değerlendirme Formu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702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172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17.2.Ölçüm sonucu performansı düşük çıkan personelin iyileştirilmesine yönelik eğitim,proje ya da uygulama gibi faaliyetler gerçekleştirilmesi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katılımları,Proje dosyaları,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20.Süreç Memnuniyet Oranı (İç Müşteri)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18.1.İç Müşteri Memnuniyet Anketinin yapılması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 formları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3240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18.2.Anket sonucu çıkan uygunsuzluklar için AAP hazırlanması ve uygulamaların takibi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 Formları ve AAP'ler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555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18.3.-6.4.Anketlere gelen yorumların risk analizlerine ilave edilmesi ve takibi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İG-KT-EK-FS-TK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Analizleri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2342"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240">
                <a:tc>
                  <a:txBody>
                    <a:bodyPr/>
                    <a:lstStyle/>
                    <a:p>
                      <a:pPr algn="l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PLAN NO: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SM-FP-0001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REFERANS DOKÜMANLAR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240"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KAYNAK TANIMLAMALARI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Tarihi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Yayın No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Rev.Tarihi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Rev. No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Hazırlayan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Onay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Kalite Sistem Onayı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3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İG:İşgücü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32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FS:Finansman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03.05.2018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1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Serap KÜÇÜK </a:t>
                      </a:r>
                      <a:b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Yönetici Asistanı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gridSpan="13">
                  <a:txBody>
                    <a:bodyPr/>
                    <a:lstStyle/>
                    <a:p>
                      <a:pPr algn="ctr" fontAlgn="ctr"/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Aslı KAMAZ </a:t>
                      </a:r>
                      <a:b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pt-B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SEM Müdür Yrd. 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8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KT:Katılım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Şafak GÜR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32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EK:Ekipman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5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8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TK:Teknoloji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5143" marR="5143" marT="51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7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27098"/>
              </p:ext>
            </p:extLst>
          </p:nvPr>
        </p:nvGraphicFramePr>
        <p:xfrm>
          <a:off x="0" y="1196756"/>
          <a:ext cx="9144000" cy="5110410"/>
        </p:xfrm>
        <a:graphic>
          <a:graphicData uri="http://schemas.openxmlformats.org/drawingml/2006/table">
            <a:tbl>
              <a:tblPr/>
              <a:tblGrid>
                <a:gridCol w="1422871"/>
                <a:gridCol w="494421"/>
                <a:gridCol w="884904"/>
                <a:gridCol w="295986"/>
                <a:gridCol w="1295196"/>
                <a:gridCol w="403577"/>
                <a:gridCol w="1001120"/>
                <a:gridCol w="234639"/>
                <a:gridCol w="187710"/>
                <a:gridCol w="957318"/>
                <a:gridCol w="619443"/>
                <a:gridCol w="558437"/>
                <a:gridCol w="156425"/>
                <a:gridCol w="156425"/>
                <a:gridCol w="237764"/>
                <a:gridCol w="237764"/>
              </a:tblGrid>
              <a:tr h="100185">
                <a:tc rowSpan="5" gridSpan="11"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Doküman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SM-RA-0001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Yayın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03.05.2018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Değişiklik Tarihi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 gridSpan="1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Sayfa 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 Risk Türü (Potential Risk Mode)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Etkileri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/Potential Effect(s)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Riskin Sebebi/Potential Cause (s) Of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Varolan  Kontroller (Önlemler)  / Current Controls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Önerilen Faaliyetler (Recomended Action (s)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Sorumlu ve Hedef Tamamlama Tarihi (Responibility Target Completion Date)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 Sonuçları/Action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1295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Gerçekleşen Faliyetler/                           Action Taken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Şiddet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Olasılık 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Keşif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R.Ö.F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00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Şehir merkezinde olmasına rağmen Antalya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SEM'in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tam olarak bilinmemesi,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sayısının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Yeterli Tanıtımın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Tanıtım görsellerinin hazırlanması-Sosyal Medyadan </a:t>
                      </a:r>
                      <a:r>
                        <a:rPr lang="tr-TR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duyrulması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Kurumlara ziyaret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</a:t>
                      </a:r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Sürekli Eğitim Merkezi Katılımcı kayıtlarını bir yazılımla takip edilememesi,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Yanlış Veri Sayısı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Bütçe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Excele kayıt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katılımcı bilgilerini- Ücret ödemelerini içeren bir yazılım programı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 İşlem  Müdürlüğü -01.09.2019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3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Kurumsallaşma sürecinin tamamlanmamış olması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süreçlerinde aksaklık yaşanması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Yeniden yapılanma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eğitimlerine geçilmesi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7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-Bölgede eğitimler açısından kurumsal rakiplerin fazlalığı </a:t>
                      </a:r>
                      <a:r>
                        <a:rPr lang="tr-TR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(F5)</a:t>
                      </a:r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   tercihlerinde azalma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Katılımcının, seçeneğinin artması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eğitmen kadrosu, talep gören eğitim programları, eğitim meteryalleri ve ikramlar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Bölgede eğitimlere duyulan ilgi azlığı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Hedef kitleye uygun eğitim açılmaması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Bölge farklılıklarından kaynaklanan yeterli derecede eğitimci profilinin bulunmaması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Sektör bazlı Pazar araştırmalarının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4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 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İlde Ücretsiz yada çok düşük ücretlerle eğitim faaliyeti gösteren eğitim kurumlarının varlığı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Eğitim Programının İptali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Katılımcı sayısının yeterli olmaması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Kurumlara yapılan işbirliği protokolü,Tanıtıma yönelik seminerler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Piyasa araştırması neticeside uygun eğitim bedeli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T4-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Ekonomik Kriz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Çalışan memnuniyetsizliği</a:t>
                      </a:r>
                      <a:b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Programlarının açılmaması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Küresel Piyasanın dengesi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Katlanılması zorunlu risk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37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</a:t>
                      </a:r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Güçlü ve etkin kurum ve kuruluşlarla işbirliği ve iletişim süreci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fiyatının nomalinden fazla düşmesi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 ve kuruluşların sosyal baskısı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Birliği Protokolleri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5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Fotokopi Odasındaki Cihazların  (Yazıcı, Fotokopi ve Tarayıcı) Arızası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ve sınav materyallerinin hazırlanmasının gecikmesi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Cihazların periyodik bakımın zamanında yapılmaması/yetersizliği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Düzenli Bakım Yapılması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1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1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ONAYLAYAN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KALİTE SİSTEM ONAYI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3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Serap KÜÇÜK</a:t>
                      </a:r>
                      <a:b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Yönetici Asistanı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Aslı KAMAZ</a:t>
                      </a:r>
                      <a:b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Müdür Yrd.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ŞAFAK GÜR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0185"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1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 No:KY-FR-0004 Yayın Tarihi:03.05.2018 Değ.No:0 Değ. Tarihi:-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143 Metin kutusu"/>
          <p:cNvSpPr txBox="1"/>
          <p:nvPr/>
        </p:nvSpPr>
        <p:spPr>
          <a:xfrm>
            <a:off x="676338" y="2604905"/>
            <a:ext cx="215461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143 Metin kutusu"/>
          <p:cNvSpPr txBox="1"/>
          <p:nvPr/>
        </p:nvSpPr>
        <p:spPr>
          <a:xfrm>
            <a:off x="676338" y="2766830"/>
            <a:ext cx="215461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143 Metin kutusu"/>
          <p:cNvSpPr txBox="1"/>
          <p:nvPr/>
        </p:nvSpPr>
        <p:spPr>
          <a:xfrm>
            <a:off x="676338" y="2604905"/>
            <a:ext cx="215461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676338" y="2766830"/>
            <a:ext cx="215461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71637"/>
              </p:ext>
            </p:extLst>
          </p:nvPr>
        </p:nvGraphicFramePr>
        <p:xfrm>
          <a:off x="107504" y="1707987"/>
          <a:ext cx="8928991" cy="2297077"/>
        </p:xfrm>
        <a:graphic>
          <a:graphicData uri="http://schemas.openxmlformats.org/drawingml/2006/table">
            <a:tbl>
              <a:tblPr/>
              <a:tblGrid>
                <a:gridCol w="1021380"/>
                <a:gridCol w="764419"/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</a:tblGrid>
              <a:tr h="97106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Genel İngilizce Eğitimi Eğitim Memnuniyet Analizi 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Anket </a:t>
                      </a:r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Analiz Doküman No:                              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SM</a:t>
                      </a:r>
                      <a:r>
                        <a:rPr lang="da-D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-AF-0001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1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Dokümanları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Görsel Eğitim Araçları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Eğitimin Toplam Süresi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İçeriğinin Beklentilerinizi Karşılama Düzeyi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Konuları Net ve Anlaşılır Açıklıkta İfade Etme Durumu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Sunuş Tekniği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Eğitmenin Konuya Hakimiyeti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Salonu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Yapılan Yerdeki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Yemek,Çay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Kahve,İkram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Hizmetleri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Ortalama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98324"/>
              </p:ext>
            </p:extLst>
          </p:nvPr>
        </p:nvGraphicFramePr>
        <p:xfrm>
          <a:off x="1835696" y="4077073"/>
          <a:ext cx="4176464" cy="675510"/>
        </p:xfrm>
        <a:graphic>
          <a:graphicData uri="http://schemas.openxmlformats.org/drawingml/2006/table">
            <a:tbl>
              <a:tblPr/>
              <a:tblGrid>
                <a:gridCol w="2784310"/>
                <a:gridCol w="1392154"/>
              </a:tblGrid>
              <a:tr h="225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memnuniyet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25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eğitmen memnuniyet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2517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eğitim salonu memnuniyet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62074"/>
              </p:ext>
            </p:extLst>
          </p:nvPr>
        </p:nvGraphicFramePr>
        <p:xfrm>
          <a:off x="-2428875" y="5157192"/>
          <a:ext cx="14001751" cy="156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2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2786</Words>
  <Application>Microsoft Office PowerPoint</Application>
  <PresentationFormat>Ekran Gösterisi (4:3)</PresentationFormat>
  <Paragraphs>5619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Symbol</vt:lpstr>
      <vt:lpstr>Tahoma</vt:lpstr>
      <vt:lpstr>Times New Roman</vt:lpstr>
      <vt:lpstr>Verdana</vt:lpstr>
      <vt:lpstr>Wingdings</vt:lpstr>
      <vt:lpstr>Ofis Teması</vt:lpstr>
      <vt:lpstr>2018 YILI  NİSAN-EKİM YGG SUNUMU SÜREKLİ EĞİTİM UYGULAMA ve ARAŞTIRMA SÜRECİ  15/11/2018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Serap Küçük</cp:lastModifiedBy>
  <cp:revision>126</cp:revision>
  <dcterms:created xsi:type="dcterms:W3CDTF">2016-08-26T15:45:58Z</dcterms:created>
  <dcterms:modified xsi:type="dcterms:W3CDTF">2018-11-22T11:36:01Z</dcterms:modified>
</cp:coreProperties>
</file>