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97" r:id="rId4"/>
    <p:sldId id="257" r:id="rId5"/>
    <p:sldId id="284" r:id="rId6"/>
    <p:sldId id="298" r:id="rId7"/>
    <p:sldId id="285" r:id="rId8"/>
    <p:sldId id="286" r:id="rId9"/>
    <p:sldId id="294" r:id="rId10"/>
    <p:sldId id="301" r:id="rId11"/>
    <p:sldId id="30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000"/>
              <a:t>GENEL KOORDİNATÖRLÜK ANKET ANALİZ FORM GRAFİĞİ</a:t>
            </a:r>
            <a:endParaRPr lang="en-US" sz="1000"/>
          </a:p>
        </c:rich>
      </c:tx>
      <c:layout>
        <c:manualLayout>
          <c:xMode val="edge"/>
          <c:yMode val="edge"/>
          <c:x val="0.21444444444444441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('İdari Personel'!$C$70:$H$70,'İdari Personel'!$J$70)</c:f>
              <c:numCache>
                <c:formatCode>0%</c:formatCode>
                <c:ptCount val="7"/>
                <c:pt idx="0">
                  <c:v>0.95384615384615379</c:v>
                </c:pt>
                <c:pt idx="1">
                  <c:v>0.94242424242424239</c:v>
                </c:pt>
                <c:pt idx="2">
                  <c:v>0.92727272727272736</c:v>
                </c:pt>
                <c:pt idx="3">
                  <c:v>0.92121212121212126</c:v>
                </c:pt>
                <c:pt idx="4">
                  <c:v>0.94242424242424239</c:v>
                </c:pt>
                <c:pt idx="5">
                  <c:v>0.9242424242424242</c:v>
                </c:pt>
                <c:pt idx="6">
                  <c:v>0.93523698523698517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53-422E-AAED-3AAA34675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868688"/>
        <c:axId val="207869248"/>
        <c:axId val="0"/>
      </c:bar3DChart>
      <c:catAx>
        <c:axId val="2078686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869248"/>
        <c:crosses val="autoZero"/>
        <c:auto val="1"/>
        <c:lblAlgn val="ctr"/>
        <c:lblOffset val="100"/>
        <c:noMultiLvlLbl val="0"/>
      </c:catAx>
      <c:valAx>
        <c:axId val="20786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86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6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GENEL KOORDİNATÖRLÜK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/>
              <a:t>02/11/2018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7" name="Resim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2737341" cy="57307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110794"/>
            <a:ext cx="7041490" cy="10120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351" y="2837636"/>
            <a:ext cx="7029297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563889" y="109284"/>
            <a:ext cx="2952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609563"/>
              </p:ext>
            </p:extLst>
          </p:nvPr>
        </p:nvGraphicFramePr>
        <p:xfrm>
          <a:off x="251521" y="844079"/>
          <a:ext cx="8435280" cy="550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Worksheet" r:id="rId4" imgW="6476977" imgH="9410580" progId="Excel.Sheet.12">
                  <p:embed/>
                </p:oleObj>
              </mc:Choice>
              <mc:Fallback>
                <p:oleObj name="Worksheet" r:id="rId4" imgW="6476977" imgH="9410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1" y="844079"/>
                        <a:ext cx="8435280" cy="5504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924" y="6440874"/>
            <a:ext cx="4651651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7099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55856"/>
              </p:ext>
            </p:extLst>
          </p:nvPr>
        </p:nvGraphicFramePr>
        <p:xfrm>
          <a:off x="395536" y="746716"/>
          <a:ext cx="8352928" cy="5706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68752"/>
                <a:gridCol w="1584176"/>
              </a:tblGrid>
              <a:tr h="6011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</a:tr>
              <a:tr h="617089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G1-Tecrübeli Kadro, Mesleki uzmanlığa sahip personel yapısı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Güçlü </a:t>
                      </a: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  </a:t>
                      </a:r>
                      <a:endParaRPr lang="tr-TR" sz="2000" dirty="0"/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G2-Yeterli Çalışma Alanı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Güçlü </a:t>
                      </a:r>
                      <a:endParaRPr lang="tr-TR" sz="2000" dirty="0"/>
                    </a:p>
                  </a:txBody>
                  <a:tcPr/>
                </a:tc>
              </a:tr>
              <a:tr h="854935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G3-Kamu kurum ve kuruluşlarıyla iyi iletişim içinde olunması (Kurum anlaşmaları, Protokoller vb.)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Güçlü </a:t>
                      </a:r>
                      <a:endParaRPr lang="tr-TR" sz="2000" dirty="0"/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Z1- Kısıtlı zaman/Acil iş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Zayıf</a:t>
                      </a:r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F1-Üst yönetim desteği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Fırsat </a:t>
                      </a:r>
                      <a:endParaRPr lang="tr-TR" sz="2000" dirty="0"/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F2-Mütevelli Heyeti Desteği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Fırsat </a:t>
                      </a:r>
                      <a:endParaRPr lang="tr-TR" sz="2000" dirty="0"/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F3-Geniş Çevre ve Tanınırlık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Fırsat </a:t>
                      </a:r>
                      <a:endParaRPr lang="tr-TR" sz="2000" dirty="0"/>
                    </a:p>
                  </a:txBody>
                  <a:tcPr/>
                </a:tc>
              </a:tr>
              <a:tr h="598165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T1-Kurum ve Kuruluşlardan istenilen süreli işlerin gecikmesi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Tehdit </a:t>
                      </a:r>
                    </a:p>
                  </a:txBody>
                  <a:tcPr/>
                </a:tc>
              </a:tr>
              <a:tr h="470447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T2-Genç bir Üniversite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tr-TR" sz="2000" dirty="0" err="1" smtClean="0"/>
                        <a:t>Hala</a:t>
                      </a:r>
                      <a:r>
                        <a:rPr lang="tr-TR" sz="2000" dirty="0" smtClean="0"/>
                        <a:t> Tehdit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85286" y="141257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131840" y="190381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80028"/>
              </p:ext>
            </p:extLst>
          </p:nvPr>
        </p:nvGraphicFramePr>
        <p:xfrm>
          <a:off x="395536" y="1037908"/>
          <a:ext cx="8064897" cy="52053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8299"/>
                <a:gridCol w="1920213"/>
                <a:gridCol w="3456385"/>
              </a:tblGrid>
              <a:tr h="741850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</a:tr>
              <a:tr h="942044">
                <a:tc>
                  <a:txBody>
                    <a:bodyPr/>
                    <a:lstStyle/>
                    <a:p>
                      <a:pPr algn="l"/>
                      <a:endParaRPr lang="tr-TR" dirty="0" smtClean="0"/>
                    </a:p>
                    <a:p>
                      <a:pPr algn="l"/>
                      <a:r>
                        <a:rPr lang="tr-TR" dirty="0" smtClean="0"/>
                        <a:t>Rektörlük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Hizmet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İlgili birim/kişi hizmetleri sağlandı.</a:t>
                      </a:r>
                      <a:endParaRPr lang="tr-TR" dirty="0"/>
                    </a:p>
                  </a:txBody>
                  <a:tcPr/>
                </a:tc>
              </a:tr>
              <a:tr h="545788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Tüm Akademik Kadro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Hizmet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İlgili birim/kişi hizmetleri sağlandı.</a:t>
                      </a:r>
                    </a:p>
                  </a:txBody>
                  <a:tcPr/>
                </a:tc>
              </a:tr>
              <a:tr h="545788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Tüm İdari Birimler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Hizmet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İlgili birim/kişi hizmetleri sağlandı.</a:t>
                      </a:r>
                    </a:p>
                  </a:txBody>
                  <a:tcPr/>
                </a:tc>
              </a:tr>
              <a:tr h="545788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Öğrenciler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Hizmet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İlgili birim/kişi hizmetleri sağlandı.</a:t>
                      </a:r>
                    </a:p>
                  </a:txBody>
                  <a:tcPr/>
                </a:tc>
              </a:tr>
              <a:tr h="942044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Tüm Kamu Kurum ve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/ Belge İstemi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İlgili</a:t>
                      </a:r>
                      <a:r>
                        <a:rPr lang="tr-TR" baseline="0" dirty="0" smtClean="0"/>
                        <a:t> kamu kurum ve kuruluşlarına cevabi yazılarla geri dönüş yapıldı. </a:t>
                      </a:r>
                      <a:endParaRPr lang="tr-TR" dirty="0"/>
                    </a:p>
                  </a:txBody>
                  <a:tcPr/>
                </a:tc>
              </a:tr>
              <a:tr h="942044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Genel Koordinatörlük çalışanları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Motivasyon, kariyer, ücret, devamlılık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/>
                        <a:t>Beklentiler karşılanmakta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27584" y="10439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89233"/>
              </p:ext>
            </p:extLst>
          </p:nvPr>
        </p:nvGraphicFramePr>
        <p:xfrm>
          <a:off x="107504" y="404663"/>
          <a:ext cx="8928992" cy="631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3" imgW="14116067" imgH="9058230" progId="Excel.Sheet.12">
                  <p:embed/>
                </p:oleObj>
              </mc:Choice>
              <mc:Fallback>
                <p:oleObj name="Worksheet" r:id="rId3" imgW="14116067" imgH="90582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404663"/>
                        <a:ext cx="8928992" cy="6316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67744" y="0"/>
            <a:ext cx="4896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824169"/>
              </p:ext>
            </p:extLst>
          </p:nvPr>
        </p:nvGraphicFramePr>
        <p:xfrm>
          <a:off x="107504" y="553998"/>
          <a:ext cx="8928992" cy="616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Worksheet" r:id="rId3" imgW="12430167" imgH="6705720" progId="Excel.Sheet.12">
                  <p:embed/>
                </p:oleObj>
              </mc:Choice>
              <mc:Fallback>
                <p:oleObj name="Worksheet" r:id="rId3" imgW="12430167" imgH="67057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553998"/>
                        <a:ext cx="8928992" cy="6167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275856" y="123809"/>
            <a:ext cx="4896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01743"/>
            <a:ext cx="2736304" cy="576064"/>
          </a:xfrm>
          <a:prstGeom prst="rect">
            <a:avLst/>
          </a:prstGeom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79020"/>
              </p:ext>
            </p:extLst>
          </p:nvPr>
        </p:nvGraphicFramePr>
        <p:xfrm>
          <a:off x="107504" y="677808"/>
          <a:ext cx="8928992" cy="6180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4" imgW="12430167" imgH="8267670" progId="Excel.Sheet.12">
                  <p:embed/>
                </p:oleObj>
              </mc:Choice>
              <mc:Fallback>
                <p:oleObj name="Worksheet" r:id="rId4" imgW="12430167" imgH="8267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677808"/>
                        <a:ext cx="8928992" cy="6180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4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19872" y="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sp>
        <p:nvSpPr>
          <p:cNvPr id="8" name="143 Metin kutusu"/>
          <p:cNvSpPr txBox="1"/>
          <p:nvPr/>
        </p:nvSpPr>
        <p:spPr>
          <a:xfrm>
            <a:off x="323529" y="2278791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143 Metin kutusu"/>
          <p:cNvSpPr txBox="1"/>
          <p:nvPr/>
        </p:nvSpPr>
        <p:spPr>
          <a:xfrm>
            <a:off x="323529" y="2440716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143 Metin kutusu"/>
          <p:cNvSpPr txBox="1"/>
          <p:nvPr/>
        </p:nvSpPr>
        <p:spPr>
          <a:xfrm>
            <a:off x="323529" y="2278791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143 Metin kutusu"/>
          <p:cNvSpPr txBox="1"/>
          <p:nvPr/>
        </p:nvSpPr>
        <p:spPr>
          <a:xfrm>
            <a:off x="323529" y="2440716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51520" y="2444731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51520" y="2606656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143 Metin kutusu"/>
          <p:cNvSpPr txBox="1"/>
          <p:nvPr/>
        </p:nvSpPr>
        <p:spPr>
          <a:xfrm>
            <a:off x="251520" y="2606656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655971"/>
              </p:ext>
            </p:extLst>
          </p:nvPr>
        </p:nvGraphicFramePr>
        <p:xfrm>
          <a:off x="107504" y="687473"/>
          <a:ext cx="8928992" cy="6034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Worksheet" r:id="rId3" imgW="13639823" imgH="5248260" progId="Excel.Sheet.12">
                  <p:embed/>
                </p:oleObj>
              </mc:Choice>
              <mc:Fallback>
                <p:oleObj name="Worksheet" r:id="rId3" imgW="13639823" imgH="5248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687473"/>
                        <a:ext cx="8928992" cy="6034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164772"/>
              </p:ext>
            </p:extLst>
          </p:nvPr>
        </p:nvGraphicFramePr>
        <p:xfrm>
          <a:off x="1763688" y="1277471"/>
          <a:ext cx="5524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ikdörtgen 1"/>
          <p:cNvSpPr/>
          <p:nvPr/>
        </p:nvSpPr>
        <p:spPr>
          <a:xfrm>
            <a:off x="661930" y="4236114"/>
            <a:ext cx="7942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1-Genel </a:t>
            </a:r>
            <a:r>
              <a:rPr lang="tr-TR" dirty="0"/>
              <a:t>Koordinatöre kolay erişim sağlarım.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83568" y="45421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2-Genel </a:t>
            </a:r>
            <a:r>
              <a:rPr lang="tr-TR" dirty="0"/>
              <a:t>Koordinatörlük personeline kolay erişim sağlarım.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83568" y="4838430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3-Yöneltilen </a:t>
            </a:r>
            <a:r>
              <a:rPr lang="tr-TR" dirty="0"/>
              <a:t>soru/sorun ve taleplere karşı  üslup ve yaklaşımlarından memnunum.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683568" y="511758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4-Talep </a:t>
            </a:r>
            <a:r>
              <a:rPr lang="tr-TR" dirty="0"/>
              <a:t>ettiğimiz hizmetler için hızlı ve doğru çözümler üretir/bilgilendirir.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89584" y="5369815"/>
            <a:ext cx="7997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5-Genel </a:t>
            </a:r>
            <a:r>
              <a:rPr lang="tr-TR" dirty="0"/>
              <a:t>Koordinatörlük  binasının kampüs içi konumundan memnunum.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83568" y="5665327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6-Genel </a:t>
            </a:r>
            <a:r>
              <a:rPr lang="tr-TR" dirty="0"/>
              <a:t>olarak Genel Koordinatörlük faaliyetlerinden memnunum.</a:t>
            </a:r>
          </a:p>
        </p:txBody>
      </p:sp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05137"/>
            <a:ext cx="5653551" cy="689706"/>
          </a:xfrm>
          <a:prstGeom prst="rect">
            <a:avLst/>
          </a:prstGeom>
        </p:spPr>
      </p:pic>
      <p:pic>
        <p:nvPicPr>
          <p:cNvPr id="67" name="Resi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6632"/>
            <a:ext cx="2737341" cy="573074"/>
          </a:xfrm>
          <a:prstGeom prst="rect">
            <a:avLst/>
          </a:prstGeom>
        </p:spPr>
      </p:pic>
      <p:pic>
        <p:nvPicPr>
          <p:cNvPr id="68" name="Resim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9" y="2564904"/>
            <a:ext cx="8003232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232</Words>
  <Application>Microsoft Office PowerPoint</Application>
  <PresentationFormat>Ekran Gösterisi (4:3)</PresentationFormat>
  <Paragraphs>71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Ofis Teması</vt:lpstr>
      <vt:lpstr>Microsoft Excel Worksheet</vt:lpstr>
      <vt:lpstr>Worksheet</vt:lpstr>
      <vt:lpstr>2018 YILI  NİSAN-EKİM YGG SUNUMU  GENEL KOORDİNATÖRLÜK SÜRECİ  02/11/2018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Hatice Özalp</cp:lastModifiedBy>
  <cp:revision>54</cp:revision>
  <dcterms:created xsi:type="dcterms:W3CDTF">2016-08-26T15:45:58Z</dcterms:created>
  <dcterms:modified xsi:type="dcterms:W3CDTF">2018-11-23T06:43:01Z</dcterms:modified>
</cp:coreProperties>
</file>