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1" r:id="rId3"/>
    <p:sldId id="302" r:id="rId4"/>
    <p:sldId id="303" r:id="rId5"/>
    <p:sldId id="304" r:id="rId6"/>
    <p:sldId id="297" r:id="rId7"/>
    <p:sldId id="321" r:id="rId8"/>
    <p:sldId id="257" r:id="rId9"/>
    <p:sldId id="319" r:id="rId10"/>
    <p:sldId id="305" r:id="rId11"/>
    <p:sldId id="306" r:id="rId12"/>
    <p:sldId id="307" r:id="rId13"/>
    <p:sldId id="285" r:id="rId14"/>
    <p:sldId id="317" r:id="rId15"/>
    <p:sldId id="318" r:id="rId16"/>
    <p:sldId id="308" r:id="rId17"/>
    <p:sldId id="322" r:id="rId18"/>
    <p:sldId id="310" r:id="rId19"/>
    <p:sldId id="278" r:id="rId20"/>
    <p:sldId id="311" r:id="rId21"/>
    <p:sldId id="315" r:id="rId22"/>
    <p:sldId id="314" r:id="rId23"/>
    <p:sldId id="313" r:id="rId24"/>
    <p:sldId id="312" r:id="rId25"/>
    <p:sldId id="316" r:id="rId26"/>
    <p:sldId id="294" r:id="rId27"/>
    <p:sldId id="325" r:id="rId28"/>
    <p:sldId id="323" r:id="rId29"/>
    <p:sldId id="296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364" autoAdjust="0"/>
  </p:normalViewPr>
  <p:slideViewPr>
    <p:cSldViewPr>
      <p:cViewPr varScale="1">
        <p:scale>
          <a:sx n="73" d="100"/>
          <a:sy n="73" d="100"/>
        </p:scale>
        <p:origin x="1296" y="-810"/>
      </p:cViewPr>
      <p:guideLst>
        <p:guide orient="horz" pos="42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nergis.kahraman\Desktop\ortakta\D&#304;-ANKET%20ANAL&#304;Z&#304;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dirty="0">
                <a:solidFill>
                  <a:srgbClr val="0070C0"/>
                </a:solidFill>
              </a:rPr>
              <a:t>ULUSLARARASI</a:t>
            </a:r>
            <a:r>
              <a:rPr lang="tr-TR" sz="1800" b="1" baseline="0" dirty="0">
                <a:solidFill>
                  <a:srgbClr val="0070C0"/>
                </a:solidFill>
              </a:rPr>
              <a:t> </a:t>
            </a:r>
            <a:r>
              <a:rPr lang="tr-TR" sz="1800" b="1" baseline="0" dirty="0" smtClean="0">
                <a:solidFill>
                  <a:srgbClr val="0070C0"/>
                </a:solidFill>
              </a:rPr>
              <a:t>ÖĞRENCİ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413599205823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00-4A92-B6CB-AF56B532917F}"/>
                </c:ext>
              </c:extLst>
            </c:dLbl>
            <c:dLbl>
              <c:idx val="1"/>
              <c:layout>
                <c:manualLayout>
                  <c:x val="1.2044650562873968E-2"/>
                  <c:y val="-3.129132605337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00-4A92-B6CB-AF56B532917F}"/>
                </c:ext>
              </c:extLst>
            </c:dLbl>
            <c:dLbl>
              <c:idx val="2"/>
              <c:layout>
                <c:manualLayout>
                  <c:x val="0"/>
                  <c:y val="-3.6980658063082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400-4A92-B6CB-AF56B532917F}"/>
                </c:ext>
              </c:extLst>
            </c:dLbl>
            <c:dLbl>
              <c:idx val="3"/>
              <c:layout>
                <c:manualLayout>
                  <c:x val="1.2044650562874024E-2"/>
                  <c:y val="-3.982532406793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400-4A92-B6CB-AF56B532917F}"/>
                </c:ext>
              </c:extLst>
            </c:dLbl>
            <c:dLbl>
              <c:idx val="4"/>
              <c:layout>
                <c:manualLayout>
                  <c:x val="0"/>
                  <c:y val="-3.698065806308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400-4A92-B6CB-AF56B532917F}"/>
                </c:ext>
              </c:extLst>
            </c:dLbl>
            <c:dLbl>
              <c:idx val="5"/>
              <c:layout>
                <c:manualLayout>
                  <c:x val="9.0334879221554074E-3"/>
                  <c:y val="-3.413599205823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400-4A92-B6CB-AF56B53291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100,00%</c:v>
              </c:pt>
              <c:pt idx="1">
                <c:v>200,00%</c:v>
              </c:pt>
              <c:pt idx="2">
                <c:v>300,00%</c:v>
              </c:pt>
              <c:pt idx="3">
                <c:v>400,00%</c:v>
              </c:pt>
              <c:pt idx="4">
                <c:v>500,00%</c:v>
              </c:pt>
              <c:pt idx="5">
                <c:v>600,00%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Sayfa1!$A$111:$G$111</c:f>
              <c:numCache>
                <c:formatCode>0.00%</c:formatCode>
                <c:ptCount val="6"/>
                <c:pt idx="0">
                  <c:v>0.89459459459459456</c:v>
                </c:pt>
                <c:pt idx="1">
                  <c:v>0.89863013698630145</c:v>
                </c:pt>
                <c:pt idx="2">
                  <c:v>0.87027027027027037</c:v>
                </c:pt>
                <c:pt idx="3">
                  <c:v>0.68695652173913047</c:v>
                </c:pt>
                <c:pt idx="4">
                  <c:v>0.68888888888888888</c:v>
                </c:pt>
                <c:pt idx="5">
                  <c:v>0.81369863013698629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400-4A92-B6CB-AF56B5329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21744"/>
        <c:axId val="5922304"/>
        <c:axId val="0"/>
      </c:bar3DChart>
      <c:catAx>
        <c:axId val="592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2304"/>
        <c:crosses val="autoZero"/>
        <c:auto val="1"/>
        <c:lblAlgn val="ctr"/>
        <c:lblOffset val="100"/>
        <c:noMultiLvlLbl val="0"/>
      </c:catAx>
      <c:valAx>
        <c:axId val="592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D967F-6962-4304-85C6-02F9605AC54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7D433-21FD-4ECE-AD9D-258F1DD9EA34}">
      <dgm:prSet phldrT="[Text]"/>
      <dgm:spPr/>
      <dgm:t>
        <a:bodyPr/>
        <a:lstStyle/>
        <a:p>
          <a:r>
            <a:rPr lang="tr-TR" dirty="0" err="1" smtClean="0"/>
            <a:t>ENGLISH</a:t>
          </a:r>
          <a:endParaRPr lang="en-US" dirty="0"/>
        </a:p>
      </dgm:t>
    </dgm:pt>
    <dgm:pt modelId="{8183F387-0474-4005-AB07-B8B19D0E96D2}" type="parTrans" cxnId="{DCF355B3-0DBC-418F-BD59-065C10296BBB}">
      <dgm:prSet/>
      <dgm:spPr/>
      <dgm:t>
        <a:bodyPr/>
        <a:lstStyle/>
        <a:p>
          <a:endParaRPr lang="en-US"/>
        </a:p>
      </dgm:t>
    </dgm:pt>
    <dgm:pt modelId="{964265A2-F216-4FE7-8F6F-9A115FA54F30}" type="sibTrans" cxnId="{DCF355B3-0DBC-418F-BD59-065C10296BBB}">
      <dgm:prSet/>
      <dgm:spPr/>
      <dgm:t>
        <a:bodyPr/>
        <a:lstStyle/>
        <a:p>
          <a:endParaRPr lang="en-US"/>
        </a:p>
      </dgm:t>
    </dgm:pt>
    <dgm:pt modelId="{EFAF4AE4-A061-431C-9E6A-9C211DF6DE1F}">
      <dgm:prSet phldrT="[Text]"/>
      <dgm:spPr/>
      <dgm:t>
        <a:bodyPr/>
        <a:lstStyle/>
        <a:p>
          <a:r>
            <a:rPr lang="tr-TR" dirty="0" err="1" smtClean="0"/>
            <a:t>RUSSIAN</a:t>
          </a:r>
          <a:endParaRPr lang="en-US" dirty="0"/>
        </a:p>
      </dgm:t>
    </dgm:pt>
    <dgm:pt modelId="{795E367E-C32B-4064-8710-70420DBEB775}" type="parTrans" cxnId="{8214FEC9-0D16-4D26-A2E9-D8BF66BC5BE9}">
      <dgm:prSet/>
      <dgm:spPr/>
      <dgm:t>
        <a:bodyPr/>
        <a:lstStyle/>
        <a:p>
          <a:endParaRPr lang="en-US"/>
        </a:p>
      </dgm:t>
    </dgm:pt>
    <dgm:pt modelId="{B0DF8F0B-767A-47FC-BBE9-382E914568C1}" type="sibTrans" cxnId="{8214FEC9-0D16-4D26-A2E9-D8BF66BC5BE9}">
      <dgm:prSet/>
      <dgm:spPr/>
      <dgm:t>
        <a:bodyPr/>
        <a:lstStyle/>
        <a:p>
          <a:endParaRPr lang="en-US"/>
        </a:p>
      </dgm:t>
    </dgm:pt>
    <dgm:pt modelId="{F17DB84F-AE7F-415C-9B9C-BBAB4F1C9CD4}">
      <dgm:prSet phldrT="[Text]"/>
      <dgm:spPr/>
      <dgm:t>
        <a:bodyPr/>
        <a:lstStyle/>
        <a:p>
          <a:r>
            <a:rPr lang="tr-TR" dirty="0" smtClean="0"/>
            <a:t>FRENCH</a:t>
          </a:r>
          <a:endParaRPr lang="en-US" dirty="0"/>
        </a:p>
      </dgm:t>
    </dgm:pt>
    <dgm:pt modelId="{903D327D-54F3-4919-A9FE-BA778C752040}" type="parTrans" cxnId="{DA9B3155-8800-4A44-80C2-BF17AA8340CD}">
      <dgm:prSet/>
      <dgm:spPr/>
      <dgm:t>
        <a:bodyPr/>
        <a:lstStyle/>
        <a:p>
          <a:endParaRPr lang="en-US"/>
        </a:p>
      </dgm:t>
    </dgm:pt>
    <dgm:pt modelId="{147C0200-B6E6-4E68-B56C-B8B4C406F33C}" type="sibTrans" cxnId="{DA9B3155-8800-4A44-80C2-BF17AA8340CD}">
      <dgm:prSet/>
      <dgm:spPr/>
      <dgm:t>
        <a:bodyPr/>
        <a:lstStyle/>
        <a:p>
          <a:endParaRPr lang="en-US"/>
        </a:p>
      </dgm:t>
    </dgm:pt>
    <dgm:pt modelId="{367B9B7B-2316-4AB3-81F0-C94D0B60C94D}">
      <dgm:prSet phldrT="[Text]"/>
      <dgm:spPr/>
      <dgm:t>
        <a:bodyPr/>
        <a:lstStyle/>
        <a:p>
          <a:r>
            <a:rPr lang="tr-TR" dirty="0" err="1" smtClean="0"/>
            <a:t>SPANISH</a:t>
          </a:r>
          <a:endParaRPr lang="en-US" dirty="0"/>
        </a:p>
      </dgm:t>
    </dgm:pt>
    <dgm:pt modelId="{11244902-F38F-4A9B-86E6-58124004E27C}" type="parTrans" cxnId="{B9E068D4-652E-4A8F-AD78-5DF272739D06}">
      <dgm:prSet/>
      <dgm:spPr/>
      <dgm:t>
        <a:bodyPr/>
        <a:lstStyle/>
        <a:p>
          <a:endParaRPr lang="en-US"/>
        </a:p>
      </dgm:t>
    </dgm:pt>
    <dgm:pt modelId="{59293B2D-D7FD-484F-BA38-499EBD60A72E}" type="sibTrans" cxnId="{B9E068D4-652E-4A8F-AD78-5DF272739D06}">
      <dgm:prSet/>
      <dgm:spPr/>
      <dgm:t>
        <a:bodyPr/>
        <a:lstStyle/>
        <a:p>
          <a:endParaRPr lang="en-US"/>
        </a:p>
      </dgm:t>
    </dgm:pt>
    <dgm:pt modelId="{E8859201-5C1C-42BE-A9E6-38F7C753EE8E}">
      <dgm:prSet phldrT="[Text]"/>
      <dgm:spPr/>
      <dgm:t>
        <a:bodyPr/>
        <a:lstStyle/>
        <a:p>
          <a:r>
            <a:rPr lang="tr-TR" dirty="0" err="1" smtClean="0"/>
            <a:t>ARABIC</a:t>
          </a:r>
          <a:endParaRPr lang="en-US" dirty="0"/>
        </a:p>
      </dgm:t>
    </dgm:pt>
    <dgm:pt modelId="{3C4C28E6-4EB0-46CE-9E68-EB518DC7FB25}" type="parTrans" cxnId="{329F70D7-715E-4F1B-8F02-40433585D7B6}">
      <dgm:prSet/>
      <dgm:spPr/>
      <dgm:t>
        <a:bodyPr/>
        <a:lstStyle/>
        <a:p>
          <a:endParaRPr lang="en-US"/>
        </a:p>
      </dgm:t>
    </dgm:pt>
    <dgm:pt modelId="{043971E2-1446-4409-964E-F80E3D5418D2}" type="sibTrans" cxnId="{329F70D7-715E-4F1B-8F02-40433585D7B6}">
      <dgm:prSet/>
      <dgm:spPr/>
      <dgm:t>
        <a:bodyPr/>
        <a:lstStyle/>
        <a:p>
          <a:endParaRPr lang="en-US"/>
        </a:p>
      </dgm:t>
    </dgm:pt>
    <dgm:pt modelId="{43CAF538-4E10-4712-A759-43CB65FAA3DC}" type="pres">
      <dgm:prSet presAssocID="{70AD967F-6962-4304-85C6-02F9605AC54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72B84F-863A-41A2-8E77-95EB98784E38}" type="pres">
      <dgm:prSet presAssocID="{9E67D433-21FD-4ECE-AD9D-258F1DD9EA3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AEE5D-F7A4-41CA-BE37-CB816A50CC2B}" type="pres">
      <dgm:prSet presAssocID="{9E67D433-21FD-4ECE-AD9D-258F1DD9EA34}" presName="spNode" presStyleCnt="0"/>
      <dgm:spPr/>
    </dgm:pt>
    <dgm:pt modelId="{6EED085A-5EEB-4B0E-9B11-484E6B2C2320}" type="pres">
      <dgm:prSet presAssocID="{964265A2-F216-4FE7-8F6F-9A115FA54F3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729EE90-A0E9-4ABD-A06C-F28D6435FA33}" type="pres">
      <dgm:prSet presAssocID="{EFAF4AE4-A061-431C-9E6A-9C211DF6DE1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F82AD-6448-4046-B8CB-10F3AEC9D6AC}" type="pres">
      <dgm:prSet presAssocID="{EFAF4AE4-A061-431C-9E6A-9C211DF6DE1F}" presName="spNode" presStyleCnt="0"/>
      <dgm:spPr/>
    </dgm:pt>
    <dgm:pt modelId="{63261BD1-77EA-409E-94A3-B9F54ECED7AD}" type="pres">
      <dgm:prSet presAssocID="{B0DF8F0B-767A-47FC-BBE9-382E914568C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724BF5C-6ACA-42F5-908B-5639BDA80E21}" type="pres">
      <dgm:prSet presAssocID="{F17DB84F-AE7F-415C-9B9C-BBAB4F1C9CD4}" presName="node" presStyleLbl="node1" presStyleIdx="2" presStyleCnt="5" custRadScaleRad="98691" custRadScaleInc="5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63785-6186-4EE0-893F-D4AA521FB37B}" type="pres">
      <dgm:prSet presAssocID="{F17DB84F-AE7F-415C-9B9C-BBAB4F1C9CD4}" presName="spNode" presStyleCnt="0"/>
      <dgm:spPr/>
    </dgm:pt>
    <dgm:pt modelId="{0C4F1E20-4E23-48A4-AABF-75F7575BAAA7}" type="pres">
      <dgm:prSet presAssocID="{147C0200-B6E6-4E68-B56C-B8B4C406F33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459A4ED-A05B-4F29-A9A7-BECFD97EC222}" type="pres">
      <dgm:prSet presAssocID="{367B9B7B-2316-4AB3-81F0-C94D0B60C94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A3FCC-7BC2-47B9-B77F-60361F44112B}" type="pres">
      <dgm:prSet presAssocID="{367B9B7B-2316-4AB3-81F0-C94D0B60C94D}" presName="spNode" presStyleCnt="0"/>
      <dgm:spPr/>
    </dgm:pt>
    <dgm:pt modelId="{EED5509A-1887-487F-B75B-F9F38E21B816}" type="pres">
      <dgm:prSet presAssocID="{59293B2D-D7FD-484F-BA38-499EBD60A72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A28CFCD-11B7-483D-87FA-CCA697D6F77B}" type="pres">
      <dgm:prSet presAssocID="{E8859201-5C1C-42BE-A9E6-38F7C753EE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ED464-01A6-48F6-9493-9D05F61616C5}" type="pres">
      <dgm:prSet presAssocID="{E8859201-5C1C-42BE-A9E6-38F7C753EE8E}" presName="spNode" presStyleCnt="0"/>
      <dgm:spPr/>
    </dgm:pt>
    <dgm:pt modelId="{175CA085-D288-423E-8734-8AD87CEB815D}" type="pres">
      <dgm:prSet presAssocID="{043971E2-1446-4409-964E-F80E3D5418D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F60CABF2-05B7-40E3-8905-8109C29BE70C}" type="presOf" srcId="{043971E2-1446-4409-964E-F80E3D5418D2}" destId="{175CA085-D288-423E-8734-8AD87CEB815D}" srcOrd="0" destOrd="0" presId="urn:microsoft.com/office/officeart/2005/8/layout/cycle6"/>
    <dgm:cxn modelId="{273B8631-654F-4840-93A1-D4BF4D9D3C16}" type="presOf" srcId="{E8859201-5C1C-42BE-A9E6-38F7C753EE8E}" destId="{CA28CFCD-11B7-483D-87FA-CCA697D6F77B}" srcOrd="0" destOrd="0" presId="urn:microsoft.com/office/officeart/2005/8/layout/cycle6"/>
    <dgm:cxn modelId="{329F70D7-715E-4F1B-8F02-40433585D7B6}" srcId="{70AD967F-6962-4304-85C6-02F9605AC548}" destId="{E8859201-5C1C-42BE-A9E6-38F7C753EE8E}" srcOrd="4" destOrd="0" parTransId="{3C4C28E6-4EB0-46CE-9E68-EB518DC7FB25}" sibTransId="{043971E2-1446-4409-964E-F80E3D5418D2}"/>
    <dgm:cxn modelId="{B2837471-2350-47E5-9E6A-C8770B480AC7}" type="presOf" srcId="{367B9B7B-2316-4AB3-81F0-C94D0B60C94D}" destId="{7459A4ED-A05B-4F29-A9A7-BECFD97EC222}" srcOrd="0" destOrd="0" presId="urn:microsoft.com/office/officeart/2005/8/layout/cycle6"/>
    <dgm:cxn modelId="{65F5148D-860E-4FC5-ADCD-ACD648F75D68}" type="presOf" srcId="{F17DB84F-AE7F-415C-9B9C-BBAB4F1C9CD4}" destId="{0724BF5C-6ACA-42F5-908B-5639BDA80E21}" srcOrd="0" destOrd="0" presId="urn:microsoft.com/office/officeart/2005/8/layout/cycle6"/>
    <dgm:cxn modelId="{06DA183C-881D-4A3D-9B36-6FC363D83EB0}" type="presOf" srcId="{59293B2D-D7FD-484F-BA38-499EBD60A72E}" destId="{EED5509A-1887-487F-B75B-F9F38E21B816}" srcOrd="0" destOrd="0" presId="urn:microsoft.com/office/officeart/2005/8/layout/cycle6"/>
    <dgm:cxn modelId="{9F04DAA4-10D0-4388-9B24-FB99FFFAB3BA}" type="presOf" srcId="{EFAF4AE4-A061-431C-9E6A-9C211DF6DE1F}" destId="{8729EE90-A0E9-4ABD-A06C-F28D6435FA33}" srcOrd="0" destOrd="0" presId="urn:microsoft.com/office/officeart/2005/8/layout/cycle6"/>
    <dgm:cxn modelId="{F4A8A6D5-0646-4D3B-9BF3-2995301E0A34}" type="presOf" srcId="{9E67D433-21FD-4ECE-AD9D-258F1DD9EA34}" destId="{6E72B84F-863A-41A2-8E77-95EB98784E38}" srcOrd="0" destOrd="0" presId="urn:microsoft.com/office/officeart/2005/8/layout/cycle6"/>
    <dgm:cxn modelId="{B9E068D4-652E-4A8F-AD78-5DF272739D06}" srcId="{70AD967F-6962-4304-85C6-02F9605AC548}" destId="{367B9B7B-2316-4AB3-81F0-C94D0B60C94D}" srcOrd="3" destOrd="0" parTransId="{11244902-F38F-4A9B-86E6-58124004E27C}" sibTransId="{59293B2D-D7FD-484F-BA38-499EBD60A72E}"/>
    <dgm:cxn modelId="{8214FEC9-0D16-4D26-A2E9-D8BF66BC5BE9}" srcId="{70AD967F-6962-4304-85C6-02F9605AC548}" destId="{EFAF4AE4-A061-431C-9E6A-9C211DF6DE1F}" srcOrd="1" destOrd="0" parTransId="{795E367E-C32B-4064-8710-70420DBEB775}" sibTransId="{B0DF8F0B-767A-47FC-BBE9-382E914568C1}"/>
    <dgm:cxn modelId="{DA9B3155-8800-4A44-80C2-BF17AA8340CD}" srcId="{70AD967F-6962-4304-85C6-02F9605AC548}" destId="{F17DB84F-AE7F-415C-9B9C-BBAB4F1C9CD4}" srcOrd="2" destOrd="0" parTransId="{903D327D-54F3-4919-A9FE-BA778C752040}" sibTransId="{147C0200-B6E6-4E68-B56C-B8B4C406F33C}"/>
    <dgm:cxn modelId="{E8AB2A53-2FDF-4939-B286-7E7BDBEAF11B}" type="presOf" srcId="{964265A2-F216-4FE7-8F6F-9A115FA54F30}" destId="{6EED085A-5EEB-4B0E-9B11-484E6B2C2320}" srcOrd="0" destOrd="0" presId="urn:microsoft.com/office/officeart/2005/8/layout/cycle6"/>
    <dgm:cxn modelId="{2A3F55F3-7790-4EEA-8097-3DEE777CC945}" type="presOf" srcId="{B0DF8F0B-767A-47FC-BBE9-382E914568C1}" destId="{63261BD1-77EA-409E-94A3-B9F54ECED7AD}" srcOrd="0" destOrd="0" presId="urn:microsoft.com/office/officeart/2005/8/layout/cycle6"/>
    <dgm:cxn modelId="{C4E17E34-1139-40F3-AD11-EA88238775A1}" type="presOf" srcId="{70AD967F-6962-4304-85C6-02F9605AC548}" destId="{43CAF538-4E10-4712-A759-43CB65FAA3DC}" srcOrd="0" destOrd="0" presId="urn:microsoft.com/office/officeart/2005/8/layout/cycle6"/>
    <dgm:cxn modelId="{DCF355B3-0DBC-418F-BD59-065C10296BBB}" srcId="{70AD967F-6962-4304-85C6-02F9605AC548}" destId="{9E67D433-21FD-4ECE-AD9D-258F1DD9EA34}" srcOrd="0" destOrd="0" parTransId="{8183F387-0474-4005-AB07-B8B19D0E96D2}" sibTransId="{964265A2-F216-4FE7-8F6F-9A115FA54F30}"/>
    <dgm:cxn modelId="{6B534133-67B7-4B3C-9F43-5151A65CD489}" type="presOf" srcId="{147C0200-B6E6-4E68-B56C-B8B4C406F33C}" destId="{0C4F1E20-4E23-48A4-AABF-75F7575BAAA7}" srcOrd="0" destOrd="0" presId="urn:microsoft.com/office/officeart/2005/8/layout/cycle6"/>
    <dgm:cxn modelId="{E70DD25C-3DBE-44E0-9A3A-650515C49419}" type="presParOf" srcId="{43CAF538-4E10-4712-A759-43CB65FAA3DC}" destId="{6E72B84F-863A-41A2-8E77-95EB98784E38}" srcOrd="0" destOrd="0" presId="urn:microsoft.com/office/officeart/2005/8/layout/cycle6"/>
    <dgm:cxn modelId="{47F98C71-0F13-44AA-B2EB-AAB6A4658701}" type="presParOf" srcId="{43CAF538-4E10-4712-A759-43CB65FAA3DC}" destId="{AC6AEE5D-F7A4-41CA-BE37-CB816A50CC2B}" srcOrd="1" destOrd="0" presId="urn:microsoft.com/office/officeart/2005/8/layout/cycle6"/>
    <dgm:cxn modelId="{36A0D75D-5D5A-4E30-8C21-5814F05C08A2}" type="presParOf" srcId="{43CAF538-4E10-4712-A759-43CB65FAA3DC}" destId="{6EED085A-5EEB-4B0E-9B11-484E6B2C2320}" srcOrd="2" destOrd="0" presId="urn:microsoft.com/office/officeart/2005/8/layout/cycle6"/>
    <dgm:cxn modelId="{97AE9D8F-926C-4A69-9225-CFD27AB05F2A}" type="presParOf" srcId="{43CAF538-4E10-4712-A759-43CB65FAA3DC}" destId="{8729EE90-A0E9-4ABD-A06C-F28D6435FA33}" srcOrd="3" destOrd="0" presId="urn:microsoft.com/office/officeart/2005/8/layout/cycle6"/>
    <dgm:cxn modelId="{F92CFC7C-CD19-4B97-AF86-A6B14CB93E7D}" type="presParOf" srcId="{43CAF538-4E10-4712-A759-43CB65FAA3DC}" destId="{1B0F82AD-6448-4046-B8CB-10F3AEC9D6AC}" srcOrd="4" destOrd="0" presId="urn:microsoft.com/office/officeart/2005/8/layout/cycle6"/>
    <dgm:cxn modelId="{0347C647-DA72-4DD8-B1F2-8BD7611403A3}" type="presParOf" srcId="{43CAF538-4E10-4712-A759-43CB65FAA3DC}" destId="{63261BD1-77EA-409E-94A3-B9F54ECED7AD}" srcOrd="5" destOrd="0" presId="urn:microsoft.com/office/officeart/2005/8/layout/cycle6"/>
    <dgm:cxn modelId="{64C92B0C-CDE3-45C5-9712-25618A43568D}" type="presParOf" srcId="{43CAF538-4E10-4712-A759-43CB65FAA3DC}" destId="{0724BF5C-6ACA-42F5-908B-5639BDA80E21}" srcOrd="6" destOrd="0" presId="urn:microsoft.com/office/officeart/2005/8/layout/cycle6"/>
    <dgm:cxn modelId="{6C0114D5-ED70-4C39-BE89-25715E4185CE}" type="presParOf" srcId="{43CAF538-4E10-4712-A759-43CB65FAA3DC}" destId="{08563785-6186-4EE0-893F-D4AA521FB37B}" srcOrd="7" destOrd="0" presId="urn:microsoft.com/office/officeart/2005/8/layout/cycle6"/>
    <dgm:cxn modelId="{A7CBB4A7-BEEC-4281-A3CE-36002EEE4993}" type="presParOf" srcId="{43CAF538-4E10-4712-A759-43CB65FAA3DC}" destId="{0C4F1E20-4E23-48A4-AABF-75F7575BAAA7}" srcOrd="8" destOrd="0" presId="urn:microsoft.com/office/officeart/2005/8/layout/cycle6"/>
    <dgm:cxn modelId="{B8D7A173-0ACD-4E55-94FA-28E4B959F59E}" type="presParOf" srcId="{43CAF538-4E10-4712-A759-43CB65FAA3DC}" destId="{7459A4ED-A05B-4F29-A9A7-BECFD97EC222}" srcOrd="9" destOrd="0" presId="urn:microsoft.com/office/officeart/2005/8/layout/cycle6"/>
    <dgm:cxn modelId="{559DA550-541A-4E39-ABEB-9CDC5CE8B719}" type="presParOf" srcId="{43CAF538-4E10-4712-A759-43CB65FAA3DC}" destId="{57DA3FCC-7BC2-47B9-B77F-60361F44112B}" srcOrd="10" destOrd="0" presId="urn:microsoft.com/office/officeart/2005/8/layout/cycle6"/>
    <dgm:cxn modelId="{FCCED184-CC71-47CD-9328-27098C2C2B2E}" type="presParOf" srcId="{43CAF538-4E10-4712-A759-43CB65FAA3DC}" destId="{EED5509A-1887-487F-B75B-F9F38E21B816}" srcOrd="11" destOrd="0" presId="urn:microsoft.com/office/officeart/2005/8/layout/cycle6"/>
    <dgm:cxn modelId="{154E666B-43C3-461F-A526-F976A11B7478}" type="presParOf" srcId="{43CAF538-4E10-4712-A759-43CB65FAA3DC}" destId="{CA28CFCD-11B7-483D-87FA-CCA697D6F77B}" srcOrd="12" destOrd="0" presId="urn:microsoft.com/office/officeart/2005/8/layout/cycle6"/>
    <dgm:cxn modelId="{F86376B0-FE5B-405D-87ED-B3E1A609C89C}" type="presParOf" srcId="{43CAF538-4E10-4712-A759-43CB65FAA3DC}" destId="{681ED464-01A6-48F6-9493-9D05F61616C5}" srcOrd="13" destOrd="0" presId="urn:microsoft.com/office/officeart/2005/8/layout/cycle6"/>
    <dgm:cxn modelId="{EF737AA0-C04B-4D79-B9B1-E5F7A75F03DF}" type="presParOf" srcId="{43CAF538-4E10-4712-A759-43CB65FAA3DC}" destId="{175CA085-D288-423E-8734-8AD87CEB815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2B84F-863A-41A2-8E77-95EB98784E38}">
      <dsp:nvSpPr>
        <dsp:cNvPr id="0" name=""/>
        <dsp:cNvSpPr/>
      </dsp:nvSpPr>
      <dsp:spPr>
        <a:xfrm>
          <a:off x="1431018" y="131"/>
          <a:ext cx="1098403" cy="71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ENGLISH</a:t>
          </a:r>
          <a:endParaRPr lang="en-US" sz="1900" kern="1200" dirty="0"/>
        </a:p>
      </dsp:txBody>
      <dsp:txXfrm>
        <a:off x="1465871" y="34984"/>
        <a:ext cx="1028697" cy="644256"/>
      </dsp:txXfrm>
    </dsp:sp>
    <dsp:sp modelId="{6EED085A-5EEB-4B0E-9B11-484E6B2C2320}">
      <dsp:nvSpPr>
        <dsp:cNvPr id="0" name=""/>
        <dsp:cNvSpPr/>
      </dsp:nvSpPr>
      <dsp:spPr>
        <a:xfrm>
          <a:off x="552000" y="357112"/>
          <a:ext cx="2856439" cy="2856439"/>
        </a:xfrm>
        <a:custGeom>
          <a:avLst/>
          <a:gdLst/>
          <a:ahLst/>
          <a:cxnLst/>
          <a:rect l="0" t="0" r="0" b="0"/>
          <a:pathLst>
            <a:path>
              <a:moveTo>
                <a:pt x="1984989" y="112993"/>
              </a:moveTo>
              <a:arcTo wR="1428219" hR="1428219" stAng="17576654" swAng="19645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9EE90-A0E9-4ABD-A06C-F28D6435FA33}">
      <dsp:nvSpPr>
        <dsp:cNvPr id="0" name=""/>
        <dsp:cNvSpPr/>
      </dsp:nvSpPr>
      <dsp:spPr>
        <a:xfrm>
          <a:off x="2789335" y="987007"/>
          <a:ext cx="1098403" cy="71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RUSSIAN</a:t>
          </a:r>
          <a:endParaRPr lang="en-US" sz="1900" kern="1200" dirty="0"/>
        </a:p>
      </dsp:txBody>
      <dsp:txXfrm>
        <a:off x="2824188" y="1021860"/>
        <a:ext cx="1028697" cy="644256"/>
      </dsp:txXfrm>
    </dsp:sp>
    <dsp:sp modelId="{63261BD1-77EA-409E-94A3-B9F54ECED7AD}">
      <dsp:nvSpPr>
        <dsp:cNvPr id="0" name=""/>
        <dsp:cNvSpPr/>
      </dsp:nvSpPr>
      <dsp:spPr>
        <a:xfrm>
          <a:off x="550527" y="326731"/>
          <a:ext cx="2856439" cy="2856439"/>
        </a:xfrm>
        <a:custGeom>
          <a:avLst/>
          <a:gdLst/>
          <a:ahLst/>
          <a:cxnLst/>
          <a:rect l="0" t="0" r="0" b="0"/>
          <a:pathLst>
            <a:path>
              <a:moveTo>
                <a:pt x="2855738" y="1383484"/>
              </a:moveTo>
              <a:arcTo wR="1428219" hR="1428219" stAng="21492304" swAng="22233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4BF5C-6ACA-42F5-908B-5639BDA80E21}">
      <dsp:nvSpPr>
        <dsp:cNvPr id="0" name=""/>
        <dsp:cNvSpPr/>
      </dsp:nvSpPr>
      <dsp:spPr>
        <a:xfrm>
          <a:off x="2233701" y="2586996"/>
          <a:ext cx="1098403" cy="71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FRENCH</a:t>
          </a:r>
          <a:endParaRPr lang="en-US" sz="1900" kern="1200" dirty="0"/>
        </a:p>
      </dsp:txBody>
      <dsp:txXfrm>
        <a:off x="2268554" y="2621849"/>
        <a:ext cx="1028697" cy="644256"/>
      </dsp:txXfrm>
    </dsp:sp>
    <dsp:sp modelId="{0C4F1E20-4E23-48A4-AABF-75F7575BAAA7}">
      <dsp:nvSpPr>
        <dsp:cNvPr id="0" name=""/>
        <dsp:cNvSpPr/>
      </dsp:nvSpPr>
      <dsp:spPr>
        <a:xfrm>
          <a:off x="503015" y="347833"/>
          <a:ext cx="2856439" cy="2856439"/>
        </a:xfrm>
        <a:custGeom>
          <a:avLst/>
          <a:gdLst/>
          <a:ahLst/>
          <a:cxnLst/>
          <a:rect l="0" t="0" r="0" b="0"/>
          <a:pathLst>
            <a:path>
              <a:moveTo>
                <a:pt x="1725368" y="2825185"/>
              </a:moveTo>
              <a:arcTo wR="1428219" hR="1428219" stAng="4679494" swAng="12910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9A4ED-A05B-4F29-A9A7-BECFD97EC222}">
      <dsp:nvSpPr>
        <dsp:cNvPr id="0" name=""/>
        <dsp:cNvSpPr/>
      </dsp:nvSpPr>
      <dsp:spPr>
        <a:xfrm>
          <a:off x="591531" y="2583805"/>
          <a:ext cx="1098403" cy="71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SPANISH</a:t>
          </a:r>
          <a:endParaRPr lang="en-US" sz="1900" kern="1200" dirty="0"/>
        </a:p>
      </dsp:txBody>
      <dsp:txXfrm>
        <a:off x="626384" y="2618658"/>
        <a:ext cx="1028697" cy="644256"/>
      </dsp:txXfrm>
    </dsp:sp>
    <dsp:sp modelId="{EED5509A-1887-487F-B75B-F9F38E21B816}">
      <dsp:nvSpPr>
        <dsp:cNvPr id="0" name=""/>
        <dsp:cNvSpPr/>
      </dsp:nvSpPr>
      <dsp:spPr>
        <a:xfrm>
          <a:off x="552000" y="357112"/>
          <a:ext cx="2856439" cy="2856439"/>
        </a:xfrm>
        <a:custGeom>
          <a:avLst/>
          <a:gdLst/>
          <a:ahLst/>
          <a:cxnLst/>
          <a:rect l="0" t="0" r="0" b="0"/>
          <a:pathLst>
            <a:path>
              <a:moveTo>
                <a:pt x="238959" y="2219087"/>
              </a:moveTo>
              <a:arcTo wR="1428219" hR="1428219" stAng="8782546" swAng="21986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CFCD-11B7-483D-87FA-CCA697D6F77B}">
      <dsp:nvSpPr>
        <dsp:cNvPr id="0" name=""/>
        <dsp:cNvSpPr/>
      </dsp:nvSpPr>
      <dsp:spPr>
        <a:xfrm>
          <a:off x="72700" y="987007"/>
          <a:ext cx="1098403" cy="71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ARABIC</a:t>
          </a:r>
          <a:endParaRPr lang="en-US" sz="1900" kern="1200" dirty="0"/>
        </a:p>
      </dsp:txBody>
      <dsp:txXfrm>
        <a:off x="107553" y="1021860"/>
        <a:ext cx="1028697" cy="644256"/>
      </dsp:txXfrm>
    </dsp:sp>
    <dsp:sp modelId="{175CA085-D288-423E-8734-8AD87CEB815D}">
      <dsp:nvSpPr>
        <dsp:cNvPr id="0" name=""/>
        <dsp:cNvSpPr/>
      </dsp:nvSpPr>
      <dsp:spPr>
        <a:xfrm>
          <a:off x="552000" y="357112"/>
          <a:ext cx="2856439" cy="2856439"/>
        </a:xfrm>
        <a:custGeom>
          <a:avLst/>
          <a:gdLst/>
          <a:ahLst/>
          <a:cxnLst/>
          <a:rect l="0" t="0" r="0" b="0"/>
          <a:pathLst>
            <a:path>
              <a:moveTo>
                <a:pt x="248560" y="623101"/>
              </a:moveTo>
              <a:arcTo wR="1428219" hR="1428219" stAng="12858814" swAng="19645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37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88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0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DIŞ İLİŞKİLER VE ULUSLARARASI ÖĞRENCİ OFİS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/>
              <a:t>15/11/2018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59224" y="19038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1343"/>
          <a:stretch/>
        </p:blipFill>
        <p:spPr>
          <a:xfrm>
            <a:off x="423862" y="1052736"/>
            <a:ext cx="8296275" cy="504055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44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59224" y="19038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34714"/>
            <a:ext cx="8784976" cy="522163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30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339752" y="19038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1957"/>
          <a:stretch/>
        </p:blipFill>
        <p:spPr>
          <a:xfrm>
            <a:off x="313362" y="1340768"/>
            <a:ext cx="8382000" cy="341134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5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26834"/>
            <a:ext cx="8262850" cy="512951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5" y="1146240"/>
            <a:ext cx="8219255" cy="516308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74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050995"/>
            <a:ext cx="8219256" cy="530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94836"/>
              </p:ext>
            </p:extLst>
          </p:nvPr>
        </p:nvGraphicFramePr>
        <p:xfrm>
          <a:off x="251520" y="1484784"/>
          <a:ext cx="85689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51521" y="5004465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1- </a:t>
            </a:r>
            <a:r>
              <a:rPr lang="en-US" sz="1600" dirty="0" err="1">
                <a:solidFill>
                  <a:srgbClr val="0070C0"/>
                </a:solidFill>
              </a:rPr>
              <a:t>Uluslararası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Öğrenci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Ofis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personeline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kolay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erişim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sağlıyorum</a:t>
            </a:r>
            <a:endParaRPr lang="tr-TR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2- </a:t>
            </a:r>
            <a:r>
              <a:rPr lang="en-US" sz="1600" dirty="0" err="1">
                <a:solidFill>
                  <a:srgbClr val="0070C0"/>
                </a:solidFill>
              </a:rPr>
              <a:t>Uluslararası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Öğrenci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Ofis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personelinin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davranışından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memnunum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3- </a:t>
            </a:r>
            <a:r>
              <a:rPr lang="en-US" sz="1600" dirty="0" err="1">
                <a:solidFill>
                  <a:srgbClr val="0070C0"/>
                </a:solidFill>
              </a:rPr>
              <a:t>Sorunlarınızı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çözmek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için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ofis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personelinin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yaklaşımını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ve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çabalarını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nasıl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değerlendiriyorsunuz</a:t>
            </a:r>
            <a:r>
              <a:rPr lang="en-US" sz="1600" dirty="0">
                <a:solidFill>
                  <a:srgbClr val="0070C0"/>
                </a:solidFill>
              </a:rPr>
              <a:t>?  </a:t>
            </a:r>
            <a:endParaRPr lang="tr-TR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4- www.antalya.edu.tr web </a:t>
            </a:r>
            <a:r>
              <a:rPr lang="en-US" sz="1600" dirty="0" err="1">
                <a:solidFill>
                  <a:srgbClr val="0070C0"/>
                </a:solidFill>
              </a:rPr>
              <a:t>sayfasının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yeterli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olduğunu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düşünüyor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musunuz</a:t>
            </a:r>
            <a:r>
              <a:rPr lang="en-US" sz="1600" dirty="0">
                <a:solidFill>
                  <a:srgbClr val="0070C0"/>
                </a:solidFill>
              </a:rPr>
              <a:t>?</a:t>
            </a:r>
            <a:endParaRPr lang="tr-TR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5- </a:t>
            </a:r>
            <a:r>
              <a:rPr lang="en-US" sz="1600" dirty="0" err="1" smtClean="0">
                <a:solidFill>
                  <a:srgbClr val="0070C0"/>
                </a:solidFill>
              </a:rPr>
              <a:t>Kampüsündeki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Uluslararası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Öğrenci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Ofisi'nin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bulunduğu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yerden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memnunum</a:t>
            </a:r>
            <a:r>
              <a:rPr lang="en-US" sz="1600" dirty="0">
                <a:solidFill>
                  <a:srgbClr val="0070C0"/>
                </a:solidFill>
              </a:rPr>
              <a:t>. </a:t>
            </a:r>
            <a:endParaRPr lang="tr-TR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6- </a:t>
            </a:r>
            <a:r>
              <a:rPr lang="en-US" sz="1600" dirty="0" err="1">
                <a:solidFill>
                  <a:srgbClr val="0070C0"/>
                </a:solidFill>
              </a:rPr>
              <a:t>Uluslararası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Öğrenci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etkinliklerinden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genelde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memnunum</a:t>
            </a:r>
            <a:r>
              <a:rPr lang="en-US" sz="1600">
                <a:solidFill>
                  <a:srgbClr val="0070C0"/>
                </a:solidFill>
              </a:rPr>
              <a:t>. 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GB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1560" y="3105835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tr-TR" sz="2000" b="1" dirty="0"/>
              <a:t>S</a:t>
            </a:r>
            <a:r>
              <a:rPr lang="tr-TR" sz="2000" b="1" dirty="0" smtClean="0"/>
              <a:t>üreci</a:t>
            </a:r>
            <a:r>
              <a:rPr lang="en-US" sz="2000" b="1" dirty="0"/>
              <a:t>m</a:t>
            </a:r>
            <a:r>
              <a:rPr lang="tr-TR" sz="2000" b="1" dirty="0"/>
              <a:t>izle ilgili  </a:t>
            </a:r>
            <a:r>
              <a:rPr lang="tr-TR" sz="2000" b="1" dirty="0" smtClean="0"/>
              <a:t>şikayet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gelmemiştir</a:t>
            </a:r>
            <a:r>
              <a:rPr lang="tr-TR" sz="2000" b="1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3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5000"/>
                    </a14:imgEffect>
                    <a14:imgEffect>
                      <a14:brightnessContrast bright="23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484" y="1303189"/>
            <a:ext cx="8665996" cy="505316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4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978"/>
          <a:stretch/>
        </p:blipFill>
        <p:spPr>
          <a:xfrm>
            <a:off x="677882" y="1236826"/>
            <a:ext cx="7930542" cy="521017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000026"/>
              </p:ext>
            </p:extLst>
          </p:nvPr>
        </p:nvGraphicFramePr>
        <p:xfrm>
          <a:off x="462372" y="1131898"/>
          <a:ext cx="8219256" cy="5424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72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GÜÇLÜ</a:t>
                      </a:r>
                      <a:r>
                        <a:rPr lang="en-GB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YÖNLER</a:t>
                      </a:r>
                      <a:endParaRPr lang="en-GB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G1-Öğrenci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odaklı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olunması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98198"/>
                  </a:ext>
                </a:extLst>
              </a:tr>
              <a:tr h="6624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G2-Lokasyonun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öğrenciye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yakın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95549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G3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Çalışan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personelin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birçok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dile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hakim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olunması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479107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G4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Yabancı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etkinlikler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36971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G4 - Yabancı öğrencilere tur ve çalıştaylar düzenlenmesi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7795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G5 - Sosyal medyanın kullanılması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2376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G6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- 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Ofis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çalışanlarına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mesai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dışında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da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ulaşılabilmesi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Güçlü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56818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74555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1160"/>
          <a:stretch/>
        </p:blipFill>
        <p:spPr>
          <a:xfrm>
            <a:off x="418124" y="1184489"/>
            <a:ext cx="8125689" cy="517027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78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10" y="1196752"/>
            <a:ext cx="8218990" cy="523536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68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2001"/>
          <a:stretch/>
        </p:blipFill>
        <p:spPr>
          <a:xfrm>
            <a:off x="611560" y="1141626"/>
            <a:ext cx="8075240" cy="521313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2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27441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" b="-260"/>
          <a:stretch/>
        </p:blipFill>
        <p:spPr>
          <a:xfrm>
            <a:off x="528179" y="1336456"/>
            <a:ext cx="8076269" cy="501830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66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246287"/>
            <a:ext cx="8003231" cy="50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59037" y="45878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99" y="1184489"/>
            <a:ext cx="8271501" cy="51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49172" y="-4414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81020" y="44624"/>
            <a:ext cx="2736304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916"/>
          <a:stretch/>
        </p:blipFill>
        <p:spPr>
          <a:xfrm>
            <a:off x="1392847" y="666868"/>
            <a:ext cx="6635537" cy="602056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11896" y="953869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Denetim Raporu Gözlem Sonuçları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360" y="2007280"/>
            <a:ext cx="8435280" cy="452596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4.1. – 7.1.1:  Stratejik plan 3.1.2 maddesinde güncellemeler </a:t>
            </a:r>
            <a:r>
              <a:rPr lang="tr-TR" sz="2000" dirty="0" smtClean="0"/>
              <a:t>yapılmıştır.</a:t>
            </a:r>
          </a:p>
          <a:p>
            <a:r>
              <a:rPr lang="tr-TR" sz="2000" dirty="0" smtClean="0"/>
              <a:t>4.2: Paydaşlar eklenmiştir.</a:t>
            </a:r>
            <a:endParaRPr lang="tr-TR" sz="2000" dirty="0" smtClean="0"/>
          </a:p>
          <a:p>
            <a:r>
              <a:rPr lang="tr-TR" sz="2000" dirty="0" smtClean="0"/>
              <a:t>4.4</a:t>
            </a:r>
            <a:r>
              <a:rPr lang="tr-TR" sz="2000" dirty="0" smtClean="0"/>
              <a:t>: YÖK Mevzuatı girdi kısmına girilmiştir. Çıktılar da eklenmiştir.</a:t>
            </a:r>
            <a:endParaRPr lang="tr-TR" sz="2000" dirty="0" smtClean="0"/>
          </a:p>
          <a:p>
            <a:r>
              <a:rPr lang="tr-TR" sz="2000" dirty="0" smtClean="0"/>
              <a:t>6.1.1: Risk analizinde 5.-6.-7. maddelerin keşif değerleri güncellenmiştir.</a:t>
            </a:r>
            <a:endParaRPr lang="tr-TR" sz="2000" dirty="0"/>
          </a:p>
          <a:p>
            <a:r>
              <a:rPr lang="tr-TR" sz="2000" dirty="0" smtClean="0"/>
              <a:t>6.1.2</a:t>
            </a:r>
            <a:r>
              <a:rPr lang="tr-TR" sz="2000" dirty="0" smtClean="0"/>
              <a:t>: Risk analizine </a:t>
            </a:r>
            <a:r>
              <a:rPr lang="tr-TR" sz="2000" dirty="0" err="1" smtClean="0"/>
              <a:t>F2</a:t>
            </a:r>
            <a:r>
              <a:rPr lang="tr-TR" sz="2000" dirty="0" smtClean="0"/>
              <a:t> maddesi eklenmiştir. Tehditler de risk analizine konulmuştur.</a:t>
            </a:r>
          </a:p>
          <a:p>
            <a:r>
              <a:rPr lang="tr-TR" sz="2000" dirty="0" smtClean="0"/>
              <a:t>6.2.1: Süreç iç memnuniyet oranı kaldırılmıştır.</a:t>
            </a:r>
          </a:p>
          <a:p>
            <a:r>
              <a:rPr lang="tr-TR" sz="2000" dirty="0" smtClean="0"/>
              <a:t>7.1.2.- 8.5.2: Personel Talebi yapılmıştır. </a:t>
            </a:r>
          </a:p>
          <a:p>
            <a:r>
              <a:rPr lang="tr-TR" sz="2000" dirty="0" smtClean="0"/>
              <a:t>7.5.3.1. – Web sayfasına bulunan forma form numarası konulmuştur.</a:t>
            </a:r>
          </a:p>
          <a:p>
            <a:r>
              <a:rPr lang="tr-TR" sz="2000" dirty="0" smtClean="0"/>
              <a:t>8.1 : Ekipman eksikliği IT ofisine </a:t>
            </a:r>
            <a:r>
              <a:rPr lang="tr-TR" sz="2000" dirty="0" err="1" smtClean="0"/>
              <a:t>bildililmiştir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9.1.2 : Anket aksiyon planı düzeltilmiştir.</a:t>
            </a:r>
            <a:endParaRPr lang="tr-TR" sz="2000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179513" y="2151875"/>
            <a:ext cx="89233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/>
          </a:p>
          <a:p>
            <a:endParaRPr lang="tr-TR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/>
              <a:t>Sürecimizde eleman yetersizliği </a:t>
            </a:r>
            <a:r>
              <a:rPr lang="tr-TR" sz="2000" b="1" dirty="0" smtClean="0"/>
              <a:t>olması sebebiyle </a:t>
            </a:r>
            <a:r>
              <a:rPr lang="tr-TR" sz="2000" b="1" dirty="0" smtClean="0"/>
              <a:t>elemana ihtiyaç </a:t>
            </a:r>
            <a:r>
              <a:rPr lang="tr-TR" sz="2000" b="1" dirty="0" smtClean="0"/>
              <a:t>vardır.</a:t>
            </a:r>
          </a:p>
          <a:p>
            <a:endParaRPr lang="tr-TR" sz="2000" b="1" dirty="0" smtClean="0">
              <a:solidFill>
                <a:srgbClr val="FF0000"/>
              </a:solidFill>
            </a:endParaRP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6389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553200" y="6304767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73723"/>
            <a:ext cx="2736304" cy="5760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081" y="3123880"/>
            <a:ext cx="3464901" cy="3395603"/>
          </a:xfrm>
          <a:prstGeom prst="rect">
            <a:avLst/>
          </a:prstGeom>
        </p:spPr>
      </p:pic>
      <p:graphicFrame>
        <p:nvGraphicFramePr>
          <p:cNvPr id="73" name="Diagram 72"/>
          <p:cNvGraphicFramePr/>
          <p:nvPr>
            <p:extLst>
              <p:ext uri="{D42A27DB-BD31-4B8C-83A1-F6EECF244321}">
                <p14:modId xmlns:p14="http://schemas.microsoft.com/office/powerpoint/2010/main" val="2787752332"/>
              </p:ext>
            </p:extLst>
          </p:nvPr>
        </p:nvGraphicFramePr>
        <p:xfrm>
          <a:off x="791580" y="3177749"/>
          <a:ext cx="3960440" cy="3345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503548" y="1299585"/>
            <a:ext cx="8136904" cy="535531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Web sitemizin</a:t>
            </a:r>
            <a:r>
              <a:rPr lang="tr-TR" dirty="0"/>
              <a:t> </a:t>
            </a:r>
            <a:r>
              <a:rPr lang="tr-TR" dirty="0"/>
              <a:t>aşağıda gösterilmiş olan dillerde de olması veya bu dillere ait genel tanıtım </a:t>
            </a:r>
            <a:r>
              <a:rPr lang="tr-TR" dirty="0" err="1"/>
              <a:t>pdf</a:t>
            </a:r>
            <a:r>
              <a:rPr lang="tr-TR" dirty="0"/>
              <a:t>-kitapçık broşürlerin yüklenmesi gerektiğini düşünüyorum.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Daha çok İngilizce bilen personelin </a:t>
            </a:r>
            <a:r>
              <a:rPr lang="tr-TR" dirty="0" smtClean="0"/>
              <a:t>alınması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78" name="TextBox 77"/>
          <p:cNvSpPr txBox="1"/>
          <p:nvPr/>
        </p:nvSpPr>
        <p:spPr>
          <a:xfrm>
            <a:off x="2222520" y="4469122"/>
            <a:ext cx="126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Broadway" panose="04040905080B02020502" pitchFamily="82" charset="0"/>
              </a:rPr>
              <a:t>ABU</a:t>
            </a:r>
            <a:endParaRPr lang="en-GB" sz="3200" dirty="0">
              <a:solidFill>
                <a:srgbClr val="C00000"/>
              </a:solidFill>
              <a:latin typeface="Broadway" panose="04040905080B02020502" pitchFamily="82" charset="0"/>
            </a:endParaRPr>
          </a:p>
        </p:txBody>
      </p:sp>
      <p:sp>
        <p:nvSpPr>
          <p:cNvPr id="75" name="Curved Down Arrow 74"/>
          <p:cNvSpPr/>
          <p:nvPr/>
        </p:nvSpPr>
        <p:spPr>
          <a:xfrm rot="577395">
            <a:off x="3306428" y="3259960"/>
            <a:ext cx="3072583" cy="1091121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39216" y="4582673"/>
            <a:ext cx="185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Broadway" panose="04040905080B02020502" pitchFamily="82" charset="0"/>
              </a:rPr>
              <a:t>WORLD</a:t>
            </a:r>
            <a:endParaRPr lang="en-GB" sz="3200" dirty="0">
              <a:solidFill>
                <a:srgbClr val="C0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230067"/>
              </p:ext>
            </p:extLst>
          </p:nvPr>
        </p:nvGraphicFramePr>
        <p:xfrm>
          <a:off x="467544" y="1297448"/>
          <a:ext cx="8219256" cy="47478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72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ZAYIF</a:t>
                      </a:r>
                      <a:r>
                        <a:rPr lang="en-GB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YÖNLER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Z1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-Web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sitenin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tek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dilde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Zayıf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98198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Z2-Personel Eksikliği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Zayıf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95549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Z3-Yurtdışı fuar ve seminerlere katılım sağlanmaması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Zayıf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479107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Z4-Tanıtım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reklam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eksikliği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Zayıf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36971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Z5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Üniversiteler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iş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birliği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protokollerin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Zayıf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7795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Z6-Uluslararası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Etkinliklerin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Zayıf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2376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39417"/>
              </p:ext>
            </p:extLst>
          </p:nvPr>
        </p:nvGraphicFramePr>
        <p:xfrm>
          <a:off x="467544" y="1297448"/>
          <a:ext cx="8219256" cy="46372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72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  <a:endParaRPr lang="en-GB" sz="2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F1-Antalya İlinin çekiciliği ve Turizm şehri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Fırsat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98198"/>
                  </a:ext>
                </a:extLst>
              </a:tr>
              <a:tr h="5330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F2-Antalya'daki Üniversitelerinin azlığı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Fırsat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95549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F3-Üniversitemizde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TÖMER'in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açılıyor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Fırsat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479107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F4-Yöneticilerin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Fırsat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36971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F5-Akademik kadronun güçlü ve uluslararası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Fırsat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7795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F6-Burslar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Fırsat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2376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59062"/>
              </p:ext>
            </p:extLst>
          </p:nvPr>
        </p:nvGraphicFramePr>
        <p:xfrm>
          <a:off x="467544" y="1297448"/>
          <a:ext cx="8219256" cy="48052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72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  <a:endParaRPr lang="en-GB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T1-Vakıf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Üniversitelerin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artması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Tehdit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98198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T2-İstanbulda'ki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Üniversitelerin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çekiciliği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Tehdit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955493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T3-Dünya çapında az tanınır ve yeni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Tehdit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479107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</a:rPr>
                        <a:t>T6-Fiyatın yüksek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Tehdit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369710"/>
                  </a:ext>
                </a:extLst>
              </a:tr>
              <a:tr h="561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T5-Kampüsteki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sosyal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olanaklarının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Tehdit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77953"/>
                  </a:ext>
                </a:extLst>
              </a:tr>
              <a:tr h="6096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T6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- Tıp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Sağlık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Birimleri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fakültelerini</a:t>
                      </a: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olmaması</a:t>
                      </a:r>
                      <a:endParaRPr lang="en-GB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Hala</a:t>
                      </a:r>
                      <a:r>
                        <a:rPr lang="tr-TR" sz="2000" baseline="0" dirty="0" smtClean="0"/>
                        <a:t> Tehdit </a:t>
                      </a:r>
                      <a:r>
                        <a:rPr lang="tr-TR" sz="2000" baseline="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2376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456" y="19038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49796"/>
              </p:ext>
            </p:extLst>
          </p:nvPr>
        </p:nvGraphicFramePr>
        <p:xfrm>
          <a:off x="621903" y="917355"/>
          <a:ext cx="8064897" cy="56327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432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069">
                <a:tc>
                  <a:txBody>
                    <a:bodyPr/>
                    <a:lstStyle/>
                    <a:p>
                      <a:pPr algn="ctr"/>
                      <a:endParaRPr lang="tr-TR" sz="1600" dirty="0" smtClean="0"/>
                    </a:p>
                    <a:p>
                      <a:pPr algn="ctr"/>
                      <a:r>
                        <a:rPr lang="tr-TR" sz="1600" dirty="0" smtClean="0"/>
                        <a:t>Uluslararası</a:t>
                      </a:r>
                      <a:r>
                        <a:rPr lang="tr-TR" sz="1600" baseline="0" dirty="0" smtClean="0"/>
                        <a:t> Öğrenci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Doğru İşlem</a:t>
                      </a:r>
                    </a:p>
                    <a:p>
                      <a:pPr algn="ctr"/>
                      <a:r>
                        <a:rPr lang="tr-TR" sz="1600" dirty="0" smtClean="0"/>
                        <a:t>Memnuniyet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aseline="0" dirty="0" smtClean="0"/>
                        <a:t>Uluslararası Öğrenci Memnuniyet oranı </a:t>
                      </a:r>
                    </a:p>
                    <a:p>
                      <a:pPr algn="ctr"/>
                      <a:r>
                        <a:rPr lang="tr-TR" sz="1600" baseline="0" dirty="0" smtClean="0"/>
                        <a:t>% 80,88 Çıktı.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6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Dış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ilişkiler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Uluslararası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Ofisi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çalışanlar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üst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yönetim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memnuniyeti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Etkili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iletişim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aseline="0" dirty="0" smtClean="0"/>
                        <a:t>Görevler yerine getirilmektedir.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63168"/>
                  </a:ext>
                </a:extLst>
              </a:tr>
              <a:tr h="7626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Uluslararası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Aday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Hızlı Geri Dönüş</a:t>
                      </a:r>
                      <a:b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600" baseline="0" dirty="0" smtClean="0"/>
                    </a:p>
                    <a:p>
                      <a:pPr algn="ctr"/>
                      <a:r>
                        <a:rPr lang="tr-TR" sz="1600" baseline="0" dirty="0" smtClean="0"/>
                        <a:t>İstenilen zamanda geri dönüşler yapılmaktadır.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16649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Ortak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Üniversiteler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İşlem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aseline="0" dirty="0" smtClean="0"/>
                        <a:t>İş birlikleri geliştirilmektedir.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679651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YÖK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Mevzuata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uygunluk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Mevzuata uygun bir şekilde işlemler yürütülmektedir.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6162084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Kurum ve Eğitim Danışmanık Firması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Bilgilendirme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Tanıtım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Materyalleri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Tüm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işlemler zamanında yapılmaktadır.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0450565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Mevzuata uyum. Doğru ve tutarlı İşlem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Denklik başvuruları doğru evraklarla yapılmaktadır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4151564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456" y="19038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711080"/>
              </p:ext>
            </p:extLst>
          </p:nvPr>
        </p:nvGraphicFramePr>
        <p:xfrm>
          <a:off x="547814" y="906980"/>
          <a:ext cx="8147248" cy="58682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999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5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GÖÇ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İdaresi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Mevzuata uyum. Doğru ve tutarlı İşlem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Uluslararası Öğrenci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leri ikamet başvuruları yapılmaktadır.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Rektör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U.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Memnuniyeti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Sayısının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Artışı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Talepler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doğru zamanda karşılanmaktadır.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2463168"/>
                  </a:ext>
                </a:extLst>
              </a:tr>
              <a:tr h="4895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 İşleri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Evrakların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eksiksiz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gelmesi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Kayıt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için gerekli evraklar sağlanmaktadır.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2116649"/>
                  </a:ext>
                </a:extLst>
              </a:tr>
              <a:tr h="4895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Erasmus Koordinatörlüğü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Sorunların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giderilmesi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yönderilmesi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Erasmus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Ofisiyle ortak aktiviteler yapılmaktadır.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1679651"/>
                  </a:ext>
                </a:extLst>
              </a:tr>
              <a:tr h="5033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İşler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Finans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ödeme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bilgisinin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verilmesi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U.Öğrenci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ödemeleri takip edilmektedir.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6162084"/>
                  </a:ext>
                </a:extLst>
              </a:tr>
              <a:tr h="4895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Kadro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İşlem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Anlaşmaları için iş birliği yapılmaktadır.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0450565"/>
                  </a:ext>
                </a:extLst>
              </a:tr>
              <a:tr h="5033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Genel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Sekreterlik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Hızlı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işlem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Hızlı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işlem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Yapılmaktadır.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4151564"/>
                  </a:ext>
                </a:extLst>
              </a:tr>
              <a:tr h="5033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SKS 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Birimi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Katılımın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Artışı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 ve zamanında talepler girilmektedir.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8572318"/>
                  </a:ext>
                </a:extLst>
              </a:tr>
              <a:tr h="5033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Hazırlık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Birimi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İşlem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Kayıtların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arttırılması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Kayıt öncesi sınava yönlendirilmektedir.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5534665"/>
                  </a:ext>
                </a:extLst>
              </a:tr>
              <a:tr h="7295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Destek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Hizmetleri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Birimi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Taleplerin </a:t>
                      </a:r>
                      <a:r>
                        <a:rPr lang="nn-N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 zaman ve zamanında </a:t>
                      </a:r>
                      <a:r>
                        <a:rPr lang="nn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girilmesi</a:t>
                      </a: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Doğru ve zamanında talepler girilmektedir.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0698013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6622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39" r="124"/>
          <a:stretch/>
        </p:blipFill>
        <p:spPr>
          <a:xfrm>
            <a:off x="395536" y="1366551"/>
            <a:ext cx="8280920" cy="508678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6622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366551"/>
            <a:ext cx="8435280" cy="498979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0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750</Words>
  <Application>Microsoft Office PowerPoint</Application>
  <PresentationFormat>On-screen Show (4:3)</PresentationFormat>
  <Paragraphs>239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Broadway</vt:lpstr>
      <vt:lpstr>Calibri</vt:lpstr>
      <vt:lpstr>Wingdings</vt:lpstr>
      <vt:lpstr>Ofis Teması</vt:lpstr>
      <vt:lpstr>2018 YILI  NİSAN-EKİM YGG SUNUMU  DIŞ İLİŞKİLER VE ULUSLARARASI ÖĞRENCİ OFİS SÜRECİ  15/11/2018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Nergis Kahraman</cp:lastModifiedBy>
  <cp:revision>145</cp:revision>
  <dcterms:created xsi:type="dcterms:W3CDTF">2016-08-26T15:45:58Z</dcterms:created>
  <dcterms:modified xsi:type="dcterms:W3CDTF">2018-11-23T12:07:32Z</dcterms:modified>
</cp:coreProperties>
</file>