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3" r:id="rId3"/>
    <p:sldId id="288" r:id="rId4"/>
    <p:sldId id="304" r:id="rId5"/>
    <p:sldId id="297" r:id="rId6"/>
    <p:sldId id="257" r:id="rId7"/>
    <p:sldId id="284" r:id="rId8"/>
    <p:sldId id="307" r:id="rId9"/>
    <p:sldId id="308" r:id="rId10"/>
    <p:sldId id="285" r:id="rId11"/>
    <p:sldId id="305" r:id="rId12"/>
    <p:sldId id="294" r:id="rId13"/>
    <p:sldId id="27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00" autoAdjust="0"/>
    <p:restoredTop sz="94660"/>
  </p:normalViewPr>
  <p:slideViewPr>
    <p:cSldViewPr>
      <p:cViewPr varScale="1">
        <p:scale>
          <a:sx n="65" d="100"/>
          <a:sy n="65" d="100"/>
        </p:scale>
        <p:origin x="14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'Bilgi İşlem Memnuniyet Anketi'!$A$1:$A$148</c:f>
              <c:strCache>
                <c:ptCount val="11"/>
                <c:pt idx="0">
                  <c:v>Yöneltilen soru-sorun ve taleplere karşı üslup ve yaklaşımlarından memnunum.</c:v>
                </c:pt>
                <c:pt idx="1">
                  <c:v>Bilgi işlem çalışanlarına kolay erişim sağlarım. </c:v>
                </c:pt>
                <c:pt idx="2">
                  <c:v>Talep ettiğimiz hizmetler için hızlı ve doğru çözümler üretir/bilgilendirir.</c:v>
                </c:pt>
                <c:pt idx="3">
                  <c:v>Periyodik bakım yapar. </c:v>
                </c:pt>
                <c:pt idx="4">
                  <c:v>Kablolu internet hizmetlerinden mumnunum.</c:v>
                </c:pt>
                <c:pt idx="5">
                  <c:v>Kablosuz internet hizmetlerinden memnunum. </c:v>
                </c:pt>
                <c:pt idx="6">
                  <c:v>Genel teknik bilgilendirmeleri zamanında ve anlaşılır bir biçimde yapar.</c:v>
                </c:pt>
                <c:pt idx="7">
                  <c:v>Kullanılan yazılımlardan memnunum. </c:v>
                </c:pt>
                <c:pt idx="8">
                  <c:v>EBYS için verilen destekten memnunum. </c:v>
                </c:pt>
                <c:pt idx="9">
                  <c:v>Bilgi işlemin kampüs içi konumundan memnunum. </c:v>
                </c:pt>
                <c:pt idx="10">
                  <c:v>Genel olarak bilgi işlem faaliyetlerinden memnunum. </c:v>
                </c:pt>
              </c:strCache>
            </c:strRef>
          </c:cat>
          <c:val>
            <c:numRef>
              <c:f>'Bilgi İşlem Memnuniyet Anketi'!$B$1:$B$148</c:f>
              <c:numCache>
                <c:formatCode>General</c:formatCode>
                <c:ptCount val="11"/>
                <c:pt idx="0">
                  <c:v>74.010000000000005</c:v>
                </c:pt>
                <c:pt idx="1">
                  <c:v>67.010000000000005</c:v>
                </c:pt>
                <c:pt idx="2">
                  <c:v>61.31</c:v>
                </c:pt>
                <c:pt idx="3">
                  <c:v>56.57</c:v>
                </c:pt>
                <c:pt idx="4">
                  <c:v>68.319999999999993</c:v>
                </c:pt>
                <c:pt idx="5">
                  <c:v>61.18</c:v>
                </c:pt>
                <c:pt idx="6">
                  <c:v>63.36</c:v>
                </c:pt>
                <c:pt idx="7">
                  <c:v>68.44</c:v>
                </c:pt>
                <c:pt idx="8">
                  <c:v>68.3</c:v>
                </c:pt>
                <c:pt idx="9">
                  <c:v>75.59</c:v>
                </c:pt>
                <c:pt idx="10">
                  <c:v>63.65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D-43ED-9631-A1063B9EE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9438608"/>
        <c:axId val="1139427792"/>
        <c:axId val="0"/>
      </c:bar3DChart>
      <c:catAx>
        <c:axId val="113943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427792"/>
        <c:crosses val="autoZero"/>
        <c:auto val="1"/>
        <c:lblAlgn val="ctr"/>
        <c:lblOffset val="100"/>
        <c:noMultiLvlLbl val="0"/>
      </c:catAx>
      <c:valAx>
        <c:axId val="113942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43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21.11.2018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067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645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55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21.11.2018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21.11.2018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21.11.2018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2018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NİSAN-EKİM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BİLGİ İŞLEM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09/11</a:t>
            </a:r>
            <a:r>
              <a:rPr lang="tr-TR" b="1" dirty="0" smtClean="0"/>
              <a:t>/2018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/>
          <p:cNvSpPr txBox="1"/>
          <p:nvPr/>
        </p:nvSpPr>
        <p:spPr>
          <a:xfrm>
            <a:off x="1436688" y="246538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1436688" y="2624138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143 Metin kutusu"/>
          <p:cNvSpPr txBox="1"/>
          <p:nvPr/>
        </p:nvSpPr>
        <p:spPr>
          <a:xfrm>
            <a:off x="1436688" y="246538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143 Metin kutusu"/>
          <p:cNvSpPr txBox="1"/>
          <p:nvPr/>
        </p:nvSpPr>
        <p:spPr>
          <a:xfrm>
            <a:off x="1436688" y="2624138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143 Metin kutusu"/>
          <p:cNvSpPr txBox="1"/>
          <p:nvPr/>
        </p:nvSpPr>
        <p:spPr>
          <a:xfrm>
            <a:off x="1436688" y="2465388"/>
            <a:ext cx="266700" cy="27146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/>
          <p:cNvSpPr txBox="1"/>
          <p:nvPr/>
        </p:nvSpPr>
        <p:spPr>
          <a:xfrm>
            <a:off x="1436688" y="2624138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36018"/>
              </p:ext>
            </p:extLst>
          </p:nvPr>
        </p:nvGraphicFramePr>
        <p:xfrm>
          <a:off x="611562" y="1196755"/>
          <a:ext cx="7951361" cy="5476333"/>
        </p:xfrm>
        <a:graphic>
          <a:graphicData uri="http://schemas.openxmlformats.org/drawingml/2006/table">
            <a:tbl>
              <a:tblPr/>
              <a:tblGrid>
                <a:gridCol w="1224381">
                  <a:extLst>
                    <a:ext uri="{9D8B030D-6E8A-4147-A177-3AD203B41FA5}">
                      <a16:colId xmlns:a16="http://schemas.microsoft.com/office/drawing/2014/main" val="2560837508"/>
                    </a:ext>
                  </a:extLst>
                </a:gridCol>
                <a:gridCol w="1203026">
                  <a:extLst>
                    <a:ext uri="{9D8B030D-6E8A-4147-A177-3AD203B41FA5}">
                      <a16:colId xmlns:a16="http://schemas.microsoft.com/office/drawing/2014/main" val="399103841"/>
                    </a:ext>
                  </a:extLst>
                </a:gridCol>
                <a:gridCol w="192199">
                  <a:extLst>
                    <a:ext uri="{9D8B030D-6E8A-4147-A177-3AD203B41FA5}">
                      <a16:colId xmlns:a16="http://schemas.microsoft.com/office/drawing/2014/main" val="585795"/>
                    </a:ext>
                  </a:extLst>
                </a:gridCol>
                <a:gridCol w="1217263">
                  <a:extLst>
                    <a:ext uri="{9D8B030D-6E8A-4147-A177-3AD203B41FA5}">
                      <a16:colId xmlns:a16="http://schemas.microsoft.com/office/drawing/2014/main" val="2231709012"/>
                    </a:ext>
                  </a:extLst>
                </a:gridCol>
                <a:gridCol w="192199">
                  <a:extLst>
                    <a:ext uri="{9D8B030D-6E8A-4147-A177-3AD203B41FA5}">
                      <a16:colId xmlns:a16="http://schemas.microsoft.com/office/drawing/2014/main" val="3423707920"/>
                    </a:ext>
                  </a:extLst>
                </a:gridCol>
                <a:gridCol w="626428">
                  <a:extLst>
                    <a:ext uri="{9D8B030D-6E8A-4147-A177-3AD203B41FA5}">
                      <a16:colId xmlns:a16="http://schemas.microsoft.com/office/drawing/2014/main" val="881950386"/>
                    </a:ext>
                  </a:extLst>
                </a:gridCol>
                <a:gridCol w="199317">
                  <a:extLst>
                    <a:ext uri="{9D8B030D-6E8A-4147-A177-3AD203B41FA5}">
                      <a16:colId xmlns:a16="http://schemas.microsoft.com/office/drawing/2014/main" val="1694891821"/>
                    </a:ext>
                  </a:extLst>
                </a:gridCol>
                <a:gridCol w="227792">
                  <a:extLst>
                    <a:ext uri="{9D8B030D-6E8A-4147-A177-3AD203B41FA5}">
                      <a16:colId xmlns:a16="http://schemas.microsoft.com/office/drawing/2014/main" val="4088488452"/>
                    </a:ext>
                  </a:extLst>
                </a:gridCol>
                <a:gridCol w="896931">
                  <a:extLst>
                    <a:ext uri="{9D8B030D-6E8A-4147-A177-3AD203B41FA5}">
                      <a16:colId xmlns:a16="http://schemas.microsoft.com/office/drawing/2014/main" val="4075483381"/>
                    </a:ext>
                  </a:extLst>
                </a:gridCol>
                <a:gridCol w="626428">
                  <a:extLst>
                    <a:ext uri="{9D8B030D-6E8A-4147-A177-3AD203B41FA5}">
                      <a16:colId xmlns:a16="http://schemas.microsoft.com/office/drawing/2014/main" val="3103815296"/>
                    </a:ext>
                  </a:extLst>
                </a:gridCol>
                <a:gridCol w="548125">
                  <a:extLst>
                    <a:ext uri="{9D8B030D-6E8A-4147-A177-3AD203B41FA5}">
                      <a16:colId xmlns:a16="http://schemas.microsoft.com/office/drawing/2014/main" val="3240886172"/>
                    </a:ext>
                  </a:extLst>
                </a:gridCol>
                <a:gridCol w="185081">
                  <a:extLst>
                    <a:ext uri="{9D8B030D-6E8A-4147-A177-3AD203B41FA5}">
                      <a16:colId xmlns:a16="http://schemas.microsoft.com/office/drawing/2014/main" val="2995419942"/>
                    </a:ext>
                  </a:extLst>
                </a:gridCol>
                <a:gridCol w="185081">
                  <a:extLst>
                    <a:ext uri="{9D8B030D-6E8A-4147-A177-3AD203B41FA5}">
                      <a16:colId xmlns:a16="http://schemas.microsoft.com/office/drawing/2014/main" val="3754461401"/>
                    </a:ext>
                  </a:extLst>
                </a:gridCol>
                <a:gridCol w="213555">
                  <a:extLst>
                    <a:ext uri="{9D8B030D-6E8A-4147-A177-3AD203B41FA5}">
                      <a16:colId xmlns:a16="http://schemas.microsoft.com/office/drawing/2014/main" val="1534303598"/>
                    </a:ext>
                  </a:extLst>
                </a:gridCol>
                <a:gridCol w="213555">
                  <a:extLst>
                    <a:ext uri="{9D8B030D-6E8A-4147-A177-3AD203B41FA5}">
                      <a16:colId xmlns:a16="http://schemas.microsoft.com/office/drawing/2014/main" val="973605191"/>
                    </a:ext>
                  </a:extLst>
                </a:gridCol>
              </a:tblGrid>
              <a:tr h="81991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 Risk Türü (Potential Risk Mode)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Olası Etkileri/Potential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23688"/>
                  </a:ext>
                </a:extLst>
              </a:tr>
              <a:tr h="327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45307"/>
                  </a:ext>
                </a:extLst>
              </a:tr>
              <a:tr h="5238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Yazılım firmasının çalışamaz hale gelmesi(İflas, ekip yetersizliği vb.)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veya personelin yazılımı kullanamaz hale gelmesi, işlerin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Ekonomik Kriz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_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Destek alınamayan yazılımların değiştirilmesi, yazılım firması seçiminde firmanın maddi durumu ve ekip sayısının iyi değerlendirilmesi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ve BT Müdürlüğü            TT: 15 Şubat 2019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ÜBS sistemi, Şikayet Talep Sistemi yazılımları değiştirildi. Uzaktan Eğitim Sistemi faaliyete geçirildi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164635"/>
                  </a:ext>
                </a:extLst>
              </a:tr>
              <a:tr h="6946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Yazılımların kontrolünün kaybedilmesi (Yazılım firması ile anlaşmazlık yaşanması vb)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veya personelin yazılımı kullanamaz hale gelmesi, işlerin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Sözleşme ve Teknik şartnamelerin eksik/anlaşılmaz/sorunlu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_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Yazılım sözleşme ve teknik şartnamelerinin BT bilgisi dahilinde yapılması ve sözleşme içeriğinin yazılım kontrolünü BT ye verecek şekilde düzenlenmesi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ve BT Müdürlüğü           TT: 15 Şubat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Özellikle Türk Telekomla ilgili sözleşmeler gözden geçirilerek sözleşme şartlarının iyileştirilmesi hedeflendi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19495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Yazılımların kontrolünün kaybedilmesi (Yazılım firması ile anlaşmazlık yaşanması vb)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Öğrencilerin veya personelin yazılımı kullanamaz hale gelmesi, işlerin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Tüm yazılımların firmalara yaptırılıyor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__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BT bünyesinde yazılım şubesi açılması ve bazı yazılımların kurumda üretilmesi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ve BT Müdürlüğü            TT: 15 Nisan 2019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517835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Sunucuların arızalanması, çalışamaz hale gelmesi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Sistemlerin kullanılamaz hale gelmesi veya yavaşlaması, işlerin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Teknik Arızalar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Bakım ve kontroller, sunucuların sürekli takip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Yapılan yedeklemelerin süresinin kısaltılması(saatlik)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BT Müdürlüğü      TT: 1 Kasım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Yedekleme süreleri gerekli vakalar için kısaltıldı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403048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Sunucuların arızalanması, çalışamaz hale gelmesi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Sistemlerin kullanılamaz hale gelmesi veya yavaşlaması, işlerin ve eğitimin aksaması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Cihazların ömrünün dolması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Garanti süreleri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Her konfigurasyona uygun yedek parça bulundurlması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ve BT Müdürlüğü            TT: 1 Ocak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Teknik anlamda kritik parçaların tespit çalışması başlatıldı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8287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Donanımların çalışamaz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Sistemlerin çalışamaz hale gelmesi, verilerin kaybedilmesi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Doğal afetler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Yangın söndürme ve soğutma sistemleri, sistem odalarının konumu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Uzak/Bulut Yedekleme sisteminin kurulması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ve BT Müdürlüğü           TT: 1 Haziran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393800"/>
                  </a:ext>
                </a:extLst>
              </a:tr>
              <a:tr h="421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Siber Saldırılar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Sistemlerin bozulması, verilerin çalınması veya kaybedilmesi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Siber Saldırı Potansiyeli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Firewall, IPS Modulü, Ekip Müdahalesi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BT bünyesinde Siber Güvenlik şubesi açılması ve uzman personel istihdam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          TT: 15 Nisan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167228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Elektrik Kesintileri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Sistemlerin çalışamaz hale gelmesi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Elektrik şirketleri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Jeneratör(ups)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42716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79864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59005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91104"/>
                  </a:ext>
                </a:extLst>
              </a:tr>
              <a:tr h="380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208343"/>
                  </a:ext>
                </a:extLst>
              </a:tr>
            </a:tbl>
          </a:graphicData>
        </a:graphic>
      </p:graphicFrame>
      <p:sp>
        <p:nvSpPr>
          <p:cNvPr id="26" name="143 Metin kutusu"/>
          <p:cNvSpPr txBox="1"/>
          <p:nvPr/>
        </p:nvSpPr>
        <p:spPr>
          <a:xfrm>
            <a:off x="1543393" y="2406812"/>
            <a:ext cx="303672" cy="3284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143 Metin kutusu"/>
          <p:cNvSpPr txBox="1"/>
          <p:nvPr/>
        </p:nvSpPr>
        <p:spPr>
          <a:xfrm>
            <a:off x="1543393" y="2566060"/>
            <a:ext cx="303672" cy="32078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928445" y="563104"/>
            <a:ext cx="557513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73152" rIns="6400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tr-TR" sz="2800" b="1" i="0" strike="noStrike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RİSK ANALİZİ</a:t>
            </a:r>
            <a:endParaRPr lang="tr-TR" sz="2800" b="1" i="0" strike="noStrike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044144"/>
              </p:ext>
            </p:extLst>
          </p:nvPr>
        </p:nvGraphicFramePr>
        <p:xfrm>
          <a:off x="-108520" y="1556792"/>
          <a:ext cx="8134424" cy="5058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55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632903"/>
              </p:ext>
            </p:extLst>
          </p:nvPr>
        </p:nvGraphicFramePr>
        <p:xfrm>
          <a:off x="196851" y="951141"/>
          <a:ext cx="3887787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4" imgW="7029536" imgH="11823744" progId="Excel.Sheet.12">
                  <p:embed/>
                </p:oleObj>
              </mc:Choice>
              <mc:Fallback>
                <p:oleObj name="Worksheet" r:id="rId4" imgW="7029536" imgH="118237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6851" y="951141"/>
                        <a:ext cx="3887787" cy="563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>
          <a:xfrm>
            <a:off x="6588224" y="6458699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25734"/>
              </p:ext>
            </p:extLst>
          </p:nvPr>
        </p:nvGraphicFramePr>
        <p:xfrm>
          <a:off x="87313" y="1690084"/>
          <a:ext cx="39973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Worksheet" r:id="rId4" imgW="10223525" imgH="10394994" progId="Excel.Sheet.12">
                  <p:embed/>
                </p:oleObj>
              </mc:Choice>
              <mc:Fallback>
                <p:oleObj name="Worksheet" r:id="rId4" imgW="10223525" imgH="103949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313" y="1690084"/>
                        <a:ext cx="39973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587466"/>
              </p:ext>
            </p:extLst>
          </p:nvPr>
        </p:nvGraphicFramePr>
        <p:xfrm>
          <a:off x="3094955" y="1677812"/>
          <a:ext cx="39973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Worksheet" r:id="rId6" imgW="10223525" imgH="10394994" progId="Excel.Sheet.12">
                  <p:embed/>
                </p:oleObj>
              </mc:Choice>
              <mc:Fallback>
                <p:oleObj name="Worksheet" r:id="rId6" imgW="10223525" imgH="103949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94955" y="1677812"/>
                        <a:ext cx="39973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28323"/>
              </p:ext>
            </p:extLst>
          </p:nvPr>
        </p:nvGraphicFramePr>
        <p:xfrm>
          <a:off x="6102350" y="1665288"/>
          <a:ext cx="3279775" cy="406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Worksheet" r:id="rId8" imgW="8388412" imgH="10388688" progId="Excel.Sheet.12">
                  <p:embed/>
                </p:oleObj>
              </mc:Choice>
              <mc:Fallback>
                <p:oleObj name="Worksheet" r:id="rId8" imgW="8388412" imgH="103886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02350" y="1665288"/>
                        <a:ext cx="3279775" cy="4062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84381"/>
              </p:ext>
            </p:extLst>
          </p:nvPr>
        </p:nvGraphicFramePr>
        <p:xfrm>
          <a:off x="539552" y="2646011"/>
          <a:ext cx="8147248" cy="18787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6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Güçlü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Yönler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46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G1- </a:t>
                      </a:r>
                      <a:r>
                        <a:rPr lang="en-US" sz="2000" dirty="0" err="1" smtClean="0"/>
                        <a:t>İşinde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uzman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ekip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l"/>
                      <a:r>
                        <a:rPr lang="en-US" sz="2000" dirty="0" smtClean="0"/>
                        <a:t>G2-Yeterli </a:t>
                      </a:r>
                      <a:r>
                        <a:rPr lang="en-US" sz="2000" dirty="0" err="1" smtClean="0"/>
                        <a:t>kaynak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sunucu</a:t>
                      </a:r>
                      <a:r>
                        <a:rPr lang="en-US" sz="2000" dirty="0" smtClean="0"/>
                        <a:t>) Storage </a:t>
                      </a:r>
                    </a:p>
                    <a:p>
                      <a:pPr algn="l"/>
                      <a:r>
                        <a:rPr lang="en-US" sz="2000" dirty="0" smtClean="0"/>
                        <a:t>G3-Kaliteli </a:t>
                      </a:r>
                      <a:r>
                        <a:rPr lang="en-US" sz="2000" dirty="0" err="1" smtClean="0"/>
                        <a:t>ağ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cihazları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l"/>
                      <a:r>
                        <a:rPr lang="en-US" sz="2000" dirty="0" smtClean="0"/>
                        <a:t>G4-Ekip </a:t>
                      </a:r>
                      <a:r>
                        <a:rPr lang="en-US" sz="2000" dirty="0" err="1" smtClean="0"/>
                        <a:t>içi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koordinasyon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güçlü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güçlü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güçlü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güçlü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670907"/>
              </p:ext>
            </p:extLst>
          </p:nvPr>
        </p:nvGraphicFramePr>
        <p:xfrm>
          <a:off x="539552" y="2646011"/>
          <a:ext cx="7560840" cy="2316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Zayıf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Yönler</a:t>
                      </a:r>
                      <a:endParaRPr lang="en-US" sz="2000" baseline="0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Z1-</a:t>
                      </a:r>
                      <a:r>
                        <a:rPr lang="tr-TR" sz="2000" dirty="0" smtClean="0"/>
                        <a:t>Personel Azlığı </a:t>
                      </a:r>
                      <a:endParaRPr lang="en-US" sz="2000" baseline="0" dirty="0" smtClean="0"/>
                    </a:p>
                    <a:p>
                      <a:pPr algn="l"/>
                      <a:r>
                        <a:rPr lang="tr-TR" sz="2000" dirty="0" smtClean="0"/>
                        <a:t>Z2-Eski storage ve sunucu</a:t>
                      </a:r>
                      <a:endParaRPr lang="en-US" sz="2000" dirty="0" smtClean="0"/>
                    </a:p>
                    <a:p>
                      <a:pPr algn="l"/>
                      <a:r>
                        <a:rPr lang="tr-TR" sz="2000" dirty="0" smtClean="0"/>
                        <a:t>Z3-Son kullanıcı donanım eksikliği Z4- Birim içi Kurumsallık Sorunu</a:t>
                      </a:r>
                      <a:endParaRPr lang="en-US" sz="2000" dirty="0" smtClean="0"/>
                    </a:p>
                    <a:p>
                      <a:pPr algn="l"/>
                      <a:r>
                        <a:rPr lang="tr-TR" sz="2000" dirty="0" smtClean="0"/>
                        <a:t>Z5-Firmalara bağımlılık </a:t>
                      </a:r>
                      <a:endParaRPr lang="en-US" sz="2000" dirty="0" smtClean="0"/>
                    </a:p>
                    <a:p>
                      <a:pPr algn="l"/>
                      <a:r>
                        <a:rPr lang="en-US" sz="2000" baseline="0" dirty="0" smtClean="0"/>
                        <a:t>Z6-Yazılım </a:t>
                      </a:r>
                      <a:r>
                        <a:rPr lang="en-US" sz="2000" baseline="0" dirty="0" err="1" smtClean="0"/>
                        <a:t>Geliştirme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Yetersizliği</a:t>
                      </a:r>
                      <a:endParaRPr lang="en-US" sz="2000" baseline="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zayıf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20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zayıf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zayıf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zayıf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zayıf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L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zayıf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yön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82921"/>
              </p:ext>
            </p:extLst>
          </p:nvPr>
        </p:nvGraphicFramePr>
        <p:xfrm>
          <a:off x="539552" y="2646011"/>
          <a:ext cx="7560840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Fırsat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F1-Üst </a:t>
                      </a:r>
                      <a:r>
                        <a:rPr lang="en-US" sz="2000" dirty="0" err="1" smtClean="0"/>
                        <a:t>yönetimin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olumlu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yaklaşımı</a:t>
                      </a:r>
                      <a:r>
                        <a:rPr lang="en-US" sz="2000" dirty="0" smtClean="0"/>
                        <a:t> </a:t>
                      </a:r>
                      <a:r>
                        <a:rPr lang="tr-TR" sz="2000" dirty="0" smtClean="0"/>
                        <a:t>F2-Bilgi teknolojileri fuarları </a:t>
                      </a:r>
                      <a:endParaRPr lang="en-US" sz="2000" dirty="0" smtClean="0"/>
                    </a:p>
                    <a:p>
                      <a:pPr algn="l"/>
                      <a:r>
                        <a:rPr lang="tr-TR" sz="2000" dirty="0" smtClean="0"/>
                        <a:t>F3-Antalyanın yarattığı imkanlar</a:t>
                      </a:r>
                      <a:endParaRPr lang="en-US" sz="2000" dirty="0" smtClean="0"/>
                    </a:p>
                    <a:p>
                      <a:pPr algn="l"/>
                      <a:r>
                        <a:rPr lang="tr-TR" sz="2000" dirty="0" smtClean="0"/>
                        <a:t>F4-Proje destekleri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fırsat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fırsat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fırsat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Wingdings" panose="05000000000000000000" pitchFamily="2" charset="2"/>
                        </a:rPr>
                        <a:t>J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Hala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imes New Roman" panose="02020603050405020304" pitchFamily="18" charset="0"/>
                        </a:rPr>
                        <a:t>fırsat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latin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84736"/>
              </p:ext>
            </p:extLst>
          </p:nvPr>
        </p:nvGraphicFramePr>
        <p:xfrm>
          <a:off x="395536" y="1628800"/>
          <a:ext cx="8064897" cy="47255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Karşılanma</a:t>
                      </a:r>
                      <a:r>
                        <a:rPr lang="tr-TR" baseline="0" dirty="0" smtClean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İdari ve Akademik Birimler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Donanım ve Yazılımların ihtiyaçları </a:t>
                      </a:r>
                      <a:r>
                        <a:rPr lang="tr-TR" dirty="0" smtClean="0"/>
                        <a:t>karşılaması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Gerekli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ihtiyaçlar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karşılandı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Sekreterlik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Görevlerin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zamanında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yerine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getirilmesi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üniversite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bilişim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ihtiyaçlarının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karşılanması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Alınan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görevler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zamanında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başarıyla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yerine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getirildi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3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YÖK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Kanuna uygun çalışılması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Kanunlara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uygun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çalışıldı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85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SOME (BTK)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Kanu</a:t>
                      </a:r>
                      <a:r>
                        <a:rPr lang="en-US" dirty="0" smtClean="0"/>
                        <a:t>n</a:t>
                      </a:r>
                      <a:r>
                        <a:rPr lang="tr-TR" dirty="0" smtClean="0"/>
                        <a:t>a uygun çalışılması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Kanunlara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uygun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çalışıldı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846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Öğrenciler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İhtiyaçlarının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karşılanması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İhtiyaçlar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karşılandı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132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Firmalar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Ödeme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Ödemeler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zamanında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yapıldı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29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Diğer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Üniversitelerin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İşlem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Daireleri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Bilgi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Alışverişi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Gerekli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durumlarda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bilgi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alışverişi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yapıldı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92910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160240" cy="504056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18805"/>
              </p:ext>
            </p:extLst>
          </p:nvPr>
        </p:nvGraphicFramePr>
        <p:xfrm>
          <a:off x="395538" y="692698"/>
          <a:ext cx="8136900" cy="6067761"/>
        </p:xfrm>
        <a:graphic>
          <a:graphicData uri="http://schemas.openxmlformats.org/drawingml/2006/table">
            <a:tbl>
              <a:tblPr/>
              <a:tblGrid>
                <a:gridCol w="529651">
                  <a:extLst>
                    <a:ext uri="{9D8B030D-6E8A-4147-A177-3AD203B41FA5}">
                      <a16:colId xmlns:a16="http://schemas.microsoft.com/office/drawing/2014/main" val="1045681222"/>
                    </a:ext>
                  </a:extLst>
                </a:gridCol>
                <a:gridCol w="1900514">
                  <a:extLst>
                    <a:ext uri="{9D8B030D-6E8A-4147-A177-3AD203B41FA5}">
                      <a16:colId xmlns:a16="http://schemas.microsoft.com/office/drawing/2014/main" val="1524758433"/>
                    </a:ext>
                  </a:extLst>
                </a:gridCol>
                <a:gridCol w="560807">
                  <a:extLst>
                    <a:ext uri="{9D8B030D-6E8A-4147-A177-3AD203B41FA5}">
                      <a16:colId xmlns:a16="http://schemas.microsoft.com/office/drawing/2014/main" val="2117404929"/>
                    </a:ext>
                  </a:extLst>
                </a:gridCol>
                <a:gridCol w="675046">
                  <a:extLst>
                    <a:ext uri="{9D8B030D-6E8A-4147-A177-3AD203B41FA5}">
                      <a16:colId xmlns:a16="http://schemas.microsoft.com/office/drawing/2014/main" val="2516126298"/>
                    </a:ext>
                  </a:extLst>
                </a:gridCol>
                <a:gridCol w="560807">
                  <a:extLst>
                    <a:ext uri="{9D8B030D-6E8A-4147-A177-3AD203B41FA5}">
                      <a16:colId xmlns:a16="http://schemas.microsoft.com/office/drawing/2014/main" val="3229772076"/>
                    </a:ext>
                  </a:extLst>
                </a:gridCol>
                <a:gridCol w="270019">
                  <a:extLst>
                    <a:ext uri="{9D8B030D-6E8A-4147-A177-3AD203B41FA5}">
                      <a16:colId xmlns:a16="http://schemas.microsoft.com/office/drawing/2014/main" val="1920734813"/>
                    </a:ext>
                  </a:extLst>
                </a:gridCol>
                <a:gridCol w="181743">
                  <a:extLst>
                    <a:ext uri="{9D8B030D-6E8A-4147-A177-3AD203B41FA5}">
                      <a16:colId xmlns:a16="http://schemas.microsoft.com/office/drawing/2014/main" val="4272746626"/>
                    </a:ext>
                  </a:extLst>
                </a:gridCol>
                <a:gridCol w="181743">
                  <a:extLst>
                    <a:ext uri="{9D8B030D-6E8A-4147-A177-3AD203B41FA5}">
                      <a16:colId xmlns:a16="http://schemas.microsoft.com/office/drawing/2014/main" val="4139320383"/>
                    </a:ext>
                  </a:extLst>
                </a:gridCol>
                <a:gridCol w="181743">
                  <a:extLst>
                    <a:ext uri="{9D8B030D-6E8A-4147-A177-3AD203B41FA5}">
                      <a16:colId xmlns:a16="http://schemas.microsoft.com/office/drawing/2014/main" val="428150244"/>
                    </a:ext>
                  </a:extLst>
                </a:gridCol>
                <a:gridCol w="275211">
                  <a:extLst>
                    <a:ext uri="{9D8B030D-6E8A-4147-A177-3AD203B41FA5}">
                      <a16:colId xmlns:a16="http://schemas.microsoft.com/office/drawing/2014/main" val="2087350769"/>
                    </a:ext>
                  </a:extLst>
                </a:gridCol>
                <a:gridCol w="311560">
                  <a:extLst>
                    <a:ext uri="{9D8B030D-6E8A-4147-A177-3AD203B41FA5}">
                      <a16:colId xmlns:a16="http://schemas.microsoft.com/office/drawing/2014/main" val="1554367958"/>
                    </a:ext>
                  </a:extLst>
                </a:gridCol>
                <a:gridCol w="249248">
                  <a:extLst>
                    <a:ext uri="{9D8B030D-6E8A-4147-A177-3AD203B41FA5}">
                      <a16:colId xmlns:a16="http://schemas.microsoft.com/office/drawing/2014/main" val="702727056"/>
                    </a:ext>
                  </a:extLst>
                </a:gridCol>
                <a:gridCol w="207707">
                  <a:extLst>
                    <a:ext uri="{9D8B030D-6E8A-4147-A177-3AD203B41FA5}">
                      <a16:colId xmlns:a16="http://schemas.microsoft.com/office/drawing/2014/main" val="3837505671"/>
                    </a:ext>
                  </a:extLst>
                </a:gridCol>
                <a:gridCol w="212899">
                  <a:extLst>
                    <a:ext uri="{9D8B030D-6E8A-4147-A177-3AD203B41FA5}">
                      <a16:colId xmlns:a16="http://schemas.microsoft.com/office/drawing/2014/main" val="3171387151"/>
                    </a:ext>
                  </a:extLst>
                </a:gridCol>
                <a:gridCol w="295981">
                  <a:extLst>
                    <a:ext uri="{9D8B030D-6E8A-4147-A177-3AD203B41FA5}">
                      <a16:colId xmlns:a16="http://schemas.microsoft.com/office/drawing/2014/main" val="99416838"/>
                    </a:ext>
                  </a:extLst>
                </a:gridCol>
                <a:gridCol w="270019">
                  <a:extLst>
                    <a:ext uri="{9D8B030D-6E8A-4147-A177-3AD203B41FA5}">
                      <a16:colId xmlns:a16="http://schemas.microsoft.com/office/drawing/2014/main" val="374834228"/>
                    </a:ext>
                  </a:extLst>
                </a:gridCol>
                <a:gridCol w="181743">
                  <a:extLst>
                    <a:ext uri="{9D8B030D-6E8A-4147-A177-3AD203B41FA5}">
                      <a16:colId xmlns:a16="http://schemas.microsoft.com/office/drawing/2014/main" val="1776402603"/>
                    </a:ext>
                  </a:extLst>
                </a:gridCol>
                <a:gridCol w="394642">
                  <a:extLst>
                    <a:ext uri="{9D8B030D-6E8A-4147-A177-3AD203B41FA5}">
                      <a16:colId xmlns:a16="http://schemas.microsoft.com/office/drawing/2014/main" val="3299758997"/>
                    </a:ext>
                  </a:extLst>
                </a:gridCol>
                <a:gridCol w="384257">
                  <a:extLst>
                    <a:ext uri="{9D8B030D-6E8A-4147-A177-3AD203B41FA5}">
                      <a16:colId xmlns:a16="http://schemas.microsoft.com/office/drawing/2014/main" val="1039311917"/>
                    </a:ext>
                  </a:extLst>
                </a:gridCol>
                <a:gridCol w="311560">
                  <a:extLst>
                    <a:ext uri="{9D8B030D-6E8A-4147-A177-3AD203B41FA5}">
                      <a16:colId xmlns:a16="http://schemas.microsoft.com/office/drawing/2014/main" val="973952950"/>
                    </a:ext>
                  </a:extLst>
                </a:gridCol>
              </a:tblGrid>
              <a:tr h="335614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SÜREÇ PERFORMANS İZLEME KARNESİ (SPİK)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SPİK Doküman No: BT-SP-0001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81676"/>
                  </a:ext>
                </a:extLst>
              </a:tr>
              <a:tr h="105257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224914"/>
                  </a:ext>
                </a:extLst>
              </a:tr>
              <a:tr h="10525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91825"/>
                  </a:ext>
                </a:extLst>
              </a:tr>
              <a:tr h="289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21220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Taleplerin Karşılanabilme Oranı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348661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 Arıza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44374"/>
                  </a:ext>
                </a:extLst>
              </a:tr>
              <a:tr h="206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Mühendislik Saldırılarını Engelleme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6605"/>
                  </a:ext>
                </a:extLst>
              </a:tr>
              <a:tr h="155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EBYS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70.23%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785156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Bakım Planına Uyum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63088"/>
                  </a:ext>
                </a:extLst>
              </a:tr>
              <a:tr h="206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 Kaynaklı Ödenen Ceza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1.7.9.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479497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60936"/>
                  </a:ext>
                </a:extLst>
              </a:tr>
              <a:tr h="237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1.3.1.-1.3.3.-1.3.5.-1.3.7-1.3.8.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187094"/>
                  </a:ext>
                </a:extLst>
              </a:tr>
              <a:tr h="155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Kapanma Hızı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555580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85389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16113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756492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34463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442428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98755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523479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81537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94512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502390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685928"/>
                  </a:ext>
                </a:extLst>
              </a:tr>
              <a:tr h="135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55684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Süreç  Memnuniyet Oranı (İç Müşteri)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1.14.1.-1.4.2.-1.7.2.-1.7.3.-1.7.8.-1.7.10.-1.7.17.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67.74%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910709"/>
                  </a:ext>
                </a:extLst>
              </a:tr>
              <a:tr h="10088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 GENEL 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SEMBOLLERİN ANLAMLARI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64645"/>
                  </a:ext>
                </a:extLst>
              </a:tr>
              <a:tr h="193702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589826"/>
                  </a:ext>
                </a:extLst>
              </a:tr>
              <a:tr h="1008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Mükemmel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İyileştirilmeli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081541"/>
                  </a:ext>
                </a:extLst>
              </a:tr>
              <a:tr h="1008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TUTMAYAN HEDEF SAYISI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100-90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79-60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74914"/>
                  </a:ext>
                </a:extLst>
              </a:tr>
              <a:tr h="1008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 PERFORMANS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885614"/>
                  </a:ext>
                </a:extLst>
              </a:tr>
              <a:tr h="1008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Başarılı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Başarısız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9226"/>
                  </a:ext>
                </a:extLst>
              </a:tr>
              <a:tr h="1008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89-80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59-0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86477"/>
                  </a:ext>
                </a:extLst>
              </a:tr>
              <a:tr h="941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KIRMIZI İLE YAZILANLAR ÜNİVERSİTENİN TÜM SÜREÇLERİNİN ORTAK HEDEFLERİDİR.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987459"/>
                  </a:ext>
                </a:extLst>
              </a:tr>
              <a:tr h="69866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STRATEJİK PLAN NO SU OLMAYAN HEDEFLER KYS ve ŞYS KAPSAMINDA VERİLMİŞTİR.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697608"/>
                  </a:ext>
                </a:extLst>
              </a:tr>
              <a:tr h="9703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No:KY-FR-0005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273970"/>
                  </a:ext>
                </a:extLst>
              </a:tr>
            </a:tbl>
          </a:graphicData>
        </a:graphic>
      </p:graphicFrame>
      <p:pic>
        <p:nvPicPr>
          <p:cNvPr id="15" name="Resi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9780588"/>
            <a:ext cx="4191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Resim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038" y="10290175"/>
            <a:ext cx="576262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Resim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713" y="10285413"/>
            <a:ext cx="565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Resim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363" y="9694863"/>
            <a:ext cx="6572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928445" y="563104"/>
            <a:ext cx="557513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73152" rIns="6400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tr-TR" sz="2800" b="1" i="0" strike="noStrike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800" b="1" i="0" strike="noStrike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KALİTE FAALİYET PLANI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33106"/>
              </p:ext>
            </p:extLst>
          </p:nvPr>
        </p:nvGraphicFramePr>
        <p:xfrm>
          <a:off x="467561" y="476652"/>
          <a:ext cx="8424919" cy="6381347"/>
        </p:xfrm>
        <a:graphic>
          <a:graphicData uri="http://schemas.openxmlformats.org/drawingml/2006/table">
            <a:tbl>
              <a:tblPr/>
              <a:tblGrid>
                <a:gridCol w="478009">
                  <a:extLst>
                    <a:ext uri="{9D8B030D-6E8A-4147-A177-3AD203B41FA5}">
                      <a16:colId xmlns:a16="http://schemas.microsoft.com/office/drawing/2014/main" val="735541312"/>
                    </a:ext>
                  </a:extLst>
                </a:gridCol>
                <a:gridCol w="904803">
                  <a:extLst>
                    <a:ext uri="{9D8B030D-6E8A-4147-A177-3AD203B41FA5}">
                      <a16:colId xmlns:a16="http://schemas.microsoft.com/office/drawing/2014/main" val="153115630"/>
                    </a:ext>
                  </a:extLst>
                </a:gridCol>
                <a:gridCol w="1092593">
                  <a:extLst>
                    <a:ext uri="{9D8B030D-6E8A-4147-A177-3AD203B41FA5}">
                      <a16:colId xmlns:a16="http://schemas.microsoft.com/office/drawing/2014/main" val="728159251"/>
                    </a:ext>
                  </a:extLst>
                </a:gridCol>
                <a:gridCol w="529224">
                  <a:extLst>
                    <a:ext uri="{9D8B030D-6E8A-4147-A177-3AD203B41FA5}">
                      <a16:colId xmlns:a16="http://schemas.microsoft.com/office/drawing/2014/main" val="2694534018"/>
                    </a:ext>
                  </a:extLst>
                </a:gridCol>
                <a:gridCol w="435330">
                  <a:extLst>
                    <a:ext uri="{9D8B030D-6E8A-4147-A177-3AD203B41FA5}">
                      <a16:colId xmlns:a16="http://schemas.microsoft.com/office/drawing/2014/main" val="2321409030"/>
                    </a:ext>
                  </a:extLst>
                </a:gridCol>
                <a:gridCol w="751159">
                  <a:extLst>
                    <a:ext uri="{9D8B030D-6E8A-4147-A177-3AD203B41FA5}">
                      <a16:colId xmlns:a16="http://schemas.microsoft.com/office/drawing/2014/main" val="3776053775"/>
                    </a:ext>
                  </a:extLst>
                </a:gridCol>
                <a:gridCol w="213397">
                  <a:extLst>
                    <a:ext uri="{9D8B030D-6E8A-4147-A177-3AD203B41FA5}">
                      <a16:colId xmlns:a16="http://schemas.microsoft.com/office/drawing/2014/main" val="2649074595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978007208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515998232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623089468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935685747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326151586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503947593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311571714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476986369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007119100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106377795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4229606490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521160074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054366206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464056471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672922672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4077731534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1659305241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206608637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119338524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1776867963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65716172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405796710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1458125770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686811822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620293843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589281045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95269920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221034691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651685207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961020203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344304666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908969711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1754609750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421951826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77297508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4141189060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1496876479"/>
                    </a:ext>
                  </a:extLst>
                </a:gridCol>
                <a:gridCol w="85359">
                  <a:extLst>
                    <a:ext uri="{9D8B030D-6E8A-4147-A177-3AD203B41FA5}">
                      <a16:colId xmlns:a16="http://schemas.microsoft.com/office/drawing/2014/main" val="2277185159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3003808217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2878972058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3693333296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2359620991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1486568345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1299636715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188156383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1746001605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612652059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2280603764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3625429980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323691691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1934553542"/>
                    </a:ext>
                  </a:extLst>
                </a:gridCol>
                <a:gridCol w="55483">
                  <a:extLst>
                    <a:ext uri="{9D8B030D-6E8A-4147-A177-3AD203B41FA5}">
                      <a16:colId xmlns:a16="http://schemas.microsoft.com/office/drawing/2014/main" val="2819260994"/>
                    </a:ext>
                  </a:extLst>
                </a:gridCol>
              </a:tblGrid>
              <a:tr h="10619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 gridSpan="14">
                  <a:txBody>
                    <a:bodyPr/>
                    <a:lstStyle/>
                    <a:p>
                      <a:pPr algn="ctr" fontAlgn="ctr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0518"/>
                  </a:ext>
                </a:extLst>
              </a:tr>
              <a:tr h="117991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583031"/>
                  </a:ext>
                </a:extLst>
              </a:tr>
              <a:tr h="13765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573852"/>
                  </a:ext>
                </a:extLst>
              </a:tr>
              <a:tr h="10619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50319"/>
                  </a:ext>
                </a:extLst>
              </a:tr>
              <a:tr h="10619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247744"/>
                  </a:ext>
                </a:extLst>
              </a:tr>
              <a:tr h="13765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765732"/>
                  </a:ext>
                </a:extLst>
              </a:tr>
              <a:tr h="1179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41702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1.Taleplerin Karşılanması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253982"/>
                  </a:ext>
                </a:extLst>
              </a:tr>
              <a:tr h="153387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1.1.Şubeleşme sağlanacak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Üst Yönetim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Organizasyon şeması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88388"/>
                  </a:ext>
                </a:extLst>
              </a:tr>
              <a:tr h="14748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61507"/>
                  </a:ext>
                </a:extLst>
              </a:tr>
              <a:tr h="1002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1.2.Görev tanımları netleşek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KYS Görev Tanımları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210559"/>
                  </a:ext>
                </a:extLst>
              </a:tr>
              <a:tr h="1710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10700"/>
                  </a:ext>
                </a:extLst>
              </a:tr>
              <a:tr h="1002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1.3.Talep yazılımı oluşturulacak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Talep Yazılımı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92263"/>
                  </a:ext>
                </a:extLst>
              </a:tr>
              <a:tr h="1061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48236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2.Tekrarlayan Arıza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265370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2.1.Donanım Stok veritabanı oluşturulacak.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Stok Yazılımı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614644"/>
                  </a:ext>
                </a:extLst>
              </a:tr>
              <a:tr h="1061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88267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2.2.Sorunlu ya da eski donanımlar yenilenecek.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Müdürlüğü-Satınalma Süreci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Satınalma sözleşme veya faturaları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012375"/>
                  </a:ext>
                </a:extLst>
              </a:tr>
              <a:tr h="27137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81959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2.3.Donanım Stok oluşturulması için ürün alımı yapılacak.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Satınalma sözleşme veya faturaları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138898"/>
                  </a:ext>
                </a:extLst>
              </a:tr>
              <a:tr h="16518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587044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3.Sosyal Mühendislik Saldırılarını Engelleme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87628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3.1. Sistemlerin güvenliğinin sürekli sağlanması, olası saldırılara karşı aksiyon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 Yöneticisi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E-mailler, sistemin çalışma durumu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49851"/>
                  </a:ext>
                </a:extLst>
              </a:tr>
              <a:tr h="17698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717973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4.EBYS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137469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4.1. E-İmza hızının arttırılması için aksiyon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Yazılım Yöneticisi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EBYS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57572"/>
                  </a:ext>
                </a:extLst>
              </a:tr>
              <a:tr h="1061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67900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5.Bakım Planına Uyum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347870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5.1.Periyodik Bakım Planı oluşturulacak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Bakım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20198"/>
                  </a:ext>
                </a:extLst>
              </a:tr>
              <a:tr h="1061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756318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nn-NO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5.2.Yapılan her bakım, plana işlenecek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Bakım Planı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59775"/>
                  </a:ext>
                </a:extLst>
              </a:tr>
              <a:tr h="1061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968914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6.Lisans Kaynaklı Ödenen Ceza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49801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6.1. Mevcut Lisansları Düzenli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Sistem Yöneticisi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Ceza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417112"/>
                  </a:ext>
                </a:extLst>
              </a:tr>
              <a:tr h="1061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53248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7.Web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88802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7.1. Web Sitesi girişlerini yönetecek bir personel belirlenmesi.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Görevli Personel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68335"/>
                  </a:ext>
                </a:extLst>
              </a:tr>
              <a:tr h="1061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24661"/>
                  </a:ext>
                </a:extLst>
              </a:tr>
              <a:tr h="1061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7.2. Web Sunucusunun kuruma taşınması için aksiyon alınması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 Yöneticisi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 yazışmaları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112884"/>
                  </a:ext>
                </a:extLst>
              </a:tr>
              <a:tr h="14158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853041"/>
                  </a:ext>
                </a:extLst>
              </a:tr>
              <a:tr h="1651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8.Major Hata Sayısı - 12.KYS İç Denetim Puanı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490893"/>
                  </a:ext>
                </a:extLst>
              </a:tr>
              <a:tr h="153387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8.1.-12.1.İç denetimler öncesi yapılan işlerin denetim check listeleri ile kıyaslanması ve kıyaslama sonucu var olan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08513"/>
                  </a:ext>
                </a:extLst>
              </a:tr>
              <a:tr h="26548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90213"/>
                  </a:ext>
                </a:extLst>
              </a:tr>
              <a:tr h="19468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8.2.-12.2.KYS gerekliliği olan işlerin düzenli takibi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229237"/>
                  </a:ext>
                </a:extLst>
              </a:tr>
              <a:tr h="16518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74778"/>
                  </a:ext>
                </a:extLst>
              </a:tr>
              <a:tr h="10029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8.3.-12.3.İç denetim sonucu çıkan uygunsuzlukların giderilmesi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83786"/>
                  </a:ext>
                </a:extLst>
              </a:tr>
              <a:tr h="11799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68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928445" y="563104"/>
            <a:ext cx="557513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73152" rIns="6400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tr-TR" sz="2800" b="1" i="0" strike="noStrike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800" b="1" i="0" strike="noStrike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KALİTE FAALİYET PLANI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13700"/>
              </p:ext>
            </p:extLst>
          </p:nvPr>
        </p:nvGraphicFramePr>
        <p:xfrm>
          <a:off x="755576" y="1017281"/>
          <a:ext cx="7513229" cy="5508063"/>
        </p:xfrm>
        <a:graphic>
          <a:graphicData uri="http://schemas.openxmlformats.org/drawingml/2006/table">
            <a:tbl>
              <a:tblPr/>
              <a:tblGrid>
                <a:gridCol w="1547417">
                  <a:extLst>
                    <a:ext uri="{9D8B030D-6E8A-4147-A177-3AD203B41FA5}">
                      <a16:colId xmlns:a16="http://schemas.microsoft.com/office/drawing/2014/main" val="1632321831"/>
                    </a:ext>
                  </a:extLst>
                </a:gridCol>
                <a:gridCol w="495814">
                  <a:extLst>
                    <a:ext uri="{9D8B030D-6E8A-4147-A177-3AD203B41FA5}">
                      <a16:colId xmlns:a16="http://schemas.microsoft.com/office/drawing/2014/main" val="974889927"/>
                    </a:ext>
                  </a:extLst>
                </a:gridCol>
                <a:gridCol w="407846">
                  <a:extLst>
                    <a:ext uri="{9D8B030D-6E8A-4147-A177-3AD203B41FA5}">
                      <a16:colId xmlns:a16="http://schemas.microsoft.com/office/drawing/2014/main" val="2070948622"/>
                    </a:ext>
                  </a:extLst>
                </a:gridCol>
                <a:gridCol w="703735">
                  <a:extLst>
                    <a:ext uri="{9D8B030D-6E8A-4147-A177-3AD203B41FA5}">
                      <a16:colId xmlns:a16="http://schemas.microsoft.com/office/drawing/2014/main" val="3743044124"/>
                    </a:ext>
                  </a:extLst>
                </a:gridCol>
                <a:gridCol w="199925">
                  <a:extLst>
                    <a:ext uri="{9D8B030D-6E8A-4147-A177-3AD203B41FA5}">
                      <a16:colId xmlns:a16="http://schemas.microsoft.com/office/drawing/2014/main" val="1385107672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423337727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248162519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736026242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38557550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7935533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554337245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814125426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876356719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326054251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837327975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70102959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80052083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84219175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878982716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89435755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064037299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708001564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60830427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796625766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106445959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864566118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160430649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810685916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36826872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951314204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234413285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343476453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387002251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812686946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730305677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919459202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395150193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484850902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697836279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119837907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677778850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431673171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597805361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135300661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558319050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047393195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191674961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084670574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253992828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181323531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2377773248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817501867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1242664338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016318722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306815284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425877068"/>
                    </a:ext>
                  </a:extLst>
                </a:gridCol>
                <a:gridCol w="79971">
                  <a:extLst>
                    <a:ext uri="{9D8B030D-6E8A-4147-A177-3AD203B41FA5}">
                      <a16:colId xmlns:a16="http://schemas.microsoft.com/office/drawing/2014/main" val="3650114854"/>
                    </a:ext>
                  </a:extLst>
                </a:gridCol>
              </a:tblGrid>
              <a:tr h="1412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9.Düzeltici Faaliyet Kapanma Hızı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51563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9.1.Açılan düzeltici faaliyetlerin kök nedenlerin tespiti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001010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794385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9.2.Aksiyonların geliştirilmesi ve ilgili uygunsuzlukların giderilmesi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2617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66946"/>
                  </a:ext>
                </a:extLst>
              </a:tr>
              <a:tr h="1412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10.Risk Azaltma Oranı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279245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10.1.Risk analizlerinin hazırlanması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49131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32955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10.2.RÖF değeri 100 üzeri çıkan riskler için aksiyon geliştirilmesi ve takibi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038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09598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10.3.Gelen şikayet ve açılan düzeltici faaliyetlerin risk analizlerine yansıtılması ve aksiyonların geliştirilmesi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23803"/>
                  </a:ext>
                </a:extLst>
              </a:tr>
              <a:tr h="174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16747"/>
                  </a:ext>
                </a:extLst>
              </a:tr>
              <a:tr h="1412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11.Kalite Hedefleri Gerçekleşme Oranı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48226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11.1.Tüm SPİK göstergelerinin aylık kontrolü ve tutmama ihtimali olan göstergelere ait acil eylemler gerçekleştirilmesi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SPİK Karneleri-Birim İçi Toplantı Kayıtları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83320"/>
                  </a:ext>
                </a:extLst>
              </a:tr>
              <a:tr h="174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64450"/>
                  </a:ext>
                </a:extLst>
              </a:tr>
              <a:tr h="23712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13.Şikayet Sayısı-14.Şikayet Çözüm Memnuniyet Oranı-15.Tekrarlayan Şikayet Sayısı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20523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13.1.-14.1.-15.1.Yazılımdan gelen şikayetlerin kök nedenlerinin bulunması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Kayıtları-DF Formları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259766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25060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13.2.-14.2.-15.2.Şikayetlerin çözümlenmesi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29608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51224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13.3.-14.3.-15.3.Şikayet çözüm memnuniyetlerinin ölçümlenmesi ve ölçüm sonucu şikayetin kapatılması/yeni aksiyonların yapılması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66085"/>
                  </a:ext>
                </a:extLst>
              </a:tr>
              <a:tr h="261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30027"/>
                  </a:ext>
                </a:extLst>
              </a:tr>
              <a:tr h="23712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16.Çevre Kazası Sayısı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267450"/>
                  </a:ext>
                </a:extLst>
              </a:tr>
              <a:tr h="1160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16.1.Tehlikeli ve tehlikesiz atıkların talimatlara göre ayrıştırılması ve ilgili geri dönüşüm yönetimin uyumun sağlanması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Bildirim Formları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75414"/>
                  </a:ext>
                </a:extLst>
              </a:tr>
              <a:tr h="211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93155"/>
                  </a:ext>
                </a:extLst>
              </a:tr>
              <a:tr h="23712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17.İş Kazası Sayısı-18.İş Kazası Ağırlık Oranı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60381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17.1.-18.1.İş Sağlığı Güvenliği ile ilgili iç yönergelere uyum sağlanması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53951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203695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17.2.-18.2.Birim/bölüm ile ilgili hazırlanan iş sağlığı risklerine karşı aksiyonlar geliştirilmesi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267958"/>
                  </a:ext>
                </a:extLst>
              </a:tr>
              <a:tr h="141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45702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17.3.-18.3.Kurum içinde isg riski taşıyan konular hakkında yetkililere bilgi akışının sağlanması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27597"/>
                  </a:ext>
                </a:extLst>
              </a:tr>
              <a:tr h="116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933204"/>
                  </a:ext>
                </a:extLst>
              </a:tr>
              <a:tr h="23712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19.Öneri Sayısı-20.Önerilerin Hayata Geçirilme Oranı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550970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18.1.-19.1.Kurum içi verimliliğin sağlanabilmesi adına  öneriler verilmesi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79230"/>
                  </a:ext>
                </a:extLst>
              </a:tr>
              <a:tr h="908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39428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18.2.-19.2.Verilen önerilerin takip edilmesi ve uygulamaya alınması için aksiyonlar geliştirilmesi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32663"/>
                  </a:ext>
                </a:extLst>
              </a:tr>
              <a:tr h="174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111101"/>
                  </a:ext>
                </a:extLst>
              </a:tr>
              <a:tr h="23712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21.Personel Performans Oranı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438743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19.1.Personel performansının ölçümlenmesi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 Değerlendirme Formu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50178"/>
                  </a:ext>
                </a:extLst>
              </a:tr>
              <a:tr h="174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60492"/>
                  </a:ext>
                </a:extLst>
              </a:tr>
              <a:tr h="9045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19.2.Ölçüm sonucu performansı düşük çıkan personelin iyileştirilmesine yönelik eğitim,proje ya da uygulama gibi faaliyetler gerçekleştirilmesi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katılımları,Proje dosyaları,</a:t>
                      </a:r>
                    </a:p>
                  </a:txBody>
                  <a:tcPr marL="2943" marR="2943" marT="29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75385"/>
                  </a:ext>
                </a:extLst>
              </a:tr>
              <a:tr h="181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43" marR="2943" marT="29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26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928445" y="563104"/>
            <a:ext cx="557513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73152" rIns="64008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tr-TR" sz="2800" b="1" i="0" strike="noStrike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800" b="1" i="0" strike="noStrike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KALİTE FAALİYET PLANI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59740"/>
              </p:ext>
            </p:extLst>
          </p:nvPr>
        </p:nvGraphicFramePr>
        <p:xfrm>
          <a:off x="323528" y="1134670"/>
          <a:ext cx="8229622" cy="2731018"/>
        </p:xfrm>
        <a:graphic>
          <a:graphicData uri="http://schemas.openxmlformats.org/drawingml/2006/table">
            <a:tbl>
              <a:tblPr/>
              <a:tblGrid>
                <a:gridCol w="328483">
                  <a:extLst>
                    <a:ext uri="{9D8B030D-6E8A-4147-A177-3AD203B41FA5}">
                      <a16:colId xmlns:a16="http://schemas.microsoft.com/office/drawing/2014/main" val="1323964325"/>
                    </a:ext>
                  </a:extLst>
                </a:gridCol>
                <a:gridCol w="617548">
                  <a:extLst>
                    <a:ext uri="{9D8B030D-6E8A-4147-A177-3AD203B41FA5}">
                      <a16:colId xmlns:a16="http://schemas.microsoft.com/office/drawing/2014/main" val="1335303688"/>
                    </a:ext>
                  </a:extLst>
                </a:gridCol>
                <a:gridCol w="748941">
                  <a:extLst>
                    <a:ext uri="{9D8B030D-6E8A-4147-A177-3AD203B41FA5}">
                      <a16:colId xmlns:a16="http://schemas.microsoft.com/office/drawing/2014/main" val="1356694126"/>
                    </a:ext>
                  </a:extLst>
                </a:gridCol>
                <a:gridCol w="543092">
                  <a:extLst>
                    <a:ext uri="{9D8B030D-6E8A-4147-A177-3AD203B41FA5}">
                      <a16:colId xmlns:a16="http://schemas.microsoft.com/office/drawing/2014/main" val="2453612162"/>
                    </a:ext>
                  </a:extLst>
                </a:gridCol>
                <a:gridCol w="446737">
                  <a:extLst>
                    <a:ext uri="{9D8B030D-6E8A-4147-A177-3AD203B41FA5}">
                      <a16:colId xmlns:a16="http://schemas.microsoft.com/office/drawing/2014/main" val="2291134378"/>
                    </a:ext>
                  </a:extLst>
                </a:gridCol>
                <a:gridCol w="770840">
                  <a:extLst>
                    <a:ext uri="{9D8B030D-6E8A-4147-A177-3AD203B41FA5}">
                      <a16:colId xmlns:a16="http://schemas.microsoft.com/office/drawing/2014/main" val="435491384"/>
                    </a:ext>
                  </a:extLst>
                </a:gridCol>
                <a:gridCol w="218989">
                  <a:extLst>
                    <a:ext uri="{9D8B030D-6E8A-4147-A177-3AD203B41FA5}">
                      <a16:colId xmlns:a16="http://schemas.microsoft.com/office/drawing/2014/main" val="453741561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20644072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4198524022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623135958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73739840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031543732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915608028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29716634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63466635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86933164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400139459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825948841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210511010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836648924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70544086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104815476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172822404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70160337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792904708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89991853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435017010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04267773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59525373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60036745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85769502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028809530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04523253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95715334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60300427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72201576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16801805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22369871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74264191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936130490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404488680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566223028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409936022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37532355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699553540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52167826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20266026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29356169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797127346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48750463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074667193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120229018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2754934296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14383665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922748698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1131344306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986931037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854945865"/>
                    </a:ext>
                  </a:extLst>
                </a:gridCol>
                <a:gridCol w="87596">
                  <a:extLst>
                    <a:ext uri="{9D8B030D-6E8A-4147-A177-3AD203B41FA5}">
                      <a16:colId xmlns:a16="http://schemas.microsoft.com/office/drawing/2014/main" val="3071890511"/>
                    </a:ext>
                  </a:extLst>
                </a:gridCol>
              </a:tblGrid>
              <a:tr h="16681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22.Süreç Memnuniyet Oranı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51963"/>
                  </a:ext>
                </a:extLst>
              </a:tr>
              <a:tr h="10128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22.1.İç Müşteri Memnuniyet Anketinin yapılması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formları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27460"/>
                  </a:ext>
                </a:extLst>
              </a:tr>
              <a:tr h="107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99000"/>
                  </a:ext>
                </a:extLst>
              </a:tr>
              <a:tr h="10128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22.2.Anket sonucu çıkan uygunsuzluklar için AAP hazırlanması ve uygulamaların takibi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008987"/>
                  </a:ext>
                </a:extLst>
              </a:tr>
              <a:tr h="107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062987"/>
                  </a:ext>
                </a:extLst>
              </a:tr>
              <a:tr h="101281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22.3.Anketlere gelen yorumların risk analizlerine ilave edilmesi ve takibi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Müdürü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148181"/>
                  </a:ext>
                </a:extLst>
              </a:tr>
              <a:tr h="107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526930"/>
                  </a:ext>
                </a:extLst>
              </a:tr>
              <a:tr h="107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22.4.Personel artışı yapılması sağlanacak.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Üst Yönetim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FS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Yeni alınan personeller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58690"/>
                  </a:ext>
                </a:extLst>
              </a:tr>
              <a:tr h="107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899542"/>
                  </a:ext>
                </a:extLst>
              </a:tr>
              <a:tr h="107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22.5.İnternet hızının arttırılması sağlanacak.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Üst Yönetim -BT Müdürlüğü-Satınalma Süreci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İG-TK-FS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İnternet söleşmeleri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333191"/>
                  </a:ext>
                </a:extLst>
              </a:tr>
              <a:tr h="23155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014581"/>
                  </a:ext>
                </a:extLst>
              </a:tr>
              <a:tr h="107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22.6.Personelin, üslup ve yaklaşım iyileştirilmesi için iletişim eğitimine katılımı sağlanacak.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 Müdürlüğü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Eğitim Sertifikası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02232"/>
                  </a:ext>
                </a:extLst>
              </a:tr>
              <a:tr h="107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871933"/>
                  </a:ext>
                </a:extLst>
              </a:tr>
              <a:tr h="107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39629"/>
                  </a:ext>
                </a:extLst>
              </a:tr>
              <a:tr h="107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63173"/>
                  </a:ext>
                </a:extLst>
              </a:tr>
              <a:tr h="107239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118571"/>
                  </a:ext>
                </a:extLst>
              </a:tr>
              <a:tr h="10723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137765"/>
                  </a:ext>
                </a:extLst>
              </a:tr>
              <a:tr h="15648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 NO: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BT-FP-0001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REFERANS DOKÜMANLAR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870941"/>
                  </a:ext>
                </a:extLst>
              </a:tr>
              <a:tr h="107239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903412"/>
                  </a:ext>
                </a:extLst>
              </a:tr>
              <a:tr h="1072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KAYNAK TANIMLAMALARI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Tarihi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No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Rev.Tarihi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 No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Hazırlayan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Onay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 Sistem Onayı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809258"/>
                  </a:ext>
                </a:extLst>
              </a:tr>
              <a:tr h="10723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İG:İşgücü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627471"/>
                  </a:ext>
                </a:extLst>
              </a:tr>
              <a:tr h="1072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FS:Finansman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894768"/>
                  </a:ext>
                </a:extLst>
              </a:tr>
              <a:tr h="15648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KT:Katılım</a:t>
                      </a:r>
                    </a:p>
                  </a:txBody>
                  <a:tcPr marL="3972" marR="3972" marT="39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972" marR="3972" marT="39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_</a:t>
                      </a:r>
                    </a:p>
                  </a:txBody>
                  <a:tcPr marL="3972" marR="3972" marT="39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Pınar ÖZTÜRK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Özer Koray AKDEMİR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Şafak GÜR</a:t>
                      </a:r>
                    </a:p>
                  </a:txBody>
                  <a:tcPr marL="3972" marR="3972" marT="397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31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6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1951</Words>
  <Application>Microsoft Office PowerPoint</Application>
  <PresentationFormat>On-screen Show (4:3)</PresentationFormat>
  <Paragraphs>6387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Verdana</vt:lpstr>
      <vt:lpstr>Wingdings</vt:lpstr>
      <vt:lpstr>Ofis Teması</vt:lpstr>
      <vt:lpstr>Microsoft Excel Worksheet</vt:lpstr>
      <vt:lpstr>2018 YILI  NİSAN-EKİM YGG SUNUMU BİLGİ İŞLEM SÜRECİ  09/11/2018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Özer Koray AKDEMİR</cp:lastModifiedBy>
  <cp:revision>67</cp:revision>
  <dcterms:created xsi:type="dcterms:W3CDTF">2016-08-26T15:45:58Z</dcterms:created>
  <dcterms:modified xsi:type="dcterms:W3CDTF">2018-11-22T12:02:55Z</dcterms:modified>
</cp:coreProperties>
</file>