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01" r:id="rId3"/>
    <p:sldId id="302" r:id="rId4"/>
    <p:sldId id="303" r:id="rId5"/>
    <p:sldId id="257" r:id="rId6"/>
    <p:sldId id="284" r:id="rId7"/>
    <p:sldId id="304" r:id="rId8"/>
    <p:sldId id="285" r:id="rId9"/>
    <p:sldId id="308" r:id="rId10"/>
    <p:sldId id="300" r:id="rId11"/>
    <p:sldId id="309" r:id="rId12"/>
    <p:sldId id="310" r:id="rId13"/>
    <p:sldId id="311" r:id="rId14"/>
    <p:sldId id="312" r:id="rId15"/>
    <p:sldId id="313" r:id="rId16"/>
    <p:sldId id="314" r:id="rId17"/>
    <p:sldId id="307" r:id="rId18"/>
    <p:sldId id="294" r:id="rId19"/>
    <p:sldId id="316" r:id="rId20"/>
    <p:sldId id="317" r:id="rId21"/>
    <p:sldId id="318"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904" autoAdjust="0"/>
  </p:normalViewPr>
  <p:slideViewPr>
    <p:cSldViewPr>
      <p:cViewPr varScale="1">
        <p:scale>
          <a:sx n="69" d="100"/>
          <a:sy n="69" d="100"/>
        </p:scale>
        <p:origin x="141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oleObject" Target="file:///\\Aiuchqfsx01\everyone\_Kalite%20Y&#246;netim%20Sistemi\Birim%20Anketleri\ANKET%20ANAL&#304;ZLER\SEM\SEM%20E&#287;itim%20ANKETLER&#304;%20-%202018\Genel%20&#304;ngilizce%20%20(09.07.2018%20-%2005.10.2018)%20-\KY-FR-0006%20Program%20Anket%20Analiz-.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9969990038030239"/>
          <c:y val="0.26067738296233178"/>
          <c:w val="0.78523039549613238"/>
          <c:h val="0.58690926671757127"/>
        </c:manualLayout>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Sheet1!$C$11:$AE$11</c:f>
              <c:numCache>
                <c:formatCode>0.00%</c:formatCode>
                <c:ptCount val="29"/>
                <c:pt idx="0">
                  <c:v>0.86666666666666659</c:v>
                </c:pt>
                <c:pt idx="1">
                  <c:v>0.84444444444444444</c:v>
                </c:pt>
                <c:pt idx="2">
                  <c:v>0.84444444444444444</c:v>
                </c:pt>
                <c:pt idx="3">
                  <c:v>0.8</c:v>
                </c:pt>
                <c:pt idx="4">
                  <c:v>0.75555555555555554</c:v>
                </c:pt>
                <c:pt idx="5">
                  <c:v>0.77777777777777779</c:v>
                </c:pt>
                <c:pt idx="6">
                  <c:v>0.8</c:v>
                </c:pt>
                <c:pt idx="7">
                  <c:v>0.8</c:v>
                </c:pt>
                <c:pt idx="8">
                  <c:v>0.8</c:v>
                </c:pt>
                <c:pt idx="9">
                  <c:v>0.8</c:v>
                </c:pt>
                <c:pt idx="10">
                  <c:v>0.77777777777777779</c:v>
                </c:pt>
                <c:pt idx="11">
                  <c:v>0.77777777777777779</c:v>
                </c:pt>
                <c:pt idx="12">
                  <c:v>0.82222222222222219</c:v>
                </c:pt>
                <c:pt idx="13">
                  <c:v>0.77777777777777779</c:v>
                </c:pt>
                <c:pt idx="14">
                  <c:v>0.77777777777777779</c:v>
                </c:pt>
                <c:pt idx="15">
                  <c:v>0.75555555555555554</c:v>
                </c:pt>
                <c:pt idx="16">
                  <c:v>0.75555555555555554</c:v>
                </c:pt>
                <c:pt idx="17">
                  <c:v>0.75555555555555554</c:v>
                </c:pt>
                <c:pt idx="18">
                  <c:v>0.75555555555555554</c:v>
                </c:pt>
                <c:pt idx="19">
                  <c:v>0.75555555555555554</c:v>
                </c:pt>
                <c:pt idx="20">
                  <c:v>0.77777777777777779</c:v>
                </c:pt>
                <c:pt idx="21">
                  <c:v>0.8</c:v>
                </c:pt>
                <c:pt idx="22">
                  <c:v>0.77777777777777779</c:v>
                </c:pt>
                <c:pt idx="23">
                  <c:v>0.75555555555555554</c:v>
                </c:pt>
                <c:pt idx="24">
                  <c:v>0.77777777777777779</c:v>
                </c:pt>
                <c:pt idx="25">
                  <c:v>0.73333333333333328</c:v>
                </c:pt>
                <c:pt idx="26">
                  <c:v>0.75555555555555554</c:v>
                </c:pt>
                <c:pt idx="27">
                  <c:v>0.68888888888888888</c:v>
                </c:pt>
                <c:pt idx="28">
                  <c:v>0.73929999999999996</c:v>
                </c:pt>
              </c:numCache>
            </c:numRef>
          </c:val>
          <c:extLst>
            <c:ext xmlns:c16="http://schemas.microsoft.com/office/drawing/2014/chart" uri="{C3380CC4-5D6E-409C-BE32-E72D297353CC}">
              <c16:uniqueId val="{00000000-59E0-4B1F-ADF2-B49811C0EE41}"/>
            </c:ext>
          </c:extLst>
        </c:ser>
        <c:dLbls>
          <c:showLegendKey val="0"/>
          <c:showVal val="0"/>
          <c:showCatName val="0"/>
          <c:showSerName val="0"/>
          <c:showPercent val="0"/>
          <c:showBubbleSize val="0"/>
        </c:dLbls>
        <c:gapWidth val="150"/>
        <c:shape val="box"/>
        <c:axId val="331662280"/>
        <c:axId val="331662608"/>
        <c:axId val="0"/>
      </c:bar3DChart>
      <c:catAx>
        <c:axId val="331662280"/>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1662608"/>
        <c:crosses val="autoZero"/>
        <c:auto val="1"/>
        <c:lblAlgn val="ctr"/>
        <c:lblOffset val="100"/>
        <c:noMultiLvlLbl val="0"/>
      </c:catAx>
      <c:valAx>
        <c:axId val="33166260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166228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430083115070905E-2"/>
          <c:y val="9.5518250735839083E-2"/>
          <c:w val="0.92884445346293021"/>
          <c:h val="0.82958267533766095"/>
        </c:manualLayout>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Sheet1!$C$20:$AG$20</c:f>
              <c:numCache>
                <c:formatCode>0.00%</c:formatCode>
                <c:ptCount val="31"/>
                <c:pt idx="0">
                  <c:v>0.91111111111111109</c:v>
                </c:pt>
                <c:pt idx="1">
                  <c:v>0.9</c:v>
                </c:pt>
                <c:pt idx="2">
                  <c:v>0.88888888888888895</c:v>
                </c:pt>
                <c:pt idx="3">
                  <c:v>0.9</c:v>
                </c:pt>
                <c:pt idx="4">
                  <c:v>0.91111111111111109</c:v>
                </c:pt>
                <c:pt idx="5">
                  <c:v>0.92222222222222217</c:v>
                </c:pt>
                <c:pt idx="6">
                  <c:v>0.84444444444444444</c:v>
                </c:pt>
                <c:pt idx="7">
                  <c:v>0.83333333333333337</c:v>
                </c:pt>
                <c:pt idx="8">
                  <c:v>0.81111111111111112</c:v>
                </c:pt>
                <c:pt idx="9">
                  <c:v>0.72222222222222221</c:v>
                </c:pt>
                <c:pt idx="10">
                  <c:v>0.7</c:v>
                </c:pt>
                <c:pt idx="11">
                  <c:v>0.73333333333333328</c:v>
                </c:pt>
                <c:pt idx="12">
                  <c:v>0.77777777777777779</c:v>
                </c:pt>
                <c:pt idx="13">
                  <c:v>0.7</c:v>
                </c:pt>
                <c:pt idx="14">
                  <c:v>0.74444444444444446</c:v>
                </c:pt>
                <c:pt idx="15">
                  <c:v>0.76666666666666672</c:v>
                </c:pt>
                <c:pt idx="16">
                  <c:v>0.78888888888888897</c:v>
                </c:pt>
                <c:pt idx="17">
                  <c:v>0.8</c:v>
                </c:pt>
                <c:pt idx="18">
                  <c:v>0.82222222222222219</c:v>
                </c:pt>
                <c:pt idx="19">
                  <c:v>0.83333333333333337</c:v>
                </c:pt>
                <c:pt idx="20">
                  <c:v>0.81111111111111112</c:v>
                </c:pt>
                <c:pt idx="21">
                  <c:v>0.86666666666666659</c:v>
                </c:pt>
                <c:pt idx="22">
                  <c:v>0.77777777777777779</c:v>
                </c:pt>
                <c:pt idx="23">
                  <c:v>0.8</c:v>
                </c:pt>
                <c:pt idx="24">
                  <c:v>0.83333333333333337</c:v>
                </c:pt>
                <c:pt idx="25">
                  <c:v>0.8</c:v>
                </c:pt>
                <c:pt idx="26">
                  <c:v>0.81111111111111112</c:v>
                </c:pt>
                <c:pt idx="27">
                  <c:v>0.78888888888888897</c:v>
                </c:pt>
                <c:pt idx="28">
                  <c:v>0.72222222222222221</c:v>
                </c:pt>
                <c:pt idx="29">
                  <c:v>0.67777777777777781</c:v>
                </c:pt>
                <c:pt idx="30">
                  <c:v>0.80669999999999997</c:v>
                </c:pt>
              </c:numCache>
            </c:numRef>
          </c:val>
          <c:extLst>
            <c:ext xmlns:c16="http://schemas.microsoft.com/office/drawing/2014/chart" uri="{C3380CC4-5D6E-409C-BE32-E72D297353CC}">
              <c16:uniqueId val="{00000000-53F3-4904-9816-1F36AD501CFD}"/>
            </c:ext>
          </c:extLst>
        </c:ser>
        <c:dLbls>
          <c:showLegendKey val="0"/>
          <c:showVal val="0"/>
          <c:showCatName val="0"/>
          <c:showSerName val="0"/>
          <c:showPercent val="0"/>
          <c:showBubbleSize val="0"/>
        </c:dLbls>
        <c:gapWidth val="150"/>
        <c:shape val="box"/>
        <c:axId val="487589832"/>
        <c:axId val="487590160"/>
        <c:axId val="0"/>
      </c:bar3DChart>
      <c:catAx>
        <c:axId val="487589832"/>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590160"/>
        <c:crosses val="autoZero"/>
        <c:auto val="1"/>
        <c:lblAlgn val="ctr"/>
        <c:lblOffset val="100"/>
        <c:noMultiLvlLbl val="0"/>
      </c:catAx>
      <c:valAx>
        <c:axId val="48759016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58983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'Form Yanıtları 1'!$C$39:$N$39</c:f>
              <c:numCache>
                <c:formatCode>0.00%</c:formatCode>
                <c:ptCount val="12"/>
                <c:pt idx="0">
                  <c:v>0.69729729729729728</c:v>
                </c:pt>
                <c:pt idx="1">
                  <c:v>0.70810810810810809</c:v>
                </c:pt>
                <c:pt idx="2">
                  <c:v>0.74054054054054053</c:v>
                </c:pt>
                <c:pt idx="3">
                  <c:v>0.70810810810810809</c:v>
                </c:pt>
                <c:pt idx="4">
                  <c:v>0.70810810810810809</c:v>
                </c:pt>
                <c:pt idx="5">
                  <c:v>0.56756756756756754</c:v>
                </c:pt>
                <c:pt idx="6">
                  <c:v>0.7189189189189189</c:v>
                </c:pt>
                <c:pt idx="7">
                  <c:v>0.74594594594594599</c:v>
                </c:pt>
                <c:pt idx="8">
                  <c:v>0.7567567567567568</c:v>
                </c:pt>
                <c:pt idx="9">
                  <c:v>0.72972972972972971</c:v>
                </c:pt>
                <c:pt idx="10">
                  <c:v>0.78378378378378377</c:v>
                </c:pt>
                <c:pt idx="11">
                  <c:v>0.71489999999999998</c:v>
                </c:pt>
              </c:numCache>
            </c:numRef>
          </c:val>
          <c:extLst>
            <c:ext xmlns:c16="http://schemas.microsoft.com/office/drawing/2014/chart" uri="{C3380CC4-5D6E-409C-BE32-E72D297353CC}">
              <c16:uniqueId val="{00000000-2667-4C22-836A-B4EB76B85AB4}"/>
            </c:ext>
          </c:extLst>
        </c:ser>
        <c:dLbls>
          <c:showLegendKey val="0"/>
          <c:showVal val="0"/>
          <c:showCatName val="0"/>
          <c:showSerName val="0"/>
          <c:showPercent val="0"/>
          <c:showBubbleSize val="0"/>
        </c:dLbls>
        <c:gapWidth val="150"/>
        <c:shape val="box"/>
        <c:axId val="964927872"/>
        <c:axId val="964924544"/>
        <c:axId val="0"/>
      </c:bar3DChart>
      <c:catAx>
        <c:axId val="964927872"/>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4924544"/>
        <c:crosses val="autoZero"/>
        <c:auto val="1"/>
        <c:lblAlgn val="ctr"/>
        <c:lblOffset val="100"/>
        <c:noMultiLvlLbl val="0"/>
      </c:catAx>
      <c:valAx>
        <c:axId val="96492454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4927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4805518966877785"/>
          <c:y val="0.13073218256043345"/>
          <c:w val="0.56509675111348567"/>
          <c:h val="0.74706734463479096"/>
        </c:manualLayout>
      </c:layout>
      <c:barChart>
        <c:barDir val="col"/>
        <c:grouping val="clustered"/>
        <c:varyColors val="0"/>
        <c:ser>
          <c:idx val="0"/>
          <c:order val="0"/>
          <c:invertIfNegative val="0"/>
          <c:cat>
            <c:strRef>
              <c:f>Sayfa1!$C$40:$C$42</c:f>
              <c:strCache>
                <c:ptCount val="3"/>
                <c:pt idx="0">
                  <c:v>eğitim memnuniyet</c:v>
                </c:pt>
                <c:pt idx="1">
                  <c:v>eğitmen memnuniyet</c:v>
                </c:pt>
                <c:pt idx="2">
                  <c:v>eğitim salonu memnuniyet</c:v>
                </c:pt>
              </c:strCache>
            </c:strRef>
          </c:cat>
          <c:val>
            <c:numRef>
              <c:f>Sayfa1!$D$40:$D$42</c:f>
              <c:numCache>
                <c:formatCode>General</c:formatCode>
                <c:ptCount val="3"/>
              </c:numCache>
            </c:numRef>
          </c:val>
          <c:extLst>
            <c:ext xmlns:c16="http://schemas.microsoft.com/office/drawing/2014/chart" uri="{C3380CC4-5D6E-409C-BE32-E72D297353CC}">
              <c16:uniqueId val="{00000000-375B-44F0-AB42-5BC0956D9E14}"/>
            </c:ext>
          </c:extLst>
        </c:ser>
        <c:dLbls>
          <c:showLegendKey val="0"/>
          <c:showVal val="0"/>
          <c:showCatName val="0"/>
          <c:showSerName val="0"/>
          <c:showPercent val="0"/>
          <c:showBubbleSize val="0"/>
        </c:dLbls>
        <c:gapWidth val="150"/>
        <c:axId val="180251088"/>
        <c:axId val="180251648"/>
      </c:barChart>
      <c:catAx>
        <c:axId val="180251088"/>
        <c:scaling>
          <c:orientation val="minMax"/>
        </c:scaling>
        <c:delete val="1"/>
        <c:axPos val="b"/>
        <c:numFmt formatCode="General" sourceLinked="0"/>
        <c:majorTickMark val="out"/>
        <c:minorTickMark val="none"/>
        <c:tickLblPos val="nextTo"/>
        <c:crossAx val="180251648"/>
        <c:crosses val="autoZero"/>
        <c:auto val="1"/>
        <c:lblAlgn val="ctr"/>
        <c:lblOffset val="100"/>
        <c:noMultiLvlLbl val="0"/>
      </c:catAx>
      <c:valAx>
        <c:axId val="180251648"/>
        <c:scaling>
          <c:orientation val="minMax"/>
        </c:scaling>
        <c:delete val="1"/>
        <c:axPos val="l"/>
        <c:numFmt formatCode="General" sourceLinked="1"/>
        <c:majorTickMark val="out"/>
        <c:minorTickMark val="none"/>
        <c:tickLblPos val="nextTo"/>
        <c:crossAx val="180251088"/>
        <c:crosses val="autoZero"/>
        <c:crossBetween val="between"/>
      </c:valAx>
      <c:spPr>
        <a:noFill/>
        <a:ln w="25400">
          <a:noFill/>
        </a:ln>
      </c:spPr>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dLbls>
          <c:showLegendKey val="0"/>
          <c:showVal val="0"/>
          <c:showCatName val="0"/>
          <c:showSerName val="0"/>
          <c:showPercent val="0"/>
          <c:showBubbleSize val="0"/>
        </c:dLbls>
        <c:gapWidth val="150"/>
        <c:shape val="box"/>
        <c:axId val="303303712"/>
        <c:axId val="303304272"/>
        <c:axId val="0"/>
      </c:bar3DChart>
      <c:catAx>
        <c:axId val="303303712"/>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3304272"/>
        <c:crosses val="autoZero"/>
        <c:auto val="1"/>
        <c:lblAlgn val="ctr"/>
        <c:lblOffset val="100"/>
        <c:noMultiLvlLbl val="0"/>
      </c:catAx>
      <c:valAx>
        <c:axId val="303304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3303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22.11.2018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7A42CFF-777B-4533-A440-4C456B6A9FEA}" type="datetime1">
              <a:rPr lang="tr-TR" smtClean="0"/>
              <a:t>22.11.2018</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5998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DEF684-7ED6-4E25-99B3-6C7EE6714DA3}" type="datetime1">
              <a:rPr lang="tr-TR" smtClean="0"/>
              <a:t>22.11.2018</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47278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D2059A-8985-41A3-9F35-8DC13894A4E0}" type="datetime1">
              <a:rPr lang="tr-TR" smtClean="0"/>
              <a:t>22.11.2018</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054000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CF74D3F-D744-42F9-A266-110B14BD4158}" type="datetime1">
              <a:rPr lang="tr-TR" smtClean="0"/>
              <a:t>22.11.2018</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99254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EC1C8BA-DCDD-4E80-B44D-BB4BDA6BC718}" type="datetime1">
              <a:rPr lang="tr-TR" smtClean="0"/>
              <a:t>22.11.2018</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88509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6427ED0-D0FE-4A09-AE62-4103EA8D2926}" type="datetime1">
              <a:rPr lang="tr-TR" smtClean="0"/>
              <a:t>22.11.2018</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745253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E782A1D-A539-4378-A6BA-1AA9F3084D39}" type="datetime1">
              <a:rPr lang="tr-TR" smtClean="0"/>
              <a:t>22.11.2018</a:t>
            </a:fld>
            <a:endParaRPr lang="tr-TR"/>
          </a:p>
        </p:txBody>
      </p:sp>
      <p:sp>
        <p:nvSpPr>
          <p:cNvPr id="8" name="Altbilgi Yer Tutucusu 7"/>
          <p:cNvSpPr>
            <a:spLocks noGrp="1"/>
          </p:cNvSpPr>
          <p:nvPr>
            <p:ph type="ftr" sz="quarter" idx="11"/>
          </p:nvPr>
        </p:nvSpPr>
        <p:spPr/>
        <p:txBody>
          <a:bodyPr/>
          <a:lstStyle/>
          <a:p>
            <a:r>
              <a:rPr lang="tr-TR" smtClean="0"/>
              <a:t>Kalite bir yaşam tarzıdır.</a:t>
            </a:r>
            <a:endParaRPr lang="tr-TR"/>
          </a:p>
        </p:txBody>
      </p:sp>
      <p:sp>
        <p:nvSpPr>
          <p:cNvPr id="9" name="Slayt Numarası Yer Tutucusu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747523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192C6F-6FA5-45C8-ACE4-E5B3D13F24FA}" type="datetime1">
              <a:rPr lang="tr-TR" smtClean="0"/>
              <a:t>22.11.2018</a:t>
            </a:fld>
            <a:endParaRPr lang="tr-TR"/>
          </a:p>
        </p:txBody>
      </p:sp>
      <p:sp>
        <p:nvSpPr>
          <p:cNvPr id="4" name="Altbilgi Yer Tutucusu 3"/>
          <p:cNvSpPr>
            <a:spLocks noGrp="1"/>
          </p:cNvSpPr>
          <p:nvPr>
            <p:ph type="ftr" sz="quarter" idx="11"/>
          </p:nvPr>
        </p:nvSpPr>
        <p:spPr/>
        <p:txBody>
          <a:bodyPr/>
          <a:lstStyle/>
          <a:p>
            <a:r>
              <a:rPr lang="tr-TR" smtClean="0"/>
              <a:t>Kalite bir yaşam tarzıdır.</a:t>
            </a:r>
            <a:endParaRPr lang="tr-TR"/>
          </a:p>
        </p:txBody>
      </p:sp>
      <p:sp>
        <p:nvSpPr>
          <p:cNvPr id="5" name="Slayt Numarası Yer Tutucusu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7061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E20823A-34F6-4D9A-B72C-4420CCCD8E18}" type="datetime1">
              <a:rPr lang="tr-TR" smtClean="0"/>
              <a:t>22.11.2018</a:t>
            </a:fld>
            <a:endParaRPr lang="tr-TR"/>
          </a:p>
        </p:txBody>
      </p:sp>
      <p:sp>
        <p:nvSpPr>
          <p:cNvPr id="3" name="Altbilgi Yer Tutucusu 2"/>
          <p:cNvSpPr>
            <a:spLocks noGrp="1"/>
          </p:cNvSpPr>
          <p:nvPr>
            <p:ph type="ftr" sz="quarter" idx="11"/>
          </p:nvPr>
        </p:nvSpPr>
        <p:spPr/>
        <p:txBody>
          <a:bodyPr/>
          <a:lstStyle/>
          <a:p>
            <a:r>
              <a:rPr lang="tr-TR" smtClean="0"/>
              <a:t>Kalite bir yaşam tarzıdır.</a:t>
            </a:r>
            <a:endParaRPr lang="tr-TR"/>
          </a:p>
        </p:txBody>
      </p:sp>
      <p:sp>
        <p:nvSpPr>
          <p:cNvPr id="4" name="Slayt Numarası Yer Tutucusu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270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6673C7-9167-4403-8666-44BE39765140}" type="datetime1">
              <a:rPr lang="tr-TR" smtClean="0"/>
              <a:t>22.11.2018</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993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2AA8A1-43D8-4974-AA28-F99EFBEC3B2D}" type="datetime1">
              <a:rPr lang="tr-TR" smtClean="0"/>
              <a:t>22.11.2018</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181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C83F0-FC27-43D2-9813-F060C2D9E7A0}" type="datetime1">
              <a:rPr lang="tr-TR" smtClean="0"/>
              <a:t>22.11.2018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Kalite bir yaşam tarzıdır.</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3156946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2564904"/>
            <a:ext cx="7704856" cy="1656184"/>
          </a:xfrm>
        </p:spPr>
        <p:txBody>
          <a:bodyPr>
            <a:noAutofit/>
          </a:bodyPr>
          <a:lstStyle/>
          <a:p>
            <a:r>
              <a:rPr lang="tr-TR" b="1" dirty="0" smtClean="0">
                <a:solidFill>
                  <a:srgbClr val="FF0000"/>
                </a:solidFill>
              </a:rPr>
              <a:t>2018 YILI </a:t>
            </a:r>
            <a:br>
              <a:rPr lang="tr-TR" b="1" dirty="0" smtClean="0">
                <a:solidFill>
                  <a:srgbClr val="FF0000"/>
                </a:solidFill>
              </a:rPr>
            </a:br>
            <a:r>
              <a:rPr lang="tr-TR" b="1" dirty="0" smtClean="0">
                <a:solidFill>
                  <a:srgbClr val="FF0000"/>
                </a:solidFill>
              </a:rPr>
              <a:t>NİSAN-EKİM YGG SUNUMU</a:t>
            </a:r>
            <a:br>
              <a:rPr lang="tr-TR" b="1" dirty="0" smtClean="0">
                <a:solidFill>
                  <a:srgbClr val="FF0000"/>
                </a:solidFill>
              </a:rPr>
            </a:br>
            <a:r>
              <a:rPr lang="tr-TR" b="1" dirty="0" smtClean="0">
                <a:solidFill>
                  <a:srgbClr val="FF0000"/>
                </a:solidFill>
              </a:rPr>
              <a:t>SOSYAL BİLİMLER ENSTİTÜSÜ SÜRECİ</a:t>
            </a:r>
            <a:r>
              <a:rPr lang="tr-TR" b="1" dirty="0">
                <a:solidFill>
                  <a:srgbClr val="FF0000"/>
                </a:solidFill>
              </a:rPr>
              <a:t/>
            </a:r>
            <a:br>
              <a:rPr lang="tr-TR" b="1" dirty="0">
                <a:solidFill>
                  <a:srgbClr val="FF0000"/>
                </a:solidFill>
              </a:rPr>
            </a:br>
            <a:r>
              <a:rPr lang="tr-TR" b="1" dirty="0" smtClean="0">
                <a:solidFill>
                  <a:srgbClr val="FF0000"/>
                </a:solidFill>
              </a:rPr>
              <a:t/>
            </a:r>
            <a:br>
              <a:rPr lang="tr-TR" b="1" dirty="0" smtClean="0">
                <a:solidFill>
                  <a:srgbClr val="FF0000"/>
                </a:solidFill>
              </a:rPr>
            </a:br>
            <a:r>
              <a:rPr lang="tr-TR" b="1" dirty="0" smtClean="0"/>
              <a:t>15/11/2018</a:t>
            </a:r>
            <a:endParaRPr lang="tr-TR" b="1" dirty="0"/>
          </a:p>
        </p:txBody>
      </p:sp>
      <p:sp>
        <p:nvSpPr>
          <p:cNvPr id="6" name="Slayt Numarası Yer Tutucusu 5"/>
          <p:cNvSpPr>
            <a:spLocks noGrp="1"/>
          </p:cNvSpPr>
          <p:nvPr>
            <p:ph type="sldNum" sz="quarter" idx="12"/>
          </p:nvPr>
        </p:nvSpPr>
        <p:spPr/>
        <p:txBody>
          <a:bodyPr/>
          <a:lstStyle/>
          <a:p>
            <a:fld id="{439F893C-C32F-4835-A1E5-850973405C58}" type="slidenum">
              <a:rPr lang="tr-TR" smtClean="0"/>
              <a:t>1</a:t>
            </a:fld>
            <a:endParaRPr lang="tr-TR"/>
          </a:p>
        </p:txBody>
      </p:sp>
      <p:pic>
        <p:nvPicPr>
          <p:cNvPr id="4" name="Resim 3"/>
          <p:cNvPicPr/>
          <p:nvPr/>
        </p:nvPicPr>
        <p:blipFill>
          <a:blip r:embed="rId2"/>
          <a:stretch>
            <a:fillRect/>
          </a:stretch>
        </p:blipFill>
        <p:spPr>
          <a:xfrm>
            <a:off x="251520" y="404664"/>
            <a:ext cx="2736304" cy="576064"/>
          </a:xfrm>
          <a:prstGeom prst="rect">
            <a:avLst/>
          </a:prstGeom>
        </p:spPr>
      </p:pic>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39F893C-C32F-4835-A1E5-850973405C58}" type="slidenum">
              <a:rPr lang="tr-TR" smtClean="0"/>
              <a:t>10</a:t>
            </a:fld>
            <a:endParaRPr lang="tr-TR"/>
          </a:p>
        </p:txBody>
      </p:sp>
      <p:sp>
        <p:nvSpPr>
          <p:cNvPr id="5" name="Metin kutusu 4"/>
          <p:cNvSpPr txBox="1"/>
          <p:nvPr/>
        </p:nvSpPr>
        <p:spPr>
          <a:xfrm>
            <a:off x="683568" y="692696"/>
            <a:ext cx="8136904" cy="400110"/>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İDARİ PERSONEL MEMNUNİYET ÖLÇÜM </a:t>
            </a:r>
            <a:r>
              <a:rPr lang="tr-TR" sz="2000" b="1" dirty="0" smtClean="0">
                <a:solidFill>
                  <a:srgbClr val="FF0000"/>
                </a:solidFill>
                <a:effectLst>
                  <a:outerShdw blurRad="38100" dist="38100" dir="2700000" algn="tl">
                    <a:srgbClr val="000000">
                      <a:alpha val="43137"/>
                    </a:srgbClr>
                  </a:outerShdw>
                </a:effectLst>
              </a:rPr>
              <a:t>ANALİZLERİ</a:t>
            </a:r>
            <a:endParaRPr lang="tr-TR" sz="2000" b="1" dirty="0">
              <a:solidFill>
                <a:srgbClr val="FF0000"/>
              </a:solidFill>
              <a:effectLst>
                <a:outerShdw blurRad="38100" dist="38100" dir="2700000" algn="tl">
                  <a:srgbClr val="000000">
                    <a:alpha val="43137"/>
                  </a:srgbClr>
                </a:outerShdw>
              </a:effectLst>
            </a:endParaRPr>
          </a:p>
        </p:txBody>
      </p:sp>
      <p:pic>
        <p:nvPicPr>
          <p:cNvPr id="6" name="Resim 5"/>
          <p:cNvPicPr/>
          <p:nvPr/>
        </p:nvPicPr>
        <p:blipFill>
          <a:blip r:embed="rId2"/>
          <a:stretch>
            <a:fillRect/>
          </a:stretch>
        </p:blipFill>
        <p:spPr>
          <a:xfrm>
            <a:off x="107504" y="132560"/>
            <a:ext cx="2736304" cy="576064"/>
          </a:xfrm>
          <a:prstGeom prst="rect">
            <a:avLst/>
          </a:prstGeom>
        </p:spPr>
      </p:pic>
      <p:graphicFrame>
        <p:nvGraphicFramePr>
          <p:cNvPr id="3" name="Tablo 2"/>
          <p:cNvGraphicFramePr>
            <a:graphicFrameLocks noGrp="1"/>
          </p:cNvGraphicFramePr>
          <p:nvPr>
            <p:extLst>
              <p:ext uri="{D42A27DB-BD31-4B8C-83A1-F6EECF244321}">
                <p14:modId xmlns:p14="http://schemas.microsoft.com/office/powerpoint/2010/main" val="2613759268"/>
              </p:ext>
            </p:extLst>
          </p:nvPr>
        </p:nvGraphicFramePr>
        <p:xfrm>
          <a:off x="323501" y="1412776"/>
          <a:ext cx="8496971" cy="2815144"/>
        </p:xfrm>
        <a:graphic>
          <a:graphicData uri="http://schemas.openxmlformats.org/drawingml/2006/table">
            <a:tbl>
              <a:tblPr/>
              <a:tblGrid>
                <a:gridCol w="292999">
                  <a:extLst>
                    <a:ext uri="{9D8B030D-6E8A-4147-A177-3AD203B41FA5}">
                      <a16:colId xmlns:a16="http://schemas.microsoft.com/office/drawing/2014/main" val="3860298322"/>
                    </a:ext>
                  </a:extLst>
                </a:gridCol>
                <a:gridCol w="292999">
                  <a:extLst>
                    <a:ext uri="{9D8B030D-6E8A-4147-A177-3AD203B41FA5}">
                      <a16:colId xmlns:a16="http://schemas.microsoft.com/office/drawing/2014/main" val="4147082613"/>
                    </a:ext>
                  </a:extLst>
                </a:gridCol>
                <a:gridCol w="292999">
                  <a:extLst>
                    <a:ext uri="{9D8B030D-6E8A-4147-A177-3AD203B41FA5}">
                      <a16:colId xmlns:a16="http://schemas.microsoft.com/office/drawing/2014/main" val="2614320679"/>
                    </a:ext>
                  </a:extLst>
                </a:gridCol>
                <a:gridCol w="292999">
                  <a:extLst>
                    <a:ext uri="{9D8B030D-6E8A-4147-A177-3AD203B41FA5}">
                      <a16:colId xmlns:a16="http://schemas.microsoft.com/office/drawing/2014/main" val="424548320"/>
                    </a:ext>
                  </a:extLst>
                </a:gridCol>
                <a:gridCol w="292999">
                  <a:extLst>
                    <a:ext uri="{9D8B030D-6E8A-4147-A177-3AD203B41FA5}">
                      <a16:colId xmlns:a16="http://schemas.microsoft.com/office/drawing/2014/main" val="2927728148"/>
                    </a:ext>
                  </a:extLst>
                </a:gridCol>
                <a:gridCol w="292999">
                  <a:extLst>
                    <a:ext uri="{9D8B030D-6E8A-4147-A177-3AD203B41FA5}">
                      <a16:colId xmlns:a16="http://schemas.microsoft.com/office/drawing/2014/main" val="1785949446"/>
                    </a:ext>
                  </a:extLst>
                </a:gridCol>
                <a:gridCol w="292999">
                  <a:extLst>
                    <a:ext uri="{9D8B030D-6E8A-4147-A177-3AD203B41FA5}">
                      <a16:colId xmlns:a16="http://schemas.microsoft.com/office/drawing/2014/main" val="1787454816"/>
                    </a:ext>
                  </a:extLst>
                </a:gridCol>
                <a:gridCol w="292999">
                  <a:extLst>
                    <a:ext uri="{9D8B030D-6E8A-4147-A177-3AD203B41FA5}">
                      <a16:colId xmlns:a16="http://schemas.microsoft.com/office/drawing/2014/main" val="3845770748"/>
                    </a:ext>
                  </a:extLst>
                </a:gridCol>
                <a:gridCol w="292999">
                  <a:extLst>
                    <a:ext uri="{9D8B030D-6E8A-4147-A177-3AD203B41FA5}">
                      <a16:colId xmlns:a16="http://schemas.microsoft.com/office/drawing/2014/main" val="1898370637"/>
                    </a:ext>
                  </a:extLst>
                </a:gridCol>
                <a:gridCol w="292999">
                  <a:extLst>
                    <a:ext uri="{9D8B030D-6E8A-4147-A177-3AD203B41FA5}">
                      <a16:colId xmlns:a16="http://schemas.microsoft.com/office/drawing/2014/main" val="611508695"/>
                    </a:ext>
                  </a:extLst>
                </a:gridCol>
                <a:gridCol w="292999">
                  <a:extLst>
                    <a:ext uri="{9D8B030D-6E8A-4147-A177-3AD203B41FA5}">
                      <a16:colId xmlns:a16="http://schemas.microsoft.com/office/drawing/2014/main" val="1622317429"/>
                    </a:ext>
                  </a:extLst>
                </a:gridCol>
                <a:gridCol w="292999">
                  <a:extLst>
                    <a:ext uri="{9D8B030D-6E8A-4147-A177-3AD203B41FA5}">
                      <a16:colId xmlns:a16="http://schemas.microsoft.com/office/drawing/2014/main" val="818085978"/>
                    </a:ext>
                  </a:extLst>
                </a:gridCol>
                <a:gridCol w="292999">
                  <a:extLst>
                    <a:ext uri="{9D8B030D-6E8A-4147-A177-3AD203B41FA5}">
                      <a16:colId xmlns:a16="http://schemas.microsoft.com/office/drawing/2014/main" val="2850301208"/>
                    </a:ext>
                  </a:extLst>
                </a:gridCol>
                <a:gridCol w="292999">
                  <a:extLst>
                    <a:ext uri="{9D8B030D-6E8A-4147-A177-3AD203B41FA5}">
                      <a16:colId xmlns:a16="http://schemas.microsoft.com/office/drawing/2014/main" val="2430323047"/>
                    </a:ext>
                  </a:extLst>
                </a:gridCol>
                <a:gridCol w="292999">
                  <a:extLst>
                    <a:ext uri="{9D8B030D-6E8A-4147-A177-3AD203B41FA5}">
                      <a16:colId xmlns:a16="http://schemas.microsoft.com/office/drawing/2014/main" val="205332102"/>
                    </a:ext>
                  </a:extLst>
                </a:gridCol>
                <a:gridCol w="292999">
                  <a:extLst>
                    <a:ext uri="{9D8B030D-6E8A-4147-A177-3AD203B41FA5}">
                      <a16:colId xmlns:a16="http://schemas.microsoft.com/office/drawing/2014/main" val="1445769208"/>
                    </a:ext>
                  </a:extLst>
                </a:gridCol>
                <a:gridCol w="292999">
                  <a:extLst>
                    <a:ext uri="{9D8B030D-6E8A-4147-A177-3AD203B41FA5}">
                      <a16:colId xmlns:a16="http://schemas.microsoft.com/office/drawing/2014/main" val="1445426006"/>
                    </a:ext>
                  </a:extLst>
                </a:gridCol>
                <a:gridCol w="292999">
                  <a:extLst>
                    <a:ext uri="{9D8B030D-6E8A-4147-A177-3AD203B41FA5}">
                      <a16:colId xmlns:a16="http://schemas.microsoft.com/office/drawing/2014/main" val="3205000134"/>
                    </a:ext>
                  </a:extLst>
                </a:gridCol>
                <a:gridCol w="292999">
                  <a:extLst>
                    <a:ext uri="{9D8B030D-6E8A-4147-A177-3AD203B41FA5}">
                      <a16:colId xmlns:a16="http://schemas.microsoft.com/office/drawing/2014/main" val="806379116"/>
                    </a:ext>
                  </a:extLst>
                </a:gridCol>
                <a:gridCol w="292999">
                  <a:extLst>
                    <a:ext uri="{9D8B030D-6E8A-4147-A177-3AD203B41FA5}">
                      <a16:colId xmlns:a16="http://schemas.microsoft.com/office/drawing/2014/main" val="2443561039"/>
                    </a:ext>
                  </a:extLst>
                </a:gridCol>
                <a:gridCol w="292999">
                  <a:extLst>
                    <a:ext uri="{9D8B030D-6E8A-4147-A177-3AD203B41FA5}">
                      <a16:colId xmlns:a16="http://schemas.microsoft.com/office/drawing/2014/main" val="804368421"/>
                    </a:ext>
                  </a:extLst>
                </a:gridCol>
                <a:gridCol w="292999">
                  <a:extLst>
                    <a:ext uri="{9D8B030D-6E8A-4147-A177-3AD203B41FA5}">
                      <a16:colId xmlns:a16="http://schemas.microsoft.com/office/drawing/2014/main" val="1383280207"/>
                    </a:ext>
                  </a:extLst>
                </a:gridCol>
                <a:gridCol w="292999">
                  <a:extLst>
                    <a:ext uri="{9D8B030D-6E8A-4147-A177-3AD203B41FA5}">
                      <a16:colId xmlns:a16="http://schemas.microsoft.com/office/drawing/2014/main" val="1546900774"/>
                    </a:ext>
                  </a:extLst>
                </a:gridCol>
                <a:gridCol w="292999">
                  <a:extLst>
                    <a:ext uri="{9D8B030D-6E8A-4147-A177-3AD203B41FA5}">
                      <a16:colId xmlns:a16="http://schemas.microsoft.com/office/drawing/2014/main" val="473431821"/>
                    </a:ext>
                  </a:extLst>
                </a:gridCol>
                <a:gridCol w="292999">
                  <a:extLst>
                    <a:ext uri="{9D8B030D-6E8A-4147-A177-3AD203B41FA5}">
                      <a16:colId xmlns:a16="http://schemas.microsoft.com/office/drawing/2014/main" val="2159413069"/>
                    </a:ext>
                  </a:extLst>
                </a:gridCol>
                <a:gridCol w="292999">
                  <a:extLst>
                    <a:ext uri="{9D8B030D-6E8A-4147-A177-3AD203B41FA5}">
                      <a16:colId xmlns:a16="http://schemas.microsoft.com/office/drawing/2014/main" val="1139866714"/>
                    </a:ext>
                  </a:extLst>
                </a:gridCol>
                <a:gridCol w="292999">
                  <a:extLst>
                    <a:ext uri="{9D8B030D-6E8A-4147-A177-3AD203B41FA5}">
                      <a16:colId xmlns:a16="http://schemas.microsoft.com/office/drawing/2014/main" val="1161734566"/>
                    </a:ext>
                  </a:extLst>
                </a:gridCol>
                <a:gridCol w="292999">
                  <a:extLst>
                    <a:ext uri="{9D8B030D-6E8A-4147-A177-3AD203B41FA5}">
                      <a16:colId xmlns:a16="http://schemas.microsoft.com/office/drawing/2014/main" val="1804026742"/>
                    </a:ext>
                  </a:extLst>
                </a:gridCol>
                <a:gridCol w="292999">
                  <a:extLst>
                    <a:ext uri="{9D8B030D-6E8A-4147-A177-3AD203B41FA5}">
                      <a16:colId xmlns:a16="http://schemas.microsoft.com/office/drawing/2014/main" val="3360760605"/>
                    </a:ext>
                  </a:extLst>
                </a:gridCol>
              </a:tblGrid>
              <a:tr h="1184065">
                <a:tc>
                  <a:txBody>
                    <a:bodyPr/>
                    <a:lstStyle/>
                    <a:p>
                      <a:pPr algn="l" fontAlgn="b"/>
                      <a:r>
                        <a:rPr lang="tr-TR" sz="500" b="0" i="0" u="none" strike="noStrike">
                          <a:solidFill>
                            <a:srgbClr val="000000"/>
                          </a:solidFill>
                          <a:effectLst/>
                          <a:latin typeface="Calibri" panose="020F0502020204030204" pitchFamily="34" charset="0"/>
                        </a:rPr>
                        <a:t>1-Enstitü Müdürü/Enstitü Müdür Yardımcısına kolay erişim sağlarım.</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2-Enstitü Müdürü/Enstitü Müdür Yardımcısının yöneltilen soru/sorun ve taleplere karşı  üslup ve yaklaşımlarından memnunum.</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3-Enstitü Müdürü/Enstitü Müdür Yardımcısı talep ettiğimiz hizmetler için hızlı ve doğru çözümler üretir/yönlendirir.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4-Enstitü Müdürü/Enstitü Müdür Yardımcısının mevzuat bilgisi yeterlidir.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5-Enstitü Müdürü/Enstitü Müdür Yardımcısının yöneticilik ve bulunduğu alana hakimiyeti güçlüdür.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6-Enstitü Müdürü/Enstitü Müdür Yardımcısı aldığı kararlarda ve yaptığı yönlendirmelerde objektiftir.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7-Enstitü Sekreterine kolay erişim sağlarım.</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8-Enstitü Sekreterinin yöneltilen soru/sorun ve taleplere karşı  üslup ve yaklaşımlarından memnunum.</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9-Enstitü Sekreteri talep ettiğimiz hizmetler için hızlı ve doğru çözümler üretir/bilgilendirir.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10-Enstitü Sekreterinin mevzuat bilgisi yeterlidir.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11-Enstitü Sekreterinin yöneticilik ve bulunduğu alana hakimiyeti güçlüdür.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12-Enstitü Sekreteri aldığı kararlarda ve yaptığı yönlendirmelerde objektiftir.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13-Enstitünün kampüs içi konumundan memnunum.</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14-Enstitü  binasını fiziksel olarak yeterli buluyorum.</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15-Enstitü Sekreterinin iş takip seviyesi güçlüdür.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16-Genel bilgilendirmeler zamanında ve anlaşılır bir biçimde yapılır.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17-Diğer memurlara kolay erişim sağlarım.</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18-Diğer memurlara yöneltilen soru/sorun ve taleplere karşı  üslup ve yaklaşımlarından memnunum.</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19-Diğer memurlar talep ettiğimiz hizmetler için hızlı ve doğru çözümler üretir/bilgilendirir.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20-Diğer memurların iş takip seviyesi güçlüdür.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21-Enstitünün web sayfasındaki veriler tatmin edici düzeydedir.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22-Genel olarak Enstitü faaliyetlerinden memnunum.</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23-Enstitü tarafından verilen hizmetler bir iş akışı içinde sunulmuştur.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24-Kullanılan formlar güncellenmektedir. </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25-Kullanılan formlara erişim kolaydır.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26-Tez sunumunda süreç yönetimi uygundur.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27-Enstitü anabilim dallarındaki lisansüstü programlar yeterli bir şekilde tanımlanmaktadır.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28-Periyodik olarak seminer, teknik gezi gibi etkinlikler düzenlenmektedir.</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 </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266819"/>
                  </a:ext>
                </a:extLst>
              </a:tr>
              <a:tr h="159151">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100,00%</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8828279"/>
                  </a:ext>
                </a:extLst>
              </a:tr>
              <a:tr h="159151">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84,29%</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9633342"/>
                  </a:ext>
                </a:extLst>
              </a:tr>
              <a:tr h="159151">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82,14%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634176"/>
                  </a:ext>
                </a:extLst>
              </a:tr>
              <a:tr h="159151">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2</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60,71%</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7016038"/>
                  </a:ext>
                </a:extLst>
              </a:tr>
              <a:tr h="159151">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100,00%</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1631621"/>
                  </a:ext>
                </a:extLst>
              </a:tr>
              <a:tr h="159151">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60,00%</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8082836"/>
                  </a:ext>
                </a:extLst>
              </a:tr>
              <a:tr h="159151">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2</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2</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2</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2</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2</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2</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2</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2</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2</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54,29%</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901916"/>
                  </a:ext>
                </a:extLst>
              </a:tr>
              <a:tr h="159151">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62,14%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4243196"/>
                  </a:ext>
                </a:extLst>
              </a:tr>
              <a:tr h="159151">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5</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Arial" panose="020B0604020202020204" pitchFamily="34" charset="0"/>
                        </a:rPr>
                        <a:t>99,29%</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4197965"/>
                  </a:ext>
                </a:extLst>
              </a:tr>
              <a:tr h="159151">
                <a:tc>
                  <a:txBody>
                    <a:bodyPr/>
                    <a:lstStyle/>
                    <a:p>
                      <a:pPr algn="r" fontAlgn="b"/>
                      <a:r>
                        <a:rPr lang="tr-TR" sz="500" b="0" i="0" u="none" strike="noStrike">
                          <a:solidFill>
                            <a:srgbClr val="000000"/>
                          </a:solidFill>
                          <a:effectLst/>
                          <a:latin typeface="Calibri" panose="020F0502020204030204" pitchFamily="34" charset="0"/>
                        </a:rPr>
                        <a:t>86,67%</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84,44%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84,44%</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80,00%</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75,56%</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77,78%</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80,00%</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80,00%</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80,00%</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80,00%</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77,78%</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77,78%</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82,22%</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77,78%</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77,78%</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75,56%</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75,56%</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75,56%</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75,56%</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75,56%</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77,78%</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80,00%</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77,78%</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75,56%</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77,78%</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73,33%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75,56%</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68,89%</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dirty="0">
                          <a:solidFill>
                            <a:srgbClr val="000000"/>
                          </a:solidFill>
                          <a:effectLst/>
                          <a:latin typeface="Arial" panose="020B0604020202020204" pitchFamily="34" charset="0"/>
                        </a:rPr>
                        <a:t>73,93%</a:t>
                      </a:r>
                    </a:p>
                  </a:txBody>
                  <a:tcPr marL="4434" marR="4434" marT="4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574555166"/>
                  </a:ext>
                </a:extLst>
              </a:tr>
            </a:tbl>
          </a:graphicData>
        </a:graphic>
      </p:graphicFrame>
    </p:spTree>
    <p:extLst>
      <p:ext uri="{BB962C8B-B14F-4D97-AF65-F5344CB8AC3E}">
        <p14:creationId xmlns:p14="http://schemas.microsoft.com/office/powerpoint/2010/main" val="2538253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39F893C-C32F-4835-A1E5-850973405C58}" type="slidenum">
              <a:rPr lang="tr-TR" smtClean="0"/>
              <a:t>11</a:t>
            </a:fld>
            <a:endParaRPr lang="tr-TR"/>
          </a:p>
        </p:txBody>
      </p:sp>
      <p:sp>
        <p:nvSpPr>
          <p:cNvPr id="5" name="Metin kutusu 4"/>
          <p:cNvSpPr txBox="1"/>
          <p:nvPr/>
        </p:nvSpPr>
        <p:spPr>
          <a:xfrm>
            <a:off x="683568" y="692696"/>
            <a:ext cx="8136904" cy="400110"/>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İDARİ PERSONEL MEMNUNİYET ÖLÇÜM SONUÇLARI</a:t>
            </a:r>
            <a:endParaRPr lang="tr-TR" sz="2000" b="1" dirty="0">
              <a:solidFill>
                <a:srgbClr val="FF0000"/>
              </a:solidFill>
              <a:effectLst>
                <a:outerShdw blurRad="38100" dist="38100" dir="2700000" algn="tl">
                  <a:srgbClr val="000000">
                    <a:alpha val="43137"/>
                  </a:srgbClr>
                </a:outerShdw>
              </a:effectLst>
            </a:endParaRPr>
          </a:p>
        </p:txBody>
      </p:sp>
      <p:pic>
        <p:nvPicPr>
          <p:cNvPr id="6" name="Resim 5"/>
          <p:cNvPicPr/>
          <p:nvPr/>
        </p:nvPicPr>
        <p:blipFill>
          <a:blip r:embed="rId2"/>
          <a:stretch>
            <a:fillRect/>
          </a:stretch>
        </p:blipFill>
        <p:spPr>
          <a:xfrm>
            <a:off x="107504" y="132560"/>
            <a:ext cx="2736304" cy="576064"/>
          </a:xfrm>
          <a:prstGeom prst="rect">
            <a:avLst/>
          </a:prstGeom>
        </p:spPr>
      </p:pic>
      <p:graphicFrame>
        <p:nvGraphicFramePr>
          <p:cNvPr id="8" name="Grafik 7">
            <a:extLst>
              <a:ext uri="{FF2B5EF4-FFF2-40B4-BE49-F238E27FC236}">
                <a16:creationId xmlns:a16="http://schemas.microsoft.com/office/drawing/2014/main" id="{9B243C90-1690-4F33-B4CD-EB26975CC0F9}"/>
              </a:ext>
            </a:extLst>
          </p:cNvPr>
          <p:cNvGraphicFramePr>
            <a:graphicFrameLocks/>
          </p:cNvGraphicFramePr>
          <p:nvPr>
            <p:extLst>
              <p:ext uri="{D42A27DB-BD31-4B8C-83A1-F6EECF244321}">
                <p14:modId xmlns:p14="http://schemas.microsoft.com/office/powerpoint/2010/main" val="2530950038"/>
              </p:ext>
            </p:extLst>
          </p:nvPr>
        </p:nvGraphicFramePr>
        <p:xfrm>
          <a:off x="-1548680" y="692696"/>
          <a:ext cx="10729192"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 name="Dikdörtgen 1"/>
          <p:cNvSpPr/>
          <p:nvPr/>
        </p:nvSpPr>
        <p:spPr>
          <a:xfrm>
            <a:off x="467544" y="5074771"/>
            <a:ext cx="4572000" cy="230832"/>
          </a:xfrm>
          <a:prstGeom prst="rect">
            <a:avLst/>
          </a:prstGeom>
        </p:spPr>
        <p:txBody>
          <a:bodyPr>
            <a:spAutoFit/>
          </a:bodyPr>
          <a:lstStyle/>
          <a:p>
            <a:r>
              <a:rPr lang="tr-TR" sz="900" dirty="0">
                <a:solidFill>
                  <a:srgbClr val="000000"/>
                </a:solidFill>
                <a:latin typeface="Calibri" panose="020F0502020204030204" pitchFamily="34" charset="0"/>
              </a:rPr>
              <a:t>Form No:ÜY-FR-0005 Yayın Tarihi:03.05.2018 Değ.No:0 Değ. Tarihi:- </a:t>
            </a:r>
            <a:endParaRPr lang="tr-TR" sz="900" dirty="0"/>
          </a:p>
        </p:txBody>
      </p:sp>
    </p:spTree>
    <p:extLst>
      <p:ext uri="{BB962C8B-B14F-4D97-AF65-F5344CB8AC3E}">
        <p14:creationId xmlns:p14="http://schemas.microsoft.com/office/powerpoint/2010/main" val="3308015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39F893C-C32F-4835-A1E5-850973405C58}" type="slidenum">
              <a:rPr lang="tr-TR" smtClean="0"/>
              <a:t>12</a:t>
            </a:fld>
            <a:endParaRPr lang="tr-TR"/>
          </a:p>
        </p:txBody>
      </p:sp>
      <p:sp>
        <p:nvSpPr>
          <p:cNvPr id="5" name="Metin kutusu 4"/>
          <p:cNvSpPr txBox="1"/>
          <p:nvPr/>
        </p:nvSpPr>
        <p:spPr>
          <a:xfrm>
            <a:off x="683568" y="692696"/>
            <a:ext cx="8136904" cy="400110"/>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AKADEMİK PERSONEL MEMNUNİYET ÖLÇÜM SONUÇLARI</a:t>
            </a:r>
            <a:endParaRPr lang="tr-TR" sz="2000" b="1" dirty="0">
              <a:solidFill>
                <a:srgbClr val="FF0000"/>
              </a:solidFill>
              <a:effectLst>
                <a:outerShdw blurRad="38100" dist="38100" dir="2700000" algn="tl">
                  <a:srgbClr val="000000">
                    <a:alpha val="43137"/>
                  </a:srgbClr>
                </a:outerShdw>
              </a:effectLst>
            </a:endParaRPr>
          </a:p>
        </p:txBody>
      </p:sp>
      <p:pic>
        <p:nvPicPr>
          <p:cNvPr id="6" name="Resim 5"/>
          <p:cNvPicPr/>
          <p:nvPr/>
        </p:nvPicPr>
        <p:blipFill>
          <a:blip r:embed="rId2"/>
          <a:stretch>
            <a:fillRect/>
          </a:stretch>
        </p:blipFill>
        <p:spPr>
          <a:xfrm>
            <a:off x="107504" y="132560"/>
            <a:ext cx="2736304" cy="576064"/>
          </a:xfrm>
          <a:prstGeom prst="rect">
            <a:avLst/>
          </a:prstGeom>
        </p:spPr>
      </p:pic>
      <p:graphicFrame>
        <p:nvGraphicFramePr>
          <p:cNvPr id="7" name="Tablo 6"/>
          <p:cNvGraphicFramePr>
            <a:graphicFrameLocks noGrp="1"/>
          </p:cNvGraphicFramePr>
          <p:nvPr>
            <p:extLst>
              <p:ext uri="{D42A27DB-BD31-4B8C-83A1-F6EECF244321}">
                <p14:modId xmlns:p14="http://schemas.microsoft.com/office/powerpoint/2010/main" val="2194128078"/>
              </p:ext>
            </p:extLst>
          </p:nvPr>
        </p:nvGraphicFramePr>
        <p:xfrm>
          <a:off x="107503" y="1556792"/>
          <a:ext cx="8712970" cy="2778614"/>
        </p:xfrm>
        <a:graphic>
          <a:graphicData uri="http://schemas.openxmlformats.org/drawingml/2006/table">
            <a:tbl>
              <a:tblPr/>
              <a:tblGrid>
                <a:gridCol w="277290">
                  <a:extLst>
                    <a:ext uri="{9D8B030D-6E8A-4147-A177-3AD203B41FA5}">
                      <a16:colId xmlns:a16="http://schemas.microsoft.com/office/drawing/2014/main" val="927435970"/>
                    </a:ext>
                  </a:extLst>
                </a:gridCol>
                <a:gridCol w="277290">
                  <a:extLst>
                    <a:ext uri="{9D8B030D-6E8A-4147-A177-3AD203B41FA5}">
                      <a16:colId xmlns:a16="http://schemas.microsoft.com/office/drawing/2014/main" val="3865667146"/>
                    </a:ext>
                  </a:extLst>
                </a:gridCol>
                <a:gridCol w="277290">
                  <a:extLst>
                    <a:ext uri="{9D8B030D-6E8A-4147-A177-3AD203B41FA5}">
                      <a16:colId xmlns:a16="http://schemas.microsoft.com/office/drawing/2014/main" val="1516702966"/>
                    </a:ext>
                  </a:extLst>
                </a:gridCol>
                <a:gridCol w="277290">
                  <a:extLst>
                    <a:ext uri="{9D8B030D-6E8A-4147-A177-3AD203B41FA5}">
                      <a16:colId xmlns:a16="http://schemas.microsoft.com/office/drawing/2014/main" val="791737803"/>
                    </a:ext>
                  </a:extLst>
                </a:gridCol>
                <a:gridCol w="277290">
                  <a:extLst>
                    <a:ext uri="{9D8B030D-6E8A-4147-A177-3AD203B41FA5}">
                      <a16:colId xmlns:a16="http://schemas.microsoft.com/office/drawing/2014/main" val="3307426991"/>
                    </a:ext>
                  </a:extLst>
                </a:gridCol>
                <a:gridCol w="277290">
                  <a:extLst>
                    <a:ext uri="{9D8B030D-6E8A-4147-A177-3AD203B41FA5}">
                      <a16:colId xmlns:a16="http://schemas.microsoft.com/office/drawing/2014/main" val="3362574146"/>
                    </a:ext>
                  </a:extLst>
                </a:gridCol>
                <a:gridCol w="277290">
                  <a:extLst>
                    <a:ext uri="{9D8B030D-6E8A-4147-A177-3AD203B41FA5}">
                      <a16:colId xmlns:a16="http://schemas.microsoft.com/office/drawing/2014/main" val="982179392"/>
                    </a:ext>
                  </a:extLst>
                </a:gridCol>
                <a:gridCol w="277290">
                  <a:extLst>
                    <a:ext uri="{9D8B030D-6E8A-4147-A177-3AD203B41FA5}">
                      <a16:colId xmlns:a16="http://schemas.microsoft.com/office/drawing/2014/main" val="1215686403"/>
                    </a:ext>
                  </a:extLst>
                </a:gridCol>
                <a:gridCol w="277290">
                  <a:extLst>
                    <a:ext uri="{9D8B030D-6E8A-4147-A177-3AD203B41FA5}">
                      <a16:colId xmlns:a16="http://schemas.microsoft.com/office/drawing/2014/main" val="2370543483"/>
                    </a:ext>
                  </a:extLst>
                </a:gridCol>
                <a:gridCol w="277290">
                  <a:extLst>
                    <a:ext uri="{9D8B030D-6E8A-4147-A177-3AD203B41FA5}">
                      <a16:colId xmlns:a16="http://schemas.microsoft.com/office/drawing/2014/main" val="693540843"/>
                    </a:ext>
                  </a:extLst>
                </a:gridCol>
                <a:gridCol w="277290">
                  <a:extLst>
                    <a:ext uri="{9D8B030D-6E8A-4147-A177-3AD203B41FA5}">
                      <a16:colId xmlns:a16="http://schemas.microsoft.com/office/drawing/2014/main" val="1744017773"/>
                    </a:ext>
                  </a:extLst>
                </a:gridCol>
                <a:gridCol w="277290">
                  <a:extLst>
                    <a:ext uri="{9D8B030D-6E8A-4147-A177-3AD203B41FA5}">
                      <a16:colId xmlns:a16="http://schemas.microsoft.com/office/drawing/2014/main" val="4258552439"/>
                    </a:ext>
                  </a:extLst>
                </a:gridCol>
                <a:gridCol w="277290">
                  <a:extLst>
                    <a:ext uri="{9D8B030D-6E8A-4147-A177-3AD203B41FA5}">
                      <a16:colId xmlns:a16="http://schemas.microsoft.com/office/drawing/2014/main" val="2875307992"/>
                    </a:ext>
                  </a:extLst>
                </a:gridCol>
                <a:gridCol w="277290">
                  <a:extLst>
                    <a:ext uri="{9D8B030D-6E8A-4147-A177-3AD203B41FA5}">
                      <a16:colId xmlns:a16="http://schemas.microsoft.com/office/drawing/2014/main" val="2384512194"/>
                    </a:ext>
                  </a:extLst>
                </a:gridCol>
                <a:gridCol w="277290">
                  <a:extLst>
                    <a:ext uri="{9D8B030D-6E8A-4147-A177-3AD203B41FA5}">
                      <a16:colId xmlns:a16="http://schemas.microsoft.com/office/drawing/2014/main" val="2067510909"/>
                    </a:ext>
                  </a:extLst>
                </a:gridCol>
                <a:gridCol w="277290">
                  <a:extLst>
                    <a:ext uri="{9D8B030D-6E8A-4147-A177-3AD203B41FA5}">
                      <a16:colId xmlns:a16="http://schemas.microsoft.com/office/drawing/2014/main" val="1732795164"/>
                    </a:ext>
                  </a:extLst>
                </a:gridCol>
                <a:gridCol w="277290">
                  <a:extLst>
                    <a:ext uri="{9D8B030D-6E8A-4147-A177-3AD203B41FA5}">
                      <a16:colId xmlns:a16="http://schemas.microsoft.com/office/drawing/2014/main" val="1527293000"/>
                    </a:ext>
                  </a:extLst>
                </a:gridCol>
                <a:gridCol w="277290">
                  <a:extLst>
                    <a:ext uri="{9D8B030D-6E8A-4147-A177-3AD203B41FA5}">
                      <a16:colId xmlns:a16="http://schemas.microsoft.com/office/drawing/2014/main" val="1241257271"/>
                    </a:ext>
                  </a:extLst>
                </a:gridCol>
                <a:gridCol w="277290">
                  <a:extLst>
                    <a:ext uri="{9D8B030D-6E8A-4147-A177-3AD203B41FA5}">
                      <a16:colId xmlns:a16="http://schemas.microsoft.com/office/drawing/2014/main" val="440218000"/>
                    </a:ext>
                  </a:extLst>
                </a:gridCol>
                <a:gridCol w="277290">
                  <a:extLst>
                    <a:ext uri="{9D8B030D-6E8A-4147-A177-3AD203B41FA5}">
                      <a16:colId xmlns:a16="http://schemas.microsoft.com/office/drawing/2014/main" val="899858148"/>
                    </a:ext>
                  </a:extLst>
                </a:gridCol>
                <a:gridCol w="277290">
                  <a:extLst>
                    <a:ext uri="{9D8B030D-6E8A-4147-A177-3AD203B41FA5}">
                      <a16:colId xmlns:a16="http://schemas.microsoft.com/office/drawing/2014/main" val="1126208697"/>
                    </a:ext>
                  </a:extLst>
                </a:gridCol>
                <a:gridCol w="277290">
                  <a:extLst>
                    <a:ext uri="{9D8B030D-6E8A-4147-A177-3AD203B41FA5}">
                      <a16:colId xmlns:a16="http://schemas.microsoft.com/office/drawing/2014/main" val="1189715494"/>
                    </a:ext>
                  </a:extLst>
                </a:gridCol>
                <a:gridCol w="277290">
                  <a:extLst>
                    <a:ext uri="{9D8B030D-6E8A-4147-A177-3AD203B41FA5}">
                      <a16:colId xmlns:a16="http://schemas.microsoft.com/office/drawing/2014/main" val="120424104"/>
                    </a:ext>
                  </a:extLst>
                </a:gridCol>
                <a:gridCol w="277290">
                  <a:extLst>
                    <a:ext uri="{9D8B030D-6E8A-4147-A177-3AD203B41FA5}">
                      <a16:colId xmlns:a16="http://schemas.microsoft.com/office/drawing/2014/main" val="3748848214"/>
                    </a:ext>
                  </a:extLst>
                </a:gridCol>
                <a:gridCol w="277290">
                  <a:extLst>
                    <a:ext uri="{9D8B030D-6E8A-4147-A177-3AD203B41FA5}">
                      <a16:colId xmlns:a16="http://schemas.microsoft.com/office/drawing/2014/main" val="2264432809"/>
                    </a:ext>
                  </a:extLst>
                </a:gridCol>
                <a:gridCol w="277290">
                  <a:extLst>
                    <a:ext uri="{9D8B030D-6E8A-4147-A177-3AD203B41FA5}">
                      <a16:colId xmlns:a16="http://schemas.microsoft.com/office/drawing/2014/main" val="1107515148"/>
                    </a:ext>
                  </a:extLst>
                </a:gridCol>
                <a:gridCol w="277290">
                  <a:extLst>
                    <a:ext uri="{9D8B030D-6E8A-4147-A177-3AD203B41FA5}">
                      <a16:colId xmlns:a16="http://schemas.microsoft.com/office/drawing/2014/main" val="1534273965"/>
                    </a:ext>
                  </a:extLst>
                </a:gridCol>
                <a:gridCol w="277290">
                  <a:extLst>
                    <a:ext uri="{9D8B030D-6E8A-4147-A177-3AD203B41FA5}">
                      <a16:colId xmlns:a16="http://schemas.microsoft.com/office/drawing/2014/main" val="4020465133"/>
                    </a:ext>
                  </a:extLst>
                </a:gridCol>
                <a:gridCol w="277290">
                  <a:extLst>
                    <a:ext uri="{9D8B030D-6E8A-4147-A177-3AD203B41FA5}">
                      <a16:colId xmlns:a16="http://schemas.microsoft.com/office/drawing/2014/main" val="3650464123"/>
                    </a:ext>
                  </a:extLst>
                </a:gridCol>
                <a:gridCol w="277290">
                  <a:extLst>
                    <a:ext uri="{9D8B030D-6E8A-4147-A177-3AD203B41FA5}">
                      <a16:colId xmlns:a16="http://schemas.microsoft.com/office/drawing/2014/main" val="619347211"/>
                    </a:ext>
                  </a:extLst>
                </a:gridCol>
                <a:gridCol w="394270">
                  <a:extLst>
                    <a:ext uri="{9D8B030D-6E8A-4147-A177-3AD203B41FA5}">
                      <a16:colId xmlns:a16="http://schemas.microsoft.com/office/drawing/2014/main" val="165882688"/>
                    </a:ext>
                  </a:extLst>
                </a:gridCol>
              </a:tblGrid>
              <a:tr h="1156673">
                <a:tc>
                  <a:txBody>
                    <a:bodyPr/>
                    <a:lstStyle/>
                    <a:p>
                      <a:pPr algn="l" fontAlgn="b"/>
                      <a:r>
                        <a:rPr lang="tr-TR" sz="500" b="0" i="0" u="none" strike="noStrike">
                          <a:solidFill>
                            <a:srgbClr val="000000"/>
                          </a:solidFill>
                          <a:effectLst/>
                          <a:latin typeface="Calibri" panose="020F0502020204030204" pitchFamily="34" charset="0"/>
                        </a:rPr>
                        <a:t>1-Enstitü Müdürü/Enstitü Müdür Yardımcısına kolay erişim sağlarım.</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2-Enstitü Müdürü/Enstitü Müdür Yardımcısının yöneltilen soru/sorun ve taleplere karşı  üslup ve yaklaşımlarından memnunum.</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3-Enstitü Müdürü/Enstitü Müdür Yardımcısı talep ettiğimiz hizmetler için hızlı ve doğru çözümler üretir/yönlendirir.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4-Enstitü Müdürü/Enstitü Müdür Yardımcısının mevzuat bilgisi yeterlidir.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5-Enstitü Müdürü/Enstitü Müdür Yardımcısının yöneticilik ve bulunduğu alana hakimiyeti güçlüdür.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6-Enstitü Müdürü/Enstitü Müdür Yardımcısı aldığı kararlarda ve yaptığı yönlendirmelerde objektiftir.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7-Enstitü Sekreterine kolay erişim sağlarım.</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8-Enstitü Sekreterinin yöneltilen soru/sorun ve taleplere karşı  üslup ve yaklaşımlarından memnunum.</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9-Enstitü Sekreteri talep ettiğimiz hizmetler için hızlı ve doğru çözümler üretir/bilgilendirir.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10-Enstitü Sekreterinin mevzuat bilgisi yeterlidir.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11-Enstitü Sekreterinin yöneticilik ve bulunduğu alana hakimiyeti güçlüdür.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12-Enstitü Sekreteri aldığı kararlarda ve yaptığı yönlendirmelerde objektiftir.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13-Enstitünün kampüs içi konumundan memnunum.</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14-Enstitü  binasını fiziksel olarak yeterli buluyorum.</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15-Enstitü Sekreterinin iş takip seviyesi güçlüdür.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16-Genel bilgilendirmeler zamanında ve anlaşılır bir biçimde yapılır.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17-Diğer memurlara kolay erişim sağlarım.</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18-Diğer memurlara yöneltilen soru/sorun ve taleplere karşı  üslup ve yaklaşımlarından memnunum.</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19-Diğer memurlar talep ettiğimiz hizmetler için hızlı ve doğru çözümler üretir/bilgilendirir.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20-Diğer memurların iş takip seviyesi güçlüdür.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21-Enstitünün web sayfasındaki veriler tatmin edici düzeydedir.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22-Genel olarak Enstitü faaliyetlerinden memnunum.</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23-Enstitü tarafından verilen hizmetler bir iş akışı içinde sunulmuştur.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24-Kullanılan formlar güncellenmektedir. </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25-Kullanılan formlara erişim kolaydır.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26-Tez sunumunda süreç yönetimi uygundur.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27-Enstitü anabilim dallarındaki lisansüstü programlar yeterli bir şekilde tanımlanmaktadır.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28-Enstitü çeşitli aktiviteler ile yapılan tezlerin tanıtılmasını sağlamaktadır.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29-Periyodik olarak seminer, teknik gezi gibi etkinlikler düzenlenmektedir.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30-Yıllık/aylık bülten çıkarılmaktadır.</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ORTALAMA</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8307585"/>
                  </a:ext>
                </a:extLst>
              </a:tr>
              <a:tr h="81859">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80,00%</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9796226"/>
                  </a:ext>
                </a:extLst>
              </a:tr>
              <a:tr h="81859">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76,00%</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1216859"/>
                  </a:ext>
                </a:extLst>
              </a:tr>
              <a:tr h="81859">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66,00%</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5092312"/>
                  </a:ext>
                </a:extLst>
              </a:tr>
              <a:tr h="81859">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74,67%</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4510306"/>
                  </a:ext>
                </a:extLst>
              </a:tr>
              <a:tr h="81859">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70,00%</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7143951"/>
                  </a:ext>
                </a:extLst>
              </a:tr>
              <a:tr h="81859">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95,33%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97348"/>
                  </a:ext>
                </a:extLst>
              </a:tr>
              <a:tr h="81859">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75,33%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9678345"/>
                  </a:ext>
                </a:extLst>
              </a:tr>
              <a:tr h="81859">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1</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1</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1</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66,67%</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156287"/>
                  </a:ext>
                </a:extLst>
              </a:tr>
              <a:tr h="81859">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88,67%</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8685454"/>
                  </a:ext>
                </a:extLst>
              </a:tr>
              <a:tr h="81859">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100,00%</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1183840"/>
                  </a:ext>
                </a:extLst>
              </a:tr>
              <a:tr h="81859">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76,00%</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0973304"/>
                  </a:ext>
                </a:extLst>
              </a:tr>
              <a:tr h="81859">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93,33%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9600050"/>
                  </a:ext>
                </a:extLst>
              </a:tr>
              <a:tr h="81859">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79,33%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0281576"/>
                  </a:ext>
                </a:extLst>
              </a:tr>
              <a:tr h="81859">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70,00%</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965230"/>
                  </a:ext>
                </a:extLst>
              </a:tr>
              <a:tr h="81859">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100,00%</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9871267"/>
                  </a:ext>
                </a:extLst>
              </a:tr>
              <a:tr h="81859">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100,00%</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591339"/>
                  </a:ext>
                </a:extLst>
              </a:tr>
              <a:tr h="81859">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1</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54,00%</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8948441"/>
                  </a:ext>
                </a:extLst>
              </a:tr>
              <a:tr h="81859">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5</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a:solidFill>
                            <a:srgbClr val="000000"/>
                          </a:solidFill>
                          <a:effectLst/>
                          <a:latin typeface="Arial" panose="020B0604020202020204" pitchFamily="34" charset="0"/>
                        </a:rPr>
                        <a:t>86,67%</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419003"/>
                  </a:ext>
                </a:extLst>
              </a:tr>
              <a:tr h="81859">
                <a:tc>
                  <a:txBody>
                    <a:bodyPr/>
                    <a:lstStyle/>
                    <a:p>
                      <a:pPr algn="r" fontAlgn="b"/>
                      <a:r>
                        <a:rPr lang="tr-TR" sz="500" b="0" i="0" u="none" strike="noStrike">
                          <a:solidFill>
                            <a:srgbClr val="000000"/>
                          </a:solidFill>
                          <a:effectLst/>
                          <a:latin typeface="Calibri" panose="020F0502020204030204" pitchFamily="34" charset="0"/>
                        </a:rPr>
                        <a:t>91,11%</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90,00%</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88,89%</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90,00%</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91,11%</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92,22%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84,44%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83,33%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81,11%</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72,22%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70,00%</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73,33%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77,78%</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70,00%</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74,44%</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76,67%</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78,89%</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80,00%</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82,22%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83,33%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81,11%</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86,67%</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77,78%</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80,00%</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83,33%</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80,00%</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81,11%</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78,89%</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72,22%</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500" b="0" i="0" u="none" strike="noStrike">
                          <a:solidFill>
                            <a:srgbClr val="000000"/>
                          </a:solidFill>
                          <a:effectLst/>
                          <a:latin typeface="Calibri" panose="020F0502020204030204" pitchFamily="34" charset="0"/>
                        </a:rPr>
                        <a:t>67,78%</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400" b="0" i="0" u="none" strike="noStrike" dirty="0">
                          <a:solidFill>
                            <a:srgbClr val="000000"/>
                          </a:solidFill>
                          <a:effectLst/>
                          <a:latin typeface="Arial" panose="020B0604020202020204" pitchFamily="34" charset="0"/>
                        </a:rPr>
                        <a:t>80,67%</a:t>
                      </a:r>
                    </a:p>
                  </a:txBody>
                  <a:tcPr marL="4093" marR="4093" marT="40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8813883"/>
                  </a:ext>
                </a:extLst>
              </a:tr>
            </a:tbl>
          </a:graphicData>
        </a:graphic>
      </p:graphicFrame>
    </p:spTree>
    <p:extLst>
      <p:ext uri="{BB962C8B-B14F-4D97-AF65-F5344CB8AC3E}">
        <p14:creationId xmlns:p14="http://schemas.microsoft.com/office/powerpoint/2010/main" val="429445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39F893C-C32F-4835-A1E5-850973405C58}" type="slidenum">
              <a:rPr lang="tr-TR" smtClean="0"/>
              <a:t>13</a:t>
            </a:fld>
            <a:endParaRPr lang="tr-TR"/>
          </a:p>
        </p:txBody>
      </p:sp>
      <p:sp>
        <p:nvSpPr>
          <p:cNvPr id="5" name="Metin kutusu 4"/>
          <p:cNvSpPr txBox="1"/>
          <p:nvPr/>
        </p:nvSpPr>
        <p:spPr>
          <a:xfrm>
            <a:off x="683568" y="692696"/>
            <a:ext cx="8136904" cy="400110"/>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AKADEMİK PERSONEL MEMNUNİYET ÖLÇÜM SONUÇLARI</a:t>
            </a:r>
            <a:endParaRPr lang="tr-TR" sz="2000" b="1" dirty="0">
              <a:solidFill>
                <a:srgbClr val="FF0000"/>
              </a:solidFill>
              <a:effectLst>
                <a:outerShdw blurRad="38100" dist="38100" dir="2700000" algn="tl">
                  <a:srgbClr val="000000">
                    <a:alpha val="43137"/>
                  </a:srgbClr>
                </a:outerShdw>
              </a:effectLst>
            </a:endParaRPr>
          </a:p>
        </p:txBody>
      </p:sp>
      <p:pic>
        <p:nvPicPr>
          <p:cNvPr id="6" name="Resim 5"/>
          <p:cNvPicPr/>
          <p:nvPr/>
        </p:nvPicPr>
        <p:blipFill>
          <a:blip r:embed="rId2"/>
          <a:stretch>
            <a:fillRect/>
          </a:stretch>
        </p:blipFill>
        <p:spPr>
          <a:xfrm>
            <a:off x="107504" y="132560"/>
            <a:ext cx="2736304" cy="576064"/>
          </a:xfrm>
          <a:prstGeom prst="rect">
            <a:avLst/>
          </a:prstGeom>
        </p:spPr>
      </p:pic>
      <p:graphicFrame>
        <p:nvGraphicFramePr>
          <p:cNvPr id="8" name="Grafik 7">
            <a:extLst>
              <a:ext uri="{FF2B5EF4-FFF2-40B4-BE49-F238E27FC236}">
                <a16:creationId xmlns:a16="http://schemas.microsoft.com/office/drawing/2014/main" id="{8676CE45-DCE9-43C8-9BFB-BF5B336B9969}"/>
              </a:ext>
            </a:extLst>
          </p:cNvPr>
          <p:cNvGraphicFramePr>
            <a:graphicFrameLocks/>
          </p:cNvGraphicFramePr>
          <p:nvPr>
            <p:extLst>
              <p:ext uri="{D42A27DB-BD31-4B8C-83A1-F6EECF244321}">
                <p14:modId xmlns:p14="http://schemas.microsoft.com/office/powerpoint/2010/main" val="388818236"/>
              </p:ext>
            </p:extLst>
          </p:nvPr>
        </p:nvGraphicFramePr>
        <p:xfrm>
          <a:off x="107504" y="1340768"/>
          <a:ext cx="8856984" cy="4176464"/>
        </p:xfrm>
        <a:graphic>
          <a:graphicData uri="http://schemas.openxmlformats.org/drawingml/2006/chart">
            <c:chart xmlns:c="http://schemas.openxmlformats.org/drawingml/2006/chart" xmlns:r="http://schemas.openxmlformats.org/officeDocument/2006/relationships" r:id="rId3"/>
          </a:graphicData>
        </a:graphic>
      </p:graphicFrame>
      <p:pic>
        <p:nvPicPr>
          <p:cNvPr id="2" name="Resim 1"/>
          <p:cNvPicPr>
            <a:picLocks noChangeAspect="1"/>
          </p:cNvPicPr>
          <p:nvPr/>
        </p:nvPicPr>
        <p:blipFill>
          <a:blip r:embed="rId4"/>
          <a:stretch>
            <a:fillRect/>
          </a:stretch>
        </p:blipFill>
        <p:spPr>
          <a:xfrm>
            <a:off x="467544" y="5543564"/>
            <a:ext cx="4572396" cy="262151"/>
          </a:xfrm>
          <a:prstGeom prst="rect">
            <a:avLst/>
          </a:prstGeom>
        </p:spPr>
      </p:pic>
    </p:spTree>
    <p:extLst>
      <p:ext uri="{BB962C8B-B14F-4D97-AF65-F5344CB8AC3E}">
        <p14:creationId xmlns:p14="http://schemas.microsoft.com/office/powerpoint/2010/main" val="11770349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39F893C-C32F-4835-A1E5-850973405C58}" type="slidenum">
              <a:rPr lang="tr-TR" smtClean="0"/>
              <a:t>14</a:t>
            </a:fld>
            <a:endParaRPr lang="tr-TR"/>
          </a:p>
        </p:txBody>
      </p:sp>
      <p:sp>
        <p:nvSpPr>
          <p:cNvPr id="5" name="Metin kutusu 4"/>
          <p:cNvSpPr txBox="1"/>
          <p:nvPr/>
        </p:nvSpPr>
        <p:spPr>
          <a:xfrm>
            <a:off x="683568" y="692696"/>
            <a:ext cx="8136904" cy="400110"/>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ÖĞRENCİ MEMNUNİYET ÖLÇÜM SONUÇLARI</a:t>
            </a:r>
            <a:endParaRPr lang="tr-TR" sz="2000" b="1" dirty="0">
              <a:solidFill>
                <a:srgbClr val="FF0000"/>
              </a:solidFill>
              <a:effectLst>
                <a:outerShdw blurRad="38100" dist="38100" dir="2700000" algn="tl">
                  <a:srgbClr val="000000">
                    <a:alpha val="43137"/>
                  </a:srgbClr>
                </a:outerShdw>
              </a:effectLst>
            </a:endParaRPr>
          </a:p>
        </p:txBody>
      </p:sp>
      <p:pic>
        <p:nvPicPr>
          <p:cNvPr id="6" name="Resim 5"/>
          <p:cNvPicPr/>
          <p:nvPr/>
        </p:nvPicPr>
        <p:blipFill>
          <a:blip r:embed="rId2"/>
          <a:stretch>
            <a:fillRect/>
          </a:stretch>
        </p:blipFill>
        <p:spPr>
          <a:xfrm>
            <a:off x="107504" y="132560"/>
            <a:ext cx="2736304" cy="576064"/>
          </a:xfrm>
          <a:prstGeom prst="rect">
            <a:avLst/>
          </a:prstGeom>
        </p:spPr>
      </p:pic>
      <p:graphicFrame>
        <p:nvGraphicFramePr>
          <p:cNvPr id="7" name="Tablo 6"/>
          <p:cNvGraphicFramePr>
            <a:graphicFrameLocks noGrp="1"/>
          </p:cNvGraphicFramePr>
          <p:nvPr>
            <p:extLst>
              <p:ext uri="{D42A27DB-BD31-4B8C-83A1-F6EECF244321}">
                <p14:modId xmlns:p14="http://schemas.microsoft.com/office/powerpoint/2010/main" val="1043541791"/>
              </p:ext>
            </p:extLst>
          </p:nvPr>
        </p:nvGraphicFramePr>
        <p:xfrm>
          <a:off x="179514" y="1373024"/>
          <a:ext cx="8856984" cy="4351560"/>
        </p:xfrm>
        <a:graphic>
          <a:graphicData uri="http://schemas.openxmlformats.org/drawingml/2006/table">
            <a:tbl>
              <a:tblPr/>
              <a:tblGrid>
                <a:gridCol w="738082">
                  <a:extLst>
                    <a:ext uri="{9D8B030D-6E8A-4147-A177-3AD203B41FA5}">
                      <a16:colId xmlns:a16="http://schemas.microsoft.com/office/drawing/2014/main" val="3640967366"/>
                    </a:ext>
                  </a:extLst>
                </a:gridCol>
                <a:gridCol w="738082">
                  <a:extLst>
                    <a:ext uri="{9D8B030D-6E8A-4147-A177-3AD203B41FA5}">
                      <a16:colId xmlns:a16="http://schemas.microsoft.com/office/drawing/2014/main" val="4223909703"/>
                    </a:ext>
                  </a:extLst>
                </a:gridCol>
                <a:gridCol w="738082">
                  <a:extLst>
                    <a:ext uri="{9D8B030D-6E8A-4147-A177-3AD203B41FA5}">
                      <a16:colId xmlns:a16="http://schemas.microsoft.com/office/drawing/2014/main" val="1226475030"/>
                    </a:ext>
                  </a:extLst>
                </a:gridCol>
                <a:gridCol w="738082">
                  <a:extLst>
                    <a:ext uri="{9D8B030D-6E8A-4147-A177-3AD203B41FA5}">
                      <a16:colId xmlns:a16="http://schemas.microsoft.com/office/drawing/2014/main" val="741098389"/>
                    </a:ext>
                  </a:extLst>
                </a:gridCol>
                <a:gridCol w="738082">
                  <a:extLst>
                    <a:ext uri="{9D8B030D-6E8A-4147-A177-3AD203B41FA5}">
                      <a16:colId xmlns:a16="http://schemas.microsoft.com/office/drawing/2014/main" val="1078524850"/>
                    </a:ext>
                  </a:extLst>
                </a:gridCol>
                <a:gridCol w="738082">
                  <a:extLst>
                    <a:ext uri="{9D8B030D-6E8A-4147-A177-3AD203B41FA5}">
                      <a16:colId xmlns:a16="http://schemas.microsoft.com/office/drawing/2014/main" val="3390531085"/>
                    </a:ext>
                  </a:extLst>
                </a:gridCol>
                <a:gridCol w="738082">
                  <a:extLst>
                    <a:ext uri="{9D8B030D-6E8A-4147-A177-3AD203B41FA5}">
                      <a16:colId xmlns:a16="http://schemas.microsoft.com/office/drawing/2014/main" val="3310612412"/>
                    </a:ext>
                  </a:extLst>
                </a:gridCol>
                <a:gridCol w="738082">
                  <a:extLst>
                    <a:ext uri="{9D8B030D-6E8A-4147-A177-3AD203B41FA5}">
                      <a16:colId xmlns:a16="http://schemas.microsoft.com/office/drawing/2014/main" val="2358473117"/>
                    </a:ext>
                  </a:extLst>
                </a:gridCol>
                <a:gridCol w="738082">
                  <a:extLst>
                    <a:ext uri="{9D8B030D-6E8A-4147-A177-3AD203B41FA5}">
                      <a16:colId xmlns:a16="http://schemas.microsoft.com/office/drawing/2014/main" val="3763270509"/>
                    </a:ext>
                  </a:extLst>
                </a:gridCol>
                <a:gridCol w="738082">
                  <a:extLst>
                    <a:ext uri="{9D8B030D-6E8A-4147-A177-3AD203B41FA5}">
                      <a16:colId xmlns:a16="http://schemas.microsoft.com/office/drawing/2014/main" val="3100710036"/>
                    </a:ext>
                  </a:extLst>
                </a:gridCol>
                <a:gridCol w="738082">
                  <a:extLst>
                    <a:ext uri="{9D8B030D-6E8A-4147-A177-3AD203B41FA5}">
                      <a16:colId xmlns:a16="http://schemas.microsoft.com/office/drawing/2014/main" val="3122574692"/>
                    </a:ext>
                  </a:extLst>
                </a:gridCol>
                <a:gridCol w="738082">
                  <a:extLst>
                    <a:ext uri="{9D8B030D-6E8A-4147-A177-3AD203B41FA5}">
                      <a16:colId xmlns:a16="http://schemas.microsoft.com/office/drawing/2014/main" val="689166764"/>
                    </a:ext>
                  </a:extLst>
                </a:gridCol>
              </a:tblGrid>
              <a:tr h="1551920">
                <a:tc>
                  <a:txBody>
                    <a:bodyPr/>
                    <a:lstStyle/>
                    <a:p>
                      <a:pPr algn="l" fontAlgn="b"/>
                      <a:r>
                        <a:rPr lang="tr-TR" sz="800" b="0" i="0" u="none" strike="noStrike" dirty="0">
                          <a:solidFill>
                            <a:srgbClr val="000000"/>
                          </a:solidFill>
                          <a:effectLst/>
                          <a:latin typeface="Arial" panose="020B0604020202020204" pitchFamily="34" charset="0"/>
                        </a:rPr>
                        <a:t>1-Dersin içeriği beklentilerimi karşıladı / </a:t>
                      </a:r>
                      <a:r>
                        <a:rPr lang="tr-TR" sz="800" b="0" i="0" u="none" strike="noStrike" dirty="0" err="1">
                          <a:solidFill>
                            <a:srgbClr val="000000"/>
                          </a:solidFill>
                          <a:effectLst/>
                          <a:latin typeface="Arial" panose="020B0604020202020204" pitchFamily="34" charset="0"/>
                        </a:rPr>
                        <a:t>The</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course</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content</a:t>
                      </a:r>
                      <a:r>
                        <a:rPr lang="tr-TR" sz="800" b="0" i="0" u="none" strike="noStrike" dirty="0">
                          <a:solidFill>
                            <a:srgbClr val="000000"/>
                          </a:solidFill>
                          <a:effectLst/>
                          <a:latin typeface="Arial" panose="020B0604020202020204" pitchFamily="34" charset="0"/>
                        </a:rPr>
                        <a:t> met </a:t>
                      </a:r>
                      <a:r>
                        <a:rPr lang="tr-TR" sz="800" b="0" i="0" u="none" strike="noStrike" dirty="0" err="1">
                          <a:solidFill>
                            <a:srgbClr val="000000"/>
                          </a:solidFill>
                          <a:effectLst/>
                          <a:latin typeface="Arial" panose="020B0604020202020204" pitchFamily="34" charset="0"/>
                        </a:rPr>
                        <a:t>my</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expectations</a:t>
                      </a:r>
                      <a:r>
                        <a:rPr lang="tr-TR" sz="800" b="0" i="0" u="none" strike="noStrike" dirty="0">
                          <a:solidFill>
                            <a:srgbClr val="000000"/>
                          </a:solidFill>
                          <a:effectLst/>
                          <a:latin typeface="Arial" panose="020B0604020202020204" pitchFamily="34" charset="0"/>
                        </a:rPr>
                        <a:t>.</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dirty="0">
                          <a:solidFill>
                            <a:srgbClr val="000000"/>
                          </a:solidFill>
                          <a:effectLst/>
                          <a:latin typeface="Arial" panose="020B0604020202020204" pitchFamily="34" charset="0"/>
                        </a:rPr>
                        <a:t>2-Ders içerikleri uluslararası platformda da geçerlidir / </a:t>
                      </a:r>
                      <a:r>
                        <a:rPr lang="tr-TR" sz="800" b="0" i="0" u="none" strike="noStrike" dirty="0" err="1">
                          <a:solidFill>
                            <a:srgbClr val="000000"/>
                          </a:solidFill>
                          <a:effectLst/>
                          <a:latin typeface="Arial" panose="020B0604020202020204" pitchFamily="34" charset="0"/>
                        </a:rPr>
                        <a:t>The</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course</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content</a:t>
                      </a:r>
                      <a:r>
                        <a:rPr lang="tr-TR" sz="800" b="0" i="0" u="none" strike="noStrike" dirty="0">
                          <a:solidFill>
                            <a:srgbClr val="000000"/>
                          </a:solidFill>
                          <a:effectLst/>
                          <a:latin typeface="Arial" panose="020B0604020202020204" pitchFamily="34" charset="0"/>
                        </a:rPr>
                        <a:t> is </a:t>
                      </a:r>
                      <a:r>
                        <a:rPr lang="tr-TR" sz="800" b="0" i="0" u="none" strike="noStrike" dirty="0" err="1">
                          <a:solidFill>
                            <a:srgbClr val="000000"/>
                          </a:solidFill>
                          <a:effectLst/>
                          <a:latin typeface="Arial" panose="020B0604020202020204" pitchFamily="34" charset="0"/>
                        </a:rPr>
                        <a:t>valid</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internationally</a:t>
                      </a:r>
                      <a:r>
                        <a:rPr lang="tr-TR" sz="800" b="0" i="0" u="none" strike="noStrike" dirty="0">
                          <a:solidFill>
                            <a:srgbClr val="000000"/>
                          </a:solidFill>
                          <a:effectLst/>
                          <a:latin typeface="Arial" panose="020B0604020202020204" pitchFamily="34" charset="0"/>
                        </a:rPr>
                        <a:t>.</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Arial" panose="020B0604020202020204" pitchFamily="34" charset="0"/>
                        </a:rPr>
                        <a:t>3-Ders </a:t>
                      </a:r>
                      <a:r>
                        <a:rPr lang="en-US" sz="800" b="0" i="0" u="none" strike="noStrike" dirty="0" err="1">
                          <a:solidFill>
                            <a:srgbClr val="000000"/>
                          </a:solidFill>
                          <a:effectLst/>
                          <a:latin typeface="Arial" panose="020B0604020202020204" pitchFamily="34" charset="0"/>
                        </a:rPr>
                        <a:t>programları</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ihtiyaçlar</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ve</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beklentilere</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göre</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güncellenir</a:t>
                      </a:r>
                      <a:r>
                        <a:rPr lang="en-US" sz="800" b="0" i="0" u="none" strike="noStrike" dirty="0">
                          <a:solidFill>
                            <a:srgbClr val="000000"/>
                          </a:solidFill>
                          <a:effectLst/>
                          <a:latin typeface="Arial" panose="020B0604020202020204" pitchFamily="34" charset="0"/>
                        </a:rPr>
                        <a:t> / The course content is updated based on needs and expectations.</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Arial" panose="020B0604020202020204" pitchFamily="34" charset="0"/>
                        </a:rPr>
                        <a:t>4-Ders beni çalışma hayatına hazırlayacak şekilde kurgulanmıştı / The course was designed in a way to prepare me for business life.</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dirty="0">
                          <a:solidFill>
                            <a:srgbClr val="000000"/>
                          </a:solidFill>
                          <a:effectLst/>
                          <a:latin typeface="Arial" panose="020B0604020202020204" pitchFamily="34" charset="0"/>
                        </a:rPr>
                        <a:t>5-Dersin içeriği düşündürücü ve merak uyandırıcı idi / </a:t>
                      </a:r>
                      <a:r>
                        <a:rPr lang="tr-TR" sz="800" b="0" i="0" u="none" strike="noStrike" dirty="0" err="1">
                          <a:solidFill>
                            <a:srgbClr val="000000"/>
                          </a:solidFill>
                          <a:effectLst/>
                          <a:latin typeface="Arial" panose="020B0604020202020204" pitchFamily="34" charset="0"/>
                        </a:rPr>
                        <a:t>The</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course</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content</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was</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thought-provoking</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and</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intriguing</a:t>
                      </a:r>
                      <a:r>
                        <a:rPr lang="tr-TR" sz="800" b="0" i="0" u="none" strike="noStrike" dirty="0">
                          <a:solidFill>
                            <a:srgbClr val="000000"/>
                          </a:solidFill>
                          <a:effectLst/>
                          <a:latin typeface="Arial" panose="020B0604020202020204" pitchFamily="34" charset="0"/>
                        </a:rPr>
                        <a:t>.</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Arial" panose="020B0604020202020204" pitchFamily="34" charset="0"/>
                        </a:rPr>
                        <a:t>6-6-Ders sayesinde yabancı dil ders dinleme ve derse katılma yeteneğim gelişti / Thanks to the course, my ability to listen to lessons and participate in them in a foreign language has improved.</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Arial" panose="020B0604020202020204" pitchFamily="34" charset="0"/>
                        </a:rPr>
                        <a:t>7-Ders </a:t>
                      </a:r>
                      <a:r>
                        <a:rPr lang="en-US" sz="800" b="0" i="0" u="none" strike="noStrike" dirty="0" err="1">
                          <a:solidFill>
                            <a:srgbClr val="000000"/>
                          </a:solidFill>
                          <a:effectLst/>
                          <a:latin typeface="Arial" panose="020B0604020202020204" pitchFamily="34" charset="0"/>
                        </a:rPr>
                        <a:t>sayesinde</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akademik</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yazma</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yeteneğim</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gelişti</a:t>
                      </a:r>
                      <a:r>
                        <a:rPr lang="en-US" sz="800" b="0" i="0" u="none" strike="noStrike" dirty="0">
                          <a:solidFill>
                            <a:srgbClr val="000000"/>
                          </a:solidFill>
                          <a:effectLst/>
                          <a:latin typeface="Arial" panose="020B0604020202020204" pitchFamily="34" charset="0"/>
                        </a:rPr>
                        <a:t> / Thanks to the course, my academic writing skills have improved.</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Arial" panose="020B0604020202020204" pitchFamily="34" charset="0"/>
                        </a:rPr>
                        <a:t>8-Bu </a:t>
                      </a:r>
                      <a:r>
                        <a:rPr lang="en-US" sz="800" b="0" i="0" u="none" strike="noStrike" dirty="0" err="1">
                          <a:solidFill>
                            <a:srgbClr val="000000"/>
                          </a:solidFill>
                          <a:effectLst/>
                          <a:latin typeface="Arial" panose="020B0604020202020204" pitchFamily="34" charset="0"/>
                        </a:rPr>
                        <a:t>ders</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sayesinde</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toplum</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önünde</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konuşma</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ve</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sunum</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yapma</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yeteneğim</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gelişti</a:t>
                      </a:r>
                      <a:r>
                        <a:rPr lang="en-US" sz="800" b="0" i="0" u="none" strike="noStrike" dirty="0">
                          <a:solidFill>
                            <a:srgbClr val="000000"/>
                          </a:solidFill>
                          <a:effectLst/>
                          <a:latin typeface="Arial" panose="020B0604020202020204" pitchFamily="34" charset="0"/>
                        </a:rPr>
                        <a:t>. / Thanks to the course, my ability to talk and make presentations in front of people has improved.</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solidFill>
                            <a:srgbClr val="000000"/>
                          </a:solidFill>
                          <a:effectLst/>
                          <a:latin typeface="Arial" panose="020B0604020202020204" pitchFamily="34" charset="0"/>
                        </a:rPr>
                        <a:t>9-Bu ders sayesinde bilgiyi analiz etme, yorumlama, ve yeni bilgilere ulaşma yeteneklerim gelişti. / Thanks to the course, my ability to analyze and interpret information, and obtain new information has improved.</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solidFill>
                            <a:srgbClr val="000000"/>
                          </a:solidFill>
                          <a:effectLst/>
                          <a:latin typeface="Arial" panose="020B0604020202020204" pitchFamily="34" charset="0"/>
                        </a:rPr>
                        <a:t>10-Bu ders sayesinde karmaşık sorunlarla karşılaştığımda alternatif çözümler üretme yeteneklerim gelişti. / Thanks to the course, my ability to produce alternative solutions for complex problems has improved</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solidFill>
                            <a:srgbClr val="000000"/>
                          </a:solidFill>
                          <a:effectLst/>
                          <a:latin typeface="Arial" panose="020B0604020202020204" pitchFamily="34" charset="0"/>
                        </a:rPr>
                        <a:t>11-Derslerde kullanılmak üzere yeni teknolojik teçhizatlar (projeksiyon vb…) mevcuttur / New equipment (projector etc.) is available to be used in courses.</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solidFill>
                            <a:srgbClr val="000000"/>
                          </a:solidFill>
                          <a:effectLst/>
                          <a:latin typeface="Arial" panose="020B0604020202020204" pitchFamily="34" charset="0"/>
                        </a:rPr>
                        <a:t>ORTALAMA</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3510543"/>
                  </a:ext>
                </a:extLst>
              </a:tr>
              <a:tr h="134816">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85,45%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1840339"/>
                  </a:ext>
                </a:extLst>
              </a:tr>
              <a:tr h="134816">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47,27%</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0933747"/>
                  </a:ext>
                </a:extLst>
              </a:tr>
              <a:tr h="134816">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72,73%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485081"/>
                  </a:ext>
                </a:extLst>
              </a:tr>
              <a:tr h="134816">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72,73%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4551631"/>
                  </a:ext>
                </a:extLst>
              </a:tr>
              <a:tr h="134816">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80,00%</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8670451"/>
                  </a:ext>
                </a:extLst>
              </a:tr>
              <a:tr h="134816">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63,64%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9747462"/>
                  </a:ext>
                </a:extLst>
              </a:tr>
              <a:tr h="134816">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52,73%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7860867"/>
                  </a:ext>
                </a:extLst>
              </a:tr>
              <a:tr h="134816">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100,00%</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252093"/>
                  </a:ext>
                </a:extLst>
              </a:tr>
              <a:tr h="134816">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45,45%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8131866"/>
                  </a:ext>
                </a:extLst>
              </a:tr>
              <a:tr h="134816">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83,64%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7883555"/>
                  </a:ext>
                </a:extLst>
              </a:tr>
              <a:tr h="134816">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92,73%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0010013"/>
                  </a:ext>
                </a:extLst>
              </a:tr>
              <a:tr h="134816">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100,00%</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3743947"/>
                  </a:ext>
                </a:extLst>
              </a:tr>
              <a:tr h="134816">
                <a:tc>
                  <a:txBody>
                    <a:bodyPr/>
                    <a:lstStyle/>
                    <a:p>
                      <a:pPr algn="r" fontAlgn="b"/>
                      <a:r>
                        <a:rPr lang="tr-TR" sz="800" b="0" i="0" u="none" strike="noStrike">
                          <a:solidFill>
                            <a:srgbClr val="000000"/>
                          </a:solidFill>
                          <a:effectLst/>
                          <a:latin typeface="Arial" panose="020B0604020202020204" pitchFamily="34" charset="0"/>
                        </a:rPr>
                        <a:t>1</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49,09%</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7615764"/>
                  </a:ext>
                </a:extLst>
              </a:tr>
              <a:tr h="134816">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76,36%</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7883826"/>
                  </a:ext>
                </a:extLst>
              </a:tr>
              <a:tr h="134816">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2</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72,73%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6755270"/>
                  </a:ext>
                </a:extLst>
              </a:tr>
              <a:tr h="41092">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4</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92,73%</a:t>
                      </a:r>
                    </a:p>
                  </a:txBody>
                  <a:tcPr marL="6420" marR="6420" marT="6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8161929"/>
                  </a:ext>
                </a:extLst>
              </a:tr>
            </a:tbl>
          </a:graphicData>
        </a:graphic>
      </p:graphicFrame>
    </p:spTree>
    <p:extLst>
      <p:ext uri="{BB962C8B-B14F-4D97-AF65-F5344CB8AC3E}">
        <p14:creationId xmlns:p14="http://schemas.microsoft.com/office/powerpoint/2010/main" val="3922698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39F893C-C32F-4835-A1E5-850973405C58}" type="slidenum">
              <a:rPr lang="tr-TR" smtClean="0"/>
              <a:t>15</a:t>
            </a:fld>
            <a:endParaRPr lang="tr-TR"/>
          </a:p>
        </p:txBody>
      </p:sp>
      <p:sp>
        <p:nvSpPr>
          <p:cNvPr id="5" name="Metin kutusu 4"/>
          <p:cNvSpPr txBox="1"/>
          <p:nvPr/>
        </p:nvSpPr>
        <p:spPr>
          <a:xfrm>
            <a:off x="683568" y="692696"/>
            <a:ext cx="8136904" cy="400110"/>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ÖĞRENCİ MEMNUNİYET ÖLÇÜM SONUÇLARI</a:t>
            </a:r>
            <a:endParaRPr lang="tr-TR" sz="2000" b="1" dirty="0">
              <a:solidFill>
                <a:srgbClr val="FF0000"/>
              </a:solidFill>
              <a:effectLst>
                <a:outerShdw blurRad="38100" dist="38100" dir="2700000" algn="tl">
                  <a:srgbClr val="000000">
                    <a:alpha val="43137"/>
                  </a:srgbClr>
                </a:outerShdw>
              </a:effectLst>
            </a:endParaRPr>
          </a:p>
        </p:txBody>
      </p:sp>
      <p:pic>
        <p:nvPicPr>
          <p:cNvPr id="6" name="Resim 5"/>
          <p:cNvPicPr/>
          <p:nvPr/>
        </p:nvPicPr>
        <p:blipFill>
          <a:blip r:embed="rId2"/>
          <a:stretch>
            <a:fillRect/>
          </a:stretch>
        </p:blipFill>
        <p:spPr>
          <a:xfrm>
            <a:off x="107504" y="132560"/>
            <a:ext cx="2736304" cy="576064"/>
          </a:xfrm>
          <a:prstGeom prst="rect">
            <a:avLst/>
          </a:prstGeom>
        </p:spPr>
      </p:pic>
      <p:graphicFrame>
        <p:nvGraphicFramePr>
          <p:cNvPr id="2" name="Tablo 1"/>
          <p:cNvGraphicFramePr>
            <a:graphicFrameLocks noGrp="1"/>
          </p:cNvGraphicFramePr>
          <p:nvPr>
            <p:extLst>
              <p:ext uri="{D42A27DB-BD31-4B8C-83A1-F6EECF244321}">
                <p14:modId xmlns:p14="http://schemas.microsoft.com/office/powerpoint/2010/main" val="1128465988"/>
              </p:ext>
            </p:extLst>
          </p:nvPr>
        </p:nvGraphicFramePr>
        <p:xfrm>
          <a:off x="107502" y="1600202"/>
          <a:ext cx="8856984" cy="5009073"/>
        </p:xfrm>
        <a:graphic>
          <a:graphicData uri="http://schemas.openxmlformats.org/drawingml/2006/table">
            <a:tbl>
              <a:tblPr/>
              <a:tblGrid>
                <a:gridCol w="738082">
                  <a:extLst>
                    <a:ext uri="{9D8B030D-6E8A-4147-A177-3AD203B41FA5}">
                      <a16:colId xmlns:a16="http://schemas.microsoft.com/office/drawing/2014/main" val="795736924"/>
                    </a:ext>
                  </a:extLst>
                </a:gridCol>
                <a:gridCol w="738082">
                  <a:extLst>
                    <a:ext uri="{9D8B030D-6E8A-4147-A177-3AD203B41FA5}">
                      <a16:colId xmlns:a16="http://schemas.microsoft.com/office/drawing/2014/main" val="2571965552"/>
                    </a:ext>
                  </a:extLst>
                </a:gridCol>
                <a:gridCol w="738082">
                  <a:extLst>
                    <a:ext uri="{9D8B030D-6E8A-4147-A177-3AD203B41FA5}">
                      <a16:colId xmlns:a16="http://schemas.microsoft.com/office/drawing/2014/main" val="578820869"/>
                    </a:ext>
                  </a:extLst>
                </a:gridCol>
                <a:gridCol w="738082">
                  <a:extLst>
                    <a:ext uri="{9D8B030D-6E8A-4147-A177-3AD203B41FA5}">
                      <a16:colId xmlns:a16="http://schemas.microsoft.com/office/drawing/2014/main" val="1957093659"/>
                    </a:ext>
                  </a:extLst>
                </a:gridCol>
                <a:gridCol w="738082">
                  <a:extLst>
                    <a:ext uri="{9D8B030D-6E8A-4147-A177-3AD203B41FA5}">
                      <a16:colId xmlns:a16="http://schemas.microsoft.com/office/drawing/2014/main" val="1893749286"/>
                    </a:ext>
                  </a:extLst>
                </a:gridCol>
                <a:gridCol w="738082">
                  <a:extLst>
                    <a:ext uri="{9D8B030D-6E8A-4147-A177-3AD203B41FA5}">
                      <a16:colId xmlns:a16="http://schemas.microsoft.com/office/drawing/2014/main" val="3696150128"/>
                    </a:ext>
                  </a:extLst>
                </a:gridCol>
                <a:gridCol w="738082">
                  <a:extLst>
                    <a:ext uri="{9D8B030D-6E8A-4147-A177-3AD203B41FA5}">
                      <a16:colId xmlns:a16="http://schemas.microsoft.com/office/drawing/2014/main" val="2940175527"/>
                    </a:ext>
                  </a:extLst>
                </a:gridCol>
                <a:gridCol w="738082">
                  <a:extLst>
                    <a:ext uri="{9D8B030D-6E8A-4147-A177-3AD203B41FA5}">
                      <a16:colId xmlns:a16="http://schemas.microsoft.com/office/drawing/2014/main" val="1017309787"/>
                    </a:ext>
                  </a:extLst>
                </a:gridCol>
                <a:gridCol w="738082">
                  <a:extLst>
                    <a:ext uri="{9D8B030D-6E8A-4147-A177-3AD203B41FA5}">
                      <a16:colId xmlns:a16="http://schemas.microsoft.com/office/drawing/2014/main" val="2334049810"/>
                    </a:ext>
                  </a:extLst>
                </a:gridCol>
                <a:gridCol w="738082">
                  <a:extLst>
                    <a:ext uri="{9D8B030D-6E8A-4147-A177-3AD203B41FA5}">
                      <a16:colId xmlns:a16="http://schemas.microsoft.com/office/drawing/2014/main" val="2133887329"/>
                    </a:ext>
                  </a:extLst>
                </a:gridCol>
                <a:gridCol w="738082">
                  <a:extLst>
                    <a:ext uri="{9D8B030D-6E8A-4147-A177-3AD203B41FA5}">
                      <a16:colId xmlns:a16="http://schemas.microsoft.com/office/drawing/2014/main" val="1002714146"/>
                    </a:ext>
                  </a:extLst>
                </a:gridCol>
                <a:gridCol w="738082">
                  <a:extLst>
                    <a:ext uri="{9D8B030D-6E8A-4147-A177-3AD203B41FA5}">
                      <a16:colId xmlns:a16="http://schemas.microsoft.com/office/drawing/2014/main" val="3516937584"/>
                    </a:ext>
                  </a:extLst>
                </a:gridCol>
              </a:tblGrid>
              <a:tr h="1180726">
                <a:tc>
                  <a:txBody>
                    <a:bodyPr/>
                    <a:lstStyle/>
                    <a:p>
                      <a:pPr algn="l" fontAlgn="b"/>
                      <a:r>
                        <a:rPr lang="tr-TR" sz="800" b="0" i="0" u="none" strike="noStrike" dirty="0">
                          <a:solidFill>
                            <a:srgbClr val="000000"/>
                          </a:solidFill>
                          <a:effectLst/>
                          <a:latin typeface="Arial" panose="020B0604020202020204" pitchFamily="34" charset="0"/>
                        </a:rPr>
                        <a:t>1-Dersin içeriği beklentilerimi karşıladı / </a:t>
                      </a:r>
                      <a:r>
                        <a:rPr lang="tr-TR" sz="800" b="0" i="0" u="none" strike="noStrike" dirty="0" err="1">
                          <a:solidFill>
                            <a:srgbClr val="000000"/>
                          </a:solidFill>
                          <a:effectLst/>
                          <a:latin typeface="Arial" panose="020B0604020202020204" pitchFamily="34" charset="0"/>
                        </a:rPr>
                        <a:t>The</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course</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content</a:t>
                      </a:r>
                      <a:r>
                        <a:rPr lang="tr-TR" sz="800" b="0" i="0" u="none" strike="noStrike" dirty="0">
                          <a:solidFill>
                            <a:srgbClr val="000000"/>
                          </a:solidFill>
                          <a:effectLst/>
                          <a:latin typeface="Arial" panose="020B0604020202020204" pitchFamily="34" charset="0"/>
                        </a:rPr>
                        <a:t> met </a:t>
                      </a:r>
                      <a:r>
                        <a:rPr lang="tr-TR" sz="800" b="0" i="0" u="none" strike="noStrike" dirty="0" err="1">
                          <a:solidFill>
                            <a:srgbClr val="000000"/>
                          </a:solidFill>
                          <a:effectLst/>
                          <a:latin typeface="Arial" panose="020B0604020202020204" pitchFamily="34" charset="0"/>
                        </a:rPr>
                        <a:t>my</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expectations</a:t>
                      </a:r>
                      <a:r>
                        <a:rPr lang="tr-TR" sz="800" b="0" i="0" u="none" strike="noStrike" dirty="0">
                          <a:solidFill>
                            <a:srgbClr val="000000"/>
                          </a:solidFill>
                          <a:effectLst/>
                          <a:latin typeface="Arial" panose="020B0604020202020204" pitchFamily="34" charset="0"/>
                        </a:rPr>
                        <a:t>.</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dirty="0">
                          <a:solidFill>
                            <a:srgbClr val="000000"/>
                          </a:solidFill>
                          <a:effectLst/>
                          <a:latin typeface="Arial" panose="020B0604020202020204" pitchFamily="34" charset="0"/>
                        </a:rPr>
                        <a:t>2-Ders içerikleri uluslararası platformda da geçerlidir / </a:t>
                      </a:r>
                      <a:r>
                        <a:rPr lang="tr-TR" sz="800" b="0" i="0" u="none" strike="noStrike" dirty="0" err="1">
                          <a:solidFill>
                            <a:srgbClr val="000000"/>
                          </a:solidFill>
                          <a:effectLst/>
                          <a:latin typeface="Arial" panose="020B0604020202020204" pitchFamily="34" charset="0"/>
                        </a:rPr>
                        <a:t>The</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course</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content</a:t>
                      </a:r>
                      <a:r>
                        <a:rPr lang="tr-TR" sz="800" b="0" i="0" u="none" strike="noStrike" dirty="0">
                          <a:solidFill>
                            <a:srgbClr val="000000"/>
                          </a:solidFill>
                          <a:effectLst/>
                          <a:latin typeface="Arial" panose="020B0604020202020204" pitchFamily="34" charset="0"/>
                        </a:rPr>
                        <a:t> is </a:t>
                      </a:r>
                      <a:r>
                        <a:rPr lang="tr-TR" sz="800" b="0" i="0" u="none" strike="noStrike" dirty="0" err="1">
                          <a:solidFill>
                            <a:srgbClr val="000000"/>
                          </a:solidFill>
                          <a:effectLst/>
                          <a:latin typeface="Arial" panose="020B0604020202020204" pitchFamily="34" charset="0"/>
                        </a:rPr>
                        <a:t>valid</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internationally</a:t>
                      </a:r>
                      <a:r>
                        <a:rPr lang="tr-TR" sz="800" b="0" i="0" u="none" strike="noStrike" dirty="0">
                          <a:solidFill>
                            <a:srgbClr val="000000"/>
                          </a:solidFill>
                          <a:effectLst/>
                          <a:latin typeface="Arial" panose="020B0604020202020204" pitchFamily="34" charset="0"/>
                        </a:rPr>
                        <a:t>.</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Arial" panose="020B0604020202020204" pitchFamily="34" charset="0"/>
                        </a:rPr>
                        <a:t>3-Ders </a:t>
                      </a:r>
                      <a:r>
                        <a:rPr lang="en-US" sz="800" b="0" i="0" u="none" strike="noStrike" dirty="0" err="1">
                          <a:solidFill>
                            <a:srgbClr val="000000"/>
                          </a:solidFill>
                          <a:effectLst/>
                          <a:latin typeface="Arial" panose="020B0604020202020204" pitchFamily="34" charset="0"/>
                        </a:rPr>
                        <a:t>programları</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ihtiyaçlar</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ve</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beklentilere</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göre</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güncellenir</a:t>
                      </a:r>
                      <a:r>
                        <a:rPr lang="en-US" sz="800" b="0" i="0" u="none" strike="noStrike" dirty="0">
                          <a:solidFill>
                            <a:srgbClr val="000000"/>
                          </a:solidFill>
                          <a:effectLst/>
                          <a:latin typeface="Arial" panose="020B0604020202020204" pitchFamily="34" charset="0"/>
                        </a:rPr>
                        <a:t> / The course content is updated based on needs and expectations.</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Arial" panose="020B0604020202020204" pitchFamily="34" charset="0"/>
                        </a:rPr>
                        <a:t>4-Ders beni çalışma hayatına hazırlayacak şekilde kurgulanmıştı / The course was designed in a way to prepare me for business life.</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dirty="0">
                          <a:solidFill>
                            <a:srgbClr val="000000"/>
                          </a:solidFill>
                          <a:effectLst/>
                          <a:latin typeface="Arial" panose="020B0604020202020204" pitchFamily="34" charset="0"/>
                        </a:rPr>
                        <a:t>5-Dersin içeriği düşündürücü ve merak uyandırıcı idi / </a:t>
                      </a:r>
                      <a:r>
                        <a:rPr lang="tr-TR" sz="800" b="0" i="0" u="none" strike="noStrike" dirty="0" err="1">
                          <a:solidFill>
                            <a:srgbClr val="000000"/>
                          </a:solidFill>
                          <a:effectLst/>
                          <a:latin typeface="Arial" panose="020B0604020202020204" pitchFamily="34" charset="0"/>
                        </a:rPr>
                        <a:t>The</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course</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content</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was</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thought-provoking</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and</a:t>
                      </a:r>
                      <a:r>
                        <a:rPr lang="tr-TR" sz="800" b="0" i="0" u="none" strike="noStrike" dirty="0">
                          <a:solidFill>
                            <a:srgbClr val="000000"/>
                          </a:solidFill>
                          <a:effectLst/>
                          <a:latin typeface="Arial" panose="020B0604020202020204" pitchFamily="34" charset="0"/>
                        </a:rPr>
                        <a:t> </a:t>
                      </a:r>
                      <a:r>
                        <a:rPr lang="tr-TR" sz="800" b="0" i="0" u="none" strike="noStrike" dirty="0" err="1">
                          <a:solidFill>
                            <a:srgbClr val="000000"/>
                          </a:solidFill>
                          <a:effectLst/>
                          <a:latin typeface="Arial" panose="020B0604020202020204" pitchFamily="34" charset="0"/>
                        </a:rPr>
                        <a:t>intriguing</a:t>
                      </a:r>
                      <a:r>
                        <a:rPr lang="tr-TR" sz="800" b="0" i="0" u="none" strike="noStrike" dirty="0">
                          <a:solidFill>
                            <a:srgbClr val="000000"/>
                          </a:solidFill>
                          <a:effectLst/>
                          <a:latin typeface="Arial" panose="020B0604020202020204" pitchFamily="34" charset="0"/>
                        </a:rPr>
                        <a:t>.</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Arial" panose="020B0604020202020204" pitchFamily="34" charset="0"/>
                        </a:rPr>
                        <a:t>6-6-Ders </a:t>
                      </a:r>
                      <a:r>
                        <a:rPr lang="en-US" sz="800" b="0" i="0" u="none" strike="noStrike" dirty="0" err="1">
                          <a:solidFill>
                            <a:srgbClr val="000000"/>
                          </a:solidFill>
                          <a:effectLst/>
                          <a:latin typeface="Arial" panose="020B0604020202020204" pitchFamily="34" charset="0"/>
                        </a:rPr>
                        <a:t>sayesinde</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yabancı</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dil</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ders</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dinleme</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ve</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derse</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katılma</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yeteneğim</a:t>
                      </a:r>
                      <a:r>
                        <a:rPr lang="en-US" sz="800" b="0" i="0" u="none" strike="noStrike" dirty="0">
                          <a:solidFill>
                            <a:srgbClr val="000000"/>
                          </a:solidFill>
                          <a:effectLst/>
                          <a:latin typeface="Arial" panose="020B0604020202020204" pitchFamily="34" charset="0"/>
                        </a:rPr>
                        <a:t> </a:t>
                      </a:r>
                      <a:r>
                        <a:rPr lang="en-US" sz="800" b="0" i="0" u="none" strike="noStrike" dirty="0" err="1">
                          <a:solidFill>
                            <a:srgbClr val="000000"/>
                          </a:solidFill>
                          <a:effectLst/>
                          <a:latin typeface="Arial" panose="020B0604020202020204" pitchFamily="34" charset="0"/>
                        </a:rPr>
                        <a:t>gelişti</a:t>
                      </a:r>
                      <a:r>
                        <a:rPr lang="en-US" sz="800" b="0" i="0" u="none" strike="noStrike" dirty="0">
                          <a:solidFill>
                            <a:srgbClr val="000000"/>
                          </a:solidFill>
                          <a:effectLst/>
                          <a:latin typeface="Arial" panose="020B0604020202020204" pitchFamily="34" charset="0"/>
                        </a:rPr>
                        <a:t> / Thanks to the course, my ability to listen to lessons and participate in them in a foreign language has improved.</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Arial" panose="020B0604020202020204" pitchFamily="34" charset="0"/>
                        </a:rPr>
                        <a:t>7-Ders sayesinde akademik yazma yeteneğim gelişti / Thanks to the course, my academic writing skills have improved.</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Arial" panose="020B0604020202020204" pitchFamily="34" charset="0"/>
                        </a:rPr>
                        <a:t>8-Bu ders sayesinde toplum önünde konuşma ve sunum yapma yeteneğim gelişti. / Thanks to the course, my ability to talk and make presentations in front of people has improved.</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solidFill>
                            <a:srgbClr val="000000"/>
                          </a:solidFill>
                          <a:effectLst/>
                          <a:latin typeface="Arial" panose="020B0604020202020204" pitchFamily="34" charset="0"/>
                        </a:rPr>
                        <a:t>9-Bu ders sayesinde bilgiyi analiz etme, yorumlama, ve yeni bilgilere ulaşma yeteneklerim gelişti. / Thanks to the course, my ability to analyze and interpret information, and obtain new information has improved.</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solidFill>
                            <a:srgbClr val="000000"/>
                          </a:solidFill>
                          <a:effectLst/>
                          <a:latin typeface="Arial" panose="020B0604020202020204" pitchFamily="34" charset="0"/>
                        </a:rPr>
                        <a:t>10-Bu ders sayesinde karmaşık sorunlarla karşılaştığımda alternatif çözümler üretme yeteneklerim gelişti. / Thanks to the course, my ability to produce alternative solutions for complex problems has improved</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solidFill>
                            <a:srgbClr val="000000"/>
                          </a:solidFill>
                          <a:effectLst/>
                          <a:latin typeface="Arial" panose="020B0604020202020204" pitchFamily="34" charset="0"/>
                        </a:rPr>
                        <a:t>11-Derslerde kullanılmak üzere yeni teknolojik teçhizatlar (projeksiyon vb…) mevcuttur / New equipment (projector etc.) is available to be used in courses.</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solidFill>
                            <a:srgbClr val="000000"/>
                          </a:solidFill>
                          <a:effectLst/>
                          <a:latin typeface="Arial" panose="020B0604020202020204" pitchFamily="34" charset="0"/>
                        </a:rPr>
                        <a:t>ORTALAMA</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067113"/>
                  </a:ext>
                </a:extLst>
              </a:tr>
              <a:tr h="120769">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74,55%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3804814"/>
                  </a:ext>
                </a:extLst>
              </a:tr>
              <a:tr h="120769">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65,45%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4742259"/>
                  </a:ext>
                </a:extLst>
              </a:tr>
              <a:tr h="120769">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60,00%</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3247321"/>
                  </a:ext>
                </a:extLst>
              </a:tr>
              <a:tr h="120769">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78,18%</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9071481"/>
                  </a:ext>
                </a:extLst>
              </a:tr>
              <a:tr h="120769">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61,82%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261181"/>
                  </a:ext>
                </a:extLst>
              </a:tr>
              <a:tr h="120769">
                <a:tc>
                  <a:txBody>
                    <a:bodyPr/>
                    <a:lstStyle/>
                    <a:p>
                      <a:pPr algn="r" fontAlgn="b"/>
                      <a:r>
                        <a:rPr lang="tr-TR" sz="800" b="0" i="0" u="none" strike="noStrike">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27,27%</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0147664"/>
                  </a:ext>
                </a:extLst>
              </a:tr>
              <a:tr h="120769">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38,18%</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8683698"/>
                  </a:ext>
                </a:extLst>
              </a:tr>
              <a:tr h="120769">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76,36%</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8991424"/>
                  </a:ext>
                </a:extLst>
              </a:tr>
              <a:tr h="120769">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67,27%</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6703886"/>
                  </a:ext>
                </a:extLst>
              </a:tr>
              <a:tr h="120769">
                <a:tc>
                  <a:txBody>
                    <a:bodyPr/>
                    <a:lstStyle/>
                    <a:p>
                      <a:pPr algn="r" fontAlgn="b"/>
                      <a:r>
                        <a:rPr lang="tr-TR" sz="800" b="0" i="0" u="none" strike="noStrike">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72,73%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0596393"/>
                  </a:ext>
                </a:extLst>
              </a:tr>
              <a:tr h="97765">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74,55%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0748200"/>
                  </a:ext>
                </a:extLst>
              </a:tr>
              <a:tr h="97765">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70,91%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4997173"/>
                  </a:ext>
                </a:extLst>
              </a:tr>
              <a:tr h="97765">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100,00%</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5119235"/>
                  </a:ext>
                </a:extLst>
              </a:tr>
              <a:tr h="97765">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69,09%</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4256191"/>
                  </a:ext>
                </a:extLst>
              </a:tr>
              <a:tr h="97765">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56,36%</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808611"/>
                  </a:ext>
                </a:extLst>
              </a:tr>
              <a:tr h="97765">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100,00%</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0664499"/>
                  </a:ext>
                </a:extLst>
              </a:tr>
              <a:tr h="97765">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100,00%</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9023508"/>
                  </a:ext>
                </a:extLst>
              </a:tr>
              <a:tr h="97765">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83,64%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312972"/>
                  </a:ext>
                </a:extLst>
              </a:tr>
              <a:tr h="97765">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4</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61,82%</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4892541"/>
                  </a:ext>
                </a:extLst>
              </a:tr>
              <a:tr h="97765">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20,00%</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642760"/>
                  </a:ext>
                </a:extLst>
              </a:tr>
              <a:tr h="97765">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100,00%</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191899"/>
                  </a:ext>
                </a:extLst>
              </a:tr>
              <a:tr h="120769">
                <a:tc>
                  <a:txBody>
                    <a:bodyPr/>
                    <a:lstStyle/>
                    <a:p>
                      <a:pPr algn="r" fontAlgn="b"/>
                      <a:r>
                        <a:rPr lang="tr-TR" sz="800" b="0" i="0" u="none" strike="noStrike">
                          <a:solidFill>
                            <a:srgbClr val="000000"/>
                          </a:solidFill>
                          <a:effectLst/>
                          <a:latin typeface="Arial" panose="020B0604020202020204" pitchFamily="34" charset="0"/>
                        </a:rPr>
                        <a:t>69,73%</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70,81%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74,05%</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70,81%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70,81%</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56,76%</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71,89%</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74,59%</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75,68%</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solidFill>
                            <a:srgbClr val="000000"/>
                          </a:solidFill>
                          <a:effectLst/>
                          <a:latin typeface="Arial" panose="020B0604020202020204" pitchFamily="34" charset="0"/>
                        </a:rPr>
                        <a:t>72,97%</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78,38%</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solidFill>
                            <a:srgbClr val="000000"/>
                          </a:solidFill>
                          <a:effectLst/>
                          <a:latin typeface="Arial" panose="020B0604020202020204" pitchFamily="34" charset="0"/>
                        </a:rPr>
                        <a:t>71,49%</a:t>
                      </a:r>
                    </a:p>
                  </a:txBody>
                  <a:tcPr marL="5751" marR="5751" marT="5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4298644"/>
                  </a:ext>
                </a:extLst>
              </a:tr>
            </a:tbl>
          </a:graphicData>
        </a:graphic>
      </p:graphicFrame>
    </p:spTree>
    <p:extLst>
      <p:ext uri="{BB962C8B-B14F-4D97-AF65-F5344CB8AC3E}">
        <p14:creationId xmlns:p14="http://schemas.microsoft.com/office/powerpoint/2010/main" val="1945565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39F893C-C32F-4835-A1E5-850973405C58}" type="slidenum">
              <a:rPr lang="tr-TR" smtClean="0"/>
              <a:t>16</a:t>
            </a:fld>
            <a:endParaRPr lang="tr-TR"/>
          </a:p>
        </p:txBody>
      </p:sp>
      <p:sp>
        <p:nvSpPr>
          <p:cNvPr id="5" name="Metin kutusu 4"/>
          <p:cNvSpPr txBox="1"/>
          <p:nvPr/>
        </p:nvSpPr>
        <p:spPr>
          <a:xfrm>
            <a:off x="683568" y="692696"/>
            <a:ext cx="8136904" cy="400110"/>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ÖĞRENCİ MEMNUNİYET ÖLÇÜM SONUÇLARI</a:t>
            </a:r>
            <a:endParaRPr lang="tr-TR" sz="2000" b="1" dirty="0">
              <a:solidFill>
                <a:srgbClr val="FF0000"/>
              </a:solidFill>
              <a:effectLst>
                <a:outerShdw blurRad="38100" dist="38100" dir="2700000" algn="tl">
                  <a:srgbClr val="000000">
                    <a:alpha val="43137"/>
                  </a:srgbClr>
                </a:outerShdw>
              </a:effectLst>
            </a:endParaRPr>
          </a:p>
        </p:txBody>
      </p:sp>
      <p:pic>
        <p:nvPicPr>
          <p:cNvPr id="6" name="Resim 5"/>
          <p:cNvPicPr/>
          <p:nvPr/>
        </p:nvPicPr>
        <p:blipFill>
          <a:blip r:embed="rId2"/>
          <a:stretch>
            <a:fillRect/>
          </a:stretch>
        </p:blipFill>
        <p:spPr>
          <a:xfrm>
            <a:off x="107504" y="132560"/>
            <a:ext cx="2736304" cy="576064"/>
          </a:xfrm>
          <a:prstGeom prst="rect">
            <a:avLst/>
          </a:prstGeom>
        </p:spPr>
      </p:pic>
      <p:graphicFrame>
        <p:nvGraphicFramePr>
          <p:cNvPr id="7" name="Grafik 6"/>
          <p:cNvGraphicFramePr>
            <a:graphicFrameLocks/>
          </p:cNvGraphicFramePr>
          <p:nvPr>
            <p:extLst>
              <p:ext uri="{D42A27DB-BD31-4B8C-83A1-F6EECF244321}">
                <p14:modId xmlns:p14="http://schemas.microsoft.com/office/powerpoint/2010/main" val="3517598158"/>
              </p:ext>
            </p:extLst>
          </p:nvPr>
        </p:nvGraphicFramePr>
        <p:xfrm>
          <a:off x="1403648" y="1421606"/>
          <a:ext cx="6480719" cy="3159522"/>
        </p:xfrm>
        <a:graphic>
          <a:graphicData uri="http://schemas.openxmlformats.org/drawingml/2006/chart">
            <c:chart xmlns:c="http://schemas.openxmlformats.org/drawingml/2006/chart" xmlns:r="http://schemas.openxmlformats.org/officeDocument/2006/relationships" r:id="rId3"/>
          </a:graphicData>
        </a:graphic>
      </p:graphicFrame>
      <p:sp>
        <p:nvSpPr>
          <p:cNvPr id="3" name="Dikdörtgen 2"/>
          <p:cNvSpPr/>
          <p:nvPr/>
        </p:nvSpPr>
        <p:spPr>
          <a:xfrm>
            <a:off x="683568" y="5237907"/>
            <a:ext cx="4572000" cy="230832"/>
          </a:xfrm>
          <a:prstGeom prst="rect">
            <a:avLst/>
          </a:prstGeom>
        </p:spPr>
        <p:txBody>
          <a:bodyPr>
            <a:spAutoFit/>
          </a:bodyPr>
          <a:lstStyle/>
          <a:p>
            <a:r>
              <a:rPr lang="tr-TR" sz="900" dirty="0"/>
              <a:t>Form No:ÜY-FR-0005 Yayın Tarihi:03.05.2018 Değ.No:0 Değ. Tarihi:- </a:t>
            </a:r>
          </a:p>
        </p:txBody>
      </p:sp>
    </p:spTree>
    <p:extLst>
      <p:ext uri="{BB962C8B-B14F-4D97-AF65-F5344CB8AC3E}">
        <p14:creationId xmlns:p14="http://schemas.microsoft.com/office/powerpoint/2010/main" val="17472894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39F893C-C32F-4835-A1E5-850973405C58}" type="slidenum">
              <a:rPr lang="tr-TR" smtClean="0"/>
              <a:t>17</a:t>
            </a:fld>
            <a:endParaRPr lang="tr-TR"/>
          </a:p>
        </p:txBody>
      </p:sp>
      <p:sp>
        <p:nvSpPr>
          <p:cNvPr id="5" name="Metin kutusu 4"/>
          <p:cNvSpPr txBox="1"/>
          <p:nvPr/>
        </p:nvSpPr>
        <p:spPr>
          <a:xfrm>
            <a:off x="683568" y="0"/>
            <a:ext cx="8208912" cy="369332"/>
          </a:xfrm>
          <a:prstGeom prst="rect">
            <a:avLst/>
          </a:prstGeom>
          <a:noFill/>
        </p:spPr>
        <p:txBody>
          <a:bodyPr wrap="square" rtlCol="0">
            <a:spAutoFit/>
          </a:bodyPr>
          <a:lstStyle/>
          <a:p>
            <a:pPr algn="ctr"/>
            <a:r>
              <a:rPr lang="tr-TR" b="1" dirty="0" smtClean="0">
                <a:solidFill>
                  <a:srgbClr val="FF0000"/>
                </a:solidFill>
                <a:effectLst>
                  <a:outerShdw blurRad="38100" dist="38100" dir="2700000" algn="tl">
                    <a:srgbClr val="000000">
                      <a:alpha val="43137"/>
                    </a:srgbClr>
                  </a:outerShdw>
                </a:effectLst>
              </a:rPr>
              <a:t>DÜZELTİCİ FAALİYETLER</a:t>
            </a:r>
            <a:endParaRPr lang="tr-TR" b="1" dirty="0">
              <a:solidFill>
                <a:srgbClr val="FF0000"/>
              </a:solidFill>
              <a:effectLst>
                <a:outerShdw blurRad="38100" dist="38100" dir="2700000" algn="tl">
                  <a:srgbClr val="000000">
                    <a:alpha val="43137"/>
                  </a:srgbClr>
                </a:outerShdw>
              </a:effectLst>
            </a:endParaRPr>
          </a:p>
        </p:txBody>
      </p:sp>
      <p:pic>
        <p:nvPicPr>
          <p:cNvPr id="6" name="Resim 5"/>
          <p:cNvPicPr/>
          <p:nvPr/>
        </p:nvPicPr>
        <p:blipFill>
          <a:blip r:embed="rId2"/>
          <a:stretch>
            <a:fillRect/>
          </a:stretch>
        </p:blipFill>
        <p:spPr>
          <a:xfrm>
            <a:off x="107504" y="132560"/>
            <a:ext cx="2736304" cy="576064"/>
          </a:xfrm>
          <a:prstGeom prst="rect">
            <a:avLst/>
          </a:prstGeom>
        </p:spPr>
      </p:pic>
      <p:graphicFrame>
        <p:nvGraphicFramePr>
          <p:cNvPr id="8" name="Grafik 7"/>
          <p:cNvGraphicFramePr>
            <a:graphicFrameLocks/>
          </p:cNvGraphicFramePr>
          <p:nvPr>
            <p:extLst>
              <p:ext uri="{D42A27DB-BD31-4B8C-83A1-F6EECF244321}">
                <p14:modId xmlns:p14="http://schemas.microsoft.com/office/powerpoint/2010/main" val="1198181872"/>
              </p:ext>
            </p:extLst>
          </p:nvPr>
        </p:nvGraphicFramePr>
        <p:xfrm>
          <a:off x="-2772816" y="4792067"/>
          <a:ext cx="14001751" cy="15642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fik 8"/>
          <p:cNvGraphicFramePr>
            <a:graphicFrameLocks/>
          </p:cNvGraphicFramePr>
          <p:nvPr>
            <p:extLst>
              <p:ext uri="{D42A27DB-BD31-4B8C-83A1-F6EECF244321}">
                <p14:modId xmlns:p14="http://schemas.microsoft.com/office/powerpoint/2010/main" val="2407454777"/>
              </p:ext>
            </p:extLst>
          </p:nvPr>
        </p:nvGraphicFramePr>
        <p:xfrm>
          <a:off x="2123728" y="5013176"/>
          <a:ext cx="4732231" cy="1343173"/>
        </p:xfrm>
        <a:graphic>
          <a:graphicData uri="http://schemas.openxmlformats.org/drawingml/2006/chart">
            <c:chart xmlns:c="http://schemas.openxmlformats.org/drawingml/2006/chart" xmlns:r="http://schemas.openxmlformats.org/officeDocument/2006/relationships" r:id="rId4"/>
          </a:graphicData>
        </a:graphic>
      </p:graphicFrame>
      <p:sp>
        <p:nvSpPr>
          <p:cNvPr id="12" name="Metin kutusu 1"/>
          <p:cNvSpPr txBox="1"/>
          <p:nvPr/>
        </p:nvSpPr>
        <p:spPr>
          <a:xfrm>
            <a:off x="8537575" y="1713229"/>
            <a:ext cx="152400" cy="45719"/>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 name="Metin kutusu 2"/>
          <p:cNvSpPr txBox="1"/>
          <p:nvPr/>
        </p:nvSpPr>
        <p:spPr>
          <a:xfrm>
            <a:off x="9280525" y="1694179"/>
            <a:ext cx="152400" cy="45719"/>
          </a:xfrm>
          <a:prstGeom prst="rect">
            <a:avLst/>
          </a:prstGeom>
          <a:solidFill>
            <a:schemeClr val="bg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 name="Metin kutusu 3"/>
          <p:cNvSpPr txBox="1"/>
          <p:nvPr/>
        </p:nvSpPr>
        <p:spPr>
          <a:xfrm>
            <a:off x="4794250" y="8942704"/>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 name="Metin kutusu 4"/>
          <p:cNvSpPr txBox="1"/>
          <p:nvPr/>
        </p:nvSpPr>
        <p:spPr>
          <a:xfrm>
            <a:off x="4794250" y="9104629"/>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 name="Metin kutusu 5"/>
          <p:cNvSpPr txBox="1"/>
          <p:nvPr/>
        </p:nvSpPr>
        <p:spPr>
          <a:xfrm>
            <a:off x="4794250" y="9266554"/>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 name="Metin kutusu 6"/>
          <p:cNvSpPr txBox="1"/>
          <p:nvPr/>
        </p:nvSpPr>
        <p:spPr>
          <a:xfrm>
            <a:off x="4794250" y="9428479"/>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 name="Metin kutusu 7"/>
          <p:cNvSpPr txBox="1"/>
          <p:nvPr/>
        </p:nvSpPr>
        <p:spPr>
          <a:xfrm>
            <a:off x="4794250" y="9590404"/>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 name="Metin kutusu 8"/>
          <p:cNvSpPr txBox="1"/>
          <p:nvPr/>
        </p:nvSpPr>
        <p:spPr>
          <a:xfrm>
            <a:off x="4794250" y="9752329"/>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 name="Metin kutusu 9"/>
          <p:cNvSpPr txBox="1"/>
          <p:nvPr/>
        </p:nvSpPr>
        <p:spPr>
          <a:xfrm>
            <a:off x="4794250" y="10238104"/>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1" name="Metin kutusu 10"/>
          <p:cNvSpPr txBox="1"/>
          <p:nvPr/>
        </p:nvSpPr>
        <p:spPr>
          <a:xfrm>
            <a:off x="4794250" y="9914254"/>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2" name="Metin kutusu 11"/>
          <p:cNvSpPr txBox="1"/>
          <p:nvPr/>
        </p:nvSpPr>
        <p:spPr>
          <a:xfrm>
            <a:off x="4794250" y="10076179"/>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3" name="Metin kutusu 12"/>
          <p:cNvSpPr txBox="1"/>
          <p:nvPr/>
        </p:nvSpPr>
        <p:spPr>
          <a:xfrm>
            <a:off x="4794250" y="10238104"/>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4" name="Metin kutusu 13"/>
          <p:cNvSpPr txBox="1"/>
          <p:nvPr/>
        </p:nvSpPr>
        <p:spPr>
          <a:xfrm>
            <a:off x="4794250" y="10400029"/>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5" name="Metin kutusu 14"/>
          <p:cNvSpPr txBox="1"/>
          <p:nvPr/>
        </p:nvSpPr>
        <p:spPr>
          <a:xfrm>
            <a:off x="4794250" y="10561954"/>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6" name="Metin kutusu 15"/>
          <p:cNvSpPr txBox="1"/>
          <p:nvPr/>
        </p:nvSpPr>
        <p:spPr>
          <a:xfrm>
            <a:off x="4794250" y="10723879"/>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7" name="Metin kutusu 16"/>
          <p:cNvSpPr txBox="1"/>
          <p:nvPr/>
        </p:nvSpPr>
        <p:spPr>
          <a:xfrm>
            <a:off x="4794250" y="10885804"/>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8" name="Metin kutusu 17"/>
          <p:cNvSpPr txBox="1"/>
          <p:nvPr/>
        </p:nvSpPr>
        <p:spPr>
          <a:xfrm>
            <a:off x="4794250" y="11047729"/>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9" name="Metin kutusu 19"/>
          <p:cNvSpPr txBox="1"/>
          <p:nvPr/>
        </p:nvSpPr>
        <p:spPr>
          <a:xfrm>
            <a:off x="8537575" y="1713229"/>
            <a:ext cx="152400" cy="45719"/>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30" name="Metin kutusu 20"/>
          <p:cNvSpPr txBox="1"/>
          <p:nvPr/>
        </p:nvSpPr>
        <p:spPr>
          <a:xfrm>
            <a:off x="9280525" y="1694179"/>
            <a:ext cx="152400" cy="45719"/>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31" name="Metin kutusu 21"/>
          <p:cNvSpPr txBox="1"/>
          <p:nvPr/>
        </p:nvSpPr>
        <p:spPr>
          <a:xfrm>
            <a:off x="4794250" y="8942704"/>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32" name="Metin kutusu 22"/>
          <p:cNvSpPr txBox="1"/>
          <p:nvPr/>
        </p:nvSpPr>
        <p:spPr>
          <a:xfrm>
            <a:off x="4794250" y="9104629"/>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33" name="Metin kutusu 23"/>
          <p:cNvSpPr txBox="1"/>
          <p:nvPr/>
        </p:nvSpPr>
        <p:spPr>
          <a:xfrm>
            <a:off x="4794250" y="9266554"/>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34" name="Metin kutusu 24"/>
          <p:cNvSpPr txBox="1"/>
          <p:nvPr/>
        </p:nvSpPr>
        <p:spPr>
          <a:xfrm>
            <a:off x="4794250" y="9428479"/>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35" name="Metin kutusu 25"/>
          <p:cNvSpPr txBox="1"/>
          <p:nvPr/>
        </p:nvSpPr>
        <p:spPr>
          <a:xfrm>
            <a:off x="4794250" y="9590404"/>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36" name="Metin kutusu 26"/>
          <p:cNvSpPr txBox="1"/>
          <p:nvPr/>
        </p:nvSpPr>
        <p:spPr>
          <a:xfrm>
            <a:off x="4794250" y="9752329"/>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37" name="Metin kutusu 27"/>
          <p:cNvSpPr txBox="1"/>
          <p:nvPr/>
        </p:nvSpPr>
        <p:spPr>
          <a:xfrm>
            <a:off x="4794250" y="10238104"/>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38" name="Metin kutusu 28"/>
          <p:cNvSpPr txBox="1"/>
          <p:nvPr/>
        </p:nvSpPr>
        <p:spPr>
          <a:xfrm>
            <a:off x="4794250" y="9914254"/>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39" name="Metin kutusu 29"/>
          <p:cNvSpPr txBox="1"/>
          <p:nvPr/>
        </p:nvSpPr>
        <p:spPr>
          <a:xfrm>
            <a:off x="4794250" y="10076179"/>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40" name="Metin kutusu 30"/>
          <p:cNvSpPr txBox="1"/>
          <p:nvPr/>
        </p:nvSpPr>
        <p:spPr>
          <a:xfrm>
            <a:off x="4794250" y="10238104"/>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41" name="Metin kutusu 31"/>
          <p:cNvSpPr txBox="1"/>
          <p:nvPr/>
        </p:nvSpPr>
        <p:spPr>
          <a:xfrm>
            <a:off x="4794250" y="10400029"/>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42" name="Metin kutusu 32"/>
          <p:cNvSpPr txBox="1"/>
          <p:nvPr/>
        </p:nvSpPr>
        <p:spPr>
          <a:xfrm>
            <a:off x="4794250" y="10561954"/>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43" name="Metin kutusu 33"/>
          <p:cNvSpPr txBox="1"/>
          <p:nvPr/>
        </p:nvSpPr>
        <p:spPr>
          <a:xfrm>
            <a:off x="4794250" y="10723879"/>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44" name="Metin kutusu 34"/>
          <p:cNvSpPr txBox="1"/>
          <p:nvPr/>
        </p:nvSpPr>
        <p:spPr>
          <a:xfrm>
            <a:off x="4794250" y="10885804"/>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45" name="Metin kutusu 35"/>
          <p:cNvSpPr txBox="1"/>
          <p:nvPr/>
        </p:nvSpPr>
        <p:spPr>
          <a:xfrm>
            <a:off x="4794250" y="11047729"/>
            <a:ext cx="133350" cy="45719"/>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46" name="Metin kutusu 1"/>
          <p:cNvSpPr txBox="1"/>
          <p:nvPr/>
        </p:nvSpPr>
        <p:spPr>
          <a:xfrm>
            <a:off x="9204325" y="2055813"/>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47" name="Metin kutusu 2"/>
          <p:cNvSpPr txBox="1"/>
          <p:nvPr/>
        </p:nvSpPr>
        <p:spPr>
          <a:xfrm>
            <a:off x="9947275" y="2036763"/>
            <a:ext cx="152400" cy="95250"/>
          </a:xfrm>
          <a:prstGeom prst="rect">
            <a:avLst/>
          </a:prstGeom>
          <a:solidFill>
            <a:schemeClr val="bg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48" name="Metin kutusu 3"/>
          <p:cNvSpPr txBox="1"/>
          <p:nvPr/>
        </p:nvSpPr>
        <p:spPr>
          <a:xfrm>
            <a:off x="4632325" y="92852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49" name="Metin kutusu 4"/>
          <p:cNvSpPr txBox="1"/>
          <p:nvPr/>
        </p:nvSpPr>
        <p:spPr>
          <a:xfrm>
            <a:off x="4632325" y="94472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50" name="Metin kutusu 5"/>
          <p:cNvSpPr txBox="1"/>
          <p:nvPr/>
        </p:nvSpPr>
        <p:spPr>
          <a:xfrm>
            <a:off x="4632325" y="9609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51" name="Metin kutusu 6"/>
          <p:cNvSpPr txBox="1"/>
          <p:nvPr/>
        </p:nvSpPr>
        <p:spPr>
          <a:xfrm>
            <a:off x="4632325" y="97710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52" name="Metin kutusu 7"/>
          <p:cNvSpPr txBox="1"/>
          <p:nvPr/>
        </p:nvSpPr>
        <p:spPr>
          <a:xfrm>
            <a:off x="4632325" y="99329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53" name="Metin kutusu 8"/>
          <p:cNvSpPr txBox="1"/>
          <p:nvPr/>
        </p:nvSpPr>
        <p:spPr>
          <a:xfrm>
            <a:off x="4632325" y="100949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54" name="Metin kutusu 9"/>
          <p:cNvSpPr txBox="1"/>
          <p:nvPr/>
        </p:nvSpPr>
        <p:spPr>
          <a:xfrm>
            <a:off x="4632325" y="10580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55" name="Metin kutusu 10"/>
          <p:cNvSpPr txBox="1"/>
          <p:nvPr/>
        </p:nvSpPr>
        <p:spPr>
          <a:xfrm>
            <a:off x="4632325" y="10256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56" name="Metin kutusu 11"/>
          <p:cNvSpPr txBox="1"/>
          <p:nvPr/>
        </p:nvSpPr>
        <p:spPr>
          <a:xfrm>
            <a:off x="4632325" y="10418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57" name="Metin kutusu 12"/>
          <p:cNvSpPr txBox="1"/>
          <p:nvPr/>
        </p:nvSpPr>
        <p:spPr>
          <a:xfrm>
            <a:off x="4632325" y="10580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58" name="Metin kutusu 13"/>
          <p:cNvSpPr txBox="1"/>
          <p:nvPr/>
        </p:nvSpPr>
        <p:spPr>
          <a:xfrm>
            <a:off x="4632325" y="10742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59" name="Metin kutusu 14"/>
          <p:cNvSpPr txBox="1"/>
          <p:nvPr/>
        </p:nvSpPr>
        <p:spPr>
          <a:xfrm>
            <a:off x="4632325" y="10904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60" name="Metin kutusu 15"/>
          <p:cNvSpPr txBox="1"/>
          <p:nvPr/>
        </p:nvSpPr>
        <p:spPr>
          <a:xfrm>
            <a:off x="4632325" y="11066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61" name="Metin kutusu 16"/>
          <p:cNvSpPr txBox="1"/>
          <p:nvPr/>
        </p:nvSpPr>
        <p:spPr>
          <a:xfrm>
            <a:off x="4632325" y="1122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62" name="Metin kutusu 17"/>
          <p:cNvSpPr txBox="1"/>
          <p:nvPr/>
        </p:nvSpPr>
        <p:spPr>
          <a:xfrm>
            <a:off x="4632325" y="11390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63" name="Metin kutusu 19"/>
          <p:cNvSpPr txBox="1"/>
          <p:nvPr/>
        </p:nvSpPr>
        <p:spPr>
          <a:xfrm>
            <a:off x="9204325" y="2055813"/>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64" name="Metin kutusu 20"/>
          <p:cNvSpPr txBox="1"/>
          <p:nvPr/>
        </p:nvSpPr>
        <p:spPr>
          <a:xfrm>
            <a:off x="9947275" y="2036763"/>
            <a:ext cx="152400" cy="95250"/>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65" name="Metin kutusu 21"/>
          <p:cNvSpPr txBox="1"/>
          <p:nvPr/>
        </p:nvSpPr>
        <p:spPr>
          <a:xfrm>
            <a:off x="4632325" y="92852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66" name="Metin kutusu 22"/>
          <p:cNvSpPr txBox="1"/>
          <p:nvPr/>
        </p:nvSpPr>
        <p:spPr>
          <a:xfrm>
            <a:off x="4632325" y="94472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67" name="Metin kutusu 23"/>
          <p:cNvSpPr txBox="1"/>
          <p:nvPr/>
        </p:nvSpPr>
        <p:spPr>
          <a:xfrm>
            <a:off x="4632325" y="9609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68" name="Metin kutusu 24"/>
          <p:cNvSpPr txBox="1"/>
          <p:nvPr/>
        </p:nvSpPr>
        <p:spPr>
          <a:xfrm>
            <a:off x="4632325" y="97710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69" name="Metin kutusu 25"/>
          <p:cNvSpPr txBox="1"/>
          <p:nvPr/>
        </p:nvSpPr>
        <p:spPr>
          <a:xfrm>
            <a:off x="4632325" y="99329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0" name="Metin kutusu 26"/>
          <p:cNvSpPr txBox="1"/>
          <p:nvPr/>
        </p:nvSpPr>
        <p:spPr>
          <a:xfrm>
            <a:off x="4632325" y="100949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1" name="Metin kutusu 27"/>
          <p:cNvSpPr txBox="1"/>
          <p:nvPr/>
        </p:nvSpPr>
        <p:spPr>
          <a:xfrm>
            <a:off x="4632325" y="10580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2" name="Metin kutusu 28"/>
          <p:cNvSpPr txBox="1"/>
          <p:nvPr/>
        </p:nvSpPr>
        <p:spPr>
          <a:xfrm>
            <a:off x="4632325" y="10256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3" name="Metin kutusu 29"/>
          <p:cNvSpPr txBox="1"/>
          <p:nvPr/>
        </p:nvSpPr>
        <p:spPr>
          <a:xfrm>
            <a:off x="4632325" y="10418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4" name="Metin kutusu 30"/>
          <p:cNvSpPr txBox="1"/>
          <p:nvPr/>
        </p:nvSpPr>
        <p:spPr>
          <a:xfrm>
            <a:off x="4632325" y="10580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5" name="Metin kutusu 31"/>
          <p:cNvSpPr txBox="1"/>
          <p:nvPr/>
        </p:nvSpPr>
        <p:spPr>
          <a:xfrm>
            <a:off x="4632325" y="10742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6" name="Metin kutusu 32"/>
          <p:cNvSpPr txBox="1"/>
          <p:nvPr/>
        </p:nvSpPr>
        <p:spPr>
          <a:xfrm>
            <a:off x="4632325" y="10904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7" name="Metin kutusu 33"/>
          <p:cNvSpPr txBox="1"/>
          <p:nvPr/>
        </p:nvSpPr>
        <p:spPr>
          <a:xfrm>
            <a:off x="4632325" y="11066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8" name="Metin kutusu 34"/>
          <p:cNvSpPr txBox="1"/>
          <p:nvPr/>
        </p:nvSpPr>
        <p:spPr>
          <a:xfrm>
            <a:off x="4632325" y="1122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9" name="Metin kutusu 35"/>
          <p:cNvSpPr txBox="1"/>
          <p:nvPr/>
        </p:nvSpPr>
        <p:spPr>
          <a:xfrm>
            <a:off x="4632325" y="11390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graphicFrame>
        <p:nvGraphicFramePr>
          <p:cNvPr id="2" name="Tablo 1"/>
          <p:cNvGraphicFramePr>
            <a:graphicFrameLocks noGrp="1"/>
          </p:cNvGraphicFramePr>
          <p:nvPr>
            <p:extLst>
              <p:ext uri="{D42A27DB-BD31-4B8C-83A1-F6EECF244321}">
                <p14:modId xmlns:p14="http://schemas.microsoft.com/office/powerpoint/2010/main" val="3708448448"/>
              </p:ext>
            </p:extLst>
          </p:nvPr>
        </p:nvGraphicFramePr>
        <p:xfrm>
          <a:off x="1979712" y="645642"/>
          <a:ext cx="4876244" cy="5879701"/>
        </p:xfrm>
        <a:graphic>
          <a:graphicData uri="http://schemas.openxmlformats.org/drawingml/2006/table">
            <a:tbl>
              <a:tblPr/>
              <a:tblGrid>
                <a:gridCol w="391901">
                  <a:extLst>
                    <a:ext uri="{9D8B030D-6E8A-4147-A177-3AD203B41FA5}">
                      <a16:colId xmlns:a16="http://schemas.microsoft.com/office/drawing/2014/main" val="3511064228"/>
                    </a:ext>
                  </a:extLst>
                </a:gridCol>
                <a:gridCol w="351359">
                  <a:extLst>
                    <a:ext uri="{9D8B030D-6E8A-4147-A177-3AD203B41FA5}">
                      <a16:colId xmlns:a16="http://schemas.microsoft.com/office/drawing/2014/main" val="2665286549"/>
                    </a:ext>
                  </a:extLst>
                </a:gridCol>
                <a:gridCol w="432443">
                  <a:extLst>
                    <a:ext uri="{9D8B030D-6E8A-4147-A177-3AD203B41FA5}">
                      <a16:colId xmlns:a16="http://schemas.microsoft.com/office/drawing/2014/main" val="2360040197"/>
                    </a:ext>
                  </a:extLst>
                </a:gridCol>
                <a:gridCol w="432443">
                  <a:extLst>
                    <a:ext uri="{9D8B030D-6E8A-4147-A177-3AD203B41FA5}">
                      <a16:colId xmlns:a16="http://schemas.microsoft.com/office/drawing/2014/main" val="1218715999"/>
                    </a:ext>
                  </a:extLst>
                </a:gridCol>
                <a:gridCol w="472984">
                  <a:extLst>
                    <a:ext uri="{9D8B030D-6E8A-4147-A177-3AD203B41FA5}">
                      <a16:colId xmlns:a16="http://schemas.microsoft.com/office/drawing/2014/main" val="1155390501"/>
                    </a:ext>
                  </a:extLst>
                </a:gridCol>
                <a:gridCol w="432443">
                  <a:extLst>
                    <a:ext uri="{9D8B030D-6E8A-4147-A177-3AD203B41FA5}">
                      <a16:colId xmlns:a16="http://schemas.microsoft.com/office/drawing/2014/main" val="1897431328"/>
                    </a:ext>
                  </a:extLst>
                </a:gridCol>
                <a:gridCol w="175680">
                  <a:extLst>
                    <a:ext uri="{9D8B030D-6E8A-4147-A177-3AD203B41FA5}">
                      <a16:colId xmlns:a16="http://schemas.microsoft.com/office/drawing/2014/main" val="2681587715"/>
                    </a:ext>
                  </a:extLst>
                </a:gridCol>
                <a:gridCol w="432443">
                  <a:extLst>
                    <a:ext uri="{9D8B030D-6E8A-4147-A177-3AD203B41FA5}">
                      <a16:colId xmlns:a16="http://schemas.microsoft.com/office/drawing/2014/main" val="300211202"/>
                    </a:ext>
                  </a:extLst>
                </a:gridCol>
                <a:gridCol w="763533">
                  <a:extLst>
                    <a:ext uri="{9D8B030D-6E8A-4147-A177-3AD203B41FA5}">
                      <a16:colId xmlns:a16="http://schemas.microsoft.com/office/drawing/2014/main" val="3733148929"/>
                    </a:ext>
                  </a:extLst>
                </a:gridCol>
                <a:gridCol w="432443">
                  <a:extLst>
                    <a:ext uri="{9D8B030D-6E8A-4147-A177-3AD203B41FA5}">
                      <a16:colId xmlns:a16="http://schemas.microsoft.com/office/drawing/2014/main" val="657500972"/>
                    </a:ext>
                  </a:extLst>
                </a:gridCol>
                <a:gridCol w="558572">
                  <a:extLst>
                    <a:ext uri="{9D8B030D-6E8A-4147-A177-3AD203B41FA5}">
                      <a16:colId xmlns:a16="http://schemas.microsoft.com/office/drawing/2014/main" val="457703429"/>
                    </a:ext>
                  </a:extLst>
                </a:gridCol>
              </a:tblGrid>
              <a:tr h="178126">
                <a:tc gridSpan="11">
                  <a:txBody>
                    <a:bodyPr/>
                    <a:lstStyle/>
                    <a:p>
                      <a:pPr algn="l" fontAlgn="b"/>
                      <a:r>
                        <a:rPr lang="tr-TR" sz="900" b="1" i="0" u="none" strike="noStrike">
                          <a:solidFill>
                            <a:srgbClr val="000000"/>
                          </a:solidFill>
                          <a:effectLst/>
                          <a:latin typeface="Tahoma" panose="020B0604030504040204" pitchFamily="34" charset="0"/>
                        </a:rPr>
                        <a:t>DÜZELTİCİ FAALİYET FORMU</a:t>
                      </a:r>
                      <a:endParaRPr lang="tr-TR" sz="5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071336594"/>
                  </a:ext>
                </a:extLst>
              </a:tr>
              <a:tr h="104612">
                <a:tc>
                  <a:txBody>
                    <a:bodyPr/>
                    <a:lstStyle/>
                    <a:p>
                      <a:pPr algn="l" fontAlgn="b"/>
                      <a:r>
                        <a:rPr lang="tr-TR" sz="400" b="1" i="0" u="none" strike="noStrike">
                          <a:solidFill>
                            <a:srgbClr val="000000"/>
                          </a:solidFill>
                          <a:effectLst/>
                          <a:latin typeface="Tahoma" panose="020B0604030504040204" pitchFamily="34" charset="0"/>
                        </a:rPr>
                        <a:t>DF NO</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tr-TR" sz="400" b="0" i="0" u="none" strike="noStrike">
                          <a:solidFill>
                            <a:srgbClr val="000000"/>
                          </a:solidFill>
                          <a:effectLst/>
                          <a:latin typeface="Tahoma" panose="020B0604030504040204" pitchFamily="34" charset="0"/>
                        </a:rPr>
                        <a:t>2018-0130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500" b="1" i="0" u="none" strike="noStrike">
                          <a:solidFill>
                            <a:srgbClr val="000000"/>
                          </a:solidFill>
                          <a:effectLst/>
                          <a:latin typeface="Tahoma" panose="020B0604030504040204" pitchFamily="34" charset="0"/>
                        </a:rPr>
                        <a:t>Tarih:</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effectLst/>
                          <a:latin typeface="Tahoma" panose="020B0604030504040204" pitchFamily="34" charset="0"/>
                        </a:rPr>
                        <a:t>24/10/2018</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b"/>
                      <a:r>
                        <a:rPr lang="tr-TR" sz="400" b="0" i="0" u="none" strike="noStrike">
                          <a:solidFill>
                            <a:srgbClr val="000000"/>
                          </a:solidFill>
                          <a:effectLst/>
                          <a:latin typeface="Tahoma" panose="020B0604030504040204" pitchFamily="34" charset="0"/>
                        </a:rPr>
                        <a:t>Tekrarlayan Bir Uygunsuzluk mu?</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500" b="0" i="0" u="none" strike="noStrike">
                          <a:solidFill>
                            <a:srgbClr val="000000"/>
                          </a:solidFill>
                          <a:effectLst/>
                          <a:latin typeface="Tahoma" panose="020B0604030504040204" pitchFamily="34" charset="0"/>
                        </a:rPr>
                        <a:t>E</a:t>
                      </a:r>
                      <a:endParaRPr lang="tr-TR" sz="500" b="0" i="0" u="none" strike="noStrike">
                        <a:solidFill>
                          <a:srgbClr val="000000"/>
                        </a:solidFill>
                        <a:effectLst/>
                        <a:latin typeface="Calibri" panose="020F0502020204030204" pitchFamily="34" charset="0"/>
                      </a:endParaRP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effectLst/>
                          <a:latin typeface="Tahoma" panose="020B0604030504040204" pitchFamily="34" charset="0"/>
                        </a:rPr>
                        <a:t>H</a:t>
                      </a:r>
                      <a:endParaRPr lang="tr-TR" sz="500" b="0" i="0" u="none" strike="noStrike">
                        <a:solidFill>
                          <a:srgbClr val="000000"/>
                        </a:solidFill>
                        <a:effectLst/>
                        <a:latin typeface="Calibri" panose="020F0502020204030204" pitchFamily="34" charset="0"/>
                      </a:endParaRP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1353577"/>
                  </a:ext>
                </a:extLst>
              </a:tr>
              <a:tr h="88095">
                <a:tc>
                  <a:txBody>
                    <a:bodyPr/>
                    <a:lstStyle/>
                    <a:p>
                      <a:pPr algn="l" fontAlgn="b"/>
                      <a:r>
                        <a:rPr lang="tr-TR" sz="4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8546651"/>
                  </a:ext>
                </a:extLst>
              </a:tr>
              <a:tr h="93601">
                <a:tc gridSpan="2">
                  <a:txBody>
                    <a:bodyPr/>
                    <a:lstStyle/>
                    <a:p>
                      <a:pPr algn="l" fontAlgn="b"/>
                      <a:r>
                        <a:rPr lang="tr-TR" sz="400" b="1" i="0" u="none" strike="noStrike">
                          <a:solidFill>
                            <a:srgbClr val="000000"/>
                          </a:solidFill>
                          <a:effectLst/>
                          <a:latin typeface="Tahoma" panose="020B0604030504040204" pitchFamily="34" charset="0"/>
                        </a:rPr>
                        <a:t>TESPİT YERİ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hMerge="1">
                  <a:txBody>
                    <a:bodyPr/>
                    <a:lstStyle/>
                    <a:p>
                      <a:endParaRPr lang="tr-TR"/>
                    </a:p>
                  </a:txBody>
                  <a:tcPr/>
                </a:tc>
                <a:tc gridSpan="3">
                  <a:txBody>
                    <a:bodyPr/>
                    <a:lstStyle/>
                    <a:p>
                      <a:pPr algn="l" fontAlgn="b"/>
                      <a:r>
                        <a:rPr lang="tr-TR" sz="400" b="0" i="0" u="none" strike="noStrike">
                          <a:solidFill>
                            <a:srgbClr val="000000"/>
                          </a:solidFill>
                          <a:effectLst/>
                          <a:latin typeface="Tahoma" panose="020B0604030504040204" pitchFamily="34" charset="0"/>
                        </a:rPr>
                        <a:t>İç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effectLst/>
                          <a:latin typeface="Tahoma" panose="020B0604030504040204" pitchFamily="34" charset="0"/>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effectLst/>
                          <a:latin typeface="Tahoma" panose="020B0604030504040204" pitchFamily="34" charset="0"/>
                        </a:rPr>
                        <a:t>İç Müşteri Memnuniyetsizliği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5133635"/>
                  </a:ext>
                </a:extLst>
              </a:tr>
              <a:tr h="93601">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effectLst/>
                          <a:latin typeface="Tahoma" panose="020B0604030504040204" pitchFamily="34" charset="0"/>
                        </a:rPr>
                        <a:t>Dış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effectLst/>
                          <a:latin typeface="Tahoma" panose="020B0604030504040204" pitchFamily="34" charset="0"/>
                        </a:rPr>
                        <a:t>Dış Müşteri Memnuniyetsizliği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4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9989936"/>
                  </a:ext>
                </a:extLst>
              </a:tr>
              <a:tr h="104612">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effectLst/>
                          <a:latin typeface="Tahoma" panose="020B0604030504040204" pitchFamily="34" charset="0"/>
                        </a:rPr>
                        <a:t>Eğitim Sonuçları</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effectLst/>
                          <a:latin typeface="Tahoma" panose="020B0604030504040204" pitchFamily="34" charset="0"/>
                        </a:rPr>
                        <a:t>Çalışan Memnuniyetsizliği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4164622"/>
                  </a:ext>
                </a:extLst>
              </a:tr>
              <a:tr h="104612">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effectLst/>
                          <a:latin typeface="Tahoma" panose="020B0604030504040204" pitchFamily="34" charset="0"/>
                        </a:rPr>
                        <a:t>Personel Performans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effectLst/>
                          <a:latin typeface="Tahoma" panose="020B0604030504040204" pitchFamily="34" charset="0"/>
                        </a:rPr>
                        <a:t>Kalite Hedef Uygunsuzluğu</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4822628"/>
                  </a:ext>
                </a:extLst>
              </a:tr>
              <a:tr h="104612">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effectLst/>
                          <a:latin typeface="Tahoma" panose="020B0604030504040204" pitchFamily="34" charset="0"/>
                        </a:rPr>
                        <a:t>Tedarikçi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effectLst/>
                          <a:latin typeface="Tahoma" panose="020B0604030504040204" pitchFamily="34" charset="0"/>
                        </a:rPr>
                        <a:t>Dokümantasyon</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9410466"/>
                  </a:ext>
                </a:extLst>
              </a:tr>
              <a:tr h="104612">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effectLst/>
                          <a:latin typeface="Tahoma" panose="020B0604030504040204" pitchFamily="34" charset="0"/>
                        </a:rPr>
                        <a:t>İşgüvenliği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effectLst/>
                          <a:latin typeface="Tahoma" panose="020B0604030504040204" pitchFamily="34" charset="0"/>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95969539"/>
                  </a:ext>
                </a:extLst>
              </a:tr>
              <a:tr h="104612">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effectLst/>
                          <a:latin typeface="Tahoma" panose="020B0604030504040204" pitchFamily="34" charset="0"/>
                        </a:rPr>
                        <a:t>Acil Durumlar</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effectLst/>
                          <a:latin typeface="Tahoma" panose="020B0604030504040204" pitchFamily="34" charset="0"/>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0776222"/>
                  </a:ext>
                </a:extLst>
              </a:tr>
              <a:tr h="104612">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effectLst/>
                          <a:latin typeface="Tahoma" panose="020B0604030504040204" pitchFamily="34" charset="0"/>
                        </a:rPr>
                        <a:t>Veri Analizi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effectLst/>
                          <a:latin typeface="Tahoma" panose="020B0604030504040204" pitchFamily="34" charset="0"/>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3480721"/>
                  </a:ext>
                </a:extLst>
              </a:tr>
              <a:tr h="88095">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6108846"/>
                  </a:ext>
                </a:extLst>
              </a:tr>
              <a:tr h="93601">
                <a:tc gridSpan="11">
                  <a:txBody>
                    <a:bodyPr/>
                    <a:lstStyle/>
                    <a:p>
                      <a:pPr algn="l" fontAlgn="b"/>
                      <a:r>
                        <a:rPr lang="tr-TR" sz="400" b="1" i="0" u="none" strike="noStrike">
                          <a:solidFill>
                            <a:srgbClr val="000000"/>
                          </a:solidFill>
                          <a:effectLst/>
                          <a:latin typeface="Tahoma" panose="020B0604030504040204" pitchFamily="34" charset="0"/>
                        </a:rPr>
                        <a:t>UYGUNSUZLUK TANIMI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15815698"/>
                  </a:ext>
                </a:extLst>
              </a:tr>
              <a:tr h="264285">
                <a:tc gridSpan="11">
                  <a:txBody>
                    <a:bodyPr/>
                    <a:lstStyle/>
                    <a:p>
                      <a:pPr algn="ctr" fontAlgn="ctr"/>
                      <a:r>
                        <a:rPr lang="tr-TR" sz="400" b="0" i="0" u="none" strike="noStrike">
                          <a:solidFill>
                            <a:srgbClr val="000000"/>
                          </a:solidFill>
                          <a:effectLst/>
                          <a:latin typeface="Tahoma" panose="020B0604030504040204" pitchFamily="34" charset="0"/>
                        </a:rPr>
                        <a:t>Enstitü müdürünün şikayet sistemine girişi yoktur. Ancak enstitü sekreterinin vardır. </a:t>
                      </a:r>
                      <a:br>
                        <a:rPr lang="tr-TR" sz="400" b="0" i="0" u="none" strike="noStrike">
                          <a:solidFill>
                            <a:srgbClr val="000000"/>
                          </a:solidFill>
                          <a:effectLst/>
                          <a:latin typeface="Tahoma" panose="020B0604030504040204" pitchFamily="34" charset="0"/>
                        </a:rPr>
                      </a:br>
                      <a:r>
                        <a:rPr lang="tr-TR" sz="400" b="0" i="0" u="none" strike="noStrike">
                          <a:solidFill>
                            <a:srgbClr val="000000"/>
                          </a:solidFill>
                          <a:effectLst/>
                          <a:latin typeface="Tahoma" panose="020B0604030504040204" pitchFamily="34" charset="0"/>
                        </a:rPr>
                        <a:t> (ISO 9001:2015 Madde No: 7.2 - ISO 10002:2014 Madde No: 5.3)-Minör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784491432"/>
                  </a:ext>
                </a:extLst>
              </a:tr>
              <a:tr h="93601">
                <a:tc gridSpan="5">
                  <a:txBody>
                    <a:bodyPr/>
                    <a:lstStyle/>
                    <a:p>
                      <a:pPr algn="ctr" fontAlgn="b"/>
                      <a:r>
                        <a:rPr lang="tr-TR" sz="400" b="1" i="0" u="none" strike="noStrike">
                          <a:solidFill>
                            <a:srgbClr val="000000"/>
                          </a:solidFill>
                          <a:effectLst/>
                          <a:latin typeface="Tahoma" panose="020B0604030504040204" pitchFamily="34" charset="0"/>
                        </a:rPr>
                        <a:t>DF AÇILAN BÖLÜM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b"/>
                      <a:r>
                        <a:rPr lang="tr-TR" sz="400" b="1" i="0" u="none" strike="noStrike">
                          <a:solidFill>
                            <a:srgbClr val="000000"/>
                          </a:solidFill>
                          <a:effectLst/>
                          <a:latin typeface="Tahoma" panose="020B0604030504040204" pitchFamily="34" charset="0"/>
                        </a:rPr>
                        <a:t>DF AÇAN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241404691"/>
                  </a:ext>
                </a:extLst>
              </a:tr>
              <a:tr h="247765">
                <a:tc gridSpan="5">
                  <a:txBody>
                    <a:bodyPr/>
                    <a:lstStyle/>
                    <a:p>
                      <a:pPr algn="ctr" fontAlgn="ctr"/>
                      <a:r>
                        <a:rPr lang="tr-TR" sz="400" b="0" i="0" u="none" strike="noStrike">
                          <a:solidFill>
                            <a:srgbClr val="000000"/>
                          </a:solidFill>
                          <a:effectLst/>
                          <a:latin typeface="Tahoma" panose="020B0604030504040204" pitchFamily="34" charset="0"/>
                        </a:rPr>
                        <a:t>İbrahim Sani MERT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400" b="0" i="0" u="none" strike="noStrike">
                          <a:solidFill>
                            <a:srgbClr val="000000"/>
                          </a:solidFill>
                          <a:effectLst/>
                          <a:latin typeface="Tahoma" panose="020B0604030504040204" pitchFamily="34" charset="0"/>
                        </a:rPr>
                        <a:t>Semih ÖZKAN - Pınar YILDIZ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676125229"/>
                  </a:ext>
                </a:extLst>
              </a:tr>
              <a:tr h="93601">
                <a:tc gridSpan="11">
                  <a:txBody>
                    <a:bodyPr/>
                    <a:lstStyle/>
                    <a:p>
                      <a:pPr algn="l" fontAlgn="b"/>
                      <a:r>
                        <a:rPr lang="tr-TR" sz="400" b="1" i="0" u="none" strike="noStrike">
                          <a:solidFill>
                            <a:srgbClr val="000000"/>
                          </a:solidFill>
                          <a:effectLst/>
                          <a:latin typeface="Tahoma" panose="020B0604030504040204" pitchFamily="34" charset="0"/>
                        </a:rPr>
                        <a:t>KÖK NEDEN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610155370"/>
                  </a:ext>
                </a:extLst>
              </a:tr>
              <a:tr h="88095">
                <a:tc gridSpan="11">
                  <a:txBody>
                    <a:bodyPr/>
                    <a:lstStyle/>
                    <a:p>
                      <a:pPr algn="ctr" fontAlgn="ctr"/>
                      <a:r>
                        <a:rPr lang="tr-TR" sz="400" b="0" i="0" u="none" strike="noStrike">
                          <a:solidFill>
                            <a:srgbClr val="000000"/>
                          </a:solidFill>
                          <a:effectLst/>
                          <a:latin typeface="Tahoma" panose="020B0604030504040204" pitchFamily="34" charset="0"/>
                        </a:rPr>
                        <a:t>Üniversitenin yeni sisteme adaptasyon süreci içinde olması nedeniyle şifre talebinin takip edilmemesi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990098960"/>
                  </a:ext>
                </a:extLst>
              </a:tr>
              <a:tr h="93601">
                <a:tc gridSpan="11">
                  <a:txBody>
                    <a:bodyPr/>
                    <a:lstStyle/>
                    <a:p>
                      <a:pPr algn="l" fontAlgn="b"/>
                      <a:r>
                        <a:rPr lang="tr-TR" sz="400" b="1" i="0" u="none" strike="noStrike">
                          <a:solidFill>
                            <a:srgbClr val="000000"/>
                          </a:solidFill>
                          <a:effectLst/>
                          <a:latin typeface="Tahoma" panose="020B0604030504040204" pitchFamily="34" charset="0"/>
                        </a:rPr>
                        <a:t>YAPILACAK GEÇİCİ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729888499"/>
                  </a:ext>
                </a:extLst>
              </a:tr>
              <a:tr h="93601">
                <a:tc>
                  <a:txBody>
                    <a:bodyPr/>
                    <a:lstStyle/>
                    <a:p>
                      <a:pPr algn="ctr" fontAlgn="b"/>
                      <a:r>
                        <a:rPr lang="tr-TR" sz="400" b="1" i="0" u="none" strike="noStrike">
                          <a:solidFill>
                            <a:srgbClr val="000000"/>
                          </a:solidFill>
                          <a:effectLst/>
                          <a:latin typeface="Tahoma" panose="020B0604030504040204" pitchFamily="34" charset="0"/>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1" i="0" u="none" strike="noStrike">
                          <a:solidFill>
                            <a:srgbClr val="000000"/>
                          </a:solidFill>
                          <a:effectLst/>
                          <a:latin typeface="Tahoma" panose="020B0604030504040204" pitchFamily="34" charset="0"/>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effectLst/>
                          <a:latin typeface="Tahoma" panose="020B0604030504040204" pitchFamily="34" charset="0"/>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1" i="0" u="none" strike="noStrike">
                          <a:solidFill>
                            <a:srgbClr val="000000"/>
                          </a:solidFill>
                          <a:effectLst/>
                          <a:latin typeface="Tahoma" panose="020B0604030504040204" pitchFamily="34" charset="0"/>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658346390"/>
                  </a:ext>
                </a:extLst>
              </a:tr>
              <a:tr h="93601">
                <a:tc>
                  <a:txBody>
                    <a:bodyPr/>
                    <a:lstStyle/>
                    <a:p>
                      <a:pPr algn="ctr" fontAlgn="b"/>
                      <a:r>
                        <a:rPr lang="tr-TR" sz="400" b="0" i="0" u="none" strike="noStrike">
                          <a:solidFill>
                            <a:srgbClr val="000000"/>
                          </a:solidFill>
                          <a:effectLst/>
                          <a:latin typeface="Tahoma" panose="020B060403050404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it-IT" sz="400" b="0" i="0" u="none" strike="noStrike">
                          <a:solidFill>
                            <a:srgbClr val="000000"/>
                          </a:solidFill>
                          <a:effectLst/>
                          <a:latin typeface="Tahoma" panose="020B0604030504040204" pitchFamily="34" charset="0"/>
                        </a:rPr>
                        <a:t>Talep ile ilgili mail gönderilmesi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effectLst/>
                          <a:latin typeface="Tahoma" panose="020B0604030504040204" pitchFamily="34" charset="0"/>
                        </a:rPr>
                        <a:t>Bilgi İşlem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effectLst/>
                          <a:latin typeface="Tahoma" panose="020B0604030504040204" pitchFamily="34" charset="0"/>
                        </a:rPr>
                        <a:t>24.10.2018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032912988"/>
                  </a:ext>
                </a:extLst>
              </a:tr>
              <a:tr h="93601">
                <a:tc>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057145340"/>
                  </a:ext>
                </a:extLst>
              </a:tr>
              <a:tr h="93601">
                <a:tc>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3945909791"/>
                  </a:ext>
                </a:extLst>
              </a:tr>
              <a:tr h="93601">
                <a:tc>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897810639"/>
                  </a:ext>
                </a:extLst>
              </a:tr>
              <a:tr h="93601">
                <a:tc gridSpan="11">
                  <a:txBody>
                    <a:bodyPr/>
                    <a:lstStyle/>
                    <a:p>
                      <a:pPr algn="l" fontAlgn="b"/>
                      <a:r>
                        <a:rPr lang="tr-TR" sz="400" b="1" i="0" u="none" strike="noStrike">
                          <a:solidFill>
                            <a:srgbClr val="000000"/>
                          </a:solidFill>
                          <a:effectLst/>
                          <a:latin typeface="Tahoma" panose="020B0604030504040204" pitchFamily="34" charset="0"/>
                        </a:rPr>
                        <a:t>YAPILACAK KALICI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829595963"/>
                  </a:ext>
                </a:extLst>
              </a:tr>
              <a:tr h="93601">
                <a:tc>
                  <a:txBody>
                    <a:bodyPr/>
                    <a:lstStyle/>
                    <a:p>
                      <a:pPr algn="ctr" fontAlgn="b"/>
                      <a:r>
                        <a:rPr lang="tr-TR" sz="400" b="1" i="0" u="none" strike="noStrike">
                          <a:solidFill>
                            <a:srgbClr val="000000"/>
                          </a:solidFill>
                          <a:effectLst/>
                          <a:latin typeface="Tahoma" panose="020B0604030504040204" pitchFamily="34" charset="0"/>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1" i="0" u="none" strike="noStrike">
                          <a:solidFill>
                            <a:srgbClr val="000000"/>
                          </a:solidFill>
                          <a:effectLst/>
                          <a:latin typeface="Tahoma" panose="020B0604030504040204" pitchFamily="34" charset="0"/>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effectLst/>
                          <a:latin typeface="Tahoma" panose="020B0604030504040204" pitchFamily="34" charset="0"/>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1" i="0" u="none" strike="noStrike">
                          <a:solidFill>
                            <a:srgbClr val="000000"/>
                          </a:solidFill>
                          <a:effectLst/>
                          <a:latin typeface="Tahoma" panose="020B0604030504040204" pitchFamily="34" charset="0"/>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579156740"/>
                  </a:ext>
                </a:extLst>
              </a:tr>
              <a:tr h="93601">
                <a:tc>
                  <a:txBody>
                    <a:bodyPr/>
                    <a:lstStyle/>
                    <a:p>
                      <a:pPr algn="ctr" fontAlgn="b"/>
                      <a:r>
                        <a:rPr lang="tr-TR" sz="400" b="0" i="0" u="none" strike="noStrike">
                          <a:solidFill>
                            <a:srgbClr val="000000"/>
                          </a:solidFill>
                          <a:effectLst/>
                          <a:latin typeface="Tahoma" panose="020B060403050404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effectLst/>
                          <a:latin typeface="Tahoma" panose="020B0604030504040204" pitchFamily="34" charset="0"/>
                        </a:rPr>
                        <a:t>Talep ile ilgili eğitim alınması ve şifre edinilmesi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effectLst/>
                          <a:latin typeface="Tahoma" panose="020B0604030504040204" pitchFamily="34" charset="0"/>
                        </a:rPr>
                        <a:t>Enstitü Müdürlüğü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effectLst/>
                          <a:latin typeface="Tahoma" panose="020B0604030504040204" pitchFamily="34" charset="0"/>
                        </a:rPr>
                        <a:t>13.11.2018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82091283"/>
                  </a:ext>
                </a:extLst>
              </a:tr>
              <a:tr h="93601">
                <a:tc>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67363015"/>
                  </a:ext>
                </a:extLst>
              </a:tr>
              <a:tr h="93601">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84874100"/>
                  </a:ext>
                </a:extLst>
              </a:tr>
              <a:tr h="93601">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584580069"/>
                  </a:ext>
                </a:extLst>
              </a:tr>
              <a:tr h="93601">
                <a:tc gridSpan="11">
                  <a:txBody>
                    <a:bodyPr/>
                    <a:lstStyle/>
                    <a:p>
                      <a:pPr algn="l" fontAlgn="b"/>
                      <a:r>
                        <a:rPr lang="tr-TR" sz="400" b="1" i="0" u="none" strike="noStrike">
                          <a:solidFill>
                            <a:srgbClr val="000000"/>
                          </a:solidFill>
                          <a:effectLst/>
                          <a:latin typeface="Tahoma" panose="020B0604030504040204" pitchFamily="34" charset="0"/>
                        </a:rPr>
                        <a:t>TAKİP VE 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39153900"/>
                  </a:ext>
                </a:extLst>
              </a:tr>
              <a:tr h="93601">
                <a:tc gridSpan="2">
                  <a:txBody>
                    <a:bodyPr/>
                    <a:lstStyle/>
                    <a:p>
                      <a:pPr algn="ctr" fontAlgn="b"/>
                      <a:r>
                        <a:rPr lang="tr-TR" sz="400" b="1" i="0" u="none" strike="noStrike">
                          <a:solidFill>
                            <a:srgbClr val="000000"/>
                          </a:solidFill>
                          <a:effectLst/>
                          <a:latin typeface="Tahoma" panose="020B0604030504040204" pitchFamily="34" charset="0"/>
                        </a:rPr>
                        <a:t>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1" i="0" u="none" strike="noStrike">
                          <a:solidFill>
                            <a:srgbClr val="000000"/>
                          </a:solidFill>
                          <a:effectLst/>
                          <a:latin typeface="Tahoma" panose="020B0604030504040204" pitchFamily="34" charset="0"/>
                        </a:rPr>
                        <a:t>Takibi Gerçekleştiren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1" i="0" u="none" strike="noStrike">
                          <a:solidFill>
                            <a:srgbClr val="000000"/>
                          </a:solidFill>
                          <a:effectLst/>
                          <a:latin typeface="Tahoma" panose="020B0604030504040204" pitchFamily="34" charset="0"/>
                        </a:rPr>
                        <a:t>Takip Sonucu&amp;Karar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1" i="0" u="none" strike="noStrike">
                          <a:solidFill>
                            <a:srgbClr val="000000"/>
                          </a:solidFill>
                          <a:effectLst/>
                          <a:latin typeface="Tahoma" panose="020B0604030504040204" pitchFamily="34" charset="0"/>
                        </a:rPr>
                        <a:t>Takip Eden Onayı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802726548"/>
                  </a:ext>
                </a:extLst>
              </a:tr>
              <a:tr h="93601">
                <a:tc gridSpan="2">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3761992788"/>
                  </a:ext>
                </a:extLst>
              </a:tr>
              <a:tr h="93601">
                <a:tc gridSpan="2">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4257893541"/>
                  </a:ext>
                </a:extLst>
              </a:tr>
              <a:tr h="264285">
                <a:tc gridSpan="2">
                  <a:txBody>
                    <a:bodyPr/>
                    <a:lstStyle/>
                    <a:p>
                      <a:pPr algn="l" fontAlgn="b"/>
                      <a:r>
                        <a:rPr lang="tr-TR" sz="400" b="1" i="0" u="none" strike="noStrike">
                          <a:solidFill>
                            <a:srgbClr val="000000"/>
                          </a:solidFill>
                          <a:effectLst/>
                          <a:latin typeface="Tahoma" panose="020B0604030504040204" pitchFamily="34" charset="0"/>
                        </a:rPr>
                        <a:t>Faaliyetin Etkinlik 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tr-TR"/>
                    </a:p>
                  </a:txBody>
                  <a:tcPr/>
                </a:tc>
                <a:extLst>
                  <a:ext uri="{0D108BD9-81ED-4DB2-BD59-A6C34878D82A}">
                    <a16:rowId xmlns:a16="http://schemas.microsoft.com/office/drawing/2014/main" val="749465395"/>
                  </a:ext>
                </a:extLst>
              </a:tr>
              <a:tr h="93601">
                <a:tc gridSpan="5">
                  <a:txBody>
                    <a:bodyPr/>
                    <a:lstStyle/>
                    <a:p>
                      <a:pPr algn="l" fontAlgn="b"/>
                      <a:r>
                        <a:rPr lang="tr-TR" sz="400" b="1" i="0" u="none" strike="noStrike">
                          <a:solidFill>
                            <a:srgbClr val="000000"/>
                          </a:solidFill>
                          <a:effectLst/>
                          <a:latin typeface="Tahoma" panose="020B0604030504040204" pitchFamily="34" charset="0"/>
                        </a:rPr>
                        <a:t>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val="957683604"/>
                  </a:ext>
                </a:extLst>
              </a:tr>
              <a:tr h="93601">
                <a:tc gridSpan="11">
                  <a:txBody>
                    <a:bodyPr/>
                    <a:lstStyle/>
                    <a:p>
                      <a:pPr algn="l" fontAlgn="b"/>
                      <a:r>
                        <a:rPr lang="tr-TR" sz="400" b="1" i="0" u="none" strike="noStrike">
                          <a:solidFill>
                            <a:srgbClr val="000000"/>
                          </a:solidFill>
                          <a:effectLst/>
                          <a:latin typeface="Tahoma" panose="020B0604030504040204" pitchFamily="34" charset="0"/>
                        </a:rPr>
                        <a:t>DF'NİN ETKİLEDİĞİ DOKÜMANTASYONLAR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9694"/>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291718722"/>
                  </a:ext>
                </a:extLst>
              </a:tr>
              <a:tr h="93601">
                <a:tc gridSpan="2">
                  <a:txBody>
                    <a:bodyPr/>
                    <a:lstStyle/>
                    <a:p>
                      <a:pPr algn="l" fontAlgn="b"/>
                      <a:r>
                        <a:rPr lang="tr-TR" sz="400" b="0" i="0" u="none" strike="noStrike">
                          <a:solidFill>
                            <a:srgbClr val="000000"/>
                          </a:solidFill>
                          <a:effectLst/>
                          <a:latin typeface="Tahoma" panose="020B0604030504040204" pitchFamily="34" charset="0"/>
                        </a:rPr>
                        <a:t>Kalite El Kitabı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24894847"/>
                  </a:ext>
                </a:extLst>
              </a:tr>
              <a:tr h="93601">
                <a:tc>
                  <a:txBody>
                    <a:bodyPr/>
                    <a:lstStyle/>
                    <a:p>
                      <a:pPr algn="l" fontAlgn="b"/>
                      <a:r>
                        <a:rPr lang="tr-TR" sz="400" b="0" i="0" u="none" strike="noStrike">
                          <a:solidFill>
                            <a:srgbClr val="000000"/>
                          </a:solidFill>
                          <a:effectLst/>
                          <a:latin typeface="Tahoma" panose="020B0604030504040204" pitchFamily="34" charset="0"/>
                        </a:rPr>
                        <a:t>Prosedür</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6483474"/>
                  </a:ext>
                </a:extLst>
              </a:tr>
              <a:tr h="93601">
                <a:tc>
                  <a:txBody>
                    <a:bodyPr/>
                    <a:lstStyle/>
                    <a:p>
                      <a:pPr algn="l" fontAlgn="b"/>
                      <a:r>
                        <a:rPr lang="tr-TR" sz="400" b="0" i="0" u="none" strike="noStrike">
                          <a:solidFill>
                            <a:srgbClr val="000000"/>
                          </a:solidFill>
                          <a:effectLst/>
                          <a:latin typeface="Tahoma" panose="020B0604030504040204" pitchFamily="34" charset="0"/>
                        </a:rPr>
                        <a:t>Talimat</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15990735"/>
                  </a:ext>
                </a:extLst>
              </a:tr>
              <a:tr h="93601">
                <a:tc gridSpan="3">
                  <a:txBody>
                    <a:bodyPr/>
                    <a:lstStyle/>
                    <a:p>
                      <a:pPr algn="l" fontAlgn="b"/>
                      <a:r>
                        <a:rPr lang="tr-TR" sz="400" b="0" i="0" u="none" strike="noStrike">
                          <a:solidFill>
                            <a:srgbClr val="000000"/>
                          </a:solidFill>
                          <a:effectLst/>
                          <a:latin typeface="Tahoma" panose="020B0604030504040204" pitchFamily="34" charset="0"/>
                        </a:rPr>
                        <a:t>Kaplumbağa Şeması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06061509"/>
                  </a:ext>
                </a:extLst>
              </a:tr>
              <a:tr h="93601">
                <a:tc>
                  <a:txBody>
                    <a:bodyPr/>
                    <a:lstStyle/>
                    <a:p>
                      <a:pPr algn="l" fontAlgn="b"/>
                      <a:r>
                        <a:rPr lang="tr-TR" sz="400" b="0" i="0" u="none" strike="noStrike">
                          <a:solidFill>
                            <a:srgbClr val="000000"/>
                          </a:solidFill>
                          <a:effectLst/>
                          <a:latin typeface="Tahoma" panose="020B0604030504040204" pitchFamily="34" charset="0"/>
                        </a:rPr>
                        <a:t>İş Akışı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7267982"/>
                  </a:ext>
                </a:extLst>
              </a:tr>
              <a:tr h="93601">
                <a:tc>
                  <a:txBody>
                    <a:bodyPr/>
                    <a:lstStyle/>
                    <a:p>
                      <a:pPr algn="l" fontAlgn="b"/>
                      <a:r>
                        <a:rPr lang="tr-TR" sz="400" b="0" i="0" u="none" strike="noStrike">
                          <a:solidFill>
                            <a:srgbClr val="000000"/>
                          </a:solidFill>
                          <a:effectLst/>
                          <a:latin typeface="Tahoma" panose="020B0604030504040204" pitchFamily="34" charset="0"/>
                        </a:rPr>
                        <a:t>Form</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50402179"/>
                  </a:ext>
                </a:extLst>
              </a:tr>
              <a:tr h="93601">
                <a:tc gridSpan="2">
                  <a:txBody>
                    <a:bodyPr/>
                    <a:lstStyle/>
                    <a:p>
                      <a:pPr algn="l" fontAlgn="b"/>
                      <a:r>
                        <a:rPr lang="tr-TR" sz="400" b="0" i="0" u="none" strike="noStrike">
                          <a:solidFill>
                            <a:srgbClr val="000000"/>
                          </a:solidFill>
                          <a:effectLst/>
                          <a:latin typeface="Tahoma" panose="020B0604030504040204" pitchFamily="34" charset="0"/>
                        </a:rPr>
                        <a:t>Faaliyet Planı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65742922"/>
                  </a:ext>
                </a:extLst>
              </a:tr>
              <a:tr h="93601">
                <a:tc gridSpan="2">
                  <a:txBody>
                    <a:bodyPr/>
                    <a:lstStyle/>
                    <a:p>
                      <a:pPr algn="l" fontAlgn="b"/>
                      <a:r>
                        <a:rPr lang="tr-TR" sz="400" b="0" i="0" u="none" strike="noStrike">
                          <a:solidFill>
                            <a:srgbClr val="000000"/>
                          </a:solidFill>
                          <a:effectLst/>
                          <a:latin typeface="Tahoma" panose="020B0604030504040204" pitchFamily="34" charset="0"/>
                        </a:rPr>
                        <a:t>Stratejik Plan</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60458696"/>
                  </a:ext>
                </a:extLst>
              </a:tr>
              <a:tr h="93601">
                <a:tc gridSpan="2">
                  <a:txBody>
                    <a:bodyPr/>
                    <a:lstStyle/>
                    <a:p>
                      <a:pPr algn="l" fontAlgn="b"/>
                      <a:r>
                        <a:rPr lang="tr-TR" sz="400" b="0" i="0" u="none" strike="noStrike">
                          <a:solidFill>
                            <a:srgbClr val="000000"/>
                          </a:solidFill>
                          <a:effectLst/>
                          <a:latin typeface="Tahoma" panose="020B0604030504040204" pitchFamily="34" charset="0"/>
                        </a:rPr>
                        <a:t>Kalite Hedefleri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61089849"/>
                  </a:ext>
                </a:extLst>
              </a:tr>
              <a:tr h="93601">
                <a:tc gridSpan="2">
                  <a:txBody>
                    <a:bodyPr/>
                    <a:lstStyle/>
                    <a:p>
                      <a:pPr algn="l" fontAlgn="b"/>
                      <a:r>
                        <a:rPr lang="tr-TR" sz="400" b="0" i="0" u="none" strike="noStrike">
                          <a:solidFill>
                            <a:srgbClr val="000000"/>
                          </a:solidFill>
                          <a:effectLst/>
                          <a:latin typeface="Tahoma" panose="020B0604030504040204" pitchFamily="34" charset="0"/>
                        </a:rPr>
                        <a:t>Risk Analizi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27568808"/>
                  </a:ext>
                </a:extLst>
              </a:tr>
              <a:tr h="93601">
                <a:tc gridSpan="2">
                  <a:txBody>
                    <a:bodyPr/>
                    <a:lstStyle/>
                    <a:p>
                      <a:pPr algn="l" fontAlgn="b"/>
                      <a:r>
                        <a:rPr lang="tr-TR" sz="400" b="0" i="0" u="none" strike="noStrike">
                          <a:solidFill>
                            <a:srgbClr val="000000"/>
                          </a:solidFill>
                          <a:effectLst/>
                          <a:latin typeface="Tahoma" panose="020B0604030504040204" pitchFamily="34" charset="0"/>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28043464"/>
                  </a:ext>
                </a:extLst>
              </a:tr>
              <a:tr h="93601">
                <a:tc gridSpan="2">
                  <a:txBody>
                    <a:bodyPr/>
                    <a:lstStyle/>
                    <a:p>
                      <a:pPr algn="l" fontAlgn="b"/>
                      <a:r>
                        <a:rPr lang="tr-TR" sz="400" b="0" i="0" u="none" strike="noStrike">
                          <a:solidFill>
                            <a:srgbClr val="000000"/>
                          </a:solidFill>
                          <a:effectLst/>
                          <a:latin typeface="Tahoma" panose="020B0604030504040204" pitchFamily="34" charset="0"/>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5344305"/>
                  </a:ext>
                </a:extLst>
              </a:tr>
              <a:tr h="93601">
                <a:tc gridSpan="2">
                  <a:txBody>
                    <a:bodyPr/>
                    <a:lstStyle/>
                    <a:p>
                      <a:pPr algn="l" fontAlgn="b"/>
                      <a:r>
                        <a:rPr lang="tr-TR" sz="400" b="0" i="0" u="none" strike="noStrike">
                          <a:solidFill>
                            <a:srgbClr val="000000"/>
                          </a:solidFill>
                          <a:effectLst/>
                          <a:latin typeface="Tahoma" panose="020B0604030504040204" pitchFamily="34" charset="0"/>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41138354"/>
                  </a:ext>
                </a:extLst>
              </a:tr>
              <a:tr h="93601">
                <a:tc gridSpan="2">
                  <a:txBody>
                    <a:bodyPr/>
                    <a:lstStyle/>
                    <a:p>
                      <a:pPr algn="l" fontAlgn="b"/>
                      <a:r>
                        <a:rPr lang="tr-TR" sz="400" b="0" i="0" u="none" strike="noStrike">
                          <a:solidFill>
                            <a:srgbClr val="000000"/>
                          </a:solidFill>
                          <a:effectLst/>
                          <a:latin typeface="Tahoma" panose="020B0604030504040204" pitchFamily="34" charset="0"/>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5">
                  <a:txBody>
                    <a:bodyPr/>
                    <a:lstStyle/>
                    <a:p>
                      <a:pPr algn="l" fontAlgn="b"/>
                      <a:r>
                        <a:rPr lang="tr-TR"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7925907"/>
                  </a:ext>
                </a:extLst>
              </a:tr>
              <a:tr h="93601">
                <a:tc gridSpan="11">
                  <a:txBody>
                    <a:bodyPr/>
                    <a:lstStyle/>
                    <a:p>
                      <a:pPr algn="l" fontAlgn="b"/>
                      <a:r>
                        <a:rPr lang="tr-TR" sz="400" b="1" i="0" u="none" strike="noStrike">
                          <a:solidFill>
                            <a:srgbClr val="000000"/>
                          </a:solidFill>
                          <a:effectLst/>
                          <a:latin typeface="Tahoma" panose="020B0604030504040204" pitchFamily="34" charset="0"/>
                        </a:rPr>
                        <a:t>DF KAPANMA HIZI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80317803"/>
                  </a:ext>
                </a:extLst>
              </a:tr>
              <a:tr h="162609">
                <a:tc gridSpan="11">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276995321"/>
                  </a:ext>
                </a:extLst>
              </a:tr>
              <a:tr h="104612">
                <a:tc gridSpan="7">
                  <a:txBody>
                    <a:bodyPr/>
                    <a:lstStyle/>
                    <a:p>
                      <a:pPr algn="l" fontAlgn="b"/>
                      <a:r>
                        <a:rPr lang="tr-TR" sz="400" b="0" i="0" u="none" strike="noStrike">
                          <a:solidFill>
                            <a:srgbClr val="000000"/>
                          </a:solidFill>
                          <a:effectLst/>
                          <a:latin typeface="Tahoma" panose="020B0604030504040204" pitchFamily="34" charset="0"/>
                        </a:rPr>
                        <a:t>Form No:KY-FR-0010 Yayın Tarihi:03.05.2018 Değ.Tarihi:-Değ.No:0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08818157"/>
                  </a:ext>
                </a:extLst>
              </a:tr>
              <a:tr h="104612">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dirty="0">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144702317"/>
                  </a:ext>
                </a:extLst>
              </a:tr>
            </a:tbl>
          </a:graphicData>
        </a:graphic>
      </p:graphicFrame>
      <p:sp>
        <p:nvSpPr>
          <p:cNvPr id="80" name="Metin kutusu 1">
            <a:extLst>
              <a:ext uri="{FF2B5EF4-FFF2-40B4-BE49-F238E27FC236}">
                <a16:creationId xmlns:a16="http://schemas.microsoft.com/office/drawing/2014/main" id="{00000000-0008-0000-0000-000002000000}"/>
              </a:ext>
            </a:extLst>
          </p:cNvPr>
          <p:cNvSpPr txBox="1"/>
          <p:nvPr/>
        </p:nvSpPr>
        <p:spPr>
          <a:xfrm>
            <a:off x="8713788" y="2390775"/>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1" name="Metin kutusu 2">
            <a:extLst>
              <a:ext uri="{FF2B5EF4-FFF2-40B4-BE49-F238E27FC236}">
                <a16:creationId xmlns:a16="http://schemas.microsoft.com/office/drawing/2014/main" id="{00000000-0008-0000-0000-000003000000}"/>
              </a:ext>
            </a:extLst>
          </p:cNvPr>
          <p:cNvSpPr txBox="1"/>
          <p:nvPr/>
        </p:nvSpPr>
        <p:spPr>
          <a:xfrm>
            <a:off x="9456738" y="2371725"/>
            <a:ext cx="152400" cy="95250"/>
          </a:xfrm>
          <a:prstGeom prst="rect">
            <a:avLst/>
          </a:prstGeom>
          <a:solidFill>
            <a:schemeClr val="bg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2" name="Metin kutusu 3">
            <a:extLst>
              <a:ext uri="{FF2B5EF4-FFF2-40B4-BE49-F238E27FC236}">
                <a16:creationId xmlns:a16="http://schemas.microsoft.com/office/drawing/2014/main" id="{00000000-0008-0000-0000-000004000000}"/>
              </a:ext>
            </a:extLst>
          </p:cNvPr>
          <p:cNvSpPr txBox="1"/>
          <p:nvPr/>
        </p:nvSpPr>
        <p:spPr>
          <a:xfrm>
            <a:off x="4865688" y="90678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3" name="Metin kutusu 4">
            <a:extLst>
              <a:ext uri="{FF2B5EF4-FFF2-40B4-BE49-F238E27FC236}">
                <a16:creationId xmlns:a16="http://schemas.microsoft.com/office/drawing/2014/main" id="{00000000-0008-0000-0000-000005000000}"/>
              </a:ext>
            </a:extLst>
          </p:cNvPr>
          <p:cNvSpPr txBox="1"/>
          <p:nvPr/>
        </p:nvSpPr>
        <p:spPr>
          <a:xfrm>
            <a:off x="4865688" y="9229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4" name="Metin kutusu 5">
            <a:extLst>
              <a:ext uri="{FF2B5EF4-FFF2-40B4-BE49-F238E27FC236}">
                <a16:creationId xmlns:a16="http://schemas.microsoft.com/office/drawing/2014/main" id="{00000000-0008-0000-0000-000006000000}"/>
              </a:ext>
            </a:extLst>
          </p:cNvPr>
          <p:cNvSpPr txBox="1"/>
          <p:nvPr/>
        </p:nvSpPr>
        <p:spPr>
          <a:xfrm>
            <a:off x="4865688" y="93916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5" name="Metin kutusu 6">
            <a:extLst>
              <a:ext uri="{FF2B5EF4-FFF2-40B4-BE49-F238E27FC236}">
                <a16:creationId xmlns:a16="http://schemas.microsoft.com/office/drawing/2014/main" id="{00000000-0008-0000-0000-000007000000}"/>
              </a:ext>
            </a:extLst>
          </p:cNvPr>
          <p:cNvSpPr txBox="1"/>
          <p:nvPr/>
        </p:nvSpPr>
        <p:spPr>
          <a:xfrm>
            <a:off x="4865688" y="95535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6" name="Metin kutusu 7">
            <a:extLst>
              <a:ext uri="{FF2B5EF4-FFF2-40B4-BE49-F238E27FC236}">
                <a16:creationId xmlns:a16="http://schemas.microsoft.com/office/drawing/2014/main" id="{00000000-0008-0000-0000-000008000000}"/>
              </a:ext>
            </a:extLst>
          </p:cNvPr>
          <p:cNvSpPr txBox="1"/>
          <p:nvPr/>
        </p:nvSpPr>
        <p:spPr>
          <a:xfrm>
            <a:off x="4865688" y="97155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7" name="Metin kutusu 8">
            <a:extLst>
              <a:ext uri="{FF2B5EF4-FFF2-40B4-BE49-F238E27FC236}">
                <a16:creationId xmlns:a16="http://schemas.microsoft.com/office/drawing/2014/main" id="{00000000-0008-0000-0000-000009000000}"/>
              </a:ext>
            </a:extLst>
          </p:cNvPr>
          <p:cNvSpPr txBox="1"/>
          <p:nvPr/>
        </p:nvSpPr>
        <p:spPr>
          <a:xfrm>
            <a:off x="4865688" y="98774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8" name="Metin kutusu 9">
            <a:extLst>
              <a:ext uri="{FF2B5EF4-FFF2-40B4-BE49-F238E27FC236}">
                <a16:creationId xmlns:a16="http://schemas.microsoft.com/office/drawing/2014/main" id="{00000000-0008-0000-0000-00000A000000}"/>
              </a:ext>
            </a:extLst>
          </p:cNvPr>
          <p:cNvSpPr txBox="1"/>
          <p:nvPr/>
        </p:nvSpPr>
        <p:spPr>
          <a:xfrm>
            <a:off x="4865688" y="103632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9" name="Metin kutusu 10">
            <a:extLst>
              <a:ext uri="{FF2B5EF4-FFF2-40B4-BE49-F238E27FC236}">
                <a16:creationId xmlns:a16="http://schemas.microsoft.com/office/drawing/2014/main" id="{00000000-0008-0000-0000-00000B000000}"/>
              </a:ext>
            </a:extLst>
          </p:cNvPr>
          <p:cNvSpPr txBox="1"/>
          <p:nvPr/>
        </p:nvSpPr>
        <p:spPr>
          <a:xfrm>
            <a:off x="4865688" y="100393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11">
            <a:extLst>
              <a:ext uri="{FF2B5EF4-FFF2-40B4-BE49-F238E27FC236}">
                <a16:creationId xmlns:a16="http://schemas.microsoft.com/office/drawing/2014/main" id="{00000000-0008-0000-0000-00000C000000}"/>
              </a:ext>
            </a:extLst>
          </p:cNvPr>
          <p:cNvSpPr txBox="1"/>
          <p:nvPr/>
        </p:nvSpPr>
        <p:spPr>
          <a:xfrm>
            <a:off x="4865688" y="102012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12">
            <a:extLst>
              <a:ext uri="{FF2B5EF4-FFF2-40B4-BE49-F238E27FC236}">
                <a16:creationId xmlns:a16="http://schemas.microsoft.com/office/drawing/2014/main" id="{00000000-0008-0000-0000-00000D000000}"/>
              </a:ext>
            </a:extLst>
          </p:cNvPr>
          <p:cNvSpPr txBox="1"/>
          <p:nvPr/>
        </p:nvSpPr>
        <p:spPr>
          <a:xfrm>
            <a:off x="4865688" y="103632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13">
            <a:extLst>
              <a:ext uri="{FF2B5EF4-FFF2-40B4-BE49-F238E27FC236}">
                <a16:creationId xmlns:a16="http://schemas.microsoft.com/office/drawing/2014/main" id="{00000000-0008-0000-0000-00000E000000}"/>
              </a:ext>
            </a:extLst>
          </p:cNvPr>
          <p:cNvSpPr txBox="1"/>
          <p:nvPr/>
        </p:nvSpPr>
        <p:spPr>
          <a:xfrm>
            <a:off x="4865688" y="105251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14">
            <a:extLst>
              <a:ext uri="{FF2B5EF4-FFF2-40B4-BE49-F238E27FC236}">
                <a16:creationId xmlns:a16="http://schemas.microsoft.com/office/drawing/2014/main" id="{00000000-0008-0000-0000-00000F000000}"/>
              </a:ext>
            </a:extLst>
          </p:cNvPr>
          <p:cNvSpPr txBox="1"/>
          <p:nvPr/>
        </p:nvSpPr>
        <p:spPr>
          <a:xfrm>
            <a:off x="4865688" y="106870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15">
            <a:extLst>
              <a:ext uri="{FF2B5EF4-FFF2-40B4-BE49-F238E27FC236}">
                <a16:creationId xmlns:a16="http://schemas.microsoft.com/office/drawing/2014/main" id="{00000000-0008-0000-0000-000010000000}"/>
              </a:ext>
            </a:extLst>
          </p:cNvPr>
          <p:cNvSpPr txBox="1"/>
          <p:nvPr/>
        </p:nvSpPr>
        <p:spPr>
          <a:xfrm>
            <a:off x="4865688" y="10848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16">
            <a:extLst>
              <a:ext uri="{FF2B5EF4-FFF2-40B4-BE49-F238E27FC236}">
                <a16:creationId xmlns:a16="http://schemas.microsoft.com/office/drawing/2014/main" id="{00000000-0008-0000-0000-000011000000}"/>
              </a:ext>
            </a:extLst>
          </p:cNvPr>
          <p:cNvSpPr txBox="1"/>
          <p:nvPr/>
        </p:nvSpPr>
        <p:spPr>
          <a:xfrm>
            <a:off x="4865688" y="11010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17">
            <a:extLst>
              <a:ext uri="{FF2B5EF4-FFF2-40B4-BE49-F238E27FC236}">
                <a16:creationId xmlns:a16="http://schemas.microsoft.com/office/drawing/2014/main" id="{00000000-0008-0000-0000-000012000000}"/>
              </a:ext>
            </a:extLst>
          </p:cNvPr>
          <p:cNvSpPr txBox="1"/>
          <p:nvPr/>
        </p:nvSpPr>
        <p:spPr>
          <a:xfrm>
            <a:off x="4865688" y="111728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19">
            <a:extLst>
              <a:ext uri="{FF2B5EF4-FFF2-40B4-BE49-F238E27FC236}">
                <a16:creationId xmlns:a16="http://schemas.microsoft.com/office/drawing/2014/main" id="{00000000-0008-0000-0000-000014000000}"/>
              </a:ext>
            </a:extLst>
          </p:cNvPr>
          <p:cNvSpPr txBox="1"/>
          <p:nvPr/>
        </p:nvSpPr>
        <p:spPr>
          <a:xfrm>
            <a:off x="8713788" y="2390775"/>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20">
            <a:extLst>
              <a:ext uri="{FF2B5EF4-FFF2-40B4-BE49-F238E27FC236}">
                <a16:creationId xmlns:a16="http://schemas.microsoft.com/office/drawing/2014/main" id="{00000000-0008-0000-0000-000015000000}"/>
              </a:ext>
            </a:extLst>
          </p:cNvPr>
          <p:cNvSpPr txBox="1"/>
          <p:nvPr/>
        </p:nvSpPr>
        <p:spPr>
          <a:xfrm>
            <a:off x="9456738" y="2371725"/>
            <a:ext cx="152400" cy="95250"/>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21">
            <a:extLst>
              <a:ext uri="{FF2B5EF4-FFF2-40B4-BE49-F238E27FC236}">
                <a16:creationId xmlns:a16="http://schemas.microsoft.com/office/drawing/2014/main" id="{00000000-0008-0000-0000-000016000000}"/>
              </a:ext>
            </a:extLst>
          </p:cNvPr>
          <p:cNvSpPr txBox="1"/>
          <p:nvPr/>
        </p:nvSpPr>
        <p:spPr>
          <a:xfrm>
            <a:off x="4865688" y="90678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22">
            <a:extLst>
              <a:ext uri="{FF2B5EF4-FFF2-40B4-BE49-F238E27FC236}">
                <a16:creationId xmlns:a16="http://schemas.microsoft.com/office/drawing/2014/main" id="{00000000-0008-0000-0000-000017000000}"/>
              </a:ext>
            </a:extLst>
          </p:cNvPr>
          <p:cNvSpPr txBox="1"/>
          <p:nvPr/>
        </p:nvSpPr>
        <p:spPr>
          <a:xfrm>
            <a:off x="4865688" y="9229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23">
            <a:extLst>
              <a:ext uri="{FF2B5EF4-FFF2-40B4-BE49-F238E27FC236}">
                <a16:creationId xmlns:a16="http://schemas.microsoft.com/office/drawing/2014/main" id="{00000000-0008-0000-0000-000018000000}"/>
              </a:ext>
            </a:extLst>
          </p:cNvPr>
          <p:cNvSpPr txBox="1"/>
          <p:nvPr/>
        </p:nvSpPr>
        <p:spPr>
          <a:xfrm>
            <a:off x="4865688" y="93916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24">
            <a:extLst>
              <a:ext uri="{FF2B5EF4-FFF2-40B4-BE49-F238E27FC236}">
                <a16:creationId xmlns:a16="http://schemas.microsoft.com/office/drawing/2014/main" id="{00000000-0008-0000-0000-000019000000}"/>
              </a:ext>
            </a:extLst>
          </p:cNvPr>
          <p:cNvSpPr txBox="1"/>
          <p:nvPr/>
        </p:nvSpPr>
        <p:spPr>
          <a:xfrm>
            <a:off x="4865688" y="95535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25">
            <a:extLst>
              <a:ext uri="{FF2B5EF4-FFF2-40B4-BE49-F238E27FC236}">
                <a16:creationId xmlns:a16="http://schemas.microsoft.com/office/drawing/2014/main" id="{00000000-0008-0000-0000-00001A000000}"/>
              </a:ext>
            </a:extLst>
          </p:cNvPr>
          <p:cNvSpPr txBox="1"/>
          <p:nvPr/>
        </p:nvSpPr>
        <p:spPr>
          <a:xfrm>
            <a:off x="4865688" y="97155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5" name="Metin kutusu 26">
            <a:extLst>
              <a:ext uri="{FF2B5EF4-FFF2-40B4-BE49-F238E27FC236}">
                <a16:creationId xmlns:a16="http://schemas.microsoft.com/office/drawing/2014/main" id="{00000000-0008-0000-0000-00001B000000}"/>
              </a:ext>
            </a:extLst>
          </p:cNvPr>
          <p:cNvSpPr txBox="1"/>
          <p:nvPr/>
        </p:nvSpPr>
        <p:spPr>
          <a:xfrm>
            <a:off x="4865688" y="98774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6" name="Metin kutusu 27">
            <a:extLst>
              <a:ext uri="{FF2B5EF4-FFF2-40B4-BE49-F238E27FC236}">
                <a16:creationId xmlns:a16="http://schemas.microsoft.com/office/drawing/2014/main" id="{00000000-0008-0000-0000-00001C000000}"/>
              </a:ext>
            </a:extLst>
          </p:cNvPr>
          <p:cNvSpPr txBox="1"/>
          <p:nvPr/>
        </p:nvSpPr>
        <p:spPr>
          <a:xfrm>
            <a:off x="4865688" y="103632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7" name="Metin kutusu 28">
            <a:extLst>
              <a:ext uri="{FF2B5EF4-FFF2-40B4-BE49-F238E27FC236}">
                <a16:creationId xmlns:a16="http://schemas.microsoft.com/office/drawing/2014/main" id="{00000000-0008-0000-0000-00001D000000}"/>
              </a:ext>
            </a:extLst>
          </p:cNvPr>
          <p:cNvSpPr txBox="1"/>
          <p:nvPr/>
        </p:nvSpPr>
        <p:spPr>
          <a:xfrm>
            <a:off x="4865688" y="100393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8" name="Metin kutusu 29">
            <a:extLst>
              <a:ext uri="{FF2B5EF4-FFF2-40B4-BE49-F238E27FC236}">
                <a16:creationId xmlns:a16="http://schemas.microsoft.com/office/drawing/2014/main" id="{00000000-0008-0000-0000-00001E000000}"/>
              </a:ext>
            </a:extLst>
          </p:cNvPr>
          <p:cNvSpPr txBox="1"/>
          <p:nvPr/>
        </p:nvSpPr>
        <p:spPr>
          <a:xfrm>
            <a:off x="4865688" y="102012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9" name="Metin kutusu 30">
            <a:extLst>
              <a:ext uri="{FF2B5EF4-FFF2-40B4-BE49-F238E27FC236}">
                <a16:creationId xmlns:a16="http://schemas.microsoft.com/office/drawing/2014/main" id="{00000000-0008-0000-0000-00001F000000}"/>
              </a:ext>
            </a:extLst>
          </p:cNvPr>
          <p:cNvSpPr txBox="1"/>
          <p:nvPr/>
        </p:nvSpPr>
        <p:spPr>
          <a:xfrm>
            <a:off x="4865688" y="103632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0" name="Metin kutusu 31">
            <a:extLst>
              <a:ext uri="{FF2B5EF4-FFF2-40B4-BE49-F238E27FC236}">
                <a16:creationId xmlns:a16="http://schemas.microsoft.com/office/drawing/2014/main" id="{00000000-0008-0000-0000-000020000000}"/>
              </a:ext>
            </a:extLst>
          </p:cNvPr>
          <p:cNvSpPr txBox="1"/>
          <p:nvPr/>
        </p:nvSpPr>
        <p:spPr>
          <a:xfrm>
            <a:off x="4865688" y="105251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1" name="Metin kutusu 32">
            <a:extLst>
              <a:ext uri="{FF2B5EF4-FFF2-40B4-BE49-F238E27FC236}">
                <a16:creationId xmlns:a16="http://schemas.microsoft.com/office/drawing/2014/main" id="{00000000-0008-0000-0000-000021000000}"/>
              </a:ext>
            </a:extLst>
          </p:cNvPr>
          <p:cNvSpPr txBox="1"/>
          <p:nvPr/>
        </p:nvSpPr>
        <p:spPr>
          <a:xfrm>
            <a:off x="4865688" y="106870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2" name="Metin kutusu 33">
            <a:extLst>
              <a:ext uri="{FF2B5EF4-FFF2-40B4-BE49-F238E27FC236}">
                <a16:creationId xmlns:a16="http://schemas.microsoft.com/office/drawing/2014/main" id="{00000000-0008-0000-0000-000022000000}"/>
              </a:ext>
            </a:extLst>
          </p:cNvPr>
          <p:cNvSpPr txBox="1"/>
          <p:nvPr/>
        </p:nvSpPr>
        <p:spPr>
          <a:xfrm>
            <a:off x="4865688" y="10848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3" name="Metin kutusu 34">
            <a:extLst>
              <a:ext uri="{FF2B5EF4-FFF2-40B4-BE49-F238E27FC236}">
                <a16:creationId xmlns:a16="http://schemas.microsoft.com/office/drawing/2014/main" id="{00000000-0008-0000-0000-000023000000}"/>
              </a:ext>
            </a:extLst>
          </p:cNvPr>
          <p:cNvSpPr txBox="1"/>
          <p:nvPr/>
        </p:nvSpPr>
        <p:spPr>
          <a:xfrm>
            <a:off x="4865688" y="11010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4" name="Metin kutusu 35">
            <a:extLst>
              <a:ext uri="{FF2B5EF4-FFF2-40B4-BE49-F238E27FC236}">
                <a16:creationId xmlns:a16="http://schemas.microsoft.com/office/drawing/2014/main" id="{00000000-0008-0000-0000-000024000000}"/>
              </a:ext>
            </a:extLst>
          </p:cNvPr>
          <p:cNvSpPr txBox="1"/>
          <p:nvPr/>
        </p:nvSpPr>
        <p:spPr>
          <a:xfrm>
            <a:off x="4865688" y="111728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Tree>
    <p:extLst>
      <p:ext uri="{BB962C8B-B14F-4D97-AF65-F5344CB8AC3E}">
        <p14:creationId xmlns:p14="http://schemas.microsoft.com/office/powerpoint/2010/main" val="14991784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88586" y="169862"/>
            <a:ext cx="6984776" cy="523220"/>
          </a:xfrm>
          <a:prstGeom prst="rect">
            <a:avLst/>
          </a:prstGeom>
          <a:noFill/>
        </p:spPr>
        <p:txBody>
          <a:bodyPr wrap="square" rtlCol="0">
            <a:spAutoFit/>
          </a:bodyPr>
          <a:lstStyle/>
          <a:p>
            <a:pPr algn="ctr"/>
            <a:r>
              <a:rPr lang="tr-TR" sz="2800" b="1" dirty="0" smtClean="0">
                <a:solidFill>
                  <a:srgbClr val="FF0000"/>
                </a:solidFill>
                <a:effectLst>
                  <a:outerShdw blurRad="38100" dist="38100" dir="2700000" algn="tl">
                    <a:srgbClr val="000000">
                      <a:alpha val="43137"/>
                    </a:srgbClr>
                  </a:outerShdw>
                </a:effectLst>
              </a:rPr>
              <a:t>İÇ DENETİMLER</a:t>
            </a:r>
            <a:endParaRPr lang="tr-TR" sz="28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18</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69" name="Metin kutusu 68"/>
          <p:cNvSpPr txBox="1"/>
          <p:nvPr/>
        </p:nvSpPr>
        <p:spPr>
          <a:xfrm>
            <a:off x="6876256" y="3140968"/>
            <a:ext cx="1944216" cy="646331"/>
          </a:xfrm>
          <a:prstGeom prst="rect">
            <a:avLst/>
          </a:prstGeom>
          <a:noFill/>
        </p:spPr>
        <p:txBody>
          <a:bodyPr wrap="square" rtlCol="0">
            <a:spAutoFit/>
          </a:bodyPr>
          <a:lstStyle/>
          <a:p>
            <a:r>
              <a:rPr lang="tr-TR" b="1" dirty="0" smtClean="0"/>
              <a:t>KYS İç Denetim Başarı Puanı 96%</a:t>
            </a:r>
            <a:endParaRPr lang="tr-TR" b="1" dirty="0"/>
          </a:p>
        </p:txBody>
      </p:sp>
      <p:graphicFrame>
        <p:nvGraphicFramePr>
          <p:cNvPr id="71" name="Tablo 70"/>
          <p:cNvGraphicFramePr>
            <a:graphicFrameLocks noGrp="1"/>
          </p:cNvGraphicFramePr>
          <p:nvPr>
            <p:extLst>
              <p:ext uri="{D42A27DB-BD31-4B8C-83A1-F6EECF244321}">
                <p14:modId xmlns:p14="http://schemas.microsoft.com/office/powerpoint/2010/main" val="1274282982"/>
              </p:ext>
            </p:extLst>
          </p:nvPr>
        </p:nvGraphicFramePr>
        <p:xfrm>
          <a:off x="2123728" y="817095"/>
          <a:ext cx="4248471" cy="5780259"/>
        </p:xfrm>
        <a:graphic>
          <a:graphicData uri="http://schemas.openxmlformats.org/drawingml/2006/table">
            <a:tbl>
              <a:tblPr/>
              <a:tblGrid>
                <a:gridCol w="629403">
                  <a:extLst>
                    <a:ext uri="{9D8B030D-6E8A-4147-A177-3AD203B41FA5}">
                      <a16:colId xmlns:a16="http://schemas.microsoft.com/office/drawing/2014/main" val="3009880410"/>
                    </a:ext>
                  </a:extLst>
                </a:gridCol>
                <a:gridCol w="414292">
                  <a:extLst>
                    <a:ext uri="{9D8B030D-6E8A-4147-A177-3AD203B41FA5}">
                      <a16:colId xmlns:a16="http://schemas.microsoft.com/office/drawing/2014/main" val="1682628306"/>
                    </a:ext>
                  </a:extLst>
                </a:gridCol>
                <a:gridCol w="495952">
                  <a:extLst>
                    <a:ext uri="{9D8B030D-6E8A-4147-A177-3AD203B41FA5}">
                      <a16:colId xmlns:a16="http://schemas.microsoft.com/office/drawing/2014/main" val="2164476152"/>
                    </a:ext>
                  </a:extLst>
                </a:gridCol>
                <a:gridCol w="430225">
                  <a:extLst>
                    <a:ext uri="{9D8B030D-6E8A-4147-A177-3AD203B41FA5}">
                      <a16:colId xmlns:a16="http://schemas.microsoft.com/office/drawing/2014/main" val="788851780"/>
                    </a:ext>
                  </a:extLst>
                </a:gridCol>
                <a:gridCol w="350554">
                  <a:extLst>
                    <a:ext uri="{9D8B030D-6E8A-4147-A177-3AD203B41FA5}">
                      <a16:colId xmlns:a16="http://schemas.microsoft.com/office/drawing/2014/main" val="863820330"/>
                    </a:ext>
                  </a:extLst>
                </a:gridCol>
                <a:gridCol w="438192">
                  <a:extLst>
                    <a:ext uri="{9D8B030D-6E8A-4147-A177-3AD203B41FA5}">
                      <a16:colId xmlns:a16="http://schemas.microsoft.com/office/drawing/2014/main" val="1353139700"/>
                    </a:ext>
                  </a:extLst>
                </a:gridCol>
                <a:gridCol w="350554">
                  <a:extLst>
                    <a:ext uri="{9D8B030D-6E8A-4147-A177-3AD203B41FA5}">
                      <a16:colId xmlns:a16="http://schemas.microsoft.com/office/drawing/2014/main" val="339345265"/>
                    </a:ext>
                  </a:extLst>
                </a:gridCol>
                <a:gridCol w="326652">
                  <a:extLst>
                    <a:ext uri="{9D8B030D-6E8A-4147-A177-3AD203B41FA5}">
                      <a16:colId xmlns:a16="http://schemas.microsoft.com/office/drawing/2014/main" val="1350989201"/>
                    </a:ext>
                  </a:extLst>
                </a:gridCol>
                <a:gridCol w="159343">
                  <a:extLst>
                    <a:ext uri="{9D8B030D-6E8A-4147-A177-3AD203B41FA5}">
                      <a16:colId xmlns:a16="http://schemas.microsoft.com/office/drawing/2014/main" val="3644227850"/>
                    </a:ext>
                  </a:extLst>
                </a:gridCol>
                <a:gridCol w="350554">
                  <a:extLst>
                    <a:ext uri="{9D8B030D-6E8A-4147-A177-3AD203B41FA5}">
                      <a16:colId xmlns:a16="http://schemas.microsoft.com/office/drawing/2014/main" val="113217123"/>
                    </a:ext>
                  </a:extLst>
                </a:gridCol>
                <a:gridCol w="302750">
                  <a:extLst>
                    <a:ext uri="{9D8B030D-6E8A-4147-A177-3AD203B41FA5}">
                      <a16:colId xmlns:a16="http://schemas.microsoft.com/office/drawing/2014/main" val="821712624"/>
                    </a:ext>
                  </a:extLst>
                </a:gridCol>
              </a:tblGrid>
              <a:tr h="89197">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a:noFill/>
                    </a:lnT>
                    <a:lnB>
                      <a:noFill/>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a:noFill/>
                    </a:lnT>
                    <a:lnB>
                      <a:noFill/>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a:noFill/>
                    </a:lnT>
                    <a:lnB>
                      <a:noFill/>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a:noFill/>
                    </a:lnT>
                    <a:lnB>
                      <a:noFill/>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a:noFill/>
                    </a:lnT>
                    <a:lnB>
                      <a:noFill/>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a:noFill/>
                    </a:lnT>
                    <a:lnB>
                      <a:noFill/>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a:noFill/>
                    </a:lnT>
                    <a:lnB>
                      <a:noFill/>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a:noFill/>
                    </a:lnT>
                    <a:lnB>
                      <a:noFill/>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a:noFill/>
                    </a:lnT>
                    <a:lnB>
                      <a:noFill/>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a:noFill/>
                    </a:lnT>
                    <a:lnB>
                      <a:noFill/>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a:noFill/>
                    </a:lnT>
                    <a:lnB>
                      <a:noFill/>
                    </a:lnB>
                  </a:tcPr>
                </a:tc>
                <a:extLst>
                  <a:ext uri="{0D108BD9-81ED-4DB2-BD59-A6C34878D82A}">
                    <a16:rowId xmlns:a16="http://schemas.microsoft.com/office/drawing/2014/main" val="306901297"/>
                  </a:ext>
                </a:extLst>
              </a:tr>
              <a:tr h="206728">
                <a:tc gridSpan="11">
                  <a:txBody>
                    <a:bodyPr/>
                    <a:lstStyle/>
                    <a:p>
                      <a:pPr algn="ctr" fontAlgn="ctr"/>
                      <a:r>
                        <a:rPr lang="tr-TR" sz="1000" b="1" i="0" u="none" strike="noStrike">
                          <a:solidFill>
                            <a:srgbClr val="000000"/>
                          </a:solidFill>
                          <a:effectLst/>
                          <a:latin typeface="Tahoma" panose="020B0604030504040204" pitchFamily="34" charset="0"/>
                        </a:rPr>
                        <a:t>           İÇ DENETİM RAPORU</a:t>
                      </a:r>
                    </a:p>
                  </a:txBody>
                  <a:tcPr marL="4114" marR="4114" marT="4114"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026060701"/>
                  </a:ext>
                </a:extLst>
              </a:tr>
              <a:tr h="102443">
                <a:tc gridSpan="3">
                  <a:txBody>
                    <a:bodyPr/>
                    <a:lstStyle/>
                    <a:p>
                      <a:pPr algn="ctr" fontAlgn="ctr"/>
                      <a:r>
                        <a:rPr lang="tr-TR" sz="500" b="1" i="0" u="none" strike="noStrike">
                          <a:solidFill>
                            <a:srgbClr val="000000"/>
                          </a:solidFill>
                          <a:effectLst/>
                          <a:latin typeface="Tahoma" panose="020B0604030504040204" pitchFamily="34" charset="0"/>
                        </a:rPr>
                        <a:t>TARİH</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gridSpan="8">
                  <a:txBody>
                    <a:bodyPr/>
                    <a:lstStyle/>
                    <a:p>
                      <a:pPr algn="ctr" fontAlgn="ctr"/>
                      <a:r>
                        <a:rPr lang="tr-TR" sz="500" b="1" i="0" u="none" strike="noStrike">
                          <a:solidFill>
                            <a:srgbClr val="000000"/>
                          </a:solidFill>
                          <a:effectLst/>
                          <a:latin typeface="Tahoma" panose="020B0604030504040204" pitchFamily="34" charset="0"/>
                        </a:rPr>
                        <a:t>DENETİMDE KARŞILAŞILAN KİŞİLER VE GÖREVLERİ</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969198043"/>
                  </a:ext>
                </a:extLst>
              </a:tr>
              <a:tr h="372532">
                <a:tc gridSpan="3">
                  <a:txBody>
                    <a:bodyPr/>
                    <a:lstStyle/>
                    <a:p>
                      <a:pPr algn="ctr" fontAlgn="ctr"/>
                      <a:r>
                        <a:rPr lang="tr-TR" sz="500" b="1" i="0" u="none" strike="noStrike">
                          <a:solidFill>
                            <a:srgbClr val="000000"/>
                          </a:solidFill>
                          <a:effectLst/>
                          <a:latin typeface="Tahoma" panose="020B0604030504040204" pitchFamily="34" charset="0"/>
                        </a:rPr>
                        <a:t>24/10/2018</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8">
                  <a:txBody>
                    <a:bodyPr/>
                    <a:lstStyle/>
                    <a:p>
                      <a:pPr algn="l" fontAlgn="ctr"/>
                      <a:r>
                        <a:rPr lang="tr-TR" sz="400" b="0" i="0" u="none" strike="noStrike">
                          <a:solidFill>
                            <a:srgbClr val="000000"/>
                          </a:solidFill>
                          <a:effectLst/>
                          <a:latin typeface="Tahoma" panose="020B0604030504040204" pitchFamily="34" charset="0"/>
                        </a:rPr>
                        <a:t>Prof. Dr. İbrahim Sani MERT (Enstitü Müdürü) - Yeşim OKUR (Enstitü Sekreteri)</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861861149"/>
                  </a:ext>
                </a:extLst>
              </a:tr>
              <a:tr h="141321">
                <a:tc>
                  <a:txBody>
                    <a:bodyPr/>
                    <a:lstStyle/>
                    <a:p>
                      <a:pPr algn="l" fontAlgn="ctr"/>
                      <a:endParaRPr lang="tr-TR" sz="700" b="1"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700" b="1"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700" b="1" i="0" u="none" strike="noStrike">
                        <a:solidFill>
                          <a:srgbClr val="000000"/>
                        </a:solidFill>
                        <a:effectLst/>
                        <a:latin typeface="Tahoma" panose="020B0604030504040204" pitchFamily="34" charset="0"/>
                      </a:endParaRPr>
                    </a:p>
                  </a:txBody>
                  <a:tcPr marL="4114" marR="4114" marT="41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700" b="1"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700" b="1"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700" b="1"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700" b="1"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700" b="1"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700" b="1"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700" b="1"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0169848"/>
                  </a:ext>
                </a:extLst>
              </a:tr>
              <a:tr h="104937">
                <a:tc gridSpan="11">
                  <a:txBody>
                    <a:bodyPr/>
                    <a:lstStyle/>
                    <a:p>
                      <a:pPr algn="ctr" fontAlgn="ctr"/>
                      <a:r>
                        <a:rPr lang="tr-TR" sz="500" b="1" i="0" u="none" strike="noStrike">
                          <a:solidFill>
                            <a:srgbClr val="000000"/>
                          </a:solidFill>
                          <a:effectLst/>
                          <a:latin typeface="Tahoma" panose="020B0604030504040204" pitchFamily="34" charset="0"/>
                        </a:rPr>
                        <a:t>TESPİT EDİLEN UYGUNSUZLUKLAR LLLL</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753135276"/>
                  </a:ext>
                </a:extLst>
              </a:tr>
              <a:tr h="178395">
                <a:tc>
                  <a:txBody>
                    <a:bodyPr/>
                    <a:lstStyle/>
                    <a:p>
                      <a:pPr algn="l" fontAlgn="ctr"/>
                      <a:r>
                        <a:rPr lang="tr-TR" sz="400" b="1" i="0" u="none" strike="noStrike">
                          <a:solidFill>
                            <a:srgbClr val="000000"/>
                          </a:solidFill>
                          <a:effectLst/>
                          <a:latin typeface="Tahoma" panose="020B0604030504040204" pitchFamily="34" charset="0"/>
                        </a:rPr>
                        <a:t>MAJOR BULGU SAYISI</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FF0000"/>
                          </a:solidFill>
                          <a:effectLst/>
                          <a:latin typeface="Tahoma" panose="020B0604030504040204" pitchFamily="34" charset="0"/>
                        </a:rPr>
                        <a:t>0</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1" i="0" u="none" strike="noStrike">
                          <a:solidFill>
                            <a:srgbClr val="000000"/>
                          </a:solidFill>
                          <a:effectLst/>
                          <a:latin typeface="Tahoma" panose="020B0604030504040204" pitchFamily="34" charset="0"/>
                        </a:rPr>
                        <a:t>Madde No'ları:</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tr-TR" sz="400" b="1"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565655746"/>
                  </a:ext>
                </a:extLst>
              </a:tr>
              <a:tr h="352942">
                <a:tc>
                  <a:txBody>
                    <a:bodyPr/>
                    <a:lstStyle/>
                    <a:p>
                      <a:pPr algn="l" fontAlgn="ctr"/>
                      <a:r>
                        <a:rPr lang="tr-TR" sz="400" b="1" i="0" u="none" strike="noStrike">
                          <a:solidFill>
                            <a:srgbClr val="000000"/>
                          </a:solidFill>
                          <a:effectLst/>
                          <a:latin typeface="Tahoma" panose="020B0604030504040204" pitchFamily="34" charset="0"/>
                        </a:rPr>
                        <a:t>MİNÖR  BULGU SAYISI</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FF0000"/>
                          </a:solidFill>
                          <a:effectLst/>
                          <a:latin typeface="Tahoma" panose="020B0604030504040204" pitchFamily="34" charset="0"/>
                        </a:rPr>
                        <a:t>1</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1" i="0" u="none" strike="noStrike">
                          <a:solidFill>
                            <a:srgbClr val="000000"/>
                          </a:solidFill>
                          <a:effectLst/>
                          <a:latin typeface="Tahoma" panose="020B0604030504040204" pitchFamily="34" charset="0"/>
                        </a:rPr>
                        <a:t>Madde No'ları:</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l" fontAlgn="ctr"/>
                      <a:r>
                        <a:rPr lang="pt-BR" sz="400" b="1" i="0" u="none" strike="noStrike">
                          <a:solidFill>
                            <a:srgbClr val="000000"/>
                          </a:solidFill>
                          <a:effectLst/>
                          <a:latin typeface="Tahoma" panose="020B0604030504040204" pitchFamily="34" charset="0"/>
                        </a:rPr>
                        <a:t>ISO 9001:2015 Madde No: 7.2</a:t>
                      </a:r>
                      <a:br>
                        <a:rPr lang="pt-BR" sz="400" b="1" i="0" u="none" strike="noStrike">
                          <a:solidFill>
                            <a:srgbClr val="000000"/>
                          </a:solidFill>
                          <a:effectLst/>
                          <a:latin typeface="Tahoma" panose="020B0604030504040204" pitchFamily="34" charset="0"/>
                        </a:rPr>
                      </a:br>
                      <a:r>
                        <a:rPr lang="pt-BR" sz="400" b="1" i="0" u="none" strike="noStrike">
                          <a:solidFill>
                            <a:srgbClr val="000000"/>
                          </a:solidFill>
                          <a:effectLst/>
                          <a:latin typeface="Tahoma" panose="020B0604030504040204" pitchFamily="34" charset="0"/>
                        </a:rPr>
                        <a:t>ISO 10002:2014 Madde No:5.3</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266878987"/>
                  </a:ext>
                </a:extLst>
              </a:tr>
              <a:tr h="173148">
                <a:tc gridSpan="4">
                  <a:txBody>
                    <a:bodyPr/>
                    <a:lstStyle/>
                    <a:p>
                      <a:pPr algn="l" fontAlgn="ctr"/>
                      <a:r>
                        <a:rPr lang="tr-TR" sz="400" b="1" i="1" u="none" strike="noStrike">
                          <a:solidFill>
                            <a:srgbClr val="FF0000"/>
                          </a:solidFill>
                          <a:effectLst/>
                          <a:latin typeface="Tahoma" panose="020B0604030504040204" pitchFamily="34" charset="0"/>
                        </a:rPr>
                        <a:t>Uygunsuzluklar DF Formlarında tanımlanmaktadır.</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endParaRPr lang="tr-TR" sz="400" b="1"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1"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1"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1"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1"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1"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1"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9337834"/>
                  </a:ext>
                </a:extLst>
              </a:tr>
              <a:tr h="105989">
                <a:tc gridSpan="11">
                  <a:txBody>
                    <a:bodyPr/>
                    <a:lstStyle/>
                    <a:p>
                      <a:pPr algn="ctr" fontAlgn="ctr"/>
                      <a:r>
                        <a:rPr lang="tr-TR" sz="500" b="1" i="0" u="none" strike="noStrike">
                          <a:solidFill>
                            <a:srgbClr val="000000"/>
                          </a:solidFill>
                          <a:effectLst/>
                          <a:latin typeface="Tahoma" panose="020B0604030504040204" pitchFamily="34" charset="0"/>
                        </a:rPr>
                        <a:t>İYİLEŞTİRİLMESİ GEREKEN YÖNLER-GÖZLEMLER KKKK</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306475660"/>
                  </a:ext>
                </a:extLst>
              </a:tr>
              <a:tr h="278086">
                <a:tc>
                  <a:txBody>
                    <a:bodyPr/>
                    <a:lstStyle/>
                    <a:p>
                      <a:pPr algn="ctr" fontAlgn="ctr"/>
                      <a:r>
                        <a:rPr lang="tr-TR" sz="400" b="1" i="0" u="none" strike="noStrike">
                          <a:solidFill>
                            <a:srgbClr val="000000"/>
                          </a:solidFill>
                          <a:effectLst/>
                          <a:latin typeface="Tahoma" panose="020B0604030504040204" pitchFamily="34" charset="0"/>
                        </a:rPr>
                        <a:t>4.4-6.1.</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400" b="0" i="0" u="none" strike="noStrike">
                          <a:solidFill>
                            <a:srgbClr val="000000"/>
                          </a:solidFill>
                          <a:effectLst/>
                          <a:latin typeface="Tahoma" panose="020B0604030504040204" pitchFamily="34" charset="0"/>
                        </a:rPr>
                        <a:t>Fen Bilimleri Enstitüsü almış olduğu için verildi. Girdi ve çıktı eşleşmeleri kontrol edilmelidir.</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338209762"/>
                  </a:ext>
                </a:extLst>
              </a:tr>
              <a:tr h="267592">
                <a:tc>
                  <a:txBody>
                    <a:bodyPr/>
                    <a:lstStyle/>
                    <a:p>
                      <a:pPr algn="ctr" fontAlgn="ctr"/>
                      <a:r>
                        <a:rPr lang="tr-TR" sz="400" b="1" i="0" u="none" strike="noStrike">
                          <a:solidFill>
                            <a:srgbClr val="000000"/>
                          </a:solidFill>
                          <a:effectLst/>
                          <a:latin typeface="Tahoma" panose="020B0604030504040204" pitchFamily="34" charset="0"/>
                        </a:rPr>
                        <a:t>4.4/7.5/3.2.1.</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400" b="0" i="0" u="none" strike="noStrike">
                          <a:solidFill>
                            <a:srgbClr val="000000"/>
                          </a:solidFill>
                          <a:effectLst/>
                          <a:latin typeface="Tahoma" panose="020B0604030504040204" pitchFamily="34" charset="0"/>
                        </a:rPr>
                        <a:t>Fen Bbilimleri ve Sosyal Bilimler ortak biir kaplumbağa hazırlamışlardır. Fen Bilimleri Risk analizi, kaplumbağa içindeki dokümanlara eklenmemiş. Ortak olduğundan eklenmesi gerekililiğinden herkes sorumludur.</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631180963"/>
                  </a:ext>
                </a:extLst>
              </a:tr>
              <a:tr h="265145">
                <a:tc>
                  <a:txBody>
                    <a:bodyPr/>
                    <a:lstStyle/>
                    <a:p>
                      <a:pPr algn="ctr" fontAlgn="ctr"/>
                      <a:r>
                        <a:rPr lang="tr-TR" sz="400" b="1" i="0" u="none" strike="noStrike">
                          <a:solidFill>
                            <a:srgbClr val="000000"/>
                          </a:solidFill>
                          <a:effectLst/>
                          <a:latin typeface="Tahoma" panose="020B0604030504040204" pitchFamily="34" charset="0"/>
                        </a:rPr>
                        <a:t>3.2.1.</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400" b="0" i="0" u="none" strike="noStrike">
                          <a:solidFill>
                            <a:srgbClr val="000000"/>
                          </a:solidFill>
                          <a:effectLst/>
                          <a:latin typeface="Tahoma" panose="020B0604030504040204" pitchFamily="34" charset="0"/>
                        </a:rPr>
                        <a:t>Anket analizlerinde 70in altında kalan maddeler için faliyet planlanmalıdır. Öğrenci anketinde gerekçesiz 1-2 puanlarının kabul edilmemesi gerekir. Anket analiz formlarında form no hazırlayan bilgisi eksiktir.</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815175637"/>
                  </a:ext>
                </a:extLst>
              </a:tr>
              <a:tr h="165452">
                <a:tc>
                  <a:txBody>
                    <a:bodyPr/>
                    <a:lstStyle/>
                    <a:p>
                      <a:pPr algn="ctr" fontAlgn="ctr"/>
                      <a:r>
                        <a:rPr lang="tr-TR" sz="400" b="1" i="0" u="none" strike="noStrike">
                          <a:solidFill>
                            <a:srgbClr val="000000"/>
                          </a:solidFill>
                          <a:effectLst/>
                          <a:latin typeface="Tahoma" panose="020B0604030504040204" pitchFamily="34" charset="0"/>
                        </a:rPr>
                        <a:t>6.1.2.</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400" b="0" i="0" u="none" strike="noStrike" dirty="0">
                          <a:solidFill>
                            <a:srgbClr val="000000"/>
                          </a:solidFill>
                          <a:effectLst/>
                          <a:latin typeface="Tahoma" panose="020B0604030504040204" pitchFamily="34" charset="0"/>
                        </a:rPr>
                        <a:t>Riskte </a:t>
                      </a:r>
                      <a:r>
                        <a:rPr lang="tr-TR" sz="400" b="0" i="0" u="none" strike="noStrike" dirty="0" err="1">
                          <a:solidFill>
                            <a:srgbClr val="000000"/>
                          </a:solidFill>
                          <a:effectLst/>
                          <a:latin typeface="Tahoma" panose="020B0604030504040204" pitchFamily="34" charset="0"/>
                        </a:rPr>
                        <a:t>varolan</a:t>
                      </a:r>
                      <a:r>
                        <a:rPr lang="tr-TR" sz="400" b="0" i="0" u="none" strike="noStrike" dirty="0">
                          <a:solidFill>
                            <a:srgbClr val="000000"/>
                          </a:solidFill>
                          <a:effectLst/>
                          <a:latin typeface="Tahoma" panose="020B0604030504040204" pitchFamily="34" charset="0"/>
                        </a:rPr>
                        <a:t> kontroller kısmının düzenlenmesi gerekir, oraya faaliyet yazmışlar</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068246647"/>
                  </a:ext>
                </a:extLst>
              </a:tr>
              <a:tr h="173148">
                <a:tc>
                  <a:txBody>
                    <a:bodyPr/>
                    <a:lstStyle/>
                    <a:p>
                      <a:pPr algn="ctr" fontAlgn="ctr"/>
                      <a:r>
                        <a:rPr lang="tr-TR" sz="400" b="1" i="0" u="none" strike="noStrike">
                          <a:solidFill>
                            <a:srgbClr val="000000"/>
                          </a:solidFill>
                          <a:effectLst/>
                          <a:latin typeface="Tahoma" panose="020B0604030504040204" pitchFamily="34" charset="0"/>
                        </a:rPr>
                        <a:t>6.2.1.</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400" b="0" i="0" u="none" strike="noStrike">
                          <a:solidFill>
                            <a:srgbClr val="000000"/>
                          </a:solidFill>
                          <a:effectLst/>
                          <a:latin typeface="Tahoma" panose="020B0604030504040204" pitchFamily="34" charset="0"/>
                        </a:rPr>
                        <a:t>SPIK form no : SB-SP-0001 hazırlanmış. Kaplumbağadaki performans gösterge sayısı spik teki ile tutmuyor.</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29791162"/>
                  </a:ext>
                </a:extLst>
              </a:tr>
              <a:tr h="162655">
                <a:tc>
                  <a:txBody>
                    <a:bodyPr/>
                    <a:lstStyle/>
                    <a:p>
                      <a:pPr algn="ctr" fontAlgn="ctr"/>
                      <a:r>
                        <a:rPr lang="tr-TR" sz="400" b="1" i="0" u="none" strike="noStrike">
                          <a:solidFill>
                            <a:srgbClr val="000000"/>
                          </a:solidFill>
                          <a:effectLst/>
                          <a:latin typeface="Tahoma" panose="020B0604030504040204" pitchFamily="34" charset="0"/>
                        </a:rPr>
                        <a:t>7.5.3.2.</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400" b="0" i="0" u="none" strike="noStrike">
                          <a:solidFill>
                            <a:srgbClr val="000000"/>
                          </a:solidFill>
                          <a:effectLst/>
                          <a:latin typeface="Tahoma" panose="020B0604030504040204" pitchFamily="34" charset="0"/>
                        </a:rPr>
                        <a:t>Çelik dolap mevcut değildir.</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83322911"/>
                  </a:ext>
                </a:extLst>
              </a:tr>
              <a:tr h="288580">
                <a:tc>
                  <a:txBody>
                    <a:bodyPr/>
                    <a:lstStyle/>
                    <a:p>
                      <a:pPr algn="ctr" fontAlgn="ctr"/>
                      <a:r>
                        <a:rPr lang="tr-TR" sz="400" b="1" i="0" u="none" strike="noStrike">
                          <a:solidFill>
                            <a:srgbClr val="000000"/>
                          </a:solidFill>
                          <a:effectLst/>
                          <a:latin typeface="Tahoma" panose="020B0604030504040204" pitchFamily="34" charset="0"/>
                        </a:rPr>
                        <a:t>8.5.1.</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400" b="0" i="0" u="none" strike="noStrike">
                          <a:solidFill>
                            <a:srgbClr val="000000"/>
                          </a:solidFill>
                          <a:effectLst/>
                          <a:latin typeface="Tahoma" panose="020B0604030504040204" pitchFamily="34" charset="0"/>
                        </a:rPr>
                        <a:t>ES-IA-0003 Kayıt Yenileme İş Akışı , ES-IA-0006 Yabancı Öğrenci Kabul Mektupları Hazırlanması İş Akışı, ES-İA-0002 Öğrenci Mülakat İşlemleri İş Akışlarına bakıldı. ES-IA-0006 da isim değişikliği, Enstitü Müdür Onayı kutucuğunun düzeltilmesi gerekmektedir.</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2480196"/>
                  </a:ext>
                </a:extLst>
              </a:tr>
              <a:tr h="202181">
                <a:tc>
                  <a:txBody>
                    <a:bodyPr/>
                    <a:lstStyle/>
                    <a:p>
                      <a:pPr algn="ctr" fontAlgn="ctr"/>
                      <a:r>
                        <a:rPr lang="tr-TR" sz="400" b="1"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918692973"/>
                  </a:ext>
                </a:extLst>
              </a:tr>
              <a:tr h="140617">
                <a:tc>
                  <a:txBody>
                    <a:bodyPr/>
                    <a:lstStyle/>
                    <a:p>
                      <a:pPr algn="ctr" fontAlgn="ctr"/>
                      <a:r>
                        <a:rPr lang="tr-TR" sz="400" b="1"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0">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963710579"/>
                  </a:ext>
                </a:extLst>
              </a:tr>
              <a:tr h="110185">
                <a:tc gridSpan="11">
                  <a:txBody>
                    <a:bodyPr/>
                    <a:lstStyle/>
                    <a:p>
                      <a:pPr algn="ctr" fontAlgn="ctr"/>
                      <a:r>
                        <a:rPr lang="tr-TR" sz="500" b="1" i="0" u="none" strike="noStrike">
                          <a:solidFill>
                            <a:srgbClr val="000000"/>
                          </a:solidFill>
                          <a:effectLst/>
                          <a:latin typeface="Tahoma" panose="020B0604030504040204" pitchFamily="34" charset="0"/>
                        </a:rPr>
                        <a:t>KUVVETLİ YÖNLER JJJJ</a:t>
                      </a:r>
                    </a:p>
                  </a:txBody>
                  <a:tcPr marL="4114" marR="4114" marT="41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113190870"/>
                  </a:ext>
                </a:extLst>
              </a:tr>
              <a:tr h="102443">
                <a:tc>
                  <a:txBody>
                    <a:bodyPr/>
                    <a:lstStyle/>
                    <a:p>
                      <a:pPr algn="ctr" fontAlgn="ctr"/>
                      <a:r>
                        <a:rPr lang="tr-TR" sz="500" b="1" i="0" u="none" strike="noStrike">
                          <a:solidFill>
                            <a:srgbClr val="000000"/>
                          </a:solidFill>
                          <a:effectLst/>
                          <a:latin typeface="Tahoma" panose="020B0604030504040204" pitchFamily="34" charset="0"/>
                        </a:rPr>
                        <a:t>Madde No</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ctr" fontAlgn="ctr"/>
                      <a:r>
                        <a:rPr lang="tr-TR" sz="500" b="1" i="0" u="none" strike="noStrike">
                          <a:solidFill>
                            <a:srgbClr val="000000"/>
                          </a:solidFill>
                          <a:effectLst/>
                          <a:latin typeface="Tahoma" panose="020B0604030504040204" pitchFamily="34" charset="0"/>
                        </a:rPr>
                        <a:t>Gözlem Tanımı</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199275010"/>
                  </a:ext>
                </a:extLst>
              </a:tr>
              <a:tr h="140617">
                <a:tc>
                  <a:txBody>
                    <a:bodyPr/>
                    <a:lstStyle/>
                    <a:p>
                      <a:pPr algn="ctr" fontAlgn="ctr"/>
                      <a:r>
                        <a:rPr lang="tr-TR" sz="300" b="1" i="0" u="none" strike="noStrike">
                          <a:solidFill>
                            <a:srgbClr val="000000"/>
                          </a:solidFill>
                          <a:effectLst/>
                          <a:latin typeface="Tahoma" panose="020B0604030504040204" pitchFamily="34" charset="0"/>
                        </a:rPr>
                        <a:t>9001-10002/5</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400" b="0" i="0" u="none" strike="noStrike">
                          <a:solidFill>
                            <a:srgbClr val="000000"/>
                          </a:solidFill>
                          <a:effectLst/>
                          <a:latin typeface="Tahoma" panose="020B0604030504040204" pitchFamily="34" charset="0"/>
                        </a:rPr>
                        <a:t>Bölüm KYS'ni benimsemiş ve bunu efektif şekilde çalışma konusunda başarılı bulunmuştur.</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696435346"/>
                  </a:ext>
                </a:extLst>
              </a:tr>
              <a:tr h="140617">
                <a:tc>
                  <a:txBody>
                    <a:bodyPr/>
                    <a:lstStyle/>
                    <a:p>
                      <a:pPr algn="ctr" fontAlgn="ctr"/>
                      <a:r>
                        <a:rPr lang="tr-TR" sz="400" b="0"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16385096"/>
                  </a:ext>
                </a:extLst>
              </a:tr>
              <a:tr h="140617">
                <a:tc>
                  <a:txBody>
                    <a:bodyPr/>
                    <a:lstStyle/>
                    <a:p>
                      <a:pPr algn="ctr" fontAlgn="ctr"/>
                      <a:r>
                        <a:rPr lang="tr-TR" sz="400" b="0"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13150342"/>
                  </a:ext>
                </a:extLst>
              </a:tr>
              <a:tr h="140617">
                <a:tc>
                  <a:txBody>
                    <a:bodyPr/>
                    <a:lstStyle/>
                    <a:p>
                      <a:pPr algn="ctr" fontAlgn="ctr"/>
                      <a:r>
                        <a:rPr lang="tr-TR" sz="400" b="0" i="0" u="none" strike="noStrike">
                          <a:solidFill>
                            <a:srgbClr val="000000"/>
                          </a:solidFill>
                          <a:effectLst/>
                          <a:latin typeface="Tahoma" panose="020B0604030504040204" pitchFamily="34" charset="0"/>
                        </a:rPr>
                        <a:t>.</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30576258"/>
                  </a:ext>
                </a:extLst>
              </a:tr>
              <a:tr h="140617">
                <a:tc>
                  <a:txBody>
                    <a:bodyPr/>
                    <a:lstStyle/>
                    <a:p>
                      <a:pPr algn="ctr" fontAlgn="ctr"/>
                      <a:r>
                        <a:rPr lang="tr-TR" sz="400" b="0"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81399953"/>
                  </a:ext>
                </a:extLst>
              </a:tr>
              <a:tr h="140617">
                <a:tc>
                  <a:txBody>
                    <a:bodyPr/>
                    <a:lstStyle/>
                    <a:p>
                      <a:pPr algn="ctr" fontAlgn="ctr"/>
                      <a:r>
                        <a:rPr lang="tr-TR" sz="400" b="0"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18123261"/>
                  </a:ext>
                </a:extLst>
              </a:tr>
              <a:tr h="140617">
                <a:tc>
                  <a:txBody>
                    <a:bodyPr/>
                    <a:lstStyle/>
                    <a:p>
                      <a:pPr algn="ctr" fontAlgn="ctr"/>
                      <a:r>
                        <a:rPr lang="tr-TR" sz="400" b="0"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400" b="0"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98156624"/>
                  </a:ext>
                </a:extLst>
              </a:tr>
              <a:tr h="89197">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4802783"/>
                  </a:ext>
                </a:extLst>
              </a:tr>
              <a:tr h="105989">
                <a:tc gridSpan="3">
                  <a:txBody>
                    <a:bodyPr/>
                    <a:lstStyle/>
                    <a:p>
                      <a:pPr algn="ctr" fontAlgn="ctr"/>
                      <a:r>
                        <a:rPr lang="tr-TR" sz="500" b="1" i="0" u="none" strike="noStrike">
                          <a:solidFill>
                            <a:srgbClr val="000000"/>
                          </a:solidFill>
                          <a:effectLst/>
                          <a:latin typeface="Tahoma" panose="020B0604030504040204" pitchFamily="34" charset="0"/>
                        </a:rPr>
                        <a:t>ONAY</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gridSpan="3">
                  <a:txBody>
                    <a:bodyPr/>
                    <a:lstStyle/>
                    <a:p>
                      <a:pPr algn="ctr" fontAlgn="ctr"/>
                      <a:r>
                        <a:rPr lang="tr-TR" sz="500" b="1" i="0" u="none" strike="noStrike">
                          <a:solidFill>
                            <a:srgbClr val="000000"/>
                          </a:solidFill>
                          <a:effectLst/>
                          <a:latin typeface="Tahoma" panose="020B0604030504040204" pitchFamily="34" charset="0"/>
                        </a:rPr>
                        <a:t>İSİM</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gridSpan="2">
                  <a:txBody>
                    <a:bodyPr/>
                    <a:lstStyle/>
                    <a:p>
                      <a:pPr algn="ctr" fontAlgn="ctr"/>
                      <a:r>
                        <a:rPr lang="tr-TR" sz="500" b="1" i="0" u="none" strike="noStrike">
                          <a:solidFill>
                            <a:srgbClr val="000000"/>
                          </a:solidFill>
                          <a:effectLst/>
                          <a:latin typeface="Tahoma" panose="020B0604030504040204" pitchFamily="34" charset="0"/>
                        </a:rPr>
                        <a:t>TARİH</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gridSpan="3">
                  <a:txBody>
                    <a:bodyPr/>
                    <a:lstStyle/>
                    <a:p>
                      <a:pPr algn="ctr" fontAlgn="ctr"/>
                      <a:r>
                        <a:rPr lang="tr-TR" sz="500" b="1" i="0" u="none" strike="noStrike">
                          <a:solidFill>
                            <a:srgbClr val="000000"/>
                          </a:solidFill>
                          <a:effectLst/>
                          <a:latin typeface="Tahoma" panose="020B0604030504040204" pitchFamily="34" charset="0"/>
                        </a:rPr>
                        <a:t>İMZA</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177954232"/>
                  </a:ext>
                </a:extLst>
              </a:tr>
              <a:tr h="175947">
                <a:tc gridSpan="3">
                  <a:txBody>
                    <a:bodyPr/>
                    <a:lstStyle/>
                    <a:p>
                      <a:pPr algn="l" fontAlgn="ctr"/>
                      <a:r>
                        <a:rPr lang="tr-TR" sz="500" b="1" i="0" u="none" strike="noStrike">
                          <a:solidFill>
                            <a:srgbClr val="000000"/>
                          </a:solidFill>
                          <a:effectLst/>
                          <a:latin typeface="Tahoma" panose="020B0604030504040204" pitchFamily="34" charset="0"/>
                        </a:rPr>
                        <a:t>DENETÇİ 1</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fontAlgn="ctr"/>
                      <a:r>
                        <a:rPr lang="tr-TR" sz="500" b="1" i="0" u="none" strike="noStrike">
                          <a:solidFill>
                            <a:srgbClr val="000000"/>
                          </a:solidFill>
                          <a:effectLst/>
                          <a:latin typeface="Tahoma" panose="020B0604030504040204" pitchFamily="34" charset="0"/>
                        </a:rPr>
                        <a:t>SEMİH ÖZKAN</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2">
                  <a:txBody>
                    <a:bodyPr/>
                    <a:lstStyle/>
                    <a:p>
                      <a:pPr algn="ctr" fontAlgn="ctr"/>
                      <a:r>
                        <a:rPr lang="tr-TR" sz="500" b="1" i="0" u="none" strike="noStrike">
                          <a:solidFill>
                            <a:srgbClr val="000000"/>
                          </a:solidFill>
                          <a:effectLst/>
                          <a:latin typeface="Tahoma" panose="020B0604030504040204" pitchFamily="34" charset="0"/>
                        </a:rPr>
                        <a:t>24/10/2018</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ctr"/>
                      <a:r>
                        <a:rPr lang="tr-TR" sz="500" b="1"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952649512"/>
                  </a:ext>
                </a:extLst>
              </a:tr>
              <a:tr h="175947">
                <a:tc gridSpan="3">
                  <a:txBody>
                    <a:bodyPr/>
                    <a:lstStyle/>
                    <a:p>
                      <a:pPr algn="l" fontAlgn="ctr"/>
                      <a:r>
                        <a:rPr lang="tr-TR" sz="500" b="1" i="0" u="none" strike="noStrike">
                          <a:solidFill>
                            <a:srgbClr val="000000"/>
                          </a:solidFill>
                          <a:effectLst/>
                          <a:latin typeface="Tahoma" panose="020B0604030504040204" pitchFamily="34" charset="0"/>
                        </a:rPr>
                        <a:t>DENETÇİ 2</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fontAlgn="ctr"/>
                      <a:r>
                        <a:rPr lang="tr-TR" sz="500" b="1" i="0" u="none" strike="noStrike">
                          <a:solidFill>
                            <a:srgbClr val="000000"/>
                          </a:solidFill>
                          <a:effectLst/>
                          <a:latin typeface="Tahoma" panose="020B0604030504040204" pitchFamily="34" charset="0"/>
                        </a:rPr>
                        <a:t>PINAR YILDIZ</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2">
                  <a:txBody>
                    <a:bodyPr/>
                    <a:lstStyle/>
                    <a:p>
                      <a:pPr algn="ctr" fontAlgn="ctr"/>
                      <a:r>
                        <a:rPr lang="tr-TR" sz="500" b="1" i="0" u="none" strike="noStrike">
                          <a:solidFill>
                            <a:srgbClr val="000000"/>
                          </a:solidFill>
                          <a:effectLst/>
                          <a:latin typeface="Tahoma" panose="020B0604030504040204" pitchFamily="34" charset="0"/>
                        </a:rPr>
                        <a:t>24/10/2018</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ctr"/>
                      <a:r>
                        <a:rPr lang="tr-TR" sz="500" b="1"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290880071"/>
                  </a:ext>
                </a:extLst>
              </a:tr>
              <a:tr h="175947">
                <a:tc gridSpan="3">
                  <a:txBody>
                    <a:bodyPr/>
                    <a:lstStyle/>
                    <a:p>
                      <a:pPr algn="l" fontAlgn="ctr"/>
                      <a:r>
                        <a:rPr lang="tr-TR" sz="500" b="1" i="0" u="none" strike="noStrike">
                          <a:solidFill>
                            <a:srgbClr val="000000"/>
                          </a:solidFill>
                          <a:effectLst/>
                          <a:latin typeface="Tahoma" panose="020B0604030504040204" pitchFamily="34" charset="0"/>
                        </a:rPr>
                        <a:t>DENETLENEN</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fontAlgn="ctr"/>
                      <a:r>
                        <a:rPr lang="tr-TR" sz="500" b="1" i="0" u="none" strike="noStrike">
                          <a:solidFill>
                            <a:srgbClr val="000000"/>
                          </a:solidFill>
                          <a:effectLst/>
                          <a:latin typeface="Tahoma" panose="020B0604030504040204" pitchFamily="34" charset="0"/>
                        </a:rPr>
                        <a:t>İBRAHİM SANİ MERT</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2">
                  <a:txBody>
                    <a:bodyPr/>
                    <a:lstStyle/>
                    <a:p>
                      <a:pPr algn="ctr" fontAlgn="ctr"/>
                      <a:r>
                        <a:rPr lang="tr-TR" sz="500" b="1" i="0" u="none" strike="noStrike">
                          <a:solidFill>
                            <a:srgbClr val="000000"/>
                          </a:solidFill>
                          <a:effectLst/>
                          <a:latin typeface="Tahoma" panose="020B0604030504040204" pitchFamily="34" charset="0"/>
                        </a:rPr>
                        <a:t>24/10/2018</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ctr"/>
                      <a:r>
                        <a:rPr lang="tr-TR" sz="500" b="1" i="0" u="none" strike="noStrike">
                          <a:solidFill>
                            <a:srgbClr val="000000"/>
                          </a:solidFill>
                          <a:effectLst/>
                          <a:latin typeface="Tahoma" panose="020B0604030504040204" pitchFamily="34" charset="0"/>
                        </a:rPr>
                        <a:t> </a:t>
                      </a:r>
                    </a:p>
                  </a:txBody>
                  <a:tcPr marL="4114" marR="4114" marT="4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233725795"/>
                  </a:ext>
                </a:extLst>
              </a:tr>
              <a:tr h="89197">
                <a:tc gridSpan="9">
                  <a:txBody>
                    <a:bodyPr/>
                    <a:lstStyle/>
                    <a:p>
                      <a:pPr algn="l" fontAlgn="ctr"/>
                      <a:r>
                        <a:rPr lang="tr-TR" sz="400" b="1" i="0" u="none" strike="noStrike">
                          <a:solidFill>
                            <a:srgbClr val="000000"/>
                          </a:solidFill>
                          <a:effectLst/>
                          <a:latin typeface="Times New Roman" panose="02020603050405020304" pitchFamily="18" charset="0"/>
                        </a:rPr>
                        <a:t>Form No:KY-FR-0030 Yayın Tarihi:03.05.2018 Değ.Tarihi:-Değ.No:0</a:t>
                      </a:r>
                    </a:p>
                  </a:txBody>
                  <a:tcPr marL="4114" marR="4114" marT="411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endParaRPr lang="tr-TR" sz="400" b="0" i="0" u="none" strike="noStrike">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tr-TR" sz="400" b="0" i="0" u="none" strike="noStrike" dirty="0">
                        <a:solidFill>
                          <a:srgbClr val="000000"/>
                        </a:solidFill>
                        <a:effectLst/>
                        <a:latin typeface="Tahoma" panose="020B0604030504040204" pitchFamily="34" charset="0"/>
                      </a:endParaRPr>
                    </a:p>
                  </a:txBody>
                  <a:tcPr marL="4114" marR="4114" marT="4114"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86780177"/>
                  </a:ext>
                </a:extLst>
              </a:tr>
            </a:tbl>
          </a:graphicData>
        </a:graphic>
      </p:graphicFrame>
    </p:spTree>
    <p:extLst>
      <p:ext uri="{BB962C8B-B14F-4D97-AF65-F5344CB8AC3E}">
        <p14:creationId xmlns:p14="http://schemas.microsoft.com/office/powerpoint/2010/main" val="35119997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971600" y="874632"/>
            <a:ext cx="6984776" cy="523220"/>
          </a:xfrm>
          <a:prstGeom prst="rect">
            <a:avLst/>
          </a:prstGeom>
          <a:noFill/>
        </p:spPr>
        <p:txBody>
          <a:bodyPr wrap="square" rtlCol="0">
            <a:spAutoFit/>
          </a:bodyPr>
          <a:lstStyle/>
          <a:p>
            <a:pPr algn="ctr"/>
            <a:r>
              <a:rPr lang="tr-TR" sz="2800" b="1" dirty="0" smtClean="0">
                <a:solidFill>
                  <a:srgbClr val="FF0000"/>
                </a:solidFill>
                <a:effectLst>
                  <a:outerShdw blurRad="38100" dist="38100" dir="2700000" algn="tl">
                    <a:srgbClr val="000000">
                      <a:alpha val="43137"/>
                    </a:srgbClr>
                  </a:outerShdw>
                </a:effectLst>
              </a:rPr>
              <a:t>GELEN ŞİKAYETLER VE SONUÇLARI</a:t>
            </a:r>
            <a:endParaRPr lang="tr-TR" sz="28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19</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270" name="Dikdörtgen 269"/>
          <p:cNvSpPr/>
          <p:nvPr/>
        </p:nvSpPr>
        <p:spPr>
          <a:xfrm>
            <a:off x="399779" y="3244334"/>
            <a:ext cx="8344464" cy="523220"/>
          </a:xfrm>
          <a:prstGeom prst="rect">
            <a:avLst/>
          </a:prstGeom>
        </p:spPr>
        <p:txBody>
          <a:bodyPr wrap="none">
            <a:spAutoFit/>
          </a:bodyPr>
          <a:lstStyle/>
          <a:p>
            <a:pPr algn="ctr"/>
            <a:r>
              <a:rPr lang="tr-TR" sz="2800" dirty="0" smtClean="0"/>
              <a:t>Sosyal Bilimler Enstitüsüne</a:t>
            </a:r>
            <a:r>
              <a:rPr lang="en-US" sz="2800" dirty="0" smtClean="0"/>
              <a:t> </a:t>
            </a:r>
            <a:r>
              <a:rPr lang="en-US" sz="2800" dirty="0" err="1"/>
              <a:t>ait</a:t>
            </a:r>
            <a:r>
              <a:rPr lang="en-US" sz="2800" dirty="0"/>
              <a:t> </a:t>
            </a:r>
            <a:r>
              <a:rPr lang="en-US" sz="2800" dirty="0" err="1"/>
              <a:t>şikayet</a:t>
            </a:r>
            <a:r>
              <a:rPr lang="en-US" sz="2800" dirty="0"/>
              <a:t> </a:t>
            </a:r>
            <a:r>
              <a:rPr lang="tr-TR" sz="2800" dirty="0" smtClean="0"/>
              <a:t>bulunmamaktadır</a:t>
            </a:r>
            <a:r>
              <a:rPr lang="en-US" dirty="0" smtClean="0"/>
              <a:t>.</a:t>
            </a:r>
            <a:endParaRPr lang="en-US" dirty="0"/>
          </a:p>
        </p:txBody>
      </p:sp>
    </p:spTree>
    <p:extLst>
      <p:ext uri="{BB962C8B-B14F-4D97-AF65-F5344CB8AC3E}">
        <p14:creationId xmlns:p14="http://schemas.microsoft.com/office/powerpoint/2010/main" val="1849593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39F893C-C32F-4835-A1E5-850973405C58}" type="slidenum">
              <a:rPr lang="tr-TR" smtClean="0"/>
              <a:t>2</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3892900778"/>
              </p:ext>
            </p:extLst>
          </p:nvPr>
        </p:nvGraphicFramePr>
        <p:xfrm>
          <a:off x="467544" y="1123900"/>
          <a:ext cx="8136904" cy="3514944"/>
        </p:xfrm>
        <a:graphic>
          <a:graphicData uri="http://schemas.openxmlformats.org/drawingml/2006/table">
            <a:tbl>
              <a:tblPr/>
              <a:tblGrid>
                <a:gridCol w="5832648">
                  <a:extLst>
                    <a:ext uri="{9D8B030D-6E8A-4147-A177-3AD203B41FA5}">
                      <a16:colId xmlns:a16="http://schemas.microsoft.com/office/drawing/2014/main" val="20000"/>
                    </a:ext>
                  </a:extLst>
                </a:gridCol>
                <a:gridCol w="2304256">
                  <a:extLst>
                    <a:ext uri="{9D8B030D-6E8A-4147-A177-3AD203B41FA5}">
                      <a16:colId xmlns:a16="http://schemas.microsoft.com/office/drawing/2014/main" val="20001"/>
                    </a:ext>
                  </a:extLst>
                </a:gridCol>
              </a:tblGrid>
              <a:tr h="257394">
                <a:tc>
                  <a:txBody>
                    <a:bodyPr/>
                    <a:lstStyle/>
                    <a:p>
                      <a:pPr algn="ctr" fontAlgn="ctr"/>
                      <a:r>
                        <a:rPr lang="tr-TR" sz="1600" b="1" i="0" u="none" strike="noStrike" dirty="0">
                          <a:solidFill>
                            <a:srgbClr val="000000"/>
                          </a:solidFill>
                          <a:effectLst/>
                          <a:latin typeface="Calibri"/>
                        </a:rPr>
                        <a:t>GÜÇLÜ </a:t>
                      </a:r>
                      <a:r>
                        <a:rPr lang="tr-TR" sz="1600" b="1" i="0" u="none" strike="noStrike" dirty="0" smtClean="0">
                          <a:solidFill>
                            <a:srgbClr val="000000"/>
                          </a:solidFill>
                          <a:effectLst/>
                          <a:latin typeface="Calibri"/>
                        </a:rPr>
                        <a:t>YÖNLER</a:t>
                      </a:r>
                      <a:endParaRPr lang="tr-TR" sz="16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tr-TR" sz="1600" b="1" i="0" u="none" strike="noStrike" dirty="0">
                          <a:solidFill>
                            <a:srgbClr val="000000"/>
                          </a:solidFill>
                          <a:effectLst/>
                          <a:latin typeface="Calibri"/>
                        </a:rPr>
                        <a:t>DURUMU</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353328">
                <a:tc>
                  <a:txBody>
                    <a:bodyPr/>
                    <a:lstStyle/>
                    <a:p>
                      <a:pPr algn="l" fontAlgn="ctr"/>
                      <a:r>
                        <a:rPr lang="nn-NO" sz="1400" b="1" i="0" u="none" strike="noStrike" dirty="0" smtClean="0">
                          <a:solidFill>
                            <a:srgbClr val="000000"/>
                          </a:solidFill>
                          <a:effectLst/>
                          <a:latin typeface="Calibri"/>
                        </a:rPr>
                        <a:t>G1-</a:t>
                      </a:r>
                      <a:r>
                        <a:rPr lang="tr-TR" sz="1400" b="0" i="0" u="none" strike="noStrike" dirty="0" smtClean="0">
                          <a:solidFill>
                            <a:srgbClr val="000000"/>
                          </a:solidFill>
                          <a:effectLst/>
                          <a:latin typeface="Calibri"/>
                        </a:rPr>
                        <a:t>Antalya’nın merkezinde olması sebebiyle kolay ulaşılabilir olması</a:t>
                      </a:r>
                      <a:endParaRPr lang="nn-NO" sz="14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güçlü yön)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1"/>
                  </a:ext>
                </a:extLst>
              </a:tr>
              <a:tr h="353328">
                <a:tc>
                  <a:txBody>
                    <a:bodyPr/>
                    <a:lstStyle/>
                    <a:p>
                      <a:pPr algn="l" fontAlgn="ctr"/>
                      <a:r>
                        <a:rPr lang="tr-TR" sz="1400" b="1" i="0" u="none" strike="noStrike" dirty="0" smtClean="0">
                          <a:solidFill>
                            <a:srgbClr val="000000"/>
                          </a:solidFill>
                          <a:effectLst/>
                          <a:latin typeface="Calibri"/>
                        </a:rPr>
                        <a:t>G2-</a:t>
                      </a:r>
                      <a:r>
                        <a:rPr lang="tr-TR" sz="1400" b="0" i="0" u="none" strike="noStrike" dirty="0" smtClean="0">
                          <a:solidFill>
                            <a:srgbClr val="000000"/>
                          </a:solidFill>
                          <a:effectLst/>
                          <a:latin typeface="Calibri"/>
                        </a:rPr>
                        <a:t> Güçlü eğitmen kadro</a:t>
                      </a:r>
                      <a:endParaRPr lang="tr-TR" sz="14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güçlü yön)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2"/>
                  </a:ext>
                </a:extLst>
              </a:tr>
              <a:tr h="58290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400" b="1" i="0" u="none" strike="noStrike" dirty="0" smtClean="0">
                          <a:solidFill>
                            <a:srgbClr val="000000"/>
                          </a:solidFill>
                          <a:effectLst/>
                          <a:latin typeface="+mn-lt"/>
                        </a:rPr>
                        <a:t>G3-</a:t>
                      </a:r>
                      <a:r>
                        <a:rPr lang="tr-TR" sz="1400" b="0" i="0" u="none" strike="noStrike" dirty="0" smtClean="0">
                          <a:solidFill>
                            <a:srgbClr val="000000"/>
                          </a:solidFill>
                          <a:effectLst/>
                          <a:latin typeface="+mn-lt"/>
                        </a:rPr>
                        <a:t>Derslerin hafta içi akşam mesai saatleri dışında veya Cumartesi günleri yapılabiliyor</a:t>
                      </a:r>
                      <a:r>
                        <a:rPr lang="tr-TR" sz="1400" b="0" i="0" u="none" strike="noStrike" baseline="0" dirty="0" smtClean="0">
                          <a:solidFill>
                            <a:srgbClr val="000000"/>
                          </a:solidFill>
                          <a:effectLst/>
                          <a:latin typeface="+mn-lt"/>
                        </a:rPr>
                        <a:t> olması</a:t>
                      </a:r>
                      <a:endParaRPr lang="tr-TR" sz="1400" b="0" i="0" u="none" strike="noStrike" dirty="0" smtClean="0">
                        <a:solidFill>
                          <a:srgbClr val="000000"/>
                        </a:solidFill>
                        <a:effectLst/>
                        <a:latin typeface="+mn-lt"/>
                      </a:endParaRPr>
                    </a:p>
                    <a:p>
                      <a:pPr algn="l" fontAlgn="ctr"/>
                      <a:r>
                        <a:rPr lang="tr-TR" sz="1400" b="0" i="0" u="none" strike="noStrike" dirty="0" smtClean="0">
                          <a:solidFill>
                            <a:srgbClr val="000000"/>
                          </a:solidFill>
                          <a:effectLst/>
                          <a:latin typeface="Calibri"/>
                        </a:rPr>
                        <a:t>  </a:t>
                      </a:r>
                      <a:endParaRPr lang="tr-TR" sz="14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güçlü yön)</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tr-TR" sz="1600" b="0" i="0" u="none" strike="noStrike" kern="1200" cap="none" spc="0" normalizeH="0" baseline="0" noProof="0" dirty="0" smtClean="0">
                        <a:ln>
                          <a:noFill/>
                        </a:ln>
                        <a:solidFill>
                          <a:prstClr val="black"/>
                        </a:solidFill>
                        <a:effectLst/>
                        <a:uLnTx/>
                        <a:uFillTx/>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3"/>
                  </a:ext>
                </a:extLst>
              </a:tr>
              <a:tr h="582901">
                <a:tc>
                  <a:txBody>
                    <a:bodyPr/>
                    <a:lstStyle/>
                    <a:p>
                      <a:pPr algn="l" fontAlgn="ctr"/>
                      <a:r>
                        <a:rPr lang="tr-TR" sz="1400" b="1" i="0" u="none" strike="noStrike" dirty="0" smtClean="0">
                          <a:solidFill>
                            <a:srgbClr val="000000"/>
                          </a:solidFill>
                          <a:effectLst/>
                          <a:latin typeface="+mn-lt"/>
                        </a:rPr>
                        <a:t>G4-</a:t>
                      </a:r>
                      <a:r>
                        <a:rPr lang="tr-TR" sz="1400" b="0" i="0" u="none" strike="noStrike" dirty="0" smtClean="0">
                          <a:solidFill>
                            <a:srgbClr val="000000"/>
                          </a:solidFill>
                          <a:effectLst/>
                          <a:latin typeface="+mn-lt"/>
                        </a:rPr>
                        <a:t> Öğrenci portföyünün genel olarak lider yönetici ve şirket sahiplerinden oluşması nedeniyle katılımcılar için güçlü bir network ağı oluşturması</a:t>
                      </a:r>
                      <a:endParaRPr lang="tr-TR" sz="14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güçlü yön)</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tr-TR" sz="1600" b="0" i="0" u="none" strike="noStrike" kern="1200" cap="none" spc="0" normalizeH="0" baseline="0" noProof="0" dirty="0" smtClean="0">
                        <a:ln>
                          <a:noFill/>
                        </a:ln>
                        <a:solidFill>
                          <a:prstClr val="black"/>
                        </a:solidFill>
                        <a:effectLst/>
                        <a:uLnTx/>
                        <a:uFillTx/>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4"/>
                  </a:ext>
                </a:extLst>
              </a:tr>
              <a:tr h="582901">
                <a:tc>
                  <a:txBody>
                    <a:bodyPr/>
                    <a:lstStyle/>
                    <a:p>
                      <a:pPr algn="l" fontAlgn="ctr"/>
                      <a:r>
                        <a:rPr lang="tr-TR" sz="1400" b="1" i="0" u="none" strike="noStrike" dirty="0" smtClean="0">
                          <a:solidFill>
                            <a:srgbClr val="000000"/>
                          </a:solidFill>
                          <a:effectLst/>
                          <a:latin typeface="Calibri"/>
                        </a:rPr>
                        <a:t>G5-</a:t>
                      </a:r>
                      <a:r>
                        <a:rPr lang="tr-TR" sz="1400" b="0" i="0" u="none" strike="noStrike" dirty="0" smtClean="0">
                          <a:solidFill>
                            <a:srgbClr val="000000"/>
                          </a:solidFill>
                          <a:effectLst/>
                          <a:latin typeface="Calibri"/>
                        </a:rPr>
                        <a:t>İngilizce programların varlığı</a:t>
                      </a:r>
                      <a:endParaRPr lang="tr-TR" sz="14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güçlü yön)</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tr-TR" sz="1600" b="0" i="0" u="none" strike="noStrike" kern="1200" cap="none" spc="0" normalizeH="0" baseline="0" noProof="0" dirty="0" smtClean="0">
                        <a:ln>
                          <a:noFill/>
                        </a:ln>
                        <a:solidFill>
                          <a:prstClr val="black"/>
                        </a:solidFill>
                        <a:effectLst/>
                        <a:uLnTx/>
                        <a:uFillTx/>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5"/>
                  </a:ext>
                </a:extLst>
              </a:tr>
              <a:tr h="582901">
                <a:tc>
                  <a:txBody>
                    <a:bodyPr/>
                    <a:lstStyle/>
                    <a:p>
                      <a:pPr algn="l" fontAlgn="ctr"/>
                      <a:r>
                        <a:rPr lang="tr-TR" sz="1400" b="1" i="0" u="none" strike="noStrike" dirty="0" smtClean="0">
                          <a:solidFill>
                            <a:srgbClr val="000000"/>
                          </a:solidFill>
                          <a:effectLst/>
                          <a:latin typeface="Calibri"/>
                        </a:rPr>
                        <a:t>G6-</a:t>
                      </a:r>
                      <a:r>
                        <a:rPr lang="tr-TR" sz="1400" b="0" i="0" u="none" strike="noStrike" dirty="0" smtClean="0">
                          <a:solidFill>
                            <a:srgbClr val="000000"/>
                          </a:solidFill>
                          <a:effectLst/>
                          <a:latin typeface="Calibri"/>
                        </a:rPr>
                        <a:t>Yönetim ve mütevelli heyetinin eğitime bakış açısı</a:t>
                      </a:r>
                      <a:endParaRPr lang="tr-TR" sz="14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güçlü yön)</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tr-TR" sz="1600" b="0" i="0" u="none" strike="noStrike" kern="1200" cap="none" spc="0" normalizeH="0" baseline="0" noProof="0" dirty="0" smtClean="0">
                        <a:ln>
                          <a:noFill/>
                        </a:ln>
                        <a:solidFill>
                          <a:prstClr val="black"/>
                        </a:solidFill>
                        <a:effectLst/>
                        <a:uLnTx/>
                        <a:uFillTx/>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6"/>
                  </a:ext>
                </a:extLst>
              </a:tr>
            </a:tbl>
          </a:graphicData>
        </a:graphic>
      </p:graphicFrame>
      <p:sp>
        <p:nvSpPr>
          <p:cNvPr id="4" name="Metin kutusu 3"/>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pic>
        <p:nvPicPr>
          <p:cNvPr id="5" name="Resim 4"/>
          <p:cNvPicPr/>
          <p:nvPr/>
        </p:nvPicPr>
        <p:blipFill>
          <a:blip r:embed="rId2"/>
          <a:stretch>
            <a:fillRect/>
          </a:stretch>
        </p:blipFill>
        <p:spPr>
          <a:xfrm>
            <a:off x="127795" y="367048"/>
            <a:ext cx="2736304" cy="576064"/>
          </a:xfrm>
          <a:prstGeom prst="rect">
            <a:avLst/>
          </a:prstGeom>
        </p:spPr>
      </p:pic>
      <p:graphicFrame>
        <p:nvGraphicFramePr>
          <p:cNvPr id="6" name="Tablo 5"/>
          <p:cNvGraphicFramePr>
            <a:graphicFrameLocks noGrp="1"/>
          </p:cNvGraphicFramePr>
          <p:nvPr>
            <p:extLst>
              <p:ext uri="{D42A27DB-BD31-4B8C-83A1-F6EECF244321}">
                <p14:modId xmlns:p14="http://schemas.microsoft.com/office/powerpoint/2010/main" val="2892462783"/>
              </p:ext>
            </p:extLst>
          </p:nvPr>
        </p:nvGraphicFramePr>
        <p:xfrm>
          <a:off x="467544" y="4760419"/>
          <a:ext cx="8219256" cy="1523854"/>
        </p:xfrm>
        <a:graphic>
          <a:graphicData uri="http://schemas.openxmlformats.org/drawingml/2006/table">
            <a:tbl>
              <a:tblPr/>
              <a:tblGrid>
                <a:gridCol w="6003606">
                  <a:extLst>
                    <a:ext uri="{9D8B030D-6E8A-4147-A177-3AD203B41FA5}">
                      <a16:colId xmlns:a16="http://schemas.microsoft.com/office/drawing/2014/main" val="20000"/>
                    </a:ext>
                  </a:extLst>
                </a:gridCol>
                <a:gridCol w="2215650">
                  <a:extLst>
                    <a:ext uri="{9D8B030D-6E8A-4147-A177-3AD203B41FA5}">
                      <a16:colId xmlns:a16="http://schemas.microsoft.com/office/drawing/2014/main" val="20001"/>
                    </a:ext>
                  </a:extLst>
                </a:gridCol>
              </a:tblGrid>
              <a:tr h="224631">
                <a:tc>
                  <a:txBody>
                    <a:bodyPr/>
                    <a:lstStyle/>
                    <a:p>
                      <a:pPr algn="ctr" fontAlgn="ctr"/>
                      <a:r>
                        <a:rPr lang="tr-TR" sz="1600" b="1" i="0" u="none" strike="noStrike" dirty="0">
                          <a:solidFill>
                            <a:srgbClr val="000000"/>
                          </a:solidFill>
                          <a:effectLst/>
                          <a:latin typeface="Calibri"/>
                        </a:rPr>
                        <a:t>ZAYIF YÖNLER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tr-TR" sz="1600" b="1" i="0" u="none" strike="noStrike" smtClean="0">
                          <a:solidFill>
                            <a:srgbClr val="000000"/>
                          </a:solidFill>
                          <a:effectLst/>
                          <a:latin typeface="Calibri"/>
                        </a:rPr>
                        <a:t>DURUMU</a:t>
                      </a:r>
                      <a:endParaRPr lang="tr-TR" sz="1600" b="1"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417122">
                <a:tc>
                  <a:txBody>
                    <a:bodyPr/>
                    <a:lstStyle/>
                    <a:p>
                      <a:pPr algn="l" fontAlgn="ctr"/>
                      <a:r>
                        <a:rPr lang="tr-TR" sz="1400" b="1" i="0" u="none" strike="noStrike" dirty="0" smtClean="0">
                          <a:solidFill>
                            <a:srgbClr val="000000"/>
                          </a:solidFill>
                          <a:effectLst/>
                          <a:latin typeface="Calibri"/>
                        </a:rPr>
                        <a:t>  </a:t>
                      </a:r>
                      <a:r>
                        <a:rPr lang="sv-SE" sz="1400" b="1" i="0" u="none" strike="noStrike" dirty="0" smtClean="0">
                          <a:solidFill>
                            <a:srgbClr val="000000"/>
                          </a:solidFill>
                          <a:effectLst/>
                          <a:latin typeface="Calibri"/>
                        </a:rPr>
                        <a:t>Z1-</a:t>
                      </a:r>
                      <a:r>
                        <a:rPr lang="tr-TR" sz="1400" b="0" i="0" u="none" strike="noStrike" dirty="0" smtClean="0">
                          <a:solidFill>
                            <a:srgbClr val="000000"/>
                          </a:solidFill>
                          <a:effectLst/>
                          <a:latin typeface="+mn-lt"/>
                        </a:rPr>
                        <a:t>Reklam ve bilinirliğin az olması, şehir merkezinde olmasına rağmen bölgede tam olarak bilinmemesi,</a:t>
                      </a:r>
                      <a:endParaRPr lang="sv-SE" sz="14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DE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smtClean="0">
                          <a:ln>
                            <a:noFill/>
                          </a:ln>
                          <a:solidFill>
                            <a:srgbClr val="000000"/>
                          </a:solidFill>
                          <a:effectLst/>
                          <a:uLnTx/>
                          <a:uFillTx/>
                          <a:latin typeface="Wingdings" panose="05000000000000000000" pitchFamily="2" charset="2"/>
                          <a:ea typeface="+mn-ea"/>
                          <a:cs typeface="+mn-cs"/>
                        </a:rPr>
                        <a:t>L</a:t>
                      </a:r>
                      <a:r>
                        <a:rPr kumimoji="0" lang="tr-TR" sz="2000" b="0" i="0" u="none" strike="noStrike" kern="1200" cap="none" spc="0" normalizeH="0" baseline="0" noProof="0" smtClean="0">
                          <a:ln>
                            <a:noFill/>
                          </a:ln>
                          <a:solidFill>
                            <a:prstClr val="black"/>
                          </a:solidFill>
                          <a:effectLst/>
                          <a:uLnTx/>
                          <a:uFillTx/>
                          <a:latin typeface="+mn-lt"/>
                          <a:ea typeface="+mn-ea"/>
                          <a:cs typeface="+mn-cs"/>
                        </a:rPr>
                        <a:t> </a:t>
                      </a:r>
                      <a:r>
                        <a:rPr kumimoji="0" lang="tr-TR" sz="1600" b="0" i="0" u="none" strike="noStrike" kern="1200" cap="none" spc="0" normalizeH="0" baseline="0" noProof="0" smtClean="0">
                          <a:ln>
                            <a:noFill/>
                          </a:ln>
                          <a:solidFill>
                            <a:prstClr val="black"/>
                          </a:solidFill>
                          <a:effectLst/>
                          <a:uLnTx/>
                          <a:uFillTx/>
                          <a:latin typeface="+mn-lt"/>
                          <a:ea typeface="+mn-ea"/>
                          <a:cs typeface="+mn-cs"/>
                        </a:rPr>
                        <a:t>(Hala zayıf yön)</a:t>
                      </a:r>
                      <a:endPar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DE0"/>
                    </a:solidFill>
                  </a:tcPr>
                </a:tc>
                <a:extLst>
                  <a:ext uri="{0D108BD9-81ED-4DB2-BD59-A6C34878D82A}">
                    <a16:rowId xmlns:a16="http://schemas.microsoft.com/office/drawing/2014/main" val="10001"/>
                  </a:ext>
                </a:extLst>
              </a:tr>
              <a:tr h="417122">
                <a:tc>
                  <a:txBody>
                    <a:bodyPr/>
                    <a:lstStyle/>
                    <a:p>
                      <a:pPr algn="l" fontAlgn="ctr"/>
                      <a:r>
                        <a:rPr lang="tr-TR" sz="1400" b="1" i="0" u="none" strike="noStrike" dirty="0" smtClean="0">
                          <a:solidFill>
                            <a:srgbClr val="000000"/>
                          </a:solidFill>
                          <a:effectLst/>
                          <a:latin typeface="Calibri"/>
                        </a:rPr>
                        <a:t>  Z2-</a:t>
                      </a:r>
                      <a:r>
                        <a:rPr lang="tr-TR" sz="1400" b="0" i="0" u="none" strike="noStrike" dirty="0" smtClean="0">
                          <a:solidFill>
                            <a:srgbClr val="000000"/>
                          </a:solidFill>
                          <a:effectLst/>
                          <a:latin typeface="+mn-lt"/>
                        </a:rPr>
                        <a:t>Kurumsallaşma sürecinin tamamlanmamış olması</a:t>
                      </a:r>
                      <a:endParaRPr lang="tr-TR" sz="14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DE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smtClean="0">
                          <a:ln>
                            <a:noFill/>
                          </a:ln>
                          <a:solidFill>
                            <a:srgbClr val="000000"/>
                          </a:solidFill>
                          <a:effectLst/>
                          <a:uLnTx/>
                          <a:uFillTx/>
                          <a:latin typeface="Wingdings" panose="05000000000000000000" pitchFamily="2" charset="2"/>
                          <a:ea typeface="+mn-ea"/>
                          <a:cs typeface="+mn-cs"/>
                        </a:rPr>
                        <a:t>L</a:t>
                      </a:r>
                      <a:r>
                        <a:rPr kumimoji="0" lang="tr-TR" sz="2000" b="0" i="0" u="none" strike="noStrike" kern="1200" cap="none" spc="0" normalizeH="0" baseline="0" noProof="0" smtClean="0">
                          <a:ln>
                            <a:noFill/>
                          </a:ln>
                          <a:solidFill>
                            <a:prstClr val="black"/>
                          </a:solidFill>
                          <a:effectLst/>
                          <a:uLnTx/>
                          <a:uFillTx/>
                          <a:latin typeface="+mn-lt"/>
                          <a:ea typeface="+mn-ea"/>
                          <a:cs typeface="+mn-cs"/>
                        </a:rPr>
                        <a:t> </a:t>
                      </a:r>
                      <a:r>
                        <a:rPr kumimoji="0" lang="tr-TR" sz="1600" b="0" i="0" u="none" strike="noStrike" kern="1200" cap="none" spc="0" normalizeH="0" baseline="0" noProof="0" smtClean="0">
                          <a:ln>
                            <a:noFill/>
                          </a:ln>
                          <a:solidFill>
                            <a:prstClr val="black"/>
                          </a:solidFill>
                          <a:effectLst/>
                          <a:uLnTx/>
                          <a:uFillTx/>
                          <a:latin typeface="+mn-lt"/>
                          <a:ea typeface="+mn-ea"/>
                          <a:cs typeface="+mn-cs"/>
                        </a:rPr>
                        <a:t>(Hala zayıf yön)</a:t>
                      </a:r>
                      <a:endPar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DE0"/>
                    </a:solidFill>
                  </a:tcPr>
                </a:tc>
                <a:extLst>
                  <a:ext uri="{0D108BD9-81ED-4DB2-BD59-A6C34878D82A}">
                    <a16:rowId xmlns:a16="http://schemas.microsoft.com/office/drawing/2014/main" val="10002"/>
                  </a:ext>
                </a:extLst>
              </a:tr>
              <a:tr h="417122">
                <a:tc>
                  <a:txBody>
                    <a:bodyPr/>
                    <a:lstStyle/>
                    <a:p>
                      <a:pPr algn="l" fontAlgn="ctr"/>
                      <a:r>
                        <a:rPr lang="tr-TR" sz="1400" b="1" i="0" u="none" strike="noStrike" dirty="0" smtClean="0">
                          <a:solidFill>
                            <a:srgbClr val="000000"/>
                          </a:solidFill>
                          <a:effectLst/>
                          <a:latin typeface="Calibri"/>
                        </a:rPr>
                        <a:t>  Z3-</a:t>
                      </a:r>
                      <a:r>
                        <a:rPr lang="tr-TR" sz="1400" b="0" i="0" u="none" strike="noStrike" dirty="0" smtClean="0">
                          <a:solidFill>
                            <a:srgbClr val="000000"/>
                          </a:solidFill>
                          <a:effectLst/>
                          <a:latin typeface="+mn-lt"/>
                        </a:rPr>
                        <a:t>Program sayısının azlığı</a:t>
                      </a:r>
                      <a:endParaRPr lang="tr-TR" sz="14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DE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zayıf yön)</a:t>
                      </a:r>
                      <a:endPar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DE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0581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971600" y="874632"/>
            <a:ext cx="6984776" cy="523220"/>
          </a:xfrm>
          <a:prstGeom prst="rect">
            <a:avLst/>
          </a:prstGeom>
          <a:noFill/>
        </p:spPr>
        <p:txBody>
          <a:bodyPr wrap="square" rtlCol="0">
            <a:spAutoFit/>
          </a:bodyPr>
          <a:lstStyle/>
          <a:p>
            <a:pPr algn="ctr"/>
            <a:r>
              <a:rPr lang="tr-TR" sz="2800" b="1" dirty="0" smtClean="0">
                <a:solidFill>
                  <a:srgbClr val="FF0000"/>
                </a:solidFill>
                <a:effectLst>
                  <a:outerShdw blurRad="38100" dist="38100" dir="2700000" algn="tl">
                    <a:srgbClr val="000000">
                      <a:alpha val="43137"/>
                    </a:srgbClr>
                  </a:outerShdw>
                </a:effectLst>
              </a:rPr>
              <a:t>KAYNAK İHTİYACI</a:t>
            </a:r>
            <a:endParaRPr lang="tr-TR" sz="28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20</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270" name="Dikdörtgen 269"/>
          <p:cNvSpPr/>
          <p:nvPr/>
        </p:nvSpPr>
        <p:spPr>
          <a:xfrm>
            <a:off x="395536" y="2172552"/>
            <a:ext cx="8064896" cy="3108543"/>
          </a:xfrm>
          <a:prstGeom prst="rect">
            <a:avLst/>
          </a:prstGeom>
        </p:spPr>
        <p:txBody>
          <a:bodyPr wrap="square">
            <a:spAutoFit/>
          </a:bodyPr>
          <a:lstStyle/>
          <a:p>
            <a:pPr marL="457200" indent="-457200">
              <a:buFont typeface="Wingdings" panose="05000000000000000000" pitchFamily="2" charset="2"/>
              <a:buChar char="Ø"/>
            </a:pPr>
            <a:r>
              <a:rPr lang="en-US" sz="2800" dirty="0" err="1"/>
              <a:t>Çelik</a:t>
            </a:r>
            <a:r>
              <a:rPr lang="en-US" sz="2800" dirty="0"/>
              <a:t> </a:t>
            </a:r>
            <a:r>
              <a:rPr lang="en-US" sz="2800" dirty="0" err="1"/>
              <a:t>dolap</a:t>
            </a:r>
            <a:r>
              <a:rPr lang="en-US" sz="2800" dirty="0"/>
              <a:t> </a:t>
            </a:r>
            <a:r>
              <a:rPr lang="en-US" sz="2800" dirty="0" err="1"/>
              <a:t>talebinde</a:t>
            </a:r>
            <a:r>
              <a:rPr lang="en-US" sz="2800" dirty="0"/>
              <a:t> </a:t>
            </a:r>
            <a:r>
              <a:rPr lang="en-US" sz="2800" dirty="0" err="1"/>
              <a:t>bulunulmuştur</a:t>
            </a:r>
            <a:r>
              <a:rPr lang="en-US" sz="2800" dirty="0"/>
              <a:t>. </a:t>
            </a:r>
            <a:endParaRPr lang="tr-TR" sz="2800" dirty="0" smtClean="0"/>
          </a:p>
          <a:p>
            <a:r>
              <a:rPr lang="en-US" sz="2800" dirty="0" err="1" smtClean="0"/>
              <a:t>Şu</a:t>
            </a:r>
            <a:r>
              <a:rPr lang="en-US" sz="2800" dirty="0" smtClean="0"/>
              <a:t> </a:t>
            </a:r>
            <a:r>
              <a:rPr lang="en-US" sz="2800" dirty="0"/>
              <a:t>an </a:t>
            </a:r>
            <a:r>
              <a:rPr lang="tr-TR" sz="2800" dirty="0" smtClean="0"/>
              <a:t>Sosyal Bilimler Enstitüsü </a:t>
            </a:r>
            <a:r>
              <a:rPr lang="tr-TR" sz="2800" dirty="0"/>
              <a:t>arşiv odasında</a:t>
            </a:r>
            <a:r>
              <a:rPr lang="en-US" sz="2800" dirty="0"/>
              <a:t> </a:t>
            </a:r>
            <a:r>
              <a:rPr lang="en-US" sz="2800" dirty="0" err="1"/>
              <a:t>çelik</a:t>
            </a:r>
            <a:r>
              <a:rPr lang="en-US" sz="2800" dirty="0"/>
              <a:t> </a:t>
            </a:r>
            <a:r>
              <a:rPr lang="en-US" sz="2800" dirty="0" err="1"/>
              <a:t>dolap</a:t>
            </a:r>
            <a:r>
              <a:rPr lang="en-US" sz="2800" dirty="0"/>
              <a:t> </a:t>
            </a:r>
            <a:r>
              <a:rPr lang="en-US" sz="2800" dirty="0" err="1"/>
              <a:t>yer</a:t>
            </a:r>
            <a:r>
              <a:rPr lang="en-US" sz="2800" dirty="0"/>
              <a:t> </a:t>
            </a:r>
            <a:r>
              <a:rPr lang="en-US" sz="2800" dirty="0" err="1"/>
              <a:t>almaktadır</a:t>
            </a:r>
            <a:r>
              <a:rPr lang="tr-TR" sz="2800" dirty="0"/>
              <a:t>.</a:t>
            </a:r>
          </a:p>
          <a:p>
            <a:pPr marL="457200" indent="-457200">
              <a:buFont typeface="Wingdings" panose="05000000000000000000" pitchFamily="2" charset="2"/>
              <a:buChar char="Ø"/>
            </a:pPr>
            <a:r>
              <a:rPr lang="tr-TR" sz="2800" dirty="0"/>
              <a:t>Ofis ihtiyacı</a:t>
            </a:r>
          </a:p>
          <a:p>
            <a:pPr marL="457200" indent="-457200">
              <a:buFont typeface="Wingdings" panose="05000000000000000000" pitchFamily="2" charset="2"/>
              <a:buChar char="Ø"/>
            </a:pPr>
            <a:r>
              <a:rPr lang="tr-TR" sz="2800" dirty="0"/>
              <a:t>Derslik ihtiyacı</a:t>
            </a:r>
          </a:p>
          <a:p>
            <a:pPr marL="457200" indent="-457200">
              <a:buFont typeface="Wingdings" panose="05000000000000000000" pitchFamily="2" charset="2"/>
              <a:buChar char="Ø"/>
            </a:pPr>
            <a:r>
              <a:rPr lang="tr-TR" sz="2800" dirty="0"/>
              <a:t>Personel ihtiyacı</a:t>
            </a:r>
          </a:p>
          <a:p>
            <a:pPr marL="457200" indent="-457200">
              <a:buFont typeface="Wingdings" panose="05000000000000000000" pitchFamily="2" charset="2"/>
              <a:buChar char="Ø"/>
            </a:pPr>
            <a:r>
              <a:rPr lang="tr-TR" sz="2800" dirty="0" smtClean="0"/>
              <a:t>Kütüphane ihtiyacı</a:t>
            </a:r>
            <a:endParaRPr lang="tr-TR" sz="2800" dirty="0"/>
          </a:p>
        </p:txBody>
      </p:sp>
    </p:spTree>
    <p:extLst>
      <p:ext uri="{BB962C8B-B14F-4D97-AF65-F5344CB8AC3E}">
        <p14:creationId xmlns:p14="http://schemas.microsoft.com/office/powerpoint/2010/main" val="240008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827584" y="874632"/>
            <a:ext cx="7128792" cy="523220"/>
          </a:xfrm>
          <a:prstGeom prst="rect">
            <a:avLst/>
          </a:prstGeom>
          <a:noFill/>
        </p:spPr>
        <p:txBody>
          <a:bodyPr wrap="square" rtlCol="0">
            <a:spAutoFit/>
          </a:bodyPr>
          <a:lstStyle/>
          <a:p>
            <a:pPr algn="ctr"/>
            <a:r>
              <a:rPr lang="tr-TR" sz="2800" b="1" dirty="0">
                <a:solidFill>
                  <a:srgbClr val="FF0000"/>
                </a:solidFill>
                <a:effectLst>
                  <a:outerShdw blurRad="38100" dist="38100" dir="2700000" algn="tl">
                    <a:srgbClr val="000000">
                      <a:alpha val="43137"/>
                    </a:srgbClr>
                  </a:outerShdw>
                </a:effectLst>
              </a:rPr>
              <a:t>SÜREKLİ İYİLEŞTİRME ÖNERİLERİ</a:t>
            </a: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21</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270" name="Dikdörtgen 269"/>
          <p:cNvSpPr/>
          <p:nvPr/>
        </p:nvSpPr>
        <p:spPr>
          <a:xfrm>
            <a:off x="467544" y="1369944"/>
            <a:ext cx="8064896" cy="4893647"/>
          </a:xfrm>
          <a:prstGeom prst="rect">
            <a:avLst/>
          </a:prstGeom>
        </p:spPr>
        <p:txBody>
          <a:bodyPr wrap="square">
            <a:spAutoFit/>
          </a:bodyPr>
          <a:lstStyle/>
          <a:p>
            <a:pPr algn="just"/>
            <a:endParaRPr lang="tr-TR" sz="2400" dirty="0"/>
          </a:p>
          <a:p>
            <a:pPr marL="457200" indent="-457200" algn="just">
              <a:buFont typeface="Wingdings" panose="05000000000000000000" pitchFamily="2" charset="2"/>
              <a:buChar char="Ø"/>
            </a:pPr>
            <a:r>
              <a:rPr lang="tr-TR" sz="2400" dirty="0"/>
              <a:t>İki kampüs arasında aktivitelerin yapılmasının organik bağın güçlenmesini sağlayacağı,</a:t>
            </a:r>
          </a:p>
          <a:p>
            <a:pPr algn="just"/>
            <a:endParaRPr lang="tr-TR" sz="2400" dirty="0"/>
          </a:p>
          <a:p>
            <a:pPr marL="342900" indent="-342900" algn="just">
              <a:buFont typeface="Wingdings" panose="05000000000000000000" pitchFamily="2" charset="2"/>
              <a:buChar char="Ø"/>
            </a:pPr>
            <a:r>
              <a:rPr lang="tr-TR" sz="2400" dirty="0"/>
              <a:t> </a:t>
            </a:r>
            <a:r>
              <a:rPr lang="tr-TR" sz="2400" dirty="0" smtClean="0"/>
              <a:t>Gezi ve seminer programlarının öğrenci </a:t>
            </a:r>
            <a:r>
              <a:rPr lang="tr-TR" sz="2400" dirty="0"/>
              <a:t>motivasyonu arttıracağı,</a:t>
            </a:r>
          </a:p>
          <a:p>
            <a:pPr algn="just"/>
            <a:endParaRPr lang="tr-TR" sz="2400" dirty="0"/>
          </a:p>
          <a:p>
            <a:pPr marL="457200" indent="-457200">
              <a:buFont typeface="Wingdings" panose="05000000000000000000" pitchFamily="2" charset="2"/>
              <a:buChar char="Ø"/>
            </a:pPr>
            <a:r>
              <a:rPr lang="tr-TR" sz="2400" dirty="0"/>
              <a:t>Markantalya Kampüsündeki havalandırma sistemlerinin periyodik olarak çalışmasının personel ve öğrenci motivasyonunu arttıracağı,</a:t>
            </a:r>
          </a:p>
          <a:p>
            <a:pPr marL="457200" indent="-457200">
              <a:buFont typeface="Wingdings" panose="05000000000000000000" pitchFamily="2" charset="2"/>
              <a:buChar char="Ø"/>
            </a:pPr>
            <a:endParaRPr lang="tr-TR" sz="2400" dirty="0"/>
          </a:p>
          <a:p>
            <a:pPr marL="457200" indent="-457200" algn="just">
              <a:buFont typeface="Wingdings" panose="05000000000000000000" pitchFamily="2" charset="2"/>
              <a:buChar char="Ø"/>
            </a:pPr>
            <a:r>
              <a:rPr lang="tr-TR" sz="2400" dirty="0"/>
              <a:t>Yüksek lisans öğrencileri için Erasmus projelerinin ön plana çıkarılmasının öğrenci ilgisini arttıracağı öngörülmektedir.</a:t>
            </a:r>
          </a:p>
        </p:txBody>
      </p:sp>
    </p:spTree>
    <p:extLst>
      <p:ext uri="{BB962C8B-B14F-4D97-AF65-F5344CB8AC3E}">
        <p14:creationId xmlns:p14="http://schemas.microsoft.com/office/powerpoint/2010/main" val="274664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39F893C-C32F-4835-A1E5-850973405C58}" type="slidenum">
              <a:rPr lang="tr-TR" smtClean="0"/>
              <a:t>3</a:t>
            </a:fld>
            <a:endParaRPr lang="tr-TR"/>
          </a:p>
        </p:txBody>
      </p:sp>
      <p:sp>
        <p:nvSpPr>
          <p:cNvPr id="3" name="Metin kutusu 2"/>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pic>
        <p:nvPicPr>
          <p:cNvPr id="4" name="Resim 3"/>
          <p:cNvPicPr/>
          <p:nvPr/>
        </p:nvPicPr>
        <p:blipFill>
          <a:blip r:embed="rId2"/>
          <a:stretch>
            <a:fillRect/>
          </a:stretch>
        </p:blipFill>
        <p:spPr>
          <a:xfrm>
            <a:off x="127795" y="367048"/>
            <a:ext cx="2736304" cy="576064"/>
          </a:xfrm>
          <a:prstGeom prst="rect">
            <a:avLst/>
          </a:prstGeom>
        </p:spPr>
      </p:pic>
      <p:graphicFrame>
        <p:nvGraphicFramePr>
          <p:cNvPr id="5" name="Tablo 4"/>
          <p:cNvGraphicFramePr>
            <a:graphicFrameLocks noGrp="1"/>
          </p:cNvGraphicFramePr>
          <p:nvPr>
            <p:extLst>
              <p:ext uri="{D42A27DB-BD31-4B8C-83A1-F6EECF244321}">
                <p14:modId xmlns:p14="http://schemas.microsoft.com/office/powerpoint/2010/main" val="1753394524"/>
              </p:ext>
            </p:extLst>
          </p:nvPr>
        </p:nvGraphicFramePr>
        <p:xfrm>
          <a:off x="537834" y="1209586"/>
          <a:ext cx="8136904" cy="2077204"/>
        </p:xfrm>
        <a:graphic>
          <a:graphicData uri="http://schemas.openxmlformats.org/drawingml/2006/table">
            <a:tbl>
              <a:tblPr/>
              <a:tblGrid>
                <a:gridCol w="6266414">
                  <a:extLst>
                    <a:ext uri="{9D8B030D-6E8A-4147-A177-3AD203B41FA5}">
                      <a16:colId xmlns:a16="http://schemas.microsoft.com/office/drawing/2014/main" val="20000"/>
                    </a:ext>
                  </a:extLst>
                </a:gridCol>
                <a:gridCol w="1870490">
                  <a:extLst>
                    <a:ext uri="{9D8B030D-6E8A-4147-A177-3AD203B41FA5}">
                      <a16:colId xmlns:a16="http://schemas.microsoft.com/office/drawing/2014/main" val="20001"/>
                    </a:ext>
                  </a:extLst>
                </a:gridCol>
              </a:tblGrid>
              <a:tr h="576064">
                <a:tc>
                  <a:txBody>
                    <a:bodyPr/>
                    <a:lstStyle/>
                    <a:p>
                      <a:pPr algn="ctr" fontAlgn="ctr"/>
                      <a:r>
                        <a:rPr lang="tr-TR" sz="1600" b="1" i="0" u="none" strike="noStrike" dirty="0">
                          <a:solidFill>
                            <a:srgbClr val="000000"/>
                          </a:solidFill>
                          <a:effectLst/>
                          <a:latin typeface="Calibri"/>
                        </a:rPr>
                        <a:t>FIRSAT YÖNLER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tr-TR" sz="1600" b="1" i="0" u="none" strike="noStrike" dirty="0">
                          <a:solidFill>
                            <a:srgbClr val="000000"/>
                          </a:solidFill>
                          <a:effectLst/>
                          <a:latin typeface="Calibri"/>
                        </a:rPr>
                        <a:t>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323850">
                <a:tc>
                  <a:txBody>
                    <a:bodyPr/>
                    <a:lstStyle/>
                    <a:p>
                      <a:pPr algn="l" fontAlgn="ctr"/>
                      <a:r>
                        <a:rPr lang="tr-TR" sz="1400" b="1" i="0" u="none" strike="noStrike" dirty="0" smtClean="0">
                          <a:solidFill>
                            <a:srgbClr val="000000"/>
                          </a:solidFill>
                          <a:effectLst/>
                          <a:latin typeface="Calibri"/>
                        </a:rPr>
                        <a:t>  F1-</a:t>
                      </a:r>
                      <a:r>
                        <a:rPr lang="tr-TR" sz="1400" b="0" i="0" u="none" strike="noStrike" dirty="0" smtClean="0">
                          <a:solidFill>
                            <a:srgbClr val="000000"/>
                          </a:solidFill>
                          <a:effectLst/>
                          <a:latin typeface="+mn-lt"/>
                        </a:rPr>
                        <a:t>Antalya turizm sektörü nedeniyle bilinirliği </a:t>
                      </a:r>
                      <a:endParaRPr lang="tr-TR" sz="14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fırsat)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001"/>
                  </a:ext>
                </a:extLst>
              </a:tr>
              <a:tr h="323850">
                <a:tc>
                  <a:txBody>
                    <a:bodyPr/>
                    <a:lstStyle/>
                    <a:p>
                      <a:pPr algn="l" fontAlgn="ctr"/>
                      <a:r>
                        <a:rPr lang="tr-TR" sz="1400" b="1" i="0" u="none" strike="noStrike" dirty="0" smtClean="0">
                          <a:solidFill>
                            <a:srgbClr val="000000"/>
                          </a:solidFill>
                          <a:effectLst/>
                          <a:latin typeface="Calibri"/>
                        </a:rPr>
                        <a:t>  F2-</a:t>
                      </a:r>
                      <a:r>
                        <a:rPr lang="tr-TR" sz="1400" b="0" i="0" u="none" strike="noStrike" dirty="0" smtClean="0">
                          <a:solidFill>
                            <a:srgbClr val="000000"/>
                          </a:solidFill>
                          <a:effectLst/>
                          <a:latin typeface="+mn-lt"/>
                        </a:rPr>
                        <a:t>Antalya ilinde özel üniversite sayısının azlığı</a:t>
                      </a:r>
                      <a:endParaRPr lang="tr-TR" sz="14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fırsat)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002"/>
                  </a:ext>
                </a:extLst>
              </a:tr>
              <a:tr h="323850">
                <a:tc>
                  <a:txBody>
                    <a:bodyPr/>
                    <a:lstStyle/>
                    <a:p>
                      <a:pPr algn="l" fontAlgn="ctr"/>
                      <a:r>
                        <a:rPr lang="tr-TR" sz="1400" b="1" i="0" u="none" strike="noStrike" dirty="0" smtClean="0">
                          <a:solidFill>
                            <a:srgbClr val="000000"/>
                          </a:solidFill>
                          <a:effectLst/>
                          <a:latin typeface="Calibri"/>
                        </a:rPr>
                        <a:t>  F3-</a:t>
                      </a:r>
                      <a:r>
                        <a:rPr lang="tr-TR" sz="1400" b="0" i="0" u="none" strike="noStrike" dirty="0" smtClean="0">
                          <a:solidFill>
                            <a:srgbClr val="000000"/>
                          </a:solidFill>
                          <a:effectLst/>
                          <a:latin typeface="+mn-lt"/>
                        </a:rPr>
                        <a:t>Sanayi ve turizm kuruluşlarının fazlalığı sebebiyle kurum işbirlikleri</a:t>
                      </a:r>
                      <a:endParaRPr lang="tr-TR" sz="14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fırsat)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003"/>
                  </a:ext>
                </a:extLst>
              </a:tr>
              <a:tr h="242297">
                <a:tc>
                  <a:txBody>
                    <a:bodyPr/>
                    <a:lstStyle/>
                    <a:p>
                      <a:pPr algn="l" fontAlgn="ctr"/>
                      <a:r>
                        <a:rPr lang="tr-TR" sz="1400" b="1" i="0" u="none" strike="noStrike" dirty="0" smtClean="0">
                          <a:solidFill>
                            <a:srgbClr val="000000"/>
                          </a:solidFill>
                          <a:effectLst/>
                          <a:latin typeface="Calibri"/>
                        </a:rPr>
                        <a:t>  F4-</a:t>
                      </a:r>
                      <a:r>
                        <a:rPr lang="tr-TR" sz="1400" b="0" i="0" u="none" strike="noStrike" dirty="0" smtClean="0">
                          <a:solidFill>
                            <a:srgbClr val="000000"/>
                          </a:solidFill>
                          <a:effectLst/>
                          <a:latin typeface="+mn-lt"/>
                        </a:rPr>
                        <a:t>Nüfus artışının ve nüfus değişkenliğinin yüksek olduğu bir bölgede konumlanması, </a:t>
                      </a:r>
                      <a:endParaRPr lang="tr-TR" sz="14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fırsat)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004"/>
                  </a:ext>
                </a:extLst>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2765580849"/>
              </p:ext>
            </p:extLst>
          </p:nvPr>
        </p:nvGraphicFramePr>
        <p:xfrm>
          <a:off x="540830" y="3578554"/>
          <a:ext cx="8135626" cy="2885404"/>
        </p:xfrm>
        <a:graphic>
          <a:graphicData uri="http://schemas.openxmlformats.org/drawingml/2006/table">
            <a:tbl>
              <a:tblPr/>
              <a:tblGrid>
                <a:gridCol w="6263418">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tblGrid>
              <a:tr h="512315">
                <a:tc>
                  <a:txBody>
                    <a:bodyPr/>
                    <a:lstStyle/>
                    <a:p>
                      <a:pPr algn="ctr" fontAlgn="ctr"/>
                      <a:r>
                        <a:rPr lang="tr-TR" sz="1600" b="1" i="0" u="none" strike="noStrike" dirty="0">
                          <a:solidFill>
                            <a:srgbClr val="000000"/>
                          </a:solidFill>
                          <a:effectLst/>
                          <a:latin typeface="Calibri"/>
                        </a:rPr>
                        <a:t>TEHDİT YÖNLER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ctr"/>
                      <a:r>
                        <a:rPr lang="tr-TR" sz="1600" b="1" i="0" u="none" strike="noStrike" dirty="0">
                          <a:solidFill>
                            <a:srgbClr val="000000"/>
                          </a:solidFill>
                          <a:effectLst/>
                          <a:latin typeface="Calibri"/>
                        </a:rPr>
                        <a:t>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extLst>
                  <a:ext uri="{0D108BD9-81ED-4DB2-BD59-A6C34878D82A}">
                    <a16:rowId xmlns:a16="http://schemas.microsoft.com/office/drawing/2014/main" val="10000"/>
                  </a:ext>
                </a:extLst>
              </a:tr>
              <a:tr h="470776">
                <a:tc>
                  <a:txBody>
                    <a:bodyPr/>
                    <a:lstStyle/>
                    <a:p>
                      <a:pPr algn="l" fontAlgn="ctr"/>
                      <a:r>
                        <a:rPr lang="tr-TR" sz="1400" b="1" i="0" u="none" strike="noStrike" dirty="0" smtClean="0">
                          <a:solidFill>
                            <a:srgbClr val="000000"/>
                          </a:solidFill>
                          <a:effectLst/>
                          <a:latin typeface="Calibri"/>
                        </a:rPr>
                        <a:t>  T1-</a:t>
                      </a:r>
                      <a:r>
                        <a:rPr lang="tr-TR" sz="1400" b="0" i="0" u="none" strike="noStrike" dirty="0" smtClean="0">
                          <a:solidFill>
                            <a:srgbClr val="000000"/>
                          </a:solidFill>
                          <a:effectLst/>
                          <a:latin typeface="+mn-lt"/>
                        </a:rPr>
                        <a:t>Öğrencilerin öncelikli olarak devlet üniversitesini tercih etmesi</a:t>
                      </a:r>
                      <a:endParaRPr lang="tr-TR" sz="14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tehdit)</a:t>
                      </a:r>
                      <a:endPar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66"/>
                    </a:solidFill>
                  </a:tcPr>
                </a:tc>
                <a:extLst>
                  <a:ext uri="{0D108BD9-81ED-4DB2-BD59-A6C34878D82A}">
                    <a16:rowId xmlns:a16="http://schemas.microsoft.com/office/drawing/2014/main" val="10001"/>
                  </a:ext>
                </a:extLst>
              </a:tr>
              <a:tr h="470776">
                <a:tc>
                  <a:txBody>
                    <a:bodyPr/>
                    <a:lstStyle/>
                    <a:p>
                      <a:pPr algn="l" fontAlgn="ctr"/>
                      <a:r>
                        <a:rPr lang="tr-TR" sz="1400" b="1" i="0" u="none" strike="noStrike" dirty="0" smtClean="0">
                          <a:solidFill>
                            <a:srgbClr val="000000"/>
                          </a:solidFill>
                          <a:effectLst/>
                          <a:latin typeface="Calibri"/>
                        </a:rPr>
                        <a:t>  T2-</a:t>
                      </a:r>
                      <a:r>
                        <a:rPr lang="tr-TR" sz="1400" b="0" i="0" u="none" strike="noStrike" dirty="0" smtClean="0">
                          <a:solidFill>
                            <a:srgbClr val="000000"/>
                          </a:solidFill>
                          <a:effectLst/>
                          <a:latin typeface="+mn-lt"/>
                        </a:rPr>
                        <a:t>Antalya ili dışından vakıf üniversitelerinin Antalya'da Kampüs açması</a:t>
                      </a:r>
                      <a:endParaRPr lang="tr-TR" sz="14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tehdit)</a:t>
                      </a:r>
                      <a:endPar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66"/>
                    </a:solidFill>
                  </a:tcPr>
                </a:tc>
                <a:extLst>
                  <a:ext uri="{0D108BD9-81ED-4DB2-BD59-A6C34878D82A}">
                    <a16:rowId xmlns:a16="http://schemas.microsoft.com/office/drawing/2014/main" val="10002"/>
                  </a:ext>
                </a:extLst>
              </a:tr>
              <a:tr h="484623">
                <a:tc>
                  <a:txBody>
                    <a:bodyPr/>
                    <a:lstStyle/>
                    <a:p>
                      <a:pPr algn="l" fontAlgn="ctr"/>
                      <a:r>
                        <a:rPr lang="tr-TR" sz="1400" b="1" i="0" u="none" strike="noStrike" dirty="0" smtClean="0">
                          <a:solidFill>
                            <a:srgbClr val="000000"/>
                          </a:solidFill>
                          <a:effectLst/>
                          <a:latin typeface="Calibri"/>
                        </a:rPr>
                        <a:t>  T3-</a:t>
                      </a:r>
                      <a:r>
                        <a:rPr lang="tr-TR" sz="1400" b="0" i="0" u="none" strike="noStrike" dirty="0" smtClean="0">
                          <a:solidFill>
                            <a:srgbClr val="000000"/>
                          </a:solidFill>
                          <a:effectLst/>
                          <a:latin typeface="+mn-lt"/>
                        </a:rPr>
                        <a:t>Diğer </a:t>
                      </a:r>
                      <a:r>
                        <a:rPr lang="tr-TR" sz="1400" b="0" i="0" u="none" strike="noStrike" dirty="0" err="1" smtClean="0">
                          <a:solidFill>
                            <a:srgbClr val="000000"/>
                          </a:solidFill>
                          <a:effectLst/>
                          <a:latin typeface="+mn-lt"/>
                        </a:rPr>
                        <a:t>üniversiterle</a:t>
                      </a:r>
                      <a:r>
                        <a:rPr lang="tr-TR" sz="1400" b="0" i="0" u="none" strike="noStrike" dirty="0" smtClean="0">
                          <a:solidFill>
                            <a:srgbClr val="000000"/>
                          </a:solidFill>
                          <a:effectLst/>
                          <a:latin typeface="+mn-lt"/>
                        </a:rPr>
                        <a:t> rekabet (F5)</a:t>
                      </a:r>
                      <a:endParaRPr lang="tr-TR" sz="14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(Hala tehdit)</a:t>
                      </a:r>
                      <a:endPar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66"/>
                    </a:solidFill>
                  </a:tcPr>
                </a:tc>
                <a:extLst>
                  <a:ext uri="{0D108BD9-81ED-4DB2-BD59-A6C34878D82A}">
                    <a16:rowId xmlns:a16="http://schemas.microsoft.com/office/drawing/2014/main" val="10003"/>
                  </a:ext>
                </a:extLst>
              </a:tr>
              <a:tr h="946914">
                <a:tc>
                  <a:txBody>
                    <a:bodyPr/>
                    <a:lstStyle/>
                    <a:p>
                      <a:pPr algn="l" fontAlgn="ctr"/>
                      <a:r>
                        <a:rPr lang="tr-TR" sz="1400" b="1" i="0" u="none" strike="noStrike" dirty="0" smtClean="0">
                          <a:solidFill>
                            <a:srgbClr val="000000"/>
                          </a:solidFill>
                          <a:effectLst/>
                          <a:latin typeface="Calibri"/>
                        </a:rPr>
                        <a:t>T4-  </a:t>
                      </a:r>
                      <a:r>
                        <a:rPr lang="tr-TR" sz="1400" b="0" i="0" u="none" strike="noStrike" dirty="0" smtClean="0">
                          <a:solidFill>
                            <a:srgbClr val="000000"/>
                          </a:solidFill>
                          <a:effectLst/>
                          <a:latin typeface="+mn-lt"/>
                        </a:rPr>
                        <a:t>Çeşitli nedenlerden dolayı eğitimi yarıda bırakan öğrenciler</a:t>
                      </a:r>
                      <a:endParaRPr lang="tr-TR" sz="14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(Hala tehdit)</a:t>
                      </a:r>
                      <a:endParaRPr kumimoji="0" lang="tr-TR" sz="16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tr-TR" sz="2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25059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39F893C-C32F-4835-A1E5-850973405C58}" type="slidenum">
              <a:rPr lang="tr-TR" smtClean="0"/>
              <a:t>4</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2133767774"/>
              </p:ext>
            </p:extLst>
          </p:nvPr>
        </p:nvGraphicFramePr>
        <p:xfrm>
          <a:off x="323529" y="836713"/>
          <a:ext cx="8640961" cy="5545071"/>
        </p:xfrm>
        <a:graphic>
          <a:graphicData uri="http://schemas.openxmlformats.org/drawingml/2006/table">
            <a:tbl>
              <a:tblPr>
                <a:tableStyleId>{35758FB7-9AC5-4552-8A53-C91805E547FA}</a:tableStyleId>
              </a:tblPr>
              <a:tblGrid>
                <a:gridCol w="1929537">
                  <a:extLst>
                    <a:ext uri="{9D8B030D-6E8A-4147-A177-3AD203B41FA5}">
                      <a16:colId xmlns:a16="http://schemas.microsoft.com/office/drawing/2014/main" val="20000"/>
                    </a:ext>
                  </a:extLst>
                </a:gridCol>
                <a:gridCol w="3355712">
                  <a:extLst>
                    <a:ext uri="{9D8B030D-6E8A-4147-A177-3AD203B41FA5}">
                      <a16:colId xmlns:a16="http://schemas.microsoft.com/office/drawing/2014/main" val="20001"/>
                    </a:ext>
                  </a:extLst>
                </a:gridCol>
                <a:gridCol w="3355712">
                  <a:extLst>
                    <a:ext uri="{9D8B030D-6E8A-4147-A177-3AD203B41FA5}">
                      <a16:colId xmlns:a16="http://schemas.microsoft.com/office/drawing/2014/main" val="20002"/>
                    </a:ext>
                  </a:extLst>
                </a:gridCol>
              </a:tblGrid>
              <a:tr h="432047">
                <a:tc>
                  <a:txBody>
                    <a:bodyPr/>
                    <a:lstStyle/>
                    <a:p>
                      <a:pPr algn="ctr" fontAlgn="ctr"/>
                      <a:r>
                        <a:rPr lang="tr-TR" sz="1400" u="none" strike="noStrike" dirty="0">
                          <a:effectLst/>
                        </a:rPr>
                        <a:t>PAYDAŞ ADI</a:t>
                      </a:r>
                      <a:endParaRPr lang="tr-TR" sz="1400" b="1" i="0" u="none" strike="noStrike" dirty="0">
                        <a:solidFill>
                          <a:srgbClr val="000000"/>
                        </a:solidFill>
                        <a:effectLst/>
                        <a:latin typeface="Calibri"/>
                      </a:endParaRPr>
                    </a:p>
                  </a:txBody>
                  <a:tcPr marL="9525" marR="9525" marT="9525" marB="0" anchor="ctr"/>
                </a:tc>
                <a:tc>
                  <a:txBody>
                    <a:bodyPr/>
                    <a:lstStyle/>
                    <a:p>
                      <a:pPr algn="ctr" fontAlgn="ctr"/>
                      <a:r>
                        <a:rPr lang="tr-TR" sz="1400" u="none" strike="noStrike" dirty="0">
                          <a:effectLst/>
                        </a:rPr>
                        <a:t>PAYDAŞ BEKLENTİSİ</a:t>
                      </a:r>
                      <a:endParaRPr lang="tr-TR" sz="1400" b="1" i="0" u="none" strike="noStrike" dirty="0">
                        <a:solidFill>
                          <a:srgbClr val="000000"/>
                        </a:solidFill>
                        <a:effectLst/>
                        <a:latin typeface="Calibri"/>
                      </a:endParaRPr>
                    </a:p>
                  </a:txBody>
                  <a:tcPr marL="9525" marR="9525" marT="9525" marB="0" anchor="ctr"/>
                </a:tc>
                <a:tc>
                  <a:txBody>
                    <a:bodyPr/>
                    <a:lstStyle/>
                    <a:p>
                      <a:pPr algn="ctr" fontAlgn="ctr"/>
                      <a:r>
                        <a:rPr lang="tr-TR" sz="1400" u="none" strike="noStrike" dirty="0" smtClean="0">
                          <a:effectLst/>
                        </a:rPr>
                        <a:t>KARŞILANMA</a:t>
                      </a:r>
                      <a:r>
                        <a:rPr lang="tr-TR" sz="1400" u="none" strike="noStrike" baseline="0" dirty="0" smtClean="0">
                          <a:effectLst/>
                        </a:rPr>
                        <a:t> DURUMU</a:t>
                      </a:r>
                      <a:endParaRPr lang="tr-TR" sz="1400" b="1"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455456">
                <a:tc>
                  <a:txBody>
                    <a:bodyPr/>
                    <a:lstStyle/>
                    <a:p>
                      <a:pPr algn="ctr" fontAlgn="ctr"/>
                      <a:r>
                        <a:rPr lang="tr-TR" sz="1200" u="none" strike="noStrike" dirty="0">
                          <a:effectLst/>
                        </a:rPr>
                        <a:t>Rektörlük</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a:effectLst/>
                        </a:rPr>
                        <a:t>Zamanında ve Doğru İş</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smtClean="0">
                          <a:effectLst/>
                        </a:rPr>
                        <a:t>Herhangi bir uyarı</a:t>
                      </a:r>
                      <a:r>
                        <a:rPr lang="tr-TR" sz="1200" u="none" strike="noStrike" baseline="0" dirty="0" smtClean="0">
                          <a:effectLst/>
                        </a:rPr>
                        <a:t> gelmemiştir.</a:t>
                      </a:r>
                      <a:endParaRPr lang="tr-TR"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1"/>
                  </a:ext>
                </a:extLst>
              </a:tr>
              <a:tr h="453046">
                <a:tc>
                  <a:txBody>
                    <a:bodyPr/>
                    <a:lstStyle/>
                    <a:p>
                      <a:pPr algn="ctr" fontAlgn="ctr"/>
                      <a:r>
                        <a:rPr lang="tr-TR" sz="1200" u="none" strike="noStrike" dirty="0">
                          <a:effectLst/>
                        </a:rPr>
                        <a:t>Aday Öğrenci</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a:effectLst/>
                        </a:rPr>
                        <a:t>Bilgi Alma Beklentisi</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smtClean="0">
                          <a:effectLst/>
                        </a:rPr>
                        <a:t>Telefon e-mail aracılığı</a:t>
                      </a:r>
                      <a:r>
                        <a:rPr lang="tr-TR" sz="1200" u="none" strike="noStrike" baseline="0" dirty="0" smtClean="0">
                          <a:effectLst/>
                        </a:rPr>
                        <a:t> ile ve yüz yüze bilgi sağlanmaktadır.</a:t>
                      </a:r>
                      <a:endParaRPr lang="tr-TR"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2"/>
                  </a:ext>
                </a:extLst>
              </a:tr>
              <a:tr h="459650">
                <a:tc>
                  <a:txBody>
                    <a:bodyPr/>
                    <a:lstStyle/>
                    <a:p>
                      <a:pPr algn="ctr" fontAlgn="ctr"/>
                      <a:r>
                        <a:rPr lang="tr-TR" sz="1200" u="none" strike="noStrike" dirty="0">
                          <a:effectLst/>
                        </a:rPr>
                        <a:t>Öğrenci </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a:effectLst/>
                        </a:rPr>
                        <a:t>Kaliteli Eğitim Öğretim, Güçlü İletişim, Araştırma Olanakları</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baseline="0" dirty="0" smtClean="0">
                          <a:effectLst/>
                        </a:rPr>
                        <a:t>Seçmeli ders olanakları ve güçlü kadro bulunmaktadır. </a:t>
                      </a:r>
                      <a:r>
                        <a:rPr lang="tr-TR" sz="1200" u="none" strike="noStrike" baseline="0" smtClean="0">
                          <a:effectLst/>
                        </a:rPr>
                        <a:t>Memnuniyet ölçüm oranı %71,49’dur.</a:t>
                      </a:r>
                      <a:endParaRPr lang="tr-TR"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3"/>
                  </a:ext>
                </a:extLst>
              </a:tr>
              <a:tr h="516413">
                <a:tc>
                  <a:txBody>
                    <a:bodyPr/>
                    <a:lstStyle/>
                    <a:p>
                      <a:pPr algn="ctr" fontAlgn="ctr"/>
                      <a:r>
                        <a:rPr lang="tr-TR" sz="1200" u="none" strike="noStrike" dirty="0">
                          <a:effectLst/>
                        </a:rPr>
                        <a:t>İnsan Kaynakları</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a:effectLst/>
                        </a:rPr>
                        <a:t>SGK, Mesai ve Kısmi Zamanlı Öğrenciler İçin Doğru İşlem</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baseline="0" dirty="0" smtClean="0">
                          <a:effectLst/>
                        </a:rPr>
                        <a:t>Paydaş talebi b</a:t>
                      </a:r>
                      <a:r>
                        <a:rPr lang="tr-TR" sz="1200" u="none" strike="noStrike" dirty="0" smtClean="0">
                          <a:effectLst/>
                        </a:rPr>
                        <a:t>ildirilen</a:t>
                      </a:r>
                      <a:r>
                        <a:rPr lang="tr-TR" sz="1200" u="none" strike="noStrike" baseline="0" dirty="0" smtClean="0">
                          <a:effectLst/>
                        </a:rPr>
                        <a:t> </a:t>
                      </a:r>
                      <a:r>
                        <a:rPr lang="tr-TR" sz="1200" u="none" strike="noStrike" dirty="0" smtClean="0">
                          <a:effectLst/>
                        </a:rPr>
                        <a:t>zaman aralığında</a:t>
                      </a:r>
                      <a:r>
                        <a:rPr lang="tr-TR" sz="1200" u="none" strike="noStrike" baseline="0" dirty="0" smtClean="0">
                          <a:effectLst/>
                        </a:rPr>
                        <a:t> ve doğru olarak karşılanmaktadır.</a:t>
                      </a:r>
                      <a:endParaRPr lang="tr-TR"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4"/>
                  </a:ext>
                </a:extLst>
              </a:tr>
              <a:tr h="282809">
                <a:tc>
                  <a:txBody>
                    <a:bodyPr/>
                    <a:lstStyle/>
                    <a:p>
                      <a:pPr algn="ctr" fontAlgn="ctr"/>
                      <a:r>
                        <a:rPr lang="tr-TR" sz="1200" u="none" strike="noStrike" dirty="0">
                          <a:effectLst/>
                        </a:rPr>
                        <a:t>Akademisyen</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a:effectLst/>
                        </a:rPr>
                        <a:t>Doğru İşlem, Memnuniyet</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smtClean="0">
                          <a:effectLst/>
                        </a:rPr>
                        <a:t>Talepler karşılanmaktadır;</a:t>
                      </a:r>
                      <a:r>
                        <a:rPr lang="tr-TR" sz="1200" u="none" strike="noStrike" baseline="0" dirty="0" smtClean="0">
                          <a:effectLst/>
                        </a:rPr>
                        <a:t> şikayet bulunmamaktadır.</a:t>
                      </a:r>
                      <a:endParaRPr lang="tr-TR"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5"/>
                  </a:ext>
                </a:extLst>
              </a:tr>
              <a:tr h="432048">
                <a:tc>
                  <a:txBody>
                    <a:bodyPr/>
                    <a:lstStyle/>
                    <a:p>
                      <a:pPr algn="ctr" fontAlgn="ctr"/>
                      <a:r>
                        <a:rPr lang="tr-TR" sz="1200" u="none" strike="noStrike" dirty="0">
                          <a:effectLst/>
                        </a:rPr>
                        <a:t>Milli Savunma Bakanlığı</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a:effectLst/>
                        </a:rPr>
                        <a:t>Zamanında ve Doğru  Bildirim</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smtClean="0">
                          <a:effectLst/>
                        </a:rPr>
                        <a:t>Kayıt</a:t>
                      </a:r>
                      <a:r>
                        <a:rPr lang="tr-TR" sz="1200" u="none" strike="noStrike" baseline="0" dirty="0" smtClean="0">
                          <a:effectLst/>
                        </a:rPr>
                        <a:t> sonrasında öğrencinin askerlik işlemleri enstitümüz tarafından</a:t>
                      </a:r>
                      <a:endParaRPr lang="tr-TR"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6"/>
                  </a:ext>
                </a:extLst>
              </a:tr>
              <a:tr h="480388">
                <a:tc>
                  <a:txBody>
                    <a:bodyPr/>
                    <a:lstStyle/>
                    <a:p>
                      <a:pPr algn="ctr" fontAlgn="ctr"/>
                      <a:r>
                        <a:rPr lang="tr-TR" sz="1200" u="none" strike="noStrike" dirty="0">
                          <a:effectLst/>
                        </a:rPr>
                        <a:t>YÖK</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a:effectLst/>
                        </a:rPr>
                        <a:t>Mevzuata Uygunluk</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smtClean="0">
                          <a:effectLst/>
                        </a:rPr>
                        <a:t>YÖK</a:t>
                      </a:r>
                      <a:r>
                        <a:rPr lang="tr-TR" sz="1200" u="none" strike="noStrike" baseline="0" dirty="0" smtClean="0">
                          <a:effectLst/>
                        </a:rPr>
                        <a:t> Lisansüstü Yönetmeliği ve ABÜ Lisansüstü Yönetmeliği’ne uygun işlem yapılmaktadır.</a:t>
                      </a:r>
                      <a:endParaRPr lang="tr-TR"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7"/>
                  </a:ext>
                </a:extLst>
              </a:tr>
              <a:tr h="360300">
                <a:tc>
                  <a:txBody>
                    <a:bodyPr/>
                    <a:lstStyle/>
                    <a:p>
                      <a:pPr algn="ctr" fontAlgn="ctr"/>
                      <a:r>
                        <a:rPr lang="tr-TR" sz="1200" u="none" strike="noStrike" dirty="0">
                          <a:effectLst/>
                        </a:rPr>
                        <a:t>Akredite Kuruluşları</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a:effectLst/>
                        </a:rPr>
                        <a:t>Standartlara Uygunluk</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smtClean="0">
                          <a:effectLst/>
                        </a:rPr>
                        <a:t>Standartlara</a:t>
                      </a:r>
                      <a:r>
                        <a:rPr lang="tr-TR" sz="1200" u="none" strike="noStrike" baseline="0" dirty="0" smtClean="0">
                          <a:effectLst/>
                        </a:rPr>
                        <a:t> uygun işlem yapılmaktadır.</a:t>
                      </a:r>
                      <a:endParaRPr lang="tr-TR"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8"/>
                  </a:ext>
                </a:extLst>
              </a:tr>
              <a:tr h="387856">
                <a:tc>
                  <a:txBody>
                    <a:bodyPr/>
                    <a:lstStyle/>
                    <a:p>
                      <a:pPr algn="ctr" fontAlgn="ctr"/>
                      <a:r>
                        <a:rPr lang="tr-TR" sz="1200" u="none" strike="noStrike" dirty="0">
                          <a:effectLst/>
                        </a:rPr>
                        <a:t>Mezunlar</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a:effectLst/>
                        </a:rPr>
                        <a:t>Bilgi Alma Beklentisi, Aidiyet</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smtClean="0">
                          <a:effectLst/>
                        </a:rPr>
                        <a:t>Telefon, e-mail aracılığı</a:t>
                      </a:r>
                      <a:r>
                        <a:rPr lang="tr-TR" sz="1200" u="none" strike="noStrike" baseline="0" dirty="0" smtClean="0">
                          <a:effectLst/>
                        </a:rPr>
                        <a:t> ile ve yüz yüze bilgi sağlanmaktadır.</a:t>
                      </a:r>
                      <a:endParaRPr lang="tr-TR"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9"/>
                  </a:ext>
                </a:extLst>
              </a:tr>
              <a:tr h="387856">
                <a:tc>
                  <a:txBody>
                    <a:bodyPr/>
                    <a:lstStyle/>
                    <a:p>
                      <a:pPr algn="ctr" fontAlgn="ctr"/>
                      <a:r>
                        <a:rPr lang="nn-NO" sz="1200" u="none" strike="noStrike" dirty="0">
                          <a:effectLst/>
                        </a:rPr>
                        <a:t>Kamu ve Sivil Toplum Kuruluşları</a:t>
                      </a:r>
                      <a:endParaRPr lang="nn-NO"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a:effectLst/>
                        </a:rPr>
                        <a:t>Bilgi Alma Beklentisi, Kurumsal İş birlikleri</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smtClean="0">
                          <a:effectLst/>
                        </a:rPr>
                        <a:t>Kurum</a:t>
                      </a:r>
                      <a:r>
                        <a:rPr lang="tr-TR" sz="1200" u="none" strike="noStrike" baseline="0" dirty="0" smtClean="0">
                          <a:effectLst/>
                        </a:rPr>
                        <a:t> ziyaretleri, t</a:t>
                      </a:r>
                      <a:r>
                        <a:rPr lang="tr-TR" sz="1200" u="none" strike="noStrike" dirty="0" smtClean="0">
                          <a:effectLst/>
                        </a:rPr>
                        <a:t>elefon</a:t>
                      </a:r>
                      <a:r>
                        <a:rPr lang="tr-TR" sz="1200" u="none" strike="noStrike" baseline="0" dirty="0" smtClean="0">
                          <a:effectLst/>
                        </a:rPr>
                        <a:t> ve</a:t>
                      </a:r>
                      <a:r>
                        <a:rPr lang="tr-TR" sz="1200" u="none" strike="noStrike" dirty="0" smtClean="0">
                          <a:effectLst/>
                        </a:rPr>
                        <a:t> e-mail aracılığı</a:t>
                      </a:r>
                      <a:r>
                        <a:rPr lang="tr-TR" sz="1200" u="none" strike="noStrike" baseline="0" dirty="0" smtClean="0">
                          <a:effectLst/>
                        </a:rPr>
                        <a:t> ile bilgi sağlanmaktadır.</a:t>
                      </a:r>
                      <a:endParaRPr lang="tr-TR"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10"/>
                  </a:ext>
                </a:extLst>
              </a:tr>
              <a:tr h="339037">
                <a:tc>
                  <a:txBody>
                    <a:bodyPr/>
                    <a:lstStyle/>
                    <a:p>
                      <a:pPr algn="ctr" fontAlgn="ctr"/>
                      <a:r>
                        <a:rPr lang="tr-TR" sz="1200" u="none" strike="noStrike" dirty="0">
                          <a:effectLst/>
                        </a:rPr>
                        <a:t>Enstitü İdari personel</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a:effectLst/>
                        </a:rPr>
                        <a:t>İş birliği, Motivasyon, </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smtClean="0">
                          <a:effectLst/>
                        </a:rPr>
                        <a:t>İş birliği içinde, verimli</a:t>
                      </a:r>
                      <a:r>
                        <a:rPr lang="tr-TR" sz="1200" u="none" strike="noStrike" baseline="0" dirty="0" smtClean="0">
                          <a:effectLst/>
                        </a:rPr>
                        <a:t> bir şekilde çalışılmaktadır.</a:t>
                      </a:r>
                      <a:endParaRPr lang="tr-TR"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11"/>
                  </a:ext>
                </a:extLst>
              </a:tr>
              <a:tr h="558165">
                <a:tc>
                  <a:txBody>
                    <a:bodyPr/>
                    <a:lstStyle/>
                    <a:p>
                      <a:pPr algn="ctr" fontAlgn="ctr"/>
                      <a:r>
                        <a:rPr lang="tr-TR" sz="1200" u="none" strike="noStrike" dirty="0">
                          <a:effectLst/>
                        </a:rPr>
                        <a:t>Kısmi Zamanlı Çalışan Öğrenciler</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a:effectLst/>
                        </a:rPr>
                        <a:t>Ücret, </a:t>
                      </a:r>
                      <a:r>
                        <a:rPr lang="tr-TR" sz="1200" u="none" strike="noStrike" dirty="0" smtClean="0">
                          <a:effectLst/>
                        </a:rPr>
                        <a:t>Verimli</a:t>
                      </a:r>
                      <a:r>
                        <a:rPr lang="tr-TR" sz="1200" u="none" strike="noStrike" baseline="0" dirty="0" smtClean="0">
                          <a:effectLst/>
                        </a:rPr>
                        <a:t> </a:t>
                      </a:r>
                      <a:r>
                        <a:rPr lang="tr-TR" sz="1200" u="none" strike="noStrike" dirty="0" smtClean="0">
                          <a:effectLst/>
                        </a:rPr>
                        <a:t>Çalışma </a:t>
                      </a:r>
                      <a:r>
                        <a:rPr lang="tr-TR" sz="1200" u="none" strike="noStrike" dirty="0">
                          <a:effectLst/>
                        </a:rPr>
                        <a:t>Ortamı</a:t>
                      </a:r>
                      <a:br>
                        <a:rPr lang="tr-TR" sz="1200" u="none" strike="noStrike" dirty="0">
                          <a:effectLst/>
                        </a:rPr>
                      </a:br>
                      <a:r>
                        <a:rPr lang="tr-TR" sz="1200" u="none" strike="noStrike" dirty="0">
                          <a:effectLst/>
                        </a:rPr>
                        <a:t> ve İş Üretme</a:t>
                      </a:r>
                      <a:endParaRPr lang="tr-T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200" u="none" strike="noStrike" dirty="0" smtClean="0">
                          <a:effectLst/>
                        </a:rPr>
                        <a:t>İş birliği içinde, verimli</a:t>
                      </a:r>
                      <a:r>
                        <a:rPr lang="tr-TR" sz="1200" u="none" strike="noStrike" baseline="0" dirty="0" smtClean="0">
                          <a:effectLst/>
                        </a:rPr>
                        <a:t> bir şekilde çalışılmaktadır. Ücretler İK tarafından ödenmektedir.</a:t>
                      </a:r>
                      <a:endParaRPr lang="tr-TR"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12"/>
                  </a:ext>
                </a:extLst>
              </a:tr>
            </a:tbl>
          </a:graphicData>
        </a:graphic>
      </p:graphicFrame>
      <p:sp>
        <p:nvSpPr>
          <p:cNvPr id="4" name="Metin kutusu 3"/>
          <p:cNvSpPr txBox="1"/>
          <p:nvPr/>
        </p:nvSpPr>
        <p:spPr>
          <a:xfrm>
            <a:off x="1619672" y="317847"/>
            <a:ext cx="6760592" cy="461665"/>
          </a:xfrm>
          <a:prstGeom prst="rect">
            <a:avLst/>
          </a:prstGeom>
          <a:noFill/>
        </p:spPr>
        <p:txBody>
          <a:bodyPr wrap="square" rtlCol="0">
            <a:spAutoFit/>
          </a:bodyPr>
          <a:lstStyle/>
          <a:p>
            <a:pPr algn="ctr"/>
            <a:r>
              <a:rPr lang="tr-TR" sz="2400" b="1" dirty="0" smtClean="0">
                <a:solidFill>
                  <a:srgbClr val="FF0000"/>
                </a:solidFill>
                <a:effectLst>
                  <a:outerShdw blurRad="38100" dist="38100" dir="2700000" algn="tl">
                    <a:srgbClr val="000000">
                      <a:alpha val="43137"/>
                    </a:srgbClr>
                  </a:outerShdw>
                </a:effectLst>
              </a:rPr>
              <a:t>PAYDAŞ BEKLENTİLERİ</a:t>
            </a:r>
            <a:endParaRPr lang="tr-TR" sz="2400" b="1" dirty="0">
              <a:solidFill>
                <a:srgbClr val="FF0000"/>
              </a:solidFill>
              <a:effectLst>
                <a:outerShdw blurRad="38100" dist="38100" dir="2700000" algn="tl">
                  <a:srgbClr val="000000">
                    <a:alpha val="43137"/>
                  </a:srgbClr>
                </a:outerShdw>
              </a:effectLst>
            </a:endParaRPr>
          </a:p>
        </p:txBody>
      </p:sp>
      <p:pic>
        <p:nvPicPr>
          <p:cNvPr id="5" name="Resim 4"/>
          <p:cNvPicPr/>
          <p:nvPr/>
        </p:nvPicPr>
        <p:blipFill>
          <a:blip r:embed="rId2"/>
          <a:stretch>
            <a:fillRect/>
          </a:stretch>
        </p:blipFill>
        <p:spPr>
          <a:xfrm>
            <a:off x="107504" y="260648"/>
            <a:ext cx="2736304" cy="576064"/>
          </a:xfrm>
          <a:prstGeom prst="rect">
            <a:avLst/>
          </a:prstGeom>
        </p:spPr>
      </p:pic>
    </p:spTree>
    <p:extLst>
      <p:ext uri="{BB962C8B-B14F-4D97-AF65-F5344CB8AC3E}">
        <p14:creationId xmlns:p14="http://schemas.microsoft.com/office/powerpoint/2010/main" val="3057930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67744" y="245077"/>
            <a:ext cx="6984776" cy="400110"/>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SÜREÇ PERFORMANS GÖSTERGELERİ (SPİK )</a:t>
            </a:r>
            <a:endParaRPr lang="tr-TR" sz="20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5</a:t>
            </a:fld>
            <a:endParaRPr lang="tr-TR"/>
          </a:p>
        </p:txBody>
      </p:sp>
      <p:pic>
        <p:nvPicPr>
          <p:cNvPr id="6" name="Resim 5"/>
          <p:cNvPicPr/>
          <p:nvPr/>
        </p:nvPicPr>
        <p:blipFill>
          <a:blip r:embed="rId2"/>
          <a:stretch>
            <a:fillRect/>
          </a:stretch>
        </p:blipFill>
        <p:spPr>
          <a:xfrm>
            <a:off x="107504" y="188640"/>
            <a:ext cx="2736304" cy="576064"/>
          </a:xfrm>
          <a:prstGeom prst="rect">
            <a:avLst/>
          </a:prstGeom>
        </p:spPr>
      </p:pic>
      <p:pic>
        <p:nvPicPr>
          <p:cNvPr id="45" name="Resim 44"/>
          <p:cNvPicPr>
            <a:picLocks noChangeAspect="1"/>
          </p:cNvPicPr>
          <p:nvPr/>
        </p:nvPicPr>
        <p:blipFill>
          <a:blip r:embed="rId3"/>
          <a:stretch>
            <a:fillRect/>
          </a:stretch>
        </p:blipFill>
        <p:spPr>
          <a:xfrm>
            <a:off x="107500" y="5844574"/>
            <a:ext cx="8923721" cy="968802"/>
          </a:xfrm>
          <a:prstGeom prst="rect">
            <a:avLst/>
          </a:prstGeom>
        </p:spPr>
      </p:pic>
      <p:graphicFrame>
        <p:nvGraphicFramePr>
          <p:cNvPr id="3" name="Tablo 2"/>
          <p:cNvGraphicFramePr>
            <a:graphicFrameLocks noGrp="1"/>
          </p:cNvGraphicFramePr>
          <p:nvPr>
            <p:extLst>
              <p:ext uri="{D42A27DB-BD31-4B8C-83A1-F6EECF244321}">
                <p14:modId xmlns:p14="http://schemas.microsoft.com/office/powerpoint/2010/main" val="467669617"/>
              </p:ext>
            </p:extLst>
          </p:nvPr>
        </p:nvGraphicFramePr>
        <p:xfrm>
          <a:off x="107500" y="764360"/>
          <a:ext cx="8644012" cy="5080213"/>
        </p:xfrm>
        <a:graphic>
          <a:graphicData uri="http://schemas.openxmlformats.org/drawingml/2006/table">
            <a:tbl>
              <a:tblPr/>
              <a:tblGrid>
                <a:gridCol w="545219">
                  <a:extLst>
                    <a:ext uri="{9D8B030D-6E8A-4147-A177-3AD203B41FA5}">
                      <a16:colId xmlns:a16="http://schemas.microsoft.com/office/drawing/2014/main" val="20000"/>
                    </a:ext>
                  </a:extLst>
                </a:gridCol>
                <a:gridCol w="1987779">
                  <a:extLst>
                    <a:ext uri="{9D8B030D-6E8A-4147-A177-3AD203B41FA5}">
                      <a16:colId xmlns:a16="http://schemas.microsoft.com/office/drawing/2014/main" val="20001"/>
                    </a:ext>
                  </a:extLst>
                </a:gridCol>
                <a:gridCol w="590653">
                  <a:extLst>
                    <a:ext uri="{9D8B030D-6E8A-4147-A177-3AD203B41FA5}">
                      <a16:colId xmlns:a16="http://schemas.microsoft.com/office/drawing/2014/main" val="20002"/>
                    </a:ext>
                  </a:extLst>
                </a:gridCol>
                <a:gridCol w="579293">
                  <a:extLst>
                    <a:ext uri="{9D8B030D-6E8A-4147-A177-3AD203B41FA5}">
                      <a16:colId xmlns:a16="http://schemas.microsoft.com/office/drawing/2014/main" val="20003"/>
                    </a:ext>
                  </a:extLst>
                </a:gridCol>
                <a:gridCol w="579293">
                  <a:extLst>
                    <a:ext uri="{9D8B030D-6E8A-4147-A177-3AD203B41FA5}">
                      <a16:colId xmlns:a16="http://schemas.microsoft.com/office/drawing/2014/main" val="20004"/>
                    </a:ext>
                  </a:extLst>
                </a:gridCol>
                <a:gridCol w="283970">
                  <a:extLst>
                    <a:ext uri="{9D8B030D-6E8A-4147-A177-3AD203B41FA5}">
                      <a16:colId xmlns:a16="http://schemas.microsoft.com/office/drawing/2014/main" val="20005"/>
                    </a:ext>
                  </a:extLst>
                </a:gridCol>
                <a:gridCol w="283970">
                  <a:extLst>
                    <a:ext uri="{9D8B030D-6E8A-4147-A177-3AD203B41FA5}">
                      <a16:colId xmlns:a16="http://schemas.microsoft.com/office/drawing/2014/main" val="20006"/>
                    </a:ext>
                  </a:extLst>
                </a:gridCol>
                <a:gridCol w="283970">
                  <a:extLst>
                    <a:ext uri="{9D8B030D-6E8A-4147-A177-3AD203B41FA5}">
                      <a16:colId xmlns:a16="http://schemas.microsoft.com/office/drawing/2014/main" val="20007"/>
                    </a:ext>
                  </a:extLst>
                </a:gridCol>
                <a:gridCol w="283970">
                  <a:extLst>
                    <a:ext uri="{9D8B030D-6E8A-4147-A177-3AD203B41FA5}">
                      <a16:colId xmlns:a16="http://schemas.microsoft.com/office/drawing/2014/main" val="20008"/>
                    </a:ext>
                  </a:extLst>
                </a:gridCol>
                <a:gridCol w="318045">
                  <a:extLst>
                    <a:ext uri="{9D8B030D-6E8A-4147-A177-3AD203B41FA5}">
                      <a16:colId xmlns:a16="http://schemas.microsoft.com/office/drawing/2014/main" val="20009"/>
                    </a:ext>
                  </a:extLst>
                </a:gridCol>
                <a:gridCol w="283970">
                  <a:extLst>
                    <a:ext uri="{9D8B030D-6E8A-4147-A177-3AD203B41FA5}">
                      <a16:colId xmlns:a16="http://schemas.microsoft.com/office/drawing/2014/main" val="20010"/>
                    </a:ext>
                  </a:extLst>
                </a:gridCol>
                <a:gridCol w="283970">
                  <a:extLst>
                    <a:ext uri="{9D8B030D-6E8A-4147-A177-3AD203B41FA5}">
                      <a16:colId xmlns:a16="http://schemas.microsoft.com/office/drawing/2014/main" val="20011"/>
                    </a:ext>
                  </a:extLst>
                </a:gridCol>
                <a:gridCol w="283970">
                  <a:extLst>
                    <a:ext uri="{9D8B030D-6E8A-4147-A177-3AD203B41FA5}">
                      <a16:colId xmlns:a16="http://schemas.microsoft.com/office/drawing/2014/main" val="20012"/>
                    </a:ext>
                  </a:extLst>
                </a:gridCol>
                <a:gridCol w="283970">
                  <a:extLst>
                    <a:ext uri="{9D8B030D-6E8A-4147-A177-3AD203B41FA5}">
                      <a16:colId xmlns:a16="http://schemas.microsoft.com/office/drawing/2014/main" val="20013"/>
                    </a:ext>
                  </a:extLst>
                </a:gridCol>
                <a:gridCol w="283970">
                  <a:extLst>
                    <a:ext uri="{9D8B030D-6E8A-4147-A177-3AD203B41FA5}">
                      <a16:colId xmlns:a16="http://schemas.microsoft.com/office/drawing/2014/main" val="20014"/>
                    </a:ext>
                  </a:extLst>
                </a:gridCol>
                <a:gridCol w="281128">
                  <a:extLst>
                    <a:ext uri="{9D8B030D-6E8A-4147-A177-3AD203B41FA5}">
                      <a16:colId xmlns:a16="http://schemas.microsoft.com/office/drawing/2014/main" val="20015"/>
                    </a:ext>
                  </a:extLst>
                </a:gridCol>
                <a:gridCol w="68158">
                  <a:extLst>
                    <a:ext uri="{9D8B030D-6E8A-4147-A177-3AD203B41FA5}">
                      <a16:colId xmlns:a16="http://schemas.microsoft.com/office/drawing/2014/main" val="20016"/>
                    </a:ext>
                  </a:extLst>
                </a:gridCol>
                <a:gridCol w="408914">
                  <a:extLst>
                    <a:ext uri="{9D8B030D-6E8A-4147-A177-3AD203B41FA5}">
                      <a16:colId xmlns:a16="http://schemas.microsoft.com/office/drawing/2014/main" val="20017"/>
                    </a:ext>
                  </a:extLst>
                </a:gridCol>
                <a:gridCol w="400396">
                  <a:extLst>
                    <a:ext uri="{9D8B030D-6E8A-4147-A177-3AD203B41FA5}">
                      <a16:colId xmlns:a16="http://schemas.microsoft.com/office/drawing/2014/main" val="20018"/>
                    </a:ext>
                  </a:extLst>
                </a:gridCol>
                <a:gridCol w="329404">
                  <a:extLst>
                    <a:ext uri="{9D8B030D-6E8A-4147-A177-3AD203B41FA5}">
                      <a16:colId xmlns:a16="http://schemas.microsoft.com/office/drawing/2014/main" val="20019"/>
                    </a:ext>
                  </a:extLst>
                </a:gridCol>
              </a:tblGrid>
              <a:tr h="79922">
                <a:tc rowSpan="2" gridSpan="3">
                  <a:txBody>
                    <a:bodyPr/>
                    <a:lstStyle/>
                    <a:p>
                      <a:pPr algn="l" fontAlgn="ctr"/>
                      <a:r>
                        <a:rPr lang="tr-TR" sz="300" b="1" i="0" u="none" strike="noStrike" dirty="0">
                          <a:solidFill>
                            <a:srgbClr val="FFFFFF"/>
                          </a:solidFill>
                          <a:effectLst/>
                          <a:latin typeface="Tahoma" panose="020B0604030504040204" pitchFamily="34" charset="0"/>
                        </a:rPr>
                        <a:t>SÜREÇ ADI:</a:t>
                      </a:r>
                    </a:p>
                  </a:txBody>
                  <a:tcPr marL="3599" marR="3599" marT="359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rowSpan="2" hMerge="1">
                  <a:txBody>
                    <a:bodyPr/>
                    <a:lstStyle/>
                    <a:p>
                      <a:endParaRPr lang="tr-TR"/>
                    </a:p>
                  </a:txBody>
                  <a:tcPr/>
                </a:tc>
                <a:tc rowSpan="2" hMerge="1">
                  <a:txBody>
                    <a:bodyPr/>
                    <a:lstStyle/>
                    <a:p>
                      <a:endParaRPr lang="tr-TR"/>
                    </a:p>
                  </a:txBody>
                  <a:tcPr/>
                </a:tc>
                <a:tc gridSpan="2">
                  <a:txBody>
                    <a:bodyPr/>
                    <a:lstStyle/>
                    <a:p>
                      <a:pPr algn="ctr" fontAlgn="b"/>
                      <a:r>
                        <a:rPr lang="tr-TR" sz="300" b="1" i="0" u="none" strike="noStrike">
                          <a:solidFill>
                            <a:srgbClr val="FFFFFF"/>
                          </a:solidFill>
                          <a:effectLst/>
                          <a:latin typeface="Tahoma" panose="020B0604030504040204" pitchFamily="34" charset="0"/>
                        </a:rPr>
                        <a:t>Süreç No</a:t>
                      </a:r>
                    </a:p>
                  </a:txBody>
                  <a:tcPr marL="3599" marR="3599" marT="3599" marB="0" anchor="b">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tr-TR"/>
                    </a:p>
                  </a:txBody>
                  <a:tcPr/>
                </a:tc>
                <a:tc rowSpan="2" gridSpan="12">
                  <a:txBody>
                    <a:bodyPr/>
                    <a:lstStyle/>
                    <a:p>
                      <a:pPr algn="ctr" fontAlgn="ctr"/>
                      <a:r>
                        <a:rPr lang="tr-TR" sz="400" b="1" i="0" u="none" strike="noStrike">
                          <a:solidFill>
                            <a:srgbClr val="000000"/>
                          </a:solidFill>
                          <a:effectLst/>
                          <a:latin typeface="Tahoma" panose="020B0604030504040204" pitchFamily="34" charset="0"/>
                        </a:rPr>
                        <a:t>2018 GERÇEKLEŞEN GÖSTERGELERİ</a:t>
                      </a:r>
                    </a:p>
                  </a:txBody>
                  <a:tcPr marL="3599" marR="3599" marT="3599" marB="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3">
                  <a:txBody>
                    <a:bodyPr/>
                    <a:lstStyle/>
                    <a:p>
                      <a:pPr algn="ctr" fontAlgn="ctr"/>
                      <a:r>
                        <a:rPr lang="tr-TR" sz="300" b="1" i="0" u="none" strike="noStrike">
                          <a:solidFill>
                            <a:srgbClr val="000000"/>
                          </a:solidFill>
                          <a:effectLst/>
                          <a:latin typeface="Tahoma" panose="020B0604030504040204" pitchFamily="34" charset="0"/>
                        </a:rPr>
                        <a:t>Toplam/           Ortalama</a:t>
                      </a:r>
                    </a:p>
                  </a:txBody>
                  <a:tcPr marL="3599" marR="3599" marT="359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tr-TR" sz="300" b="1" i="0" u="none" strike="noStrike">
                          <a:solidFill>
                            <a:srgbClr val="000000"/>
                          </a:solidFill>
                          <a:effectLst/>
                          <a:latin typeface="Tahoma" panose="020B0604030504040204" pitchFamily="34" charset="0"/>
                        </a:rPr>
                        <a:t> Başarı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tr-TR" sz="300" b="1" i="0" u="none" strike="noStrike">
                          <a:solidFill>
                            <a:srgbClr val="000000"/>
                          </a:solidFill>
                          <a:effectLst/>
                          <a:latin typeface="Tahoma" panose="020B0604030504040204" pitchFamily="34" charset="0"/>
                        </a:rPr>
                        <a:t>DF No</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extLst>
                  <a:ext uri="{0D108BD9-81ED-4DB2-BD59-A6C34878D82A}">
                    <a16:rowId xmlns:a16="http://schemas.microsoft.com/office/drawing/2014/main" val="10000"/>
                  </a:ext>
                </a:extLst>
              </a:tr>
              <a:tr h="79922">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lgn="ctr" fontAlgn="ctr"/>
                      <a:r>
                        <a:rPr lang="tr-TR" sz="300" b="1" i="0" u="none" strike="noStrike">
                          <a:solidFill>
                            <a:srgbClr val="FFFFFF"/>
                          </a:solidFill>
                          <a:effectLst/>
                          <a:latin typeface="Tahoma" panose="020B0604030504040204" pitchFamily="34" charset="0"/>
                        </a:rPr>
                        <a:t> </a:t>
                      </a:r>
                    </a:p>
                  </a:txBody>
                  <a:tcPr marL="3599" marR="3599" marT="359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tr-TR"/>
                    </a:p>
                  </a:txBody>
                  <a:tcPr/>
                </a:tc>
                <a:tc gridSpan="12"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1"/>
                  </a:ext>
                </a:extLst>
              </a:tr>
              <a:tr h="219017">
                <a:tc>
                  <a:txBody>
                    <a:bodyPr/>
                    <a:lstStyle/>
                    <a:p>
                      <a:pPr algn="ctr" fontAlgn="ctr"/>
                      <a:r>
                        <a:rPr lang="tr-TR" sz="300" b="1" i="0" u="none" strike="noStrike">
                          <a:solidFill>
                            <a:srgbClr val="FFFFFF"/>
                          </a:solidFill>
                          <a:effectLst/>
                          <a:latin typeface="Tahoma" panose="020B0604030504040204" pitchFamily="34" charset="0"/>
                        </a:rPr>
                        <a:t>Sıra No</a:t>
                      </a:r>
                    </a:p>
                  </a:txBody>
                  <a:tcPr marL="3599" marR="3599" marT="359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a:txBody>
                    <a:bodyPr/>
                    <a:lstStyle/>
                    <a:p>
                      <a:pPr algn="ctr" fontAlgn="ctr"/>
                      <a:r>
                        <a:rPr lang="tr-TR" sz="300" b="1" i="0" u="none" strike="noStrike">
                          <a:solidFill>
                            <a:srgbClr val="FFFFFF"/>
                          </a:solidFill>
                          <a:effectLst/>
                          <a:latin typeface="Tahoma" panose="020B0604030504040204" pitchFamily="34" charset="0"/>
                        </a:rPr>
                        <a:t>Performans Kriteri</a:t>
                      </a:r>
                    </a:p>
                  </a:txBody>
                  <a:tcPr marL="3599" marR="3599" marT="359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300" b="1" i="0" u="none" strike="noStrike">
                          <a:solidFill>
                            <a:srgbClr val="FFFFFF"/>
                          </a:solidFill>
                          <a:effectLst/>
                          <a:latin typeface="Tahoma" panose="020B0604030504040204" pitchFamily="34" charset="0"/>
                        </a:rPr>
                        <a:t>İlgili Olduğu Stratejik Faaliyet No</a:t>
                      </a:r>
                    </a:p>
                  </a:txBody>
                  <a:tcPr marL="3599" marR="3599" marT="359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300" b="1" i="0" u="none" strike="noStrike">
                          <a:solidFill>
                            <a:srgbClr val="FFFFFF"/>
                          </a:solidFill>
                          <a:effectLst/>
                          <a:latin typeface="Tahoma" panose="020B0604030504040204" pitchFamily="34" charset="0"/>
                        </a:rPr>
                        <a:t>2017 Gerçekleşen</a:t>
                      </a:r>
                    </a:p>
                  </a:txBody>
                  <a:tcPr marL="3599" marR="3599" marT="359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300" b="1" i="0" u="none" strike="noStrike">
                          <a:solidFill>
                            <a:srgbClr val="FFFFFF"/>
                          </a:solidFill>
                          <a:effectLst/>
                          <a:latin typeface="Tahoma" panose="020B0604030504040204" pitchFamily="34" charset="0"/>
                        </a:rPr>
                        <a:t>2018 Hedef</a:t>
                      </a:r>
                    </a:p>
                  </a:txBody>
                  <a:tcPr marL="3599" marR="3599" marT="3599"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400" b="0" i="0" u="none" strike="noStrike">
                          <a:solidFill>
                            <a:srgbClr val="000000"/>
                          </a:solidFill>
                          <a:effectLst/>
                          <a:latin typeface="Tahoma" panose="020B0604030504040204" pitchFamily="34" charset="0"/>
                        </a:rPr>
                        <a:t>Ocak</a:t>
                      </a:r>
                    </a:p>
                  </a:txBody>
                  <a:tcPr marL="3599" marR="3599" marT="3599" marB="0" vert="vert27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400" b="0" i="0" u="none" strike="noStrike">
                          <a:solidFill>
                            <a:srgbClr val="000000"/>
                          </a:solidFill>
                          <a:effectLst/>
                          <a:latin typeface="Tahoma" panose="020B0604030504040204" pitchFamily="34" charset="0"/>
                        </a:rPr>
                        <a:t>Şubat</a:t>
                      </a:r>
                    </a:p>
                  </a:txBody>
                  <a:tcPr marL="3599" marR="3599" marT="359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400" b="0" i="0" u="none" strike="noStrike">
                          <a:solidFill>
                            <a:srgbClr val="000000"/>
                          </a:solidFill>
                          <a:effectLst/>
                          <a:latin typeface="Tahoma" panose="020B0604030504040204" pitchFamily="34" charset="0"/>
                        </a:rPr>
                        <a:t>Mart</a:t>
                      </a:r>
                    </a:p>
                  </a:txBody>
                  <a:tcPr marL="3599" marR="3599" marT="359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400" b="0" i="0" u="none" strike="noStrike">
                          <a:solidFill>
                            <a:srgbClr val="000000"/>
                          </a:solidFill>
                          <a:effectLst/>
                          <a:latin typeface="Tahoma" panose="020B0604030504040204" pitchFamily="34" charset="0"/>
                        </a:rPr>
                        <a:t>Nisan</a:t>
                      </a:r>
                    </a:p>
                  </a:txBody>
                  <a:tcPr marL="3599" marR="3599" marT="359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400" b="0" i="0" u="none" strike="noStrike">
                          <a:solidFill>
                            <a:srgbClr val="000000"/>
                          </a:solidFill>
                          <a:effectLst/>
                          <a:latin typeface="Tahoma" panose="020B0604030504040204" pitchFamily="34" charset="0"/>
                        </a:rPr>
                        <a:t>Mayıs</a:t>
                      </a:r>
                    </a:p>
                  </a:txBody>
                  <a:tcPr marL="3599" marR="3599" marT="359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400" b="0" i="0" u="none" strike="noStrike">
                          <a:solidFill>
                            <a:srgbClr val="000000"/>
                          </a:solidFill>
                          <a:effectLst/>
                          <a:latin typeface="Tahoma" panose="020B0604030504040204" pitchFamily="34" charset="0"/>
                        </a:rPr>
                        <a:t>Haziran</a:t>
                      </a:r>
                    </a:p>
                  </a:txBody>
                  <a:tcPr marL="3599" marR="3599" marT="359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400" b="0" i="0" u="none" strike="noStrike">
                          <a:solidFill>
                            <a:srgbClr val="000000"/>
                          </a:solidFill>
                          <a:effectLst/>
                          <a:latin typeface="Tahoma" panose="020B0604030504040204" pitchFamily="34" charset="0"/>
                        </a:rPr>
                        <a:t>Temmuz</a:t>
                      </a:r>
                    </a:p>
                  </a:txBody>
                  <a:tcPr marL="3599" marR="3599" marT="359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400" b="0" i="0" u="none" strike="noStrike">
                          <a:solidFill>
                            <a:srgbClr val="000000"/>
                          </a:solidFill>
                          <a:effectLst/>
                          <a:latin typeface="Tahoma" panose="020B0604030504040204" pitchFamily="34" charset="0"/>
                        </a:rPr>
                        <a:t>Ağustos</a:t>
                      </a:r>
                    </a:p>
                  </a:txBody>
                  <a:tcPr marL="3599" marR="3599" marT="359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400" b="0" i="0" u="none" strike="noStrike">
                          <a:solidFill>
                            <a:srgbClr val="000000"/>
                          </a:solidFill>
                          <a:effectLst/>
                          <a:latin typeface="Tahoma" panose="020B0604030504040204" pitchFamily="34" charset="0"/>
                        </a:rPr>
                        <a:t>Eylül</a:t>
                      </a:r>
                    </a:p>
                  </a:txBody>
                  <a:tcPr marL="3599" marR="3599" marT="359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400" b="0" i="0" u="none" strike="noStrike">
                          <a:solidFill>
                            <a:srgbClr val="000000"/>
                          </a:solidFill>
                          <a:effectLst/>
                          <a:latin typeface="Tahoma" panose="020B0604030504040204" pitchFamily="34" charset="0"/>
                        </a:rPr>
                        <a:t>Ekim</a:t>
                      </a:r>
                    </a:p>
                  </a:txBody>
                  <a:tcPr marL="3599" marR="3599" marT="359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400" b="0" i="0" u="none" strike="noStrike">
                          <a:solidFill>
                            <a:srgbClr val="000000"/>
                          </a:solidFill>
                          <a:effectLst/>
                          <a:latin typeface="Tahoma" panose="020B0604030504040204" pitchFamily="34" charset="0"/>
                        </a:rPr>
                        <a:t>Kasım</a:t>
                      </a:r>
                    </a:p>
                  </a:txBody>
                  <a:tcPr marL="3599" marR="3599" marT="359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400" b="0" i="0" u="none" strike="noStrike">
                          <a:solidFill>
                            <a:srgbClr val="000000"/>
                          </a:solidFill>
                          <a:effectLst/>
                          <a:latin typeface="Tahoma" panose="020B0604030504040204" pitchFamily="34" charset="0"/>
                        </a:rPr>
                        <a:t>Aralık</a:t>
                      </a:r>
                    </a:p>
                  </a:txBody>
                  <a:tcPr marL="3599" marR="3599" marT="359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2"/>
                  </a:ext>
                </a:extLst>
              </a:tr>
              <a:tr h="264180">
                <a:tc>
                  <a:txBody>
                    <a:bodyPr/>
                    <a:lstStyle/>
                    <a:p>
                      <a:pPr algn="ctr" fontAlgn="ctr"/>
                      <a:r>
                        <a:rPr lang="tr-TR" sz="600" b="0" i="0" u="none" strike="noStrike" dirty="0">
                          <a:solidFill>
                            <a:srgbClr val="000000"/>
                          </a:solidFill>
                          <a:effectLst/>
                          <a:latin typeface="Tahoma" panose="020B0604030504040204" pitchFamily="34" charset="0"/>
                        </a:rPr>
                        <a:t>1</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Calibri" panose="020F0502020204030204" pitchFamily="34" charset="0"/>
                        </a:rPr>
                        <a:t>YÖK Denetimi Olumsuz Bulgu Sayısı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1.1.1.-1.4.9.-2.3.7.-2.3.8.</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10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3</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80594">
                <a:tc>
                  <a:txBody>
                    <a:bodyPr/>
                    <a:lstStyle/>
                    <a:p>
                      <a:pPr algn="ctr" fontAlgn="ctr"/>
                      <a:r>
                        <a:rPr lang="tr-TR" sz="600" b="0" i="0" u="none" strike="noStrike">
                          <a:solidFill>
                            <a:srgbClr val="000000"/>
                          </a:solidFill>
                          <a:effectLst/>
                          <a:latin typeface="Tahoma" panose="020B0604030504040204" pitchFamily="34" charset="0"/>
                        </a:rPr>
                        <a:t>2</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Calibri" panose="020F0502020204030204" pitchFamily="34" charset="0"/>
                        </a:rPr>
                        <a:t>ABÜ Çıkışlı Öğrencilerin Talep Sayısı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2.3.8.</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10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27</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53696">
                <a:tc>
                  <a:txBody>
                    <a:bodyPr/>
                    <a:lstStyle/>
                    <a:p>
                      <a:pPr algn="ctr" fontAlgn="ctr"/>
                      <a:r>
                        <a:rPr lang="tr-TR" sz="600" b="0" i="0" u="none" strike="noStrike">
                          <a:solidFill>
                            <a:srgbClr val="000000"/>
                          </a:solidFill>
                          <a:effectLst/>
                          <a:latin typeface="Tahoma" panose="020B0604030504040204" pitchFamily="34" charset="0"/>
                        </a:rPr>
                        <a:t>3</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Calibri" panose="020F0502020204030204" pitchFamily="34" charset="0"/>
                        </a:rPr>
                        <a:t>ABÜ Dışı Öğrencilerin Talep Sayısı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Calibri" panose="020F0502020204030204" pitchFamily="34" charset="0"/>
                        </a:rPr>
                        <a:t>2.3.8.</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Calibri" panose="020F0502020204030204" pitchFamily="34" charset="0"/>
                        </a:rPr>
                        <a:t>5</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1</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42071">
                <a:tc>
                  <a:txBody>
                    <a:bodyPr/>
                    <a:lstStyle/>
                    <a:p>
                      <a:pPr algn="ctr" fontAlgn="ctr"/>
                      <a:r>
                        <a:rPr lang="tr-TR" sz="600" b="0" i="0" u="none" strike="noStrike">
                          <a:solidFill>
                            <a:srgbClr val="000000"/>
                          </a:solidFill>
                          <a:effectLst/>
                          <a:latin typeface="Tahoma" panose="020B0604030504040204" pitchFamily="34" charset="0"/>
                        </a:rPr>
                        <a:t>4</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alibri" panose="020F0502020204030204" pitchFamily="34" charset="0"/>
                        </a:rPr>
                        <a:t>Sosyal Bilimler Enstitüsüne İngilizce Bilen İdari Personel Alınması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1.4.9.</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Calibri" panose="020F0502020204030204" pitchFamily="34" charset="0"/>
                        </a:rPr>
                        <a:t>1</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1</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176752">
                <a:tc>
                  <a:txBody>
                    <a:bodyPr/>
                    <a:lstStyle/>
                    <a:p>
                      <a:pPr algn="ctr" fontAlgn="ctr"/>
                      <a:r>
                        <a:rPr lang="tr-TR" sz="600" b="0" i="0" u="none" strike="noStrike">
                          <a:solidFill>
                            <a:srgbClr val="000000"/>
                          </a:solidFill>
                          <a:effectLst/>
                          <a:latin typeface="Tahoma" panose="020B0604030504040204" pitchFamily="34" charset="0"/>
                        </a:rPr>
                        <a:t>5</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alibri" panose="020F0502020204030204" pitchFamily="34" charset="0"/>
                        </a:rPr>
                        <a:t>Çalışanlara yönelik tezsiz yüksek lisans programı açılması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1.13.2.</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7</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7</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186134">
                <a:tc>
                  <a:txBody>
                    <a:bodyPr/>
                    <a:lstStyle/>
                    <a:p>
                      <a:pPr algn="ctr" fontAlgn="ctr"/>
                      <a:r>
                        <a:rPr lang="tr-TR" sz="600" b="0" i="0" u="none" strike="noStrike">
                          <a:solidFill>
                            <a:srgbClr val="000000"/>
                          </a:solidFill>
                          <a:effectLst/>
                          <a:latin typeface="Tahoma" panose="020B0604030504040204" pitchFamily="34" charset="0"/>
                        </a:rPr>
                        <a:t>6</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alibri" panose="020F0502020204030204" pitchFamily="34" charset="0"/>
                        </a:rPr>
                        <a:t>Kullanıcı Memnuniyet Oranı (Lab. Cihazları) - (Fen Bilimleri Enstitüsü)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1.7.3.</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&gt;=70%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5">
                  <a:txBody>
                    <a:bodyPr/>
                    <a:lstStyle/>
                    <a:p>
                      <a:pPr algn="ctr" fontAlgn="ctr"/>
                      <a:r>
                        <a:rPr lang="tr-TR" sz="600" b="0" i="0" u="none" strike="noStrike" dirty="0">
                          <a:solidFill>
                            <a:srgbClr val="000000"/>
                          </a:solidFill>
                          <a:effectLst/>
                          <a:latin typeface="Tahoma" panose="020B0604030504040204" pitchFamily="34" charset="0"/>
                        </a:rPr>
                        <a:t>Değerlendirme Dışıdır</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8"/>
                  </a:ext>
                </a:extLst>
              </a:tr>
              <a:tr h="176752">
                <a:tc>
                  <a:txBody>
                    <a:bodyPr/>
                    <a:lstStyle/>
                    <a:p>
                      <a:pPr algn="ctr" fontAlgn="ctr"/>
                      <a:r>
                        <a:rPr lang="tr-TR" sz="600" b="0" i="0" u="none" strike="noStrike">
                          <a:solidFill>
                            <a:srgbClr val="000000"/>
                          </a:solidFill>
                          <a:effectLst/>
                          <a:latin typeface="Tahoma" panose="020B0604030504040204" pitchFamily="34" charset="0"/>
                        </a:rPr>
                        <a:t>7</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alibri" panose="020F0502020204030204" pitchFamily="34" charset="0"/>
                        </a:rPr>
                        <a:t>Laboratuvar cihazlarının arttırılması  (Fen Bilimleri Enstitüsü)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2.3.8.</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10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5">
                  <a:txBody>
                    <a:bodyPr/>
                    <a:lstStyle/>
                    <a:p>
                      <a:pPr algn="ctr" fontAlgn="ctr"/>
                      <a:r>
                        <a:rPr lang="tr-TR" sz="600" b="0" i="0" u="none" strike="noStrike" dirty="0">
                          <a:solidFill>
                            <a:srgbClr val="000000"/>
                          </a:solidFill>
                          <a:effectLst/>
                          <a:latin typeface="Tahoma" panose="020B0604030504040204" pitchFamily="34" charset="0"/>
                        </a:rPr>
                        <a:t>Değerlendirme Dışıdır</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9"/>
                  </a:ext>
                </a:extLst>
              </a:tr>
              <a:tr h="245914">
                <a:tc>
                  <a:txBody>
                    <a:bodyPr/>
                    <a:lstStyle/>
                    <a:p>
                      <a:pPr algn="ctr" fontAlgn="ctr"/>
                      <a:r>
                        <a:rPr lang="tr-TR" sz="600" b="0" i="0" u="none" strike="noStrike">
                          <a:solidFill>
                            <a:srgbClr val="000000"/>
                          </a:solidFill>
                          <a:effectLst/>
                          <a:latin typeface="Tahoma" panose="020B0604030504040204" pitchFamily="34" charset="0"/>
                        </a:rPr>
                        <a:t>8</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Calibri" panose="020F0502020204030204" pitchFamily="34" charset="0"/>
                        </a:rPr>
                        <a:t>Hizmeti Etkileyen Tüm Cihazlarının Bakımlarının Yapılması/Yaptırılması  - (Fen Bilimleri Enstitüsü)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dirty="0">
                          <a:solidFill>
                            <a:srgbClr val="000000"/>
                          </a:solidFill>
                          <a:effectLst/>
                          <a:latin typeface="Calibri" panose="020F0502020204030204" pitchFamily="34" charset="0"/>
                        </a:rPr>
                        <a:t>2.3.8.</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5</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5">
                  <a:txBody>
                    <a:bodyPr/>
                    <a:lstStyle/>
                    <a:p>
                      <a:pPr algn="ctr" fontAlgn="ctr"/>
                      <a:r>
                        <a:rPr lang="tr-TR" sz="600" b="0" i="0" u="none" strike="noStrike" dirty="0">
                          <a:solidFill>
                            <a:srgbClr val="000000"/>
                          </a:solidFill>
                          <a:effectLst/>
                          <a:latin typeface="Tahoma" panose="020B0604030504040204" pitchFamily="34" charset="0"/>
                        </a:rPr>
                        <a:t>Değerlendirme Dışıdır</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0"/>
                  </a:ext>
                </a:extLst>
              </a:tr>
              <a:tr h="292021">
                <a:tc>
                  <a:txBody>
                    <a:bodyPr/>
                    <a:lstStyle/>
                    <a:p>
                      <a:pPr algn="ctr" fontAlgn="ctr"/>
                      <a:r>
                        <a:rPr lang="tr-TR" sz="600" b="0" i="0" u="none" strike="noStrike">
                          <a:solidFill>
                            <a:srgbClr val="000000"/>
                          </a:solidFill>
                          <a:effectLst/>
                          <a:latin typeface="Tahoma" panose="020B0604030504040204" pitchFamily="34" charset="0"/>
                        </a:rPr>
                        <a:t>9</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alibri" panose="020F0502020204030204" pitchFamily="34" charset="0"/>
                        </a:rPr>
                        <a:t>Laboratuvar Cihazlarının Kalibrasyonlarının Yaptırılması (Teknik ve Gıda cihaz kalibrasyonları dahil)  (Fen Bilimleri Enstitüsü)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1.7.3.</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&gt;=70%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5">
                  <a:txBody>
                    <a:bodyPr/>
                    <a:lstStyle/>
                    <a:p>
                      <a:pPr algn="ctr" fontAlgn="ctr"/>
                      <a:r>
                        <a:rPr lang="tr-TR" sz="600" b="0" i="0" u="none" strike="noStrike" dirty="0">
                          <a:solidFill>
                            <a:srgbClr val="000000"/>
                          </a:solidFill>
                          <a:effectLst/>
                          <a:latin typeface="Tahoma" panose="020B0604030504040204" pitchFamily="34" charset="0"/>
                        </a:rPr>
                        <a:t>Değerlendirme Dışıdır</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1"/>
                  </a:ext>
                </a:extLst>
              </a:tr>
              <a:tr h="264180">
                <a:tc>
                  <a:txBody>
                    <a:bodyPr/>
                    <a:lstStyle/>
                    <a:p>
                      <a:pPr algn="ctr" fontAlgn="ctr"/>
                      <a:r>
                        <a:rPr lang="tr-TR" sz="600" b="0" i="0" u="none" strike="noStrike">
                          <a:solidFill>
                            <a:srgbClr val="000000"/>
                          </a:solidFill>
                          <a:effectLst/>
                          <a:latin typeface="Tahoma" panose="020B0604030504040204" pitchFamily="34" charset="0"/>
                        </a:rPr>
                        <a:t>10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Major Hata Sayısı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1.3.1.-1.3.3.-1.3.5.-1.3.7-1.3.8.</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99095">
                <a:tc>
                  <a:txBody>
                    <a:bodyPr/>
                    <a:lstStyle/>
                    <a:p>
                      <a:pPr algn="ctr" fontAlgn="ctr"/>
                      <a:r>
                        <a:rPr lang="tr-TR" sz="600" b="0" i="0" u="none" strike="noStrike">
                          <a:solidFill>
                            <a:srgbClr val="000000"/>
                          </a:solidFill>
                          <a:effectLst/>
                          <a:latin typeface="Tahoma" panose="020B0604030504040204" pitchFamily="34" charset="0"/>
                        </a:rPr>
                        <a:t>11</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Düzeltici Faaliyet Kapanma Hızı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1.3.1.-1.3.3.-1.3.5.</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%100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174956">
                <a:tc>
                  <a:txBody>
                    <a:bodyPr/>
                    <a:lstStyle/>
                    <a:p>
                      <a:pPr algn="ctr" fontAlgn="ctr"/>
                      <a:r>
                        <a:rPr lang="tr-TR" sz="600" b="0" i="0" u="none" strike="noStrike">
                          <a:solidFill>
                            <a:srgbClr val="000000"/>
                          </a:solidFill>
                          <a:effectLst/>
                          <a:latin typeface="Tahoma" panose="020B0604030504040204" pitchFamily="34" charset="0"/>
                        </a:rPr>
                        <a:t>12</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Risk Azaltma Oranı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1.3.1.</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%20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174956">
                <a:tc>
                  <a:txBody>
                    <a:bodyPr/>
                    <a:lstStyle/>
                    <a:p>
                      <a:pPr algn="ctr" fontAlgn="ctr"/>
                      <a:r>
                        <a:rPr lang="tr-TR" sz="600" b="0" i="0" u="none" strike="noStrike">
                          <a:solidFill>
                            <a:srgbClr val="000000"/>
                          </a:solidFill>
                          <a:effectLst/>
                          <a:latin typeface="Tahoma" panose="020B0604030504040204" pitchFamily="34" charset="0"/>
                        </a:rPr>
                        <a:t>13</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FF0000"/>
                          </a:solidFill>
                          <a:effectLst/>
                          <a:latin typeface="Calibri" panose="020F0502020204030204" pitchFamily="34" charset="0"/>
                        </a:rPr>
                        <a:t>Kalite Hedefleri Gerçekleşme Oranı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1.3.1.</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%100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r h="174956">
                <a:tc>
                  <a:txBody>
                    <a:bodyPr/>
                    <a:lstStyle/>
                    <a:p>
                      <a:pPr algn="ctr" fontAlgn="ctr"/>
                      <a:r>
                        <a:rPr lang="tr-TR" sz="600" b="0" i="0" u="none" strike="noStrike">
                          <a:solidFill>
                            <a:srgbClr val="000000"/>
                          </a:solidFill>
                          <a:effectLst/>
                          <a:latin typeface="Tahoma" panose="020B0604030504040204" pitchFamily="34" charset="0"/>
                        </a:rPr>
                        <a:t>14</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KYS İç Denetim Puanı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1.3.1.</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%85</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174956">
                <a:tc>
                  <a:txBody>
                    <a:bodyPr/>
                    <a:lstStyle/>
                    <a:p>
                      <a:pPr algn="ctr" fontAlgn="ctr"/>
                      <a:r>
                        <a:rPr lang="tr-TR" sz="600" b="0" i="0" u="none" strike="noStrike">
                          <a:solidFill>
                            <a:srgbClr val="000000"/>
                          </a:solidFill>
                          <a:effectLst/>
                          <a:latin typeface="Tahoma" panose="020B0604030504040204" pitchFamily="34" charset="0"/>
                        </a:rPr>
                        <a:t>15</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Şikayet Sayısı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1.3.2.</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50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1</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7"/>
                  </a:ext>
                </a:extLst>
              </a:tr>
              <a:tr h="174956">
                <a:tc>
                  <a:txBody>
                    <a:bodyPr/>
                    <a:lstStyle/>
                    <a:p>
                      <a:pPr algn="ctr" fontAlgn="ctr"/>
                      <a:r>
                        <a:rPr lang="tr-TR" sz="600" b="0" i="0" u="none" strike="noStrike">
                          <a:solidFill>
                            <a:srgbClr val="000000"/>
                          </a:solidFill>
                          <a:effectLst/>
                          <a:latin typeface="Tahoma" panose="020B0604030504040204" pitchFamily="34" charset="0"/>
                        </a:rPr>
                        <a:t>16</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Şikayet Çözüm Memnuniyet Oranı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1.3.2.</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%100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1</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174956">
                <a:tc>
                  <a:txBody>
                    <a:bodyPr/>
                    <a:lstStyle/>
                    <a:p>
                      <a:pPr algn="ctr" fontAlgn="ctr"/>
                      <a:r>
                        <a:rPr lang="tr-TR" sz="600" b="0" i="0" u="none" strike="noStrike">
                          <a:solidFill>
                            <a:srgbClr val="000000"/>
                          </a:solidFill>
                          <a:effectLst/>
                          <a:latin typeface="Tahoma" panose="020B0604030504040204" pitchFamily="34" charset="0"/>
                        </a:rPr>
                        <a:t>17</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Tekrarlayan Şikayet Sayısı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1.3.2.</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9"/>
                  </a:ext>
                </a:extLst>
              </a:tr>
              <a:tr h="174956">
                <a:tc>
                  <a:txBody>
                    <a:bodyPr/>
                    <a:lstStyle/>
                    <a:p>
                      <a:pPr algn="ctr" fontAlgn="ctr"/>
                      <a:r>
                        <a:rPr lang="tr-TR" sz="600" b="0" i="0" u="none" strike="noStrike">
                          <a:solidFill>
                            <a:srgbClr val="000000"/>
                          </a:solidFill>
                          <a:effectLst/>
                          <a:latin typeface="Tahoma" panose="020B0604030504040204" pitchFamily="34" charset="0"/>
                        </a:rPr>
                        <a:t>18</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Çevre Kazası Sayısı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1.3.3.</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153696">
                <a:tc>
                  <a:txBody>
                    <a:bodyPr/>
                    <a:lstStyle/>
                    <a:p>
                      <a:pPr algn="ctr" fontAlgn="ctr"/>
                      <a:r>
                        <a:rPr lang="tr-TR" sz="600" b="0" i="0" u="none" strike="noStrike">
                          <a:solidFill>
                            <a:srgbClr val="000000"/>
                          </a:solidFill>
                          <a:effectLst/>
                          <a:latin typeface="Tahoma" panose="020B0604030504040204" pitchFamily="34" charset="0"/>
                        </a:rPr>
                        <a:t>19</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İş Kazası Sayısı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1.3.5.</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1"/>
                  </a:ext>
                </a:extLst>
              </a:tr>
              <a:tr h="153696">
                <a:tc>
                  <a:txBody>
                    <a:bodyPr/>
                    <a:lstStyle/>
                    <a:p>
                      <a:pPr algn="ctr" fontAlgn="ctr"/>
                      <a:r>
                        <a:rPr lang="tr-TR" sz="600" b="0" i="0" u="none" strike="noStrike">
                          <a:solidFill>
                            <a:srgbClr val="000000"/>
                          </a:solidFill>
                          <a:effectLst/>
                          <a:latin typeface="Tahoma" panose="020B0604030504040204" pitchFamily="34" charset="0"/>
                        </a:rPr>
                        <a:t>20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İş Kazası Ağırlık Oranı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1.3.5.</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2"/>
                  </a:ext>
                </a:extLst>
              </a:tr>
              <a:tr h="153696">
                <a:tc>
                  <a:txBody>
                    <a:bodyPr/>
                    <a:lstStyle/>
                    <a:p>
                      <a:pPr algn="ctr" fontAlgn="ctr"/>
                      <a:r>
                        <a:rPr lang="tr-TR" sz="600" b="0" i="0" u="none" strike="noStrike">
                          <a:solidFill>
                            <a:srgbClr val="000000"/>
                          </a:solidFill>
                          <a:effectLst/>
                          <a:latin typeface="Tahoma" panose="020B0604030504040204" pitchFamily="34" charset="0"/>
                        </a:rPr>
                        <a:t>21</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Öneri Sayısı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1.3.6.</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50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3"/>
                  </a:ext>
                </a:extLst>
              </a:tr>
              <a:tr h="153696">
                <a:tc>
                  <a:txBody>
                    <a:bodyPr/>
                    <a:lstStyle/>
                    <a:p>
                      <a:pPr algn="ctr" fontAlgn="ctr"/>
                      <a:r>
                        <a:rPr lang="tr-TR" sz="600" b="0" i="0" u="none" strike="noStrike">
                          <a:solidFill>
                            <a:srgbClr val="000000"/>
                          </a:solidFill>
                          <a:effectLst/>
                          <a:latin typeface="Tahoma" panose="020B0604030504040204" pitchFamily="34" charset="0"/>
                        </a:rPr>
                        <a:t>22</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Önerilerin Hayata Geçirilme Oranı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1.3.6.</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%85</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4"/>
                  </a:ext>
                </a:extLst>
              </a:tr>
              <a:tr h="150878">
                <a:tc>
                  <a:txBody>
                    <a:bodyPr/>
                    <a:lstStyle/>
                    <a:p>
                      <a:pPr algn="ctr" fontAlgn="ctr"/>
                      <a:r>
                        <a:rPr lang="tr-TR" sz="600" b="0" i="0" u="none" strike="noStrike">
                          <a:solidFill>
                            <a:srgbClr val="000000"/>
                          </a:solidFill>
                          <a:effectLst/>
                          <a:latin typeface="Tahoma" panose="020B0604030504040204" pitchFamily="34" charset="0"/>
                        </a:rPr>
                        <a:t>23</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Personel Performans Oranı</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1.8.3.</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Calibri" panose="020F0502020204030204" pitchFamily="34" charset="0"/>
                        </a:rPr>
                        <a:t>DD</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9">
                  <a:txBody>
                    <a:bodyPr/>
                    <a:lstStyle/>
                    <a:p>
                      <a:pPr algn="ctr" fontAlgn="ctr"/>
                      <a:r>
                        <a:rPr lang="tr-TR" sz="600" b="0" i="0" u="none" strike="noStrike" dirty="0">
                          <a:solidFill>
                            <a:srgbClr val="000000"/>
                          </a:solidFill>
                          <a:effectLst/>
                          <a:latin typeface="Tahoma" panose="020B0604030504040204" pitchFamily="34" charset="0"/>
                        </a:rPr>
                        <a:t>Performans değerlendirme yapılmamıştır.</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5"/>
                  </a:ext>
                </a:extLst>
              </a:tr>
              <a:tr h="329264">
                <a:tc>
                  <a:txBody>
                    <a:bodyPr/>
                    <a:lstStyle/>
                    <a:p>
                      <a:pPr algn="ctr" fontAlgn="ctr"/>
                      <a:r>
                        <a:rPr lang="tr-TR" sz="600" b="0" i="0" u="none" strike="noStrike">
                          <a:solidFill>
                            <a:srgbClr val="000000"/>
                          </a:solidFill>
                          <a:effectLst/>
                          <a:latin typeface="Tahoma" panose="020B0604030504040204" pitchFamily="34" charset="0"/>
                        </a:rPr>
                        <a:t>24</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effectLst/>
                          <a:latin typeface="Calibri" panose="020F0502020204030204" pitchFamily="34" charset="0"/>
                        </a:rPr>
                        <a:t>Süreç  Memnuniyet Oranı </a:t>
                      </a:r>
                      <a:br>
                        <a:rPr lang="tr-TR" sz="600" b="0" i="0" u="none" strike="noStrike">
                          <a:solidFill>
                            <a:srgbClr val="FF0000"/>
                          </a:solidFill>
                          <a:effectLst/>
                          <a:latin typeface="Calibri" panose="020F0502020204030204" pitchFamily="34" charset="0"/>
                        </a:rPr>
                      </a:br>
                      <a:endParaRPr lang="tr-TR" sz="600" b="0" i="0" u="none" strike="noStrike">
                        <a:solidFill>
                          <a:srgbClr val="FF0000"/>
                        </a:solidFill>
                        <a:effectLst/>
                        <a:latin typeface="Calibri" panose="020F0502020204030204" pitchFamily="34" charset="0"/>
                      </a:endParaRP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1.14.1-1.5.1.-1.5.2.-1.5.3.-1.5.4.</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Calibri" panose="020F0502020204030204" pitchFamily="34" charset="0"/>
                        </a:rPr>
                        <a:t>ölçülmedi</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Calibri" panose="020F0502020204030204" pitchFamily="34" charset="0"/>
                        </a:rPr>
                        <a:t>&gt;=70%</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74.18</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3599" marR="3599" marT="3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6"/>
                  </a:ext>
                </a:extLst>
              </a:tr>
            </a:tbl>
          </a:graphicData>
        </a:graphic>
      </p:graphicFrame>
    </p:spTree>
    <p:extLst>
      <p:ext uri="{BB962C8B-B14F-4D97-AF65-F5344CB8AC3E}">
        <p14:creationId xmlns:p14="http://schemas.microsoft.com/office/powerpoint/2010/main" val="3041654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259632" y="324235"/>
            <a:ext cx="6984776" cy="461665"/>
          </a:xfrm>
          <a:prstGeom prst="rect">
            <a:avLst/>
          </a:prstGeom>
          <a:noFill/>
        </p:spPr>
        <p:txBody>
          <a:bodyPr wrap="square" rtlCol="0">
            <a:spAutoFit/>
          </a:bodyPr>
          <a:lstStyle/>
          <a:p>
            <a:pPr algn="ctr"/>
            <a:r>
              <a:rPr lang="tr-TR" sz="2400" b="1" dirty="0" smtClean="0">
                <a:solidFill>
                  <a:srgbClr val="FF0000"/>
                </a:solidFill>
                <a:effectLst>
                  <a:outerShdw blurRad="38100" dist="38100" dir="2700000" algn="tl">
                    <a:srgbClr val="000000">
                      <a:alpha val="43137"/>
                    </a:srgbClr>
                  </a:outerShdw>
                </a:effectLst>
              </a:rPr>
              <a:t>KALİTE FAALİYET PLANLARI</a:t>
            </a:r>
            <a:endParaRPr lang="tr-TR" sz="24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6</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2490788" y="2686050"/>
            <a:ext cx="280987"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2490788" y="2895600"/>
            <a:ext cx="280987"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0" name="143 Metin kutusu"/>
          <p:cNvSpPr txBox="1"/>
          <p:nvPr/>
        </p:nvSpPr>
        <p:spPr>
          <a:xfrm>
            <a:off x="2490788" y="2686050"/>
            <a:ext cx="280987"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1" name="143 Metin kutusu"/>
          <p:cNvSpPr txBox="1"/>
          <p:nvPr/>
        </p:nvSpPr>
        <p:spPr>
          <a:xfrm>
            <a:off x="2490788" y="2895600"/>
            <a:ext cx="280987"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2490788" y="2686050"/>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490788" y="289560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o 1"/>
          <p:cNvGraphicFramePr>
            <a:graphicFrameLocks noGrp="1"/>
          </p:cNvGraphicFramePr>
          <p:nvPr>
            <p:extLst>
              <p:ext uri="{D42A27DB-BD31-4B8C-83A1-F6EECF244321}">
                <p14:modId xmlns:p14="http://schemas.microsoft.com/office/powerpoint/2010/main" val="4255977087"/>
              </p:ext>
            </p:extLst>
          </p:nvPr>
        </p:nvGraphicFramePr>
        <p:xfrm>
          <a:off x="107507" y="980727"/>
          <a:ext cx="8898847" cy="5375630"/>
        </p:xfrm>
        <a:graphic>
          <a:graphicData uri="http://schemas.openxmlformats.org/drawingml/2006/table">
            <a:tbl>
              <a:tblPr/>
              <a:tblGrid>
                <a:gridCol w="2293110">
                  <a:extLst>
                    <a:ext uri="{9D8B030D-6E8A-4147-A177-3AD203B41FA5}">
                      <a16:colId xmlns:a16="http://schemas.microsoft.com/office/drawing/2014/main" val="20000"/>
                    </a:ext>
                  </a:extLst>
                </a:gridCol>
                <a:gridCol w="710992">
                  <a:extLst>
                    <a:ext uri="{9D8B030D-6E8A-4147-A177-3AD203B41FA5}">
                      <a16:colId xmlns:a16="http://schemas.microsoft.com/office/drawing/2014/main" val="20001"/>
                    </a:ext>
                  </a:extLst>
                </a:gridCol>
                <a:gridCol w="409940">
                  <a:extLst>
                    <a:ext uri="{9D8B030D-6E8A-4147-A177-3AD203B41FA5}">
                      <a16:colId xmlns:a16="http://schemas.microsoft.com/office/drawing/2014/main" val="20002"/>
                    </a:ext>
                  </a:extLst>
                </a:gridCol>
                <a:gridCol w="734476">
                  <a:extLst>
                    <a:ext uri="{9D8B030D-6E8A-4147-A177-3AD203B41FA5}">
                      <a16:colId xmlns:a16="http://schemas.microsoft.com/office/drawing/2014/main" val="20003"/>
                    </a:ext>
                  </a:extLst>
                </a:gridCol>
                <a:gridCol w="367237">
                  <a:extLst>
                    <a:ext uri="{9D8B030D-6E8A-4147-A177-3AD203B41FA5}">
                      <a16:colId xmlns:a16="http://schemas.microsoft.com/office/drawing/2014/main" val="20004"/>
                    </a:ext>
                  </a:extLst>
                </a:gridCol>
                <a:gridCol w="83269">
                  <a:extLst>
                    <a:ext uri="{9D8B030D-6E8A-4147-A177-3AD203B41FA5}">
                      <a16:colId xmlns:a16="http://schemas.microsoft.com/office/drawing/2014/main" val="20005"/>
                    </a:ext>
                  </a:extLst>
                </a:gridCol>
                <a:gridCol w="83269">
                  <a:extLst>
                    <a:ext uri="{9D8B030D-6E8A-4147-A177-3AD203B41FA5}">
                      <a16:colId xmlns:a16="http://schemas.microsoft.com/office/drawing/2014/main" val="20006"/>
                    </a:ext>
                  </a:extLst>
                </a:gridCol>
                <a:gridCol w="83269">
                  <a:extLst>
                    <a:ext uri="{9D8B030D-6E8A-4147-A177-3AD203B41FA5}">
                      <a16:colId xmlns:a16="http://schemas.microsoft.com/office/drawing/2014/main" val="20007"/>
                    </a:ext>
                  </a:extLst>
                </a:gridCol>
                <a:gridCol w="83269">
                  <a:extLst>
                    <a:ext uri="{9D8B030D-6E8A-4147-A177-3AD203B41FA5}">
                      <a16:colId xmlns:a16="http://schemas.microsoft.com/office/drawing/2014/main" val="20008"/>
                    </a:ext>
                  </a:extLst>
                </a:gridCol>
                <a:gridCol w="83269">
                  <a:extLst>
                    <a:ext uri="{9D8B030D-6E8A-4147-A177-3AD203B41FA5}">
                      <a16:colId xmlns:a16="http://schemas.microsoft.com/office/drawing/2014/main" val="20009"/>
                    </a:ext>
                  </a:extLst>
                </a:gridCol>
                <a:gridCol w="83269">
                  <a:extLst>
                    <a:ext uri="{9D8B030D-6E8A-4147-A177-3AD203B41FA5}">
                      <a16:colId xmlns:a16="http://schemas.microsoft.com/office/drawing/2014/main" val="20010"/>
                    </a:ext>
                  </a:extLst>
                </a:gridCol>
                <a:gridCol w="83269">
                  <a:extLst>
                    <a:ext uri="{9D8B030D-6E8A-4147-A177-3AD203B41FA5}">
                      <a16:colId xmlns:a16="http://schemas.microsoft.com/office/drawing/2014/main" val="20011"/>
                    </a:ext>
                  </a:extLst>
                </a:gridCol>
                <a:gridCol w="83269">
                  <a:extLst>
                    <a:ext uri="{9D8B030D-6E8A-4147-A177-3AD203B41FA5}">
                      <a16:colId xmlns:a16="http://schemas.microsoft.com/office/drawing/2014/main" val="20012"/>
                    </a:ext>
                  </a:extLst>
                </a:gridCol>
                <a:gridCol w="83269">
                  <a:extLst>
                    <a:ext uri="{9D8B030D-6E8A-4147-A177-3AD203B41FA5}">
                      <a16:colId xmlns:a16="http://schemas.microsoft.com/office/drawing/2014/main" val="20013"/>
                    </a:ext>
                  </a:extLst>
                </a:gridCol>
                <a:gridCol w="102484">
                  <a:extLst>
                    <a:ext uri="{9D8B030D-6E8A-4147-A177-3AD203B41FA5}">
                      <a16:colId xmlns:a16="http://schemas.microsoft.com/office/drawing/2014/main" val="20014"/>
                    </a:ext>
                  </a:extLst>
                </a:gridCol>
                <a:gridCol w="83269">
                  <a:extLst>
                    <a:ext uri="{9D8B030D-6E8A-4147-A177-3AD203B41FA5}">
                      <a16:colId xmlns:a16="http://schemas.microsoft.com/office/drawing/2014/main" val="20015"/>
                    </a:ext>
                  </a:extLst>
                </a:gridCol>
                <a:gridCol w="83269">
                  <a:extLst>
                    <a:ext uri="{9D8B030D-6E8A-4147-A177-3AD203B41FA5}">
                      <a16:colId xmlns:a16="http://schemas.microsoft.com/office/drawing/2014/main" val="20016"/>
                    </a:ext>
                  </a:extLst>
                </a:gridCol>
                <a:gridCol w="70459">
                  <a:extLst>
                    <a:ext uri="{9D8B030D-6E8A-4147-A177-3AD203B41FA5}">
                      <a16:colId xmlns:a16="http://schemas.microsoft.com/office/drawing/2014/main" val="20017"/>
                    </a:ext>
                  </a:extLst>
                </a:gridCol>
                <a:gridCol w="83269">
                  <a:extLst>
                    <a:ext uri="{9D8B030D-6E8A-4147-A177-3AD203B41FA5}">
                      <a16:colId xmlns:a16="http://schemas.microsoft.com/office/drawing/2014/main" val="20018"/>
                    </a:ext>
                  </a:extLst>
                </a:gridCol>
                <a:gridCol w="83269">
                  <a:extLst>
                    <a:ext uri="{9D8B030D-6E8A-4147-A177-3AD203B41FA5}">
                      <a16:colId xmlns:a16="http://schemas.microsoft.com/office/drawing/2014/main" val="20019"/>
                    </a:ext>
                  </a:extLst>
                </a:gridCol>
                <a:gridCol w="83269">
                  <a:extLst>
                    <a:ext uri="{9D8B030D-6E8A-4147-A177-3AD203B41FA5}">
                      <a16:colId xmlns:a16="http://schemas.microsoft.com/office/drawing/2014/main" val="20020"/>
                    </a:ext>
                  </a:extLst>
                </a:gridCol>
                <a:gridCol w="83269">
                  <a:extLst>
                    <a:ext uri="{9D8B030D-6E8A-4147-A177-3AD203B41FA5}">
                      <a16:colId xmlns:a16="http://schemas.microsoft.com/office/drawing/2014/main" val="20021"/>
                    </a:ext>
                  </a:extLst>
                </a:gridCol>
                <a:gridCol w="83269">
                  <a:extLst>
                    <a:ext uri="{9D8B030D-6E8A-4147-A177-3AD203B41FA5}">
                      <a16:colId xmlns:a16="http://schemas.microsoft.com/office/drawing/2014/main" val="20022"/>
                    </a:ext>
                  </a:extLst>
                </a:gridCol>
                <a:gridCol w="83269">
                  <a:extLst>
                    <a:ext uri="{9D8B030D-6E8A-4147-A177-3AD203B41FA5}">
                      <a16:colId xmlns:a16="http://schemas.microsoft.com/office/drawing/2014/main" val="20023"/>
                    </a:ext>
                  </a:extLst>
                </a:gridCol>
                <a:gridCol w="83269">
                  <a:extLst>
                    <a:ext uri="{9D8B030D-6E8A-4147-A177-3AD203B41FA5}">
                      <a16:colId xmlns:a16="http://schemas.microsoft.com/office/drawing/2014/main" val="20024"/>
                    </a:ext>
                  </a:extLst>
                </a:gridCol>
                <a:gridCol w="83269">
                  <a:extLst>
                    <a:ext uri="{9D8B030D-6E8A-4147-A177-3AD203B41FA5}">
                      <a16:colId xmlns:a16="http://schemas.microsoft.com/office/drawing/2014/main" val="20025"/>
                    </a:ext>
                  </a:extLst>
                </a:gridCol>
                <a:gridCol w="53104">
                  <a:extLst>
                    <a:ext uri="{9D8B030D-6E8A-4147-A177-3AD203B41FA5}">
                      <a16:colId xmlns:a16="http://schemas.microsoft.com/office/drawing/2014/main" val="20026"/>
                    </a:ext>
                  </a:extLst>
                </a:gridCol>
                <a:gridCol w="83269">
                  <a:extLst>
                    <a:ext uri="{9D8B030D-6E8A-4147-A177-3AD203B41FA5}">
                      <a16:colId xmlns:a16="http://schemas.microsoft.com/office/drawing/2014/main" val="20027"/>
                    </a:ext>
                  </a:extLst>
                </a:gridCol>
                <a:gridCol w="83269">
                  <a:extLst>
                    <a:ext uri="{9D8B030D-6E8A-4147-A177-3AD203B41FA5}">
                      <a16:colId xmlns:a16="http://schemas.microsoft.com/office/drawing/2014/main" val="20028"/>
                    </a:ext>
                  </a:extLst>
                </a:gridCol>
                <a:gridCol w="83269">
                  <a:extLst>
                    <a:ext uri="{9D8B030D-6E8A-4147-A177-3AD203B41FA5}">
                      <a16:colId xmlns:a16="http://schemas.microsoft.com/office/drawing/2014/main" val="20029"/>
                    </a:ext>
                  </a:extLst>
                </a:gridCol>
                <a:gridCol w="83269">
                  <a:extLst>
                    <a:ext uri="{9D8B030D-6E8A-4147-A177-3AD203B41FA5}">
                      <a16:colId xmlns:a16="http://schemas.microsoft.com/office/drawing/2014/main" val="20030"/>
                    </a:ext>
                  </a:extLst>
                </a:gridCol>
                <a:gridCol w="83269">
                  <a:extLst>
                    <a:ext uri="{9D8B030D-6E8A-4147-A177-3AD203B41FA5}">
                      <a16:colId xmlns:a16="http://schemas.microsoft.com/office/drawing/2014/main" val="20031"/>
                    </a:ext>
                  </a:extLst>
                </a:gridCol>
                <a:gridCol w="83269">
                  <a:extLst>
                    <a:ext uri="{9D8B030D-6E8A-4147-A177-3AD203B41FA5}">
                      <a16:colId xmlns:a16="http://schemas.microsoft.com/office/drawing/2014/main" val="20032"/>
                    </a:ext>
                  </a:extLst>
                </a:gridCol>
                <a:gridCol w="83269">
                  <a:extLst>
                    <a:ext uri="{9D8B030D-6E8A-4147-A177-3AD203B41FA5}">
                      <a16:colId xmlns:a16="http://schemas.microsoft.com/office/drawing/2014/main" val="20033"/>
                    </a:ext>
                  </a:extLst>
                </a:gridCol>
                <a:gridCol w="83269">
                  <a:extLst>
                    <a:ext uri="{9D8B030D-6E8A-4147-A177-3AD203B41FA5}">
                      <a16:colId xmlns:a16="http://schemas.microsoft.com/office/drawing/2014/main" val="20034"/>
                    </a:ext>
                  </a:extLst>
                </a:gridCol>
                <a:gridCol w="83269">
                  <a:extLst>
                    <a:ext uri="{9D8B030D-6E8A-4147-A177-3AD203B41FA5}">
                      <a16:colId xmlns:a16="http://schemas.microsoft.com/office/drawing/2014/main" val="20035"/>
                    </a:ext>
                  </a:extLst>
                </a:gridCol>
                <a:gridCol w="83269">
                  <a:extLst>
                    <a:ext uri="{9D8B030D-6E8A-4147-A177-3AD203B41FA5}">
                      <a16:colId xmlns:a16="http://schemas.microsoft.com/office/drawing/2014/main" val="20036"/>
                    </a:ext>
                  </a:extLst>
                </a:gridCol>
                <a:gridCol w="83269">
                  <a:extLst>
                    <a:ext uri="{9D8B030D-6E8A-4147-A177-3AD203B41FA5}">
                      <a16:colId xmlns:a16="http://schemas.microsoft.com/office/drawing/2014/main" val="20037"/>
                    </a:ext>
                  </a:extLst>
                </a:gridCol>
                <a:gridCol w="83269">
                  <a:extLst>
                    <a:ext uri="{9D8B030D-6E8A-4147-A177-3AD203B41FA5}">
                      <a16:colId xmlns:a16="http://schemas.microsoft.com/office/drawing/2014/main" val="20038"/>
                    </a:ext>
                  </a:extLst>
                </a:gridCol>
                <a:gridCol w="83269">
                  <a:extLst>
                    <a:ext uri="{9D8B030D-6E8A-4147-A177-3AD203B41FA5}">
                      <a16:colId xmlns:a16="http://schemas.microsoft.com/office/drawing/2014/main" val="20039"/>
                    </a:ext>
                  </a:extLst>
                </a:gridCol>
                <a:gridCol w="134514">
                  <a:extLst>
                    <a:ext uri="{9D8B030D-6E8A-4147-A177-3AD203B41FA5}">
                      <a16:colId xmlns:a16="http://schemas.microsoft.com/office/drawing/2014/main" val="20040"/>
                    </a:ext>
                  </a:extLst>
                </a:gridCol>
                <a:gridCol w="83269">
                  <a:extLst>
                    <a:ext uri="{9D8B030D-6E8A-4147-A177-3AD203B41FA5}">
                      <a16:colId xmlns:a16="http://schemas.microsoft.com/office/drawing/2014/main" val="20041"/>
                    </a:ext>
                  </a:extLst>
                </a:gridCol>
                <a:gridCol w="83269">
                  <a:extLst>
                    <a:ext uri="{9D8B030D-6E8A-4147-A177-3AD203B41FA5}">
                      <a16:colId xmlns:a16="http://schemas.microsoft.com/office/drawing/2014/main" val="20042"/>
                    </a:ext>
                  </a:extLst>
                </a:gridCol>
                <a:gridCol w="83269">
                  <a:extLst>
                    <a:ext uri="{9D8B030D-6E8A-4147-A177-3AD203B41FA5}">
                      <a16:colId xmlns:a16="http://schemas.microsoft.com/office/drawing/2014/main" val="20043"/>
                    </a:ext>
                  </a:extLst>
                </a:gridCol>
                <a:gridCol w="83269">
                  <a:extLst>
                    <a:ext uri="{9D8B030D-6E8A-4147-A177-3AD203B41FA5}">
                      <a16:colId xmlns:a16="http://schemas.microsoft.com/office/drawing/2014/main" val="20044"/>
                    </a:ext>
                  </a:extLst>
                </a:gridCol>
                <a:gridCol w="83269">
                  <a:extLst>
                    <a:ext uri="{9D8B030D-6E8A-4147-A177-3AD203B41FA5}">
                      <a16:colId xmlns:a16="http://schemas.microsoft.com/office/drawing/2014/main" val="20045"/>
                    </a:ext>
                  </a:extLst>
                </a:gridCol>
                <a:gridCol w="83269">
                  <a:extLst>
                    <a:ext uri="{9D8B030D-6E8A-4147-A177-3AD203B41FA5}">
                      <a16:colId xmlns:a16="http://schemas.microsoft.com/office/drawing/2014/main" val="20046"/>
                    </a:ext>
                  </a:extLst>
                </a:gridCol>
                <a:gridCol w="83269">
                  <a:extLst>
                    <a:ext uri="{9D8B030D-6E8A-4147-A177-3AD203B41FA5}">
                      <a16:colId xmlns:a16="http://schemas.microsoft.com/office/drawing/2014/main" val="20047"/>
                    </a:ext>
                  </a:extLst>
                </a:gridCol>
                <a:gridCol w="83269">
                  <a:extLst>
                    <a:ext uri="{9D8B030D-6E8A-4147-A177-3AD203B41FA5}">
                      <a16:colId xmlns:a16="http://schemas.microsoft.com/office/drawing/2014/main" val="20048"/>
                    </a:ext>
                  </a:extLst>
                </a:gridCol>
                <a:gridCol w="83269">
                  <a:extLst>
                    <a:ext uri="{9D8B030D-6E8A-4147-A177-3AD203B41FA5}">
                      <a16:colId xmlns:a16="http://schemas.microsoft.com/office/drawing/2014/main" val="20049"/>
                    </a:ext>
                  </a:extLst>
                </a:gridCol>
                <a:gridCol w="83269">
                  <a:extLst>
                    <a:ext uri="{9D8B030D-6E8A-4147-A177-3AD203B41FA5}">
                      <a16:colId xmlns:a16="http://schemas.microsoft.com/office/drawing/2014/main" val="20050"/>
                    </a:ext>
                  </a:extLst>
                </a:gridCol>
                <a:gridCol w="83269">
                  <a:extLst>
                    <a:ext uri="{9D8B030D-6E8A-4147-A177-3AD203B41FA5}">
                      <a16:colId xmlns:a16="http://schemas.microsoft.com/office/drawing/2014/main" val="20051"/>
                    </a:ext>
                  </a:extLst>
                </a:gridCol>
                <a:gridCol w="83269">
                  <a:extLst>
                    <a:ext uri="{9D8B030D-6E8A-4147-A177-3AD203B41FA5}">
                      <a16:colId xmlns:a16="http://schemas.microsoft.com/office/drawing/2014/main" val="20052"/>
                    </a:ext>
                  </a:extLst>
                </a:gridCol>
                <a:gridCol w="83269">
                  <a:extLst>
                    <a:ext uri="{9D8B030D-6E8A-4147-A177-3AD203B41FA5}">
                      <a16:colId xmlns:a16="http://schemas.microsoft.com/office/drawing/2014/main" val="20053"/>
                    </a:ext>
                  </a:extLst>
                </a:gridCol>
                <a:gridCol w="83269">
                  <a:extLst>
                    <a:ext uri="{9D8B030D-6E8A-4147-A177-3AD203B41FA5}">
                      <a16:colId xmlns:a16="http://schemas.microsoft.com/office/drawing/2014/main" val="20054"/>
                    </a:ext>
                  </a:extLst>
                </a:gridCol>
                <a:gridCol w="83269">
                  <a:extLst>
                    <a:ext uri="{9D8B030D-6E8A-4147-A177-3AD203B41FA5}">
                      <a16:colId xmlns:a16="http://schemas.microsoft.com/office/drawing/2014/main" val="20055"/>
                    </a:ext>
                  </a:extLst>
                </a:gridCol>
                <a:gridCol w="108888">
                  <a:extLst>
                    <a:ext uri="{9D8B030D-6E8A-4147-A177-3AD203B41FA5}">
                      <a16:colId xmlns:a16="http://schemas.microsoft.com/office/drawing/2014/main" val="20056"/>
                    </a:ext>
                  </a:extLst>
                </a:gridCol>
              </a:tblGrid>
              <a:tr h="152533">
                <a:tc>
                  <a:txBody>
                    <a:bodyPr/>
                    <a:lstStyle/>
                    <a:p>
                      <a:pPr algn="ctr" fontAlgn="b"/>
                      <a:r>
                        <a:rPr lang="tr-TR" sz="600" b="1" i="0" u="none" strike="noStrike">
                          <a:solidFill>
                            <a:srgbClr val="FFFFFF"/>
                          </a:solidFill>
                          <a:effectLst/>
                          <a:latin typeface="Verdana" panose="020B0604030504040204" pitchFamily="34" charset="0"/>
                        </a:rPr>
                        <a:t>   FAALİYETİN ADI</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a:txBody>
                    <a:bodyPr/>
                    <a:lstStyle/>
                    <a:p>
                      <a:pPr algn="ctr" fontAlgn="ctr"/>
                      <a:r>
                        <a:rPr lang="tr-TR" sz="400" b="1" i="0" u="none" strike="noStrike">
                          <a:solidFill>
                            <a:srgbClr val="FFFFFF"/>
                          </a:solidFill>
                          <a:effectLst/>
                          <a:latin typeface="Verdana" panose="020B0604030504040204" pitchFamily="34" charset="0"/>
                        </a:rPr>
                        <a:t>Sorumlu</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a:txBody>
                    <a:bodyPr/>
                    <a:lstStyle/>
                    <a:p>
                      <a:pPr algn="ctr" fontAlgn="ctr"/>
                      <a:r>
                        <a:rPr lang="tr-TR" sz="400" b="1" i="0" u="none" strike="noStrike">
                          <a:solidFill>
                            <a:srgbClr val="FFFFFF"/>
                          </a:solidFill>
                          <a:effectLst/>
                          <a:latin typeface="Verdana" panose="020B0604030504040204" pitchFamily="34" charset="0"/>
                        </a:rPr>
                        <a:t>Kaynak</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a:txBody>
                    <a:bodyPr/>
                    <a:lstStyle/>
                    <a:p>
                      <a:pPr algn="ctr" fontAlgn="ctr"/>
                      <a:r>
                        <a:rPr lang="tr-TR" sz="400" b="1" i="0" u="none" strike="noStrike">
                          <a:solidFill>
                            <a:srgbClr val="FFFFFF"/>
                          </a:solidFill>
                          <a:effectLst/>
                          <a:latin typeface="Verdana" panose="020B0604030504040204" pitchFamily="34" charset="0"/>
                        </a:rPr>
                        <a:t>Takip          Göstergesi</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a:txBody>
                    <a:bodyPr/>
                    <a:lstStyle/>
                    <a:p>
                      <a:pPr algn="ctr" fontAlgn="ctr"/>
                      <a:r>
                        <a:rPr lang="tr-TR" sz="400" b="1" i="0" u="none" strike="noStrike">
                          <a:solidFill>
                            <a:srgbClr val="000000"/>
                          </a:solidFill>
                          <a:effectLst/>
                          <a:latin typeface="Verdana" panose="020B0604030504040204" pitchFamily="34" charset="0"/>
                        </a:rPr>
                        <a:t>Termin</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tr-TR" sz="300" b="1" i="0" u="none" strike="noStrike">
                          <a:solidFill>
                            <a:srgbClr val="000000"/>
                          </a:solidFill>
                          <a:effectLst/>
                          <a:latin typeface="Verdana" panose="020B0604030504040204" pitchFamily="34" charset="0"/>
                        </a:rPr>
                        <a:t>OCAK</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300" b="1" i="0" u="none" strike="noStrike">
                          <a:solidFill>
                            <a:srgbClr val="000000"/>
                          </a:solidFill>
                          <a:effectLst/>
                          <a:latin typeface="Verdana" panose="020B0604030504040204" pitchFamily="34" charset="0"/>
                        </a:rPr>
                        <a:t>ŞUBAT</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300" b="1" i="0" u="none" strike="noStrike">
                          <a:solidFill>
                            <a:srgbClr val="000000"/>
                          </a:solidFill>
                          <a:effectLst/>
                          <a:latin typeface="Verdana" panose="020B0604030504040204" pitchFamily="34" charset="0"/>
                        </a:rPr>
                        <a:t>MART</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300" b="1" i="0" u="none" strike="noStrike">
                          <a:solidFill>
                            <a:srgbClr val="000000"/>
                          </a:solidFill>
                          <a:effectLst/>
                          <a:latin typeface="Verdana" panose="020B0604030504040204" pitchFamily="34" charset="0"/>
                        </a:rPr>
                        <a:t>NİSAN</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300" b="1" i="0" u="none" strike="noStrike">
                          <a:solidFill>
                            <a:srgbClr val="000000"/>
                          </a:solidFill>
                          <a:effectLst/>
                          <a:latin typeface="Verdana" panose="020B0604030504040204" pitchFamily="34" charset="0"/>
                        </a:rPr>
                        <a:t>MAYIS</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300" b="1" i="0" u="none" strike="noStrike">
                          <a:solidFill>
                            <a:srgbClr val="000000"/>
                          </a:solidFill>
                          <a:effectLst/>
                          <a:latin typeface="Verdana" panose="020B0604030504040204" pitchFamily="34" charset="0"/>
                        </a:rPr>
                        <a:t>HAZİRAN</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300" b="1" i="0" u="none" strike="noStrike">
                          <a:solidFill>
                            <a:srgbClr val="000000"/>
                          </a:solidFill>
                          <a:effectLst/>
                          <a:latin typeface="Verdana" panose="020B0604030504040204" pitchFamily="34" charset="0"/>
                        </a:rPr>
                        <a:t>TEMMUZ</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300" b="1" i="0" u="none" strike="noStrike">
                          <a:solidFill>
                            <a:srgbClr val="000000"/>
                          </a:solidFill>
                          <a:effectLst/>
                          <a:latin typeface="Verdana" panose="020B0604030504040204" pitchFamily="34" charset="0"/>
                        </a:rPr>
                        <a:t>AĞUSTOS</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300" b="1" i="0" u="none" strike="noStrike">
                          <a:solidFill>
                            <a:srgbClr val="000000"/>
                          </a:solidFill>
                          <a:effectLst/>
                          <a:latin typeface="Verdana" panose="020B0604030504040204" pitchFamily="34" charset="0"/>
                        </a:rPr>
                        <a:t>EYLÜL</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300" b="1" i="0" u="none" strike="noStrike">
                          <a:solidFill>
                            <a:srgbClr val="000000"/>
                          </a:solidFill>
                          <a:effectLst/>
                          <a:latin typeface="Verdana" panose="020B0604030504040204" pitchFamily="34" charset="0"/>
                        </a:rPr>
                        <a:t>EKİM</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300" b="1" i="0" u="none" strike="noStrike">
                          <a:solidFill>
                            <a:srgbClr val="000000"/>
                          </a:solidFill>
                          <a:effectLst/>
                          <a:latin typeface="Verdana" panose="020B0604030504040204" pitchFamily="34" charset="0"/>
                        </a:rPr>
                        <a:t>KASIM</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300" b="1" i="0" u="none" strike="noStrike">
                          <a:solidFill>
                            <a:srgbClr val="000000"/>
                          </a:solidFill>
                          <a:effectLst/>
                          <a:latin typeface="Verdana" panose="020B0604030504040204" pitchFamily="34" charset="0"/>
                        </a:rPr>
                        <a:t>ARALIK</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132195">
                <a:tc rowSpan="2">
                  <a:txBody>
                    <a:bodyPr/>
                    <a:lstStyle/>
                    <a:p>
                      <a:pPr algn="l" fontAlgn="ctr"/>
                      <a:r>
                        <a:rPr lang="tr-TR" sz="500" b="1" i="0" u="none" strike="noStrike" dirty="0">
                          <a:solidFill>
                            <a:srgbClr val="000000"/>
                          </a:solidFill>
                          <a:effectLst/>
                          <a:latin typeface="Verdana" panose="020B0604030504040204" pitchFamily="34" charset="0"/>
                        </a:rPr>
                        <a:t>1. YÖK denetimi olumsuz bulgu sayısı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1"/>
                  </a:ext>
                </a:extLst>
              </a:tr>
              <a:tr h="132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2"/>
                  </a:ext>
                </a:extLst>
              </a:tr>
              <a:tr h="132195">
                <a:tc rowSpan="2">
                  <a:txBody>
                    <a:bodyPr/>
                    <a:lstStyle/>
                    <a:p>
                      <a:pPr algn="l" fontAlgn="ctr"/>
                      <a:r>
                        <a:rPr lang="tr-TR" sz="500" b="0" i="0" u="none" strike="noStrike" dirty="0">
                          <a:solidFill>
                            <a:srgbClr val="000000"/>
                          </a:solidFill>
                          <a:effectLst/>
                          <a:latin typeface="Verdana" panose="020B0604030504040204" pitchFamily="34" charset="0"/>
                        </a:rPr>
                        <a:t>1.1. YÖK denetimi sonucu çıkan olumsuzlukların giderilmesi</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Enstitü Müdürü, Enstitü Müdür Yardımcısı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dirty="0">
                          <a:solidFill>
                            <a:srgbClr val="000000"/>
                          </a:solidFill>
                          <a:effectLst/>
                          <a:latin typeface="Verdana" panose="020B0604030504040204" pitchFamily="34" charset="0"/>
                        </a:rPr>
                        <a:t>İG, FS, KT, EK, TK</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Güncel YÖK Raporu</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500" b="0" i="0" u="none" strike="noStrike">
                          <a:solidFill>
                            <a:srgbClr val="FFFFFF"/>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3"/>
                  </a:ext>
                </a:extLst>
              </a:tr>
              <a:tr h="132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4"/>
                  </a:ext>
                </a:extLst>
              </a:tr>
              <a:tr h="132195">
                <a:tc rowSpan="2">
                  <a:txBody>
                    <a:bodyPr/>
                    <a:lstStyle/>
                    <a:p>
                      <a:pPr algn="l" fontAlgn="ctr"/>
                      <a:r>
                        <a:rPr lang="tr-TR" sz="500" b="1" i="0" u="none" strike="noStrike">
                          <a:solidFill>
                            <a:srgbClr val="000000"/>
                          </a:solidFill>
                          <a:effectLst/>
                          <a:latin typeface="Verdana" panose="020B0604030504040204" pitchFamily="34" charset="0"/>
                        </a:rPr>
                        <a:t>2. ABÜ Çıkışlı Öğrencilerin Talep Sayısı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5"/>
                  </a:ext>
                </a:extLst>
              </a:tr>
              <a:tr h="132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6"/>
                  </a:ext>
                </a:extLst>
              </a:tr>
              <a:tr h="132195">
                <a:tc rowSpan="2">
                  <a:txBody>
                    <a:bodyPr/>
                    <a:lstStyle/>
                    <a:p>
                      <a:pPr algn="l" fontAlgn="ctr"/>
                      <a:r>
                        <a:rPr lang="tr-TR" sz="500" b="0" i="0" u="none" strike="noStrike">
                          <a:solidFill>
                            <a:srgbClr val="000000"/>
                          </a:solidFill>
                          <a:effectLst/>
                          <a:latin typeface="Verdana" panose="020B0604030504040204" pitchFamily="34" charset="0"/>
                        </a:rPr>
                        <a:t>2.1. Taleplerin yazılı olarak alınması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Enstitü Müdürü, Enstitü Müdür Yardımcısı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 FS, KT, EK, TK</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Mailler ve talep formları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dirty="0">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b"/>
                      <a:r>
                        <a:rPr lang="tr-TR" sz="500" b="0" i="0" u="none" strike="noStrike">
                          <a:solidFill>
                            <a:srgbClr val="FFFFFF"/>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07"/>
                  </a:ext>
                </a:extLst>
              </a:tr>
              <a:tr h="132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8"/>
                  </a:ext>
                </a:extLst>
              </a:tr>
              <a:tr h="132195">
                <a:tc rowSpan="2">
                  <a:txBody>
                    <a:bodyPr/>
                    <a:lstStyle/>
                    <a:p>
                      <a:pPr algn="l" fontAlgn="ctr"/>
                      <a:r>
                        <a:rPr lang="tr-TR" sz="500" b="0" i="0" u="none" strike="noStrike">
                          <a:solidFill>
                            <a:srgbClr val="000000"/>
                          </a:solidFill>
                          <a:effectLst/>
                          <a:latin typeface="Verdana" panose="020B0604030504040204" pitchFamily="34" charset="0"/>
                        </a:rPr>
                        <a:t>2.2. Talep ve istekler için aksiyonlar geliştirilmesi</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Enstitü Müdürü, Enstitü Müdür Yardımcısı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 FS, KT, EK, TK</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Mailler ve talep formları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b"/>
                      <a:r>
                        <a:rPr lang="tr-TR" sz="500" b="0" i="0" u="none" strike="noStrike">
                          <a:solidFill>
                            <a:srgbClr val="FFFFFF"/>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09"/>
                  </a:ext>
                </a:extLst>
              </a:tr>
              <a:tr h="132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0"/>
                  </a:ext>
                </a:extLst>
              </a:tr>
              <a:tr h="132195">
                <a:tc rowSpan="2">
                  <a:txBody>
                    <a:bodyPr/>
                    <a:lstStyle/>
                    <a:p>
                      <a:pPr algn="l" fontAlgn="ctr"/>
                      <a:r>
                        <a:rPr lang="tr-TR" sz="500" b="1" i="0" u="none" strike="noStrike">
                          <a:solidFill>
                            <a:srgbClr val="000000"/>
                          </a:solidFill>
                          <a:effectLst/>
                          <a:latin typeface="Verdana" panose="020B0604030504040204" pitchFamily="34" charset="0"/>
                        </a:rPr>
                        <a:t>3. Abü Dışı Aday Öğrencilerin Talep Sayısı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1"/>
                  </a:ext>
                </a:extLst>
              </a:tr>
              <a:tr h="132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2"/>
                  </a:ext>
                </a:extLst>
              </a:tr>
              <a:tr h="132195">
                <a:tc rowSpan="2">
                  <a:txBody>
                    <a:bodyPr/>
                    <a:lstStyle/>
                    <a:p>
                      <a:pPr algn="l" fontAlgn="ctr"/>
                      <a:r>
                        <a:rPr lang="tr-TR" sz="500" b="0" i="0" u="none" strike="noStrike">
                          <a:solidFill>
                            <a:srgbClr val="000000"/>
                          </a:solidFill>
                          <a:effectLst/>
                          <a:latin typeface="Verdana" panose="020B0604030504040204" pitchFamily="34" charset="0"/>
                        </a:rPr>
                        <a:t>3.1. Taleplerin yazılı olarak alınması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Enstitü Müdürü, Enstitü Müdür Yardımcısı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 FS, KT, EK, TK</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Mailler ve talep formları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b"/>
                      <a:r>
                        <a:rPr lang="tr-TR" sz="500" b="0" i="0" u="none" strike="noStrike">
                          <a:solidFill>
                            <a:srgbClr val="FFFFFF"/>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13"/>
                  </a:ext>
                </a:extLst>
              </a:tr>
              <a:tr h="132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4"/>
                  </a:ext>
                </a:extLst>
              </a:tr>
              <a:tr h="132195">
                <a:tc rowSpan="2">
                  <a:txBody>
                    <a:bodyPr/>
                    <a:lstStyle/>
                    <a:p>
                      <a:pPr algn="l" fontAlgn="ctr"/>
                      <a:r>
                        <a:rPr lang="tr-TR" sz="500" b="0" i="0" u="none" strike="noStrike">
                          <a:solidFill>
                            <a:srgbClr val="000000"/>
                          </a:solidFill>
                          <a:effectLst/>
                          <a:latin typeface="Verdana" panose="020B0604030504040204" pitchFamily="34" charset="0"/>
                        </a:rPr>
                        <a:t>3.2. Talep ve istekler için aksiyonlar geliştirilmesi</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Enstitü Müdürü, Enstitü Müdür Yardımcısı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 FS, KT, EK, TK</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Anket Aksiyon Planı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15"/>
                  </a:ext>
                </a:extLst>
              </a:tr>
              <a:tr h="132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6"/>
                  </a:ext>
                </a:extLst>
              </a:tr>
              <a:tr h="132195">
                <a:tc rowSpan="2">
                  <a:txBody>
                    <a:bodyPr/>
                    <a:lstStyle/>
                    <a:p>
                      <a:pPr algn="l" fontAlgn="ctr"/>
                      <a:r>
                        <a:rPr lang="tr-TR" sz="500" b="1" i="0" u="none" strike="noStrike">
                          <a:solidFill>
                            <a:srgbClr val="000000"/>
                          </a:solidFill>
                          <a:effectLst/>
                          <a:latin typeface="Verdana" panose="020B0604030504040204" pitchFamily="34" charset="0"/>
                        </a:rPr>
                        <a:t>4. Sosyal Bilimler Enstitüsüne İngilizce Bilen İdari Personel Alınması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7"/>
                  </a:ext>
                </a:extLst>
              </a:tr>
              <a:tr h="132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8"/>
                  </a:ext>
                </a:extLst>
              </a:tr>
              <a:tr h="132195">
                <a:tc rowSpan="2">
                  <a:txBody>
                    <a:bodyPr/>
                    <a:lstStyle/>
                    <a:p>
                      <a:pPr algn="l" fontAlgn="ctr"/>
                      <a:r>
                        <a:rPr lang="tr-TR" sz="500" b="0" i="0" u="none" strike="noStrike">
                          <a:solidFill>
                            <a:srgbClr val="000000"/>
                          </a:solidFill>
                          <a:effectLst/>
                          <a:latin typeface="Verdana" panose="020B0604030504040204" pitchFamily="34" charset="0"/>
                        </a:rPr>
                        <a:t>4.1. Görevlendirme</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Enstitü Müdürü, Enstitü Müdür Yardımcısı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 FS, KT, EK, TK</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Görevlendirme Yazısı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19"/>
                  </a:ext>
                </a:extLst>
              </a:tr>
              <a:tr h="132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20"/>
                  </a:ext>
                </a:extLst>
              </a:tr>
              <a:tr h="132195">
                <a:tc rowSpan="2">
                  <a:txBody>
                    <a:bodyPr/>
                    <a:lstStyle/>
                    <a:p>
                      <a:pPr algn="l" fontAlgn="ctr"/>
                      <a:r>
                        <a:rPr lang="tr-TR" sz="500" b="1" i="0" u="none" strike="noStrike">
                          <a:solidFill>
                            <a:srgbClr val="000000"/>
                          </a:solidFill>
                          <a:effectLst/>
                          <a:latin typeface="Verdana" panose="020B0604030504040204" pitchFamily="34" charset="0"/>
                        </a:rPr>
                        <a:t>5. Çalışanlara Yönelik Yüksek Lisans Programı Açılması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21"/>
                  </a:ext>
                </a:extLst>
              </a:tr>
              <a:tr h="132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22"/>
                  </a:ext>
                </a:extLst>
              </a:tr>
              <a:tr h="132195">
                <a:tc rowSpan="2">
                  <a:txBody>
                    <a:bodyPr/>
                    <a:lstStyle/>
                    <a:p>
                      <a:pPr algn="l" fontAlgn="ctr"/>
                      <a:r>
                        <a:rPr lang="tr-TR" sz="500" b="0" i="0" u="none" strike="noStrike">
                          <a:solidFill>
                            <a:srgbClr val="000000"/>
                          </a:solidFill>
                          <a:effectLst/>
                          <a:latin typeface="Verdana" panose="020B0604030504040204" pitchFamily="34" charset="0"/>
                        </a:rPr>
                        <a:t>5.1. Personel İndirimleri</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Enstitü Müdürü, Enstitü Müdür Yardımcısı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İG, FS, KT, EK, TK</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Karar Örneği</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23"/>
                  </a:ext>
                </a:extLst>
              </a:tr>
              <a:tr h="132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24"/>
                  </a:ext>
                </a:extLst>
              </a:tr>
              <a:tr h="184164">
                <a:tc>
                  <a:txBody>
                    <a:bodyPr/>
                    <a:lstStyle/>
                    <a:p>
                      <a:pPr algn="l" fontAlgn="ctr"/>
                      <a:r>
                        <a:rPr lang="tr-TR" sz="500" b="1" i="0" u="none" strike="noStrike">
                          <a:solidFill>
                            <a:srgbClr val="000000"/>
                          </a:solidFill>
                          <a:effectLst/>
                          <a:latin typeface="Verdana" panose="020B0604030504040204" pitchFamily="34" charset="0"/>
                        </a:rPr>
                        <a:t>6. Kullanıcı Memnuniyet Oranı (Lab. Cihazları) - (Fen Bilimleri Enstitüsü)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gridSpan="56">
                  <a:txBody>
                    <a:bodyPr/>
                    <a:lstStyle/>
                    <a:p>
                      <a:pPr algn="ctr" fontAlgn="ctr"/>
                      <a:r>
                        <a:rPr lang="tr-TR" sz="500" b="0" i="0" u="none" strike="noStrike">
                          <a:solidFill>
                            <a:srgbClr val="000000"/>
                          </a:solidFill>
                          <a:effectLst/>
                          <a:latin typeface="Verdana" panose="020B0604030504040204" pitchFamily="34" charset="0"/>
                        </a:rPr>
                        <a:t>Değerlendirme dışıdır.</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25"/>
                  </a:ext>
                </a:extLst>
              </a:tr>
              <a:tr h="184164">
                <a:tc>
                  <a:txBody>
                    <a:bodyPr/>
                    <a:lstStyle/>
                    <a:p>
                      <a:pPr algn="l" fontAlgn="ctr"/>
                      <a:r>
                        <a:rPr lang="tr-TR" sz="500" b="1" i="0" u="none" strike="noStrike">
                          <a:solidFill>
                            <a:srgbClr val="000000"/>
                          </a:solidFill>
                          <a:effectLst/>
                          <a:latin typeface="Verdana" panose="020B0604030504040204" pitchFamily="34" charset="0"/>
                        </a:rPr>
                        <a:t>7. Laboratuvar cihazlarının arttırılması  (Fen Bilimleri Enstitüsü)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gridSpan="56">
                  <a:txBody>
                    <a:bodyPr/>
                    <a:lstStyle/>
                    <a:p>
                      <a:pPr algn="ctr" fontAlgn="ctr"/>
                      <a:r>
                        <a:rPr lang="tr-TR" sz="500" b="0" i="0" u="none" strike="noStrike">
                          <a:solidFill>
                            <a:srgbClr val="000000"/>
                          </a:solidFill>
                          <a:effectLst/>
                          <a:latin typeface="Verdana" panose="020B0604030504040204" pitchFamily="34" charset="0"/>
                        </a:rPr>
                        <a:t>Değerlendirme dışıdır.</a:t>
                      </a:r>
                    </a:p>
                  </a:txBody>
                  <a:tcPr marL="4327" marR="4327" marT="43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26"/>
                  </a:ext>
                </a:extLst>
              </a:tr>
              <a:tr h="249137">
                <a:tc>
                  <a:txBody>
                    <a:bodyPr/>
                    <a:lstStyle/>
                    <a:p>
                      <a:pPr algn="l" fontAlgn="ctr"/>
                      <a:r>
                        <a:rPr lang="tr-TR" sz="500" b="1" i="0" u="none" strike="noStrike">
                          <a:solidFill>
                            <a:srgbClr val="000000"/>
                          </a:solidFill>
                          <a:effectLst/>
                          <a:latin typeface="Verdana" panose="020B0604030504040204" pitchFamily="34" charset="0"/>
                        </a:rPr>
                        <a:t>8. Hizmeti Etkileyen Tüm Cihazlarının Bakımlarının Yapılması/Yaptırılması  - (Fen Bilimleri Enstitüsü)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gridSpan="56">
                  <a:txBody>
                    <a:bodyPr/>
                    <a:lstStyle/>
                    <a:p>
                      <a:pPr algn="ctr" fontAlgn="ctr"/>
                      <a:r>
                        <a:rPr lang="tr-TR" sz="500" b="0" i="0" u="none" strike="noStrike">
                          <a:solidFill>
                            <a:srgbClr val="000000"/>
                          </a:solidFill>
                          <a:effectLst/>
                          <a:latin typeface="Verdana" panose="020B0604030504040204" pitchFamily="34" charset="0"/>
                        </a:rPr>
                        <a:t>Değerlendirme dışıdır.</a:t>
                      </a:r>
                    </a:p>
                  </a:txBody>
                  <a:tcPr marL="4327" marR="4327" marT="43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27"/>
                  </a:ext>
                </a:extLst>
              </a:tr>
              <a:tr h="273704">
                <a:tc>
                  <a:txBody>
                    <a:bodyPr/>
                    <a:lstStyle/>
                    <a:p>
                      <a:pPr algn="l" fontAlgn="ctr"/>
                      <a:r>
                        <a:rPr lang="tr-TR" sz="500" b="1" i="0" u="none" strike="noStrike">
                          <a:solidFill>
                            <a:srgbClr val="000000"/>
                          </a:solidFill>
                          <a:effectLst/>
                          <a:latin typeface="Verdana" panose="020B0604030504040204" pitchFamily="34" charset="0"/>
                        </a:rPr>
                        <a:t>9. Laboratuvar Cihazlarının Kalibrasyonlarının Yaptırılması (Teknik ve Gıda cihaz kalibrasyonları dahil)  (Fen Bilimleri Enstitüsü)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gridSpan="56">
                  <a:txBody>
                    <a:bodyPr/>
                    <a:lstStyle/>
                    <a:p>
                      <a:pPr algn="ctr" fontAlgn="ctr"/>
                      <a:r>
                        <a:rPr lang="tr-TR" sz="500" b="0" i="0" u="none" strike="noStrike">
                          <a:solidFill>
                            <a:srgbClr val="000000"/>
                          </a:solidFill>
                          <a:effectLst/>
                          <a:latin typeface="Verdana" panose="020B0604030504040204" pitchFamily="34" charset="0"/>
                        </a:rPr>
                        <a:t>Değerlendirme dışıdır.</a:t>
                      </a:r>
                    </a:p>
                  </a:txBody>
                  <a:tcPr marL="4327" marR="4327" marT="43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28"/>
                  </a:ext>
                </a:extLst>
              </a:tr>
              <a:tr h="132195">
                <a:tc rowSpan="2">
                  <a:txBody>
                    <a:bodyPr/>
                    <a:lstStyle/>
                    <a:p>
                      <a:pPr algn="l" fontAlgn="ctr"/>
                      <a:r>
                        <a:rPr lang="tr-TR" sz="500" b="1" i="0" u="none" strike="noStrike">
                          <a:solidFill>
                            <a:srgbClr val="000000"/>
                          </a:solidFill>
                          <a:effectLst/>
                          <a:latin typeface="Verdana" panose="020B0604030504040204" pitchFamily="34" charset="0"/>
                        </a:rPr>
                        <a:t>10.Major Hata Sayısı-10.KYS İç Denetim Puanı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500" b="0" i="0" u="none" strike="noStrike">
                          <a:solidFill>
                            <a:srgbClr val="000000"/>
                          </a:solidFill>
                          <a:effectLst/>
                          <a:latin typeface="Verdana" panose="020B060403050404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Calibri" panose="020F050202020403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Calibri" panose="020F0502020204030204" pitchFamily="34" charset="0"/>
                        </a:rPr>
                        <a:t> </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29"/>
                  </a:ext>
                </a:extLst>
              </a:tr>
              <a:tr h="132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FF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30"/>
                  </a:ext>
                </a:extLst>
              </a:tr>
              <a:tr h="132195">
                <a:tc rowSpan="2">
                  <a:txBody>
                    <a:bodyPr/>
                    <a:lstStyle/>
                    <a:p>
                      <a:pPr algn="l" fontAlgn="ctr"/>
                      <a:r>
                        <a:rPr lang="tr-TR" sz="500" b="0" i="0" u="none" strike="noStrike">
                          <a:solidFill>
                            <a:srgbClr val="000000"/>
                          </a:solidFill>
                          <a:effectLst/>
                          <a:latin typeface="Calibri" panose="020F0502020204030204" pitchFamily="34" charset="0"/>
                        </a:rPr>
                        <a:t>10.1.-10.1.İç denetimler öncesi yapılan işlerin denetim check listeleri ile kıyaslanması ve kıyaslama sonucu var olan uygunsuzlukların giderilmesi</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Enstitü Müdürü, Enstitü Müdür Yardımcısı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Calibri" panose="020F0502020204030204" pitchFamily="34" charset="0"/>
                        </a:rPr>
                        <a:t>İG-KT-FS-EK-TK</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Calibri" panose="020F0502020204030204" pitchFamily="34" charset="0"/>
                        </a:rPr>
                        <a:t>K Dosyası Birim Güncellemeleri</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31"/>
                  </a:ext>
                </a:extLst>
              </a:tr>
              <a:tr h="132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32"/>
                  </a:ext>
                </a:extLst>
              </a:tr>
              <a:tr h="157617">
                <a:tc rowSpan="2">
                  <a:txBody>
                    <a:bodyPr/>
                    <a:lstStyle/>
                    <a:p>
                      <a:pPr algn="l" fontAlgn="ctr"/>
                      <a:r>
                        <a:rPr lang="tr-TR" sz="500" b="0" i="0" u="none" strike="noStrike">
                          <a:solidFill>
                            <a:srgbClr val="000000"/>
                          </a:solidFill>
                          <a:effectLst/>
                          <a:latin typeface="Calibri" panose="020F0502020204030204" pitchFamily="34" charset="0"/>
                        </a:rPr>
                        <a:t>10.2.-10.2.KYS gerekliliği olan işlerin düzenli takibi</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Enstitü Müdürü, Enstitü Müdür Yardımcısı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Calibri" panose="020F0502020204030204" pitchFamily="34" charset="0"/>
                        </a:rPr>
                        <a:t>İG-KT-EK</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Calibri" panose="020F0502020204030204" pitchFamily="34" charset="0"/>
                        </a:rPr>
                        <a:t>K Dosyası Birim Güncellemeleri</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33"/>
                  </a:ext>
                </a:extLst>
              </a:tr>
              <a:tr h="15761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FF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34"/>
                  </a:ext>
                </a:extLst>
              </a:tr>
              <a:tr h="157617">
                <a:tc rowSpan="2">
                  <a:txBody>
                    <a:bodyPr/>
                    <a:lstStyle/>
                    <a:p>
                      <a:pPr algn="l" fontAlgn="ctr"/>
                      <a:r>
                        <a:rPr lang="tr-TR" sz="500" b="0" i="0" u="none" strike="noStrike">
                          <a:solidFill>
                            <a:srgbClr val="000000"/>
                          </a:solidFill>
                          <a:effectLst/>
                          <a:latin typeface="Calibri" panose="020F0502020204030204" pitchFamily="34" charset="0"/>
                        </a:rPr>
                        <a:t>10.3.-10.3.İç denetim sonucu çıkan uygunsuzlukların giderilmesi</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Verdana" panose="020B0604030504040204" pitchFamily="34" charset="0"/>
                        </a:rPr>
                        <a:t>Enstitü Müdürü, Enstitü Müdür Yardımcısı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Calibri" panose="020F0502020204030204" pitchFamily="34" charset="0"/>
                        </a:rPr>
                        <a:t>İG-KT-FS-EK-TK</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500" b="0" i="0" u="none" strike="noStrike">
                          <a:solidFill>
                            <a:srgbClr val="000000"/>
                          </a:solidFill>
                          <a:effectLst/>
                          <a:latin typeface="Calibri" panose="020F0502020204030204" pitchFamily="34" charset="0"/>
                        </a:rPr>
                        <a:t>Düzeltici Faaliyet Formları</a:t>
                      </a:r>
                    </a:p>
                  </a:txBody>
                  <a:tcPr marL="4327" marR="4327" marT="432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500" b="0" i="0" u="none" strike="noStrike">
                          <a:solidFill>
                            <a:srgbClr val="000000"/>
                          </a:solidFill>
                          <a:effectLst/>
                          <a:latin typeface="Verdana" panose="020B0604030504040204" pitchFamily="34" charset="0"/>
                        </a:rPr>
                        <a:t>P</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dirty="0">
                          <a:solidFill>
                            <a:srgbClr val="000000"/>
                          </a:solidFill>
                          <a:effectLst/>
                          <a:latin typeface="Verdana" panose="020B060403050404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35"/>
                  </a:ext>
                </a:extLst>
              </a:tr>
              <a:tr h="15761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500" b="0" i="0" u="none" strike="noStrike">
                          <a:solidFill>
                            <a:srgbClr val="000000"/>
                          </a:solidFill>
                          <a:effectLst/>
                          <a:latin typeface="Verdana" panose="020B0604030504040204" pitchFamily="34" charset="0"/>
                        </a:rPr>
                        <a:t>G</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00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FF0000"/>
                          </a:solidFill>
                          <a:effectLst/>
                          <a:latin typeface="Calibri" panose="020F0502020204030204" pitchFamily="34" charset="0"/>
                        </a:rPr>
                        <a:t> </a:t>
                      </a:r>
                    </a:p>
                  </a:txBody>
                  <a:tcPr marL="4327" marR="4327" marT="432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36"/>
                  </a:ext>
                </a:extLst>
              </a:tr>
            </a:tbl>
          </a:graphicData>
        </a:graphic>
      </p:graphicFrame>
    </p:spTree>
    <p:extLst>
      <p:ext uri="{BB962C8B-B14F-4D97-AF65-F5344CB8AC3E}">
        <p14:creationId xmlns:p14="http://schemas.microsoft.com/office/powerpoint/2010/main" val="2730953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39F893C-C32F-4835-A1E5-850973405C58}" type="slidenum">
              <a:rPr lang="tr-TR" smtClean="0"/>
              <a:t>7</a:t>
            </a:fld>
            <a:endParaRPr lang="tr-TR"/>
          </a:p>
        </p:txBody>
      </p:sp>
      <p:sp>
        <p:nvSpPr>
          <p:cNvPr id="3" name="Metin kutusu 2"/>
          <p:cNvSpPr txBox="1"/>
          <p:nvPr/>
        </p:nvSpPr>
        <p:spPr>
          <a:xfrm>
            <a:off x="1187624" y="620688"/>
            <a:ext cx="7056784" cy="461665"/>
          </a:xfrm>
          <a:prstGeom prst="rect">
            <a:avLst/>
          </a:prstGeom>
          <a:noFill/>
        </p:spPr>
        <p:txBody>
          <a:bodyPr wrap="square" rtlCol="0">
            <a:spAutoFit/>
          </a:bodyPr>
          <a:lstStyle/>
          <a:p>
            <a:pPr algn="ctr"/>
            <a:r>
              <a:rPr lang="tr-TR" sz="2400" b="1" dirty="0" smtClean="0">
                <a:solidFill>
                  <a:srgbClr val="FF0000"/>
                </a:solidFill>
                <a:effectLst>
                  <a:outerShdw blurRad="38100" dist="38100" dir="2700000" algn="tl">
                    <a:srgbClr val="000000">
                      <a:alpha val="43137"/>
                    </a:srgbClr>
                  </a:outerShdw>
                </a:effectLst>
              </a:rPr>
              <a:t>KALİTE FAALİYET PLANLARI</a:t>
            </a:r>
            <a:endParaRPr lang="tr-TR" sz="2400" b="1" dirty="0">
              <a:solidFill>
                <a:srgbClr val="FF0000"/>
              </a:solidFill>
              <a:effectLst>
                <a:outerShdw blurRad="38100" dist="38100" dir="2700000" algn="tl">
                  <a:srgbClr val="000000">
                    <a:alpha val="43137"/>
                  </a:srgbClr>
                </a:outerShdw>
              </a:effectLst>
            </a:endParaRPr>
          </a:p>
        </p:txBody>
      </p:sp>
      <p:pic>
        <p:nvPicPr>
          <p:cNvPr id="4" name="Resim 3"/>
          <p:cNvPicPr/>
          <p:nvPr/>
        </p:nvPicPr>
        <p:blipFill>
          <a:blip r:embed="rId2"/>
          <a:stretch>
            <a:fillRect/>
          </a:stretch>
        </p:blipFill>
        <p:spPr>
          <a:xfrm>
            <a:off x="107504" y="260648"/>
            <a:ext cx="2736304" cy="576064"/>
          </a:xfrm>
          <a:prstGeom prst="rect">
            <a:avLst/>
          </a:prstGeom>
        </p:spPr>
      </p:pic>
      <p:graphicFrame>
        <p:nvGraphicFramePr>
          <p:cNvPr id="6" name="Tablo 5"/>
          <p:cNvGraphicFramePr>
            <a:graphicFrameLocks noGrp="1"/>
          </p:cNvGraphicFramePr>
          <p:nvPr>
            <p:extLst>
              <p:ext uri="{D42A27DB-BD31-4B8C-83A1-F6EECF244321}">
                <p14:modId xmlns:p14="http://schemas.microsoft.com/office/powerpoint/2010/main" val="471522368"/>
              </p:ext>
            </p:extLst>
          </p:nvPr>
        </p:nvGraphicFramePr>
        <p:xfrm>
          <a:off x="395537" y="1284983"/>
          <a:ext cx="8352948" cy="533674"/>
        </p:xfrm>
        <a:graphic>
          <a:graphicData uri="http://schemas.openxmlformats.org/drawingml/2006/table">
            <a:tbl>
              <a:tblPr/>
              <a:tblGrid>
                <a:gridCol w="2308099">
                  <a:extLst>
                    <a:ext uri="{9D8B030D-6E8A-4147-A177-3AD203B41FA5}">
                      <a16:colId xmlns:a16="http://schemas.microsoft.com/office/drawing/2014/main" val="20000"/>
                    </a:ext>
                  </a:extLst>
                </a:gridCol>
                <a:gridCol w="495721">
                  <a:extLst>
                    <a:ext uri="{9D8B030D-6E8A-4147-A177-3AD203B41FA5}">
                      <a16:colId xmlns:a16="http://schemas.microsoft.com/office/drawing/2014/main" val="20001"/>
                    </a:ext>
                  </a:extLst>
                </a:gridCol>
                <a:gridCol w="401596">
                  <a:extLst>
                    <a:ext uri="{9D8B030D-6E8A-4147-A177-3AD203B41FA5}">
                      <a16:colId xmlns:a16="http://schemas.microsoft.com/office/drawing/2014/main" val="20002"/>
                    </a:ext>
                  </a:extLst>
                </a:gridCol>
                <a:gridCol w="711161">
                  <a:extLst>
                    <a:ext uri="{9D8B030D-6E8A-4147-A177-3AD203B41FA5}">
                      <a16:colId xmlns:a16="http://schemas.microsoft.com/office/drawing/2014/main" val="20003"/>
                    </a:ext>
                  </a:extLst>
                </a:gridCol>
                <a:gridCol w="194523">
                  <a:extLst>
                    <a:ext uri="{9D8B030D-6E8A-4147-A177-3AD203B41FA5}">
                      <a16:colId xmlns:a16="http://schemas.microsoft.com/office/drawing/2014/main" val="20004"/>
                    </a:ext>
                  </a:extLst>
                </a:gridCol>
                <a:gridCol w="81574">
                  <a:extLst>
                    <a:ext uri="{9D8B030D-6E8A-4147-A177-3AD203B41FA5}">
                      <a16:colId xmlns:a16="http://schemas.microsoft.com/office/drawing/2014/main" val="20005"/>
                    </a:ext>
                  </a:extLst>
                </a:gridCol>
                <a:gridCol w="81574">
                  <a:extLst>
                    <a:ext uri="{9D8B030D-6E8A-4147-A177-3AD203B41FA5}">
                      <a16:colId xmlns:a16="http://schemas.microsoft.com/office/drawing/2014/main" val="20006"/>
                    </a:ext>
                  </a:extLst>
                </a:gridCol>
                <a:gridCol w="81574">
                  <a:extLst>
                    <a:ext uri="{9D8B030D-6E8A-4147-A177-3AD203B41FA5}">
                      <a16:colId xmlns:a16="http://schemas.microsoft.com/office/drawing/2014/main" val="20007"/>
                    </a:ext>
                  </a:extLst>
                </a:gridCol>
                <a:gridCol w="81574">
                  <a:extLst>
                    <a:ext uri="{9D8B030D-6E8A-4147-A177-3AD203B41FA5}">
                      <a16:colId xmlns:a16="http://schemas.microsoft.com/office/drawing/2014/main" val="20008"/>
                    </a:ext>
                  </a:extLst>
                </a:gridCol>
                <a:gridCol w="81574">
                  <a:extLst>
                    <a:ext uri="{9D8B030D-6E8A-4147-A177-3AD203B41FA5}">
                      <a16:colId xmlns:a16="http://schemas.microsoft.com/office/drawing/2014/main" val="20009"/>
                    </a:ext>
                  </a:extLst>
                </a:gridCol>
                <a:gridCol w="81574">
                  <a:extLst>
                    <a:ext uri="{9D8B030D-6E8A-4147-A177-3AD203B41FA5}">
                      <a16:colId xmlns:a16="http://schemas.microsoft.com/office/drawing/2014/main" val="20010"/>
                    </a:ext>
                  </a:extLst>
                </a:gridCol>
                <a:gridCol w="81574">
                  <a:extLst>
                    <a:ext uri="{9D8B030D-6E8A-4147-A177-3AD203B41FA5}">
                      <a16:colId xmlns:a16="http://schemas.microsoft.com/office/drawing/2014/main" val="20011"/>
                    </a:ext>
                  </a:extLst>
                </a:gridCol>
                <a:gridCol w="81574">
                  <a:extLst>
                    <a:ext uri="{9D8B030D-6E8A-4147-A177-3AD203B41FA5}">
                      <a16:colId xmlns:a16="http://schemas.microsoft.com/office/drawing/2014/main" val="20012"/>
                    </a:ext>
                  </a:extLst>
                </a:gridCol>
                <a:gridCol w="81574">
                  <a:extLst>
                    <a:ext uri="{9D8B030D-6E8A-4147-A177-3AD203B41FA5}">
                      <a16:colId xmlns:a16="http://schemas.microsoft.com/office/drawing/2014/main" val="20013"/>
                    </a:ext>
                  </a:extLst>
                </a:gridCol>
                <a:gridCol w="81574">
                  <a:extLst>
                    <a:ext uri="{9D8B030D-6E8A-4147-A177-3AD203B41FA5}">
                      <a16:colId xmlns:a16="http://schemas.microsoft.com/office/drawing/2014/main" val="20014"/>
                    </a:ext>
                  </a:extLst>
                </a:gridCol>
                <a:gridCol w="81574">
                  <a:extLst>
                    <a:ext uri="{9D8B030D-6E8A-4147-A177-3AD203B41FA5}">
                      <a16:colId xmlns:a16="http://schemas.microsoft.com/office/drawing/2014/main" val="20015"/>
                    </a:ext>
                  </a:extLst>
                </a:gridCol>
                <a:gridCol w="81574">
                  <a:extLst>
                    <a:ext uri="{9D8B030D-6E8A-4147-A177-3AD203B41FA5}">
                      <a16:colId xmlns:a16="http://schemas.microsoft.com/office/drawing/2014/main" val="20016"/>
                    </a:ext>
                  </a:extLst>
                </a:gridCol>
                <a:gridCol w="81574">
                  <a:extLst>
                    <a:ext uri="{9D8B030D-6E8A-4147-A177-3AD203B41FA5}">
                      <a16:colId xmlns:a16="http://schemas.microsoft.com/office/drawing/2014/main" val="20017"/>
                    </a:ext>
                  </a:extLst>
                </a:gridCol>
                <a:gridCol w="81574">
                  <a:extLst>
                    <a:ext uri="{9D8B030D-6E8A-4147-A177-3AD203B41FA5}">
                      <a16:colId xmlns:a16="http://schemas.microsoft.com/office/drawing/2014/main" val="20018"/>
                    </a:ext>
                  </a:extLst>
                </a:gridCol>
                <a:gridCol w="81574">
                  <a:extLst>
                    <a:ext uri="{9D8B030D-6E8A-4147-A177-3AD203B41FA5}">
                      <a16:colId xmlns:a16="http://schemas.microsoft.com/office/drawing/2014/main" val="20019"/>
                    </a:ext>
                  </a:extLst>
                </a:gridCol>
                <a:gridCol w="81574">
                  <a:extLst>
                    <a:ext uri="{9D8B030D-6E8A-4147-A177-3AD203B41FA5}">
                      <a16:colId xmlns:a16="http://schemas.microsoft.com/office/drawing/2014/main" val="20020"/>
                    </a:ext>
                  </a:extLst>
                </a:gridCol>
                <a:gridCol w="81574">
                  <a:extLst>
                    <a:ext uri="{9D8B030D-6E8A-4147-A177-3AD203B41FA5}">
                      <a16:colId xmlns:a16="http://schemas.microsoft.com/office/drawing/2014/main" val="20021"/>
                    </a:ext>
                  </a:extLst>
                </a:gridCol>
                <a:gridCol w="81574">
                  <a:extLst>
                    <a:ext uri="{9D8B030D-6E8A-4147-A177-3AD203B41FA5}">
                      <a16:colId xmlns:a16="http://schemas.microsoft.com/office/drawing/2014/main" val="20022"/>
                    </a:ext>
                  </a:extLst>
                </a:gridCol>
                <a:gridCol w="81574">
                  <a:extLst>
                    <a:ext uri="{9D8B030D-6E8A-4147-A177-3AD203B41FA5}">
                      <a16:colId xmlns:a16="http://schemas.microsoft.com/office/drawing/2014/main" val="20023"/>
                    </a:ext>
                  </a:extLst>
                </a:gridCol>
                <a:gridCol w="81574">
                  <a:extLst>
                    <a:ext uri="{9D8B030D-6E8A-4147-A177-3AD203B41FA5}">
                      <a16:colId xmlns:a16="http://schemas.microsoft.com/office/drawing/2014/main" val="20024"/>
                    </a:ext>
                  </a:extLst>
                </a:gridCol>
                <a:gridCol w="81574">
                  <a:extLst>
                    <a:ext uri="{9D8B030D-6E8A-4147-A177-3AD203B41FA5}">
                      <a16:colId xmlns:a16="http://schemas.microsoft.com/office/drawing/2014/main" val="20025"/>
                    </a:ext>
                  </a:extLst>
                </a:gridCol>
                <a:gridCol w="81574">
                  <a:extLst>
                    <a:ext uri="{9D8B030D-6E8A-4147-A177-3AD203B41FA5}">
                      <a16:colId xmlns:a16="http://schemas.microsoft.com/office/drawing/2014/main" val="20026"/>
                    </a:ext>
                  </a:extLst>
                </a:gridCol>
                <a:gridCol w="81574">
                  <a:extLst>
                    <a:ext uri="{9D8B030D-6E8A-4147-A177-3AD203B41FA5}">
                      <a16:colId xmlns:a16="http://schemas.microsoft.com/office/drawing/2014/main" val="20027"/>
                    </a:ext>
                  </a:extLst>
                </a:gridCol>
                <a:gridCol w="81574">
                  <a:extLst>
                    <a:ext uri="{9D8B030D-6E8A-4147-A177-3AD203B41FA5}">
                      <a16:colId xmlns:a16="http://schemas.microsoft.com/office/drawing/2014/main" val="20028"/>
                    </a:ext>
                  </a:extLst>
                </a:gridCol>
                <a:gridCol w="81574">
                  <a:extLst>
                    <a:ext uri="{9D8B030D-6E8A-4147-A177-3AD203B41FA5}">
                      <a16:colId xmlns:a16="http://schemas.microsoft.com/office/drawing/2014/main" val="20029"/>
                    </a:ext>
                  </a:extLst>
                </a:gridCol>
                <a:gridCol w="81574">
                  <a:extLst>
                    <a:ext uri="{9D8B030D-6E8A-4147-A177-3AD203B41FA5}">
                      <a16:colId xmlns:a16="http://schemas.microsoft.com/office/drawing/2014/main" val="20030"/>
                    </a:ext>
                  </a:extLst>
                </a:gridCol>
                <a:gridCol w="81574">
                  <a:extLst>
                    <a:ext uri="{9D8B030D-6E8A-4147-A177-3AD203B41FA5}">
                      <a16:colId xmlns:a16="http://schemas.microsoft.com/office/drawing/2014/main" val="20031"/>
                    </a:ext>
                  </a:extLst>
                </a:gridCol>
                <a:gridCol w="81574">
                  <a:extLst>
                    <a:ext uri="{9D8B030D-6E8A-4147-A177-3AD203B41FA5}">
                      <a16:colId xmlns:a16="http://schemas.microsoft.com/office/drawing/2014/main" val="20032"/>
                    </a:ext>
                  </a:extLst>
                </a:gridCol>
                <a:gridCol w="81574">
                  <a:extLst>
                    <a:ext uri="{9D8B030D-6E8A-4147-A177-3AD203B41FA5}">
                      <a16:colId xmlns:a16="http://schemas.microsoft.com/office/drawing/2014/main" val="20033"/>
                    </a:ext>
                  </a:extLst>
                </a:gridCol>
                <a:gridCol w="81574">
                  <a:extLst>
                    <a:ext uri="{9D8B030D-6E8A-4147-A177-3AD203B41FA5}">
                      <a16:colId xmlns:a16="http://schemas.microsoft.com/office/drawing/2014/main" val="20034"/>
                    </a:ext>
                  </a:extLst>
                </a:gridCol>
                <a:gridCol w="81574">
                  <a:extLst>
                    <a:ext uri="{9D8B030D-6E8A-4147-A177-3AD203B41FA5}">
                      <a16:colId xmlns:a16="http://schemas.microsoft.com/office/drawing/2014/main" val="20035"/>
                    </a:ext>
                  </a:extLst>
                </a:gridCol>
                <a:gridCol w="81574">
                  <a:extLst>
                    <a:ext uri="{9D8B030D-6E8A-4147-A177-3AD203B41FA5}">
                      <a16:colId xmlns:a16="http://schemas.microsoft.com/office/drawing/2014/main" val="20036"/>
                    </a:ext>
                  </a:extLst>
                </a:gridCol>
                <a:gridCol w="81574">
                  <a:extLst>
                    <a:ext uri="{9D8B030D-6E8A-4147-A177-3AD203B41FA5}">
                      <a16:colId xmlns:a16="http://schemas.microsoft.com/office/drawing/2014/main" val="20037"/>
                    </a:ext>
                  </a:extLst>
                </a:gridCol>
                <a:gridCol w="81574">
                  <a:extLst>
                    <a:ext uri="{9D8B030D-6E8A-4147-A177-3AD203B41FA5}">
                      <a16:colId xmlns:a16="http://schemas.microsoft.com/office/drawing/2014/main" val="20038"/>
                    </a:ext>
                  </a:extLst>
                </a:gridCol>
                <a:gridCol w="81574">
                  <a:extLst>
                    <a:ext uri="{9D8B030D-6E8A-4147-A177-3AD203B41FA5}">
                      <a16:colId xmlns:a16="http://schemas.microsoft.com/office/drawing/2014/main" val="20039"/>
                    </a:ext>
                  </a:extLst>
                </a:gridCol>
                <a:gridCol w="81574">
                  <a:extLst>
                    <a:ext uri="{9D8B030D-6E8A-4147-A177-3AD203B41FA5}">
                      <a16:colId xmlns:a16="http://schemas.microsoft.com/office/drawing/2014/main" val="20040"/>
                    </a:ext>
                  </a:extLst>
                </a:gridCol>
                <a:gridCol w="81574">
                  <a:extLst>
                    <a:ext uri="{9D8B030D-6E8A-4147-A177-3AD203B41FA5}">
                      <a16:colId xmlns:a16="http://schemas.microsoft.com/office/drawing/2014/main" val="20041"/>
                    </a:ext>
                  </a:extLst>
                </a:gridCol>
                <a:gridCol w="81574">
                  <a:extLst>
                    <a:ext uri="{9D8B030D-6E8A-4147-A177-3AD203B41FA5}">
                      <a16:colId xmlns:a16="http://schemas.microsoft.com/office/drawing/2014/main" val="20042"/>
                    </a:ext>
                  </a:extLst>
                </a:gridCol>
                <a:gridCol w="81574">
                  <a:extLst>
                    <a:ext uri="{9D8B030D-6E8A-4147-A177-3AD203B41FA5}">
                      <a16:colId xmlns:a16="http://schemas.microsoft.com/office/drawing/2014/main" val="20043"/>
                    </a:ext>
                  </a:extLst>
                </a:gridCol>
                <a:gridCol w="81574">
                  <a:extLst>
                    <a:ext uri="{9D8B030D-6E8A-4147-A177-3AD203B41FA5}">
                      <a16:colId xmlns:a16="http://schemas.microsoft.com/office/drawing/2014/main" val="20044"/>
                    </a:ext>
                  </a:extLst>
                </a:gridCol>
                <a:gridCol w="81574">
                  <a:extLst>
                    <a:ext uri="{9D8B030D-6E8A-4147-A177-3AD203B41FA5}">
                      <a16:colId xmlns:a16="http://schemas.microsoft.com/office/drawing/2014/main" val="20045"/>
                    </a:ext>
                  </a:extLst>
                </a:gridCol>
                <a:gridCol w="81574">
                  <a:extLst>
                    <a:ext uri="{9D8B030D-6E8A-4147-A177-3AD203B41FA5}">
                      <a16:colId xmlns:a16="http://schemas.microsoft.com/office/drawing/2014/main" val="20046"/>
                    </a:ext>
                  </a:extLst>
                </a:gridCol>
                <a:gridCol w="81574">
                  <a:extLst>
                    <a:ext uri="{9D8B030D-6E8A-4147-A177-3AD203B41FA5}">
                      <a16:colId xmlns:a16="http://schemas.microsoft.com/office/drawing/2014/main" val="20047"/>
                    </a:ext>
                  </a:extLst>
                </a:gridCol>
                <a:gridCol w="81574">
                  <a:extLst>
                    <a:ext uri="{9D8B030D-6E8A-4147-A177-3AD203B41FA5}">
                      <a16:colId xmlns:a16="http://schemas.microsoft.com/office/drawing/2014/main" val="20048"/>
                    </a:ext>
                  </a:extLst>
                </a:gridCol>
                <a:gridCol w="81574">
                  <a:extLst>
                    <a:ext uri="{9D8B030D-6E8A-4147-A177-3AD203B41FA5}">
                      <a16:colId xmlns:a16="http://schemas.microsoft.com/office/drawing/2014/main" val="20049"/>
                    </a:ext>
                  </a:extLst>
                </a:gridCol>
                <a:gridCol w="81574">
                  <a:extLst>
                    <a:ext uri="{9D8B030D-6E8A-4147-A177-3AD203B41FA5}">
                      <a16:colId xmlns:a16="http://schemas.microsoft.com/office/drawing/2014/main" val="20050"/>
                    </a:ext>
                  </a:extLst>
                </a:gridCol>
                <a:gridCol w="81574">
                  <a:extLst>
                    <a:ext uri="{9D8B030D-6E8A-4147-A177-3AD203B41FA5}">
                      <a16:colId xmlns:a16="http://schemas.microsoft.com/office/drawing/2014/main" val="20051"/>
                    </a:ext>
                  </a:extLst>
                </a:gridCol>
                <a:gridCol w="81574">
                  <a:extLst>
                    <a:ext uri="{9D8B030D-6E8A-4147-A177-3AD203B41FA5}">
                      <a16:colId xmlns:a16="http://schemas.microsoft.com/office/drawing/2014/main" val="20052"/>
                    </a:ext>
                  </a:extLst>
                </a:gridCol>
                <a:gridCol w="81574">
                  <a:extLst>
                    <a:ext uri="{9D8B030D-6E8A-4147-A177-3AD203B41FA5}">
                      <a16:colId xmlns:a16="http://schemas.microsoft.com/office/drawing/2014/main" val="20053"/>
                    </a:ext>
                  </a:extLst>
                </a:gridCol>
                <a:gridCol w="81574">
                  <a:extLst>
                    <a:ext uri="{9D8B030D-6E8A-4147-A177-3AD203B41FA5}">
                      <a16:colId xmlns:a16="http://schemas.microsoft.com/office/drawing/2014/main" val="20054"/>
                    </a:ext>
                  </a:extLst>
                </a:gridCol>
                <a:gridCol w="81574">
                  <a:extLst>
                    <a:ext uri="{9D8B030D-6E8A-4147-A177-3AD203B41FA5}">
                      <a16:colId xmlns:a16="http://schemas.microsoft.com/office/drawing/2014/main" val="20055"/>
                    </a:ext>
                  </a:extLst>
                </a:gridCol>
                <a:gridCol w="81574">
                  <a:extLst>
                    <a:ext uri="{9D8B030D-6E8A-4147-A177-3AD203B41FA5}">
                      <a16:colId xmlns:a16="http://schemas.microsoft.com/office/drawing/2014/main" val="20056"/>
                    </a:ext>
                  </a:extLst>
                </a:gridCol>
              </a:tblGrid>
              <a:tr h="203736">
                <a:tc>
                  <a:txBody>
                    <a:bodyPr/>
                    <a:lstStyle/>
                    <a:p>
                      <a:pPr algn="ctr" fontAlgn="b"/>
                      <a:r>
                        <a:rPr lang="tr-TR" sz="900" b="1" i="0" u="none" strike="noStrike" dirty="0">
                          <a:solidFill>
                            <a:srgbClr val="FFFFFF"/>
                          </a:solidFill>
                          <a:effectLst/>
                          <a:latin typeface="Verdana" panose="020B0604030504040204" pitchFamily="34" charset="0"/>
                        </a:rPr>
                        <a:t>   FAALİYETİN ADI</a:t>
                      </a:r>
                    </a:p>
                  </a:txBody>
                  <a:tcPr marL="6148" marR="6148" marT="614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2060"/>
                    </a:solidFill>
                  </a:tcPr>
                </a:tc>
                <a:tc rowSpan="3">
                  <a:txBody>
                    <a:bodyPr/>
                    <a:lstStyle/>
                    <a:p>
                      <a:pPr algn="ctr" fontAlgn="ctr"/>
                      <a:r>
                        <a:rPr lang="tr-TR" sz="600" b="1" i="0" u="none" strike="noStrike">
                          <a:solidFill>
                            <a:srgbClr val="FFFFFF"/>
                          </a:solidFill>
                          <a:effectLst/>
                          <a:latin typeface="Verdana" panose="020B0604030504040204" pitchFamily="34" charset="0"/>
                        </a:rPr>
                        <a:t>Sorumlu</a:t>
                      </a: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3">
                  <a:txBody>
                    <a:bodyPr/>
                    <a:lstStyle/>
                    <a:p>
                      <a:pPr algn="ctr" fontAlgn="ctr"/>
                      <a:r>
                        <a:rPr lang="tr-TR" sz="600" b="1" i="0" u="none" strike="noStrike">
                          <a:solidFill>
                            <a:srgbClr val="FFFFFF"/>
                          </a:solidFill>
                          <a:effectLst/>
                          <a:latin typeface="Verdana" panose="020B0604030504040204" pitchFamily="34" charset="0"/>
                        </a:rPr>
                        <a:t>Kaynak</a:t>
                      </a: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3">
                  <a:txBody>
                    <a:bodyPr/>
                    <a:lstStyle/>
                    <a:p>
                      <a:pPr algn="ctr" fontAlgn="ctr"/>
                      <a:r>
                        <a:rPr lang="tr-TR" sz="600" b="1" i="0" u="none" strike="noStrike">
                          <a:solidFill>
                            <a:srgbClr val="FFFFFF"/>
                          </a:solidFill>
                          <a:effectLst/>
                          <a:latin typeface="Verdana" panose="020B0604030504040204" pitchFamily="34" charset="0"/>
                        </a:rPr>
                        <a:t>Takip          Göstergesi</a:t>
                      </a: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3">
                  <a:txBody>
                    <a:bodyPr/>
                    <a:lstStyle/>
                    <a:p>
                      <a:pPr algn="ctr" fontAlgn="ctr"/>
                      <a:r>
                        <a:rPr lang="tr-TR" sz="500" b="1" i="0" u="none" strike="noStrike">
                          <a:solidFill>
                            <a:srgbClr val="000000"/>
                          </a:solidFill>
                          <a:effectLst/>
                          <a:latin typeface="Verdana" panose="020B0604030504040204" pitchFamily="34" charset="0"/>
                        </a:rPr>
                        <a:t>Termin</a:t>
                      </a: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gridSpan="5">
                  <a:txBody>
                    <a:bodyPr/>
                    <a:lstStyle/>
                    <a:p>
                      <a:pPr algn="ctr" fontAlgn="ctr"/>
                      <a:r>
                        <a:rPr lang="tr-TR" sz="500" b="1" i="0" u="none" strike="noStrike">
                          <a:solidFill>
                            <a:srgbClr val="000000"/>
                          </a:solidFill>
                          <a:effectLst/>
                          <a:latin typeface="Verdana" panose="020B0604030504040204" pitchFamily="34" charset="0"/>
                        </a:rPr>
                        <a:t>OCAK</a:t>
                      </a: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4">
                  <a:txBody>
                    <a:bodyPr/>
                    <a:lstStyle/>
                    <a:p>
                      <a:pPr algn="ctr" fontAlgn="ctr"/>
                      <a:r>
                        <a:rPr lang="tr-TR" sz="500" b="1" i="0" u="none" strike="noStrike">
                          <a:solidFill>
                            <a:srgbClr val="000000"/>
                          </a:solidFill>
                          <a:effectLst/>
                          <a:latin typeface="Verdana" panose="020B0604030504040204" pitchFamily="34" charset="0"/>
                        </a:rPr>
                        <a:t>ŞUBAT</a:t>
                      </a: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4">
                  <a:txBody>
                    <a:bodyPr/>
                    <a:lstStyle/>
                    <a:p>
                      <a:pPr algn="ctr" fontAlgn="ctr"/>
                      <a:r>
                        <a:rPr lang="tr-TR" sz="500" b="1" i="0" u="none" strike="noStrike">
                          <a:solidFill>
                            <a:srgbClr val="000000"/>
                          </a:solidFill>
                          <a:effectLst/>
                          <a:latin typeface="Verdana" panose="020B0604030504040204" pitchFamily="34" charset="0"/>
                        </a:rPr>
                        <a:t>MART</a:t>
                      </a: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4">
                  <a:txBody>
                    <a:bodyPr/>
                    <a:lstStyle/>
                    <a:p>
                      <a:pPr algn="ctr" fontAlgn="ctr"/>
                      <a:r>
                        <a:rPr lang="tr-TR" sz="500" b="1" i="0" u="none" strike="noStrike">
                          <a:solidFill>
                            <a:srgbClr val="000000"/>
                          </a:solidFill>
                          <a:effectLst/>
                          <a:latin typeface="Verdana" panose="020B0604030504040204" pitchFamily="34" charset="0"/>
                        </a:rPr>
                        <a:t>NİSAN</a:t>
                      </a: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5">
                  <a:txBody>
                    <a:bodyPr/>
                    <a:lstStyle/>
                    <a:p>
                      <a:pPr algn="ctr" fontAlgn="ctr"/>
                      <a:r>
                        <a:rPr lang="tr-TR" sz="500" b="1" i="0" u="none" strike="noStrike">
                          <a:solidFill>
                            <a:srgbClr val="000000"/>
                          </a:solidFill>
                          <a:effectLst/>
                          <a:latin typeface="Verdana" panose="020B0604030504040204" pitchFamily="34" charset="0"/>
                        </a:rPr>
                        <a:t>MAYIS</a:t>
                      </a: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4">
                  <a:txBody>
                    <a:bodyPr/>
                    <a:lstStyle/>
                    <a:p>
                      <a:pPr algn="ctr" fontAlgn="ctr"/>
                      <a:r>
                        <a:rPr lang="tr-TR" sz="500" b="1" i="0" u="none" strike="noStrike">
                          <a:solidFill>
                            <a:srgbClr val="000000"/>
                          </a:solidFill>
                          <a:effectLst/>
                          <a:latin typeface="Verdana" panose="020B0604030504040204" pitchFamily="34" charset="0"/>
                        </a:rPr>
                        <a:t>HAZİRAN</a:t>
                      </a: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4">
                  <a:txBody>
                    <a:bodyPr/>
                    <a:lstStyle/>
                    <a:p>
                      <a:pPr algn="ctr" fontAlgn="ctr"/>
                      <a:r>
                        <a:rPr lang="tr-TR" sz="500" b="1" i="0" u="none" strike="noStrike">
                          <a:solidFill>
                            <a:srgbClr val="000000"/>
                          </a:solidFill>
                          <a:effectLst/>
                          <a:latin typeface="Verdana" panose="020B0604030504040204" pitchFamily="34" charset="0"/>
                        </a:rPr>
                        <a:t>TEMMUZ</a:t>
                      </a: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5">
                  <a:txBody>
                    <a:bodyPr/>
                    <a:lstStyle/>
                    <a:p>
                      <a:pPr algn="ctr" fontAlgn="ctr"/>
                      <a:r>
                        <a:rPr lang="tr-TR" sz="500" b="1" i="0" u="none" strike="noStrike">
                          <a:solidFill>
                            <a:srgbClr val="000000"/>
                          </a:solidFill>
                          <a:effectLst/>
                          <a:latin typeface="Verdana" panose="020B0604030504040204" pitchFamily="34" charset="0"/>
                        </a:rPr>
                        <a:t>AĞUSTOS</a:t>
                      </a: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4">
                  <a:txBody>
                    <a:bodyPr/>
                    <a:lstStyle/>
                    <a:p>
                      <a:pPr algn="ctr" fontAlgn="ctr"/>
                      <a:r>
                        <a:rPr lang="tr-TR" sz="500" b="1" i="0" u="none" strike="noStrike">
                          <a:solidFill>
                            <a:srgbClr val="000000"/>
                          </a:solidFill>
                          <a:effectLst/>
                          <a:latin typeface="Verdana" panose="020B0604030504040204" pitchFamily="34" charset="0"/>
                        </a:rPr>
                        <a:t>EYLÜL</a:t>
                      </a: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4">
                  <a:txBody>
                    <a:bodyPr/>
                    <a:lstStyle/>
                    <a:p>
                      <a:pPr algn="ctr" fontAlgn="ctr"/>
                      <a:r>
                        <a:rPr lang="tr-TR" sz="500" b="1" i="0" u="none" strike="noStrike">
                          <a:solidFill>
                            <a:srgbClr val="000000"/>
                          </a:solidFill>
                          <a:effectLst/>
                          <a:latin typeface="Verdana" panose="020B0604030504040204" pitchFamily="34" charset="0"/>
                        </a:rPr>
                        <a:t>EKİM</a:t>
                      </a: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4">
                  <a:txBody>
                    <a:bodyPr/>
                    <a:lstStyle/>
                    <a:p>
                      <a:pPr algn="ctr" fontAlgn="ctr"/>
                      <a:r>
                        <a:rPr lang="tr-TR" sz="500" b="1" i="0" u="none" strike="noStrike">
                          <a:solidFill>
                            <a:srgbClr val="000000"/>
                          </a:solidFill>
                          <a:effectLst/>
                          <a:latin typeface="Verdana" panose="020B0604030504040204" pitchFamily="34" charset="0"/>
                        </a:rPr>
                        <a:t>KASIM</a:t>
                      </a: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gridSpan="5">
                  <a:txBody>
                    <a:bodyPr/>
                    <a:lstStyle/>
                    <a:p>
                      <a:pPr algn="ctr" fontAlgn="ctr"/>
                      <a:r>
                        <a:rPr lang="tr-TR" sz="500" b="1" i="0" u="none" strike="noStrike" dirty="0">
                          <a:solidFill>
                            <a:srgbClr val="000000"/>
                          </a:solidFill>
                          <a:effectLst/>
                          <a:latin typeface="Verdana" panose="020B0604030504040204" pitchFamily="34" charset="0"/>
                        </a:rPr>
                        <a:t>ARALIK</a:t>
                      </a: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extLst>
                  <a:ext uri="{0D108BD9-81ED-4DB2-BD59-A6C34878D82A}">
                    <a16:rowId xmlns:a16="http://schemas.microsoft.com/office/drawing/2014/main" val="10000"/>
                  </a:ext>
                </a:extLst>
              </a:tr>
              <a:tr h="163616">
                <a:tc rowSpan="2">
                  <a:txBody>
                    <a:bodyPr/>
                    <a:lstStyle/>
                    <a:p>
                      <a:pPr algn="ctr" fontAlgn="ctr"/>
                      <a:endParaRPr lang="tr-TR" sz="800" b="1" i="0" u="none" strike="noStrike" dirty="0">
                        <a:solidFill>
                          <a:srgbClr val="FFFFFF"/>
                        </a:solidFill>
                        <a:effectLst/>
                        <a:latin typeface="Verdana" panose="020B0604030504040204" pitchFamily="34" charset="0"/>
                      </a:endParaRP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5"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5"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5"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5"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val="10001"/>
                  </a:ext>
                </a:extLst>
              </a:tr>
              <a:tr h="166322">
                <a:tc vMerge="1">
                  <a:txBody>
                    <a:bodyPr/>
                    <a:lstStyle/>
                    <a:p>
                      <a:pPr algn="ctr" fontAlgn="ctr"/>
                      <a:endParaRPr lang="tr-TR" sz="800" b="1" i="0" u="none" strike="noStrike">
                        <a:solidFill>
                          <a:srgbClr val="FFFFFF"/>
                        </a:solidFill>
                        <a:effectLst/>
                        <a:latin typeface="Verdana" panose="020B0604030504040204" pitchFamily="34" charset="0"/>
                      </a:endParaRPr>
                    </a:p>
                  </a:txBody>
                  <a:tcPr marL="6148" marR="6148" marT="614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500" b="0" i="0" u="none" strike="noStrike" dirty="0">
                          <a:solidFill>
                            <a:srgbClr val="000000"/>
                          </a:solidFill>
                          <a:effectLst/>
                          <a:latin typeface="Verdana" panose="020B0604030504040204" pitchFamily="34" charset="0"/>
                        </a:rPr>
                        <a:t>1</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dirty="0">
                          <a:solidFill>
                            <a:srgbClr val="000000"/>
                          </a:solidFill>
                          <a:effectLst/>
                          <a:latin typeface="Verdana" panose="020B0604030504040204" pitchFamily="34" charset="0"/>
                        </a:rPr>
                        <a:t>3</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5</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6</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7</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8</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9</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dirty="0">
                          <a:solidFill>
                            <a:srgbClr val="000000"/>
                          </a:solidFill>
                          <a:effectLst/>
                          <a:latin typeface="Verdana" panose="020B0604030504040204" pitchFamily="34" charset="0"/>
                        </a:rPr>
                        <a:t>10</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11</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12</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13</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14</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15</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16</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17</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18</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19</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20</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dirty="0">
                          <a:solidFill>
                            <a:srgbClr val="000000"/>
                          </a:solidFill>
                          <a:effectLst/>
                          <a:latin typeface="Verdana" panose="020B0604030504040204" pitchFamily="34" charset="0"/>
                        </a:rPr>
                        <a:t>21</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22</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23</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24</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25</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26</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27</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28</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29</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dirty="0">
                          <a:solidFill>
                            <a:srgbClr val="000000"/>
                          </a:solidFill>
                          <a:effectLst/>
                          <a:latin typeface="Verdana" panose="020B0604030504040204" pitchFamily="34" charset="0"/>
                        </a:rPr>
                        <a:t>30</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31</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dirty="0">
                          <a:solidFill>
                            <a:srgbClr val="000000"/>
                          </a:solidFill>
                          <a:effectLst/>
                          <a:latin typeface="Verdana" panose="020B0604030504040204" pitchFamily="34" charset="0"/>
                        </a:rPr>
                        <a:t>32</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dirty="0">
                          <a:solidFill>
                            <a:srgbClr val="000000"/>
                          </a:solidFill>
                          <a:effectLst/>
                          <a:latin typeface="Verdana" panose="020B0604030504040204" pitchFamily="34" charset="0"/>
                        </a:rPr>
                        <a:t>33</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34</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35</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36</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37</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38</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39</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40</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41</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42</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43</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44</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45</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46</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47</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48</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49</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50</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Verdana" panose="020B0604030504040204" pitchFamily="34" charset="0"/>
                        </a:rPr>
                        <a:t>51</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dirty="0">
                          <a:solidFill>
                            <a:srgbClr val="000000"/>
                          </a:solidFill>
                          <a:effectLst/>
                          <a:latin typeface="Verdana" panose="020B0604030504040204" pitchFamily="34" charset="0"/>
                        </a:rPr>
                        <a:t>52</a:t>
                      </a:r>
                    </a:p>
                  </a:txBody>
                  <a:tcPr marL="6148" marR="6148" marT="6148"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10002"/>
                  </a:ext>
                </a:extLst>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3633014035"/>
              </p:ext>
            </p:extLst>
          </p:nvPr>
        </p:nvGraphicFramePr>
        <p:xfrm>
          <a:off x="395533" y="1818664"/>
          <a:ext cx="8352957" cy="4856369"/>
        </p:xfrm>
        <a:graphic>
          <a:graphicData uri="http://schemas.openxmlformats.org/drawingml/2006/table">
            <a:tbl>
              <a:tblPr/>
              <a:tblGrid>
                <a:gridCol w="360698">
                  <a:extLst>
                    <a:ext uri="{9D8B030D-6E8A-4147-A177-3AD203B41FA5}">
                      <a16:colId xmlns:a16="http://schemas.microsoft.com/office/drawing/2014/main" val="20000"/>
                    </a:ext>
                  </a:extLst>
                </a:gridCol>
                <a:gridCol w="792350">
                  <a:extLst>
                    <a:ext uri="{9D8B030D-6E8A-4147-A177-3AD203B41FA5}">
                      <a16:colId xmlns:a16="http://schemas.microsoft.com/office/drawing/2014/main" val="20001"/>
                    </a:ext>
                  </a:extLst>
                </a:gridCol>
                <a:gridCol w="963830">
                  <a:extLst>
                    <a:ext uri="{9D8B030D-6E8A-4147-A177-3AD203B41FA5}">
                      <a16:colId xmlns:a16="http://schemas.microsoft.com/office/drawing/2014/main" val="20002"/>
                    </a:ext>
                  </a:extLst>
                </a:gridCol>
                <a:gridCol w="656352">
                  <a:extLst>
                    <a:ext uri="{9D8B030D-6E8A-4147-A177-3AD203B41FA5}">
                      <a16:colId xmlns:a16="http://schemas.microsoft.com/office/drawing/2014/main" val="20003"/>
                    </a:ext>
                  </a:extLst>
                </a:gridCol>
                <a:gridCol w="378437">
                  <a:extLst>
                    <a:ext uri="{9D8B030D-6E8A-4147-A177-3AD203B41FA5}">
                      <a16:colId xmlns:a16="http://schemas.microsoft.com/office/drawing/2014/main" val="20004"/>
                    </a:ext>
                  </a:extLst>
                </a:gridCol>
                <a:gridCol w="678031">
                  <a:extLst>
                    <a:ext uri="{9D8B030D-6E8A-4147-A177-3AD203B41FA5}">
                      <a16:colId xmlns:a16="http://schemas.microsoft.com/office/drawing/2014/main" val="20005"/>
                    </a:ext>
                  </a:extLst>
                </a:gridCol>
                <a:gridCol w="241169">
                  <a:extLst>
                    <a:ext uri="{9D8B030D-6E8A-4147-A177-3AD203B41FA5}">
                      <a16:colId xmlns:a16="http://schemas.microsoft.com/office/drawing/2014/main" val="20006"/>
                    </a:ext>
                  </a:extLst>
                </a:gridCol>
                <a:gridCol w="97849">
                  <a:extLst>
                    <a:ext uri="{9D8B030D-6E8A-4147-A177-3AD203B41FA5}">
                      <a16:colId xmlns:a16="http://schemas.microsoft.com/office/drawing/2014/main" val="20007"/>
                    </a:ext>
                  </a:extLst>
                </a:gridCol>
                <a:gridCol w="78840">
                  <a:extLst>
                    <a:ext uri="{9D8B030D-6E8A-4147-A177-3AD203B41FA5}">
                      <a16:colId xmlns:a16="http://schemas.microsoft.com/office/drawing/2014/main" val="20008"/>
                    </a:ext>
                  </a:extLst>
                </a:gridCol>
                <a:gridCol w="78840">
                  <a:extLst>
                    <a:ext uri="{9D8B030D-6E8A-4147-A177-3AD203B41FA5}">
                      <a16:colId xmlns:a16="http://schemas.microsoft.com/office/drawing/2014/main" val="20009"/>
                    </a:ext>
                  </a:extLst>
                </a:gridCol>
                <a:gridCol w="78840">
                  <a:extLst>
                    <a:ext uri="{9D8B030D-6E8A-4147-A177-3AD203B41FA5}">
                      <a16:colId xmlns:a16="http://schemas.microsoft.com/office/drawing/2014/main" val="20010"/>
                    </a:ext>
                  </a:extLst>
                </a:gridCol>
                <a:gridCol w="78840">
                  <a:extLst>
                    <a:ext uri="{9D8B030D-6E8A-4147-A177-3AD203B41FA5}">
                      <a16:colId xmlns:a16="http://schemas.microsoft.com/office/drawing/2014/main" val="20011"/>
                    </a:ext>
                  </a:extLst>
                </a:gridCol>
                <a:gridCol w="78840">
                  <a:extLst>
                    <a:ext uri="{9D8B030D-6E8A-4147-A177-3AD203B41FA5}">
                      <a16:colId xmlns:a16="http://schemas.microsoft.com/office/drawing/2014/main" val="20012"/>
                    </a:ext>
                  </a:extLst>
                </a:gridCol>
                <a:gridCol w="78840">
                  <a:extLst>
                    <a:ext uri="{9D8B030D-6E8A-4147-A177-3AD203B41FA5}">
                      <a16:colId xmlns:a16="http://schemas.microsoft.com/office/drawing/2014/main" val="20013"/>
                    </a:ext>
                  </a:extLst>
                </a:gridCol>
                <a:gridCol w="78840">
                  <a:extLst>
                    <a:ext uri="{9D8B030D-6E8A-4147-A177-3AD203B41FA5}">
                      <a16:colId xmlns:a16="http://schemas.microsoft.com/office/drawing/2014/main" val="20014"/>
                    </a:ext>
                  </a:extLst>
                </a:gridCol>
                <a:gridCol w="78840">
                  <a:extLst>
                    <a:ext uri="{9D8B030D-6E8A-4147-A177-3AD203B41FA5}">
                      <a16:colId xmlns:a16="http://schemas.microsoft.com/office/drawing/2014/main" val="20015"/>
                    </a:ext>
                  </a:extLst>
                </a:gridCol>
                <a:gridCol w="78840">
                  <a:extLst>
                    <a:ext uri="{9D8B030D-6E8A-4147-A177-3AD203B41FA5}">
                      <a16:colId xmlns:a16="http://schemas.microsoft.com/office/drawing/2014/main" val="20016"/>
                    </a:ext>
                  </a:extLst>
                </a:gridCol>
                <a:gridCol w="94608">
                  <a:extLst>
                    <a:ext uri="{9D8B030D-6E8A-4147-A177-3AD203B41FA5}">
                      <a16:colId xmlns:a16="http://schemas.microsoft.com/office/drawing/2014/main" val="20017"/>
                    </a:ext>
                  </a:extLst>
                </a:gridCol>
                <a:gridCol w="78840">
                  <a:extLst>
                    <a:ext uri="{9D8B030D-6E8A-4147-A177-3AD203B41FA5}">
                      <a16:colId xmlns:a16="http://schemas.microsoft.com/office/drawing/2014/main" val="20018"/>
                    </a:ext>
                  </a:extLst>
                </a:gridCol>
                <a:gridCol w="78840">
                  <a:extLst>
                    <a:ext uri="{9D8B030D-6E8A-4147-A177-3AD203B41FA5}">
                      <a16:colId xmlns:a16="http://schemas.microsoft.com/office/drawing/2014/main" val="20019"/>
                    </a:ext>
                  </a:extLst>
                </a:gridCol>
                <a:gridCol w="76676">
                  <a:extLst>
                    <a:ext uri="{9D8B030D-6E8A-4147-A177-3AD203B41FA5}">
                      <a16:colId xmlns:a16="http://schemas.microsoft.com/office/drawing/2014/main" val="20020"/>
                    </a:ext>
                  </a:extLst>
                </a:gridCol>
                <a:gridCol w="78840">
                  <a:extLst>
                    <a:ext uri="{9D8B030D-6E8A-4147-A177-3AD203B41FA5}">
                      <a16:colId xmlns:a16="http://schemas.microsoft.com/office/drawing/2014/main" val="20021"/>
                    </a:ext>
                  </a:extLst>
                </a:gridCol>
                <a:gridCol w="78840">
                  <a:extLst>
                    <a:ext uri="{9D8B030D-6E8A-4147-A177-3AD203B41FA5}">
                      <a16:colId xmlns:a16="http://schemas.microsoft.com/office/drawing/2014/main" val="20022"/>
                    </a:ext>
                  </a:extLst>
                </a:gridCol>
                <a:gridCol w="78840">
                  <a:extLst>
                    <a:ext uri="{9D8B030D-6E8A-4147-A177-3AD203B41FA5}">
                      <a16:colId xmlns:a16="http://schemas.microsoft.com/office/drawing/2014/main" val="20023"/>
                    </a:ext>
                  </a:extLst>
                </a:gridCol>
                <a:gridCol w="78840">
                  <a:extLst>
                    <a:ext uri="{9D8B030D-6E8A-4147-A177-3AD203B41FA5}">
                      <a16:colId xmlns:a16="http://schemas.microsoft.com/office/drawing/2014/main" val="20024"/>
                    </a:ext>
                  </a:extLst>
                </a:gridCol>
                <a:gridCol w="78840">
                  <a:extLst>
                    <a:ext uri="{9D8B030D-6E8A-4147-A177-3AD203B41FA5}">
                      <a16:colId xmlns:a16="http://schemas.microsoft.com/office/drawing/2014/main" val="20025"/>
                    </a:ext>
                  </a:extLst>
                </a:gridCol>
                <a:gridCol w="78840">
                  <a:extLst>
                    <a:ext uri="{9D8B030D-6E8A-4147-A177-3AD203B41FA5}">
                      <a16:colId xmlns:a16="http://schemas.microsoft.com/office/drawing/2014/main" val="20026"/>
                    </a:ext>
                  </a:extLst>
                </a:gridCol>
                <a:gridCol w="78840">
                  <a:extLst>
                    <a:ext uri="{9D8B030D-6E8A-4147-A177-3AD203B41FA5}">
                      <a16:colId xmlns:a16="http://schemas.microsoft.com/office/drawing/2014/main" val="20027"/>
                    </a:ext>
                  </a:extLst>
                </a:gridCol>
                <a:gridCol w="78840">
                  <a:extLst>
                    <a:ext uri="{9D8B030D-6E8A-4147-A177-3AD203B41FA5}">
                      <a16:colId xmlns:a16="http://schemas.microsoft.com/office/drawing/2014/main" val="20028"/>
                    </a:ext>
                  </a:extLst>
                </a:gridCol>
                <a:gridCol w="78840">
                  <a:extLst>
                    <a:ext uri="{9D8B030D-6E8A-4147-A177-3AD203B41FA5}">
                      <a16:colId xmlns:a16="http://schemas.microsoft.com/office/drawing/2014/main" val="20029"/>
                    </a:ext>
                  </a:extLst>
                </a:gridCol>
                <a:gridCol w="78840">
                  <a:extLst>
                    <a:ext uri="{9D8B030D-6E8A-4147-A177-3AD203B41FA5}">
                      <a16:colId xmlns:a16="http://schemas.microsoft.com/office/drawing/2014/main" val="20030"/>
                    </a:ext>
                  </a:extLst>
                </a:gridCol>
                <a:gridCol w="78840">
                  <a:extLst>
                    <a:ext uri="{9D8B030D-6E8A-4147-A177-3AD203B41FA5}">
                      <a16:colId xmlns:a16="http://schemas.microsoft.com/office/drawing/2014/main" val="20031"/>
                    </a:ext>
                  </a:extLst>
                </a:gridCol>
                <a:gridCol w="78840">
                  <a:extLst>
                    <a:ext uri="{9D8B030D-6E8A-4147-A177-3AD203B41FA5}">
                      <a16:colId xmlns:a16="http://schemas.microsoft.com/office/drawing/2014/main" val="20032"/>
                    </a:ext>
                  </a:extLst>
                </a:gridCol>
                <a:gridCol w="78840">
                  <a:extLst>
                    <a:ext uri="{9D8B030D-6E8A-4147-A177-3AD203B41FA5}">
                      <a16:colId xmlns:a16="http://schemas.microsoft.com/office/drawing/2014/main" val="20033"/>
                    </a:ext>
                  </a:extLst>
                </a:gridCol>
                <a:gridCol w="78840">
                  <a:extLst>
                    <a:ext uri="{9D8B030D-6E8A-4147-A177-3AD203B41FA5}">
                      <a16:colId xmlns:a16="http://schemas.microsoft.com/office/drawing/2014/main" val="20034"/>
                    </a:ext>
                  </a:extLst>
                </a:gridCol>
                <a:gridCol w="78840">
                  <a:extLst>
                    <a:ext uri="{9D8B030D-6E8A-4147-A177-3AD203B41FA5}">
                      <a16:colId xmlns:a16="http://schemas.microsoft.com/office/drawing/2014/main" val="20035"/>
                    </a:ext>
                  </a:extLst>
                </a:gridCol>
                <a:gridCol w="78840">
                  <a:extLst>
                    <a:ext uri="{9D8B030D-6E8A-4147-A177-3AD203B41FA5}">
                      <a16:colId xmlns:a16="http://schemas.microsoft.com/office/drawing/2014/main" val="20036"/>
                    </a:ext>
                  </a:extLst>
                </a:gridCol>
                <a:gridCol w="78840">
                  <a:extLst>
                    <a:ext uri="{9D8B030D-6E8A-4147-A177-3AD203B41FA5}">
                      <a16:colId xmlns:a16="http://schemas.microsoft.com/office/drawing/2014/main" val="20037"/>
                    </a:ext>
                  </a:extLst>
                </a:gridCol>
                <a:gridCol w="78840">
                  <a:extLst>
                    <a:ext uri="{9D8B030D-6E8A-4147-A177-3AD203B41FA5}">
                      <a16:colId xmlns:a16="http://schemas.microsoft.com/office/drawing/2014/main" val="20038"/>
                    </a:ext>
                  </a:extLst>
                </a:gridCol>
                <a:gridCol w="78840">
                  <a:extLst>
                    <a:ext uri="{9D8B030D-6E8A-4147-A177-3AD203B41FA5}">
                      <a16:colId xmlns:a16="http://schemas.microsoft.com/office/drawing/2014/main" val="20039"/>
                    </a:ext>
                  </a:extLst>
                </a:gridCol>
                <a:gridCol w="78840">
                  <a:extLst>
                    <a:ext uri="{9D8B030D-6E8A-4147-A177-3AD203B41FA5}">
                      <a16:colId xmlns:a16="http://schemas.microsoft.com/office/drawing/2014/main" val="20040"/>
                    </a:ext>
                  </a:extLst>
                </a:gridCol>
                <a:gridCol w="78840">
                  <a:extLst>
                    <a:ext uri="{9D8B030D-6E8A-4147-A177-3AD203B41FA5}">
                      <a16:colId xmlns:a16="http://schemas.microsoft.com/office/drawing/2014/main" val="20041"/>
                    </a:ext>
                  </a:extLst>
                </a:gridCol>
                <a:gridCol w="78840">
                  <a:extLst>
                    <a:ext uri="{9D8B030D-6E8A-4147-A177-3AD203B41FA5}">
                      <a16:colId xmlns:a16="http://schemas.microsoft.com/office/drawing/2014/main" val="20042"/>
                    </a:ext>
                  </a:extLst>
                </a:gridCol>
                <a:gridCol w="126145">
                  <a:extLst>
                    <a:ext uri="{9D8B030D-6E8A-4147-A177-3AD203B41FA5}">
                      <a16:colId xmlns:a16="http://schemas.microsoft.com/office/drawing/2014/main" val="20043"/>
                    </a:ext>
                  </a:extLst>
                </a:gridCol>
                <a:gridCol w="78840">
                  <a:extLst>
                    <a:ext uri="{9D8B030D-6E8A-4147-A177-3AD203B41FA5}">
                      <a16:colId xmlns:a16="http://schemas.microsoft.com/office/drawing/2014/main" val="20044"/>
                    </a:ext>
                  </a:extLst>
                </a:gridCol>
                <a:gridCol w="78840">
                  <a:extLst>
                    <a:ext uri="{9D8B030D-6E8A-4147-A177-3AD203B41FA5}">
                      <a16:colId xmlns:a16="http://schemas.microsoft.com/office/drawing/2014/main" val="20045"/>
                    </a:ext>
                  </a:extLst>
                </a:gridCol>
                <a:gridCol w="78840">
                  <a:extLst>
                    <a:ext uri="{9D8B030D-6E8A-4147-A177-3AD203B41FA5}">
                      <a16:colId xmlns:a16="http://schemas.microsoft.com/office/drawing/2014/main" val="20046"/>
                    </a:ext>
                  </a:extLst>
                </a:gridCol>
                <a:gridCol w="78840">
                  <a:extLst>
                    <a:ext uri="{9D8B030D-6E8A-4147-A177-3AD203B41FA5}">
                      <a16:colId xmlns:a16="http://schemas.microsoft.com/office/drawing/2014/main" val="20047"/>
                    </a:ext>
                  </a:extLst>
                </a:gridCol>
                <a:gridCol w="78840">
                  <a:extLst>
                    <a:ext uri="{9D8B030D-6E8A-4147-A177-3AD203B41FA5}">
                      <a16:colId xmlns:a16="http://schemas.microsoft.com/office/drawing/2014/main" val="20048"/>
                    </a:ext>
                  </a:extLst>
                </a:gridCol>
                <a:gridCol w="78840">
                  <a:extLst>
                    <a:ext uri="{9D8B030D-6E8A-4147-A177-3AD203B41FA5}">
                      <a16:colId xmlns:a16="http://schemas.microsoft.com/office/drawing/2014/main" val="20049"/>
                    </a:ext>
                  </a:extLst>
                </a:gridCol>
                <a:gridCol w="78840">
                  <a:extLst>
                    <a:ext uri="{9D8B030D-6E8A-4147-A177-3AD203B41FA5}">
                      <a16:colId xmlns:a16="http://schemas.microsoft.com/office/drawing/2014/main" val="20050"/>
                    </a:ext>
                  </a:extLst>
                </a:gridCol>
                <a:gridCol w="78840">
                  <a:extLst>
                    <a:ext uri="{9D8B030D-6E8A-4147-A177-3AD203B41FA5}">
                      <a16:colId xmlns:a16="http://schemas.microsoft.com/office/drawing/2014/main" val="20051"/>
                    </a:ext>
                  </a:extLst>
                </a:gridCol>
                <a:gridCol w="78840">
                  <a:extLst>
                    <a:ext uri="{9D8B030D-6E8A-4147-A177-3AD203B41FA5}">
                      <a16:colId xmlns:a16="http://schemas.microsoft.com/office/drawing/2014/main" val="20052"/>
                    </a:ext>
                  </a:extLst>
                </a:gridCol>
                <a:gridCol w="78840">
                  <a:extLst>
                    <a:ext uri="{9D8B030D-6E8A-4147-A177-3AD203B41FA5}">
                      <a16:colId xmlns:a16="http://schemas.microsoft.com/office/drawing/2014/main" val="20053"/>
                    </a:ext>
                  </a:extLst>
                </a:gridCol>
                <a:gridCol w="78840">
                  <a:extLst>
                    <a:ext uri="{9D8B030D-6E8A-4147-A177-3AD203B41FA5}">
                      <a16:colId xmlns:a16="http://schemas.microsoft.com/office/drawing/2014/main" val="20054"/>
                    </a:ext>
                  </a:extLst>
                </a:gridCol>
                <a:gridCol w="78840">
                  <a:extLst>
                    <a:ext uri="{9D8B030D-6E8A-4147-A177-3AD203B41FA5}">
                      <a16:colId xmlns:a16="http://schemas.microsoft.com/office/drawing/2014/main" val="20055"/>
                    </a:ext>
                  </a:extLst>
                </a:gridCol>
                <a:gridCol w="78840">
                  <a:extLst>
                    <a:ext uri="{9D8B030D-6E8A-4147-A177-3AD203B41FA5}">
                      <a16:colId xmlns:a16="http://schemas.microsoft.com/office/drawing/2014/main" val="20056"/>
                    </a:ext>
                  </a:extLst>
                </a:gridCol>
                <a:gridCol w="78840">
                  <a:extLst>
                    <a:ext uri="{9D8B030D-6E8A-4147-A177-3AD203B41FA5}">
                      <a16:colId xmlns:a16="http://schemas.microsoft.com/office/drawing/2014/main" val="20057"/>
                    </a:ext>
                  </a:extLst>
                </a:gridCol>
                <a:gridCol w="78840">
                  <a:extLst>
                    <a:ext uri="{9D8B030D-6E8A-4147-A177-3AD203B41FA5}">
                      <a16:colId xmlns:a16="http://schemas.microsoft.com/office/drawing/2014/main" val="20058"/>
                    </a:ext>
                  </a:extLst>
                </a:gridCol>
                <a:gridCol w="102492">
                  <a:extLst>
                    <a:ext uri="{9D8B030D-6E8A-4147-A177-3AD203B41FA5}">
                      <a16:colId xmlns:a16="http://schemas.microsoft.com/office/drawing/2014/main" val="20059"/>
                    </a:ext>
                  </a:extLst>
                </a:gridCol>
              </a:tblGrid>
              <a:tr h="59560">
                <a:tc rowSpan="2" gridSpan="3">
                  <a:txBody>
                    <a:bodyPr/>
                    <a:lstStyle/>
                    <a:p>
                      <a:pPr algn="l" fontAlgn="ctr"/>
                      <a:r>
                        <a:rPr lang="tr-TR" sz="400" b="1" i="0" u="none" strike="noStrike" dirty="0">
                          <a:solidFill>
                            <a:srgbClr val="000000"/>
                          </a:solidFill>
                          <a:effectLst/>
                          <a:latin typeface="Verdana" panose="020B0604030504040204" pitchFamily="34" charset="0"/>
                        </a:rPr>
                        <a:t>11.Düzeltici Faaliyet Kapanma Hızı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0"/>
                  </a:ext>
                </a:extLst>
              </a:tr>
              <a:tr h="66178">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1"/>
                  </a:ext>
                </a:extLst>
              </a:tr>
              <a:tr h="68383">
                <a:tc rowSpan="2" gridSpan="3">
                  <a:txBody>
                    <a:bodyPr/>
                    <a:lstStyle/>
                    <a:p>
                      <a:pPr algn="l" fontAlgn="ctr"/>
                      <a:r>
                        <a:rPr lang="nl-NL" sz="400" b="0" i="0" u="none" strike="noStrike" dirty="0">
                          <a:solidFill>
                            <a:srgbClr val="000000"/>
                          </a:solidFill>
                          <a:effectLst/>
                          <a:latin typeface="Calibri" panose="020F0502020204030204" pitchFamily="34" charset="0"/>
                        </a:rPr>
                        <a:t>11.1.Açılan düzeltici faaliyetlerin kök nedenlerin tespiti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Düzeltici Faaliyet Formları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02"/>
                  </a:ext>
                </a:extLst>
              </a:tr>
              <a:tr h="68383">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3"/>
                  </a:ext>
                </a:extLst>
              </a:tr>
              <a:tr h="68383">
                <a:tc rowSpan="2" gridSpan="3">
                  <a:txBody>
                    <a:bodyPr/>
                    <a:lstStyle/>
                    <a:p>
                      <a:pPr algn="l" fontAlgn="ctr"/>
                      <a:r>
                        <a:rPr lang="tr-TR" sz="400" b="0" i="0" u="none" strike="noStrike">
                          <a:solidFill>
                            <a:srgbClr val="000000"/>
                          </a:solidFill>
                          <a:effectLst/>
                          <a:latin typeface="Calibri" panose="020F0502020204030204" pitchFamily="34" charset="0"/>
                        </a:rPr>
                        <a:t>12.2.Aksiyonların geliştirilmesi ve ilgili uygunsuzlukların giderilmesi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İG-KT-FS-EK-TK</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Düzeltici Faaliyet Formları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04"/>
                  </a:ext>
                </a:extLst>
              </a:tr>
              <a:tr h="68383">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5"/>
                  </a:ext>
                </a:extLst>
              </a:tr>
              <a:tr h="59560">
                <a:tc rowSpan="2" gridSpan="3">
                  <a:txBody>
                    <a:bodyPr/>
                    <a:lstStyle/>
                    <a:p>
                      <a:pPr algn="l" fontAlgn="ctr"/>
                      <a:r>
                        <a:rPr lang="tr-TR" sz="400" b="1" i="0" u="none" strike="noStrike">
                          <a:solidFill>
                            <a:srgbClr val="000000"/>
                          </a:solidFill>
                          <a:effectLst/>
                          <a:latin typeface="Verdana" panose="020B0604030504040204" pitchFamily="34" charset="0"/>
                        </a:rPr>
                        <a:t>13.Risk Azaltma Oranı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6"/>
                  </a:ext>
                </a:extLst>
              </a:tr>
              <a:tr h="57354">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7"/>
                  </a:ext>
                </a:extLst>
              </a:tr>
              <a:tr h="68383">
                <a:tc rowSpan="2" gridSpan="3">
                  <a:txBody>
                    <a:bodyPr/>
                    <a:lstStyle/>
                    <a:p>
                      <a:pPr algn="l" fontAlgn="ctr"/>
                      <a:r>
                        <a:rPr lang="tr-TR" sz="400" b="0" i="0" u="none" strike="noStrike">
                          <a:solidFill>
                            <a:srgbClr val="000000"/>
                          </a:solidFill>
                          <a:effectLst/>
                          <a:latin typeface="Calibri" panose="020F0502020204030204" pitchFamily="34" charset="0"/>
                        </a:rPr>
                        <a:t>13.1.Risk analizlerinin hazırlanması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Risk Analizleri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08"/>
                  </a:ext>
                </a:extLst>
              </a:tr>
              <a:tr h="68383">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9"/>
                  </a:ext>
                </a:extLst>
              </a:tr>
              <a:tr h="70590">
                <a:tc rowSpan="2" gridSpan="3">
                  <a:txBody>
                    <a:bodyPr/>
                    <a:lstStyle/>
                    <a:p>
                      <a:pPr algn="l" fontAlgn="ctr"/>
                      <a:r>
                        <a:rPr lang="tr-TR" sz="400" b="0" i="0" u="none" strike="noStrike">
                          <a:solidFill>
                            <a:srgbClr val="000000"/>
                          </a:solidFill>
                          <a:effectLst/>
                          <a:latin typeface="Calibri" panose="020F0502020204030204" pitchFamily="34" charset="0"/>
                        </a:rPr>
                        <a:t>13.2.RÖF değeri 100 üzeri çıkan riskler için aksiyon geliştirilmesi ve takibi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İG-KT-FS-EK-TK</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Risk Analizleri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10"/>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dirty="0">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1"/>
                  </a:ext>
                </a:extLst>
              </a:tr>
              <a:tr h="70590">
                <a:tc rowSpan="2" gridSpan="3">
                  <a:txBody>
                    <a:bodyPr/>
                    <a:lstStyle/>
                    <a:p>
                      <a:pPr algn="l" fontAlgn="ctr"/>
                      <a:r>
                        <a:rPr lang="tr-TR" sz="400" b="0" i="0" u="none" strike="noStrike">
                          <a:solidFill>
                            <a:srgbClr val="000000"/>
                          </a:solidFill>
                          <a:effectLst/>
                          <a:latin typeface="Calibri" panose="020F0502020204030204" pitchFamily="34" charset="0"/>
                        </a:rPr>
                        <a:t>13.3.Gelen şikayet ve açılan düzeltici faaliyetlerin risk analizlerine yansıtılması ve aksiyonların geliştirilmesi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dirty="0">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İG-KT-FS-EK-TK</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Risk Analizleri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12"/>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3"/>
                  </a:ext>
                </a:extLst>
              </a:tr>
              <a:tr h="70590">
                <a:tc rowSpan="2" gridSpan="3">
                  <a:txBody>
                    <a:bodyPr/>
                    <a:lstStyle/>
                    <a:p>
                      <a:pPr algn="l" fontAlgn="ctr"/>
                      <a:r>
                        <a:rPr lang="tr-TR" sz="400" b="1" i="0" u="none" strike="noStrike">
                          <a:solidFill>
                            <a:srgbClr val="000000"/>
                          </a:solidFill>
                          <a:effectLst/>
                          <a:latin typeface="Verdana" panose="020B0604030504040204" pitchFamily="34" charset="0"/>
                        </a:rPr>
                        <a:t>14.Kalite Hedefleri Gerçekleşme Oranı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400" b="0" i="0" u="none" strike="noStrike">
                          <a:solidFill>
                            <a:srgbClr val="FFFFFF"/>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4"/>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5"/>
                  </a:ext>
                </a:extLst>
              </a:tr>
              <a:tr h="70590">
                <a:tc rowSpan="2" gridSpan="3">
                  <a:txBody>
                    <a:bodyPr/>
                    <a:lstStyle/>
                    <a:p>
                      <a:pPr algn="l" fontAlgn="ctr"/>
                      <a:r>
                        <a:rPr lang="tr-TR" sz="400" b="0" i="0" u="none" strike="noStrike">
                          <a:solidFill>
                            <a:srgbClr val="000000"/>
                          </a:solidFill>
                          <a:effectLst/>
                          <a:latin typeface="Calibri" panose="020F0502020204030204" pitchFamily="34" charset="0"/>
                        </a:rPr>
                        <a:t>14.1.Tüm SPİK göstergelerinin aylık kontrolü ve tutmama ihtimali olan göstergelere ait acil eylemler gerçekleştirilmesi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İG-KT-FS-EK-TK</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SPİK Karneleri-Birim İçi Toplantı Kayıtları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16"/>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7"/>
                  </a:ext>
                </a:extLst>
              </a:tr>
              <a:tr h="70590">
                <a:tc rowSpan="2" gridSpan="3">
                  <a:txBody>
                    <a:bodyPr/>
                    <a:lstStyle/>
                    <a:p>
                      <a:pPr algn="l" fontAlgn="ctr"/>
                      <a:r>
                        <a:rPr lang="tr-TR" sz="400" b="1" i="0" u="none" strike="noStrike">
                          <a:solidFill>
                            <a:srgbClr val="000000"/>
                          </a:solidFill>
                          <a:effectLst/>
                          <a:latin typeface="Verdana" panose="020B0604030504040204" pitchFamily="34" charset="0"/>
                        </a:rPr>
                        <a:t>15.Şikayet Sayısı-16.Şikayet Çözüm Memnuniyet Oranı-17.Tekrarlayan Şikayet Sayısı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400" b="0" i="0" u="none" strike="noStrike">
                          <a:solidFill>
                            <a:srgbClr val="FFFFFF"/>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8"/>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400" b="0" i="0" u="none" strike="noStrike">
                          <a:solidFill>
                            <a:srgbClr val="FFFFFF"/>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9"/>
                  </a:ext>
                </a:extLst>
              </a:tr>
              <a:tr h="70590">
                <a:tc rowSpan="2" gridSpan="3">
                  <a:txBody>
                    <a:bodyPr/>
                    <a:lstStyle/>
                    <a:p>
                      <a:pPr algn="l" fontAlgn="ctr"/>
                      <a:r>
                        <a:rPr lang="tr-TR" sz="400" b="0" i="0" u="none" strike="noStrike">
                          <a:solidFill>
                            <a:srgbClr val="000000"/>
                          </a:solidFill>
                          <a:effectLst/>
                          <a:latin typeface="Calibri" panose="020F0502020204030204" pitchFamily="34" charset="0"/>
                        </a:rPr>
                        <a:t>15.1.-16.1.-17.1.Yazılımdan gelen şikayetlerin kök nedenlerinin bulunması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Şikayet Yazılım Kayıtları-DF Formları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b"/>
                      <a:r>
                        <a:rPr lang="tr-TR" sz="400" b="0" i="0" u="none" strike="noStrike">
                          <a:solidFill>
                            <a:srgbClr val="FFFFFF"/>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ctr" fontAlgn="b"/>
                      <a:endParaRPr lang="tr-TR" sz="200" b="0" i="0" u="none" strike="noStrike">
                        <a:solidFill>
                          <a:srgbClr val="FFFFFF"/>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20"/>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FF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21"/>
                  </a:ext>
                </a:extLst>
              </a:tr>
              <a:tr h="70590">
                <a:tc rowSpan="2" gridSpan="3">
                  <a:txBody>
                    <a:bodyPr/>
                    <a:lstStyle/>
                    <a:p>
                      <a:pPr algn="l" fontAlgn="ctr"/>
                      <a:r>
                        <a:rPr lang="tr-TR" sz="400" b="0" i="0" u="none" strike="noStrike">
                          <a:solidFill>
                            <a:srgbClr val="000000"/>
                          </a:solidFill>
                          <a:effectLst/>
                          <a:latin typeface="Calibri" panose="020F0502020204030204" pitchFamily="34" charset="0"/>
                        </a:rPr>
                        <a:t>15.2.-16.2.-17.2.Şikayetlerin çözümlenmesi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İG-KT-FS-EK-TK</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Şikayet Yazılım Kayıtları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b"/>
                      <a:r>
                        <a:rPr lang="tr-TR" sz="400" b="0" i="0" u="none" strike="noStrike">
                          <a:solidFill>
                            <a:srgbClr val="FFFFFF"/>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ctr" fontAlgn="b"/>
                      <a:endParaRPr lang="tr-TR" sz="200" b="0" i="0" u="none" strike="noStrike">
                        <a:solidFill>
                          <a:srgbClr val="FFFFFF"/>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22"/>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FF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23"/>
                  </a:ext>
                </a:extLst>
              </a:tr>
              <a:tr h="70590">
                <a:tc rowSpan="2" gridSpan="3">
                  <a:txBody>
                    <a:bodyPr/>
                    <a:lstStyle/>
                    <a:p>
                      <a:pPr algn="l" fontAlgn="ctr"/>
                      <a:r>
                        <a:rPr lang="tr-TR" sz="400" b="0" i="0" u="none" strike="noStrike" dirty="0">
                          <a:solidFill>
                            <a:srgbClr val="000000"/>
                          </a:solidFill>
                          <a:effectLst/>
                          <a:latin typeface="Calibri" panose="020F0502020204030204" pitchFamily="34" charset="0"/>
                        </a:rPr>
                        <a:t>15.3.-16.3.-17.3.Şikayet çözüm memnuniyetlerinin ölçümlenmesi ve ölçüm sonucu şikayetin kapatılması/yeni aksiyonların yapılması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İG-KT-FS-EK-TK</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Şikayet Yazılım Kayıtları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b"/>
                      <a:r>
                        <a:rPr lang="tr-TR" sz="400" b="0" i="0" u="none" strike="noStrike">
                          <a:solidFill>
                            <a:srgbClr val="FFFFFF"/>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ctr" fontAlgn="b"/>
                      <a:endParaRPr lang="tr-TR" sz="200" b="0" i="0" u="none" strike="noStrike">
                        <a:solidFill>
                          <a:srgbClr val="FFFFFF"/>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24"/>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FF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25"/>
                  </a:ext>
                </a:extLst>
              </a:tr>
              <a:tr h="70590">
                <a:tc rowSpan="2" gridSpan="3">
                  <a:txBody>
                    <a:bodyPr/>
                    <a:lstStyle/>
                    <a:p>
                      <a:pPr algn="l" fontAlgn="ctr"/>
                      <a:r>
                        <a:rPr lang="tr-TR" sz="400" b="1" i="0" u="none" strike="noStrike">
                          <a:solidFill>
                            <a:srgbClr val="000000"/>
                          </a:solidFill>
                          <a:effectLst/>
                          <a:latin typeface="Verdana" panose="020B0604030504040204" pitchFamily="34" charset="0"/>
                        </a:rPr>
                        <a:t>18.Çevre Kazası Sayısı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b"/>
                      <a:r>
                        <a:rPr lang="tr-TR" sz="400" b="0" i="0" u="none" strike="noStrike">
                          <a:solidFill>
                            <a:srgbClr val="FFFFFF"/>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ctr" fontAlgn="b"/>
                      <a:endParaRPr lang="tr-TR" sz="200" b="0" i="0" u="none" strike="noStrike">
                        <a:solidFill>
                          <a:srgbClr val="FFFFFF"/>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400" b="0" i="0" u="none" strike="noStrike">
                          <a:solidFill>
                            <a:srgbClr val="FFFFFF"/>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26"/>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FF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27"/>
                  </a:ext>
                </a:extLst>
              </a:tr>
              <a:tr h="70590">
                <a:tc rowSpan="2" gridSpan="3">
                  <a:txBody>
                    <a:bodyPr/>
                    <a:lstStyle/>
                    <a:p>
                      <a:pPr algn="l" fontAlgn="ctr"/>
                      <a:r>
                        <a:rPr lang="tr-TR" sz="400" b="0" i="0" u="none" strike="noStrike">
                          <a:solidFill>
                            <a:srgbClr val="000000"/>
                          </a:solidFill>
                          <a:effectLst/>
                          <a:latin typeface="Calibri" panose="020F0502020204030204" pitchFamily="34" charset="0"/>
                        </a:rPr>
                        <a:t>18.1.Tehlikeli ve tehlikesiz atıkların talimatlara göre ayrıştırılması ve ilgili geri dönüşüm yönetimin uyumun sağlanması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İG-KT-EK-FS-TK</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Çevre Kazası Bildirim Formları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b"/>
                      <a:r>
                        <a:rPr lang="tr-TR" sz="400" b="0" i="0" u="none" strike="noStrike">
                          <a:solidFill>
                            <a:srgbClr val="FFFFFF"/>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ctr" fontAlgn="b"/>
                      <a:endParaRPr lang="tr-TR" sz="200" b="0" i="0" u="none" strike="noStrike">
                        <a:solidFill>
                          <a:srgbClr val="FFFFFF"/>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28"/>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29"/>
                  </a:ext>
                </a:extLst>
              </a:tr>
              <a:tr h="70590">
                <a:tc rowSpan="2" gridSpan="3">
                  <a:txBody>
                    <a:bodyPr/>
                    <a:lstStyle/>
                    <a:p>
                      <a:pPr algn="l" fontAlgn="ctr"/>
                      <a:r>
                        <a:rPr lang="tr-TR" sz="400" b="1" i="0" u="none" strike="noStrike">
                          <a:solidFill>
                            <a:srgbClr val="000000"/>
                          </a:solidFill>
                          <a:effectLst/>
                          <a:latin typeface="Verdana" panose="020B0604030504040204" pitchFamily="34" charset="0"/>
                        </a:rPr>
                        <a:t>19.İş Kazası Sayısı-20.İş Kazası Ağırlık Oranı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b"/>
                      <a:r>
                        <a:rPr lang="tr-TR" sz="400" b="0" i="0" u="none" strike="noStrike">
                          <a:solidFill>
                            <a:srgbClr val="FFFFFF"/>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ctr" fontAlgn="b"/>
                      <a:endParaRPr lang="tr-TR" sz="200" b="0" i="0" u="none" strike="noStrike">
                        <a:solidFill>
                          <a:srgbClr val="FFFFFF"/>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400" b="0" i="0" u="none" strike="noStrike">
                          <a:solidFill>
                            <a:srgbClr val="FFFFFF"/>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30"/>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31"/>
                  </a:ext>
                </a:extLst>
              </a:tr>
              <a:tr h="70590">
                <a:tc rowSpan="2" gridSpan="3">
                  <a:txBody>
                    <a:bodyPr/>
                    <a:lstStyle/>
                    <a:p>
                      <a:pPr algn="l" fontAlgn="ctr"/>
                      <a:r>
                        <a:rPr lang="tr-TR" sz="400" b="0" i="0" u="none" strike="noStrike">
                          <a:solidFill>
                            <a:srgbClr val="000000"/>
                          </a:solidFill>
                          <a:effectLst/>
                          <a:latin typeface="Calibri" panose="020F0502020204030204" pitchFamily="34" charset="0"/>
                        </a:rPr>
                        <a:t>19.1.-20.1.İş Sağlığı Güvenliği ile ilgili iç yönergelere uyum sağlanması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İş Kazası Bildirim Formları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32"/>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33"/>
                  </a:ext>
                </a:extLst>
              </a:tr>
              <a:tr h="70590">
                <a:tc rowSpan="2" gridSpan="3">
                  <a:txBody>
                    <a:bodyPr/>
                    <a:lstStyle/>
                    <a:p>
                      <a:pPr algn="l" fontAlgn="ctr"/>
                      <a:r>
                        <a:rPr lang="tr-TR" sz="400" b="0" i="0" u="none" strike="noStrike">
                          <a:solidFill>
                            <a:srgbClr val="000000"/>
                          </a:solidFill>
                          <a:effectLst/>
                          <a:latin typeface="Calibri" panose="020F0502020204030204" pitchFamily="34" charset="0"/>
                        </a:rPr>
                        <a:t>19.2.-20.2.Birim/bölüm ile ilgili hazırlanan iş sağlığı risklerine karşı aksiyonlar geliştirilmesi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İG-KT-EK-FS-TK</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İş Kazası Bildirim Formları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34"/>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35"/>
                  </a:ext>
                </a:extLst>
              </a:tr>
              <a:tr h="70590">
                <a:tc rowSpan="2" gridSpan="3">
                  <a:txBody>
                    <a:bodyPr/>
                    <a:lstStyle/>
                    <a:p>
                      <a:pPr algn="l" fontAlgn="ctr"/>
                      <a:r>
                        <a:rPr lang="tr-TR" sz="400" b="0" i="0" u="none" strike="noStrike">
                          <a:solidFill>
                            <a:srgbClr val="000000"/>
                          </a:solidFill>
                          <a:effectLst/>
                          <a:latin typeface="Calibri" panose="020F0502020204030204" pitchFamily="34" charset="0"/>
                        </a:rPr>
                        <a:t>19.3.-20.3.Kurum içinde isg riski taşıyan konular hakkında yetkililere bilgi akışının sağlanması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E-postalar,İç Yazışmalar</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36"/>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37"/>
                  </a:ext>
                </a:extLst>
              </a:tr>
              <a:tr h="70590">
                <a:tc rowSpan="2" gridSpan="3">
                  <a:txBody>
                    <a:bodyPr/>
                    <a:lstStyle/>
                    <a:p>
                      <a:pPr algn="l" fontAlgn="ctr"/>
                      <a:r>
                        <a:rPr lang="tr-TR" sz="400" b="1" i="0" u="none" strike="noStrike">
                          <a:solidFill>
                            <a:srgbClr val="000000"/>
                          </a:solidFill>
                          <a:effectLst/>
                          <a:latin typeface="Verdana" panose="020B0604030504040204" pitchFamily="34" charset="0"/>
                        </a:rPr>
                        <a:t>21.Öneri Sayısı-22.Önerilerin Hayata Geçirilme Oranı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38"/>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39"/>
                  </a:ext>
                </a:extLst>
              </a:tr>
              <a:tr h="70590">
                <a:tc rowSpan="2" gridSpan="3">
                  <a:txBody>
                    <a:bodyPr/>
                    <a:lstStyle/>
                    <a:p>
                      <a:pPr algn="l" fontAlgn="ctr"/>
                      <a:r>
                        <a:rPr lang="tr-TR" sz="400" b="0" i="0" u="none" strike="noStrike">
                          <a:solidFill>
                            <a:srgbClr val="000000"/>
                          </a:solidFill>
                          <a:effectLst/>
                          <a:latin typeface="Calibri" panose="020F0502020204030204" pitchFamily="34" charset="0"/>
                        </a:rPr>
                        <a:t>21.1.-22.1.Kurum içi verimliliğin sağlanabilmesi adına  öneriler verilmesi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E-postalar</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40"/>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00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41"/>
                  </a:ext>
                </a:extLst>
              </a:tr>
              <a:tr h="70590">
                <a:tc rowSpan="2" gridSpan="3">
                  <a:txBody>
                    <a:bodyPr/>
                    <a:lstStyle/>
                    <a:p>
                      <a:pPr algn="l" fontAlgn="ctr"/>
                      <a:r>
                        <a:rPr lang="tr-TR" sz="400" b="0" i="0" u="none" strike="noStrike">
                          <a:solidFill>
                            <a:srgbClr val="000000"/>
                          </a:solidFill>
                          <a:effectLst/>
                          <a:latin typeface="Calibri" panose="020F0502020204030204" pitchFamily="34" charset="0"/>
                        </a:rPr>
                        <a:t>21.2.--22.2.Verilen önerilerin takip edilmesi ve uygulamaya alınması için aksiyonlar geliştirilmesi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İG-KT-EK-FS-TK</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E-postalar,İç Yazışmalar</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FF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42"/>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FF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43"/>
                  </a:ext>
                </a:extLst>
              </a:tr>
              <a:tr h="70590">
                <a:tc rowSpan="2" gridSpan="3">
                  <a:txBody>
                    <a:bodyPr/>
                    <a:lstStyle/>
                    <a:p>
                      <a:pPr algn="l" fontAlgn="ctr"/>
                      <a:r>
                        <a:rPr lang="tr-TR" sz="400" b="1" i="0" u="none" strike="noStrike">
                          <a:solidFill>
                            <a:srgbClr val="000000"/>
                          </a:solidFill>
                          <a:effectLst/>
                          <a:latin typeface="Verdana" panose="020B0604030504040204" pitchFamily="34" charset="0"/>
                        </a:rPr>
                        <a:t>23.Personel Performans Oranı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FF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44"/>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b"/>
                      <a:endParaRPr lang="tr-TR" sz="200" b="0" i="0" u="none" strike="noStrike">
                        <a:solidFill>
                          <a:srgbClr val="FF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45"/>
                  </a:ext>
                </a:extLst>
              </a:tr>
              <a:tr h="70590">
                <a:tc rowSpan="2" gridSpan="3">
                  <a:txBody>
                    <a:bodyPr/>
                    <a:lstStyle/>
                    <a:p>
                      <a:pPr algn="l" fontAlgn="ctr"/>
                      <a:r>
                        <a:rPr lang="tr-TR" sz="400" b="0" i="0" u="none" strike="noStrike">
                          <a:solidFill>
                            <a:srgbClr val="000000"/>
                          </a:solidFill>
                          <a:effectLst/>
                          <a:latin typeface="Calibri" panose="020F0502020204030204" pitchFamily="34" charset="0"/>
                        </a:rPr>
                        <a:t>23.1.Personel performansının ölçümlenmesi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Performans Değerlendirme Formu</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4" gridSpan="53">
                  <a:txBody>
                    <a:bodyPr/>
                    <a:lstStyle/>
                    <a:p>
                      <a:pPr algn="ctr" fontAlgn="ctr"/>
                      <a:r>
                        <a:rPr lang="tr-TR" sz="400" b="0" i="0" u="none" strike="noStrike">
                          <a:solidFill>
                            <a:srgbClr val="000000"/>
                          </a:solidFill>
                          <a:effectLst/>
                          <a:latin typeface="Calibri" panose="020F0502020204030204" pitchFamily="34" charset="0"/>
                        </a:rPr>
                        <a:t>Değerlendirme dışıdır.</a:t>
                      </a:r>
                    </a:p>
                  </a:txBody>
                  <a:tcPr marL="2316" marR="2316" marT="23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4" hMerge="1">
                  <a:txBody>
                    <a:bodyPr/>
                    <a:lstStyle/>
                    <a:p>
                      <a:pPr algn="ctr" fontAlgn="ctr"/>
                      <a:endParaRPr lang="tr-TR" sz="200" b="0" i="0" u="none" strike="noStrike">
                        <a:solidFill>
                          <a:srgbClr val="000000"/>
                        </a:solidFill>
                        <a:effectLst/>
                        <a:latin typeface="Calibri" panose="020F0502020204030204" pitchFamily="34" charset="0"/>
                      </a:endParaRPr>
                    </a:p>
                  </a:txBody>
                  <a:tcPr marL="2316" marR="2316" marT="23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extLst>
                  <a:ext uri="{0D108BD9-81ED-4DB2-BD59-A6C34878D82A}">
                    <a16:rowId xmlns:a16="http://schemas.microsoft.com/office/drawing/2014/main" val="10046"/>
                  </a:ext>
                </a:extLst>
              </a:tr>
              <a:tr h="7059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val="10047"/>
                  </a:ext>
                </a:extLst>
              </a:tr>
              <a:tr h="70590">
                <a:tc rowSpan="2" gridSpan="3">
                  <a:txBody>
                    <a:bodyPr/>
                    <a:lstStyle/>
                    <a:p>
                      <a:pPr algn="l" fontAlgn="ctr"/>
                      <a:r>
                        <a:rPr lang="tr-TR" sz="400" b="0" i="0" u="none" strike="noStrike">
                          <a:solidFill>
                            <a:srgbClr val="000000"/>
                          </a:solidFill>
                          <a:effectLst/>
                          <a:latin typeface="Calibri" panose="020F0502020204030204" pitchFamily="34" charset="0"/>
                        </a:rPr>
                        <a:t>23.2.Ölçüm sonucu performansı düşük çıkan personelin iyileştirilmesine yönelik eğitim,proje ya da uygulama gibi faaliyetler gerçekleştirilmesi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İG-KT-EK-FS-TK</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Eğitim katılımları,Proje dosyaları,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val="10048"/>
                  </a:ext>
                </a:extLst>
              </a:tr>
              <a:tr h="5956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val="10049"/>
                  </a:ext>
                </a:extLst>
              </a:tr>
              <a:tr h="37500">
                <a:tc rowSpan="2" gridSpan="3">
                  <a:txBody>
                    <a:bodyPr/>
                    <a:lstStyle/>
                    <a:p>
                      <a:pPr algn="l" fontAlgn="ctr"/>
                      <a:r>
                        <a:rPr lang="tr-TR" sz="400" b="1" i="0" u="none" strike="noStrike">
                          <a:solidFill>
                            <a:srgbClr val="000000"/>
                          </a:solidFill>
                          <a:effectLst/>
                          <a:latin typeface="Verdana" panose="020B0604030504040204" pitchFamily="34" charset="0"/>
                        </a:rPr>
                        <a:t>24.Süreç Memnuniyet Oranı (İç Müşteri)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FF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50"/>
                  </a:ext>
                </a:extLst>
              </a:tr>
              <a:tr h="3750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FF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51"/>
                  </a:ext>
                </a:extLst>
              </a:tr>
              <a:tr h="61766">
                <a:tc rowSpan="2" gridSpan="3">
                  <a:txBody>
                    <a:bodyPr/>
                    <a:lstStyle/>
                    <a:p>
                      <a:pPr algn="l" fontAlgn="ctr"/>
                      <a:r>
                        <a:rPr lang="tr-TR" sz="400" b="0" i="0" u="none" strike="noStrike">
                          <a:solidFill>
                            <a:srgbClr val="000000"/>
                          </a:solidFill>
                          <a:effectLst/>
                          <a:latin typeface="Calibri" panose="020F0502020204030204" pitchFamily="34" charset="0"/>
                        </a:rPr>
                        <a:t>24.1.İç Müşteri Memnuniyet Anketinin yapılması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Anket formları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FF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52"/>
                  </a:ext>
                </a:extLst>
              </a:tr>
              <a:tr h="5956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FF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53"/>
                  </a:ext>
                </a:extLst>
              </a:tr>
              <a:tr h="59560">
                <a:tc rowSpan="2" gridSpan="3">
                  <a:txBody>
                    <a:bodyPr/>
                    <a:lstStyle/>
                    <a:p>
                      <a:pPr algn="l" fontAlgn="ctr"/>
                      <a:r>
                        <a:rPr lang="tr-TR" sz="400" b="0" i="0" u="none" strike="noStrike">
                          <a:solidFill>
                            <a:srgbClr val="000000"/>
                          </a:solidFill>
                          <a:effectLst/>
                          <a:latin typeface="Calibri" panose="020F0502020204030204" pitchFamily="34" charset="0"/>
                        </a:rPr>
                        <a:t>24.2.Anket sonucu çıkan uygunsuzluklar için AAP hazırlanması ve uygulamaların takibi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İG-KT-EK-FS-TK</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Analiz Formları ve AAP'ler</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FF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54"/>
                  </a:ext>
                </a:extLst>
              </a:tr>
              <a:tr h="66178">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FF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55"/>
                  </a:ext>
                </a:extLst>
              </a:tr>
              <a:tr h="66178">
                <a:tc rowSpan="2" gridSpan="3">
                  <a:txBody>
                    <a:bodyPr/>
                    <a:lstStyle/>
                    <a:p>
                      <a:pPr algn="l" fontAlgn="ctr"/>
                      <a:r>
                        <a:rPr lang="tr-TR" sz="400" b="0" i="0" u="none" strike="noStrike">
                          <a:solidFill>
                            <a:srgbClr val="000000"/>
                          </a:solidFill>
                          <a:effectLst/>
                          <a:latin typeface="Calibri" panose="020F0502020204030204" pitchFamily="34" charset="0"/>
                        </a:rPr>
                        <a:t>24.3.Anketlere gelen yorumların risk analizlerine ilave edilmesi ve takibi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400" b="0" i="0" u="none" strike="noStrike">
                          <a:solidFill>
                            <a:srgbClr val="000000"/>
                          </a:solidFill>
                          <a:effectLst/>
                          <a:latin typeface="Verdana" panose="020B0604030504040204" pitchFamily="34" charset="0"/>
                        </a:rPr>
                        <a:t>Enstitü Müdürü, Enstitü Müdür Yardımcısı</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İG-KT-EK-FS-TK</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effectLst/>
                          <a:latin typeface="Calibri" panose="020F0502020204030204" pitchFamily="34" charset="0"/>
                        </a:rPr>
                        <a:t>Risk Analizleri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Verdana" panose="020B0604030504040204" pitchFamily="34" charset="0"/>
                        </a:rPr>
                        <a:t>P</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FF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0056"/>
                  </a:ext>
                </a:extLst>
              </a:tr>
              <a:tr h="68383">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Verdana" panose="020B0604030504040204" pitchFamily="34" charset="0"/>
                        </a:rPr>
                        <a:t>G</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tr-TR" sz="200" b="0" i="0" u="none" strike="noStrike">
                        <a:solidFill>
                          <a:srgbClr val="FF0000"/>
                        </a:solidFill>
                        <a:effectLst/>
                        <a:latin typeface="Calibri" panose="020F0502020204030204" pitchFamily="34" charset="0"/>
                      </a:endParaRP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Calibri" panose="020F050202020403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57"/>
                  </a:ext>
                </a:extLst>
              </a:tr>
              <a:tr h="289304">
                <a:tc gridSpan="2">
                  <a:txBody>
                    <a:bodyPr/>
                    <a:lstStyle/>
                    <a:p>
                      <a:pPr algn="l" fontAlgn="b"/>
                      <a:r>
                        <a:rPr lang="tr-TR" sz="400" b="1" i="0" u="sng" strike="noStrike">
                          <a:solidFill>
                            <a:srgbClr val="000000"/>
                          </a:solidFill>
                          <a:effectLst/>
                          <a:latin typeface="Verdana" panose="020B0604030504040204" pitchFamily="34" charset="0"/>
                        </a:rPr>
                        <a:t>PLAN NO: SB-FP-0001</a:t>
                      </a: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endParaRPr lang="tr-TR" sz="400"/>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l" fontAlgn="b"/>
                      <a:endParaRPr lang="tr-TR" sz="2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58"/>
                  </a:ext>
                </a:extLst>
              </a:tr>
              <a:tr h="97328">
                <a:tc>
                  <a:txBody>
                    <a:bodyPr/>
                    <a:lstStyle/>
                    <a:p>
                      <a:pPr algn="ctr" fontAlgn="b"/>
                      <a:r>
                        <a:rPr lang="tr-TR" sz="400" b="1" i="0" u="none" strike="noStrike">
                          <a:solidFill>
                            <a:srgbClr val="000000"/>
                          </a:solidFill>
                          <a:effectLst/>
                          <a:latin typeface="Verdana" panose="020B0604030504040204" pitchFamily="34" charset="0"/>
                        </a:rPr>
                        <a:t>KAYNAK TANIMLAMALARI</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1"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1" i="0" u="none" strike="noStrike">
                          <a:solidFill>
                            <a:srgbClr val="000000"/>
                          </a:solidFill>
                          <a:effectLst/>
                          <a:latin typeface="Verdana" panose="020B0604030504040204" pitchFamily="34" charset="0"/>
                        </a:rPr>
                        <a:t>Yayın Tarihi</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b"/>
                      <a:r>
                        <a:rPr lang="tr-TR" sz="400" b="1" i="0" u="none" strike="noStrike">
                          <a:solidFill>
                            <a:srgbClr val="000000"/>
                          </a:solidFill>
                          <a:effectLst/>
                          <a:latin typeface="Verdana" panose="020B0604030504040204" pitchFamily="34" charset="0"/>
                        </a:rPr>
                        <a:t>Yayın No</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a:txBody>
                    <a:bodyPr/>
                    <a:lstStyle/>
                    <a:p>
                      <a:pPr algn="ctr" fontAlgn="b"/>
                      <a:r>
                        <a:rPr lang="tr-TR" sz="400" b="1" i="0" u="none" strike="noStrike">
                          <a:solidFill>
                            <a:srgbClr val="000000"/>
                          </a:solidFill>
                          <a:effectLst/>
                          <a:latin typeface="Verdana" panose="020B0604030504040204" pitchFamily="34" charset="0"/>
                        </a:rPr>
                        <a:t>Rev.Tarihi</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10">
                  <a:txBody>
                    <a:bodyPr/>
                    <a:lstStyle/>
                    <a:p>
                      <a:pPr algn="ctr" fontAlgn="b"/>
                      <a:r>
                        <a:rPr lang="tr-TR" sz="400" b="1" i="0" u="none" strike="noStrike">
                          <a:solidFill>
                            <a:srgbClr val="000000"/>
                          </a:solidFill>
                          <a:effectLst/>
                          <a:latin typeface="Verdana" panose="020B0604030504040204" pitchFamily="34" charset="0"/>
                        </a:rPr>
                        <a:t>Rev. No</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4">
                  <a:txBody>
                    <a:bodyPr/>
                    <a:lstStyle/>
                    <a:p>
                      <a:pPr algn="ctr" fontAlgn="b"/>
                      <a:r>
                        <a:rPr lang="tr-TR" sz="400" b="1" i="0" u="none" strike="noStrike">
                          <a:solidFill>
                            <a:srgbClr val="000000"/>
                          </a:solidFill>
                          <a:effectLst/>
                          <a:latin typeface="Verdana" panose="020B0604030504040204" pitchFamily="34" charset="0"/>
                        </a:rPr>
                        <a:t>Hazırlayan</a:t>
                      </a:r>
                    </a:p>
                  </a:txBody>
                  <a:tcPr marL="2316" marR="2316" marT="2316" marB="0" anchor="b">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effectLst/>
                          <a:latin typeface="Verdana" panose="020B0604030504040204" pitchFamily="34" charset="0"/>
                        </a:rPr>
                        <a:t> </a:t>
                      </a:r>
                    </a:p>
                  </a:txBody>
                  <a:tcPr marL="2316" marR="2316" marT="2316"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13">
                  <a:txBody>
                    <a:bodyPr/>
                    <a:lstStyle/>
                    <a:p>
                      <a:pPr algn="ctr" fontAlgn="b"/>
                      <a:r>
                        <a:rPr lang="tr-TR" sz="400" b="1" i="0" u="none" strike="noStrike">
                          <a:solidFill>
                            <a:srgbClr val="000000"/>
                          </a:solidFill>
                          <a:effectLst/>
                          <a:latin typeface="Verdana" panose="020B0604030504040204" pitchFamily="34" charset="0"/>
                        </a:rPr>
                        <a:t>Onay</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6">
                  <a:txBody>
                    <a:bodyPr/>
                    <a:lstStyle/>
                    <a:p>
                      <a:pPr algn="ctr" fontAlgn="b"/>
                      <a:r>
                        <a:rPr lang="tr-TR" sz="400" b="1" i="0" u="none" strike="noStrike">
                          <a:solidFill>
                            <a:srgbClr val="000000"/>
                          </a:solidFill>
                          <a:effectLst/>
                          <a:latin typeface="Verdana" panose="020B0604030504040204" pitchFamily="34" charset="0"/>
                        </a:rPr>
                        <a:t>Kalite Sistem Onayı</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59"/>
                  </a:ext>
                </a:extLst>
              </a:tr>
              <a:tr h="37500">
                <a:tc gridSpan="2">
                  <a:txBody>
                    <a:bodyPr/>
                    <a:lstStyle/>
                    <a:p>
                      <a:pPr algn="l" fontAlgn="ctr"/>
                      <a:r>
                        <a:rPr lang="tr-TR" sz="400" b="0" i="0" u="none" strike="noStrike">
                          <a:solidFill>
                            <a:srgbClr val="000000"/>
                          </a:solidFill>
                          <a:effectLst/>
                          <a:latin typeface="Verdana" panose="020B0604030504040204" pitchFamily="34" charset="0"/>
                        </a:rPr>
                        <a:t>İG:İşgücü</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a:txBody>
                    <a:bodyPr/>
                    <a:lstStyle/>
                    <a:p>
                      <a:pPr algn="l"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gridSpan="2">
                  <a:txBody>
                    <a:bodyPr/>
                    <a:lstStyle/>
                    <a:p>
                      <a:pPr algn="l"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a:txBody>
                    <a:bodyPr/>
                    <a:lstStyle/>
                    <a:p>
                      <a:pPr algn="l" fontAlgn="ctr"/>
                      <a:endParaRPr lang="tr-TR" sz="400" b="0" i="0" u="none" strike="noStrike">
                        <a:solidFill>
                          <a:srgbClr val="000000"/>
                        </a:solidFill>
                        <a:effectLst/>
                        <a:latin typeface="Verdana" panose="020B0604030504040204" pitchFamily="34" charset="0"/>
                      </a:endParaRP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gridSpan="10">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5">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3">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6">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60"/>
                  </a:ext>
                </a:extLst>
              </a:tr>
              <a:tr h="65686">
                <a:tc>
                  <a:txBody>
                    <a:bodyPr/>
                    <a:lstStyle/>
                    <a:p>
                      <a:pPr algn="l" fontAlgn="b"/>
                      <a:r>
                        <a:rPr lang="tr-TR" sz="400" b="0" i="0" u="none" strike="noStrike">
                          <a:solidFill>
                            <a:srgbClr val="000000"/>
                          </a:solidFill>
                          <a:effectLst/>
                          <a:latin typeface="Verdana" panose="020B0604030504040204" pitchFamily="34" charset="0"/>
                        </a:rPr>
                        <a:t>FS:Finansman</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ctr"/>
                      <a:r>
                        <a:rPr lang="tr-TR" sz="400" b="0" i="0" u="none" strike="noStrike">
                          <a:solidFill>
                            <a:srgbClr val="000000"/>
                          </a:solidFill>
                          <a:effectLst/>
                          <a:latin typeface="Verdana" panose="020B0604030504040204" pitchFamily="34" charset="0"/>
                        </a:rPr>
                        <a:t> </a:t>
                      </a:r>
                    </a:p>
                  </a:txBody>
                  <a:tcPr marL="2316" marR="2316" marT="2316"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endParaRPr lang="tr-TR" sz="400" b="0" i="0" u="none" strike="noStrike">
                        <a:solidFill>
                          <a:srgbClr val="000000"/>
                        </a:solidFill>
                        <a:effectLst/>
                        <a:latin typeface="Verdana" panose="020B0604030504040204" pitchFamily="34" charset="0"/>
                      </a:endParaRP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gridSpan="2">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w="6350" cap="flat" cmpd="sng" algn="ctr">
                      <a:solidFill>
                        <a:srgbClr val="000000"/>
                      </a:solidFill>
                      <a:prstDash val="dot"/>
                      <a:round/>
                      <a:headEnd type="none" w="med" len="med"/>
                      <a:tailEnd type="none" w="med" len="med"/>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w="6350" cap="flat" cmpd="sng" algn="ctr">
                      <a:solidFill>
                        <a:srgbClr val="000000"/>
                      </a:solidFill>
                      <a:prstDash val="dot"/>
                      <a:round/>
                      <a:headEnd type="none" w="med" len="med"/>
                      <a:tailEnd type="none" w="med" len="med"/>
                    </a:lnR>
                    <a:lnT>
                      <a:noFill/>
                    </a:lnT>
                    <a:lnB>
                      <a:noFill/>
                    </a:lnB>
                  </a:tcPr>
                </a:tc>
                <a:tc rowSpan="3" gridSpan="13">
                  <a:txBody>
                    <a:bodyPr/>
                    <a:lstStyle/>
                    <a:p>
                      <a:pPr algn="ctr" fontAlgn="b"/>
                      <a:r>
                        <a:rPr lang="de-DE" sz="400" b="0" i="0" u="none" strike="noStrike">
                          <a:solidFill>
                            <a:srgbClr val="000000"/>
                          </a:solidFill>
                          <a:effectLst/>
                          <a:latin typeface="Verdana" panose="020B0604030504040204" pitchFamily="34" charset="0"/>
                        </a:rPr>
                        <a:t>Prof. Dr. İbrahim Sani </a:t>
                      </a:r>
                      <a:br>
                        <a:rPr lang="de-DE" sz="400" b="0" i="0" u="none" strike="noStrike">
                          <a:solidFill>
                            <a:srgbClr val="000000"/>
                          </a:solidFill>
                          <a:effectLst/>
                          <a:latin typeface="Verdana" panose="020B0604030504040204" pitchFamily="34" charset="0"/>
                        </a:rPr>
                      </a:br>
                      <a:r>
                        <a:rPr lang="de-DE" sz="400" b="0" i="0" u="none" strike="noStrike">
                          <a:solidFill>
                            <a:srgbClr val="000000"/>
                          </a:solidFill>
                          <a:effectLst/>
                          <a:latin typeface="Verdana" panose="020B0604030504040204" pitchFamily="34" charset="0"/>
                        </a:rPr>
                        <a:t>MERT</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ctr"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w="6350" cap="flat" cmpd="sng" algn="ctr">
                      <a:solidFill>
                        <a:srgbClr val="000000"/>
                      </a:solidFill>
                      <a:prstDash val="dot"/>
                      <a:round/>
                      <a:headEnd type="none" w="med" len="med"/>
                      <a:tailEnd type="none" w="med" len="med"/>
                    </a:lnR>
                    <a:lnT>
                      <a:noFill/>
                    </a:lnT>
                    <a:lnB>
                      <a:noFill/>
                    </a:lnB>
                  </a:tcPr>
                </a:tc>
                <a:extLst>
                  <a:ext uri="{0D108BD9-81ED-4DB2-BD59-A6C34878D82A}">
                    <a16:rowId xmlns:a16="http://schemas.microsoft.com/office/drawing/2014/main" val="10061"/>
                  </a:ext>
                </a:extLst>
              </a:tr>
              <a:tr h="37500">
                <a:tc gridSpan="2">
                  <a:txBody>
                    <a:bodyPr/>
                    <a:lstStyle/>
                    <a:p>
                      <a:pPr algn="l" fontAlgn="ctr"/>
                      <a:r>
                        <a:rPr lang="tr-TR" sz="400" b="0" i="0" u="none" strike="noStrike">
                          <a:solidFill>
                            <a:srgbClr val="000000"/>
                          </a:solidFill>
                          <a:effectLst/>
                          <a:latin typeface="Verdana" panose="020B0604030504040204" pitchFamily="34" charset="0"/>
                        </a:rPr>
                        <a:t>KT:Katılım</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hMerge="1">
                  <a:txBody>
                    <a:bodyPr/>
                    <a:lstStyle/>
                    <a:p>
                      <a:endParaRPr lang="tr-TR"/>
                    </a:p>
                  </a:txBody>
                  <a:tcPr/>
                </a:tc>
                <a:tc>
                  <a:txBody>
                    <a:bodyPr/>
                    <a:lstStyle/>
                    <a:p>
                      <a:pPr algn="ctr" fontAlgn="ctr"/>
                      <a:r>
                        <a:rPr lang="tr-TR" sz="400" b="0" i="0" u="none" strike="noStrike">
                          <a:solidFill>
                            <a:srgbClr val="000000"/>
                          </a:solidFill>
                          <a:effectLst/>
                          <a:latin typeface="Verdana" panose="020B0604030504040204" pitchFamily="34" charset="0"/>
                        </a:rPr>
                        <a:t>03.05.2018</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gridSpan="2">
                  <a:txBody>
                    <a:bodyPr/>
                    <a:lstStyle/>
                    <a:p>
                      <a:pPr algn="ctr" fontAlgn="ctr"/>
                      <a:r>
                        <a:rPr lang="tr-TR" sz="400" b="0" i="0" u="none" strike="noStrike">
                          <a:solidFill>
                            <a:srgbClr val="000000"/>
                          </a:solidFill>
                          <a:effectLst/>
                          <a:latin typeface="Verdana" panose="020B0604030504040204" pitchFamily="34" charset="0"/>
                        </a:rPr>
                        <a:t>_</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hMerge="1">
                  <a:txBody>
                    <a:bodyPr/>
                    <a:lstStyle/>
                    <a:p>
                      <a:endParaRPr lang="tr-TR"/>
                    </a:p>
                  </a:txBody>
                  <a:tcPr/>
                </a:tc>
                <a:tc>
                  <a:txBody>
                    <a:bodyPr/>
                    <a:lstStyle/>
                    <a:p>
                      <a:pPr algn="ctr" fontAlgn="ctr"/>
                      <a:r>
                        <a:rPr lang="tr-TR" sz="400" b="0" i="0" u="none" strike="noStrike">
                          <a:solidFill>
                            <a:srgbClr val="000000"/>
                          </a:solidFill>
                          <a:effectLst/>
                          <a:latin typeface="Verdana" panose="020B0604030504040204" pitchFamily="34" charset="0"/>
                        </a:rPr>
                        <a:t>_</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gridSpan="10">
                  <a:txBody>
                    <a:bodyPr/>
                    <a:lstStyle/>
                    <a:p>
                      <a:pPr algn="ctr" fontAlgn="b"/>
                      <a:r>
                        <a:rPr lang="tr-TR" sz="400" b="0" i="0" u="none" strike="noStrike">
                          <a:solidFill>
                            <a:srgbClr val="000000"/>
                          </a:solidFill>
                          <a:effectLst/>
                          <a:latin typeface="Verdana" panose="020B0604030504040204" pitchFamily="34" charset="0"/>
                        </a:rPr>
                        <a:t>_</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5">
                  <a:txBody>
                    <a:bodyPr/>
                    <a:lstStyle/>
                    <a:p>
                      <a:pPr algn="ctr" fontAlgn="b"/>
                      <a:r>
                        <a:rPr lang="tr-TR" sz="400" b="0" i="0" u="none" strike="noStrike">
                          <a:solidFill>
                            <a:srgbClr val="000000"/>
                          </a:solidFill>
                          <a:effectLst/>
                          <a:latin typeface="Verdana" panose="020B0604030504040204" pitchFamily="34" charset="0"/>
                        </a:rPr>
                        <a:t>Yeşim OKUR</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3"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16">
                  <a:txBody>
                    <a:bodyPr/>
                    <a:lstStyle/>
                    <a:p>
                      <a:pPr algn="ctr" fontAlgn="b"/>
                      <a:r>
                        <a:rPr lang="tr-TR" sz="400" b="0" i="0" u="none" strike="noStrike">
                          <a:solidFill>
                            <a:srgbClr val="000000"/>
                          </a:solidFill>
                          <a:effectLst/>
                          <a:latin typeface="Verdana" panose="020B0604030504040204" pitchFamily="34" charset="0"/>
                        </a:rPr>
                        <a:t>Şafak GÜR</a:t>
                      </a:r>
                    </a:p>
                  </a:txBody>
                  <a:tcPr marL="2316" marR="2316" marT="2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62"/>
                  </a:ext>
                </a:extLst>
              </a:tr>
              <a:tr h="65686">
                <a:tc>
                  <a:txBody>
                    <a:bodyPr/>
                    <a:lstStyle/>
                    <a:p>
                      <a:pPr algn="l" fontAlgn="ctr"/>
                      <a:r>
                        <a:rPr lang="tr-TR" sz="400" b="0" i="0" u="none" strike="noStrike">
                          <a:solidFill>
                            <a:srgbClr val="000000"/>
                          </a:solidFill>
                          <a:effectLst/>
                          <a:latin typeface="Verdana" panose="020B0604030504040204" pitchFamily="34" charset="0"/>
                        </a:rPr>
                        <a:t>EK:Ekipman</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ctr"/>
                      <a:r>
                        <a:rPr lang="tr-TR" sz="400" b="0" i="0" u="none" strike="noStrike">
                          <a:solidFill>
                            <a:srgbClr val="000000"/>
                          </a:solidFill>
                          <a:effectLst/>
                          <a:latin typeface="Verdana" panose="020B0604030504040204" pitchFamily="34" charset="0"/>
                        </a:rPr>
                        <a:t> </a:t>
                      </a:r>
                    </a:p>
                  </a:txBody>
                  <a:tcPr marL="2316" marR="2316" marT="2316"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endParaRPr lang="tr-TR" sz="400" b="0" i="0" u="none" strike="noStrike">
                        <a:solidFill>
                          <a:srgbClr val="000000"/>
                        </a:solidFill>
                        <a:effectLst/>
                        <a:latin typeface="Verdana" panose="020B0604030504040204" pitchFamily="34" charset="0"/>
                      </a:endParaRP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gridSpan="2">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w="6350" cap="flat" cmpd="sng" algn="ctr">
                      <a:solidFill>
                        <a:srgbClr val="000000"/>
                      </a:solidFill>
                      <a:prstDash val="dot"/>
                      <a:round/>
                      <a:headEnd type="none" w="med" len="med"/>
                      <a:tailEnd type="none" w="med" len="med"/>
                    </a:lnR>
                    <a:lnT>
                      <a:noFill/>
                    </a:lnT>
                    <a:lnB>
                      <a:noFill/>
                    </a:lnB>
                  </a:tcPr>
                </a:tc>
                <a:tc gridSpan="13"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endParaRPr lang="tr-TR" sz="400" b="0" i="0" u="none" strike="noStrike">
                        <a:solidFill>
                          <a:srgbClr val="000000"/>
                        </a:solidFill>
                        <a:effectLst/>
                        <a:latin typeface="Verdana" panose="020B0604030504040204" pitchFamily="34" charset="0"/>
                      </a:endParaRPr>
                    </a:p>
                  </a:txBody>
                  <a:tcPr marL="2316" marR="2316" marT="2316" marB="0" anchor="b">
                    <a:lnL>
                      <a:noFill/>
                    </a:lnL>
                    <a:lnR>
                      <a:noFill/>
                    </a:lnR>
                    <a:lnT>
                      <a:noFill/>
                    </a:lnT>
                    <a:lnB>
                      <a:noFill/>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w="6350" cap="flat" cmpd="sng" algn="ctr">
                      <a:solidFill>
                        <a:srgbClr val="000000"/>
                      </a:solidFill>
                      <a:prstDash val="dot"/>
                      <a:round/>
                      <a:headEnd type="none" w="med" len="med"/>
                      <a:tailEnd type="none" w="med" len="med"/>
                    </a:lnR>
                    <a:lnT>
                      <a:noFill/>
                    </a:lnT>
                    <a:lnB>
                      <a:noFill/>
                    </a:lnB>
                  </a:tcPr>
                </a:tc>
                <a:extLst>
                  <a:ext uri="{0D108BD9-81ED-4DB2-BD59-A6C34878D82A}">
                    <a16:rowId xmlns:a16="http://schemas.microsoft.com/office/drawing/2014/main" val="10063"/>
                  </a:ext>
                </a:extLst>
              </a:tr>
              <a:tr h="65686">
                <a:tc>
                  <a:txBody>
                    <a:bodyPr/>
                    <a:lstStyle/>
                    <a:p>
                      <a:pPr algn="l" fontAlgn="ctr"/>
                      <a:r>
                        <a:rPr lang="tr-TR" sz="400" b="0" i="0" u="none" strike="noStrike">
                          <a:solidFill>
                            <a:srgbClr val="000000"/>
                          </a:solidFill>
                          <a:effectLst/>
                          <a:latin typeface="Verdana" panose="020B0604030504040204" pitchFamily="34" charset="0"/>
                        </a:rPr>
                        <a:t>TK:Teknoloji</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ctr"/>
                      <a:r>
                        <a:rPr lang="tr-TR" sz="400" b="0" i="0" u="none" strike="noStrike">
                          <a:solidFill>
                            <a:srgbClr val="000000"/>
                          </a:solidFill>
                          <a:effectLst/>
                          <a:latin typeface="Verdana" panose="020B0604030504040204" pitchFamily="34" charset="0"/>
                        </a:rPr>
                        <a:t> </a:t>
                      </a:r>
                    </a:p>
                  </a:txBody>
                  <a:tcPr marL="2316" marR="2316" marT="2316" marB="0" anchor="ctr">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ctr"/>
                      <a:r>
                        <a:rPr lang="tr-TR" sz="400" b="0" i="0" u="none" strike="noStrike">
                          <a:solidFill>
                            <a:srgbClr val="000000"/>
                          </a:solidFill>
                          <a:effectLst/>
                          <a:latin typeface="Verdana" panose="020B0604030504040204" pitchFamily="34" charset="0"/>
                        </a:rPr>
                        <a:t> </a:t>
                      </a:r>
                    </a:p>
                  </a:txBody>
                  <a:tcPr marL="2316" marR="2316" marT="23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gridSpan="2">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hMerge="1">
                  <a:txBody>
                    <a:bodyPr/>
                    <a:lstStyle/>
                    <a:p>
                      <a:endParaRPr lang="tr-TR"/>
                    </a:p>
                  </a:txBody>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effectLst/>
                          <a:latin typeface="Verdana" panose="020B0604030504040204" pitchFamily="34" charset="0"/>
                        </a:rPr>
                        <a:t> </a:t>
                      </a:r>
                    </a:p>
                  </a:txBody>
                  <a:tcPr marL="2316" marR="2316" marT="231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dirty="0">
                          <a:solidFill>
                            <a:srgbClr val="000000"/>
                          </a:solidFill>
                          <a:effectLst/>
                          <a:latin typeface="Verdana" panose="020B0604030504040204" pitchFamily="34" charset="0"/>
                        </a:rPr>
                        <a:t> </a:t>
                      </a:r>
                    </a:p>
                  </a:txBody>
                  <a:tcPr marL="2316" marR="2316" marT="2316"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64"/>
                  </a:ext>
                </a:extLst>
              </a:tr>
            </a:tbl>
          </a:graphicData>
        </a:graphic>
      </p:graphicFrame>
    </p:spTree>
    <p:extLst>
      <p:ext uri="{BB962C8B-B14F-4D97-AF65-F5344CB8AC3E}">
        <p14:creationId xmlns:p14="http://schemas.microsoft.com/office/powerpoint/2010/main" val="2803777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461665"/>
          </a:xfrm>
          <a:prstGeom prst="rect">
            <a:avLst/>
          </a:prstGeom>
          <a:noFill/>
        </p:spPr>
        <p:txBody>
          <a:bodyPr wrap="square" rtlCol="0">
            <a:spAutoFit/>
          </a:bodyPr>
          <a:lstStyle/>
          <a:p>
            <a:pPr algn="ctr"/>
            <a:r>
              <a:rPr lang="tr-TR" sz="2400" b="1" dirty="0" smtClean="0">
                <a:solidFill>
                  <a:srgbClr val="FF0000"/>
                </a:solidFill>
                <a:effectLst>
                  <a:outerShdw blurRad="38100" dist="38100" dir="2700000" algn="tl">
                    <a:srgbClr val="000000">
                      <a:alpha val="43137"/>
                    </a:srgbClr>
                  </a:outerShdw>
                </a:effectLst>
              </a:rPr>
              <a:t>RİSK ANALİZİ</a:t>
            </a:r>
            <a:endParaRPr lang="tr-TR" sz="24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8</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9" name="143 Metin kutusu"/>
          <p:cNvSpPr txBox="1"/>
          <p:nvPr/>
        </p:nvSpPr>
        <p:spPr>
          <a:xfrm>
            <a:off x="676338" y="2604905"/>
            <a:ext cx="215461"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0" name="143 Metin kutusu"/>
          <p:cNvSpPr txBox="1"/>
          <p:nvPr/>
        </p:nvSpPr>
        <p:spPr>
          <a:xfrm>
            <a:off x="676338" y="2766830"/>
            <a:ext cx="215461"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676338" y="2604905"/>
            <a:ext cx="215461"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676338" y="2766830"/>
            <a:ext cx="215461"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1" name="143 Metin kutusu">
            <a:extLst>
              <a:ext uri="{FF2B5EF4-FFF2-40B4-BE49-F238E27FC236}">
                <a16:creationId xmlns:a16="http://schemas.microsoft.com/office/drawing/2014/main" id="{00000000-0008-0000-0000-000002000000}"/>
              </a:ext>
            </a:extLst>
          </p:cNvPr>
          <p:cNvSpPr txBox="1"/>
          <p:nvPr/>
        </p:nvSpPr>
        <p:spPr>
          <a:xfrm>
            <a:off x="3239203" y="2587063"/>
            <a:ext cx="514032" cy="2623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000-000003000000}"/>
              </a:ext>
            </a:extLst>
          </p:cNvPr>
          <p:cNvSpPr txBox="1"/>
          <p:nvPr/>
        </p:nvSpPr>
        <p:spPr>
          <a:xfrm>
            <a:off x="3239203" y="2948801"/>
            <a:ext cx="514032" cy="25623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1157623913"/>
              </p:ext>
            </p:extLst>
          </p:nvPr>
        </p:nvGraphicFramePr>
        <p:xfrm>
          <a:off x="6444207" y="116631"/>
          <a:ext cx="2376264" cy="929330"/>
        </p:xfrm>
        <a:graphic>
          <a:graphicData uri="http://schemas.openxmlformats.org/drawingml/2006/table">
            <a:tbl>
              <a:tblPr/>
              <a:tblGrid>
                <a:gridCol w="1521560">
                  <a:extLst>
                    <a:ext uri="{9D8B030D-6E8A-4147-A177-3AD203B41FA5}">
                      <a16:colId xmlns:a16="http://schemas.microsoft.com/office/drawing/2014/main" val="20000"/>
                    </a:ext>
                  </a:extLst>
                </a:gridCol>
                <a:gridCol w="854704">
                  <a:extLst>
                    <a:ext uri="{9D8B030D-6E8A-4147-A177-3AD203B41FA5}">
                      <a16:colId xmlns:a16="http://schemas.microsoft.com/office/drawing/2014/main" val="20001"/>
                    </a:ext>
                  </a:extLst>
                </a:gridCol>
              </a:tblGrid>
              <a:tr h="216025">
                <a:tc>
                  <a:txBody>
                    <a:bodyPr/>
                    <a:lstStyle/>
                    <a:p>
                      <a:pPr algn="l" fontAlgn="ctr"/>
                      <a:r>
                        <a:rPr lang="tr-TR" sz="600" b="1" i="0" u="none" strike="noStrike" dirty="0">
                          <a:solidFill>
                            <a:srgbClr val="000000"/>
                          </a:solidFill>
                          <a:effectLst/>
                          <a:latin typeface="Calibri" panose="020F0502020204030204" pitchFamily="34" charset="0"/>
                        </a:rPr>
                        <a:t>Doküman 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dirty="0">
                          <a:solidFill>
                            <a:srgbClr val="000000"/>
                          </a:solidFill>
                          <a:effectLst/>
                          <a:latin typeface="Verdana" panose="020B0604030504040204" pitchFamily="34" charset="0"/>
                        </a:rPr>
                        <a:t>SB-RA-0001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63903">
                <a:tc>
                  <a:txBody>
                    <a:bodyPr/>
                    <a:lstStyle/>
                    <a:p>
                      <a:pPr algn="l" fontAlgn="ctr"/>
                      <a:r>
                        <a:rPr lang="tr-TR" sz="600" b="1" i="0" u="none" strike="noStrike" dirty="0">
                          <a:solidFill>
                            <a:srgbClr val="000000"/>
                          </a:solidFill>
                          <a:effectLst/>
                          <a:latin typeface="Calibri" panose="020F0502020204030204" pitchFamily="34" charset="0"/>
                        </a:rPr>
                        <a:t>Yayın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dirty="0">
                          <a:solidFill>
                            <a:srgbClr val="000000"/>
                          </a:solidFill>
                          <a:effectLst/>
                          <a:latin typeface="Verdana" panose="020B0604030504040204" pitchFamily="34" charset="0"/>
                        </a:rPr>
                        <a:t>03.05.2018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83134">
                <a:tc>
                  <a:txBody>
                    <a:bodyPr/>
                    <a:lstStyle/>
                    <a:p>
                      <a:pPr algn="l" fontAlgn="ctr"/>
                      <a:r>
                        <a:rPr lang="tr-TR" sz="600" b="1" i="0" u="none" strike="noStrike" dirty="0">
                          <a:solidFill>
                            <a:srgbClr val="000000"/>
                          </a:solidFill>
                          <a:effectLst/>
                          <a:latin typeface="Calibri" panose="020F0502020204030204" pitchFamily="34" charset="0"/>
                        </a:rPr>
                        <a:t>Değişiklik 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dirty="0">
                          <a:solidFill>
                            <a:srgbClr val="000000"/>
                          </a:solidFill>
                          <a:effectLst/>
                          <a:latin typeface="Verdan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83134">
                <a:tc>
                  <a:txBody>
                    <a:bodyPr/>
                    <a:lstStyle/>
                    <a:p>
                      <a:pPr algn="l" fontAlgn="ctr"/>
                      <a:r>
                        <a:rPr lang="tr-TR" sz="600" b="1" i="0" u="none" strike="noStrike" dirty="0">
                          <a:solidFill>
                            <a:srgbClr val="000000"/>
                          </a:solidFill>
                          <a:effectLst/>
                          <a:latin typeface="Calibri" panose="020F0502020204030204" pitchFamily="34" charset="0"/>
                        </a:rPr>
                        <a:t>Değişiklik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dirty="0">
                          <a:solidFill>
                            <a:srgbClr val="000000"/>
                          </a:solidFill>
                          <a:effectLst/>
                          <a:latin typeface="Agency FB" panose="020B0503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83134">
                <a:tc>
                  <a:txBody>
                    <a:bodyPr/>
                    <a:lstStyle/>
                    <a:p>
                      <a:pPr algn="l" fontAlgn="ctr"/>
                      <a:r>
                        <a:rPr lang="tr-TR" sz="600" b="1" i="0" u="none" strike="noStrike" dirty="0">
                          <a:solidFill>
                            <a:srgbClr val="000000"/>
                          </a:solidFill>
                          <a:effectLst/>
                          <a:latin typeface="Calibri" panose="020F0502020204030204" pitchFamily="34" charset="0"/>
                        </a:rPr>
                        <a:t>Sayfa 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dirty="0">
                          <a:solidFill>
                            <a:srgbClr val="000000"/>
                          </a:solidFill>
                          <a:effectLst/>
                          <a:latin typeface="Verdana" panose="020B060403050404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
        <p:nvSpPr>
          <p:cNvPr id="15" name="143 Metin kutusu">
            <a:extLst>
              <a:ext uri="{FF2B5EF4-FFF2-40B4-BE49-F238E27FC236}">
                <a16:creationId xmlns:a16="http://schemas.microsoft.com/office/drawing/2014/main" id="{00000000-0008-0000-0000-000002000000}"/>
              </a:ext>
            </a:extLst>
          </p:cNvPr>
          <p:cNvSpPr txBox="1"/>
          <p:nvPr/>
        </p:nvSpPr>
        <p:spPr>
          <a:xfrm>
            <a:off x="2659063" y="28352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a:extLst>
              <a:ext uri="{FF2B5EF4-FFF2-40B4-BE49-F238E27FC236}">
                <a16:creationId xmlns:a16="http://schemas.microsoft.com/office/drawing/2014/main" id="{00000000-0008-0000-0000-000003000000}"/>
              </a:ext>
            </a:extLst>
          </p:cNvPr>
          <p:cNvSpPr txBox="1"/>
          <p:nvPr/>
        </p:nvSpPr>
        <p:spPr>
          <a:xfrm>
            <a:off x="2659063" y="319722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2" name="Tablo 21"/>
          <p:cNvGraphicFramePr>
            <a:graphicFrameLocks noGrp="1"/>
          </p:cNvGraphicFramePr>
          <p:nvPr>
            <p:extLst>
              <p:ext uri="{D42A27DB-BD31-4B8C-83A1-F6EECF244321}">
                <p14:modId xmlns:p14="http://schemas.microsoft.com/office/powerpoint/2010/main" val="1835424388"/>
              </p:ext>
            </p:extLst>
          </p:nvPr>
        </p:nvGraphicFramePr>
        <p:xfrm>
          <a:off x="676339" y="1306610"/>
          <a:ext cx="7640076" cy="4930701"/>
        </p:xfrm>
        <a:graphic>
          <a:graphicData uri="http://schemas.openxmlformats.org/drawingml/2006/table">
            <a:tbl>
              <a:tblPr/>
              <a:tblGrid>
                <a:gridCol w="1160317">
                  <a:extLst>
                    <a:ext uri="{9D8B030D-6E8A-4147-A177-3AD203B41FA5}">
                      <a16:colId xmlns:a16="http://schemas.microsoft.com/office/drawing/2014/main" val="140661411"/>
                    </a:ext>
                  </a:extLst>
                </a:gridCol>
                <a:gridCol w="883043">
                  <a:extLst>
                    <a:ext uri="{9D8B030D-6E8A-4147-A177-3AD203B41FA5}">
                      <a16:colId xmlns:a16="http://schemas.microsoft.com/office/drawing/2014/main" val="1407605028"/>
                    </a:ext>
                  </a:extLst>
                </a:gridCol>
                <a:gridCol w="183672">
                  <a:extLst>
                    <a:ext uri="{9D8B030D-6E8A-4147-A177-3AD203B41FA5}">
                      <a16:colId xmlns:a16="http://schemas.microsoft.com/office/drawing/2014/main" val="3735036182"/>
                    </a:ext>
                  </a:extLst>
                </a:gridCol>
                <a:gridCol w="741755">
                  <a:extLst>
                    <a:ext uri="{9D8B030D-6E8A-4147-A177-3AD203B41FA5}">
                      <a16:colId xmlns:a16="http://schemas.microsoft.com/office/drawing/2014/main" val="2947625438"/>
                    </a:ext>
                  </a:extLst>
                </a:gridCol>
                <a:gridCol w="162479">
                  <a:extLst>
                    <a:ext uri="{9D8B030D-6E8A-4147-A177-3AD203B41FA5}">
                      <a16:colId xmlns:a16="http://schemas.microsoft.com/office/drawing/2014/main" val="1393522124"/>
                    </a:ext>
                  </a:extLst>
                </a:gridCol>
                <a:gridCol w="1052586">
                  <a:extLst>
                    <a:ext uri="{9D8B030D-6E8A-4147-A177-3AD203B41FA5}">
                      <a16:colId xmlns:a16="http://schemas.microsoft.com/office/drawing/2014/main" val="1535095289"/>
                    </a:ext>
                  </a:extLst>
                </a:gridCol>
                <a:gridCol w="162479">
                  <a:extLst>
                    <a:ext uri="{9D8B030D-6E8A-4147-A177-3AD203B41FA5}">
                      <a16:colId xmlns:a16="http://schemas.microsoft.com/office/drawing/2014/main" val="2098580810"/>
                    </a:ext>
                  </a:extLst>
                </a:gridCol>
                <a:gridCol w="226058">
                  <a:extLst>
                    <a:ext uri="{9D8B030D-6E8A-4147-A177-3AD203B41FA5}">
                      <a16:colId xmlns:a16="http://schemas.microsoft.com/office/drawing/2014/main" val="1183042352"/>
                    </a:ext>
                  </a:extLst>
                </a:gridCol>
                <a:gridCol w="1096738">
                  <a:extLst>
                    <a:ext uri="{9D8B030D-6E8A-4147-A177-3AD203B41FA5}">
                      <a16:colId xmlns:a16="http://schemas.microsoft.com/office/drawing/2014/main" val="1137249358"/>
                    </a:ext>
                  </a:extLst>
                </a:gridCol>
                <a:gridCol w="487439">
                  <a:extLst>
                    <a:ext uri="{9D8B030D-6E8A-4147-A177-3AD203B41FA5}">
                      <a16:colId xmlns:a16="http://schemas.microsoft.com/office/drawing/2014/main" val="1650115846"/>
                    </a:ext>
                  </a:extLst>
                </a:gridCol>
                <a:gridCol w="508632">
                  <a:extLst>
                    <a:ext uri="{9D8B030D-6E8A-4147-A177-3AD203B41FA5}">
                      <a16:colId xmlns:a16="http://schemas.microsoft.com/office/drawing/2014/main" val="1451106208"/>
                    </a:ext>
                  </a:extLst>
                </a:gridCol>
                <a:gridCol w="176608">
                  <a:extLst>
                    <a:ext uri="{9D8B030D-6E8A-4147-A177-3AD203B41FA5}">
                      <a16:colId xmlns:a16="http://schemas.microsoft.com/office/drawing/2014/main" val="2236862552"/>
                    </a:ext>
                  </a:extLst>
                </a:gridCol>
                <a:gridCol w="176608">
                  <a:extLst>
                    <a:ext uri="{9D8B030D-6E8A-4147-A177-3AD203B41FA5}">
                      <a16:colId xmlns:a16="http://schemas.microsoft.com/office/drawing/2014/main" val="2199995150"/>
                    </a:ext>
                  </a:extLst>
                </a:gridCol>
                <a:gridCol w="310831">
                  <a:extLst>
                    <a:ext uri="{9D8B030D-6E8A-4147-A177-3AD203B41FA5}">
                      <a16:colId xmlns:a16="http://schemas.microsoft.com/office/drawing/2014/main" val="1809672941"/>
                    </a:ext>
                  </a:extLst>
                </a:gridCol>
                <a:gridCol w="310831">
                  <a:extLst>
                    <a:ext uri="{9D8B030D-6E8A-4147-A177-3AD203B41FA5}">
                      <a16:colId xmlns:a16="http://schemas.microsoft.com/office/drawing/2014/main" val="3317846554"/>
                    </a:ext>
                  </a:extLst>
                </a:gridCol>
              </a:tblGrid>
              <a:tr h="82937">
                <a:tc rowSpan="2">
                  <a:txBody>
                    <a:bodyPr/>
                    <a:lstStyle/>
                    <a:p>
                      <a:pPr algn="l" fontAlgn="b"/>
                      <a:r>
                        <a:rPr lang="sv-SE" sz="500" b="1" i="0" u="none" strike="noStrike">
                          <a:solidFill>
                            <a:srgbClr val="000000"/>
                          </a:solidFill>
                          <a:effectLst/>
                          <a:latin typeface="Tahoma" panose="020B0604030504040204" pitchFamily="34" charset="0"/>
                        </a:rPr>
                        <a:t>Olası Risk Türü (Potential Risk Mode)</a:t>
                      </a:r>
                      <a:endParaRPr lang="sv-SE" sz="5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5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5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5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5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500" b="1" i="0" u="none" strike="noStrike">
                          <a:solidFill>
                            <a:srgbClr val="000000"/>
                          </a:solidFill>
                          <a:effectLst/>
                          <a:latin typeface="Tahoma" panose="020B060403050404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353345884"/>
                  </a:ext>
                </a:extLst>
              </a:tr>
              <a:tr h="58055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500" b="1" i="0" u="none" strike="noStrike">
                          <a:solidFill>
                            <a:srgbClr val="000000"/>
                          </a:solidFill>
                          <a:effectLst/>
                          <a:latin typeface="Tahoma" panose="020B060403050404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5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5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5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5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588353993"/>
                  </a:ext>
                </a:extLst>
              </a:tr>
              <a:tr h="396351">
                <a:tc>
                  <a:txBody>
                    <a:bodyPr/>
                    <a:lstStyle/>
                    <a:p>
                      <a:pPr algn="l" fontAlgn="ctr"/>
                      <a:r>
                        <a:rPr lang="tr-TR" sz="500" b="0" i="0" u="none" strike="noStrike">
                          <a:solidFill>
                            <a:srgbClr val="000000"/>
                          </a:solidFill>
                          <a:effectLst/>
                          <a:latin typeface="Tahoma" panose="020B0604030504040204" pitchFamily="34" charset="0"/>
                        </a:rPr>
                        <a:t>Fotokopi Odasındaki Cihazların  (Yazıcı, Fotokopi ve Tarayıcı)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Ders ve sınav materyallerinin hazırlanmasının gecikmesi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Cihaz bakımlarının sadece arızalanması sonucunda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Arıza talep sisteminin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252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Anlaşmalı kurumun periyodik kontrol yapması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Bilgi-İşlem Departmanı / 31.12.2018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19235221"/>
                  </a:ext>
                </a:extLst>
              </a:tr>
              <a:tr h="540479">
                <a:tc>
                  <a:txBody>
                    <a:bodyPr/>
                    <a:lstStyle/>
                    <a:p>
                      <a:pPr algn="l" fontAlgn="ctr"/>
                      <a:r>
                        <a:rPr lang="tr-TR" sz="500" b="0" i="0" u="none" strike="noStrike">
                          <a:solidFill>
                            <a:srgbClr val="000000"/>
                          </a:solidFill>
                          <a:effectLst/>
                          <a:latin typeface="Tahoma" panose="020B0604030504040204" pitchFamily="34" charset="0"/>
                        </a:rPr>
                        <a:t>Mezunlar ile iletişimde süreklilik sağlanamaması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Mezun izleme altyapısının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n-NO" sz="500" b="0" i="0" u="none" strike="noStrike">
                          <a:solidFill>
                            <a:srgbClr val="000000"/>
                          </a:solidFill>
                          <a:effectLst/>
                          <a:latin typeface="Tahoma" panose="020B0604030504040204" pitchFamily="34" charset="0"/>
                        </a:rPr>
                        <a:t>Yeni yapılanan bir üniversite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E-mail veri tabanının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245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Mezun izleme sisteminin kurulması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Bilgi-İşlem - Kariyer Departmanı / 30.06.2019 Haziran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99490846"/>
                  </a:ext>
                </a:extLst>
              </a:tr>
              <a:tr h="422089">
                <a:tc>
                  <a:txBody>
                    <a:bodyPr/>
                    <a:lstStyle/>
                    <a:p>
                      <a:pPr algn="l" fontAlgn="ctr"/>
                      <a:r>
                        <a:rPr lang="tr-TR" sz="500" b="0" i="0" u="none" strike="noStrike">
                          <a:solidFill>
                            <a:srgbClr val="000000"/>
                          </a:solidFill>
                          <a:effectLst/>
                          <a:latin typeface="Tahoma" panose="020B0604030504040204" pitchFamily="34" charset="0"/>
                        </a:rPr>
                        <a:t>Z1-Reklam ve bilinirliğin az olması, şehir merkezinde olmasına rağmen bölgede tam olarak bilinmemesi,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Öğrenci sayısının azlığı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Bütçe azlığı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Kurum ziyaretleri ve işbirliği protokolleri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95756982"/>
                  </a:ext>
                </a:extLst>
              </a:tr>
              <a:tr h="447825">
                <a:tc>
                  <a:txBody>
                    <a:bodyPr/>
                    <a:lstStyle/>
                    <a:p>
                      <a:pPr algn="l" fontAlgn="ctr"/>
                      <a:r>
                        <a:rPr lang="tr-TR" sz="500" b="0" i="0" u="none" strike="noStrike">
                          <a:solidFill>
                            <a:srgbClr val="000000"/>
                          </a:solidFill>
                          <a:effectLst/>
                          <a:latin typeface="Tahoma" panose="020B0604030504040204" pitchFamily="34" charset="0"/>
                        </a:rPr>
                        <a:t>Z2-Kurumsallaşma sürecinin tamamlanmamış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İş süreçlerinde aksaklık yaşanması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Yenilenen idari ve akademik kadro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KYS eğitimlerine geçilmesi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67447116"/>
                  </a:ext>
                </a:extLst>
              </a:tr>
              <a:tr h="365467">
                <a:tc>
                  <a:txBody>
                    <a:bodyPr/>
                    <a:lstStyle/>
                    <a:p>
                      <a:pPr algn="l" fontAlgn="ctr"/>
                      <a:r>
                        <a:rPr lang="tr-TR" sz="500" b="0" i="0" u="none" strike="noStrike">
                          <a:solidFill>
                            <a:srgbClr val="000000"/>
                          </a:solidFill>
                          <a:effectLst/>
                          <a:latin typeface="Tahoma" panose="020B0604030504040204" pitchFamily="34" charset="0"/>
                        </a:rPr>
                        <a:t>Z3-Program sayısının azlığı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Tercih edilmeme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Kişisel taleplere uygun program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YÖK'e yeni programlar için başvuru dosyalarının gönderilmesi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55613199"/>
                  </a:ext>
                </a:extLst>
              </a:tr>
              <a:tr h="432383">
                <a:tc>
                  <a:txBody>
                    <a:bodyPr/>
                    <a:lstStyle/>
                    <a:p>
                      <a:pPr algn="l" fontAlgn="ctr"/>
                      <a:r>
                        <a:rPr lang="tr-TR" sz="500" b="0" i="0" u="none" strike="noStrike">
                          <a:solidFill>
                            <a:srgbClr val="000000"/>
                          </a:solidFill>
                          <a:effectLst/>
                          <a:latin typeface="Tahoma" panose="020B0604030504040204" pitchFamily="34" charset="0"/>
                        </a:rPr>
                        <a:t>T1-Öğrencilerin öncelikli olarak devlet üniversitesini tercih etmesi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Öğrenci azlığı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Ücretsiz eğitim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Başarı kriterlerine göre Burs sağlanması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07786701"/>
                  </a:ext>
                </a:extLst>
              </a:tr>
              <a:tr h="427236">
                <a:tc>
                  <a:txBody>
                    <a:bodyPr/>
                    <a:lstStyle/>
                    <a:p>
                      <a:pPr algn="l" fontAlgn="ctr"/>
                      <a:r>
                        <a:rPr lang="tr-TR" sz="500" b="0" i="0" u="none" strike="noStrike">
                          <a:solidFill>
                            <a:srgbClr val="000000"/>
                          </a:solidFill>
                          <a:effectLst/>
                          <a:latin typeface="Tahoma" panose="020B0604030504040204" pitchFamily="34" charset="0"/>
                        </a:rPr>
                        <a:t>T1-Öğrencilerin öncelikli olarak devlet üniversitesini tercih etmesi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Öğrenci azlığı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Uygun fiyatlı eğitim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Protokollerle kurum ve kuruluşlara özel uygun fiyatlar sağlanması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30296379"/>
                  </a:ext>
                </a:extLst>
              </a:tr>
              <a:tr h="411793">
                <a:tc>
                  <a:txBody>
                    <a:bodyPr/>
                    <a:lstStyle/>
                    <a:p>
                      <a:pPr algn="l" fontAlgn="ctr"/>
                      <a:r>
                        <a:rPr lang="tr-TR" sz="500" b="0" i="0" u="none" strike="noStrike">
                          <a:solidFill>
                            <a:srgbClr val="000000"/>
                          </a:solidFill>
                          <a:effectLst/>
                          <a:latin typeface="Tahoma" panose="020B0604030504040204" pitchFamily="34" charset="0"/>
                        </a:rPr>
                        <a:t>T2-Antalya ili dışından vakıf üniversitelerinin Antalya'da Kampüs açması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Öğrenci seçeneklerinin artması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Antalya'nın öğrenci potansiyeli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Kurum ziyaretleri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Tanıtım programlarına akademisyenlerin davet edilmesi ve adaylara soruları için doğrudan bilgi akışı sağlanması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Enstitü Müdürlüğü/ 31.12.2018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26285666"/>
                  </a:ext>
                </a:extLst>
              </a:tr>
              <a:tr h="411793">
                <a:tc>
                  <a:txBody>
                    <a:bodyPr/>
                    <a:lstStyle/>
                    <a:p>
                      <a:pPr algn="l" fontAlgn="ctr"/>
                      <a:r>
                        <a:rPr lang="tr-TR" sz="500" b="0" i="0" u="none" strike="noStrike">
                          <a:solidFill>
                            <a:srgbClr val="000000"/>
                          </a:solidFill>
                          <a:effectLst/>
                          <a:latin typeface="Tahoma" panose="020B0604030504040204" pitchFamily="34" charset="0"/>
                        </a:rPr>
                        <a:t>T3-Diğer üniversiterle rekabet (F5)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Öğrenci tercihlerinde azalma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Öğrenci tercih seçeneğinin artması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Mesai dışında gerçekleşen ders saatlerinin özendirilmesi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dirty="0">
                          <a:solidFill>
                            <a:srgbClr val="000000"/>
                          </a:solidFill>
                          <a:effectLst/>
                          <a:latin typeface="Tahoma" panose="020B0604030504040204" pitchFamily="34" charset="0"/>
                        </a:rPr>
                        <a:t>Markantalya yerleşkesinde program tanıtım seminerleri düzenlenmesi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Enstitü Müdürlüğü/ 31.12.2018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72745539"/>
                  </a:ext>
                </a:extLst>
              </a:tr>
              <a:tr h="411793">
                <a:tc>
                  <a:txBody>
                    <a:bodyPr/>
                    <a:lstStyle/>
                    <a:p>
                      <a:pPr algn="l" fontAlgn="ctr"/>
                      <a:r>
                        <a:rPr lang="tr-TR" sz="500" b="0" i="0" u="none" strike="noStrike">
                          <a:solidFill>
                            <a:srgbClr val="000000"/>
                          </a:solidFill>
                          <a:effectLst/>
                          <a:latin typeface="Tahoma" panose="020B0604030504040204" pitchFamily="34" charset="0"/>
                        </a:rPr>
                        <a:t>T4-Çeşitli nedenlerden dolayı eğitimi yarıda bırakan öğrenciler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Öğrencinin kaydını sildirmesi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Askerlik sorunu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Kayıt dondurma hakkı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000000"/>
                          </a:solidFill>
                          <a:effectLst/>
                          <a:latin typeface="Tahoma" panose="020B0604030504040204" pitchFamily="34" charset="0"/>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12835911"/>
                  </a:ext>
                </a:extLst>
              </a:tr>
            </a:tbl>
          </a:graphicData>
        </a:graphic>
      </p:graphicFrame>
      <p:sp>
        <p:nvSpPr>
          <p:cNvPr id="23" name="143 Metin kutusu">
            <a:extLst>
              <a:ext uri="{FF2B5EF4-FFF2-40B4-BE49-F238E27FC236}">
                <a16:creationId xmlns:a16="http://schemas.microsoft.com/office/drawing/2014/main" id="{00000000-0008-0000-0000-000002000000}"/>
              </a:ext>
            </a:extLst>
          </p:cNvPr>
          <p:cNvSpPr txBox="1"/>
          <p:nvPr/>
        </p:nvSpPr>
        <p:spPr>
          <a:xfrm>
            <a:off x="1213925" y="2830509"/>
            <a:ext cx="276738" cy="2889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a16="http://schemas.microsoft.com/office/drawing/2014/main" id="{00000000-0008-0000-0000-000003000000}"/>
              </a:ext>
            </a:extLst>
          </p:cNvPr>
          <p:cNvSpPr txBox="1"/>
          <p:nvPr/>
        </p:nvSpPr>
        <p:spPr>
          <a:xfrm>
            <a:off x="1213925" y="3189694"/>
            <a:ext cx="276738" cy="28217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461665"/>
          </a:xfrm>
          <a:prstGeom prst="rect">
            <a:avLst/>
          </a:prstGeom>
          <a:noFill/>
        </p:spPr>
        <p:txBody>
          <a:bodyPr wrap="square" rtlCol="0">
            <a:spAutoFit/>
          </a:bodyPr>
          <a:lstStyle/>
          <a:p>
            <a:pPr algn="ctr"/>
            <a:r>
              <a:rPr lang="tr-TR" sz="2400" b="1" dirty="0" smtClean="0">
                <a:solidFill>
                  <a:srgbClr val="FF0000"/>
                </a:solidFill>
                <a:effectLst>
                  <a:outerShdw blurRad="38100" dist="38100" dir="2700000" algn="tl">
                    <a:srgbClr val="000000">
                      <a:alpha val="43137"/>
                    </a:srgbClr>
                  </a:outerShdw>
                </a:effectLst>
              </a:rPr>
              <a:t>RİSK ANALİZİ</a:t>
            </a:r>
            <a:endParaRPr lang="tr-TR" sz="24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9</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9" name="143 Metin kutusu"/>
          <p:cNvSpPr txBox="1"/>
          <p:nvPr/>
        </p:nvSpPr>
        <p:spPr>
          <a:xfrm>
            <a:off x="676338" y="2604905"/>
            <a:ext cx="215461"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0" name="143 Metin kutusu"/>
          <p:cNvSpPr txBox="1"/>
          <p:nvPr/>
        </p:nvSpPr>
        <p:spPr>
          <a:xfrm>
            <a:off x="676338" y="2766830"/>
            <a:ext cx="215461"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676338" y="2604905"/>
            <a:ext cx="215461"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676338" y="2766830"/>
            <a:ext cx="215461"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1" name="143 Metin kutusu">
            <a:extLst>
              <a:ext uri="{FF2B5EF4-FFF2-40B4-BE49-F238E27FC236}">
                <a16:creationId xmlns:a16="http://schemas.microsoft.com/office/drawing/2014/main" id="{00000000-0008-0000-0000-000002000000}"/>
              </a:ext>
            </a:extLst>
          </p:cNvPr>
          <p:cNvSpPr txBox="1"/>
          <p:nvPr/>
        </p:nvSpPr>
        <p:spPr>
          <a:xfrm>
            <a:off x="3239203" y="2587063"/>
            <a:ext cx="514032" cy="2623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000-000003000000}"/>
              </a:ext>
            </a:extLst>
          </p:cNvPr>
          <p:cNvSpPr txBox="1"/>
          <p:nvPr/>
        </p:nvSpPr>
        <p:spPr>
          <a:xfrm>
            <a:off x="3239203" y="2948801"/>
            <a:ext cx="514032" cy="25623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1157623913"/>
              </p:ext>
            </p:extLst>
          </p:nvPr>
        </p:nvGraphicFramePr>
        <p:xfrm>
          <a:off x="6444207" y="116631"/>
          <a:ext cx="2376264" cy="929330"/>
        </p:xfrm>
        <a:graphic>
          <a:graphicData uri="http://schemas.openxmlformats.org/drawingml/2006/table">
            <a:tbl>
              <a:tblPr/>
              <a:tblGrid>
                <a:gridCol w="1521560">
                  <a:extLst>
                    <a:ext uri="{9D8B030D-6E8A-4147-A177-3AD203B41FA5}">
                      <a16:colId xmlns:a16="http://schemas.microsoft.com/office/drawing/2014/main" val="20000"/>
                    </a:ext>
                  </a:extLst>
                </a:gridCol>
                <a:gridCol w="854704">
                  <a:extLst>
                    <a:ext uri="{9D8B030D-6E8A-4147-A177-3AD203B41FA5}">
                      <a16:colId xmlns:a16="http://schemas.microsoft.com/office/drawing/2014/main" val="20001"/>
                    </a:ext>
                  </a:extLst>
                </a:gridCol>
              </a:tblGrid>
              <a:tr h="216025">
                <a:tc>
                  <a:txBody>
                    <a:bodyPr/>
                    <a:lstStyle/>
                    <a:p>
                      <a:pPr algn="l" fontAlgn="ctr"/>
                      <a:r>
                        <a:rPr lang="tr-TR" sz="600" b="1" i="0" u="none" strike="noStrike" dirty="0">
                          <a:solidFill>
                            <a:srgbClr val="000000"/>
                          </a:solidFill>
                          <a:effectLst/>
                          <a:latin typeface="Calibri" panose="020F0502020204030204" pitchFamily="34" charset="0"/>
                        </a:rPr>
                        <a:t>Doküman 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dirty="0">
                          <a:solidFill>
                            <a:srgbClr val="000000"/>
                          </a:solidFill>
                          <a:effectLst/>
                          <a:latin typeface="Verdana" panose="020B0604030504040204" pitchFamily="34" charset="0"/>
                        </a:rPr>
                        <a:t>SB-RA-0001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63903">
                <a:tc>
                  <a:txBody>
                    <a:bodyPr/>
                    <a:lstStyle/>
                    <a:p>
                      <a:pPr algn="l" fontAlgn="ctr"/>
                      <a:r>
                        <a:rPr lang="tr-TR" sz="600" b="1" i="0" u="none" strike="noStrike" dirty="0">
                          <a:solidFill>
                            <a:srgbClr val="000000"/>
                          </a:solidFill>
                          <a:effectLst/>
                          <a:latin typeface="Calibri" panose="020F0502020204030204" pitchFamily="34" charset="0"/>
                        </a:rPr>
                        <a:t>Yayın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dirty="0">
                          <a:solidFill>
                            <a:srgbClr val="000000"/>
                          </a:solidFill>
                          <a:effectLst/>
                          <a:latin typeface="Verdana" panose="020B0604030504040204" pitchFamily="34" charset="0"/>
                        </a:rPr>
                        <a:t>03.05.2018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83134">
                <a:tc>
                  <a:txBody>
                    <a:bodyPr/>
                    <a:lstStyle/>
                    <a:p>
                      <a:pPr algn="l" fontAlgn="ctr"/>
                      <a:r>
                        <a:rPr lang="tr-TR" sz="600" b="1" i="0" u="none" strike="noStrike" dirty="0">
                          <a:solidFill>
                            <a:srgbClr val="000000"/>
                          </a:solidFill>
                          <a:effectLst/>
                          <a:latin typeface="Calibri" panose="020F0502020204030204" pitchFamily="34" charset="0"/>
                        </a:rPr>
                        <a:t>Değişiklik 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dirty="0">
                          <a:solidFill>
                            <a:srgbClr val="000000"/>
                          </a:solidFill>
                          <a:effectLst/>
                          <a:latin typeface="Verdana" panose="020B060403050404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83134">
                <a:tc>
                  <a:txBody>
                    <a:bodyPr/>
                    <a:lstStyle/>
                    <a:p>
                      <a:pPr algn="l" fontAlgn="ctr"/>
                      <a:r>
                        <a:rPr lang="tr-TR" sz="600" b="1" i="0" u="none" strike="noStrike" dirty="0">
                          <a:solidFill>
                            <a:srgbClr val="000000"/>
                          </a:solidFill>
                          <a:effectLst/>
                          <a:latin typeface="Calibri" panose="020F0502020204030204" pitchFamily="34" charset="0"/>
                        </a:rPr>
                        <a:t>Değişiklik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dirty="0">
                          <a:solidFill>
                            <a:srgbClr val="000000"/>
                          </a:solidFill>
                          <a:effectLst/>
                          <a:latin typeface="Agency FB" panose="020B0503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83134">
                <a:tc>
                  <a:txBody>
                    <a:bodyPr/>
                    <a:lstStyle/>
                    <a:p>
                      <a:pPr algn="l" fontAlgn="ctr"/>
                      <a:r>
                        <a:rPr lang="tr-TR" sz="600" b="1" i="0" u="none" strike="noStrike" dirty="0">
                          <a:solidFill>
                            <a:srgbClr val="000000"/>
                          </a:solidFill>
                          <a:effectLst/>
                          <a:latin typeface="Calibri" panose="020F0502020204030204" pitchFamily="34" charset="0"/>
                        </a:rPr>
                        <a:t>Sayfa 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dirty="0">
                          <a:solidFill>
                            <a:srgbClr val="000000"/>
                          </a:solidFill>
                          <a:effectLst/>
                          <a:latin typeface="Verdana" panose="020B060403050404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
        <p:nvSpPr>
          <p:cNvPr id="15" name="143 Metin kutusu">
            <a:extLst>
              <a:ext uri="{FF2B5EF4-FFF2-40B4-BE49-F238E27FC236}">
                <a16:creationId xmlns:a16="http://schemas.microsoft.com/office/drawing/2014/main" id="{00000000-0008-0000-0000-000002000000}"/>
              </a:ext>
            </a:extLst>
          </p:cNvPr>
          <p:cNvSpPr txBox="1"/>
          <p:nvPr/>
        </p:nvSpPr>
        <p:spPr>
          <a:xfrm>
            <a:off x="2659063" y="28352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a:extLst>
              <a:ext uri="{FF2B5EF4-FFF2-40B4-BE49-F238E27FC236}">
                <a16:creationId xmlns:a16="http://schemas.microsoft.com/office/drawing/2014/main" id="{00000000-0008-0000-0000-000003000000}"/>
              </a:ext>
            </a:extLst>
          </p:cNvPr>
          <p:cNvSpPr txBox="1"/>
          <p:nvPr/>
        </p:nvSpPr>
        <p:spPr>
          <a:xfrm>
            <a:off x="2659063" y="319722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a16="http://schemas.microsoft.com/office/drawing/2014/main" id="{00000000-0008-0000-0000-000002000000}"/>
              </a:ext>
            </a:extLst>
          </p:cNvPr>
          <p:cNvSpPr txBox="1"/>
          <p:nvPr/>
        </p:nvSpPr>
        <p:spPr>
          <a:xfrm>
            <a:off x="1213925" y="2830509"/>
            <a:ext cx="276738" cy="2889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a16="http://schemas.microsoft.com/office/drawing/2014/main" id="{00000000-0008-0000-0000-000003000000}"/>
              </a:ext>
            </a:extLst>
          </p:cNvPr>
          <p:cNvSpPr txBox="1"/>
          <p:nvPr/>
        </p:nvSpPr>
        <p:spPr>
          <a:xfrm>
            <a:off x="1213925" y="3189694"/>
            <a:ext cx="276738" cy="28217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o 1"/>
          <p:cNvGraphicFramePr>
            <a:graphicFrameLocks noGrp="1"/>
          </p:cNvGraphicFramePr>
          <p:nvPr>
            <p:extLst>
              <p:ext uri="{D42A27DB-BD31-4B8C-83A1-F6EECF244321}">
                <p14:modId xmlns:p14="http://schemas.microsoft.com/office/powerpoint/2010/main" val="1215189744"/>
              </p:ext>
            </p:extLst>
          </p:nvPr>
        </p:nvGraphicFramePr>
        <p:xfrm>
          <a:off x="467543" y="1306607"/>
          <a:ext cx="8219256" cy="4840493"/>
        </p:xfrm>
        <a:graphic>
          <a:graphicData uri="http://schemas.openxmlformats.org/drawingml/2006/table">
            <a:tbl>
              <a:tblPr/>
              <a:tblGrid>
                <a:gridCol w="1270600">
                  <a:extLst>
                    <a:ext uri="{9D8B030D-6E8A-4147-A177-3AD203B41FA5}">
                      <a16:colId xmlns:a16="http://schemas.microsoft.com/office/drawing/2014/main" val="3580315040"/>
                    </a:ext>
                  </a:extLst>
                </a:gridCol>
                <a:gridCol w="966971">
                  <a:extLst>
                    <a:ext uri="{9D8B030D-6E8A-4147-A177-3AD203B41FA5}">
                      <a16:colId xmlns:a16="http://schemas.microsoft.com/office/drawing/2014/main" val="1903086673"/>
                    </a:ext>
                  </a:extLst>
                </a:gridCol>
                <a:gridCol w="201130">
                  <a:extLst>
                    <a:ext uri="{9D8B030D-6E8A-4147-A177-3AD203B41FA5}">
                      <a16:colId xmlns:a16="http://schemas.microsoft.com/office/drawing/2014/main" val="1696469207"/>
                    </a:ext>
                  </a:extLst>
                </a:gridCol>
                <a:gridCol w="812256">
                  <a:extLst>
                    <a:ext uri="{9D8B030D-6E8A-4147-A177-3AD203B41FA5}">
                      <a16:colId xmlns:a16="http://schemas.microsoft.com/office/drawing/2014/main" val="1698109028"/>
                    </a:ext>
                  </a:extLst>
                </a:gridCol>
                <a:gridCol w="177923">
                  <a:extLst>
                    <a:ext uri="{9D8B030D-6E8A-4147-A177-3AD203B41FA5}">
                      <a16:colId xmlns:a16="http://schemas.microsoft.com/office/drawing/2014/main" val="229310355"/>
                    </a:ext>
                  </a:extLst>
                </a:gridCol>
                <a:gridCol w="1152629">
                  <a:extLst>
                    <a:ext uri="{9D8B030D-6E8A-4147-A177-3AD203B41FA5}">
                      <a16:colId xmlns:a16="http://schemas.microsoft.com/office/drawing/2014/main" val="1500926816"/>
                    </a:ext>
                  </a:extLst>
                </a:gridCol>
                <a:gridCol w="177923">
                  <a:extLst>
                    <a:ext uri="{9D8B030D-6E8A-4147-A177-3AD203B41FA5}">
                      <a16:colId xmlns:a16="http://schemas.microsoft.com/office/drawing/2014/main" val="3994349347"/>
                    </a:ext>
                  </a:extLst>
                </a:gridCol>
                <a:gridCol w="247544">
                  <a:extLst>
                    <a:ext uri="{9D8B030D-6E8A-4147-A177-3AD203B41FA5}">
                      <a16:colId xmlns:a16="http://schemas.microsoft.com/office/drawing/2014/main" val="2392107341"/>
                    </a:ext>
                  </a:extLst>
                </a:gridCol>
                <a:gridCol w="1200978">
                  <a:extLst>
                    <a:ext uri="{9D8B030D-6E8A-4147-A177-3AD203B41FA5}">
                      <a16:colId xmlns:a16="http://schemas.microsoft.com/office/drawing/2014/main" val="4160031039"/>
                    </a:ext>
                  </a:extLst>
                </a:gridCol>
                <a:gridCol w="533768">
                  <a:extLst>
                    <a:ext uri="{9D8B030D-6E8A-4147-A177-3AD203B41FA5}">
                      <a16:colId xmlns:a16="http://schemas.microsoft.com/office/drawing/2014/main" val="2425834307"/>
                    </a:ext>
                  </a:extLst>
                </a:gridCol>
                <a:gridCol w="556975">
                  <a:extLst>
                    <a:ext uri="{9D8B030D-6E8A-4147-A177-3AD203B41FA5}">
                      <a16:colId xmlns:a16="http://schemas.microsoft.com/office/drawing/2014/main" val="1968748506"/>
                    </a:ext>
                  </a:extLst>
                </a:gridCol>
                <a:gridCol w="193395">
                  <a:extLst>
                    <a:ext uri="{9D8B030D-6E8A-4147-A177-3AD203B41FA5}">
                      <a16:colId xmlns:a16="http://schemas.microsoft.com/office/drawing/2014/main" val="2515045958"/>
                    </a:ext>
                  </a:extLst>
                </a:gridCol>
                <a:gridCol w="193395">
                  <a:extLst>
                    <a:ext uri="{9D8B030D-6E8A-4147-A177-3AD203B41FA5}">
                      <a16:colId xmlns:a16="http://schemas.microsoft.com/office/drawing/2014/main" val="868922066"/>
                    </a:ext>
                  </a:extLst>
                </a:gridCol>
                <a:gridCol w="193395">
                  <a:extLst>
                    <a:ext uri="{9D8B030D-6E8A-4147-A177-3AD203B41FA5}">
                      <a16:colId xmlns:a16="http://schemas.microsoft.com/office/drawing/2014/main" val="1799043586"/>
                    </a:ext>
                  </a:extLst>
                </a:gridCol>
                <a:gridCol w="340374">
                  <a:extLst>
                    <a:ext uri="{9D8B030D-6E8A-4147-A177-3AD203B41FA5}">
                      <a16:colId xmlns:a16="http://schemas.microsoft.com/office/drawing/2014/main" val="1757911962"/>
                    </a:ext>
                  </a:extLst>
                </a:gridCol>
              </a:tblGrid>
              <a:tr h="860648">
                <a:tc>
                  <a:txBody>
                    <a:bodyPr/>
                    <a:lstStyle/>
                    <a:p>
                      <a:pPr algn="l" fontAlgn="ctr"/>
                      <a:r>
                        <a:rPr lang="tr-TR" sz="600" b="0" i="0" u="none" strike="noStrike">
                          <a:solidFill>
                            <a:srgbClr val="000000"/>
                          </a:solidFill>
                          <a:effectLst/>
                          <a:latin typeface="Tahoma" panose="020B0604030504040204" pitchFamily="34" charset="0"/>
                        </a:rPr>
                        <a:t>Maalesef dersler yetersizdi. Sınıf içerisinde derse gelende gelmeyende aynı haklara sahip ve aynı sonucu aldı. Yani derse gelmediğimizde kaybettiğimiz bir şey maalesef olmadı. Umarım dikkate alınır.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Öğrenci Memnuniyetsizliği</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7</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Devam Çizelgeleri</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8</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Sınav dosyalarının dönem sonunda teslim alınması</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5</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280</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Konuyla ilgili tüm öğretim üyelerinin e-mail ile bilgilendirilmesi</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Enstitü Müdürlüğü/ 31.12.2018</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96784875"/>
                  </a:ext>
                </a:extLst>
              </a:tr>
              <a:tr h="521604">
                <a:tc>
                  <a:txBody>
                    <a:bodyPr/>
                    <a:lstStyle/>
                    <a:p>
                      <a:pPr algn="l" fontAlgn="ctr"/>
                      <a:r>
                        <a:rPr lang="tr-TR" sz="600" b="0" i="0" u="none" strike="noStrike">
                          <a:solidFill>
                            <a:srgbClr val="000000"/>
                          </a:solidFill>
                          <a:effectLst/>
                          <a:latin typeface="Tahoma" panose="020B0604030504040204" pitchFamily="34" charset="0"/>
                        </a:rPr>
                        <a:t>Kemal Kurtulmuş hocamızın pazarlama yönetimi dersinin kişisel gelişimime bir katkısı olmadığını düşünüyorum</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Öğrenci Memnuniyetsizliği</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7</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Öğretim üyesinin derse hakimiyeti</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7</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Konuyla ilgili öğretim üyesinin bilgilendirilmesi</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5</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245</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Eğitim-öğretim yılı başında öğrencilere akademisyen değerlendirme anketi uygulanması</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Enstitü Müdürlüğü/ 31.12.2018</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0584447"/>
                  </a:ext>
                </a:extLst>
              </a:tr>
              <a:tr h="1545254">
                <a:tc>
                  <a:txBody>
                    <a:bodyPr/>
                    <a:lstStyle/>
                    <a:p>
                      <a:pPr algn="l" fontAlgn="ctr"/>
                      <a:r>
                        <a:rPr lang="tr-TR" sz="600" b="0" i="0" u="none" strike="noStrike">
                          <a:solidFill>
                            <a:srgbClr val="000000"/>
                          </a:solidFill>
                          <a:effectLst/>
                          <a:latin typeface="Tahoma" panose="020B0604030504040204" pitchFamily="34" charset="0"/>
                        </a:rPr>
                        <a:t>Öncelikle çok fazla ders o dersin hocaları tarafından çok fazla ciddi işlenmiyor. Çok fazla muhabbet edilebiliyor derslerde.Üniversitede ders verir gibi sadece sunumlar ile ders anlatılıyor. Dersi çok kolaymış gibi anlatıp sınavlarda zor sorular gelebiliyor. Hocaların çok acil derslerin ciddiyetine bürünmesi gerekiyor yoksa okul yüksek lisans öğrencisi çekmekte çok fazla zorluk çekecektir. Bu bir yüksek lisans lise, üniversite dersi değil. Fazla ezberci</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Öğrenci Memnuniyetsizliği</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7</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Dersin işlenme şekli</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7</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Konuyla ilgili öğretim üyesinin bilgilendirilmesi</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5</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245</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Eğitim-öğretim yılı başında öğrencilere ders değerlendirme anketi uygulanması</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Enstitü Müdürlüğü/ 31.12.2018</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7782311"/>
                  </a:ext>
                </a:extLst>
              </a:tr>
              <a:tr h="391204">
                <a:tc>
                  <a:txBody>
                    <a:bodyPr/>
                    <a:lstStyle/>
                    <a:p>
                      <a:pPr algn="l" fontAlgn="ctr"/>
                      <a:r>
                        <a:rPr lang="tr-TR" sz="600" b="0" i="0" u="none" strike="noStrike">
                          <a:solidFill>
                            <a:srgbClr val="000000"/>
                          </a:solidFill>
                          <a:effectLst/>
                          <a:latin typeface="Tahoma" panose="020B0604030504040204" pitchFamily="34" charset="0"/>
                        </a:rPr>
                        <a:t>iyi ki ücreti azdı yoksa verilen paraya yazık</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Öğrenci Memnuniyetsizliği</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7</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Programın yetersiz olduğu düşüncesi</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7</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Eğitim-öğretim yılı başında öğrenci sorunlarını çözmeye yönelik toplantı yapılması</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6</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294</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Eğitim-öğretim yılı başında öğrencilere ders değerlendirme anketi uygulanması</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Enstitü Müdürlüğü/ </a:t>
                      </a:r>
                      <a:r>
                        <a:rPr lang="tr-TR" sz="600" b="0" i="0" u="none" strike="noStrike" dirty="0" smtClean="0">
                          <a:solidFill>
                            <a:srgbClr val="000000"/>
                          </a:solidFill>
                          <a:effectLst/>
                          <a:latin typeface="Tahoma" panose="020B0604030504040204" pitchFamily="34" charset="0"/>
                        </a:rPr>
                        <a:t>15.03.2019</a:t>
                      </a:r>
                      <a:endParaRPr lang="tr-TR" sz="600" b="0" i="0" u="none" strike="noStrike" dirty="0">
                        <a:solidFill>
                          <a:srgbClr val="000000"/>
                        </a:solidFill>
                        <a:effectLst/>
                        <a:latin typeface="Tahoma" panose="020B0604030504040204" pitchFamily="34" charset="0"/>
                      </a:endParaRP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57307941"/>
                  </a:ext>
                </a:extLst>
              </a:tr>
              <a:tr h="391204">
                <a:tc>
                  <a:txBody>
                    <a:bodyPr/>
                    <a:lstStyle/>
                    <a:p>
                      <a:pPr algn="l" fontAlgn="ctr"/>
                      <a:r>
                        <a:rPr lang="tr-TR" sz="600" b="0" i="0" u="none" strike="noStrike">
                          <a:solidFill>
                            <a:srgbClr val="000000"/>
                          </a:solidFill>
                          <a:effectLst/>
                          <a:latin typeface="Tahoma" panose="020B0604030504040204" pitchFamily="34" charset="0"/>
                        </a:rPr>
                        <a:t>Tamamen para odaklı vizyonsuz bir ticarethanedir.</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Öğrenci Memnuniyetsizliği</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7</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Olumsuz imaj</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7</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Eğitim-öğretim yılı başında öğrenci sorunlarını çözmeye yönelik toplantı yapılması</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6</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294</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Öğrenci-yönetim kaynaştırma toplantısı</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Enstitü Müdürlüğü/ </a:t>
                      </a:r>
                      <a:r>
                        <a:rPr lang="tr-TR" sz="600" b="0" i="0" u="none" strike="noStrike" dirty="0" smtClean="0">
                          <a:solidFill>
                            <a:srgbClr val="000000"/>
                          </a:solidFill>
                          <a:effectLst/>
                          <a:latin typeface="Tahoma" panose="020B0604030504040204" pitchFamily="34" charset="0"/>
                        </a:rPr>
                        <a:t>15.02.2019</a:t>
                      </a:r>
                      <a:endParaRPr lang="tr-TR" sz="600" b="0" i="0" u="none" strike="noStrike" dirty="0">
                        <a:solidFill>
                          <a:srgbClr val="000000"/>
                        </a:solidFill>
                        <a:effectLst/>
                        <a:latin typeface="Tahoma" panose="020B0604030504040204" pitchFamily="34" charset="0"/>
                      </a:endParaRP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57104645"/>
                  </a:ext>
                </a:extLst>
              </a:tr>
              <a:tr h="391204">
                <a:tc>
                  <a:txBody>
                    <a:bodyPr/>
                    <a:lstStyle/>
                    <a:p>
                      <a:pPr algn="l" fontAlgn="ctr"/>
                      <a:r>
                        <a:rPr lang="tr-TR" sz="600" b="0" i="0" u="none" strike="noStrike">
                          <a:solidFill>
                            <a:srgbClr val="000000"/>
                          </a:solidFill>
                          <a:effectLst/>
                          <a:latin typeface="Tahoma" panose="020B0604030504040204" pitchFamily="34" charset="0"/>
                        </a:rPr>
                        <a:t>Dersin içeriği beklentilerimiz karşılamadı. (Anket sonucu)</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Öğrenci Memnuniyetsizliği</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7</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Beklentinin karşılanmamış olması</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8</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Derslerin slayt ve vidolarla pekiştirilmesine yönelik öğretim üyelerinin bilgilendirilmesi</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5</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280</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Mail ile bilgilendirme</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Enstitü Müdürlüğü/ 31.12.2018</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82847465"/>
                  </a:ext>
                </a:extLst>
              </a:tr>
              <a:tr h="371643">
                <a:tc>
                  <a:txBody>
                    <a:bodyPr/>
                    <a:lstStyle/>
                    <a:p>
                      <a:pPr algn="l" fontAlgn="ctr"/>
                      <a:r>
                        <a:rPr lang="tr-TR" sz="600" b="0" i="0" u="none" strike="noStrike">
                          <a:solidFill>
                            <a:srgbClr val="000000"/>
                          </a:solidFill>
                          <a:effectLst/>
                          <a:latin typeface="Tahoma" panose="020B0604030504040204" pitchFamily="34" charset="0"/>
                        </a:rPr>
                        <a:t>Ders sayesinde yabancı dil ders dinleme ve derse katılma yeteneğim gelişti. (Anket sonucu)</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Tahoma" panose="020B0604030504040204" pitchFamily="34" charset="0"/>
                        </a:rPr>
                        <a:t>Öğrenci Memnuniyetsizliği</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7</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Beklentinin karşılanmamış olması</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8</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Eğitim dilinin değiştirilememesi sebebiyle katlanılması zorunlu risk</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FF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effectLst/>
                          <a:latin typeface="Tahoma" panose="020B0604030504040204" pitchFamily="34" charset="0"/>
                        </a:rPr>
                        <a:t> </a:t>
                      </a:r>
                    </a:p>
                  </a:txBody>
                  <a:tcPr marL="5812" marR="5812" marT="5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47084295"/>
                  </a:ext>
                </a:extLst>
              </a:tr>
              <a:tr h="117361">
                <a:tc gridSpan="2">
                  <a:txBody>
                    <a:bodyPr/>
                    <a:lstStyle/>
                    <a:p>
                      <a:pPr algn="ctr" fontAlgn="b"/>
                      <a:r>
                        <a:rPr lang="tr-TR" sz="500" b="1" i="0" u="none" strike="noStrike">
                          <a:solidFill>
                            <a:srgbClr val="000000"/>
                          </a:solidFill>
                          <a:effectLst/>
                          <a:latin typeface="Tahoma" panose="020B0604030504040204" pitchFamily="34" charset="0"/>
                        </a:rPr>
                        <a:t>HAZIRLAYAN</a:t>
                      </a:r>
                    </a:p>
                  </a:txBody>
                  <a:tcPr marL="5812" marR="5812" marT="58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5">
                  <a:txBody>
                    <a:bodyPr/>
                    <a:lstStyle/>
                    <a:p>
                      <a:pPr algn="ctr" fontAlgn="b"/>
                      <a:r>
                        <a:rPr lang="tr-TR" sz="500" b="1" i="0" u="none" strike="noStrike">
                          <a:solidFill>
                            <a:srgbClr val="000000"/>
                          </a:solidFill>
                          <a:effectLst/>
                          <a:latin typeface="Tahoma" panose="020B0604030504040204" pitchFamily="34" charset="0"/>
                        </a:rPr>
                        <a:t>ONAYLAYAN</a:t>
                      </a:r>
                    </a:p>
                  </a:txBody>
                  <a:tcPr marL="5812" marR="5812" marT="58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algn="ctr" fontAlgn="b"/>
                      <a:r>
                        <a:rPr lang="tr-TR" sz="500" b="1" i="0" u="none" strike="noStrike">
                          <a:solidFill>
                            <a:srgbClr val="000000"/>
                          </a:solidFill>
                          <a:effectLst/>
                          <a:latin typeface="Tahoma" panose="020B0604030504040204" pitchFamily="34" charset="0"/>
                        </a:rPr>
                        <a:t>KALİTE SİSTEM ONAYI</a:t>
                      </a:r>
                    </a:p>
                  </a:txBody>
                  <a:tcPr marL="5812" marR="5812" marT="58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415092144"/>
                  </a:ext>
                </a:extLst>
              </a:tr>
              <a:tr h="100409">
                <a:tc gridSpan="2">
                  <a:txBody>
                    <a:bodyPr/>
                    <a:lstStyle/>
                    <a:p>
                      <a:pPr algn="ctr" fontAlgn="ctr"/>
                      <a:r>
                        <a:rPr lang="tr-TR" sz="500" b="0" i="0" u="none" strike="noStrike">
                          <a:solidFill>
                            <a:srgbClr val="000000"/>
                          </a:solidFill>
                          <a:effectLst/>
                          <a:latin typeface="Tahoma" panose="020B0604030504040204" pitchFamily="34" charset="0"/>
                        </a:rPr>
                        <a:t>Yeşim OKUR</a:t>
                      </a:r>
                    </a:p>
                  </a:txBody>
                  <a:tcPr marL="5812" marR="5812" marT="58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5">
                  <a:txBody>
                    <a:bodyPr/>
                    <a:lstStyle/>
                    <a:p>
                      <a:pPr algn="ctr" fontAlgn="ctr"/>
                      <a:r>
                        <a:rPr lang="de-DE" sz="500" b="0" i="0" u="none" strike="noStrike">
                          <a:solidFill>
                            <a:srgbClr val="000000"/>
                          </a:solidFill>
                          <a:effectLst/>
                          <a:latin typeface="Tahoma" panose="020B0604030504040204" pitchFamily="34" charset="0"/>
                        </a:rPr>
                        <a:t>Prof. Dr. İbrahim Sani MERT</a:t>
                      </a:r>
                    </a:p>
                  </a:txBody>
                  <a:tcPr marL="5812" marR="5812" marT="58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algn="ctr" fontAlgn="ctr"/>
                      <a:r>
                        <a:rPr lang="tr-TR" sz="500" b="0" i="0" u="none" strike="noStrike">
                          <a:solidFill>
                            <a:srgbClr val="000000"/>
                          </a:solidFill>
                          <a:effectLst/>
                          <a:latin typeface="Tahoma" panose="020B0604030504040204" pitchFamily="34" charset="0"/>
                        </a:rPr>
                        <a:t>Şafak GÜR</a:t>
                      </a:r>
                    </a:p>
                  </a:txBody>
                  <a:tcPr marL="5812" marR="5812" marT="58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690768835"/>
                  </a:ext>
                </a:extLst>
              </a:tr>
              <a:tr h="149962">
                <a:tc gridSpan="3">
                  <a:txBody>
                    <a:bodyPr/>
                    <a:lstStyle/>
                    <a:p>
                      <a:pPr algn="l" fontAlgn="b"/>
                      <a:r>
                        <a:rPr lang="tr-TR" sz="600" b="0" i="0" u="none" strike="noStrike">
                          <a:solidFill>
                            <a:srgbClr val="000000"/>
                          </a:solidFill>
                          <a:effectLst/>
                          <a:latin typeface="Tahoma" panose="020B0604030504040204" pitchFamily="34" charset="0"/>
                        </a:rPr>
                        <a:t>Form No:KY-FR-0004 Yayın Tarihi:03.05.2018 Değ.No:0 Değ. Tarihi:- </a:t>
                      </a:r>
                    </a:p>
                  </a:txBody>
                  <a:tcPr marL="5812" marR="5812" marT="5812"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a:txBody>
                    <a:bodyPr/>
                    <a:lstStyle/>
                    <a:p>
                      <a:pPr algn="l" fontAlgn="b"/>
                      <a:endParaRPr lang="tr-TR" sz="600" b="0" i="0" u="none" strike="noStrike">
                        <a:solidFill>
                          <a:srgbClr val="000000"/>
                        </a:solidFill>
                        <a:effectLst/>
                        <a:latin typeface="Tahoma" panose="020B0604030504040204" pitchFamily="34" charset="0"/>
                      </a:endParaRPr>
                    </a:p>
                  </a:txBody>
                  <a:tcPr marL="5812" marR="5812" marT="581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solidFill>
                          <a:srgbClr val="000000"/>
                        </a:solidFill>
                        <a:effectLst/>
                        <a:latin typeface="Tahoma" panose="020B0604030504040204" pitchFamily="34" charset="0"/>
                      </a:endParaRPr>
                    </a:p>
                  </a:txBody>
                  <a:tcPr marL="5812" marR="5812" marT="581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solidFill>
                          <a:srgbClr val="000000"/>
                        </a:solidFill>
                        <a:effectLst/>
                        <a:latin typeface="Tahoma" panose="020B0604030504040204" pitchFamily="34" charset="0"/>
                      </a:endParaRPr>
                    </a:p>
                  </a:txBody>
                  <a:tcPr marL="5812" marR="5812" marT="581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tr-TR" sz="600" b="0" i="0" u="none" strike="noStrike">
                        <a:solidFill>
                          <a:srgbClr val="000000"/>
                        </a:solidFill>
                        <a:effectLst/>
                        <a:latin typeface="Tahoma" panose="020B0604030504040204" pitchFamily="34" charset="0"/>
                      </a:endParaRPr>
                    </a:p>
                  </a:txBody>
                  <a:tcPr marL="5812" marR="5812" marT="581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solidFill>
                          <a:srgbClr val="000000"/>
                        </a:solidFill>
                        <a:effectLst/>
                        <a:latin typeface="Tahoma" panose="020B0604030504040204" pitchFamily="34" charset="0"/>
                      </a:endParaRPr>
                    </a:p>
                  </a:txBody>
                  <a:tcPr marL="5812" marR="5812" marT="581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solidFill>
                          <a:srgbClr val="000000"/>
                        </a:solidFill>
                        <a:effectLst/>
                        <a:latin typeface="Tahoma" panose="020B0604030504040204" pitchFamily="34" charset="0"/>
                      </a:endParaRPr>
                    </a:p>
                  </a:txBody>
                  <a:tcPr marL="5812" marR="5812" marT="581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solidFill>
                          <a:srgbClr val="000000"/>
                        </a:solidFill>
                        <a:effectLst/>
                        <a:latin typeface="Tahoma" panose="020B0604030504040204" pitchFamily="34" charset="0"/>
                      </a:endParaRPr>
                    </a:p>
                  </a:txBody>
                  <a:tcPr marL="5812" marR="5812" marT="581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solidFill>
                          <a:srgbClr val="000000"/>
                        </a:solidFill>
                        <a:effectLst/>
                        <a:latin typeface="Tahoma" panose="020B0604030504040204" pitchFamily="34" charset="0"/>
                      </a:endParaRPr>
                    </a:p>
                  </a:txBody>
                  <a:tcPr marL="5812" marR="5812" marT="581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solidFill>
                          <a:srgbClr val="000000"/>
                        </a:solidFill>
                        <a:effectLst/>
                        <a:latin typeface="Tahoma" panose="020B0604030504040204" pitchFamily="34" charset="0"/>
                      </a:endParaRPr>
                    </a:p>
                  </a:txBody>
                  <a:tcPr marL="5812" marR="5812" marT="581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solidFill>
                          <a:srgbClr val="000000"/>
                        </a:solidFill>
                        <a:effectLst/>
                        <a:latin typeface="Tahoma" panose="020B0604030504040204" pitchFamily="34" charset="0"/>
                      </a:endParaRPr>
                    </a:p>
                  </a:txBody>
                  <a:tcPr marL="5812" marR="5812" marT="581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solidFill>
                          <a:srgbClr val="000000"/>
                        </a:solidFill>
                        <a:effectLst/>
                        <a:latin typeface="Tahoma" panose="020B0604030504040204" pitchFamily="34" charset="0"/>
                      </a:endParaRPr>
                    </a:p>
                  </a:txBody>
                  <a:tcPr marL="5812" marR="5812" marT="581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dirty="0">
                        <a:solidFill>
                          <a:srgbClr val="000000"/>
                        </a:solidFill>
                        <a:effectLst/>
                        <a:latin typeface="Tahoma" panose="020B0604030504040204" pitchFamily="34" charset="0"/>
                      </a:endParaRPr>
                    </a:p>
                  </a:txBody>
                  <a:tcPr marL="5812" marR="5812" marT="5812"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10909504"/>
                  </a:ext>
                </a:extLst>
              </a:tr>
            </a:tbl>
          </a:graphicData>
        </a:graphic>
      </p:graphicFrame>
    </p:spTree>
    <p:extLst>
      <p:ext uri="{BB962C8B-B14F-4D97-AF65-F5344CB8AC3E}">
        <p14:creationId xmlns:p14="http://schemas.microsoft.com/office/powerpoint/2010/main" val="3735355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1943</TotalTime>
  <Words>5837</Words>
  <Application>Microsoft Office PowerPoint</Application>
  <PresentationFormat>Ekran Gösterisi (4:3)</PresentationFormat>
  <Paragraphs>7526</Paragraphs>
  <Slides>21</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21</vt:i4>
      </vt:variant>
    </vt:vector>
  </HeadingPairs>
  <TitlesOfParts>
    <vt:vector size="29" baseType="lpstr">
      <vt:lpstr>Agency FB</vt:lpstr>
      <vt:lpstr>Arial</vt:lpstr>
      <vt:lpstr>Calibri</vt:lpstr>
      <vt:lpstr>Tahoma</vt:lpstr>
      <vt:lpstr>Times New Roman</vt:lpstr>
      <vt:lpstr>Verdana</vt:lpstr>
      <vt:lpstr>Wingdings</vt:lpstr>
      <vt:lpstr>Ofis Teması</vt:lpstr>
      <vt:lpstr>2018 YILI  NİSAN-EKİM YGG SUNUMU SOSYAL BİLİMLER ENSTİTÜSÜ SÜRECİ  15/11/2018</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YILI  YGG SUNUMU    28.05.016</dc:title>
  <dc:creator>Banu Yuksel</dc:creator>
  <cp:lastModifiedBy>Müge Şişman</cp:lastModifiedBy>
  <cp:revision>160</cp:revision>
  <dcterms:created xsi:type="dcterms:W3CDTF">2016-08-26T15:45:58Z</dcterms:created>
  <dcterms:modified xsi:type="dcterms:W3CDTF">2018-11-22T12:37:21Z</dcterms:modified>
</cp:coreProperties>
</file>