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8" r:id="rId3"/>
    <p:sldId id="302" r:id="rId4"/>
    <p:sldId id="303" r:id="rId5"/>
    <p:sldId id="304" r:id="rId6"/>
    <p:sldId id="305" r:id="rId7"/>
    <p:sldId id="329" r:id="rId8"/>
    <p:sldId id="306" r:id="rId9"/>
    <p:sldId id="297" r:id="rId10"/>
    <p:sldId id="301" r:id="rId11"/>
    <p:sldId id="257" r:id="rId12"/>
    <p:sldId id="307" r:id="rId13"/>
    <p:sldId id="308" r:id="rId14"/>
    <p:sldId id="309" r:id="rId15"/>
    <p:sldId id="310" r:id="rId16"/>
    <p:sldId id="311" r:id="rId17"/>
    <p:sldId id="312" r:id="rId18"/>
    <p:sldId id="284" r:id="rId19"/>
    <p:sldId id="313" r:id="rId20"/>
    <p:sldId id="314" r:id="rId21"/>
    <p:sldId id="315" r:id="rId22"/>
    <p:sldId id="316" r:id="rId23"/>
    <p:sldId id="317" r:id="rId24"/>
    <p:sldId id="285" r:id="rId25"/>
    <p:sldId id="286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278" r:id="rId34"/>
    <p:sldId id="330" r:id="rId35"/>
    <p:sldId id="298" r:id="rId36"/>
    <p:sldId id="328" r:id="rId37"/>
    <p:sldId id="331" r:id="rId38"/>
    <p:sldId id="327" r:id="rId39"/>
    <p:sldId id="299" r:id="rId40"/>
    <p:sldId id="295" r:id="rId41"/>
    <p:sldId id="296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186"/>
    <a:srgbClr val="F8968C"/>
    <a:srgbClr val="FBC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yse.cona\Desktop\Copy%20of%20Anketle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Dekanlık</a:t>
            </a:r>
          </a:p>
          <a:p>
            <a:pPr>
              <a:defRPr/>
            </a:pPr>
            <a:r>
              <a:rPr lang="tr-TR"/>
              <a:t>Öğrenci </a:t>
            </a:r>
            <a:r>
              <a:rPr lang="tr-TR" baseline="0"/>
              <a:t>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Tablolar!$AB$2:$AB$11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Tablolar!$AC$2:$AC$11</c:f>
              <c:numCache>
                <c:formatCode>General</c:formatCode>
                <c:ptCount val="10"/>
                <c:pt idx="0">
                  <c:v>81.777777777777771</c:v>
                </c:pt>
                <c:pt idx="1">
                  <c:v>81.860465116279073</c:v>
                </c:pt>
                <c:pt idx="2">
                  <c:v>78.604651162790702</c:v>
                </c:pt>
                <c:pt idx="3">
                  <c:v>80.465116279069775</c:v>
                </c:pt>
                <c:pt idx="4">
                  <c:v>77.72727272727272</c:v>
                </c:pt>
                <c:pt idx="5">
                  <c:v>80</c:v>
                </c:pt>
                <c:pt idx="6">
                  <c:v>81.951219512195124</c:v>
                </c:pt>
                <c:pt idx="7">
                  <c:v>81.951219512195124</c:v>
                </c:pt>
                <c:pt idx="8">
                  <c:v>80.975609756097555</c:v>
                </c:pt>
                <c:pt idx="9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B-4FE1-9463-9C58B2A33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974416"/>
        <c:axId val="435974832"/>
      </c:barChart>
      <c:catAx>
        <c:axId val="43597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74832"/>
        <c:crosses val="autoZero"/>
        <c:auto val="1"/>
        <c:lblAlgn val="ctr"/>
        <c:lblOffset val="100"/>
        <c:noMultiLvlLbl val="0"/>
      </c:catAx>
      <c:valAx>
        <c:axId val="43597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7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Bilgisayar Mühendisliği</a:t>
            </a:r>
          </a:p>
          <a:p>
            <a:pPr>
              <a:defRPr/>
            </a:pPr>
            <a:r>
              <a:rPr lang="tr-TR"/>
              <a:t>Öğrenci</a:t>
            </a:r>
            <a:r>
              <a:rPr lang="tr-TR" baseline="0"/>
              <a:t> Memnuniyet Oranı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Tablolar!$AB$17:$AB$26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Tablolar!$AC$17:$AC$26</c:f>
              <c:numCache>
                <c:formatCode>General</c:formatCode>
                <c:ptCount val="10"/>
                <c:pt idx="0">
                  <c:v>88.888888888888886</c:v>
                </c:pt>
                <c:pt idx="1">
                  <c:v>87.777777777777786</c:v>
                </c:pt>
                <c:pt idx="2">
                  <c:v>85.555555555555557</c:v>
                </c:pt>
                <c:pt idx="3">
                  <c:v>87.777777777777786</c:v>
                </c:pt>
                <c:pt idx="4">
                  <c:v>86.666666666666657</c:v>
                </c:pt>
                <c:pt idx="5">
                  <c:v>85.555555555555557</c:v>
                </c:pt>
                <c:pt idx="6">
                  <c:v>84.444444444444443</c:v>
                </c:pt>
                <c:pt idx="7">
                  <c:v>85.555555555555557</c:v>
                </c:pt>
                <c:pt idx="8">
                  <c:v>86.666666666666657</c:v>
                </c:pt>
                <c:pt idx="9">
                  <c:v>85.555555555555557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9-4A68-90B2-78A200421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034416"/>
        <c:axId val="430128768"/>
      </c:barChart>
      <c:catAx>
        <c:axId val="4030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8768"/>
        <c:crosses val="autoZero"/>
        <c:auto val="1"/>
        <c:lblAlgn val="ctr"/>
        <c:lblOffset val="100"/>
        <c:noMultiLvlLbl val="0"/>
      </c:catAx>
      <c:valAx>
        <c:axId val="43012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3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Bilgisayar Mühendisliği</a:t>
            </a:r>
            <a:r>
              <a:rPr lang="tr-TR" baseline="0"/>
              <a:t> </a:t>
            </a:r>
            <a:br>
              <a:rPr lang="tr-TR" baseline="0"/>
            </a:b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Tablolar!$L$15:$L$24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Tablolar!$M$15:$M$24</c:f>
              <c:numCache>
                <c:formatCode>General</c:formatCode>
                <c:ptCount val="10"/>
                <c:pt idx="0">
                  <c:v>94.285714285714292</c:v>
                </c:pt>
                <c:pt idx="1">
                  <c:v>91.428571428571416</c:v>
                </c:pt>
                <c:pt idx="2">
                  <c:v>91.428571428571416</c:v>
                </c:pt>
                <c:pt idx="3">
                  <c:v>88.571428571428584</c:v>
                </c:pt>
                <c:pt idx="4">
                  <c:v>88.571428571428584</c:v>
                </c:pt>
                <c:pt idx="5">
                  <c:v>91.428571428571416</c:v>
                </c:pt>
                <c:pt idx="6">
                  <c:v>82.857142857142861</c:v>
                </c:pt>
                <c:pt idx="7">
                  <c:v>85.714285714285708</c:v>
                </c:pt>
                <c:pt idx="8">
                  <c:v>82.857142857142861</c:v>
                </c:pt>
                <c:pt idx="9">
                  <c:v>82.857142857142861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C-4D59-BAAA-61E2AC454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343648"/>
        <c:axId val="340343232"/>
      </c:barChart>
      <c:catAx>
        <c:axId val="34034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43232"/>
        <c:crosses val="autoZero"/>
        <c:auto val="1"/>
        <c:lblAlgn val="ctr"/>
        <c:lblOffset val="100"/>
        <c:noMultiLvlLbl val="0"/>
      </c:catAx>
      <c:valAx>
        <c:axId val="34034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4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Bilgisayar</a:t>
            </a:r>
            <a:r>
              <a:rPr lang="tr-TR" baseline="0"/>
              <a:t> Mühendisliği</a:t>
            </a:r>
          </a:p>
          <a:p>
            <a:pPr>
              <a:defRPr/>
            </a:pPr>
            <a:r>
              <a:rPr lang="tr-TR" baseline="0"/>
              <a:t>İdari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Tablolar!$G$15:$G$24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Tablolar!$H$15:$H$24</c:f>
              <c:numCache>
                <c:formatCode>General</c:formatCode>
                <c:ptCount val="10"/>
                <c:pt idx="0">
                  <c:v>83.636363636363626</c:v>
                </c:pt>
                <c:pt idx="1">
                  <c:v>83.636363636363626</c:v>
                </c:pt>
                <c:pt idx="2">
                  <c:v>78.181818181818187</c:v>
                </c:pt>
                <c:pt idx="3">
                  <c:v>81.818181818181813</c:v>
                </c:pt>
                <c:pt idx="4">
                  <c:v>78.181818181818187</c:v>
                </c:pt>
                <c:pt idx="5">
                  <c:v>80</c:v>
                </c:pt>
                <c:pt idx="6">
                  <c:v>78</c:v>
                </c:pt>
                <c:pt idx="7">
                  <c:v>80</c:v>
                </c:pt>
                <c:pt idx="8">
                  <c:v>78</c:v>
                </c:pt>
                <c:pt idx="9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E-4474-986B-05BEB373D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584176"/>
        <c:axId val="439779456"/>
      </c:barChart>
      <c:catAx>
        <c:axId val="40058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779456"/>
        <c:crosses val="autoZero"/>
        <c:auto val="1"/>
        <c:lblAlgn val="ctr"/>
        <c:lblOffset val="100"/>
        <c:noMultiLvlLbl val="0"/>
      </c:catAx>
      <c:valAx>
        <c:axId val="43977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58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İnşaat Mühendisliği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Tablolar!$AB$31:$AB$40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Tablolar!$AC$31:$AC$40</c:f>
              <c:numCache>
                <c:formatCode>General</c:formatCode>
                <c:ptCount val="10"/>
                <c:pt idx="0">
                  <c:v>86.4</c:v>
                </c:pt>
                <c:pt idx="1">
                  <c:v>84.800000000000011</c:v>
                </c:pt>
                <c:pt idx="2">
                  <c:v>84.800000000000011</c:v>
                </c:pt>
                <c:pt idx="3">
                  <c:v>87.2</c:v>
                </c:pt>
                <c:pt idx="4">
                  <c:v>84</c:v>
                </c:pt>
                <c:pt idx="5">
                  <c:v>86.086956521739125</c:v>
                </c:pt>
                <c:pt idx="6">
                  <c:v>80.869565217391312</c:v>
                </c:pt>
                <c:pt idx="7">
                  <c:v>79.130434782608688</c:v>
                </c:pt>
                <c:pt idx="8">
                  <c:v>82.608695652173907</c:v>
                </c:pt>
                <c:pt idx="9">
                  <c:v>80.869565217391312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7-4BC5-A991-6B15C282B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035664"/>
        <c:axId val="437219584"/>
      </c:barChart>
      <c:catAx>
        <c:axId val="40303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219584"/>
        <c:crosses val="autoZero"/>
        <c:auto val="1"/>
        <c:lblAlgn val="ctr"/>
        <c:lblOffset val="100"/>
        <c:noMultiLvlLbl val="0"/>
      </c:catAx>
      <c:valAx>
        <c:axId val="43721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3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İnşaat Mühendisliği</a:t>
            </a:r>
            <a:r>
              <a:rPr lang="tr-TR" baseline="0"/>
              <a:t> </a:t>
            </a:r>
            <a:br>
              <a:rPr lang="tr-TR" baseline="0"/>
            </a:b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Tablolar!$L$31:$L$40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Tablolar!$M$31:$M$40</c:f>
              <c:numCache>
                <c:formatCode>General</c:formatCode>
                <c:ptCount val="10"/>
                <c:pt idx="0">
                  <c:v>74.285714285714292</c:v>
                </c:pt>
                <c:pt idx="1">
                  <c:v>68.571428571428569</c:v>
                </c:pt>
                <c:pt idx="2">
                  <c:v>68.571428571428569</c:v>
                </c:pt>
                <c:pt idx="3">
                  <c:v>71.428571428571431</c:v>
                </c:pt>
                <c:pt idx="4">
                  <c:v>62.857142857142854</c:v>
                </c:pt>
                <c:pt idx="5">
                  <c:v>80</c:v>
                </c:pt>
                <c:pt idx="6">
                  <c:v>82.857142857142861</c:v>
                </c:pt>
                <c:pt idx="7">
                  <c:v>80</c:v>
                </c:pt>
                <c:pt idx="8">
                  <c:v>74.285714285714292</c:v>
                </c:pt>
                <c:pt idx="9">
                  <c:v>71.428571428571431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6-4022-A306-FE59E00F0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115280"/>
        <c:axId val="452115696"/>
      </c:barChart>
      <c:catAx>
        <c:axId val="4521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15696"/>
        <c:crosses val="autoZero"/>
        <c:auto val="1"/>
        <c:lblAlgn val="ctr"/>
        <c:lblOffset val="100"/>
        <c:noMultiLvlLbl val="0"/>
      </c:catAx>
      <c:valAx>
        <c:axId val="45211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1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İnşaat</a:t>
            </a:r>
            <a:r>
              <a:rPr lang="tr-TR" baseline="0"/>
              <a:t> Mühendisliği</a:t>
            </a:r>
          </a:p>
          <a:p>
            <a:pPr>
              <a:defRPr/>
            </a:pPr>
            <a:r>
              <a:rPr lang="tr-TR" baseline="0"/>
              <a:t>İdari Memnuniyet Oranı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Tablolar!$G$31:$G$40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Tablolar!$H$31:$H$40</c:f>
              <c:numCache>
                <c:formatCode>General</c:formatCode>
                <c:ptCount val="10"/>
                <c:pt idx="0">
                  <c:v>85.454545454545453</c:v>
                </c:pt>
                <c:pt idx="1">
                  <c:v>87.272727272727266</c:v>
                </c:pt>
                <c:pt idx="2">
                  <c:v>87.272727272727266</c:v>
                </c:pt>
                <c:pt idx="3">
                  <c:v>87.272727272727266</c:v>
                </c:pt>
                <c:pt idx="4">
                  <c:v>89.090909090909079</c:v>
                </c:pt>
                <c:pt idx="5">
                  <c:v>84</c:v>
                </c:pt>
                <c:pt idx="6">
                  <c:v>86</c:v>
                </c:pt>
                <c:pt idx="7">
                  <c:v>84</c:v>
                </c:pt>
                <c:pt idx="8">
                  <c:v>78</c:v>
                </c:pt>
                <c:pt idx="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0-407D-9174-92178580F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403808"/>
        <c:axId val="406404224"/>
      </c:barChart>
      <c:catAx>
        <c:axId val="40640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404224"/>
        <c:crosses val="autoZero"/>
        <c:auto val="1"/>
        <c:lblAlgn val="ctr"/>
        <c:lblOffset val="100"/>
        <c:noMultiLvlLbl val="0"/>
      </c:catAx>
      <c:valAx>
        <c:axId val="4064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40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Endüstri Mühendisliği</a:t>
            </a:r>
          </a:p>
          <a:p>
            <a:pPr>
              <a:defRPr/>
            </a:pPr>
            <a:r>
              <a:rPr lang="tr-TR"/>
              <a:t>Öğrenci</a:t>
            </a:r>
            <a:r>
              <a:rPr lang="tr-TR" baseline="0"/>
              <a:t>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Tablolar!$AB$47:$AB$56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Tablolar!$AC$47:$AC$56</c:f>
              <c:numCache>
                <c:formatCode>General</c:formatCode>
                <c:ptCount val="10"/>
                <c:pt idx="0">
                  <c:v>89.230769230769226</c:v>
                </c:pt>
                <c:pt idx="1">
                  <c:v>86.153846153846146</c:v>
                </c:pt>
                <c:pt idx="2">
                  <c:v>86.153846153846146</c:v>
                </c:pt>
                <c:pt idx="3">
                  <c:v>86.4</c:v>
                </c:pt>
                <c:pt idx="4">
                  <c:v>84</c:v>
                </c:pt>
                <c:pt idx="5">
                  <c:v>83.2</c:v>
                </c:pt>
                <c:pt idx="6">
                  <c:v>84</c:v>
                </c:pt>
                <c:pt idx="7">
                  <c:v>79.230769230769226</c:v>
                </c:pt>
                <c:pt idx="8">
                  <c:v>80</c:v>
                </c:pt>
                <c:pt idx="9">
                  <c:v>84.166666666666657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4-4E32-8A73-1CBC9CCD1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396048"/>
        <c:axId val="426947712"/>
      </c:barChart>
      <c:catAx>
        <c:axId val="45239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947712"/>
        <c:crosses val="autoZero"/>
        <c:auto val="1"/>
        <c:lblAlgn val="ctr"/>
        <c:lblOffset val="100"/>
        <c:noMultiLvlLbl val="0"/>
      </c:catAx>
      <c:valAx>
        <c:axId val="42694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9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Endüstri</a:t>
            </a:r>
            <a:r>
              <a:rPr lang="tr-TR" baseline="0"/>
              <a:t> Mühendisliği</a:t>
            </a:r>
          </a:p>
          <a:p>
            <a:pPr>
              <a:defRPr/>
            </a:pP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Tablolar!$L$45:$L$54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Tablolar!$M$45:$M$54</c:f>
              <c:numCache>
                <c:formatCode>General</c:formatCode>
                <c:ptCount val="10"/>
                <c:pt idx="0">
                  <c:v>87.5</c:v>
                </c:pt>
                <c:pt idx="1">
                  <c:v>82.5</c:v>
                </c:pt>
                <c:pt idx="2">
                  <c:v>82.5</c:v>
                </c:pt>
                <c:pt idx="3">
                  <c:v>75</c:v>
                </c:pt>
                <c:pt idx="4">
                  <c:v>82.5</c:v>
                </c:pt>
                <c:pt idx="5">
                  <c:v>80</c:v>
                </c:pt>
                <c:pt idx="6">
                  <c:v>77.142857142857139</c:v>
                </c:pt>
                <c:pt idx="7">
                  <c:v>71.428571428571431</c:v>
                </c:pt>
                <c:pt idx="8">
                  <c:v>71.428571428571431</c:v>
                </c:pt>
                <c:pt idx="9">
                  <c:v>77.142857142857139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3-4891-BD7D-99E4C9544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549136"/>
        <c:axId val="452725440"/>
      </c:barChart>
      <c:catAx>
        <c:axId val="44354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725440"/>
        <c:crosses val="autoZero"/>
        <c:auto val="1"/>
        <c:lblAlgn val="ctr"/>
        <c:lblOffset val="100"/>
        <c:noMultiLvlLbl val="0"/>
      </c:catAx>
      <c:valAx>
        <c:axId val="45272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4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Endüstri</a:t>
            </a:r>
            <a:r>
              <a:rPr lang="tr-TR" baseline="0"/>
              <a:t> Mühendisliği </a:t>
            </a:r>
          </a:p>
          <a:p>
            <a:pPr>
              <a:defRPr/>
            </a:pPr>
            <a:r>
              <a:rPr lang="tr-TR" baseline="0"/>
              <a:t>İdari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Tablolar!$G$45:$G$54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Tablolar!$H$45:$H$54</c:f>
              <c:numCache>
                <c:formatCode>General</c:formatCode>
                <c:ptCount val="10"/>
                <c:pt idx="0">
                  <c:v>85.454545454545453</c:v>
                </c:pt>
                <c:pt idx="1">
                  <c:v>87.272727272727266</c:v>
                </c:pt>
                <c:pt idx="2">
                  <c:v>81.818181818181813</c:v>
                </c:pt>
                <c:pt idx="3">
                  <c:v>81.818181818181813</c:v>
                </c:pt>
                <c:pt idx="4">
                  <c:v>81.818181818181813</c:v>
                </c:pt>
                <c:pt idx="5">
                  <c:v>84</c:v>
                </c:pt>
                <c:pt idx="6">
                  <c:v>82</c:v>
                </c:pt>
                <c:pt idx="7">
                  <c:v>82</c:v>
                </c:pt>
                <c:pt idx="8">
                  <c:v>82</c:v>
                </c:pt>
                <c:pt idx="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F-4934-8B1F-B339582EB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998768"/>
        <c:axId val="437999184"/>
      </c:barChart>
      <c:catAx>
        <c:axId val="43799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999184"/>
        <c:crosses val="autoZero"/>
        <c:auto val="1"/>
        <c:lblAlgn val="ctr"/>
        <c:lblOffset val="100"/>
        <c:noMultiLvlLbl val="0"/>
      </c:catAx>
      <c:valAx>
        <c:axId val="43799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99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Elektrik-Elektronik Mühendisliği </a:t>
            </a:r>
          </a:p>
          <a:p>
            <a:pPr>
              <a:defRPr/>
            </a:pPr>
            <a:r>
              <a:rPr lang="tr-TR"/>
              <a:t>Öğrenci Memnuniyet</a:t>
            </a:r>
            <a:r>
              <a:rPr lang="tr-TR" baseline="0"/>
              <a:t>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Tablolar!$AB$63:$AB$72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Tablolar!$AC$63:$AC$72</c:f>
              <c:numCache>
                <c:formatCode>General</c:formatCode>
                <c:ptCount val="10"/>
                <c:pt idx="0">
                  <c:v>75.555555555555557</c:v>
                </c:pt>
                <c:pt idx="1">
                  <c:v>70.370370370370367</c:v>
                </c:pt>
                <c:pt idx="2">
                  <c:v>74.814814814814824</c:v>
                </c:pt>
                <c:pt idx="3">
                  <c:v>74.814814814814824</c:v>
                </c:pt>
                <c:pt idx="4">
                  <c:v>74.074074074074076</c:v>
                </c:pt>
                <c:pt idx="5">
                  <c:v>74.400000000000006</c:v>
                </c:pt>
                <c:pt idx="6">
                  <c:v>77.599999999999994</c:v>
                </c:pt>
                <c:pt idx="7">
                  <c:v>78.400000000000006</c:v>
                </c:pt>
                <c:pt idx="8">
                  <c:v>77.599999999999994</c:v>
                </c:pt>
                <c:pt idx="9">
                  <c:v>77.599999999999994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B-4376-AF93-A8213AD57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034832"/>
        <c:axId val="441304864"/>
      </c:barChart>
      <c:catAx>
        <c:axId val="4030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4864"/>
        <c:crosses val="autoZero"/>
        <c:auto val="1"/>
        <c:lblAlgn val="ctr"/>
        <c:lblOffset val="100"/>
        <c:noMultiLvlLbl val="0"/>
      </c:catAx>
      <c:valAx>
        <c:axId val="4413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3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Dekanlık</a:t>
            </a:r>
          </a:p>
          <a:p>
            <a:pPr>
              <a:defRPr/>
            </a:pPr>
            <a:r>
              <a:rPr lang="tr-TR"/>
              <a:t>Akademisyen</a:t>
            </a:r>
            <a:r>
              <a:rPr lang="tr-TR" baseline="0"/>
              <a:t> Memnuniyet Oranı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Tablolar!$L$2:$L$11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Tablolar!$M$2:$M$11</c:f>
              <c:numCache>
                <c:formatCode>General</c:formatCode>
                <c:ptCount val="10"/>
                <c:pt idx="0">
                  <c:v>92.5</c:v>
                </c:pt>
                <c:pt idx="1">
                  <c:v>92.5</c:v>
                </c:pt>
                <c:pt idx="2">
                  <c:v>85</c:v>
                </c:pt>
                <c:pt idx="3">
                  <c:v>92.5</c:v>
                </c:pt>
                <c:pt idx="4">
                  <c:v>92.5</c:v>
                </c:pt>
                <c:pt idx="5">
                  <c:v>93.333333333333343</c:v>
                </c:pt>
                <c:pt idx="6">
                  <c:v>84.444444444444443</c:v>
                </c:pt>
                <c:pt idx="7">
                  <c:v>84.444444444444443</c:v>
                </c:pt>
                <c:pt idx="8">
                  <c:v>82.222222222222214</c:v>
                </c:pt>
                <c:pt idx="9">
                  <c:v>88.888888888888886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A-4F87-97A9-F067C0D1C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866304"/>
        <c:axId val="426948128"/>
      </c:barChart>
      <c:catAx>
        <c:axId val="4048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948128"/>
        <c:crosses val="autoZero"/>
        <c:auto val="1"/>
        <c:lblAlgn val="ctr"/>
        <c:lblOffset val="100"/>
        <c:noMultiLvlLbl val="0"/>
      </c:catAx>
      <c:valAx>
        <c:axId val="42694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8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Elektrik-Elektronik</a:t>
            </a:r>
            <a:r>
              <a:rPr lang="tr-TR" baseline="0"/>
              <a:t> Mühendisliği</a:t>
            </a:r>
          </a:p>
          <a:p>
            <a:pPr>
              <a:defRPr/>
            </a:pP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Tablolar!$L$60:$L$69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Tablolar!$M$60:$M$69</c:f>
              <c:numCache>
                <c:formatCode>General</c:formatCode>
                <c:ptCount val="10"/>
                <c:pt idx="0">
                  <c:v>90</c:v>
                </c:pt>
                <c:pt idx="1">
                  <c:v>86.666666666666657</c:v>
                </c:pt>
                <c:pt idx="2">
                  <c:v>73.333333333333329</c:v>
                </c:pt>
                <c:pt idx="3">
                  <c:v>80</c:v>
                </c:pt>
                <c:pt idx="4">
                  <c:v>83.333333333333343</c:v>
                </c:pt>
                <c:pt idx="5">
                  <c:v>84</c:v>
                </c:pt>
                <c:pt idx="6">
                  <c:v>80</c:v>
                </c:pt>
                <c:pt idx="7">
                  <c:v>85</c:v>
                </c:pt>
                <c:pt idx="8">
                  <c:v>90</c:v>
                </c:pt>
                <c:pt idx="9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F-4EAB-8382-C24D80A77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218144"/>
        <c:axId val="337218560"/>
      </c:barChart>
      <c:catAx>
        <c:axId val="33721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18560"/>
        <c:crosses val="autoZero"/>
        <c:auto val="1"/>
        <c:lblAlgn val="ctr"/>
        <c:lblOffset val="100"/>
        <c:noMultiLvlLbl val="0"/>
      </c:catAx>
      <c:valAx>
        <c:axId val="33721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1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Elektrik-Elektronik Mühendisliği</a:t>
            </a:r>
          </a:p>
          <a:p>
            <a:pPr>
              <a:defRPr/>
            </a:pPr>
            <a:r>
              <a:rPr lang="tr-TR"/>
              <a:t>İdari</a:t>
            </a:r>
            <a:r>
              <a:rPr lang="tr-TR" baseline="0"/>
              <a:t>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Tablolar!$G$60:$G$69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Tablolar!$H$60:$H$69</c:f>
              <c:numCache>
                <c:formatCode>General</c:formatCode>
                <c:ptCount val="10"/>
                <c:pt idx="0">
                  <c:v>83.636363636363626</c:v>
                </c:pt>
                <c:pt idx="1">
                  <c:v>83.636363636363626</c:v>
                </c:pt>
                <c:pt idx="2">
                  <c:v>81.818181818181813</c:v>
                </c:pt>
                <c:pt idx="3">
                  <c:v>83.636363636363626</c:v>
                </c:pt>
                <c:pt idx="4">
                  <c:v>80</c:v>
                </c:pt>
                <c:pt idx="5">
                  <c:v>84</c:v>
                </c:pt>
                <c:pt idx="6">
                  <c:v>84</c:v>
                </c:pt>
                <c:pt idx="7">
                  <c:v>84</c:v>
                </c:pt>
                <c:pt idx="8">
                  <c:v>86</c:v>
                </c:pt>
                <c:pt idx="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5-4393-AC2B-15BC50A2F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132224"/>
        <c:axId val="431132640"/>
      </c:barChart>
      <c:catAx>
        <c:axId val="43113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32640"/>
        <c:crosses val="autoZero"/>
        <c:auto val="1"/>
        <c:lblAlgn val="ctr"/>
        <c:lblOffset val="100"/>
        <c:noMultiLvlLbl val="0"/>
      </c:catAx>
      <c:valAx>
        <c:axId val="43113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Mühendislik Fakültesi </a:t>
            </a:r>
            <a:br>
              <a:rPr lang="tr-TR"/>
            </a:br>
            <a:r>
              <a:rPr lang="tr-TR"/>
              <a:t>Genel Memnuniyet Sonuçları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026441139302035E-2"/>
          <c:y val="0.14672444499032763"/>
          <c:w val="0.93899825021872263"/>
          <c:h val="0.68517509203249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'Genel Değerlendirme'!$B$1</c:f>
              <c:strCache>
                <c:ptCount val="1"/>
                <c:pt idx="0">
                  <c:v>Dekanlık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Değerlendirme'!$B$2:$B$5</c:f>
              <c:numCache>
                <c:formatCode>General</c:formatCode>
                <c:ptCount val="4"/>
                <c:pt idx="0">
                  <c:v>83.5</c:v>
                </c:pt>
                <c:pt idx="1">
                  <c:v>88.8</c:v>
                </c:pt>
                <c:pt idx="2">
                  <c:v>80.400000000000006</c:v>
                </c:pt>
                <c:pt idx="3">
                  <c:v>81.019047619047626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2-4BB6-A00F-D7E4AB49BC14}"/>
            </c:ext>
          </c:extLst>
        </c:ser>
        <c:ser>
          <c:idx val="1"/>
          <c:order val="1"/>
          <c:tx>
            <c:strRef>
              <c:f>'Genel Değerlendirme'!$C$1</c:f>
              <c:strCache>
                <c:ptCount val="1"/>
                <c:pt idx="0">
                  <c:v>Bilgisayar Mühendisliği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Değerlendirme'!$C$2:$C$5</c:f>
              <c:numCache>
                <c:formatCode>General</c:formatCode>
                <c:ptCount val="4"/>
                <c:pt idx="0">
                  <c:v>80.099999999999994</c:v>
                </c:pt>
                <c:pt idx="1">
                  <c:v>88</c:v>
                </c:pt>
                <c:pt idx="2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2-4BB6-A00F-D7E4AB49BC14}"/>
            </c:ext>
          </c:extLst>
        </c:ser>
        <c:ser>
          <c:idx val="2"/>
          <c:order val="2"/>
          <c:tx>
            <c:strRef>
              <c:f>'Genel Değerlendirme'!$D$1</c:f>
              <c:strCache>
                <c:ptCount val="1"/>
                <c:pt idx="0">
                  <c:v>İnşaat Mühendisliği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Değerlendirme'!$D$2:$D$5</c:f>
              <c:numCache>
                <c:formatCode>General</c:formatCode>
                <c:ptCount val="4"/>
                <c:pt idx="0">
                  <c:v>85.4</c:v>
                </c:pt>
                <c:pt idx="1">
                  <c:v>73.400000000000006</c:v>
                </c:pt>
                <c:pt idx="2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32-4BB6-A00F-D7E4AB49BC14}"/>
            </c:ext>
          </c:extLst>
        </c:ser>
        <c:ser>
          <c:idx val="3"/>
          <c:order val="3"/>
          <c:tx>
            <c:strRef>
              <c:f>'Genel Değerlendirme'!$E$1</c:f>
              <c:strCache>
                <c:ptCount val="1"/>
                <c:pt idx="0">
                  <c:v>Endüstri Mühendisliği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Değerlendirme'!$E$2:$E$5</c:f>
              <c:numCache>
                <c:formatCode>General</c:formatCode>
                <c:ptCount val="4"/>
                <c:pt idx="0">
                  <c:v>83.2</c:v>
                </c:pt>
                <c:pt idx="1">
                  <c:v>78.7</c:v>
                </c:pt>
                <c:pt idx="2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32-4BB6-A00F-D7E4AB49BC14}"/>
            </c:ext>
          </c:extLst>
        </c:ser>
        <c:ser>
          <c:idx val="4"/>
          <c:order val="4"/>
          <c:tx>
            <c:strRef>
              <c:f>'Genel Değerlendirme'!$F$1</c:f>
              <c:strCache>
                <c:ptCount val="1"/>
                <c:pt idx="0">
                  <c:v>Elektrik-Elektronik Mühendisliği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Değerlendirme'!$F$2:$F$5</c:f>
              <c:numCache>
                <c:formatCode>General</c:formatCode>
                <c:ptCount val="4"/>
                <c:pt idx="0">
                  <c:v>83.7</c:v>
                </c:pt>
                <c:pt idx="1">
                  <c:v>84.2</c:v>
                </c:pt>
                <c:pt idx="2">
                  <c:v>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32-4BB6-A00F-D7E4AB49BC14}"/>
            </c:ext>
          </c:extLst>
        </c:ser>
        <c:ser>
          <c:idx val="5"/>
          <c:order val="5"/>
          <c:tx>
            <c:strRef>
              <c:f>'Genel Değerlendirme'!$G$1</c:f>
              <c:strCache>
                <c:ptCount val="1"/>
                <c:pt idx="0">
                  <c:v>Fakülte Sekreterliği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Değerlendirme'!$G$2:$G$5</c:f>
              <c:numCache>
                <c:formatCode>General</c:formatCode>
                <c:ptCount val="4"/>
                <c:pt idx="0">
                  <c:v>77</c:v>
                </c:pt>
                <c:pt idx="1">
                  <c:v>85.1</c:v>
                </c:pt>
                <c:pt idx="2">
                  <c:v>75.7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32-4BB6-A00F-D7E4AB49BC14}"/>
            </c:ext>
          </c:extLst>
        </c:ser>
        <c:ser>
          <c:idx val="6"/>
          <c:order val="6"/>
          <c:tx>
            <c:strRef>
              <c:f>'Genel Değerlendirme'!$H$1</c:f>
              <c:strCache>
                <c:ptCount val="1"/>
                <c:pt idx="0">
                  <c:v>Fakülte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'Genel Değerlendirme'!$A$2:$A$5</c:f>
              <c:strCache>
                <c:ptCount val="4"/>
                <c:pt idx="0">
                  <c:v>İdari</c:v>
                </c:pt>
                <c:pt idx="1">
                  <c:v>Akademik</c:v>
                </c:pt>
                <c:pt idx="2">
                  <c:v>Öğrenci</c:v>
                </c:pt>
                <c:pt idx="3">
                  <c:v>Genel Ortalama</c:v>
                </c:pt>
              </c:strCache>
            </c:strRef>
          </c:cat>
          <c:val>
            <c:numRef>
              <c:f>'Genel Değerlendirme'!$H$2:$H$5</c:f>
              <c:numCache>
                <c:formatCode>General</c:formatCode>
                <c:ptCount val="4"/>
                <c:pt idx="0">
                  <c:v>76.7</c:v>
                </c:pt>
                <c:pt idx="1">
                  <c:v>77.099999999999994</c:v>
                </c:pt>
                <c:pt idx="2">
                  <c:v>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32-4BB6-A00F-D7E4AB49B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678224"/>
        <c:axId val="343857808"/>
      </c:barChart>
      <c:catAx>
        <c:axId val="33067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57808"/>
        <c:crosses val="autoZero"/>
        <c:auto val="1"/>
        <c:lblAlgn val="ctr"/>
        <c:lblOffset val="100"/>
        <c:noMultiLvlLbl val="0"/>
      </c:catAx>
      <c:valAx>
        <c:axId val="34385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67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111111111111101E-2"/>
          <c:y val="0.89201449661040666"/>
          <c:w val="0.91388888888888897"/>
          <c:h val="9.17369491270986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Dekanlık</a:t>
            </a:r>
            <a:endParaRPr lang="tr-TR" baseline="0"/>
          </a:p>
          <a:p>
            <a:pPr>
              <a:defRPr/>
            </a:pPr>
            <a:r>
              <a:rPr lang="tr-TR" baseline="0"/>
              <a:t>İdari Memuniyet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Tablolar!$G$2:$G$11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Tablolar!$H$2:$H$11</c:f>
              <c:numCache>
                <c:formatCode>General</c:formatCode>
                <c:ptCount val="10"/>
                <c:pt idx="0">
                  <c:v>87.272727272727266</c:v>
                </c:pt>
                <c:pt idx="1">
                  <c:v>90.909090909090921</c:v>
                </c:pt>
                <c:pt idx="2">
                  <c:v>89.090909090909079</c:v>
                </c:pt>
                <c:pt idx="3">
                  <c:v>90.909090909090921</c:v>
                </c:pt>
                <c:pt idx="4">
                  <c:v>90.909090909090921</c:v>
                </c:pt>
                <c:pt idx="5">
                  <c:v>76</c:v>
                </c:pt>
                <c:pt idx="6">
                  <c:v>78</c:v>
                </c:pt>
                <c:pt idx="7">
                  <c:v>76</c:v>
                </c:pt>
                <c:pt idx="8">
                  <c:v>78</c:v>
                </c:pt>
                <c:pt idx="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B-44BF-9D36-F2688EC92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564080"/>
        <c:axId val="478564496"/>
      </c:barChart>
      <c:catAx>
        <c:axId val="47856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564496"/>
        <c:crosses val="autoZero"/>
        <c:auto val="1"/>
        <c:lblAlgn val="ctr"/>
        <c:lblOffset val="100"/>
        <c:noMultiLvlLbl val="0"/>
      </c:catAx>
      <c:valAx>
        <c:axId val="47856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56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 </a:t>
            </a:r>
          </a:p>
          <a:p>
            <a:pPr>
              <a:defRPr/>
            </a:pPr>
            <a:r>
              <a:rPr lang="tr-TR"/>
              <a:t>Öğrenci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Tablolar!$AB$94:$AB$99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Tablolar!$AC$94:$AC$99</c:f>
              <c:numCache>
                <c:formatCode>General</c:formatCode>
                <c:ptCount val="6"/>
                <c:pt idx="0">
                  <c:v>79.487179487179489</c:v>
                </c:pt>
                <c:pt idx="1">
                  <c:v>64</c:v>
                </c:pt>
                <c:pt idx="2">
                  <c:v>69</c:v>
                </c:pt>
                <c:pt idx="3">
                  <c:v>67</c:v>
                </c:pt>
                <c:pt idx="4">
                  <c:v>72.972972972972968</c:v>
                </c:pt>
                <c:pt idx="5">
                  <c:v>70.769230769230774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76E-A244-D516CA18D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868896"/>
        <c:axId val="451868480"/>
      </c:barChart>
      <c:catAx>
        <c:axId val="45186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868480"/>
        <c:crosses val="autoZero"/>
        <c:auto val="1"/>
        <c:lblAlgn val="ctr"/>
        <c:lblOffset val="100"/>
        <c:noMultiLvlLbl val="0"/>
      </c:catAx>
      <c:valAx>
        <c:axId val="45186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86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</a:t>
            </a:r>
            <a:endParaRPr lang="tr-TR" baseline="0"/>
          </a:p>
          <a:p>
            <a:pPr>
              <a:defRPr/>
            </a:pP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Tablolar!$L$90:$L$95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Tablolar!$M$90:$M$95</c:f>
              <c:numCache>
                <c:formatCode>General</c:formatCode>
                <c:ptCount val="6"/>
                <c:pt idx="0">
                  <c:v>88.571428571428584</c:v>
                </c:pt>
                <c:pt idx="1">
                  <c:v>68.571428571428569</c:v>
                </c:pt>
                <c:pt idx="2">
                  <c:v>80</c:v>
                </c:pt>
                <c:pt idx="3">
                  <c:v>80</c:v>
                </c:pt>
                <c:pt idx="4">
                  <c:v>68.571428571428569</c:v>
                </c:pt>
                <c:pt idx="5">
                  <c:v>77.142857142857139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E-46D5-AAB0-A4B63B1CE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205840"/>
        <c:axId val="430124640"/>
      </c:barChart>
      <c:catAx>
        <c:axId val="40320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4640"/>
        <c:crosses val="autoZero"/>
        <c:auto val="1"/>
        <c:lblAlgn val="ctr"/>
        <c:lblOffset val="100"/>
        <c:noMultiLvlLbl val="0"/>
      </c:catAx>
      <c:valAx>
        <c:axId val="43012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0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 </a:t>
            </a:r>
          </a:p>
          <a:p>
            <a:pPr>
              <a:defRPr/>
            </a:pPr>
            <a:r>
              <a:rPr lang="tr-TR"/>
              <a:t>İdari Memnuniyet</a:t>
            </a:r>
            <a:r>
              <a:rPr lang="tr-TR" baseline="0"/>
              <a:t>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Tablolar!$G$90:$G$95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Tablolar!$H$90:$H$95</c:f>
              <c:numCache>
                <c:formatCode>General</c:formatCode>
                <c:ptCount val="6"/>
                <c:pt idx="0">
                  <c:v>78.181818181818187</c:v>
                </c:pt>
                <c:pt idx="1">
                  <c:v>70.909090909090907</c:v>
                </c:pt>
                <c:pt idx="2">
                  <c:v>78.181818181818187</c:v>
                </c:pt>
                <c:pt idx="3">
                  <c:v>80</c:v>
                </c:pt>
                <c:pt idx="4">
                  <c:v>78.181818181818187</c:v>
                </c:pt>
                <c:pt idx="5">
                  <c:v>74.545454545454547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6-4195-956B-7C9AD83A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025184"/>
        <c:axId val="438201024"/>
      </c:barChart>
      <c:catAx>
        <c:axId val="2130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01024"/>
        <c:crosses val="autoZero"/>
        <c:auto val="1"/>
        <c:lblAlgn val="ctr"/>
        <c:lblOffset val="100"/>
        <c:noMultiLvlLbl val="0"/>
      </c:catAx>
      <c:valAx>
        <c:axId val="43820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2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 Sekreterliği</a:t>
            </a:r>
          </a:p>
          <a:p>
            <a:pPr>
              <a:defRPr/>
            </a:pPr>
            <a:r>
              <a:rPr lang="tr-TR"/>
              <a:t>Öğrenci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Tablolar!$AB$78:$AB$88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Tablolar!$AC$78:$AC$88</c:f>
              <c:numCache>
                <c:formatCode>General</c:formatCode>
                <c:ptCount val="11"/>
                <c:pt idx="0">
                  <c:v>81</c:v>
                </c:pt>
                <c:pt idx="1">
                  <c:v>77.948717948717942</c:v>
                </c:pt>
                <c:pt idx="2">
                  <c:v>72.307692307692307</c:v>
                </c:pt>
                <c:pt idx="3">
                  <c:v>73.333333333333329</c:v>
                </c:pt>
                <c:pt idx="4">
                  <c:v>73.333333333333329</c:v>
                </c:pt>
                <c:pt idx="5">
                  <c:v>74.736842105263165</c:v>
                </c:pt>
                <c:pt idx="6">
                  <c:v>71.794871794871796</c:v>
                </c:pt>
                <c:pt idx="7">
                  <c:v>77</c:v>
                </c:pt>
                <c:pt idx="8">
                  <c:v>75.897435897435898</c:v>
                </c:pt>
                <c:pt idx="9">
                  <c:v>77.948717948717942</c:v>
                </c:pt>
                <c:pt idx="10">
                  <c:v>77.948717948717942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0-42E4-98D2-03F783122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091296"/>
        <c:axId val="406310128"/>
      </c:barChart>
      <c:catAx>
        <c:axId val="4270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310128"/>
        <c:crosses val="autoZero"/>
        <c:auto val="1"/>
        <c:lblAlgn val="ctr"/>
        <c:lblOffset val="100"/>
        <c:noMultiLvlLbl val="0"/>
      </c:catAx>
      <c:valAx>
        <c:axId val="40631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09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</a:t>
            </a:r>
            <a:r>
              <a:rPr lang="tr-TR" baseline="0"/>
              <a:t> Sekreterliği </a:t>
            </a:r>
          </a:p>
          <a:p>
            <a:pPr>
              <a:defRPr/>
            </a:pPr>
            <a:r>
              <a:rPr lang="tr-TR" baseline="0"/>
              <a:t>Akademisyen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Tablolar!$L$75:$L$85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Tablolar!$M$75:$M$85</c:f>
              <c:numCache>
                <c:formatCode>General</c:formatCode>
                <c:ptCount val="11"/>
                <c:pt idx="0">
                  <c:v>92.5</c:v>
                </c:pt>
                <c:pt idx="1">
                  <c:v>92.5</c:v>
                </c:pt>
                <c:pt idx="2">
                  <c:v>87.5</c:v>
                </c:pt>
                <c:pt idx="3">
                  <c:v>82.5</c:v>
                </c:pt>
                <c:pt idx="4">
                  <c:v>72.5</c:v>
                </c:pt>
                <c:pt idx="5">
                  <c:v>75</c:v>
                </c:pt>
                <c:pt idx="6">
                  <c:v>82.5</c:v>
                </c:pt>
                <c:pt idx="7">
                  <c:v>87.5</c:v>
                </c:pt>
                <c:pt idx="8">
                  <c:v>88</c:v>
                </c:pt>
                <c:pt idx="9">
                  <c:v>92</c:v>
                </c:pt>
                <c:pt idx="1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4-4055-82B2-4AD504685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976544"/>
        <c:axId val="482976128"/>
      </c:barChart>
      <c:catAx>
        <c:axId val="48297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6128"/>
        <c:crosses val="autoZero"/>
        <c:auto val="1"/>
        <c:lblAlgn val="ctr"/>
        <c:lblOffset val="100"/>
        <c:noMultiLvlLbl val="0"/>
      </c:catAx>
      <c:valAx>
        <c:axId val="48297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Fakülte</a:t>
            </a:r>
            <a:r>
              <a:rPr lang="tr-TR" baseline="0"/>
              <a:t> Sekreterliği</a:t>
            </a:r>
          </a:p>
          <a:p>
            <a:pPr>
              <a:defRPr/>
            </a:pPr>
            <a:r>
              <a:rPr lang="tr-TR" baseline="0"/>
              <a:t>İdari Memnuniyet Oranı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Tablolar!$G$75:$G$85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Tablolar!$H$75:$H$85</c:f>
              <c:numCache>
                <c:formatCode>General</c:formatCode>
                <c:ptCount val="11"/>
                <c:pt idx="0">
                  <c:v>81.818181818181813</c:v>
                </c:pt>
                <c:pt idx="1">
                  <c:v>81.818181818181813</c:v>
                </c:pt>
                <c:pt idx="2">
                  <c:v>80</c:v>
                </c:pt>
                <c:pt idx="3">
                  <c:v>70.909090909090907</c:v>
                </c:pt>
                <c:pt idx="4">
                  <c:v>72.72727272727272</c:v>
                </c:pt>
                <c:pt idx="5">
                  <c:v>74.545454545454547</c:v>
                </c:pt>
                <c:pt idx="6">
                  <c:v>76.363636363636374</c:v>
                </c:pt>
                <c:pt idx="7">
                  <c:v>76.363636363636374</c:v>
                </c:pt>
                <c:pt idx="8">
                  <c:v>78.181818181818187</c:v>
                </c:pt>
                <c:pt idx="9">
                  <c:v>78.181818181818187</c:v>
                </c:pt>
                <c:pt idx="10">
                  <c:v>76.363636363636374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A-4445-93A6-3FF7F96A9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355232"/>
        <c:axId val="437355648"/>
      </c:barChart>
      <c:catAx>
        <c:axId val="4373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355648"/>
        <c:crosses val="autoZero"/>
        <c:auto val="1"/>
        <c:lblAlgn val="ctr"/>
        <c:lblOffset val="100"/>
        <c:noMultiLvlLbl val="0"/>
      </c:catAx>
      <c:valAx>
        <c:axId val="43735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35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23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MÜHENDİSLİK FAKÜLTESİ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15/11/2018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61837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34606"/>
              </p:ext>
            </p:extLst>
          </p:nvPr>
        </p:nvGraphicFramePr>
        <p:xfrm>
          <a:off x="467544" y="1264701"/>
          <a:ext cx="8064897" cy="46645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Velileri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Eğitim,Sosyal İmkanlar,Kariyer Planlama,Güçlü İletişim ve Empati,Kurumsal Yapı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 alınmadı.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Halkı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Katkı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 alınmadı,</a:t>
                      </a:r>
                      <a:r>
                        <a:rPr lang="tr-TR" sz="1100" baseline="0" dirty="0" smtClean="0"/>
                        <a:t> sosyal sorumluluk projeleri ve etkinlikler ile karşılanmaktadır.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388510"/>
                  </a:ext>
                </a:extLst>
              </a:tr>
              <a:tr h="308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İşbirliği,Problemlere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Çözüm,Nitelikli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Stajyer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İşbirliği</a:t>
                      </a:r>
                      <a:r>
                        <a:rPr lang="tr-TR" sz="1100" baseline="0" dirty="0" smtClean="0"/>
                        <a:t> sürdürülerek stajyer istihdamı ve ortak öğrenci projeleri ile sağlanmaktadır.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07318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Yaratan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Üretilerek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Yaygınlaştırılması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AB ve TÜBİTAK proje</a:t>
                      </a:r>
                      <a:r>
                        <a:rPr lang="tr-TR" sz="1100" baseline="0" dirty="0" smtClean="0"/>
                        <a:t> raporlarında başarılı sonuçlar elde edilmektedir.</a:t>
                      </a:r>
                      <a:endParaRPr 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76197"/>
                  </a:ext>
                </a:extLst>
              </a:tr>
              <a:tr h="251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Ticaret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Odaları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İşbirlikçi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ATSO</a:t>
                      </a:r>
                      <a:r>
                        <a:rPr lang="tr-TR" sz="1100" baseline="0" dirty="0" smtClean="0"/>
                        <a:t> ile Endüstri 4.0 ve Antalya 4.0 çalışmaları yapılmaktadır.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390386"/>
                  </a:ext>
                </a:extLst>
              </a:tr>
              <a:tr h="2231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Doğru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İletilen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Bilgi,Güçlü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İletişim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Şikayet alınmadı.</a:t>
                      </a:r>
                      <a:endParaRPr 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4707"/>
                  </a:ext>
                </a:extLst>
              </a:tr>
              <a:tr h="166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Toplulukları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gelişimi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sevdikleri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birleşebilmesi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Öğrenci topluluklarının</a:t>
                      </a:r>
                      <a:r>
                        <a:rPr lang="tr-TR" sz="1100" baseline="0" dirty="0" smtClean="0"/>
                        <a:t> ihtiyaçları karşılanmaktadır.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78255"/>
                  </a:ext>
                </a:extLst>
              </a:tr>
              <a:tr h="137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Proje ve danışmanlık hizmetleri sürdürülmektedir.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597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Teknoloji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transfer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işbirlikçi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Ortak</a:t>
                      </a:r>
                      <a:r>
                        <a:rPr lang="tr-TR" sz="1100" baseline="0" dirty="0" smtClean="0"/>
                        <a:t> ulusal ve uluslararası projeler yürütülmektedir.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48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Liseler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Fakültemizin tanıtımı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Tanıtım çalışmalarına destek verilmektedir.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5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TMMOB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olanaklarının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yaratılması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işbirliği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Karşılıklı konferanslar düzenlenmektedir.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060715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		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SÜREÇ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PERFORMANS İZLEME KARNESİ (SPİK)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11</a:t>
            </a:fld>
            <a:endParaRPr lang="tr-TR" dirty="0"/>
          </a:p>
        </p:txBody>
      </p:sp>
      <p:pic>
        <p:nvPicPr>
          <p:cNvPr id="14" name="Resim 10"/>
          <p:cNvPicPr/>
          <p:nvPr/>
        </p:nvPicPr>
        <p:blipFill>
          <a:blip r:embed="rId3"/>
          <a:stretch>
            <a:fillRect/>
          </a:stretch>
        </p:blipFill>
        <p:spPr>
          <a:xfrm>
            <a:off x="323528" y="274638"/>
            <a:ext cx="1581430" cy="47384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573630"/>
              </p:ext>
            </p:extLst>
          </p:nvPr>
        </p:nvGraphicFramePr>
        <p:xfrm>
          <a:off x="0" y="1417638"/>
          <a:ext cx="9144000" cy="493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11210860" imgH="5057775" progId="Excel.Sheet.12">
                  <p:embed/>
                </p:oleObj>
              </mc:Choice>
              <mc:Fallback>
                <p:oleObj name="Worksheet" r:id="rId4" imgW="11210860" imgH="50577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417638"/>
                        <a:ext cx="9144000" cy="4938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" name="Resim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6200"/>
            <a:ext cx="15811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		</a:t>
            </a:r>
            <a:r>
              <a:rPr lang="en-US" b="1" dirty="0">
                <a:solidFill>
                  <a:srgbClr val="FF0000"/>
                </a:solidFill>
              </a:rPr>
              <a:t>SÜREÇ PERFORMANS İZLEME KARNESİ (SPİK)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2289"/>
            <a:ext cx="1581430" cy="473849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46198"/>
              </p:ext>
            </p:extLst>
          </p:nvPr>
        </p:nvGraphicFramePr>
        <p:xfrm>
          <a:off x="-6" y="1628800"/>
          <a:ext cx="9144002" cy="4727551"/>
        </p:xfrm>
        <a:graphic>
          <a:graphicData uri="http://schemas.openxmlformats.org/drawingml/2006/table">
            <a:tbl>
              <a:tblPr/>
              <a:tblGrid>
                <a:gridCol w="530246">
                  <a:extLst>
                    <a:ext uri="{9D8B030D-6E8A-4147-A177-3AD203B41FA5}">
                      <a16:colId xmlns:a16="http://schemas.microsoft.com/office/drawing/2014/main" val="2533128060"/>
                    </a:ext>
                  </a:extLst>
                </a:gridCol>
                <a:gridCol w="1933191">
                  <a:extLst>
                    <a:ext uri="{9D8B030D-6E8A-4147-A177-3AD203B41FA5}">
                      <a16:colId xmlns:a16="http://schemas.microsoft.com/office/drawing/2014/main" val="3311301734"/>
                    </a:ext>
                  </a:extLst>
                </a:gridCol>
                <a:gridCol w="720804">
                  <a:extLst>
                    <a:ext uri="{9D8B030D-6E8A-4147-A177-3AD203B41FA5}">
                      <a16:colId xmlns:a16="http://schemas.microsoft.com/office/drawing/2014/main" val="827078632"/>
                    </a:ext>
                  </a:extLst>
                </a:gridCol>
                <a:gridCol w="656180">
                  <a:extLst>
                    <a:ext uri="{9D8B030D-6E8A-4147-A177-3AD203B41FA5}">
                      <a16:colId xmlns:a16="http://schemas.microsoft.com/office/drawing/2014/main" val="3820924887"/>
                    </a:ext>
                  </a:extLst>
                </a:gridCol>
                <a:gridCol w="875598">
                  <a:extLst>
                    <a:ext uri="{9D8B030D-6E8A-4147-A177-3AD203B41FA5}">
                      <a16:colId xmlns:a16="http://schemas.microsoft.com/office/drawing/2014/main" val="840331694"/>
                    </a:ext>
                  </a:extLst>
                </a:gridCol>
                <a:gridCol w="279900">
                  <a:extLst>
                    <a:ext uri="{9D8B030D-6E8A-4147-A177-3AD203B41FA5}">
                      <a16:colId xmlns:a16="http://schemas.microsoft.com/office/drawing/2014/main" val="722001014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4033739739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4136437938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3375859447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2926809601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946222902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2003792143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1059861259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2233270092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2986568551"/>
                    </a:ext>
                  </a:extLst>
                </a:gridCol>
                <a:gridCol w="240269">
                  <a:extLst>
                    <a:ext uri="{9D8B030D-6E8A-4147-A177-3AD203B41FA5}">
                      <a16:colId xmlns:a16="http://schemas.microsoft.com/office/drawing/2014/main" val="737168312"/>
                    </a:ext>
                  </a:extLst>
                </a:gridCol>
                <a:gridCol w="273409">
                  <a:extLst>
                    <a:ext uri="{9D8B030D-6E8A-4147-A177-3AD203B41FA5}">
                      <a16:colId xmlns:a16="http://schemas.microsoft.com/office/drawing/2014/main" val="1201268045"/>
                    </a:ext>
                  </a:extLst>
                </a:gridCol>
                <a:gridCol w="397686">
                  <a:extLst>
                    <a:ext uri="{9D8B030D-6E8A-4147-A177-3AD203B41FA5}">
                      <a16:colId xmlns:a16="http://schemas.microsoft.com/office/drawing/2014/main" val="1063569412"/>
                    </a:ext>
                  </a:extLst>
                </a:gridCol>
                <a:gridCol w="389399">
                  <a:extLst>
                    <a:ext uri="{9D8B030D-6E8A-4147-A177-3AD203B41FA5}">
                      <a16:colId xmlns:a16="http://schemas.microsoft.com/office/drawing/2014/main" val="1623957534"/>
                    </a:ext>
                  </a:extLst>
                </a:gridCol>
                <a:gridCol w="386639">
                  <a:extLst>
                    <a:ext uri="{9D8B030D-6E8A-4147-A177-3AD203B41FA5}">
                      <a16:colId xmlns:a16="http://schemas.microsoft.com/office/drawing/2014/main" val="4119378072"/>
                    </a:ext>
                  </a:extLst>
                </a:gridCol>
              </a:tblGrid>
              <a:tr h="17657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39095"/>
                  </a:ext>
                </a:extLst>
              </a:tr>
              <a:tr h="17657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272786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457112"/>
                  </a:ext>
                </a:extLst>
              </a:tr>
              <a:tr h="835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Memnuniyet Oranı (Sadece Turizm Dekanlık için geçerlidir)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092101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40099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Teknoparkta Şirket Açan Akademik Personel Sayısı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9321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20634"/>
                  </a:ext>
                </a:extLst>
              </a:tr>
              <a:tr h="835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Katılımcı Sayısının Planlanan Katılımcı Sayısına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35503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Organizasyon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93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0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SÜREÇ </a:t>
            </a:r>
            <a:r>
              <a:rPr lang="en-US" b="1" dirty="0">
                <a:solidFill>
                  <a:srgbClr val="FF0000"/>
                </a:solidFill>
              </a:rPr>
              <a:t>PERFORMANS İZLEME KARNESİ (SPİK)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702646"/>
              </p:ext>
            </p:extLst>
          </p:nvPr>
        </p:nvGraphicFramePr>
        <p:xfrm>
          <a:off x="4" y="1471362"/>
          <a:ext cx="9143991" cy="4884990"/>
        </p:xfrm>
        <a:graphic>
          <a:graphicData uri="http://schemas.openxmlformats.org/drawingml/2006/table">
            <a:tbl>
              <a:tblPr/>
              <a:tblGrid>
                <a:gridCol w="530246">
                  <a:extLst>
                    <a:ext uri="{9D8B030D-6E8A-4147-A177-3AD203B41FA5}">
                      <a16:colId xmlns:a16="http://schemas.microsoft.com/office/drawing/2014/main" val="2615259681"/>
                    </a:ext>
                  </a:extLst>
                </a:gridCol>
                <a:gridCol w="1933193">
                  <a:extLst>
                    <a:ext uri="{9D8B030D-6E8A-4147-A177-3AD203B41FA5}">
                      <a16:colId xmlns:a16="http://schemas.microsoft.com/office/drawing/2014/main" val="4237100286"/>
                    </a:ext>
                  </a:extLst>
                </a:gridCol>
                <a:gridCol w="720804">
                  <a:extLst>
                    <a:ext uri="{9D8B030D-6E8A-4147-A177-3AD203B41FA5}">
                      <a16:colId xmlns:a16="http://schemas.microsoft.com/office/drawing/2014/main" val="3831652432"/>
                    </a:ext>
                  </a:extLst>
                </a:gridCol>
                <a:gridCol w="883692">
                  <a:extLst>
                    <a:ext uri="{9D8B030D-6E8A-4147-A177-3AD203B41FA5}">
                      <a16:colId xmlns:a16="http://schemas.microsoft.com/office/drawing/2014/main" val="92876835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687911928"/>
                    </a:ext>
                  </a:extLst>
                </a:gridCol>
                <a:gridCol w="279912">
                  <a:extLst>
                    <a:ext uri="{9D8B030D-6E8A-4147-A177-3AD203B41FA5}">
                      <a16:colId xmlns:a16="http://schemas.microsoft.com/office/drawing/2014/main" val="343910792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572564109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2620597545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3218062424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561081412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939106989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700733822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981562515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003445759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2291422198"/>
                    </a:ext>
                  </a:extLst>
                </a:gridCol>
                <a:gridCol w="240268">
                  <a:extLst>
                    <a:ext uri="{9D8B030D-6E8A-4147-A177-3AD203B41FA5}">
                      <a16:colId xmlns:a16="http://schemas.microsoft.com/office/drawing/2014/main" val="924103848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3069053326"/>
                    </a:ext>
                  </a:extLst>
                </a:gridCol>
                <a:gridCol w="397686">
                  <a:extLst>
                    <a:ext uri="{9D8B030D-6E8A-4147-A177-3AD203B41FA5}">
                      <a16:colId xmlns:a16="http://schemas.microsoft.com/office/drawing/2014/main" val="2180123332"/>
                    </a:ext>
                  </a:extLst>
                </a:gridCol>
                <a:gridCol w="389399">
                  <a:extLst>
                    <a:ext uri="{9D8B030D-6E8A-4147-A177-3AD203B41FA5}">
                      <a16:colId xmlns:a16="http://schemas.microsoft.com/office/drawing/2014/main" val="3042194107"/>
                    </a:ext>
                  </a:extLst>
                </a:gridCol>
                <a:gridCol w="386640">
                  <a:extLst>
                    <a:ext uri="{9D8B030D-6E8A-4147-A177-3AD203B41FA5}">
                      <a16:colId xmlns:a16="http://schemas.microsoft.com/office/drawing/2014/main" val="1942941695"/>
                    </a:ext>
                  </a:extLst>
                </a:gridCol>
              </a:tblGrid>
              <a:tr h="17783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627109"/>
                  </a:ext>
                </a:extLst>
              </a:tr>
              <a:tr h="1778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48849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71326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Dereceye Girilen Yarışma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82166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Başvurulan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0.5952381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008055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Endeksli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0.53571429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0.913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161969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Atıf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26.6190476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30.83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19418"/>
                  </a:ext>
                </a:extLst>
              </a:tr>
              <a:tr h="6307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Yürütülmekte Olan Araştırma Projesi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0.33333333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97061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 Yayınlanmış Kitap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03213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16604"/>
                  </a:ext>
                </a:extLst>
              </a:tr>
              <a:tr h="487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Toplam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1.14285714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3997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28362"/>
            <a:ext cx="1581430" cy="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SÜREÇ </a:t>
            </a:r>
            <a:r>
              <a:rPr lang="en-US" b="1" dirty="0">
                <a:solidFill>
                  <a:srgbClr val="FF0000"/>
                </a:solidFill>
              </a:rPr>
              <a:t>PERFORMANS İZLEME KARNESİ (SPİK)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260642"/>
              </p:ext>
            </p:extLst>
          </p:nvPr>
        </p:nvGraphicFramePr>
        <p:xfrm>
          <a:off x="4" y="1210141"/>
          <a:ext cx="9132847" cy="5270626"/>
        </p:xfrm>
        <a:graphic>
          <a:graphicData uri="http://schemas.openxmlformats.org/drawingml/2006/table">
            <a:tbl>
              <a:tblPr/>
              <a:tblGrid>
                <a:gridCol w="529601">
                  <a:extLst>
                    <a:ext uri="{9D8B030D-6E8A-4147-A177-3AD203B41FA5}">
                      <a16:colId xmlns:a16="http://schemas.microsoft.com/office/drawing/2014/main" val="512720537"/>
                    </a:ext>
                  </a:extLst>
                </a:gridCol>
                <a:gridCol w="1930834">
                  <a:extLst>
                    <a:ext uri="{9D8B030D-6E8A-4147-A177-3AD203B41FA5}">
                      <a16:colId xmlns:a16="http://schemas.microsoft.com/office/drawing/2014/main" val="2955584540"/>
                    </a:ext>
                  </a:extLst>
                </a:gridCol>
                <a:gridCol w="719926">
                  <a:extLst>
                    <a:ext uri="{9D8B030D-6E8A-4147-A177-3AD203B41FA5}">
                      <a16:colId xmlns:a16="http://schemas.microsoft.com/office/drawing/2014/main" val="2686284199"/>
                    </a:ext>
                  </a:extLst>
                </a:gridCol>
                <a:gridCol w="750268">
                  <a:extLst>
                    <a:ext uri="{9D8B030D-6E8A-4147-A177-3AD203B41FA5}">
                      <a16:colId xmlns:a16="http://schemas.microsoft.com/office/drawing/2014/main" val="3560201252"/>
                    </a:ext>
                  </a:extLst>
                </a:gridCol>
                <a:gridCol w="786126">
                  <a:extLst>
                    <a:ext uri="{9D8B030D-6E8A-4147-A177-3AD203B41FA5}">
                      <a16:colId xmlns:a16="http://schemas.microsoft.com/office/drawing/2014/main" val="3789978566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4034666782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2366034456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2565680739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2844579975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3174467034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458473317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3577923838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3637950981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2577622655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942148305"/>
                    </a:ext>
                  </a:extLst>
                </a:gridCol>
                <a:gridCol w="239975">
                  <a:extLst>
                    <a:ext uri="{9D8B030D-6E8A-4147-A177-3AD203B41FA5}">
                      <a16:colId xmlns:a16="http://schemas.microsoft.com/office/drawing/2014/main" val="847475781"/>
                    </a:ext>
                  </a:extLst>
                </a:gridCol>
                <a:gridCol w="273075">
                  <a:extLst>
                    <a:ext uri="{9D8B030D-6E8A-4147-A177-3AD203B41FA5}">
                      <a16:colId xmlns:a16="http://schemas.microsoft.com/office/drawing/2014/main" val="2096362017"/>
                    </a:ext>
                  </a:extLst>
                </a:gridCol>
                <a:gridCol w="397200">
                  <a:extLst>
                    <a:ext uri="{9D8B030D-6E8A-4147-A177-3AD203B41FA5}">
                      <a16:colId xmlns:a16="http://schemas.microsoft.com/office/drawing/2014/main" val="1378589279"/>
                    </a:ext>
                  </a:extLst>
                </a:gridCol>
                <a:gridCol w="388925">
                  <a:extLst>
                    <a:ext uri="{9D8B030D-6E8A-4147-A177-3AD203B41FA5}">
                      <a16:colId xmlns:a16="http://schemas.microsoft.com/office/drawing/2014/main" val="3057174634"/>
                    </a:ext>
                  </a:extLst>
                </a:gridCol>
                <a:gridCol w="386167">
                  <a:extLst>
                    <a:ext uri="{9D8B030D-6E8A-4147-A177-3AD203B41FA5}">
                      <a16:colId xmlns:a16="http://schemas.microsoft.com/office/drawing/2014/main" val="3308272092"/>
                    </a:ext>
                  </a:extLst>
                </a:gridCol>
              </a:tblGrid>
              <a:tr h="1561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360831"/>
                  </a:ext>
                </a:extLst>
              </a:tr>
              <a:tr h="15613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557180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0699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 Başına Düşen Kitap Bölümü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…….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0.0952381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764730"/>
                  </a:ext>
                </a:extLst>
              </a:tr>
              <a:tr h="55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Anketi Sonucu Aksiyon Gerçekleşme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46512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1584"/>
                  </a:ext>
                </a:extLst>
              </a:tr>
              <a:tr h="55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Katılımcı Sayısı/Planlanan Katılımcı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2.1.5.-2.1.6.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58563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Oranı (Etkinliklerden)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2.1.5.-2.1.6.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32149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Memnuniyet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822837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İşveren Memnuniyet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975421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Yayın Sayısı Artış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2.4.3.-2.4.4.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91697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Üniversitelerle Yapılan Ortak Proje Sayısı Artış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462787"/>
                  </a:ext>
                </a:extLst>
              </a:tr>
              <a:tr h="427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Dahil Edildiği Projelerin Başarı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79693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9249" y="6529892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 dirty="0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28362"/>
            <a:ext cx="1581430" cy="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SÜREÇ </a:t>
            </a:r>
            <a:r>
              <a:rPr lang="en-US" b="1" dirty="0">
                <a:solidFill>
                  <a:srgbClr val="FF0000"/>
                </a:solidFill>
              </a:rPr>
              <a:t>PERFORMANS İZLEME KARNESİ (SPİK)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084956"/>
              </p:ext>
            </p:extLst>
          </p:nvPr>
        </p:nvGraphicFramePr>
        <p:xfrm>
          <a:off x="6" y="1340768"/>
          <a:ext cx="9143991" cy="5112567"/>
        </p:xfrm>
        <a:graphic>
          <a:graphicData uri="http://schemas.openxmlformats.org/drawingml/2006/table">
            <a:tbl>
              <a:tblPr/>
              <a:tblGrid>
                <a:gridCol w="530246">
                  <a:extLst>
                    <a:ext uri="{9D8B030D-6E8A-4147-A177-3AD203B41FA5}">
                      <a16:colId xmlns:a16="http://schemas.microsoft.com/office/drawing/2014/main" val="2935908940"/>
                    </a:ext>
                  </a:extLst>
                </a:gridCol>
                <a:gridCol w="1933192">
                  <a:extLst>
                    <a:ext uri="{9D8B030D-6E8A-4147-A177-3AD203B41FA5}">
                      <a16:colId xmlns:a16="http://schemas.microsoft.com/office/drawing/2014/main" val="2505159561"/>
                    </a:ext>
                  </a:extLst>
                </a:gridCol>
                <a:gridCol w="740403">
                  <a:extLst>
                    <a:ext uri="{9D8B030D-6E8A-4147-A177-3AD203B41FA5}">
                      <a16:colId xmlns:a16="http://schemas.microsoft.com/office/drawing/2014/main" val="39011913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18143048"/>
                    </a:ext>
                  </a:extLst>
                </a:gridCol>
                <a:gridCol w="654574">
                  <a:extLst>
                    <a:ext uri="{9D8B030D-6E8A-4147-A177-3AD203B41FA5}">
                      <a16:colId xmlns:a16="http://schemas.microsoft.com/office/drawing/2014/main" val="900826710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646134568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4003160633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286909877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133036011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087968413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2929453781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866440909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251381625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2874081117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433883360"/>
                    </a:ext>
                  </a:extLst>
                </a:gridCol>
                <a:gridCol w="240268">
                  <a:extLst>
                    <a:ext uri="{9D8B030D-6E8A-4147-A177-3AD203B41FA5}">
                      <a16:colId xmlns:a16="http://schemas.microsoft.com/office/drawing/2014/main" val="1190534668"/>
                    </a:ext>
                  </a:extLst>
                </a:gridCol>
                <a:gridCol w="273408">
                  <a:extLst>
                    <a:ext uri="{9D8B030D-6E8A-4147-A177-3AD203B41FA5}">
                      <a16:colId xmlns:a16="http://schemas.microsoft.com/office/drawing/2014/main" val="1748936149"/>
                    </a:ext>
                  </a:extLst>
                </a:gridCol>
                <a:gridCol w="397685">
                  <a:extLst>
                    <a:ext uri="{9D8B030D-6E8A-4147-A177-3AD203B41FA5}">
                      <a16:colId xmlns:a16="http://schemas.microsoft.com/office/drawing/2014/main" val="3400205162"/>
                    </a:ext>
                  </a:extLst>
                </a:gridCol>
                <a:gridCol w="389400">
                  <a:extLst>
                    <a:ext uri="{9D8B030D-6E8A-4147-A177-3AD203B41FA5}">
                      <a16:colId xmlns:a16="http://schemas.microsoft.com/office/drawing/2014/main" val="4180968163"/>
                    </a:ext>
                  </a:extLst>
                </a:gridCol>
                <a:gridCol w="386639">
                  <a:extLst>
                    <a:ext uri="{9D8B030D-6E8A-4147-A177-3AD203B41FA5}">
                      <a16:colId xmlns:a16="http://schemas.microsoft.com/office/drawing/2014/main" val="49320382"/>
                    </a:ext>
                  </a:extLst>
                </a:gridCol>
              </a:tblGrid>
              <a:tr h="169175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9118"/>
                  </a:ext>
                </a:extLst>
              </a:tr>
              <a:tr h="16917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44351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246485"/>
                  </a:ext>
                </a:extLst>
              </a:tr>
              <a:tr h="601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Dahil Edildiği Projelerden Memnuniyet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93845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Derslerin Başarı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644775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Süreç  Memnuniyet Oranı (İç Müşteri)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6696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1131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10966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16876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79945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676907"/>
                  </a:ext>
                </a:extLst>
              </a:tr>
              <a:tr h="46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4277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28362"/>
            <a:ext cx="1581430" cy="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21" y="151773"/>
            <a:ext cx="8296026" cy="7302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		</a:t>
            </a:r>
            <a:r>
              <a:rPr lang="en-US" sz="2200" b="1" dirty="0" smtClean="0">
                <a:solidFill>
                  <a:srgbClr val="FF0000"/>
                </a:solidFill>
              </a:rPr>
              <a:t>SÜREÇ </a:t>
            </a:r>
            <a:r>
              <a:rPr lang="en-US" sz="2200" b="1" dirty="0">
                <a:solidFill>
                  <a:srgbClr val="FF0000"/>
                </a:solidFill>
              </a:rPr>
              <a:t>PERFORMANS İZLEME </a:t>
            </a:r>
            <a:r>
              <a:rPr lang="tr-TR" sz="2200" b="1" dirty="0" smtClean="0">
                <a:solidFill>
                  <a:srgbClr val="FF0000"/>
                </a:solidFill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KARNESİ </a:t>
            </a:r>
            <a:r>
              <a:rPr lang="en-US" sz="2200" b="1" dirty="0">
                <a:solidFill>
                  <a:srgbClr val="FF0000"/>
                </a:solidFill>
              </a:rPr>
              <a:t>(SPİK)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28362"/>
            <a:ext cx="1581430" cy="473849"/>
          </a:xfrm>
          <a:prstGeom prst="rect">
            <a:avLst/>
          </a:prstGeom>
        </p:spPr>
      </p:pic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59567"/>
              </p:ext>
            </p:extLst>
          </p:nvPr>
        </p:nvGraphicFramePr>
        <p:xfrm>
          <a:off x="5" y="978799"/>
          <a:ext cx="9143994" cy="5377552"/>
        </p:xfrm>
        <a:graphic>
          <a:graphicData uri="http://schemas.openxmlformats.org/drawingml/2006/table">
            <a:tbl>
              <a:tblPr/>
              <a:tblGrid>
                <a:gridCol w="530245">
                  <a:extLst>
                    <a:ext uri="{9D8B030D-6E8A-4147-A177-3AD203B41FA5}">
                      <a16:colId xmlns:a16="http://schemas.microsoft.com/office/drawing/2014/main" val="4195617333"/>
                    </a:ext>
                  </a:extLst>
                </a:gridCol>
                <a:gridCol w="1933185">
                  <a:extLst>
                    <a:ext uri="{9D8B030D-6E8A-4147-A177-3AD203B41FA5}">
                      <a16:colId xmlns:a16="http://schemas.microsoft.com/office/drawing/2014/main" val="1704747975"/>
                    </a:ext>
                  </a:extLst>
                </a:gridCol>
                <a:gridCol w="720801">
                  <a:extLst>
                    <a:ext uri="{9D8B030D-6E8A-4147-A177-3AD203B41FA5}">
                      <a16:colId xmlns:a16="http://schemas.microsoft.com/office/drawing/2014/main" val="2633507815"/>
                    </a:ext>
                  </a:extLst>
                </a:gridCol>
                <a:gridCol w="883710">
                  <a:extLst>
                    <a:ext uri="{9D8B030D-6E8A-4147-A177-3AD203B41FA5}">
                      <a16:colId xmlns:a16="http://schemas.microsoft.com/office/drawing/2014/main" val="678280227"/>
                    </a:ext>
                  </a:extLst>
                </a:gridCol>
                <a:gridCol w="654556">
                  <a:extLst>
                    <a:ext uri="{9D8B030D-6E8A-4147-A177-3AD203B41FA5}">
                      <a16:colId xmlns:a16="http://schemas.microsoft.com/office/drawing/2014/main" val="3437934271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2971539769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2710611780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1576321241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2604247386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1733608879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809654139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3197171905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3935825432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397752917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3040038942"/>
                    </a:ext>
                  </a:extLst>
                </a:gridCol>
                <a:gridCol w="240267">
                  <a:extLst>
                    <a:ext uri="{9D8B030D-6E8A-4147-A177-3AD203B41FA5}">
                      <a16:colId xmlns:a16="http://schemas.microsoft.com/office/drawing/2014/main" val="3163833832"/>
                    </a:ext>
                  </a:extLst>
                </a:gridCol>
                <a:gridCol w="273410">
                  <a:extLst>
                    <a:ext uri="{9D8B030D-6E8A-4147-A177-3AD203B41FA5}">
                      <a16:colId xmlns:a16="http://schemas.microsoft.com/office/drawing/2014/main" val="1621870017"/>
                    </a:ext>
                  </a:extLst>
                </a:gridCol>
                <a:gridCol w="397685">
                  <a:extLst>
                    <a:ext uri="{9D8B030D-6E8A-4147-A177-3AD203B41FA5}">
                      <a16:colId xmlns:a16="http://schemas.microsoft.com/office/drawing/2014/main" val="3597000870"/>
                    </a:ext>
                  </a:extLst>
                </a:gridCol>
                <a:gridCol w="389399">
                  <a:extLst>
                    <a:ext uri="{9D8B030D-6E8A-4147-A177-3AD203B41FA5}">
                      <a16:colId xmlns:a16="http://schemas.microsoft.com/office/drawing/2014/main" val="1495138934"/>
                    </a:ext>
                  </a:extLst>
                </a:gridCol>
                <a:gridCol w="386636">
                  <a:extLst>
                    <a:ext uri="{9D8B030D-6E8A-4147-A177-3AD203B41FA5}">
                      <a16:colId xmlns:a16="http://schemas.microsoft.com/office/drawing/2014/main" val="1531545804"/>
                    </a:ext>
                  </a:extLst>
                </a:gridCol>
              </a:tblGrid>
              <a:tr h="1388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47429"/>
                  </a:ext>
                </a:extLst>
              </a:tr>
              <a:tr h="21882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119754"/>
                  </a:ext>
                </a:extLst>
              </a:tr>
              <a:tr h="10941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Kriteri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Olduğu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Stratejik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Faaliyet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3212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55244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01078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60670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696553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04363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6568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2451"/>
                  </a:ext>
                </a:extLst>
              </a:tr>
              <a:tr h="436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0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SÜREÇ </a:t>
            </a:r>
            <a:r>
              <a:rPr lang="en-US" b="1" dirty="0">
                <a:solidFill>
                  <a:srgbClr val="FF0000"/>
                </a:solidFill>
              </a:rPr>
              <a:t>PERFORMANS İZLEME </a:t>
            </a:r>
            <a:r>
              <a:rPr lang="tr-TR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KARNESİ (SPİK)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4740"/>
              </p:ext>
            </p:extLst>
          </p:nvPr>
        </p:nvGraphicFramePr>
        <p:xfrm>
          <a:off x="35496" y="1556793"/>
          <a:ext cx="9036494" cy="3416290"/>
        </p:xfrm>
        <a:graphic>
          <a:graphicData uri="http://schemas.openxmlformats.org/drawingml/2006/table">
            <a:tbl>
              <a:tblPr/>
              <a:tblGrid>
                <a:gridCol w="2408553">
                  <a:extLst>
                    <a:ext uri="{9D8B030D-6E8A-4147-A177-3AD203B41FA5}">
                      <a16:colId xmlns:a16="http://schemas.microsoft.com/office/drawing/2014/main" val="167399232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852110688"/>
                    </a:ext>
                  </a:extLst>
                </a:gridCol>
                <a:gridCol w="712977">
                  <a:extLst>
                    <a:ext uri="{9D8B030D-6E8A-4147-A177-3AD203B41FA5}">
                      <a16:colId xmlns:a16="http://schemas.microsoft.com/office/drawing/2014/main" val="709414771"/>
                    </a:ext>
                  </a:extLst>
                </a:gridCol>
                <a:gridCol w="737562">
                  <a:extLst>
                    <a:ext uri="{9D8B030D-6E8A-4147-A177-3AD203B41FA5}">
                      <a16:colId xmlns:a16="http://schemas.microsoft.com/office/drawing/2014/main" val="3793010909"/>
                    </a:ext>
                  </a:extLst>
                </a:gridCol>
                <a:gridCol w="778537">
                  <a:extLst>
                    <a:ext uri="{9D8B030D-6E8A-4147-A177-3AD203B41FA5}">
                      <a16:colId xmlns:a16="http://schemas.microsoft.com/office/drawing/2014/main" val="2852089584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592291661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8094379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3975036100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191621965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2728636631"/>
                    </a:ext>
                  </a:extLst>
                </a:gridCol>
                <a:gridCol w="273171">
                  <a:extLst>
                    <a:ext uri="{9D8B030D-6E8A-4147-A177-3AD203B41FA5}">
                      <a16:colId xmlns:a16="http://schemas.microsoft.com/office/drawing/2014/main" val="2461945591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009998297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271103097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191510719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402416648"/>
                    </a:ext>
                  </a:extLst>
                </a:gridCol>
                <a:gridCol w="240392">
                  <a:extLst>
                    <a:ext uri="{9D8B030D-6E8A-4147-A177-3AD203B41FA5}">
                      <a16:colId xmlns:a16="http://schemas.microsoft.com/office/drawing/2014/main" val="8896732"/>
                    </a:ext>
                  </a:extLst>
                </a:gridCol>
                <a:gridCol w="270439">
                  <a:extLst>
                    <a:ext uri="{9D8B030D-6E8A-4147-A177-3AD203B41FA5}">
                      <a16:colId xmlns:a16="http://schemas.microsoft.com/office/drawing/2014/main" val="1938107798"/>
                    </a:ext>
                  </a:extLst>
                </a:gridCol>
                <a:gridCol w="393366">
                  <a:extLst>
                    <a:ext uri="{9D8B030D-6E8A-4147-A177-3AD203B41FA5}">
                      <a16:colId xmlns:a16="http://schemas.microsoft.com/office/drawing/2014/main" val="318617728"/>
                    </a:ext>
                  </a:extLst>
                </a:gridCol>
                <a:gridCol w="385171">
                  <a:extLst>
                    <a:ext uri="{9D8B030D-6E8A-4147-A177-3AD203B41FA5}">
                      <a16:colId xmlns:a16="http://schemas.microsoft.com/office/drawing/2014/main" val="661412261"/>
                    </a:ext>
                  </a:extLst>
                </a:gridCol>
                <a:gridCol w="376975">
                  <a:extLst>
                    <a:ext uri="{9D8B030D-6E8A-4147-A177-3AD203B41FA5}">
                      <a16:colId xmlns:a16="http://schemas.microsoft.com/office/drawing/2014/main" val="92687252"/>
                    </a:ext>
                  </a:extLst>
                </a:gridCol>
              </a:tblGrid>
              <a:tr h="19591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11527"/>
                  </a:ext>
                </a:extLst>
              </a:tr>
              <a:tr h="3761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90483"/>
                  </a:ext>
                </a:extLst>
              </a:tr>
              <a:tr h="19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75870"/>
                  </a:ext>
                </a:extLst>
              </a:tr>
              <a:tr h="19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506380"/>
                  </a:ext>
                </a:extLst>
              </a:tr>
              <a:tr h="19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68305"/>
                  </a:ext>
                </a:extLst>
              </a:tr>
              <a:tr h="19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949549"/>
                  </a:ext>
                </a:extLst>
              </a:tr>
              <a:tr h="19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11607"/>
                  </a:ext>
                </a:extLst>
              </a:tr>
              <a:tr h="186118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KIRMIZI </a:t>
                      </a:r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İLE YAZILANLAR ÜNİVERSİTENİN TÜM SÜREÇLERİNİN ORTAK HEDEFLERİDİR.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350382"/>
                  </a:ext>
                </a:extLst>
              </a:tr>
              <a:tr h="3483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STRATEJİK </a:t>
                      </a:r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PLAN NO SU OLMAYAN HEDEFLER KYS </a:t>
                      </a:r>
                      <a:r>
                        <a:rPr lang="en-US" sz="7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ŞYS KAPSAMINDA VERİLMİŞTİR.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519925"/>
                  </a:ext>
                </a:extLst>
              </a:tr>
              <a:tr h="2057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SİSTEM ONAYI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798437"/>
                  </a:ext>
                </a:extLst>
              </a:tr>
              <a:tr h="9485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AYŞE ÇONA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PROF.DR. NECATİ AĞIRALİOĞLU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2524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5" name="Resim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28362"/>
            <a:ext cx="1581430" cy="47384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26785888"/>
            <a:ext cx="4191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27295475"/>
            <a:ext cx="576262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813" y="27290713"/>
            <a:ext cx="565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88" y="26700163"/>
            <a:ext cx="6572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55" y="2022087"/>
            <a:ext cx="399489" cy="43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962205"/>
            <a:ext cx="625211" cy="54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062" y="2558542"/>
            <a:ext cx="546064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714" y="2590020"/>
            <a:ext cx="533507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4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51720" y="20942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92834"/>
              </p:ext>
            </p:extLst>
          </p:nvPr>
        </p:nvGraphicFramePr>
        <p:xfrm>
          <a:off x="107521" y="855752"/>
          <a:ext cx="8928958" cy="758512"/>
        </p:xfrm>
        <a:graphic>
          <a:graphicData uri="http://schemas.openxmlformats.org/drawingml/2006/table">
            <a:tbl>
              <a:tblPr/>
              <a:tblGrid>
                <a:gridCol w="3480080">
                  <a:extLst>
                    <a:ext uri="{9D8B030D-6E8A-4147-A177-3AD203B41FA5}">
                      <a16:colId xmlns:a16="http://schemas.microsoft.com/office/drawing/2014/main" val="395131418"/>
                    </a:ext>
                  </a:extLst>
                </a:gridCol>
                <a:gridCol w="320638">
                  <a:extLst>
                    <a:ext uri="{9D8B030D-6E8A-4147-A177-3AD203B41FA5}">
                      <a16:colId xmlns:a16="http://schemas.microsoft.com/office/drawing/2014/main" val="308214432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73110045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075708491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09151831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2546735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0401239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59076557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52787255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078728434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413065288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107825718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562869728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448521985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618828596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414159488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856763306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484828385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593035264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29074495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611967708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445693294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45591223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57091298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127549756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73924561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4020286031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44173677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27672385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982917648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57913790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57441138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840436903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13745500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115073144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69465982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88537201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0934520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426049840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71387496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31422061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85395629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28469368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251759685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539032217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319932170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736341639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64386339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761187822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401142238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310501783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2629571153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3748710311"/>
                    </a:ext>
                  </a:extLst>
                </a:gridCol>
                <a:gridCol w="98620">
                  <a:extLst>
                    <a:ext uri="{9D8B030D-6E8A-4147-A177-3AD203B41FA5}">
                      <a16:colId xmlns:a16="http://schemas.microsoft.com/office/drawing/2014/main" val="1824412645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547032"/>
                  </a:ext>
                </a:extLst>
              </a:tr>
              <a:tr h="241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82467"/>
                  </a:ext>
                </a:extLst>
              </a:tr>
              <a:tr h="241345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7772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67275"/>
              </p:ext>
            </p:extLst>
          </p:nvPr>
        </p:nvGraphicFramePr>
        <p:xfrm>
          <a:off x="107497" y="1633304"/>
          <a:ext cx="8928998" cy="4860764"/>
        </p:xfrm>
        <a:graphic>
          <a:graphicData uri="http://schemas.openxmlformats.org/drawingml/2006/table">
            <a:tbl>
              <a:tblPr/>
              <a:tblGrid>
                <a:gridCol w="3513775">
                  <a:extLst>
                    <a:ext uri="{9D8B030D-6E8A-4147-A177-3AD203B41FA5}">
                      <a16:colId xmlns:a16="http://schemas.microsoft.com/office/drawing/2014/main" val="1482507666"/>
                    </a:ext>
                  </a:extLst>
                </a:gridCol>
                <a:gridCol w="231759">
                  <a:extLst>
                    <a:ext uri="{9D8B030D-6E8A-4147-A177-3AD203B41FA5}">
                      <a16:colId xmlns:a16="http://schemas.microsoft.com/office/drawing/2014/main" val="307588610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76638043"/>
                    </a:ext>
                  </a:extLst>
                </a:gridCol>
                <a:gridCol w="97103">
                  <a:extLst>
                    <a:ext uri="{9D8B030D-6E8A-4147-A177-3AD203B41FA5}">
                      <a16:colId xmlns:a16="http://schemas.microsoft.com/office/drawing/2014/main" val="4063872280"/>
                    </a:ext>
                  </a:extLst>
                </a:gridCol>
                <a:gridCol w="102261">
                  <a:extLst>
                    <a:ext uri="{9D8B030D-6E8A-4147-A177-3AD203B41FA5}">
                      <a16:colId xmlns:a16="http://schemas.microsoft.com/office/drawing/2014/main" val="11516578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1121063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33253953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9749819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3414436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0573032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1987377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0962790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02727273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3569102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34089022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7956920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1140966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61305815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0199936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5299289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206058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9751491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56994474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76877055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5112581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63089919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0009349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998253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52223538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3949446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1664323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3170124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32223008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1775560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7443815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99608152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4053760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1289492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1008380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30300732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39934994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7964719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3744112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13808120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843681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5262415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1324775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6784704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9385640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4092327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8883738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9531111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5506666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738555036"/>
                    </a:ext>
                  </a:extLst>
                </a:gridCol>
              </a:tblGrid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Öğrenci Memnuniyet Oranı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80039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59910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1.1.Öğrenci  Memnuniyet Anketlerinin Yapılması ve Analiz Edilmesi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41118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37464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Anket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Sonucu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İyileştirme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Aksiyonlarının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Gerçekleştirilmesi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499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67561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1.3. Memnuniyet anketleri sonucu çıkan uygunsuzlukların değerlendirilmesi için fakülte toplantısı düzenlenmesi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72735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10949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1.4. Mühendislik Fakültesinde İlave Akademik Personel İstihdamı için Fakülte toplantısının düzenlenmesi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13546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612267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1.5. Müfredatların Sektörlerin İhtiyacına Göre Güncellenmesi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722907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21591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1.6. MÜDEK Akreditasyonun Çalışmalarının Yapılması 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17384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26884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1.7. İngilizce Eğitim Kalite İyileştirmesi Hakkında Müfredat Çalışmalarının Yapılması 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134746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6279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1.8. Mühendislik Fakültesi öğrencilerinin TAI,TÜBİTAK,TIE,ASELSAN'a, Bilim Sanayi ve Teknoloji Bakanlığı'na, Enerji ve Tabii Kaynaklar Bakanlığı, Milli Savunma Bakanlığı'na ziyaret amaçlı götürülmesi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1168"/>
                  </a:ext>
                </a:extLst>
              </a:tr>
              <a:tr h="265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35190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1.9. Sektördeki Önemli İnsanların Konuk Konuşmacı  Olarak Çağrılması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92916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87666"/>
                  </a:ext>
                </a:extLst>
              </a:tr>
              <a:tr h="212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1.10. Three Master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Fizibilite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Taslak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Çalışmalarının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Gerçekleştirilerek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Hayata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Geçirilmesi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68674"/>
                  </a:ext>
                </a:extLst>
              </a:tr>
              <a:tr h="212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37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KALİTE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 PLANLARI</a:t>
            </a:r>
            <a:b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48617"/>
              </p:ext>
            </p:extLst>
          </p:nvPr>
        </p:nvGraphicFramePr>
        <p:xfrm>
          <a:off x="107527" y="1262644"/>
          <a:ext cx="8928988" cy="454648"/>
        </p:xfrm>
        <a:graphic>
          <a:graphicData uri="http://schemas.openxmlformats.org/drawingml/2006/table">
            <a:tbl>
              <a:tblPr/>
              <a:tblGrid>
                <a:gridCol w="3480097">
                  <a:extLst>
                    <a:ext uri="{9D8B030D-6E8A-4147-A177-3AD203B41FA5}">
                      <a16:colId xmlns:a16="http://schemas.microsoft.com/office/drawing/2014/main" val="1665695829"/>
                    </a:ext>
                  </a:extLst>
                </a:gridCol>
                <a:gridCol w="320599">
                  <a:extLst>
                    <a:ext uri="{9D8B030D-6E8A-4147-A177-3AD203B41FA5}">
                      <a16:colId xmlns:a16="http://schemas.microsoft.com/office/drawing/2014/main" val="238040365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258547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4893138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9023628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2140322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2279674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2107085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72237956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4850056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2938678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7159559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48243451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00440632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635346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29193446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86296601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833560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4170313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1974519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6941562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833977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1516258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6678699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3396875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594261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3005719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808977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25305032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0090295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6637835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45511396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8684456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61534874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9868113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25145021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9520232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053106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48493158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9190014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0076500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6355106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5060107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06106099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19030909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650558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7331803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09804494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4766893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0266584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631530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242037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3629183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744364044"/>
                    </a:ext>
                  </a:extLst>
                </a:gridCol>
              </a:tblGrid>
              <a:tr h="165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22185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18638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7027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90660"/>
              </p:ext>
            </p:extLst>
          </p:nvPr>
        </p:nvGraphicFramePr>
        <p:xfrm>
          <a:off x="107488" y="1717292"/>
          <a:ext cx="8929018" cy="4592034"/>
        </p:xfrm>
        <a:graphic>
          <a:graphicData uri="http://schemas.openxmlformats.org/drawingml/2006/table">
            <a:tbl>
              <a:tblPr/>
              <a:tblGrid>
                <a:gridCol w="3513794">
                  <a:extLst>
                    <a:ext uri="{9D8B030D-6E8A-4147-A177-3AD203B41FA5}">
                      <a16:colId xmlns:a16="http://schemas.microsoft.com/office/drawing/2014/main" val="1442920223"/>
                    </a:ext>
                  </a:extLst>
                </a:gridCol>
                <a:gridCol w="231760">
                  <a:extLst>
                    <a:ext uri="{9D8B030D-6E8A-4147-A177-3AD203B41FA5}">
                      <a16:colId xmlns:a16="http://schemas.microsoft.com/office/drawing/2014/main" val="171116292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9355306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23230513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1805214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3831096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1663877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9749612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2573125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533239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50026085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32654721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7171205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5725642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1474747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03894451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2257200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2568455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6901721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95119899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1773535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6871338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7488361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9791728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6077038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35590697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2524198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4512101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0435541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70229001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4548964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66394642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9439462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3147073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76732061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828477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35904953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70963795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278108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0685277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03048815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5239802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634538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1619079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6155323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2937921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0808909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42426821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979084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1964879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2357630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9263687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42966358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91887237"/>
                    </a:ext>
                  </a:extLst>
                </a:gridCol>
              </a:tblGrid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1.11. Erkin (Liberal) Eğitim Anlayışına Geçilmesi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21041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1979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(Math Assistance Center)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30065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9322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1.13. Öğrencilerin Profesyonel Mühendislik Sınavına Girişini Sağlayıcı Çalışmalar Gerçekleştirilmesi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2160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68374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 Üniversitenin Tanınırlığını Arttırmak Amacı İle  Bazı Derslerin Açık Üniversite Platformlarına Yüklenmesi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42293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92441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1.15. Nanoteknoloji ve Malzeme Mühendisliği Lisans Programı Açılması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45526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739428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1.16. Makine Mühendisliği Lisans Programı Açılması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877080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407079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1.17. Nano-Degree Programların Açılması.ve Akademisyenlerin UDEMY,UDACITY gibi Platformlara Ders Yüklemeleri Yapması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21569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24821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1.18. Akademisyenlerin Projelerine Öğrencilerinde Dahil Edilmesi Yönünde Faaliyetler Gerçekleştirilmesi  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10759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032592"/>
                  </a:ext>
                </a:extLst>
              </a:tr>
              <a:tr h="25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Geleneksel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Programların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Online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Dönüştürülmesi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(Online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Programların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55715"/>
                  </a:ext>
                </a:extLst>
              </a:tr>
              <a:tr h="2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1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59632" y="41806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13924"/>
              </p:ext>
            </p:extLst>
          </p:nvPr>
        </p:nvGraphicFramePr>
        <p:xfrm>
          <a:off x="467544" y="1196751"/>
          <a:ext cx="8136904" cy="472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3549070585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1828123750"/>
                    </a:ext>
                  </a:extLst>
                </a:gridCol>
              </a:tblGrid>
              <a:tr h="29291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YÖNLER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11344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Eğitim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İngilizce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54377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Deneyimli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farklı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kültürlerden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genç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dinamik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ulaşılabilir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kadro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78670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Mühendislik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ilgili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seminerler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etkinlikler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düzenlemesi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32479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Küçük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ölçekli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olmasından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dolayı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öğrenci-akademisyen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ilişkisinin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iyi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49569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Öğrenci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odaklı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olunması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86157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Komisyonların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varlığı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87046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yapabilme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kabiliyeti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10239"/>
                  </a:ext>
                </a:extLst>
              </a:tr>
              <a:tr h="9734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Lisans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müfredatının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güncel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ihtiyaçlara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evrensel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değerlere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göre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güncellenmesi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9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KALİTE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 PLANLARI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649252"/>
              </p:ext>
            </p:extLst>
          </p:nvPr>
        </p:nvGraphicFramePr>
        <p:xfrm>
          <a:off x="107503" y="1421314"/>
          <a:ext cx="8929007" cy="454648"/>
        </p:xfrm>
        <a:graphic>
          <a:graphicData uri="http://schemas.openxmlformats.org/drawingml/2006/table">
            <a:tbl>
              <a:tblPr/>
              <a:tblGrid>
                <a:gridCol w="3565541">
                  <a:extLst>
                    <a:ext uri="{9D8B030D-6E8A-4147-A177-3AD203B41FA5}">
                      <a16:colId xmlns:a16="http://schemas.microsoft.com/office/drawing/2014/main" val="913577585"/>
                    </a:ext>
                  </a:extLst>
                </a:gridCol>
                <a:gridCol w="235174">
                  <a:extLst>
                    <a:ext uri="{9D8B030D-6E8A-4147-A177-3AD203B41FA5}">
                      <a16:colId xmlns:a16="http://schemas.microsoft.com/office/drawing/2014/main" val="427610300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74695806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4166748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3929090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3892413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759048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2768263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0621854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0509316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5117992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27432398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2228404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4771930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3251340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43886829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49770179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9041037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2959759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6392849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9520273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7341789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995974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0451147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5665035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0176373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9677026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70527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50500608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4936343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6606801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713924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954056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3650930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3053205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5855736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6876038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48487617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75813567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6326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2210952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2549825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927358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2815079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8627333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9274233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8206700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822583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9814114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7889008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0563858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8960399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4468354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94155459"/>
                    </a:ext>
                  </a:extLst>
                </a:gridCol>
              </a:tblGrid>
              <a:tr h="165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027882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36805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5366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558106"/>
            <a:ext cx="2736304" cy="57606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169828"/>
              </p:ext>
            </p:extLst>
          </p:nvPr>
        </p:nvGraphicFramePr>
        <p:xfrm>
          <a:off x="107507" y="1865043"/>
          <a:ext cx="8929005" cy="4525972"/>
        </p:xfrm>
        <a:graphic>
          <a:graphicData uri="http://schemas.openxmlformats.org/drawingml/2006/table">
            <a:tbl>
              <a:tblPr/>
              <a:tblGrid>
                <a:gridCol w="3513782">
                  <a:extLst>
                    <a:ext uri="{9D8B030D-6E8A-4147-A177-3AD203B41FA5}">
                      <a16:colId xmlns:a16="http://schemas.microsoft.com/office/drawing/2014/main" val="1590353478"/>
                    </a:ext>
                  </a:extLst>
                </a:gridCol>
                <a:gridCol w="231759">
                  <a:extLst>
                    <a:ext uri="{9D8B030D-6E8A-4147-A177-3AD203B41FA5}">
                      <a16:colId xmlns:a16="http://schemas.microsoft.com/office/drawing/2014/main" val="39699366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220434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6730884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08818307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2567345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06617206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41126736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02536314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0873877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64559739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358299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7940557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8875307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185362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74967155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5514713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45630431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50898060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7337859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93477966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46799356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58591347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185785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48690766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6640957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7206990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9826900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14873457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3608395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23849211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17112461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5981910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3417396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1364343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245715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7302130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2150958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9731122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3165439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73434075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372668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6447235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580649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4471171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9421737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4272386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197646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13321468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20809267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6072285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19125591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979141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5780710"/>
                    </a:ext>
                  </a:extLst>
                </a:gridCol>
              </a:tblGrid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Sonucu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Gerçekleşme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452531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9059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 Anket Aksiyon Planların doldurulması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84737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452002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Planların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edilmesi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701009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95562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Taleplerin karşılanma sürelerinin idari sürelere uyum oranı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068293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371848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3.1. Gelen Öğrenci Dilekçelerinin Değerlendirilmesi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712397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43848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 Gelen Öğrenci Dilekçelerinin Sonuçlandırılması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55331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14729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Akademisyen memnuniyet oranı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082416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416443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4.1. Akademisyenlere Memnuniyet Anketi Uygulanması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292827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185541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4.2. Anket Sonucu Çıkan Uygunsuzlıkların Giderilmesi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87103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519192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Mezun Memnuniyet Oranı</a:t>
                      </a: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518464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092"/>
                  </a:ext>
                </a:extLst>
              </a:tr>
              <a:tr h="20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yıllık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mezunlar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yemeği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düzenlenmesi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4" marR="6184" marT="6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900741"/>
                  </a:ext>
                </a:extLst>
              </a:tr>
              <a:tr h="20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84" marR="6184" marT="6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25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2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KALİTE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 PLANLARI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08238"/>
              </p:ext>
            </p:extLst>
          </p:nvPr>
        </p:nvGraphicFramePr>
        <p:xfrm>
          <a:off x="107483" y="1361341"/>
          <a:ext cx="8928988" cy="454648"/>
        </p:xfrm>
        <a:graphic>
          <a:graphicData uri="http://schemas.openxmlformats.org/drawingml/2006/table">
            <a:tbl>
              <a:tblPr/>
              <a:tblGrid>
                <a:gridCol w="3480085">
                  <a:extLst>
                    <a:ext uri="{9D8B030D-6E8A-4147-A177-3AD203B41FA5}">
                      <a16:colId xmlns:a16="http://schemas.microsoft.com/office/drawing/2014/main" val="2727873720"/>
                    </a:ext>
                  </a:extLst>
                </a:gridCol>
                <a:gridCol w="320611">
                  <a:extLst>
                    <a:ext uri="{9D8B030D-6E8A-4147-A177-3AD203B41FA5}">
                      <a16:colId xmlns:a16="http://schemas.microsoft.com/office/drawing/2014/main" val="352868392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00874205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7892504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5233785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92084335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51001315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20019225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0041495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27133182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44727085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989623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64013966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920360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7560555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58758765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4225181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9158496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372207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6769927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59903223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9903682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73317032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01420418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942802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955041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5670743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9919732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2540625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7669924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77946980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1165669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4378514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6549020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40174418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3508442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81076651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70643626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57684952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079968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96459187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24928926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73273715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4867487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188047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3770047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96872019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7834371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93419507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5830366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0104130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0557641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55246822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06690403"/>
                    </a:ext>
                  </a:extLst>
                </a:gridCol>
              </a:tblGrid>
              <a:tr h="165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245316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4764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77199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1956" y="6492875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558106"/>
            <a:ext cx="2736304" cy="57606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41238"/>
              </p:ext>
            </p:extLst>
          </p:nvPr>
        </p:nvGraphicFramePr>
        <p:xfrm>
          <a:off x="107482" y="1807095"/>
          <a:ext cx="8928947" cy="4790256"/>
        </p:xfrm>
        <a:graphic>
          <a:graphicData uri="http://schemas.openxmlformats.org/drawingml/2006/table">
            <a:tbl>
              <a:tblPr/>
              <a:tblGrid>
                <a:gridCol w="3513775">
                  <a:extLst>
                    <a:ext uri="{9D8B030D-6E8A-4147-A177-3AD203B41FA5}">
                      <a16:colId xmlns:a16="http://schemas.microsoft.com/office/drawing/2014/main" val="2735501397"/>
                    </a:ext>
                  </a:extLst>
                </a:gridCol>
                <a:gridCol w="231760">
                  <a:extLst>
                    <a:ext uri="{9D8B030D-6E8A-4147-A177-3AD203B41FA5}">
                      <a16:colId xmlns:a16="http://schemas.microsoft.com/office/drawing/2014/main" val="3045811818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36704517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554266497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889393347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74094076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373986700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82153844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356616416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887855556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436834904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909442302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78564139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85105395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90910261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641911325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22340920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9108238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558003742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68233895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427193350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868521928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56719664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58230305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619769847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83569561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275988605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4085305827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2940054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310281010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71855915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82933461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22670135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34957536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4274533752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50930948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790443425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19834638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098642162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98370048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70480388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68304135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4154743784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98327985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898007347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135044283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10348814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4016664671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162966814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25305298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1032060814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051358028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3566553259"/>
                    </a:ext>
                  </a:extLst>
                </a:gridCol>
                <a:gridCol w="99681">
                  <a:extLst>
                    <a:ext uri="{9D8B030D-6E8A-4147-A177-3AD203B41FA5}">
                      <a16:colId xmlns:a16="http://schemas.microsoft.com/office/drawing/2014/main" val="893622531"/>
                    </a:ext>
                  </a:extLst>
                </a:gridCol>
              </a:tblGrid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 İşveren Memnuniyet Oranı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188337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424332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6.1. TYYÇ Aracılığıyla, Yükseköğretimde Tüm Yeterlilikler ve Diğer Öğrenme Kazanımlarının Açıklanabilir ve Tutarlı Düzeye Getirilmesi İçin Çalışmalar Yapılması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43994"/>
                  </a:ext>
                </a:extLst>
              </a:tr>
              <a:tr h="23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930318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 Süreç  Memnuniyet Oranı (İç Müşteri)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65864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243429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7.1.İç Müşteri Memnuniyet Anketinin yapılması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603707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49930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7.2.Anket sonucu çıkan uygunsuzluklar için AAP hazırlanması ve uygulamaların takibi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49486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65238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7.3..Anketlere gelen yorumların risk analizlerine ilave edilmesi ve takibi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212367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894948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 Major Hata Sayısı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32910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369911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8.1. İç denetimler öncesi yapılan işlerin denetim check listeleri ile kıyaslanması ve kıyaslama sonucu var olan uygunsuzlukların giderilmesi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54516"/>
                  </a:ext>
                </a:extLst>
              </a:tr>
              <a:tr h="23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89382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8.2. KYS gerekliliği olan işlerin düzenli takibi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6418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62255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 Düzeltici Faaliyet Kapanma Hızı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674549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486828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9.1. Açılan düzeltici faaliyetlerin kök nedenlerin tespiti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69902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99052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9.2. Aksiyonların geliştirilmesi ve ilgili uygunsuzlukların giderilmesi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37458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77926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 Risk Azaltma Oranı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71982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114436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10.1.Risk analizlerinin hazırlanması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0914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75118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10.2.RÖF değeri 100 üzeri çıkan riskler için aksiyon geliştirilmesi ve takibi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63156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25356"/>
                  </a:ext>
                </a:extLst>
              </a:tr>
              <a:tr h="1441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10.3.Gelen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açılan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düzeltici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faaliyetlerin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risk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analizlerine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yansıtılması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aksiyonların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geliştirilmesi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01098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36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8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KALİTE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 PLANLARI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691613"/>
              </p:ext>
            </p:extLst>
          </p:nvPr>
        </p:nvGraphicFramePr>
        <p:xfrm>
          <a:off x="107493" y="1249385"/>
          <a:ext cx="8856985" cy="454648"/>
        </p:xfrm>
        <a:graphic>
          <a:graphicData uri="http://schemas.openxmlformats.org/drawingml/2006/table">
            <a:tbl>
              <a:tblPr/>
              <a:tblGrid>
                <a:gridCol w="3533528">
                  <a:extLst>
                    <a:ext uri="{9D8B030D-6E8A-4147-A177-3AD203B41FA5}">
                      <a16:colId xmlns:a16="http://schemas.microsoft.com/office/drawing/2014/main" val="4129850757"/>
                    </a:ext>
                  </a:extLst>
                </a:gridCol>
                <a:gridCol w="233063">
                  <a:extLst>
                    <a:ext uri="{9D8B030D-6E8A-4147-A177-3AD203B41FA5}">
                      <a16:colId xmlns:a16="http://schemas.microsoft.com/office/drawing/2014/main" val="1799980155"/>
                    </a:ext>
                  </a:extLst>
                </a:gridCol>
                <a:gridCol w="101822">
                  <a:extLst>
                    <a:ext uri="{9D8B030D-6E8A-4147-A177-3AD203B41FA5}">
                      <a16:colId xmlns:a16="http://schemas.microsoft.com/office/drawing/2014/main" val="3886351596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822425874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03202338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07135607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629984909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62115578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647160624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81019858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959412334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495445787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33040539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74270476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966778795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712627793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401347158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92185903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78039983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58488926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10882229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442742548"/>
                    </a:ext>
                  </a:extLst>
                </a:gridCol>
                <a:gridCol w="101822">
                  <a:extLst>
                    <a:ext uri="{9D8B030D-6E8A-4147-A177-3AD203B41FA5}">
                      <a16:colId xmlns:a16="http://schemas.microsoft.com/office/drawing/2014/main" val="259509468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4250151299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941493677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17653927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07952569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220525848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972323883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43256812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58057192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20077331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72068139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773990604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401678980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87613171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77012039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703791336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800715567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99937522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62394507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541927377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65723626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0645504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133297459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125441603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531505380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4000797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52500299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144081231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984811012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2582395559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3833502814"/>
                    </a:ext>
                  </a:extLst>
                </a:gridCol>
                <a:gridCol w="97735">
                  <a:extLst>
                    <a:ext uri="{9D8B030D-6E8A-4147-A177-3AD203B41FA5}">
                      <a16:colId xmlns:a16="http://schemas.microsoft.com/office/drawing/2014/main" val="1633912028"/>
                    </a:ext>
                  </a:extLst>
                </a:gridCol>
              </a:tblGrid>
              <a:tr h="165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634600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64996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0039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558106"/>
            <a:ext cx="2736304" cy="57606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05859"/>
              </p:ext>
            </p:extLst>
          </p:nvPr>
        </p:nvGraphicFramePr>
        <p:xfrm>
          <a:off x="107477" y="1701106"/>
          <a:ext cx="8856999" cy="4594515"/>
        </p:xfrm>
        <a:graphic>
          <a:graphicData uri="http://schemas.openxmlformats.org/drawingml/2006/table">
            <a:tbl>
              <a:tblPr/>
              <a:tblGrid>
                <a:gridCol w="3485452">
                  <a:extLst>
                    <a:ext uri="{9D8B030D-6E8A-4147-A177-3AD203B41FA5}">
                      <a16:colId xmlns:a16="http://schemas.microsoft.com/office/drawing/2014/main" val="243702218"/>
                    </a:ext>
                  </a:extLst>
                </a:gridCol>
                <a:gridCol w="229891">
                  <a:extLst>
                    <a:ext uri="{9D8B030D-6E8A-4147-A177-3AD203B41FA5}">
                      <a16:colId xmlns:a16="http://schemas.microsoft.com/office/drawing/2014/main" val="410350634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192137931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950747974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4933947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54380967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61751700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73526448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837233725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283144230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95694377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54099644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89392596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83097240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17136224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07998892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51864898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65858093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73803102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436762692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11262245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05314401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881733502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266731822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9840455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423777630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857784051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87539386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257307375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49654880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559808141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4080397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41260532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188412080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913975841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4134563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78547156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649140365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68600794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17315279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168539808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114178395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871678929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14952396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728503240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933551770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894119663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2552781664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834655017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258817526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4189412915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551330568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315002602"/>
                    </a:ext>
                  </a:extLst>
                </a:gridCol>
                <a:gridCol w="98878">
                  <a:extLst>
                    <a:ext uri="{9D8B030D-6E8A-4147-A177-3AD203B41FA5}">
                      <a16:colId xmlns:a16="http://schemas.microsoft.com/office/drawing/2014/main" val="3923102240"/>
                    </a:ext>
                  </a:extLst>
                </a:gridCol>
              </a:tblGrid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Kalite Hedefleri Gerçekleşme Oranı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282216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401500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11.1.Tüm SPİK göstergelerinin aylık kontrolü ve tutmama ihtimali olan göstergelere ait acil eylemler gerçekleştirilmesi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035150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21199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KYS İç Denetim Puanı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558287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28691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12.1. İç denetimler öncesi yapılan işlerin denetim check listeleri ile kıyaslanması ve kıyaslama sonucu var olan uygunsuzlukların giderilmesi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79133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91239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12.2. KYS gerekliliği olan işlerin düzenli takibi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25260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9080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13.Şikayet Sayısı-14.Şikayet Çözüm Memnuniyet Oranı 15.Tekrarlayan Şikayet Sayısı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399778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70163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13.1.-14.1-15.1. Yazılımdan gelen şikayetlerin kök nedenlerinin bulunması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85905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3113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13.2.-14.2.-15.2.  Şikayetlerin çözümlenmesi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86147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491880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13.3.-14.3.-15.3.  Şikayet çözüm memnuniyetlerinin ölçümlenmesi ve ölçüm sonucu şikayetin kapatılması/yeni aksiyonların yapılması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43885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48543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Çevre Kazası Sayısı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14275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69720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16.1.Tehlikeli ve tehlikesiz atıkların talimatlara göre ayrıştırılması ve ilgili geri dönüşüm yönetimin uyumun sağlanması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375741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98258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17.İş Kazası Sayısı-18.İş Kazası Ağırlık Oranı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21970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77046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17.1.-18.1.İş Sağlığı Güvenliği ile ilgili iç yönergelere uyum sağlanması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88384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92209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17.2.-18.2.Birim/bölüm ile ilgili hazırlanan iş sağlığı risklerine karşı aksiyonlar geliştirilmesi</a:t>
                      </a: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42854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99972"/>
                  </a:ext>
                </a:extLst>
              </a:tr>
              <a:tr h="150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17.3.-18.3.Kurum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isg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taşıyan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konular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hakkında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yetkililere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bilgi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akışının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sağlanması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535" marR="4535" marT="45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59845"/>
                  </a:ext>
                </a:extLst>
              </a:tr>
              <a:tr h="15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5" marR="4535" marT="45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KALİTE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 PLANLARI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3653"/>
              </p:ext>
            </p:extLst>
          </p:nvPr>
        </p:nvGraphicFramePr>
        <p:xfrm>
          <a:off x="107528" y="1249385"/>
          <a:ext cx="8928991" cy="309987"/>
        </p:xfrm>
        <a:graphic>
          <a:graphicData uri="http://schemas.openxmlformats.org/drawingml/2006/table">
            <a:tbl>
              <a:tblPr/>
              <a:tblGrid>
                <a:gridCol w="3565526">
                  <a:extLst>
                    <a:ext uri="{9D8B030D-6E8A-4147-A177-3AD203B41FA5}">
                      <a16:colId xmlns:a16="http://schemas.microsoft.com/office/drawing/2014/main" val="100364047"/>
                    </a:ext>
                  </a:extLst>
                </a:gridCol>
                <a:gridCol w="235173">
                  <a:extLst>
                    <a:ext uri="{9D8B030D-6E8A-4147-A177-3AD203B41FA5}">
                      <a16:colId xmlns:a16="http://schemas.microsoft.com/office/drawing/2014/main" val="22977260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3901399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8485475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094783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9745243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69037834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921710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491445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5784021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3106081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73893881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00254764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96147278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8316900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2975247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5052311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64165680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7656055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73816903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6554487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76576638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9224317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20511865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61680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41065819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6063108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74578424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78676195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3784609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28797580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68885509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2185573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4583094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6746431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1792440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15442993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83540146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0280132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06017383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7654071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3893254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402877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182247098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4517192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232415341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214292324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606630256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4052466485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059651794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318804087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823307230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1318801719"/>
                    </a:ext>
                  </a:extLst>
                </a:gridCol>
                <a:gridCol w="98621">
                  <a:extLst>
                    <a:ext uri="{9D8B030D-6E8A-4147-A177-3AD203B41FA5}">
                      <a16:colId xmlns:a16="http://schemas.microsoft.com/office/drawing/2014/main" val="91946428"/>
                    </a:ext>
                  </a:extLst>
                </a:gridCol>
              </a:tblGrid>
              <a:tr h="165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692048"/>
                  </a:ext>
                </a:extLst>
              </a:tr>
              <a:tr h="144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889" marR="6889" marT="688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371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558106"/>
            <a:ext cx="2736304" cy="57606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3003"/>
              </p:ext>
            </p:extLst>
          </p:nvPr>
        </p:nvGraphicFramePr>
        <p:xfrm>
          <a:off x="107495" y="1559372"/>
          <a:ext cx="8929008" cy="4655250"/>
        </p:xfrm>
        <a:graphic>
          <a:graphicData uri="http://schemas.openxmlformats.org/drawingml/2006/table">
            <a:tbl>
              <a:tblPr/>
              <a:tblGrid>
                <a:gridCol w="3513783">
                  <a:extLst>
                    <a:ext uri="{9D8B030D-6E8A-4147-A177-3AD203B41FA5}">
                      <a16:colId xmlns:a16="http://schemas.microsoft.com/office/drawing/2014/main" val="4033206493"/>
                    </a:ext>
                  </a:extLst>
                </a:gridCol>
                <a:gridCol w="231761">
                  <a:extLst>
                    <a:ext uri="{9D8B030D-6E8A-4147-A177-3AD203B41FA5}">
                      <a16:colId xmlns:a16="http://schemas.microsoft.com/office/drawing/2014/main" val="51872301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06934877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2096120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70953256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30053001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05489253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178971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1838098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3604372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8707279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8449218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6098132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9846428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3596163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58846956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70347617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60539548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50092513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18847573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5733604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7514663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8424880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81058372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7156805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2666513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0511550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915813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9168380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7615472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94847947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1371520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16924208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19145286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7486985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96394253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09360658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07124144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25812687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399586437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42375825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871890396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11431709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245636538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29626953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697118165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939779492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09232397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4248459969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292953790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873593653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3684751594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52448921"/>
                    </a:ext>
                  </a:extLst>
                </a:gridCol>
                <a:gridCol w="99682">
                  <a:extLst>
                    <a:ext uri="{9D8B030D-6E8A-4147-A177-3AD203B41FA5}">
                      <a16:colId xmlns:a16="http://schemas.microsoft.com/office/drawing/2014/main" val="1817426295"/>
                    </a:ext>
                  </a:extLst>
                </a:gridCol>
              </a:tblGrid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19.Öneri Sayısı-20.Önerilerin Hayata Geçirilme Oranı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341217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23113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19.1.-20.1. Kurum içi verimliliğin sağlanabilmesi adına  öneriler verilmesi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64775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561927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19.2.-20.2. Verilen önerilerin takip edilmesi ve uygulamaya alınması için aksiyonlar geliştirilmesi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351210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775964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İdari Personel Performans Oranı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85732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762459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21.1. İdari Personel performansının ölçümlenmesi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72587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90595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21.2. Ölçüm sonucu performansı düşük çıkan personelin iyileştirilmesine yönelik eğitim,proje ya da uygulama gibi faaliyetler gerçekleştirilmesi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19988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498612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Akademik Personel Performans oranı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088394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924315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22.1. Akademik Personel performansının ölçümlenmesi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16343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62130"/>
                  </a:ext>
                </a:extLst>
              </a:tr>
              <a:tr h="2586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22.2.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Ölçüm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sonucu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performansı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düşük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çıkan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personelin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iyileştirilmesine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yönelik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eğitim,proje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da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uygulama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gibi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faaliyetler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gerçekleştirilmesi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42111"/>
                  </a:ext>
                </a:extLst>
              </a:tr>
              <a:tr h="25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55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0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025208" y="6550302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28543"/>
              </p:ext>
            </p:extLst>
          </p:nvPr>
        </p:nvGraphicFramePr>
        <p:xfrm>
          <a:off x="107507" y="828127"/>
          <a:ext cx="8856986" cy="682719"/>
        </p:xfrm>
        <a:graphic>
          <a:graphicData uri="http://schemas.openxmlformats.org/drawingml/2006/table">
            <a:tbl>
              <a:tblPr/>
              <a:tblGrid>
                <a:gridCol w="804161">
                  <a:extLst>
                    <a:ext uri="{9D8B030D-6E8A-4147-A177-3AD203B41FA5}">
                      <a16:colId xmlns:a16="http://schemas.microsoft.com/office/drawing/2014/main" val="2948521519"/>
                    </a:ext>
                  </a:extLst>
                </a:gridCol>
                <a:gridCol w="982490">
                  <a:extLst>
                    <a:ext uri="{9D8B030D-6E8A-4147-A177-3AD203B41FA5}">
                      <a16:colId xmlns:a16="http://schemas.microsoft.com/office/drawing/2014/main" val="1473052398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1250277960"/>
                    </a:ext>
                  </a:extLst>
                </a:gridCol>
                <a:gridCol w="933141">
                  <a:extLst>
                    <a:ext uri="{9D8B030D-6E8A-4147-A177-3AD203B41FA5}">
                      <a16:colId xmlns:a16="http://schemas.microsoft.com/office/drawing/2014/main" val="2223976003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1604545324"/>
                    </a:ext>
                  </a:extLst>
                </a:gridCol>
                <a:gridCol w="1181007">
                  <a:extLst>
                    <a:ext uri="{9D8B030D-6E8A-4147-A177-3AD203B41FA5}">
                      <a16:colId xmlns:a16="http://schemas.microsoft.com/office/drawing/2014/main" val="1544467863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2801395105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49195304"/>
                    </a:ext>
                  </a:extLst>
                </a:gridCol>
                <a:gridCol w="1000435">
                  <a:extLst>
                    <a:ext uri="{9D8B030D-6E8A-4147-A177-3AD203B41FA5}">
                      <a16:colId xmlns:a16="http://schemas.microsoft.com/office/drawing/2014/main" val="4028252845"/>
                    </a:ext>
                  </a:extLst>
                </a:gridCol>
                <a:gridCol w="1732815">
                  <a:extLst>
                    <a:ext uri="{9D8B030D-6E8A-4147-A177-3AD203B41FA5}">
                      <a16:colId xmlns:a16="http://schemas.microsoft.com/office/drawing/2014/main" val="3482335358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1072723256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472615122"/>
                    </a:ext>
                  </a:extLst>
                </a:gridCol>
                <a:gridCol w="215340">
                  <a:extLst>
                    <a:ext uri="{9D8B030D-6E8A-4147-A177-3AD203B41FA5}">
                      <a16:colId xmlns:a16="http://schemas.microsoft.com/office/drawing/2014/main" val="3542263495"/>
                    </a:ext>
                  </a:extLst>
                </a:gridCol>
                <a:gridCol w="358900">
                  <a:extLst>
                    <a:ext uri="{9D8B030D-6E8A-4147-A177-3AD203B41FA5}">
                      <a16:colId xmlns:a16="http://schemas.microsoft.com/office/drawing/2014/main" val="4135704774"/>
                    </a:ext>
                  </a:extLst>
                </a:gridCol>
                <a:gridCol w="356657">
                  <a:extLst>
                    <a:ext uri="{9D8B030D-6E8A-4147-A177-3AD203B41FA5}">
                      <a16:colId xmlns:a16="http://schemas.microsoft.com/office/drawing/2014/main" val="1894928895"/>
                    </a:ext>
                  </a:extLst>
                </a:gridCol>
              </a:tblGrid>
              <a:tr h="819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v-SE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481128"/>
                  </a:ext>
                </a:extLst>
              </a:tr>
              <a:tr h="6007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05365"/>
                  </a:ext>
                </a:extLst>
              </a:tr>
            </a:tbl>
          </a:graphicData>
        </a:graphic>
      </p:graphicFrame>
      <p:sp>
        <p:nvSpPr>
          <p:cNvPr id="25" name="143 Metin kutusu"/>
          <p:cNvSpPr txBox="1"/>
          <p:nvPr/>
        </p:nvSpPr>
        <p:spPr>
          <a:xfrm>
            <a:off x="258059" y="3187402"/>
            <a:ext cx="296333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258059" y="3377902"/>
            <a:ext cx="296333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6883"/>
              </p:ext>
            </p:extLst>
          </p:nvPr>
        </p:nvGraphicFramePr>
        <p:xfrm>
          <a:off x="107504" y="1513386"/>
          <a:ext cx="8856987" cy="5155974"/>
        </p:xfrm>
        <a:graphic>
          <a:graphicData uri="http://schemas.openxmlformats.org/drawingml/2006/table">
            <a:tbl>
              <a:tblPr/>
              <a:tblGrid>
                <a:gridCol w="822438">
                  <a:extLst>
                    <a:ext uri="{9D8B030D-6E8A-4147-A177-3AD203B41FA5}">
                      <a16:colId xmlns:a16="http://schemas.microsoft.com/office/drawing/2014/main" val="3310116787"/>
                    </a:ext>
                  </a:extLst>
                </a:gridCol>
                <a:gridCol w="977575">
                  <a:extLst>
                    <a:ext uri="{9D8B030D-6E8A-4147-A177-3AD203B41FA5}">
                      <a16:colId xmlns:a16="http://schemas.microsoft.com/office/drawing/2014/main" val="4282914559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2297437193"/>
                    </a:ext>
                  </a:extLst>
                </a:gridCol>
                <a:gridCol w="877795">
                  <a:extLst>
                    <a:ext uri="{9D8B030D-6E8A-4147-A177-3AD203B41FA5}">
                      <a16:colId xmlns:a16="http://schemas.microsoft.com/office/drawing/2014/main" val="3279223966"/>
                    </a:ext>
                  </a:extLst>
                </a:gridCol>
                <a:gridCol w="279307">
                  <a:extLst>
                    <a:ext uri="{9D8B030D-6E8A-4147-A177-3AD203B41FA5}">
                      <a16:colId xmlns:a16="http://schemas.microsoft.com/office/drawing/2014/main" val="335185305"/>
                    </a:ext>
                  </a:extLst>
                </a:gridCol>
                <a:gridCol w="1187055">
                  <a:extLst>
                    <a:ext uri="{9D8B030D-6E8A-4147-A177-3AD203B41FA5}">
                      <a16:colId xmlns:a16="http://schemas.microsoft.com/office/drawing/2014/main" val="66639139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3528075666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3947516730"/>
                    </a:ext>
                  </a:extLst>
                </a:gridCol>
                <a:gridCol w="977575">
                  <a:extLst>
                    <a:ext uri="{9D8B030D-6E8A-4147-A177-3AD203B41FA5}">
                      <a16:colId xmlns:a16="http://schemas.microsoft.com/office/drawing/2014/main" val="2909437483"/>
                    </a:ext>
                  </a:extLst>
                </a:gridCol>
                <a:gridCol w="1745670">
                  <a:extLst>
                    <a:ext uri="{9D8B030D-6E8A-4147-A177-3AD203B41FA5}">
                      <a16:colId xmlns:a16="http://schemas.microsoft.com/office/drawing/2014/main" val="3573699125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2379717550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764422556"/>
                    </a:ext>
                  </a:extLst>
                </a:gridCol>
                <a:gridCol w="209481">
                  <a:extLst>
                    <a:ext uri="{9D8B030D-6E8A-4147-A177-3AD203B41FA5}">
                      <a16:colId xmlns:a16="http://schemas.microsoft.com/office/drawing/2014/main" val="2201969435"/>
                    </a:ext>
                  </a:extLst>
                </a:gridCol>
                <a:gridCol w="367966">
                  <a:extLst>
                    <a:ext uri="{9D8B030D-6E8A-4147-A177-3AD203B41FA5}">
                      <a16:colId xmlns:a16="http://schemas.microsoft.com/office/drawing/2014/main" val="3729263809"/>
                    </a:ext>
                  </a:extLst>
                </a:gridCol>
                <a:gridCol w="364720">
                  <a:extLst>
                    <a:ext uri="{9D8B030D-6E8A-4147-A177-3AD203B41FA5}">
                      <a16:colId xmlns:a16="http://schemas.microsoft.com/office/drawing/2014/main" val="2169448975"/>
                    </a:ext>
                  </a:extLst>
                </a:gridCol>
              </a:tblGrid>
              <a:tr h="254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Z1-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içinde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bulunan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kopyalama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imkanlarının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yetersizliği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 materyallerinin elde edilmesinde yaşanan güçlük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arıza görülmesi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servis çağırılması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fotokopi makinesinin alınması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Teknolojileri (01.09.2019)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079489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Z2-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labotaruvar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alanlarının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yetersiz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kalitesinin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düşmesi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Yetersiz ve kullanışsız alan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fiziksel kapasiteye göre gruplandırılması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112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binanın tamamlanması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(01.02.2019)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57926"/>
                  </a:ext>
                </a:extLst>
              </a:tr>
              <a:tr h="273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Z3-Bilgisayar donanım ve yazılım eksikliği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aksaması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Ekonomik kaynak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Programların öğrenci versiyonlarının kullanılması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192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 ve donanım satın alınması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Teknolojileri (01.09.2019)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980770"/>
                  </a:ext>
                </a:extLst>
              </a:tr>
              <a:tr h="25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Z4-Akademik ve idari personelin sayıca yetersiz olması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Memnuniyetinin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Ekonomik kaynak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Görevlendirme ile akademisyen ihtiyacının karşılanması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280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Alanında uzman öğretim üyelerinin fakülte bünyesine dahil edilmesi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37102"/>
                  </a:ext>
                </a:extLst>
              </a:tr>
              <a:tr h="246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Z5- Lisansüstü programlarının sayıca yetersiz olması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Potansiyel araştırma yapacak öğrenci sayısının azalması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Programın gerektirdiği öğretim üyesi sayısına sahip olunmaması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 üyesi sayısının arttırılması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Yükseklisans ve Doktora programların açılması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Fen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Bilimleri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Enstitüsü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48192"/>
                  </a:ext>
                </a:extLst>
              </a:tr>
              <a:tr h="246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Z6-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İdari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yoğunluğunun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çalışmaları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aksatması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 çalışma ve görevlerin zamanında yetişmemesi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yükünün yoğunluğu sebebiyle verilen görevlerin zamanında yapılamaması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İdari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görevlerde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elemanlarına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eşit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paylaşımında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bulunulması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144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Bölüm sekreterliğinin ve bölüm öğrenci işlerinin oluşturulması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Sekreterlik 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49936"/>
                  </a:ext>
                </a:extLst>
              </a:tr>
              <a:tr h="254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Z7- Blackboard, Moodle gibi verimli çalışan bir e-ders sisteminin bulunmaması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Memnuniyetsizliği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Ekonomik kaynak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E-ders LMS sistem geliştirme çalışmaları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392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E-ders LMS sisteminin düzeltilmesi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Teknolojileri (01.09.2019)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8" marR="3178" marT="3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21850"/>
                  </a:ext>
                </a:extLst>
              </a:tr>
              <a:tr h="246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Z8- Fakülte akademisyenlerinin düşük bir internet hızıyla sınırlanması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Çalışma performansını düşürmesi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İşlem biriminin internet hızı politikası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Yüksek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indirme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yoğunluğu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gerektiren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verilerin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okul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dışında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indirilmesi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392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 genelinde internetin hızlandırılması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Teknolojileri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(01.12.2018)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88236"/>
                  </a:ext>
                </a:extLst>
              </a:tr>
              <a:tr h="1656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Z9- Bölüm sekreterliklerinin olmaması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 ve idari işlerin yürütülememesi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sayısının yetersiz olması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yükünün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azaltılması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kısmi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zamanlı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çalıştırılması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Fakültemizde idari ve akademik kadroların arttırılması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00732"/>
                  </a:ext>
                </a:extLst>
              </a:tr>
              <a:tr h="25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Z10-Yabancı dil bilen idari personel sayısının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Yabancı öğrencilerle yaşanan iletişim eksikliği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İngilizce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İngilizce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bilen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idari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personellerin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yabancı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öğrencilerle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iletişimi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150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Personele İngilizce Eğitimi verilmesi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15361"/>
                  </a:ext>
                </a:extLst>
              </a:tr>
              <a:tr h="25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Z11 - Laboratuvar ekipmanlarının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Uygulama eğitiminin aksaması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Ekonomik kaynak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üniversite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laborotuvarlarını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288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Laboratuvar ekipman ve kaynak sayısının arttırılması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68836"/>
                  </a:ext>
                </a:extLst>
              </a:tr>
              <a:tr h="28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Z12- Fakülteye ait ortak sosyal bir alan olmaması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Mesleki, sosyokültürel paylaşımların yapılamaması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Fiziksel alan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Akademisyenlerin aynı ofiste çalışması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320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binada Fakülte için uygun bir sosyal alan oluşturulması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70002"/>
                  </a:ext>
                </a:extLst>
              </a:tr>
              <a:tr h="4090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Z13- Araştırma görevlisi başına düşen ders sayısının fazla olması sebebiyle öğrenciye yeterince yardımcı olunamaması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Teori ve pratik olarak eğitim verimliliğinin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Görevlisi kadro yetersizliği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 tarafından Rektörlüğe kadro ihtiyaçlarının iletilmesi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Fakültemizde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servis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Görevlisi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alınması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81818"/>
                  </a:ext>
                </a:extLst>
              </a:tr>
              <a:tr h="25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T1 - Mezun istihdamlarında belirli üniversitelerin tercih edilmesi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Mezunlarımızın iş bulma olanaklarının azalması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Sektörde önde gelen firmaların üst yönetimlerinde belirli üniversiteden kişilerin çalışması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Mühendis Odalarına üye olmasının teşvik edilmesi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315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kapsamında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mezun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izleme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oluşturulması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 (28.02.2019)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67724"/>
                  </a:ext>
                </a:extLst>
              </a:tr>
              <a:tr h="361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T2-Yatay geçiş yapıp giden öğrenciler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Öğrenci sayısının azalması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memnuniyetsizliği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üniversitelerle bölümlerimizin karşılaştırılarak bilgilendirilmesi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Bölüm oryantasyon programlarının daha verimli ve kapsamlı organize edilmesi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Fakültesi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(28.02.2019)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477298"/>
                  </a:ext>
                </a:extLst>
              </a:tr>
              <a:tr h="2622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T3- Öğrencilerin matematik başarısının her geçen yıl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Mühendislikte eğitim öğretim seviyesinin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 Öğretim eğitim kalitesinin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ÖSYM puan sıralamasında başarılı olan öğrencilere burs imkanlarının sağlanması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294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 düzeyi yüksek, özellikle sayısal odaklı  liselere yönelik tanıtım çalışmalarının artırılması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Basın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Halkla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İlişkiler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(31.09.2019)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60752"/>
                  </a:ext>
                </a:extLst>
              </a:tr>
              <a:tr h="4090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T4- Yurtdışından bölümü tercih edebilecek öğrencilerin ülkenin ekonomik ve stratejik sorunlarından çekinmesi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Potansiyel öğrenci sayısının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Ülkenin ekonomik ve stratejik sorunları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Yurtdışı tanıtımlarının yapılıyor olması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Tanıtımda yabancı öğrencilerin okulumuzu tercih etmesi için yurtdışında ek çalışmaların yapılması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İlişkiler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Uluslararası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Koordinatörlüğü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(31.09.2019)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ohama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86589"/>
                  </a:ext>
                </a:extLst>
              </a:tr>
              <a:tr h="25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T6-Ekonomik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krizin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alanlarını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daraltması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Potansiyel öğrenci sayısının azalması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Ekonomide yaşanan sıkıntılar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Bursların arttırılması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Katlanılması Zorunlu Risk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582478"/>
                  </a:ext>
                </a:extLst>
              </a:tr>
              <a:tr h="246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T7-Antalya ilinde açılması planlanan üniversiteler 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Okulumuzu tercih edecek potansiyel öğrenci sayısının düşmesi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Antalya'nın üniversite ihtiyacının bulunması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Tercih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fuarlarına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katılım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sağlanması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160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 bünyesindeki bölümlerin tanıtımlarının arttırılması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Basın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Halkla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İlişkiler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(31.06.2019)</a:t>
                      </a:r>
                    </a:p>
                  </a:txBody>
                  <a:tcPr marL="3178" marR="3178" marT="3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178" marR="3178" marT="3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760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997" y="701407"/>
            <a:ext cx="2736304" cy="576064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148092"/>
              </p:ext>
            </p:extLst>
          </p:nvPr>
        </p:nvGraphicFramePr>
        <p:xfrm>
          <a:off x="41341" y="12992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8057"/>
              </p:ext>
            </p:extLst>
          </p:nvPr>
        </p:nvGraphicFramePr>
        <p:xfrm>
          <a:off x="4752020" y="12992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827776"/>
              </p:ext>
            </p:extLst>
          </p:nvPr>
        </p:nvGraphicFramePr>
        <p:xfrm>
          <a:off x="2466020" y="40641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52" y="2241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</a:t>
            </a:r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SONUÇLARI  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61246" y="558106"/>
            <a:ext cx="2736304" cy="576064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21738"/>
              </p:ext>
            </p:extLst>
          </p:nvPr>
        </p:nvGraphicFramePr>
        <p:xfrm>
          <a:off x="0" y="1468090"/>
          <a:ext cx="4499992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817639"/>
              </p:ext>
            </p:extLst>
          </p:nvPr>
        </p:nvGraphicFramePr>
        <p:xfrm>
          <a:off x="4597732" y="1468089"/>
          <a:ext cx="45720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609405"/>
              </p:ext>
            </p:extLst>
          </p:nvPr>
        </p:nvGraphicFramePr>
        <p:xfrm>
          <a:off x="2298452" y="39122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49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SONUÇLARI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883595"/>
              </p:ext>
            </p:extLst>
          </p:nvPr>
        </p:nvGraphicFramePr>
        <p:xfrm>
          <a:off x="259784" y="1475656"/>
          <a:ext cx="4283968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967299"/>
              </p:ext>
            </p:extLst>
          </p:nvPr>
        </p:nvGraphicFramePr>
        <p:xfrm>
          <a:off x="4543752" y="1475656"/>
          <a:ext cx="45720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158959"/>
              </p:ext>
            </p:extLst>
          </p:nvPr>
        </p:nvGraphicFramePr>
        <p:xfrm>
          <a:off x="2286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52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MEMNUNİYET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 			SONUÇLARI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807768"/>
              </p:ext>
            </p:extLst>
          </p:nvPr>
        </p:nvGraphicFramePr>
        <p:xfrm>
          <a:off x="21312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072666"/>
              </p:ext>
            </p:extLst>
          </p:nvPr>
        </p:nvGraphicFramePr>
        <p:xfrm>
          <a:off x="4593312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630430"/>
              </p:ext>
            </p:extLst>
          </p:nvPr>
        </p:nvGraphicFramePr>
        <p:xfrm>
          <a:off x="2286000" y="41361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30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MEMNUNİYET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 			SONUÇLARI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213129"/>
              </p:ext>
            </p:extLst>
          </p:nvPr>
        </p:nvGraphicFramePr>
        <p:xfrm>
          <a:off x="35416" y="14756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263919"/>
              </p:ext>
            </p:extLst>
          </p:nvPr>
        </p:nvGraphicFramePr>
        <p:xfrm>
          <a:off x="4634448" y="14176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540596"/>
              </p:ext>
            </p:extLst>
          </p:nvPr>
        </p:nvGraphicFramePr>
        <p:xfrm>
          <a:off x="2286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673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b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536352"/>
              </p:ext>
            </p:extLst>
          </p:nvPr>
        </p:nvGraphicFramePr>
        <p:xfrm>
          <a:off x="457200" y="943112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93871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252664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GÜÇLÜ YÖNLER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Üniversite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yönetimi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hızlı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iletişim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olanakları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çözüm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üretme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sürecinin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kolaylığı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1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çalışmalar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uygulamalar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yarışmalar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etkinlikler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konusunda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destek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verilmesi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Güçlü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 Yön)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3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Disiplinlerarası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çalışma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potansiyelinin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yüksek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olması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8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Tezli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yüksek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(ECE)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bulunması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6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Sektöre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akademiye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odaklı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seçmeli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seçenekleri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96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kültürlerden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öğrencilerin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birlikte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çalışabilme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imkanı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1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Bölümde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başvurulan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yürütülen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TÜBİTAK, AB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diğer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dış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destekli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projelerin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varlığı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5912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MEMNUNİYET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 			SONUÇLARI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56942"/>
              </p:ext>
            </p:extLst>
          </p:nvPr>
        </p:nvGraphicFramePr>
        <p:xfrm>
          <a:off x="35496" y="1417638"/>
          <a:ext cx="4536504" cy="280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166481"/>
              </p:ext>
            </p:extLst>
          </p:nvPr>
        </p:nvGraphicFramePr>
        <p:xfrm>
          <a:off x="4572000" y="1479104"/>
          <a:ext cx="4572000" cy="263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12588"/>
              </p:ext>
            </p:extLst>
          </p:nvPr>
        </p:nvGraphicFramePr>
        <p:xfrm>
          <a:off x="2286000" y="40387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086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MEMNUNİYET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 			SONUÇLARI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31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599770"/>
              </p:ext>
            </p:extLst>
          </p:nvPr>
        </p:nvGraphicFramePr>
        <p:xfrm>
          <a:off x="0" y="14176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317270"/>
              </p:ext>
            </p:extLst>
          </p:nvPr>
        </p:nvGraphicFramePr>
        <p:xfrm>
          <a:off x="4572000" y="14176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290143"/>
              </p:ext>
            </p:extLst>
          </p:nvPr>
        </p:nvGraphicFramePr>
        <p:xfrm>
          <a:off x="2286000" y="408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83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MEMNUNİYET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 			SONUÇLARI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32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9945" y="332656"/>
            <a:ext cx="2736304" cy="57606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034631"/>
              </p:ext>
            </p:extLst>
          </p:nvPr>
        </p:nvGraphicFramePr>
        <p:xfrm>
          <a:off x="457200" y="1475656"/>
          <a:ext cx="8229600" cy="468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45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5350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7010400" y="6569774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33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568287"/>
              </p:ext>
            </p:extLst>
          </p:nvPr>
        </p:nvGraphicFramePr>
        <p:xfrm>
          <a:off x="107504" y="980728"/>
          <a:ext cx="8784976" cy="5589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6953216" imgH="10048817" progId="Excel.Sheet.12">
                  <p:embed/>
                </p:oleObj>
              </mc:Choice>
              <mc:Fallback>
                <p:oleObj name="Worksheet" r:id="rId4" imgW="6953216" imgH="100488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980728"/>
                        <a:ext cx="8784976" cy="5589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5350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7010400" y="6569774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34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116" name="Metin kutusu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7625"/>
            <a:ext cx="1714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92054"/>
              </p:ext>
            </p:extLst>
          </p:nvPr>
        </p:nvGraphicFramePr>
        <p:xfrm>
          <a:off x="190500" y="834970"/>
          <a:ext cx="8701980" cy="594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5" imgW="6962657" imgH="9601267" progId="Excel.Sheet.12">
                  <p:embed/>
                </p:oleObj>
              </mc:Choice>
              <mc:Fallback>
                <p:oleObj name="Worksheet" r:id="rId5" imgW="6962657" imgH="9601267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" y="834970"/>
                        <a:ext cx="8701980" cy="5940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0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35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27089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Nisan – Ekim tarihleri arasında Mühendislik Fakültesi bünyesinde herhangi bir şikayet söz konusu olmamıştır.	</a:t>
            </a:r>
            <a:endParaRPr lang="tr-TR" b="1" dirty="0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09020"/>
              </p:ext>
            </p:extLst>
          </p:nvPr>
        </p:nvGraphicFramePr>
        <p:xfrm>
          <a:off x="683566" y="1520246"/>
          <a:ext cx="7663394" cy="4964687"/>
        </p:xfrm>
        <a:graphic>
          <a:graphicData uri="http://schemas.openxmlformats.org/drawingml/2006/table">
            <a:tbl>
              <a:tblPr/>
              <a:tblGrid>
                <a:gridCol w="879221">
                  <a:extLst>
                    <a:ext uri="{9D8B030D-6E8A-4147-A177-3AD203B41FA5}">
                      <a16:colId xmlns:a16="http://schemas.microsoft.com/office/drawing/2014/main" val="3337401603"/>
                    </a:ext>
                  </a:extLst>
                </a:gridCol>
                <a:gridCol w="774908">
                  <a:extLst>
                    <a:ext uri="{9D8B030D-6E8A-4147-A177-3AD203B41FA5}">
                      <a16:colId xmlns:a16="http://schemas.microsoft.com/office/drawing/2014/main" val="1065219523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2822686879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3512888533"/>
                    </a:ext>
                  </a:extLst>
                </a:gridCol>
                <a:gridCol w="655692">
                  <a:extLst>
                    <a:ext uri="{9D8B030D-6E8A-4147-A177-3AD203B41FA5}">
                      <a16:colId xmlns:a16="http://schemas.microsoft.com/office/drawing/2014/main" val="1940456943"/>
                    </a:ext>
                  </a:extLst>
                </a:gridCol>
                <a:gridCol w="819613">
                  <a:extLst>
                    <a:ext uri="{9D8B030D-6E8A-4147-A177-3AD203B41FA5}">
                      <a16:colId xmlns:a16="http://schemas.microsoft.com/office/drawing/2014/main" val="3335975677"/>
                    </a:ext>
                  </a:extLst>
                </a:gridCol>
                <a:gridCol w="655692">
                  <a:extLst>
                    <a:ext uri="{9D8B030D-6E8A-4147-A177-3AD203B41FA5}">
                      <a16:colId xmlns:a16="http://schemas.microsoft.com/office/drawing/2014/main" val="1906952719"/>
                    </a:ext>
                  </a:extLst>
                </a:gridCol>
                <a:gridCol w="610987">
                  <a:extLst>
                    <a:ext uri="{9D8B030D-6E8A-4147-A177-3AD203B41FA5}">
                      <a16:colId xmlns:a16="http://schemas.microsoft.com/office/drawing/2014/main" val="4034320003"/>
                    </a:ext>
                  </a:extLst>
                </a:gridCol>
                <a:gridCol w="298042">
                  <a:extLst>
                    <a:ext uri="{9D8B030D-6E8A-4147-A177-3AD203B41FA5}">
                      <a16:colId xmlns:a16="http://schemas.microsoft.com/office/drawing/2014/main" val="776382046"/>
                    </a:ext>
                  </a:extLst>
                </a:gridCol>
                <a:gridCol w="655692">
                  <a:extLst>
                    <a:ext uri="{9D8B030D-6E8A-4147-A177-3AD203B41FA5}">
                      <a16:colId xmlns:a16="http://schemas.microsoft.com/office/drawing/2014/main" val="2275364738"/>
                    </a:ext>
                  </a:extLst>
                </a:gridCol>
                <a:gridCol w="581179">
                  <a:extLst>
                    <a:ext uri="{9D8B030D-6E8A-4147-A177-3AD203B41FA5}">
                      <a16:colId xmlns:a16="http://schemas.microsoft.com/office/drawing/2014/main" val="16086034"/>
                    </a:ext>
                  </a:extLst>
                </a:gridCol>
              </a:tblGrid>
              <a:tr h="1614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17771"/>
                  </a:ext>
                </a:extLst>
              </a:tr>
              <a:tr h="79406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1/11/2018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Necati AĞIRALİOĞLU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Doç.Dr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Cafer ÇALIŞKAN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Yardımcısı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Sevgi ŞENGÜL (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Yardımcısı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)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Ali DANANDEH MEHR 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Şerif AŞKIN 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Doç.Dr.Semail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ÜLGEN-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Ar.Gör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Damla Nur ÇELİK-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Arş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Serhan AKSOY-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Ar.Gör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Menduh Furkan ASLAN-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Ar.Gör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Mustafa Said YURTYAPAN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Sekreteri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Ayşe ÇONA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235718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887327"/>
                  </a:ext>
                </a:extLst>
              </a:tr>
              <a:tr h="16140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936376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844242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4.4.                                                                                                                                                                       6.1.2.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014294"/>
                  </a:ext>
                </a:extLst>
              </a:tr>
              <a:tr h="16140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844430"/>
                  </a:ext>
                </a:extLst>
              </a:tr>
              <a:tr h="16140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186948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 beklentileri : Diğer idari personel paydaş beklentisi değiştirilmelidir. Yanlış tanımlanmış durumdadır. 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458068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7.1.1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Bütçe çalışması güncel olarak oluşturulmalı kullanılma oranı belirtilmelidir.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690844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Arşiv mevcut olmasına rağmen çelik dolap mevcut değildir.Temin edilmesi sağlanmalıdır.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561838"/>
                  </a:ext>
                </a:extLst>
              </a:tr>
              <a:tr h="16140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JJJJ</a:t>
                      </a:r>
                    </a:p>
                  </a:txBody>
                  <a:tcPr marL="3436" marR="3436" marT="34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28820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Tanımı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611117"/>
                  </a:ext>
                </a:extLst>
              </a:tr>
              <a:tr h="319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9001-10002/5.1.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066025"/>
                  </a:ext>
                </a:extLst>
              </a:tr>
              <a:tr h="16140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36" marR="3436" marT="34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201213"/>
                  </a:ext>
                </a:extLst>
              </a:tr>
              <a:tr h="1614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250386"/>
                  </a:ext>
                </a:extLst>
              </a:tr>
              <a:tr h="3195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 ÖĞR. ÜYESİ MUHAMMET FATİH AK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1/11/2018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35098"/>
                  </a:ext>
                </a:extLst>
              </a:tr>
              <a:tr h="3195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 ÖĞR. ÜYESİ SHIRIN IZADPANAH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1/11/2018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523433"/>
                  </a:ext>
                </a:extLst>
              </a:tr>
              <a:tr h="3195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PROF.DR. NECATİ AĞIRALİOĞLU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1/11/2018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38801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67679"/>
              </p:ext>
            </p:extLst>
          </p:nvPr>
        </p:nvGraphicFramePr>
        <p:xfrm>
          <a:off x="1388585" y="1149003"/>
          <a:ext cx="6958377" cy="375285"/>
        </p:xfrm>
        <a:graphic>
          <a:graphicData uri="http://schemas.openxmlformats.org/drawingml/2006/table">
            <a:tbl>
              <a:tblPr/>
              <a:tblGrid>
                <a:gridCol w="6958377">
                  <a:extLst>
                    <a:ext uri="{9D8B030D-6E8A-4147-A177-3AD203B41FA5}">
                      <a16:colId xmlns:a16="http://schemas.microsoft.com/office/drawing/2014/main" val="25955625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127503"/>
                  </a:ext>
                </a:extLst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643527" y="6486522"/>
            <a:ext cx="688222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 No:KY-FR-0030 </a:t>
            </a:r>
            <a:r>
              <a:rPr lang="en-US" sz="9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Yayın</a:t>
            </a:r>
            <a:r>
              <a:rPr lang="en-US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Tarihi:03.05.2018 </a:t>
            </a:r>
            <a:r>
              <a:rPr lang="en-US" sz="9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Değ.Tarihi</a:t>
            </a:r>
            <a:r>
              <a:rPr lang="en-US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:-Değ.No:0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69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824919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İç Denetim Raporu Gözlem Sonuçları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1800"/>
            <a:ext cx="8435280" cy="4064363"/>
          </a:xfrm>
        </p:spPr>
        <p:txBody>
          <a:bodyPr>
            <a:normAutofit/>
          </a:bodyPr>
          <a:lstStyle/>
          <a:p>
            <a:r>
              <a:rPr lang="tr-TR" dirty="0" smtClean="0"/>
              <a:t>4.2 </a:t>
            </a:r>
            <a:r>
              <a:rPr lang="tr-TR" dirty="0"/>
              <a:t>: Paydaş analiz formunda gerekli güncellemeler yapılmıştır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7.1.1 : Bütçe çalışması güncellenmiştir.</a:t>
            </a:r>
          </a:p>
          <a:p>
            <a:r>
              <a:rPr lang="tr-TR" dirty="0" smtClean="0"/>
              <a:t>7.5.3.2 : Arşivleme için çelik dolap temin edilmiştir.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38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19035"/>
              </p:ext>
            </p:extLst>
          </p:nvPr>
        </p:nvGraphicFramePr>
        <p:xfrm>
          <a:off x="539551" y="1436220"/>
          <a:ext cx="7807411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7411">
                  <a:extLst>
                    <a:ext uri="{9D8B030D-6E8A-4147-A177-3AD203B41FA5}">
                      <a16:colId xmlns:a16="http://schemas.microsoft.com/office/drawing/2014/main" val="3914310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SONUÇ</a:t>
                      </a:r>
                      <a:r>
                        <a:rPr lang="tr-T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RAPORU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2861307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55341"/>
              </p:ext>
            </p:extLst>
          </p:nvPr>
        </p:nvGraphicFramePr>
        <p:xfrm>
          <a:off x="539551" y="2124714"/>
          <a:ext cx="7807411" cy="3392520"/>
        </p:xfrm>
        <a:graphic>
          <a:graphicData uri="http://schemas.openxmlformats.org/drawingml/2006/table">
            <a:tbl>
              <a:tblPr/>
              <a:tblGrid>
                <a:gridCol w="5844892">
                  <a:extLst>
                    <a:ext uri="{9D8B030D-6E8A-4147-A177-3AD203B41FA5}">
                      <a16:colId xmlns:a16="http://schemas.microsoft.com/office/drawing/2014/main" val="3566389187"/>
                    </a:ext>
                  </a:extLst>
                </a:gridCol>
                <a:gridCol w="1962519">
                  <a:extLst>
                    <a:ext uri="{9D8B030D-6E8A-4147-A177-3AD203B41FA5}">
                      <a16:colId xmlns:a16="http://schemas.microsoft.com/office/drawing/2014/main" val="1933283168"/>
                    </a:ext>
                  </a:extLst>
                </a:gridCol>
              </a:tblGrid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MADDE- 4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764187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MADDE- 5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854237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MADDE- 6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19383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MADDE- 7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62541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MADDE- 8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85438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MADDE- 9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798773"/>
                  </a:ext>
                </a:extLst>
              </a:tr>
              <a:tr h="385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MADDE- 10 BAŞARI ORANI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25049"/>
                  </a:ext>
                </a:extLst>
              </a:tr>
              <a:tr h="696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DENETİM BAŞARI PUANI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80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6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39</a:t>
            </a:fld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251520" y="2636912"/>
            <a:ext cx="8892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Son 6 aydır süreçlerimizinde oluşan herhangi bir değişiklik olmamıştır.</a:t>
            </a:r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SWOT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ANALİZİ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74666"/>
              </p:ext>
            </p:extLst>
          </p:nvPr>
        </p:nvGraphicFramePr>
        <p:xfrm>
          <a:off x="323528" y="1241313"/>
          <a:ext cx="82296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81345511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25289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ZAYIF YÖNLER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9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Fakülte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içinde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bulunan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kopyalama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imkanlarının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yetersizliği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6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Derslik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labotaruvar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yetersiz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8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Bilgisayar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donanım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yazılım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eksikliği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2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kadronun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sayıca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yetersiz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7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Lisansüstü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programlarının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sayıca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yetersiz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89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İdari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yoğunluğunun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çalışmaları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aksatması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185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Blackboard, Moodle </a:t>
                      </a:r>
                      <a:r>
                        <a:rPr lang="en-US" dirty="0" err="1" smtClean="0"/>
                        <a:t>gibi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verimli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e-</a:t>
                      </a:r>
                      <a:r>
                        <a:rPr lang="en-US" dirty="0" err="1" smtClean="0"/>
                        <a:t>ders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bulunmaması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7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Bölüm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akademisyenlerinin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düşük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internet </a:t>
                      </a:r>
                      <a:r>
                        <a:rPr lang="en-US" dirty="0" err="1" smtClean="0"/>
                        <a:t>hızıyla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sınırlanmasının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performansını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düşürmesi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937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40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0" y="299695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1- Yazılım İhtiyacı</a:t>
            </a:r>
          </a:p>
          <a:p>
            <a:r>
              <a:rPr lang="tr-TR" b="1" dirty="0" smtClean="0"/>
              <a:t>2- İdari ve Akademik Personel İhtiyacı</a:t>
            </a:r>
          </a:p>
          <a:p>
            <a:r>
              <a:rPr lang="tr-TR" b="1" dirty="0" smtClean="0"/>
              <a:t>3- Laboratuvar Ekipman İhtiyacı</a:t>
            </a: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41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0" y="32129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1- Mühendislik Fakültesi Öğretim Üyeleri Arasından En İyi Araştırmacının Seçilmesi ve Kendisine En İyi Araştırma Ödülü Verilmesi (plaket, belge)</a:t>
            </a: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SWOT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ANALİZİ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81181"/>
              </p:ext>
            </p:extLst>
          </p:nvPr>
        </p:nvGraphicFramePr>
        <p:xfrm>
          <a:off x="457200" y="2276872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8573762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953300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ZAYIF YÖNLER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5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Bölüm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sekreterliğinin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59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Yabancı dil bilen idari personel sayısının yetersizliği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0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Laboratuvar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ekipmanlarının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yetersizliği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6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Fakülteye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sosyal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0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Araştırma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görevlisi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başına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düşen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sayısının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fazla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sebebiyle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öğrenciye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yeterince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yardımcı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olunamaması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Zayıf Yön)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883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SWOT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ANALİZİ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794773"/>
              </p:ext>
            </p:extLst>
          </p:nvPr>
        </p:nvGraphicFramePr>
        <p:xfrm>
          <a:off x="457200" y="1281112"/>
          <a:ext cx="4114800" cy="495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3697867"/>
                    </a:ext>
                  </a:extLst>
                </a:gridCol>
              </a:tblGrid>
              <a:tr h="73686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FIRSATLAR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9203"/>
                  </a:ext>
                </a:extLst>
              </a:tr>
              <a:tr h="1271856">
                <a:tc>
                  <a:txBody>
                    <a:bodyPr/>
                    <a:lstStyle/>
                    <a:p>
                      <a:r>
                        <a:rPr lang="en-US" dirty="0" smtClean="0"/>
                        <a:t>Erasmus </a:t>
                      </a:r>
                      <a:r>
                        <a:rPr lang="en-US" dirty="0" err="1" smtClean="0"/>
                        <a:t>değişim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programlarının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öğretim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elemanları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için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hizmet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veriyor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53350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r>
                        <a:rPr lang="en-US" dirty="0" smtClean="0"/>
                        <a:t>Antalya </a:t>
                      </a:r>
                      <a:r>
                        <a:rPr lang="en-US" dirty="0" err="1" smtClean="0"/>
                        <a:t>Bilim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Kolejleri'nin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açılması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22866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Organize </a:t>
                      </a:r>
                      <a:r>
                        <a:rPr lang="en-US" dirty="0" err="1" smtClean="0"/>
                        <a:t>sanayi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bölgesinin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varlığı</a:t>
                      </a:r>
                      <a:r>
                        <a:rPr lang="en-US" dirty="0" smtClean="0"/>
                        <a:t>/ </a:t>
                      </a:r>
                      <a:r>
                        <a:rPr lang="en-US" dirty="0" err="1" smtClean="0"/>
                        <a:t>gelişime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açıklığı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6302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geziler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için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alternatif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OSB'ye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yakın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olunması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82490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Mezun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öğrencilerimizin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mezun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öğrencilerimize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imkanları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yaratması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5279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765875"/>
              </p:ext>
            </p:extLst>
          </p:nvPr>
        </p:nvGraphicFramePr>
        <p:xfrm>
          <a:off x="4572000" y="1281113"/>
          <a:ext cx="4114800" cy="495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3697867"/>
                    </a:ext>
                  </a:extLst>
                </a:gridCol>
              </a:tblGrid>
              <a:tr h="73686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9203"/>
                  </a:ext>
                </a:extLst>
              </a:tr>
              <a:tr h="1271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53350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22866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6302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82490"/>
                  </a:ext>
                </a:extLst>
              </a:tr>
              <a:tr h="73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5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SWOT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ANALİZİ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721339"/>
              </p:ext>
            </p:extLst>
          </p:nvPr>
        </p:nvGraphicFramePr>
        <p:xfrm>
          <a:off x="457200" y="1281112"/>
          <a:ext cx="4114800" cy="5075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3697867"/>
                    </a:ext>
                  </a:extLst>
                </a:gridCol>
              </a:tblGrid>
              <a:tr h="488776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FIRSATLAR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9203"/>
                  </a:ext>
                </a:extLst>
              </a:tr>
              <a:tr h="488776">
                <a:tc>
                  <a:txBody>
                    <a:bodyPr/>
                    <a:lstStyle/>
                    <a:p>
                      <a:r>
                        <a:rPr lang="en-US" dirty="0" smtClean="0"/>
                        <a:t>%100 </a:t>
                      </a:r>
                      <a:r>
                        <a:rPr lang="en-US" dirty="0" err="1" smtClean="0"/>
                        <a:t>İngilizce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eğitimine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talepler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52827"/>
                  </a:ext>
                </a:extLst>
              </a:tr>
              <a:tr h="12052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Antalya'da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düzenlenen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kongre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gibi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etkinliklerin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alışverişi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iletişim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işbirliği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olanakları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yaratması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14348"/>
                  </a:ext>
                </a:extLst>
              </a:tr>
              <a:tr h="1205202">
                <a:tc>
                  <a:txBody>
                    <a:bodyPr/>
                    <a:lstStyle/>
                    <a:p>
                      <a:r>
                        <a:rPr lang="en-US" dirty="0" smtClean="0"/>
                        <a:t>Antalya </a:t>
                      </a:r>
                      <a:r>
                        <a:rPr lang="en-US" dirty="0" err="1" smtClean="0"/>
                        <a:t>ilinde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deneyim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kazanabilecekleri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alanlarının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sanayi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turizm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kuruluşlarının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fazlalığı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65555"/>
                  </a:ext>
                </a:extLst>
              </a:tr>
              <a:tr h="843641">
                <a:tc>
                  <a:txBody>
                    <a:bodyPr/>
                    <a:lstStyle/>
                    <a:p>
                      <a:r>
                        <a:rPr lang="en-US" dirty="0" smtClean="0"/>
                        <a:t>TEKNOPARK </a:t>
                      </a:r>
                      <a:r>
                        <a:rPr lang="en-US" dirty="0" err="1" smtClean="0"/>
                        <a:t>kurulması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için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yapılan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çalışmalar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32403"/>
                  </a:ext>
                </a:extLst>
              </a:tr>
              <a:tr h="843641">
                <a:tc>
                  <a:txBody>
                    <a:bodyPr/>
                    <a:lstStyle/>
                    <a:p>
                      <a:r>
                        <a:rPr lang="en-US" dirty="0" smtClean="0"/>
                        <a:t>Antalya </a:t>
                      </a:r>
                      <a:r>
                        <a:rPr lang="en-US" dirty="0" err="1" smtClean="0"/>
                        <a:t>ilinde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açılması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planlanan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üniversiteler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705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563615"/>
              </p:ext>
            </p:extLst>
          </p:nvPr>
        </p:nvGraphicFramePr>
        <p:xfrm>
          <a:off x="4597687" y="1281112"/>
          <a:ext cx="4114800" cy="505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3697867"/>
                    </a:ext>
                  </a:extLst>
                </a:gridCol>
              </a:tblGrid>
              <a:tr h="479024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9203"/>
                  </a:ext>
                </a:extLst>
              </a:tr>
              <a:tr h="525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52827"/>
                  </a:ext>
                </a:extLst>
              </a:tr>
              <a:tr h="1214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14348"/>
                  </a:ext>
                </a:extLst>
              </a:tr>
              <a:tr h="1181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65555"/>
                  </a:ext>
                </a:extLst>
              </a:tr>
              <a:tr h="826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32403"/>
                  </a:ext>
                </a:extLst>
              </a:tr>
              <a:tr h="826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ym typeface="Wingdings" panose="05000000000000000000" pitchFamily="2" charset="2"/>
                        </a:rPr>
                        <a:t> (Hala Fırsat</a:t>
                      </a:r>
                      <a:r>
                        <a:rPr lang="tr-TR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7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SWOT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ANALİZİ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48500"/>
              </p:ext>
            </p:extLst>
          </p:nvPr>
        </p:nvGraphicFramePr>
        <p:xfrm>
          <a:off x="457200" y="1600200"/>
          <a:ext cx="8229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10711457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1935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TEHDİTLER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DURUMU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4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Mezun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istihdamlarında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belirli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tercih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edilmesi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 (Hala Tehdit)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37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Yatay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geçiş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yapıp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giden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26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Öğrencilerin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matematik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başarısının</a:t>
                      </a:r>
                      <a:r>
                        <a:rPr lang="en-US" dirty="0" smtClean="0"/>
                        <a:t> her </a:t>
                      </a:r>
                      <a:r>
                        <a:rPr lang="en-US" dirty="0" err="1" smtClean="0"/>
                        <a:t>geçen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yıl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düşmesi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1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Yurtdışından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Mühendislik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Fakültesi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bölümlerini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tercih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edebilecek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ülkenin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stratejik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sorunlarından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çekinmesi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1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Öğrencilerin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yabancı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sorunu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yaşaması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04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Ekonomik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krizin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alanlarını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daraltması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1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Antalya </a:t>
                      </a:r>
                      <a:r>
                        <a:rPr lang="en-US" dirty="0" err="1" smtClean="0"/>
                        <a:t>ilinde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açılması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planlanan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üniversiteler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 (Hala Tehdit)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743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61837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57116"/>
              </p:ext>
            </p:extLst>
          </p:nvPr>
        </p:nvGraphicFramePr>
        <p:xfrm>
          <a:off x="467544" y="1264701"/>
          <a:ext cx="8352927" cy="51237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kademik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ersoneli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kaynaklarının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arttırılması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Bütçe talepleri Dekanlık tarafından onaylandı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İdari Personeli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iletişim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</a:t>
                      </a:r>
                      <a:r>
                        <a:rPr lang="tr-TR" sz="1100" baseline="0" dirty="0" smtClean="0"/>
                        <a:t> alınmadı.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388510"/>
                  </a:ext>
                </a:extLst>
              </a:tr>
              <a:tr h="308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Mütevelli Heyet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Stratejik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Gerçekleşmesi-Akademik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Başarı-Öğrenci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KYS’nin</a:t>
                      </a:r>
                      <a:r>
                        <a:rPr lang="tr-TR" sz="1100" dirty="0" smtClean="0"/>
                        <a:t> takip</a:t>
                      </a:r>
                      <a:r>
                        <a:rPr lang="tr-TR" sz="1100" baseline="0" dirty="0" smtClean="0"/>
                        <a:t> edilmesi sağlandı. Akademik başarı ve öğrenci memnuniyeti hedefleri karşılandı.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07318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yürütülmesi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 alınmadı.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76197"/>
                  </a:ext>
                </a:extLst>
              </a:tr>
              <a:tr h="251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YÖK denetiminde bir soruna rastlanmadı.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390386"/>
                  </a:ext>
                </a:extLst>
              </a:tr>
              <a:tr h="2231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uygunluk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YÖK denetiminde bir soruna rastlanmadı.</a:t>
                      </a:r>
                      <a:endParaRPr 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4707"/>
                  </a:ext>
                </a:extLst>
              </a:tr>
              <a:tr h="194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Mezunlar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olana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ğı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mezuniyet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sonrası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Rektörlük</a:t>
                      </a:r>
                      <a:r>
                        <a:rPr lang="tr-TR" sz="1100" baseline="0" dirty="0" smtClean="0"/>
                        <a:t> tarafından mezunlar yemeği düzenlendi.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43958"/>
                  </a:ext>
                </a:extLst>
              </a:tr>
              <a:tr h="166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kademisyenler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eğitim ortamının sağlanması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Uygun ortam</a:t>
                      </a:r>
                      <a:r>
                        <a:rPr lang="tr-TR" sz="1100" baseline="0" dirty="0" smtClean="0"/>
                        <a:t> sağlanmaktadır.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78255"/>
                  </a:ext>
                </a:extLst>
              </a:tr>
              <a:tr h="137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İdari personel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iletişim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 alınmadı.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597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Öğrencileri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eğitim-öğretim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Şikayet alınmadı,</a:t>
                      </a:r>
                      <a:r>
                        <a:rPr lang="tr-TR" sz="1100" baseline="0" dirty="0" smtClean="0"/>
                        <a:t> memnuniyet hedefi karşılandı.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48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Uyum-Ortak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İşbirliği sürdürülmektedir.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5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Paylaşımı,Önlenen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Haksız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Rekabet,Güçlü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İletişim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Ortak çalışmalar sürdürülmektedir.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060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TÜBİTAK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faaliyetlerinin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yapılması,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yürütülmesi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TÜBİTAK</a:t>
                      </a:r>
                      <a:r>
                        <a:rPr lang="tr-TR" sz="1100" baseline="0" dirty="0" smtClean="0"/>
                        <a:t> raporlarında başarılı sonuçlar elde edilmektedir.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096660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4416</Words>
  <Application>Microsoft Office PowerPoint</Application>
  <PresentationFormat>On-screen Show (4:3)</PresentationFormat>
  <Paragraphs>9695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Tahoma</vt:lpstr>
      <vt:lpstr>Times New Roman</vt:lpstr>
      <vt:lpstr>Tohama</vt:lpstr>
      <vt:lpstr>Verdana</vt:lpstr>
      <vt:lpstr>Wingdings</vt:lpstr>
      <vt:lpstr>Ofis Teması</vt:lpstr>
      <vt:lpstr>Worksheet</vt:lpstr>
      <vt:lpstr>2018 YILI  NİSAN-EKİM YGG SUNUMU  SÜRECİ MÜHENDİSLİK FAKÜLTESİ 15/11/2018</vt:lpstr>
      <vt:lpstr>PowerPoint Presentation</vt:lpstr>
      <vt:lpstr>SWOT ANALİZİ </vt:lpstr>
      <vt:lpstr> SWOT ANALİZİ</vt:lpstr>
      <vt:lpstr> SWOT ANALİZİ</vt:lpstr>
      <vt:lpstr> SWOT ANALİZİ</vt:lpstr>
      <vt:lpstr> SWOT ANALİZİ</vt:lpstr>
      <vt:lpstr> SWOT ANALİZİ</vt:lpstr>
      <vt:lpstr>PowerPoint Presentation</vt:lpstr>
      <vt:lpstr>PowerPoint Presentation</vt:lpstr>
      <vt:lpstr>  SÜREÇ PERFORMANS İZLEME KARNESİ (SPİK)</vt:lpstr>
      <vt:lpstr>  SÜREÇ PERFORMANS İZLEME KARNESİ (SPİK)</vt:lpstr>
      <vt:lpstr>  SÜREÇ PERFORMANS İZLEME KARNESİ (SPİK)</vt:lpstr>
      <vt:lpstr>  SÜREÇ PERFORMANS İZLEME KARNESİ (SPİK)</vt:lpstr>
      <vt:lpstr>  SÜREÇ PERFORMANS İZLEME KARNESİ (SPİK)</vt:lpstr>
      <vt:lpstr>  SÜREÇ PERFORMANS İZLEME  KARNESİ (SPİK)</vt:lpstr>
      <vt:lpstr>  SÜREÇ PERFORMANS İZLEME  KARNESİ (SPİK)</vt:lpstr>
      <vt:lpstr>PowerPoint Presentation</vt:lpstr>
      <vt:lpstr>  KALİTE FAALİYET PLANLARI </vt:lpstr>
      <vt:lpstr>  KALİTE FAALİYET PLANLARI</vt:lpstr>
      <vt:lpstr>  KALİTE FAALİYET PLANLARI</vt:lpstr>
      <vt:lpstr>      KALİTE FAALİYET PLANLARI</vt:lpstr>
      <vt:lpstr>      KALİTE FAALİYET PLANLARI</vt:lpstr>
      <vt:lpstr>PowerPoint Presentation</vt:lpstr>
      <vt:lpstr>PowerPoint Presentation</vt:lpstr>
      <vt:lpstr>      MEMNUNİYET ÖLÇÜM         SONUÇLARI   </vt:lpstr>
      <vt:lpstr>   MEMNUNİYET ÖLÇÜM     SONUÇLARI</vt:lpstr>
      <vt:lpstr>   MEMNUNİYET ÖLÇÜM     SONUÇLARI</vt:lpstr>
      <vt:lpstr>   MEMNUNİYET ÖLÇÜM     SONUÇLARI</vt:lpstr>
      <vt:lpstr>   MEMNUNİYET ÖLÇÜM     SONUÇLARI</vt:lpstr>
      <vt:lpstr>   MEMNUNİYET ÖLÇÜM     SONUÇLARI</vt:lpstr>
      <vt:lpstr>   MEMNUNİYET ÖLÇÜM     SONUÇLARI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Ayse Çona</cp:lastModifiedBy>
  <cp:revision>91</cp:revision>
  <dcterms:created xsi:type="dcterms:W3CDTF">2016-08-26T15:45:58Z</dcterms:created>
  <dcterms:modified xsi:type="dcterms:W3CDTF">2018-11-23T09:36:56Z</dcterms:modified>
</cp:coreProperties>
</file>