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305" r:id="rId3"/>
    <p:sldId id="306" r:id="rId4"/>
    <p:sldId id="326" r:id="rId5"/>
    <p:sldId id="307" r:id="rId6"/>
    <p:sldId id="308" r:id="rId7"/>
    <p:sldId id="304" r:id="rId8"/>
    <p:sldId id="327" r:id="rId9"/>
    <p:sldId id="328" r:id="rId10"/>
    <p:sldId id="329" r:id="rId11"/>
    <p:sldId id="257" r:id="rId12"/>
    <p:sldId id="332" r:id="rId13"/>
    <p:sldId id="284" r:id="rId14"/>
    <p:sldId id="337" r:id="rId15"/>
    <p:sldId id="338" r:id="rId16"/>
    <p:sldId id="339" r:id="rId17"/>
    <p:sldId id="340" r:id="rId18"/>
    <p:sldId id="342" r:id="rId19"/>
    <p:sldId id="343" r:id="rId20"/>
    <p:sldId id="344" r:id="rId21"/>
    <p:sldId id="345" r:id="rId22"/>
    <p:sldId id="346" r:id="rId23"/>
    <p:sldId id="341" r:id="rId24"/>
    <p:sldId id="286" r:id="rId25"/>
    <p:sldId id="333" r:id="rId26"/>
    <p:sldId id="335" r:id="rId27"/>
    <p:sldId id="334" r:id="rId28"/>
    <p:sldId id="336" r:id="rId29"/>
    <p:sldId id="298" r:id="rId30"/>
    <p:sldId id="294" r:id="rId31"/>
    <p:sldId id="299" r:id="rId32"/>
    <p:sldId id="295" r:id="rId33"/>
    <p:sldId id="325" r:id="rId34"/>
    <p:sldId id="296"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F2DE63D5-997A-4646-A377-4702673A728D}" styleName="Açık Stil 2 - Vurgu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Açık Stil 2 - Vurgu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87" autoAdjust="0"/>
    <p:restoredTop sz="94660"/>
  </p:normalViewPr>
  <p:slideViewPr>
    <p:cSldViewPr>
      <p:cViewPr varScale="1">
        <p:scale>
          <a:sx n="69" d="100"/>
          <a:sy n="69" d="100"/>
        </p:scale>
        <p:origin x="142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D:\esin%20hoca%20yedek\ABU\kalite\B&#246;l&#252;m\04.12.18\M&#304;-AF-0002%20SIS%20Anket%20No%20332%20Ders%20&#304;&#231;eri&#287;i%20De&#287;erlendirme.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esin%20hoca%20yedek\ABU\kalite\B&#246;l&#252;m\04.12.18\M&#304;-AF-0001%20SIS%20Anket%20No%20282%20&#214;&#287;retim%20&#220;yesi%20De&#287;erlendirme.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tr-TR"/>
              <a:t>Mimarlık Bölümü Öğrenci Memnuniyet Anketi</a:t>
            </a:r>
            <a:r>
              <a:rPr lang="tr-TR" baseline="0"/>
              <a:t> No 332 Ders İçeriğinin Değerlendirilmesi</a:t>
            </a:r>
            <a:endParaRPr lang="en-US"/>
          </a:p>
        </c:rich>
      </c:tx>
      <c:layout/>
      <c:overlay val="0"/>
      <c:spPr>
        <a:noFill/>
        <a:ln>
          <a:noFill/>
        </a:ln>
        <a:effectLst/>
      </c:spPr>
    </c:title>
    <c:autoTitleDeleted val="0"/>
    <c:plotArea>
      <c:layout>
        <c:manualLayout>
          <c:layoutTarget val="inner"/>
          <c:xMode val="edge"/>
          <c:yMode val="edge"/>
          <c:x val="7.6779059663382485E-2"/>
          <c:y val="0.10674803905581041"/>
          <c:w val="0.91950205205673574"/>
          <c:h val="0.42944017942615303"/>
        </c:manualLayout>
      </c:layout>
      <c:barChart>
        <c:barDir val="col"/>
        <c:grouping val="clustered"/>
        <c:varyColors val="0"/>
        <c:ser>
          <c:idx val="0"/>
          <c:order val="0"/>
          <c:spPr>
            <a:solidFill>
              <a:schemeClr val="accent1"/>
            </a:solidFill>
            <a:ln>
              <a:noFill/>
            </a:ln>
            <a:effectLst/>
          </c:spPr>
          <c:invertIfNegative val="0"/>
          <c:dLbls>
            <c:numFmt formatCode="#,##0.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'Genel Ortalama- Grafik'!$B$28:$B$38</c:f>
              <c:strCache>
                <c:ptCount val="11"/>
                <c:pt idx="0">
                  <c:v>Bu ders sayesinde bilgiyi analiz etme, yorumlama, ve yeni bilgilere ulaşma yeteneklerim gelişti. / Thanks to the course, my ability to analyze and interpret information, and obtain new information has improved.</c:v>
                </c:pt>
                <c:pt idx="1">
                  <c:v>Bu ders sayesinde karmaşık sorunlarla karşılaştığımda alternatif çözümler üretme yeteneklerim gelişti. / Thanks to the course, my ability to produce alternative solutions for complex problems has improved.</c:v>
                </c:pt>
                <c:pt idx="2">
                  <c:v>Bu ders sayesinde toplum önünde konuşma ve sunum yapma yeteneğim gelişti. / Thanks to the course, my ability to talk and make presentations in front of people has improved.</c:v>
                </c:pt>
                <c:pt idx="3">
                  <c:v>Ders beni çalışma hayatına hazırlayacak şekilde kurgulanmıştı / The course was designed in a way to prepare me for business life.</c:v>
                </c:pt>
                <c:pt idx="4">
                  <c:v>Ders içerikleri uluslararası platformda da geçerlidir / The course content is valid internationally.</c:v>
                </c:pt>
                <c:pt idx="5">
                  <c:v>Ders programları ihtiyaçlar ve beklentilere göre güncellenir / The course content is updated based on needs and expectations.</c:v>
                </c:pt>
                <c:pt idx="6">
                  <c:v>Ders sayesinde akademik yazma yeteneğim gelişti / Thanks to the course, my academic writing skills have improved.</c:v>
                </c:pt>
                <c:pt idx="7">
                  <c:v>Ders sayesinde yabancı dil ders dinleme ve derse katılma yeteneğim gelişti / Thanks to the course, my ability to listen to lessons and participate in them in a foreign language has improved.</c:v>
                </c:pt>
                <c:pt idx="8">
                  <c:v>Dersin içeriği beklentilerimi karşıladı / The course content met my expectations.</c:v>
                </c:pt>
                <c:pt idx="9">
                  <c:v>Dersin içeriği düşündürücü ve merak uyandırıcı idi / The course content was thought-provoking and intriguing.</c:v>
                </c:pt>
                <c:pt idx="10">
                  <c:v>Derslerde kullanılmak üzere yeni teknolojik teçhizatlar (projeksiyon vb…) mevcuttur / New equipment (projector etc.) is available to be used in courses.</c:v>
                </c:pt>
              </c:strCache>
            </c:strRef>
          </c:cat>
          <c:val>
            <c:numRef>
              <c:f>'Genel Ortalama- Grafik'!$C$28:$C$38</c:f>
              <c:numCache>
                <c:formatCode>General</c:formatCode>
                <c:ptCount val="11"/>
                <c:pt idx="0">
                  <c:v>72.119004250151789</c:v>
                </c:pt>
                <c:pt idx="1">
                  <c:v>71.8032786885246</c:v>
                </c:pt>
                <c:pt idx="2">
                  <c:v>71.135397692774745</c:v>
                </c:pt>
                <c:pt idx="3">
                  <c:v>71.669702489374615</c:v>
                </c:pt>
                <c:pt idx="4">
                  <c:v>72.544019429265333</c:v>
                </c:pt>
                <c:pt idx="5">
                  <c:v>72.00971463266545</c:v>
                </c:pt>
                <c:pt idx="6">
                  <c:v>69.058894960534303</c:v>
                </c:pt>
                <c:pt idx="7">
                  <c:v>70.528233151183969</c:v>
                </c:pt>
                <c:pt idx="8">
                  <c:v>71.268973891924702</c:v>
                </c:pt>
                <c:pt idx="9">
                  <c:v>71.693989071038246</c:v>
                </c:pt>
                <c:pt idx="10">
                  <c:v>71.536126290224644</c:v>
                </c:pt>
              </c:numCache>
            </c:numRef>
          </c:val>
          <c:extLst>
            <c:ext xmlns:c16="http://schemas.microsoft.com/office/drawing/2014/chart" uri="{C3380CC4-5D6E-409C-BE32-E72D297353CC}">
              <c16:uniqueId val="{00000000-E47A-4558-92F2-4E99C3E6B9EF}"/>
            </c:ext>
          </c:extLst>
        </c:ser>
        <c:dLbls>
          <c:showLegendKey val="0"/>
          <c:showVal val="0"/>
          <c:showCatName val="0"/>
          <c:showSerName val="0"/>
          <c:showPercent val="0"/>
          <c:showBubbleSize val="0"/>
        </c:dLbls>
        <c:gapWidth val="219"/>
        <c:overlap val="-27"/>
        <c:axId val="104776832"/>
        <c:axId val="1"/>
      </c:barChart>
      <c:catAx>
        <c:axId val="104776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477683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tr-TR"/>
              <a:t>Mimarlık Bölümü Öğrenci Memnuniyet Anketi No 282 Öğretim Üyesi Değerlendirme</a:t>
            </a:r>
            <a:endParaRPr lang="en-US"/>
          </a:p>
        </c:rich>
      </c:tx>
      <c:overlay val="0"/>
      <c:spPr>
        <a:noFill/>
        <a:ln>
          <a:noFill/>
        </a:ln>
        <a:effectLst/>
      </c:spPr>
    </c:title>
    <c:autoTitleDeleted val="0"/>
    <c:plotArea>
      <c:layout>
        <c:manualLayout>
          <c:layoutTarget val="inner"/>
          <c:xMode val="edge"/>
          <c:yMode val="edge"/>
          <c:x val="3.8599841321951343E-2"/>
          <c:y val="6.3766636744260627E-2"/>
          <c:w val="0.93512138568885783"/>
          <c:h val="0.83252766761819008"/>
        </c:manualLayout>
      </c:layout>
      <c:barChart>
        <c:barDir val="col"/>
        <c:grouping val="clustered"/>
        <c:varyColors val="0"/>
        <c:ser>
          <c:idx val="0"/>
          <c:order val="0"/>
          <c:spPr>
            <a:solidFill>
              <a:schemeClr val="accent1"/>
            </a:solidFill>
            <a:ln>
              <a:noFill/>
            </a:ln>
            <a:effectLst/>
          </c:spPr>
          <c:invertIfNegative val="0"/>
          <c:dLbls>
            <c:numFmt formatCode="#,##0.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'Genel Ortalama-Grafik'!$A$28:$A$40</c:f>
              <c:strCache>
                <c:ptCount val="13"/>
                <c:pt idx="0">
                  <c:v>Availability to assist students in out of class</c:v>
                </c:pt>
                <c:pt idx="1">
                  <c:v>Communication of ideas and information</c:v>
                </c:pt>
                <c:pt idx="2">
                  <c:v>Description of course objectives and assignments</c:v>
                </c:pt>
                <c:pt idx="3">
                  <c:v>Encouraging student participation</c:v>
                </c:pt>
                <c:pt idx="4">
                  <c:v>Expression of expectations for performance in this class</c:v>
                </c:pt>
                <c:pt idx="5">
                  <c:v>Facilitation of learning</c:v>
                </c:pt>
                <c:pt idx="6">
                  <c:v>Fairness of exams and evaluation</c:v>
                </c:pt>
                <c:pt idx="7">
                  <c:v>Knowledge of course content</c:v>
                </c:pt>
                <c:pt idx="8">
                  <c:v>Organization and preparation for the class</c:v>
                </c:pt>
                <c:pt idx="9">
                  <c:v>Overall assessment of instructor</c:v>
                </c:pt>
                <c:pt idx="10">
                  <c:v>Respect and concern for students</c:v>
                </c:pt>
                <c:pt idx="11">
                  <c:v>Stimulation of interest in course</c:v>
                </c:pt>
                <c:pt idx="12">
                  <c:v>Time management</c:v>
                </c:pt>
              </c:strCache>
            </c:strRef>
          </c:cat>
          <c:val>
            <c:numRef>
              <c:f>'Genel Ortalama-Grafik'!$B$28:$B$40</c:f>
              <c:numCache>
                <c:formatCode>General</c:formatCode>
                <c:ptCount val="13"/>
                <c:pt idx="0">
                  <c:v>68.68550368550369</c:v>
                </c:pt>
                <c:pt idx="1">
                  <c:v>68.759213759213765</c:v>
                </c:pt>
                <c:pt idx="2">
                  <c:v>68.894348894348894</c:v>
                </c:pt>
                <c:pt idx="3">
                  <c:v>69.041769041769044</c:v>
                </c:pt>
                <c:pt idx="4">
                  <c:v>68.980343980343989</c:v>
                </c:pt>
                <c:pt idx="5">
                  <c:v>68.488943488943491</c:v>
                </c:pt>
                <c:pt idx="6">
                  <c:v>68.292383292383292</c:v>
                </c:pt>
                <c:pt idx="7">
                  <c:v>69.164619164619154</c:v>
                </c:pt>
                <c:pt idx="8">
                  <c:v>68.918918918918919</c:v>
                </c:pt>
                <c:pt idx="9">
                  <c:v>68.980343980343989</c:v>
                </c:pt>
                <c:pt idx="10">
                  <c:v>69.004914004914014</c:v>
                </c:pt>
                <c:pt idx="11">
                  <c:v>68.68550368550369</c:v>
                </c:pt>
                <c:pt idx="12">
                  <c:v>68.894348894348894</c:v>
                </c:pt>
              </c:numCache>
            </c:numRef>
          </c:val>
          <c:extLst>
            <c:ext xmlns:c16="http://schemas.microsoft.com/office/drawing/2014/chart" uri="{C3380CC4-5D6E-409C-BE32-E72D297353CC}">
              <c16:uniqueId val="{00000000-F7B4-48DA-9DDF-D071CDAE2891}"/>
            </c:ext>
          </c:extLst>
        </c:ser>
        <c:dLbls>
          <c:showLegendKey val="0"/>
          <c:showVal val="0"/>
          <c:showCatName val="0"/>
          <c:showSerName val="0"/>
          <c:showPercent val="0"/>
          <c:showBubbleSize val="0"/>
        </c:dLbls>
        <c:gapWidth val="219"/>
        <c:overlap val="-27"/>
        <c:axId val="133930704"/>
        <c:axId val="1"/>
      </c:barChart>
      <c:catAx>
        <c:axId val="133930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930704"/>
        <c:crosses val="autoZero"/>
        <c:crossBetween val="between"/>
      </c:valAx>
      <c:dTable>
        <c:showHorzBorder val="0"/>
        <c:showVertBorder val="1"/>
        <c:showOutline val="1"/>
        <c:showKeys val="0"/>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05.12.2018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7A42CFF-777B-4533-A440-4C456B6A9FEA}" type="datetime1">
              <a:rPr lang="tr-TR" smtClean="0"/>
              <a:t>05.12.2018</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059989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FDEF684-7ED6-4E25-99B3-6C7EE6714DA3}" type="datetime1">
              <a:rPr lang="tr-TR" smtClean="0"/>
              <a:t>05.12.2018</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472785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2D2059A-8985-41A3-9F35-8DC13894A4E0}" type="datetime1">
              <a:rPr lang="tr-TR" smtClean="0"/>
              <a:t>05.12.2018</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054000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CF74D3F-D744-42F9-A266-110B14BD4158}" type="datetime1">
              <a:rPr lang="tr-TR" smtClean="0"/>
              <a:t>05.12.2018</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992546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EC1C8BA-DCDD-4E80-B44D-BB4BDA6BC718}" type="datetime1">
              <a:rPr lang="tr-TR" smtClean="0"/>
              <a:t>05.12.2018</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885098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6427ED0-D0FE-4A09-AE62-4103EA8D2926}" type="datetime1">
              <a:rPr lang="tr-TR" smtClean="0"/>
              <a:t>05.12.2018</a:t>
            </a:fld>
            <a:endParaRPr lang="tr-TR"/>
          </a:p>
        </p:txBody>
      </p:sp>
      <p:sp>
        <p:nvSpPr>
          <p:cNvPr id="6" name="Altbilgi Yer Tutucusu 5"/>
          <p:cNvSpPr>
            <a:spLocks noGrp="1"/>
          </p:cNvSpPr>
          <p:nvPr>
            <p:ph type="ftr" sz="quarter" idx="11"/>
          </p:nvPr>
        </p:nvSpPr>
        <p:spPr/>
        <p:txBody>
          <a:bodyPr/>
          <a:lstStyle/>
          <a:p>
            <a:r>
              <a:rPr lang="tr-TR" smtClean="0"/>
              <a:t>Kalite bir yaşam tarzıdır.</a:t>
            </a:r>
            <a:endParaRPr lang="tr-TR"/>
          </a:p>
        </p:txBody>
      </p:sp>
      <p:sp>
        <p:nvSpPr>
          <p:cNvPr id="7" name="Slayt Numarası Yer Tutucusu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745253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E782A1D-A539-4378-A6BA-1AA9F3084D39}" type="datetime1">
              <a:rPr lang="tr-TR" smtClean="0"/>
              <a:t>05.12.2018</a:t>
            </a:fld>
            <a:endParaRPr lang="tr-TR"/>
          </a:p>
        </p:txBody>
      </p:sp>
      <p:sp>
        <p:nvSpPr>
          <p:cNvPr id="8" name="Altbilgi Yer Tutucusu 7"/>
          <p:cNvSpPr>
            <a:spLocks noGrp="1"/>
          </p:cNvSpPr>
          <p:nvPr>
            <p:ph type="ftr" sz="quarter" idx="11"/>
          </p:nvPr>
        </p:nvSpPr>
        <p:spPr/>
        <p:txBody>
          <a:bodyPr/>
          <a:lstStyle/>
          <a:p>
            <a:r>
              <a:rPr lang="tr-TR" smtClean="0"/>
              <a:t>Kalite bir yaşam tarzıdır.</a:t>
            </a:r>
            <a:endParaRPr lang="tr-TR"/>
          </a:p>
        </p:txBody>
      </p:sp>
      <p:sp>
        <p:nvSpPr>
          <p:cNvPr id="9" name="Slayt Numarası Yer Tutucusu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747523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2192C6F-6FA5-45C8-ACE4-E5B3D13F24FA}" type="datetime1">
              <a:rPr lang="tr-TR" smtClean="0"/>
              <a:t>05.12.2018</a:t>
            </a:fld>
            <a:endParaRPr lang="tr-TR"/>
          </a:p>
        </p:txBody>
      </p:sp>
      <p:sp>
        <p:nvSpPr>
          <p:cNvPr id="4" name="Altbilgi Yer Tutucusu 3"/>
          <p:cNvSpPr>
            <a:spLocks noGrp="1"/>
          </p:cNvSpPr>
          <p:nvPr>
            <p:ph type="ftr" sz="quarter" idx="11"/>
          </p:nvPr>
        </p:nvSpPr>
        <p:spPr/>
        <p:txBody>
          <a:bodyPr/>
          <a:lstStyle/>
          <a:p>
            <a:r>
              <a:rPr lang="tr-TR" smtClean="0"/>
              <a:t>Kalite bir yaşam tarzıdır.</a:t>
            </a:r>
            <a:endParaRPr lang="tr-TR"/>
          </a:p>
        </p:txBody>
      </p:sp>
      <p:sp>
        <p:nvSpPr>
          <p:cNvPr id="5" name="Slayt Numarası Yer Tutucusu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07061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E20823A-34F6-4D9A-B72C-4420CCCD8E18}" type="datetime1">
              <a:rPr lang="tr-TR" smtClean="0"/>
              <a:t>05.12.2018</a:t>
            </a:fld>
            <a:endParaRPr lang="tr-TR"/>
          </a:p>
        </p:txBody>
      </p:sp>
      <p:sp>
        <p:nvSpPr>
          <p:cNvPr id="3" name="Altbilgi Yer Tutucusu 2"/>
          <p:cNvSpPr>
            <a:spLocks noGrp="1"/>
          </p:cNvSpPr>
          <p:nvPr>
            <p:ph type="ftr" sz="quarter" idx="11"/>
          </p:nvPr>
        </p:nvSpPr>
        <p:spPr/>
        <p:txBody>
          <a:bodyPr/>
          <a:lstStyle/>
          <a:p>
            <a:r>
              <a:rPr lang="tr-TR" smtClean="0"/>
              <a:t>Kalite bir yaşam tarzıdır.</a:t>
            </a:r>
            <a:endParaRPr lang="tr-TR"/>
          </a:p>
        </p:txBody>
      </p:sp>
      <p:sp>
        <p:nvSpPr>
          <p:cNvPr id="4" name="Slayt Numarası Yer Tutucusu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2702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46673C7-9167-4403-8666-44BE39765140}" type="datetime1">
              <a:rPr lang="tr-TR" smtClean="0"/>
              <a:t>05.12.2018</a:t>
            </a:fld>
            <a:endParaRPr lang="tr-TR"/>
          </a:p>
        </p:txBody>
      </p:sp>
      <p:sp>
        <p:nvSpPr>
          <p:cNvPr id="6" name="Altbilgi Yer Tutucusu 5"/>
          <p:cNvSpPr>
            <a:spLocks noGrp="1"/>
          </p:cNvSpPr>
          <p:nvPr>
            <p:ph type="ftr" sz="quarter" idx="11"/>
          </p:nvPr>
        </p:nvSpPr>
        <p:spPr/>
        <p:txBody>
          <a:bodyPr/>
          <a:lstStyle/>
          <a:p>
            <a:r>
              <a:rPr lang="tr-TR" smtClean="0"/>
              <a:t>Kalite bir yaşam tarzıdır.</a:t>
            </a:r>
            <a:endParaRPr lang="tr-TR"/>
          </a:p>
        </p:txBody>
      </p:sp>
      <p:sp>
        <p:nvSpPr>
          <p:cNvPr id="7" name="Slayt Numarası Yer Tutucusu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79933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12AA8A1-43D8-4974-AA28-F99EFBEC3B2D}" type="datetime1">
              <a:rPr lang="tr-TR" smtClean="0"/>
              <a:t>05.12.2018</a:t>
            </a:fld>
            <a:endParaRPr lang="tr-TR"/>
          </a:p>
        </p:txBody>
      </p:sp>
      <p:sp>
        <p:nvSpPr>
          <p:cNvPr id="6" name="Altbilgi Yer Tutucusu 5"/>
          <p:cNvSpPr>
            <a:spLocks noGrp="1"/>
          </p:cNvSpPr>
          <p:nvPr>
            <p:ph type="ftr" sz="quarter" idx="11"/>
          </p:nvPr>
        </p:nvSpPr>
        <p:spPr/>
        <p:txBody>
          <a:bodyPr/>
          <a:lstStyle/>
          <a:p>
            <a:r>
              <a:rPr lang="tr-TR" smtClean="0"/>
              <a:t>Kalite bir yaşam tarzıdır.</a:t>
            </a:r>
            <a:endParaRPr lang="tr-TR"/>
          </a:p>
        </p:txBody>
      </p:sp>
      <p:sp>
        <p:nvSpPr>
          <p:cNvPr id="7" name="Slayt Numarası Yer Tutucusu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71810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C83F0-FC27-43D2-9813-F060C2D9E7A0}" type="datetime1">
              <a:rPr lang="tr-TR" smtClean="0"/>
              <a:t>05.12.2018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Kalite bir yaşam tarzıdır.</a:t>
            </a: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3156946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3645024"/>
            <a:ext cx="7772400" cy="1109985"/>
          </a:xfrm>
        </p:spPr>
        <p:txBody>
          <a:bodyPr>
            <a:noAutofit/>
          </a:bodyPr>
          <a:lstStyle/>
          <a:p>
            <a:r>
              <a:rPr lang="tr-TR" b="1" dirty="0" smtClean="0">
                <a:solidFill>
                  <a:srgbClr val="FF0000"/>
                </a:solidFill>
              </a:rPr>
              <a:t>2018 YILI </a:t>
            </a:r>
            <a:br>
              <a:rPr lang="tr-TR" b="1" dirty="0" smtClean="0">
                <a:solidFill>
                  <a:srgbClr val="FF0000"/>
                </a:solidFill>
              </a:rPr>
            </a:br>
            <a:r>
              <a:rPr lang="tr-TR" b="1" dirty="0" smtClean="0">
                <a:solidFill>
                  <a:srgbClr val="FF0000"/>
                </a:solidFill>
              </a:rPr>
              <a:t>NİSAN-EKİM YGG SUNUMU</a:t>
            </a:r>
            <a:br>
              <a:rPr lang="tr-TR" b="1" dirty="0" smtClean="0">
                <a:solidFill>
                  <a:srgbClr val="FF0000"/>
                </a:solidFill>
              </a:rPr>
            </a:br>
            <a:r>
              <a:rPr lang="tr-TR" b="1" dirty="0" smtClean="0">
                <a:solidFill>
                  <a:srgbClr val="FF0000"/>
                </a:solidFill>
              </a:rPr>
              <a:t/>
            </a:r>
            <a:br>
              <a:rPr lang="tr-TR" b="1" dirty="0" smtClean="0">
                <a:solidFill>
                  <a:srgbClr val="FF0000"/>
                </a:solidFill>
              </a:rPr>
            </a:br>
            <a:r>
              <a:rPr lang="tr-TR" b="1" dirty="0" smtClean="0">
                <a:solidFill>
                  <a:srgbClr val="FF0000"/>
                </a:solidFill>
              </a:rPr>
              <a:t>MİMARLIK BÖLÜMÜ SÜRECİ</a:t>
            </a:r>
            <a:r>
              <a:rPr lang="tr-TR" b="1" dirty="0">
                <a:solidFill>
                  <a:srgbClr val="FF0000"/>
                </a:solidFill>
              </a:rPr>
              <a:t/>
            </a:r>
            <a:br>
              <a:rPr lang="tr-TR" b="1" dirty="0">
                <a:solidFill>
                  <a:srgbClr val="FF0000"/>
                </a:solidFill>
              </a:rPr>
            </a:br>
            <a:r>
              <a:rPr lang="tr-TR" b="1" dirty="0" smtClean="0">
                <a:solidFill>
                  <a:srgbClr val="FF0000"/>
                </a:solidFill>
              </a:rPr>
              <a:t/>
            </a:r>
            <a:br>
              <a:rPr lang="tr-TR" b="1" dirty="0" smtClean="0">
                <a:solidFill>
                  <a:srgbClr val="FF0000"/>
                </a:solidFill>
              </a:rPr>
            </a:br>
            <a:r>
              <a:rPr lang="tr-TR" b="1" dirty="0" smtClean="0"/>
              <a:t>13/11/2018</a:t>
            </a:r>
            <a:endParaRPr lang="tr-TR" b="1" dirty="0"/>
          </a:p>
        </p:txBody>
      </p:sp>
      <p:sp>
        <p:nvSpPr>
          <p:cNvPr id="6" name="Slayt Numarası Yer Tutucusu 5"/>
          <p:cNvSpPr>
            <a:spLocks noGrp="1"/>
          </p:cNvSpPr>
          <p:nvPr>
            <p:ph type="sldNum" sz="quarter" idx="12"/>
          </p:nvPr>
        </p:nvSpPr>
        <p:spPr/>
        <p:txBody>
          <a:bodyPr/>
          <a:lstStyle/>
          <a:p>
            <a:fld id="{439F893C-C32F-4835-A1E5-850973405C58}" type="slidenum">
              <a:rPr lang="tr-TR" smtClean="0"/>
              <a:t>1</a:t>
            </a:fld>
            <a:endParaRPr lang="tr-TR"/>
          </a:p>
        </p:txBody>
      </p:sp>
      <p:pic>
        <p:nvPicPr>
          <p:cNvPr id="4" name="Resim 3"/>
          <p:cNvPicPr/>
          <p:nvPr/>
        </p:nvPicPr>
        <p:blipFill>
          <a:blip r:embed="rId2"/>
          <a:stretch>
            <a:fillRect/>
          </a:stretch>
        </p:blipFill>
        <p:spPr>
          <a:xfrm>
            <a:off x="251520" y="404664"/>
            <a:ext cx="2736304" cy="576064"/>
          </a:xfrm>
          <a:prstGeom prst="rect">
            <a:avLst/>
          </a:prstGeom>
        </p:spPr>
      </p:pic>
    </p:spTree>
    <p:extLst>
      <p:ext uri="{BB962C8B-B14F-4D97-AF65-F5344CB8AC3E}">
        <p14:creationId xmlns:p14="http://schemas.microsoft.com/office/powerpoint/2010/main" val="1057669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63688" y="408924"/>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PAYDAŞ BEKLENTİLERİ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10</a:t>
            </a:fld>
            <a:endParaRPr lang="tr-TR"/>
          </a:p>
        </p:txBody>
      </p:sp>
      <p:graphicFrame>
        <p:nvGraphicFramePr>
          <p:cNvPr id="4" name="Tablo 3"/>
          <p:cNvGraphicFramePr>
            <a:graphicFrameLocks noGrp="1"/>
          </p:cNvGraphicFramePr>
          <p:nvPr>
            <p:extLst>
              <p:ext uri="{D42A27DB-BD31-4B8C-83A1-F6EECF244321}">
                <p14:modId xmlns:p14="http://schemas.microsoft.com/office/powerpoint/2010/main" val="2341071080"/>
              </p:ext>
            </p:extLst>
          </p:nvPr>
        </p:nvGraphicFramePr>
        <p:xfrm>
          <a:off x="467544" y="1351083"/>
          <a:ext cx="8219256" cy="5429792"/>
        </p:xfrm>
        <a:graphic>
          <a:graphicData uri="http://schemas.openxmlformats.org/drawingml/2006/table">
            <a:tbl>
              <a:tblPr firstRow="1" bandRow="1">
                <a:tableStyleId>{00A15C55-8517-42AA-B614-E9B94910E393}</a:tableStyleId>
              </a:tblPr>
              <a:tblGrid>
                <a:gridCol w="2739752">
                  <a:extLst>
                    <a:ext uri="{9D8B030D-6E8A-4147-A177-3AD203B41FA5}">
                      <a16:colId xmlns:a16="http://schemas.microsoft.com/office/drawing/2014/main" val="20000"/>
                    </a:ext>
                  </a:extLst>
                </a:gridCol>
                <a:gridCol w="2739752">
                  <a:extLst>
                    <a:ext uri="{9D8B030D-6E8A-4147-A177-3AD203B41FA5}">
                      <a16:colId xmlns:a16="http://schemas.microsoft.com/office/drawing/2014/main" val="20001"/>
                    </a:ext>
                  </a:extLst>
                </a:gridCol>
                <a:gridCol w="2739752">
                  <a:extLst>
                    <a:ext uri="{9D8B030D-6E8A-4147-A177-3AD203B41FA5}">
                      <a16:colId xmlns:a16="http://schemas.microsoft.com/office/drawing/2014/main" val="20002"/>
                    </a:ext>
                  </a:extLst>
                </a:gridCol>
              </a:tblGrid>
              <a:tr h="559644">
                <a:tc>
                  <a:txBody>
                    <a:bodyPr/>
                    <a:lstStyle/>
                    <a:p>
                      <a:r>
                        <a:rPr lang="tr-TR" dirty="0" smtClean="0"/>
                        <a:t>Paydaş</a:t>
                      </a:r>
                      <a:r>
                        <a:rPr lang="tr-TR" baseline="0" dirty="0" smtClean="0"/>
                        <a:t> Adı</a:t>
                      </a:r>
                      <a:endParaRPr lang="tr-TR" dirty="0"/>
                    </a:p>
                  </a:txBody>
                  <a:tcPr/>
                </a:tc>
                <a:tc>
                  <a:txBody>
                    <a:bodyPr/>
                    <a:lstStyle/>
                    <a:p>
                      <a:r>
                        <a:rPr lang="tr-TR" dirty="0" smtClean="0"/>
                        <a:t>Paydaş Beklentisi</a:t>
                      </a:r>
                      <a:endParaRPr lang="tr-TR" dirty="0"/>
                    </a:p>
                  </a:txBody>
                  <a:tcPr/>
                </a:tc>
                <a:tc>
                  <a:txBody>
                    <a:bodyPr/>
                    <a:lstStyle/>
                    <a:p>
                      <a:r>
                        <a:rPr lang="tr-TR" dirty="0" smtClean="0"/>
                        <a:t>Karşılanma</a:t>
                      </a:r>
                      <a:r>
                        <a:rPr lang="tr-TR" baseline="0" dirty="0" smtClean="0"/>
                        <a:t> Durumu</a:t>
                      </a:r>
                      <a:endParaRPr lang="tr-TR" dirty="0"/>
                    </a:p>
                  </a:txBody>
                  <a:tcPr/>
                </a:tc>
                <a:extLst>
                  <a:ext uri="{0D108BD9-81ED-4DB2-BD59-A6C34878D82A}">
                    <a16:rowId xmlns:a16="http://schemas.microsoft.com/office/drawing/2014/main" val="10000"/>
                  </a:ext>
                </a:extLst>
              </a:tr>
              <a:tr h="484354">
                <a:tc>
                  <a:txBody>
                    <a:bodyPr/>
                    <a:lstStyle/>
                    <a:p>
                      <a:pPr algn="ctr" fontAlgn="ctr"/>
                      <a:r>
                        <a:rPr lang="en-US" sz="1400" b="0" i="0" u="none" strike="noStrike" dirty="0" err="1">
                          <a:solidFill>
                            <a:srgbClr val="000000"/>
                          </a:solidFill>
                          <a:effectLst/>
                          <a:latin typeface="Calibri" panose="020F0502020204030204" pitchFamily="34" charset="0"/>
                        </a:rPr>
                        <a:t>Medya</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Doğru ve zamanında iletilen bilgi, güçlü iletişim ve empati, düzenli ödeme</a:t>
                      </a: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latin typeface="+mn-lt"/>
                        </a:rPr>
                        <a:t>Etkinlikler web sayfası ve sosyal medyada</a:t>
                      </a:r>
                      <a:r>
                        <a:rPr lang="tr-TR" sz="1400" baseline="0" dirty="0" smtClean="0">
                          <a:latin typeface="+mn-lt"/>
                        </a:rPr>
                        <a:t> etkin olarak duyurulmaktadır.</a:t>
                      </a:r>
                      <a:endParaRPr lang="tr-TR" sz="1400" dirty="0" smtClean="0">
                        <a:latin typeface="+mn-lt"/>
                      </a:endParaRPr>
                    </a:p>
                  </a:txBody>
                  <a:tcPr/>
                </a:tc>
                <a:extLst>
                  <a:ext uri="{0D108BD9-81ED-4DB2-BD59-A6C34878D82A}">
                    <a16:rowId xmlns:a16="http://schemas.microsoft.com/office/drawing/2014/main" val="10001"/>
                  </a:ext>
                </a:extLst>
              </a:tr>
              <a:tr h="484354">
                <a:tc>
                  <a:txBody>
                    <a:bodyPr/>
                    <a:lstStyle/>
                    <a:p>
                      <a:pPr algn="ctr" fontAlgn="ctr"/>
                      <a:r>
                        <a:rPr lang="en-US" sz="1400" b="0" i="0" u="none" strike="noStrike" dirty="0" err="1">
                          <a:solidFill>
                            <a:srgbClr val="000000"/>
                          </a:solidFill>
                          <a:effectLst/>
                          <a:latin typeface="Calibri" panose="020F0502020204030204" pitchFamily="34" charset="0"/>
                        </a:rPr>
                        <a:t>Ulusal</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Uluslararası</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Destek</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Kuruluşları</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Katma değer yaratan projeler üretilerek bilimin yaygınlaştırılması</a:t>
                      </a:r>
                    </a:p>
                  </a:txBody>
                  <a:tcPr marL="9525" marR="9525" marT="9525" marB="0" anchor="ctr"/>
                </a:tc>
                <a:tc>
                  <a:txBody>
                    <a:bodyPr/>
                    <a:lstStyle/>
                    <a:p>
                      <a:endParaRPr lang="tr-TR" sz="1400" dirty="0">
                        <a:latin typeface="+mn-lt"/>
                      </a:endParaRPr>
                    </a:p>
                  </a:txBody>
                  <a:tcPr/>
                </a:tc>
                <a:extLst>
                  <a:ext uri="{0D108BD9-81ED-4DB2-BD59-A6C34878D82A}">
                    <a16:rowId xmlns:a16="http://schemas.microsoft.com/office/drawing/2014/main" val="250573331"/>
                  </a:ext>
                </a:extLst>
              </a:tr>
              <a:tr h="484354">
                <a:tc>
                  <a:txBody>
                    <a:bodyPr/>
                    <a:lstStyle/>
                    <a:p>
                      <a:pPr algn="ctr" fontAlgn="ctr"/>
                      <a:r>
                        <a:rPr lang="en-US" sz="1400" b="0" i="0" u="none" strike="noStrike">
                          <a:solidFill>
                            <a:srgbClr val="000000"/>
                          </a:solidFill>
                          <a:effectLst/>
                          <a:latin typeface="Calibri" panose="020F0502020204030204" pitchFamily="34" charset="0"/>
                        </a:rPr>
                        <a:t>Batı Akdeniz Kalkınma Ajansı</a:t>
                      </a: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Ortak projeler, akademik jüri desteği</a:t>
                      </a:r>
                    </a:p>
                  </a:txBody>
                  <a:tcPr marL="9525" marR="9525" marT="9525" marB="0" anchor="ctr"/>
                </a:tc>
                <a:tc>
                  <a:txBody>
                    <a:bodyPr/>
                    <a:lstStyle/>
                    <a:p>
                      <a:endParaRPr lang="tr-TR" sz="1400" dirty="0">
                        <a:latin typeface="+mn-lt"/>
                      </a:endParaRPr>
                    </a:p>
                  </a:txBody>
                  <a:tcPr/>
                </a:tc>
                <a:extLst>
                  <a:ext uri="{0D108BD9-81ED-4DB2-BD59-A6C34878D82A}">
                    <a16:rowId xmlns:a16="http://schemas.microsoft.com/office/drawing/2014/main" val="1016346473"/>
                  </a:ext>
                </a:extLst>
              </a:tr>
              <a:tr h="484354">
                <a:tc>
                  <a:txBody>
                    <a:bodyPr/>
                    <a:lstStyle/>
                    <a:p>
                      <a:pPr algn="ctr" fontAlgn="ctr"/>
                      <a:r>
                        <a:rPr lang="en-US" sz="1400" b="0" i="0" u="none" strike="noStrike" dirty="0" err="1">
                          <a:solidFill>
                            <a:srgbClr val="000000"/>
                          </a:solidFill>
                          <a:effectLst/>
                          <a:latin typeface="Calibri" panose="020F0502020204030204" pitchFamily="34" charset="0"/>
                        </a:rPr>
                        <a:t>Mimarlar</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Odası</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Mesleki faaliyetlerde ortak çalışma olanaklarının yaratılması, işbirliği</a:t>
                      </a: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solidFill>
                            <a:schemeClr val="tx1"/>
                          </a:solidFill>
                          <a:latin typeface="+mn-lt"/>
                        </a:rPr>
                        <a:t>Mimarlar</a:t>
                      </a:r>
                      <a:r>
                        <a:rPr lang="tr-TR" sz="1400" baseline="0" dirty="0" smtClean="0">
                          <a:solidFill>
                            <a:schemeClr val="tx1"/>
                          </a:solidFill>
                          <a:latin typeface="+mn-lt"/>
                        </a:rPr>
                        <a:t> Odası temsilcileri yarı zamanlı olarak proje derslerinde görev almaktadır. Bitirme Projesi Jürisinde Oda temsilcisi de yer almıştır. Mimarlık Bölümü öğrencileri arasından Mimarlar Odası Öğrenci Temsilcisi seçimle belirlenmiştir.</a:t>
                      </a:r>
                      <a:endParaRPr lang="tr-TR" sz="1400" dirty="0" smtClean="0">
                        <a:solidFill>
                          <a:schemeClr val="tx1"/>
                        </a:solidFill>
                        <a:latin typeface="+mn-lt"/>
                      </a:endParaRPr>
                    </a:p>
                  </a:txBody>
                  <a:tcPr/>
                </a:tc>
                <a:extLst>
                  <a:ext uri="{0D108BD9-81ED-4DB2-BD59-A6C34878D82A}">
                    <a16:rowId xmlns:a16="http://schemas.microsoft.com/office/drawing/2014/main" val="1366427889"/>
                  </a:ext>
                </a:extLst>
              </a:tr>
              <a:tr h="484354">
                <a:tc>
                  <a:txBody>
                    <a:bodyPr/>
                    <a:lstStyle/>
                    <a:p>
                      <a:pPr algn="ctr" fontAlgn="ctr"/>
                      <a:r>
                        <a:rPr lang="en-US" sz="1400" b="0" i="0" u="none" strike="noStrike" dirty="0" err="1">
                          <a:solidFill>
                            <a:srgbClr val="000000"/>
                          </a:solidFill>
                          <a:effectLst/>
                          <a:latin typeface="Calibri" panose="020F0502020204030204" pitchFamily="34" charset="0"/>
                        </a:rPr>
                        <a:t>Mimarlık</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Ofisleri</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dirty="0" err="1">
                          <a:solidFill>
                            <a:srgbClr val="000000"/>
                          </a:solidFill>
                          <a:effectLst/>
                          <a:latin typeface="Calibri" panose="020F0502020204030204" pitchFamily="34" charset="0"/>
                        </a:rPr>
                        <a:t>Nitelikli</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mezun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ve</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işbirlikçi</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çalışma</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latin typeface="+mn-lt"/>
                        </a:rPr>
                        <a:t>Mimarlık Ofisleri ile öğrenci stajları konusunda iletişim kurulmaktadır, sektörde faaliyet gösteren mimarlar Fakültemizde yarı zamanlı olarak görev yapmaktadır.</a:t>
                      </a:r>
                    </a:p>
                    <a:p>
                      <a:endParaRPr lang="tr-TR" sz="1400" dirty="0">
                        <a:latin typeface="+mn-lt"/>
                      </a:endParaRPr>
                    </a:p>
                  </a:txBody>
                  <a:tcPr/>
                </a:tc>
                <a:extLst>
                  <a:ext uri="{0D108BD9-81ED-4DB2-BD59-A6C34878D82A}">
                    <a16:rowId xmlns:a16="http://schemas.microsoft.com/office/drawing/2014/main" val="3020922546"/>
                  </a:ext>
                </a:extLst>
              </a:tr>
            </a:tbl>
          </a:graphicData>
        </a:graphic>
      </p:graphicFrame>
      <p:pic>
        <p:nvPicPr>
          <p:cNvPr id="6" name="Resim 5"/>
          <p:cNvPicPr/>
          <p:nvPr/>
        </p:nvPicPr>
        <p:blipFill>
          <a:blip r:embed="rId2"/>
          <a:stretch>
            <a:fillRect/>
          </a:stretch>
        </p:blipFill>
        <p:spPr>
          <a:xfrm>
            <a:off x="179512" y="393250"/>
            <a:ext cx="2736304" cy="576064"/>
          </a:xfrm>
          <a:prstGeom prst="rect">
            <a:avLst/>
          </a:prstGeom>
        </p:spPr>
      </p:pic>
    </p:spTree>
    <p:extLst>
      <p:ext uri="{BB962C8B-B14F-4D97-AF65-F5344CB8AC3E}">
        <p14:creationId xmlns:p14="http://schemas.microsoft.com/office/powerpoint/2010/main" val="3977559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a:stretch>
            <a:fillRect/>
          </a:stretch>
        </p:blipFill>
        <p:spPr>
          <a:xfrm>
            <a:off x="25077" y="764704"/>
            <a:ext cx="6738455" cy="5976664"/>
          </a:xfrm>
          <a:prstGeom prst="rect">
            <a:avLst/>
          </a:prstGeom>
        </p:spPr>
      </p:pic>
      <p:sp>
        <p:nvSpPr>
          <p:cNvPr id="5" name="Metin kutusu 4"/>
          <p:cNvSpPr txBox="1"/>
          <p:nvPr/>
        </p:nvSpPr>
        <p:spPr>
          <a:xfrm>
            <a:off x="2195736" y="247650"/>
            <a:ext cx="7443252" cy="461665"/>
          </a:xfrm>
          <a:prstGeom prst="rect">
            <a:avLst/>
          </a:prstGeom>
          <a:noFill/>
        </p:spPr>
        <p:txBody>
          <a:bodyPr wrap="square" rtlCol="0">
            <a:spAutoFit/>
          </a:bodyPr>
          <a:lstStyle/>
          <a:p>
            <a:pPr algn="ctr"/>
            <a:r>
              <a:rPr lang="tr-TR" sz="2400" b="1" dirty="0" smtClean="0">
                <a:solidFill>
                  <a:srgbClr val="FF0000"/>
                </a:solidFill>
                <a:effectLst>
                  <a:outerShdw blurRad="38100" dist="38100" dir="2700000" algn="tl">
                    <a:srgbClr val="000000">
                      <a:alpha val="43137"/>
                    </a:srgbClr>
                  </a:outerShdw>
                </a:effectLst>
              </a:rPr>
              <a:t>SÜREÇ PERFORMANS GÖSTERGELERİ (SPİK )</a:t>
            </a:r>
            <a:endParaRPr lang="tr-TR" sz="24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11</a:t>
            </a:fld>
            <a:endParaRPr lang="tr-TR"/>
          </a:p>
        </p:txBody>
      </p:sp>
      <p:pic>
        <p:nvPicPr>
          <p:cNvPr id="6" name="Resim 5"/>
          <p:cNvPicPr/>
          <p:nvPr/>
        </p:nvPicPr>
        <p:blipFill>
          <a:blip r:embed="rId3"/>
          <a:stretch>
            <a:fillRect/>
          </a:stretch>
        </p:blipFill>
        <p:spPr>
          <a:xfrm>
            <a:off x="107504" y="188640"/>
            <a:ext cx="2736304" cy="576064"/>
          </a:xfrm>
          <a:prstGeom prst="rect">
            <a:avLst/>
          </a:prstGeom>
        </p:spPr>
      </p:pic>
      <p:sp>
        <p:nvSpPr>
          <p:cNvPr id="20" name="Dikdörtgen 19"/>
          <p:cNvSpPr/>
          <p:nvPr/>
        </p:nvSpPr>
        <p:spPr>
          <a:xfrm>
            <a:off x="6937406" y="2713631"/>
            <a:ext cx="2315114" cy="769441"/>
          </a:xfrm>
          <a:prstGeom prst="rect">
            <a:avLst/>
          </a:prstGeom>
        </p:spPr>
        <p:txBody>
          <a:bodyPr wrap="square">
            <a:spAutoFit/>
          </a:bodyPr>
          <a:lstStyle/>
          <a:p>
            <a:r>
              <a:rPr lang="tr-TR" sz="1100" dirty="0" smtClean="0">
                <a:effectLst>
                  <a:outerShdw blurRad="38100" dist="38100" dir="2700000" algn="tl">
                    <a:srgbClr val="000000">
                      <a:alpha val="43137"/>
                    </a:srgbClr>
                  </a:outerShdw>
                </a:effectLst>
              </a:rPr>
              <a:t>Atıf sayısı hedefinin kontrol </a:t>
            </a:r>
            <a:r>
              <a:rPr lang="tr-TR" sz="1100" dirty="0">
                <a:effectLst>
                  <a:outerShdw blurRad="38100" dist="38100" dir="2700000" algn="tl">
                    <a:srgbClr val="000000">
                      <a:alpha val="43137"/>
                    </a:srgbClr>
                  </a:outerShdw>
                </a:effectLst>
              </a:rPr>
              <a:t>edilebilen ve yönlendirilebilen bir durum olamaması sebebiyle </a:t>
            </a:r>
            <a:r>
              <a:rPr lang="tr-TR" sz="1100" dirty="0" smtClean="0">
                <a:effectLst>
                  <a:outerShdw blurRad="38100" dist="38100" dir="2700000" algn="tl">
                    <a:srgbClr val="000000">
                      <a:alpha val="43137"/>
                    </a:srgbClr>
                  </a:outerShdw>
                </a:effectLst>
              </a:rPr>
              <a:t>tutmama ihtimali bulunmaktadır. </a:t>
            </a:r>
            <a:endParaRPr lang="tr-TR" sz="1100" dirty="0">
              <a:effectLst>
                <a:outerShdw blurRad="38100" dist="38100" dir="2700000" algn="tl">
                  <a:srgbClr val="000000">
                    <a:alpha val="43137"/>
                  </a:srgbClr>
                </a:outerShdw>
              </a:effectLst>
            </a:endParaRPr>
          </a:p>
        </p:txBody>
      </p:sp>
      <p:sp>
        <p:nvSpPr>
          <p:cNvPr id="21" name="Dikdörtgen 20"/>
          <p:cNvSpPr/>
          <p:nvPr/>
        </p:nvSpPr>
        <p:spPr>
          <a:xfrm>
            <a:off x="6926547" y="1993950"/>
            <a:ext cx="2399054" cy="769441"/>
          </a:xfrm>
          <a:prstGeom prst="rect">
            <a:avLst/>
          </a:prstGeom>
        </p:spPr>
        <p:txBody>
          <a:bodyPr wrap="square">
            <a:spAutoFit/>
          </a:bodyPr>
          <a:lstStyle/>
          <a:p>
            <a:r>
              <a:rPr lang="tr-TR" sz="1100" dirty="0" smtClean="0">
                <a:effectLst>
                  <a:outerShdw blurRad="38100" dist="38100" dir="2700000" algn="tl">
                    <a:srgbClr val="000000">
                      <a:alpha val="43137"/>
                    </a:srgbClr>
                  </a:outerShdw>
                </a:effectLst>
              </a:rPr>
              <a:t>Endeksli yayın sayısına ilişkin hedeflenen sayıda çalışma yapılmıştır. Ancak yayınevi ve basım sürecinin aksaması ihtimali bulunmaktadır. </a:t>
            </a:r>
            <a:endParaRPr lang="tr-TR" sz="1100" dirty="0">
              <a:effectLst>
                <a:outerShdw blurRad="38100" dist="38100" dir="2700000" algn="tl">
                  <a:srgbClr val="000000">
                    <a:alpha val="43137"/>
                  </a:srgbClr>
                </a:outerShdw>
              </a:effectLst>
            </a:endParaRPr>
          </a:p>
        </p:txBody>
      </p:sp>
      <p:cxnSp>
        <p:nvCxnSpPr>
          <p:cNvPr id="23" name="Düz Ok Bağlayıcısı 22"/>
          <p:cNvCxnSpPr/>
          <p:nvPr/>
        </p:nvCxnSpPr>
        <p:spPr>
          <a:xfrm>
            <a:off x="6440368" y="2564904"/>
            <a:ext cx="576064"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4" name="Düz Ok Bağlayıcısı 23"/>
          <p:cNvCxnSpPr/>
          <p:nvPr/>
        </p:nvCxnSpPr>
        <p:spPr>
          <a:xfrm>
            <a:off x="6440368" y="2852936"/>
            <a:ext cx="576064"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5" name="Düz Ok Bağlayıcısı 24"/>
          <p:cNvCxnSpPr/>
          <p:nvPr/>
        </p:nvCxnSpPr>
        <p:spPr>
          <a:xfrm>
            <a:off x="6440368" y="3573016"/>
            <a:ext cx="576064"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27" name="Dikdörtgen 26"/>
          <p:cNvSpPr/>
          <p:nvPr/>
        </p:nvSpPr>
        <p:spPr>
          <a:xfrm>
            <a:off x="6959123" y="3413419"/>
            <a:ext cx="2315114" cy="769441"/>
          </a:xfrm>
          <a:prstGeom prst="rect">
            <a:avLst/>
          </a:prstGeom>
        </p:spPr>
        <p:txBody>
          <a:bodyPr wrap="square">
            <a:spAutoFit/>
          </a:bodyPr>
          <a:lstStyle/>
          <a:p>
            <a:r>
              <a:rPr lang="tr-TR" sz="1100" dirty="0" smtClean="0">
                <a:effectLst>
                  <a:outerShdw blurRad="38100" dist="38100" dir="2700000" algn="tl">
                    <a:srgbClr val="000000">
                      <a:alpha val="43137"/>
                    </a:srgbClr>
                  </a:outerShdw>
                </a:effectLst>
              </a:rPr>
              <a:t>Almanya’da bulunan yayınevinde basım sırasında olmasına rağmen, 2018 yılı içinde basılması mümkün görünmemektedir.</a:t>
            </a:r>
            <a:endParaRPr lang="tr-TR" sz="11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41654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195736" y="319170"/>
            <a:ext cx="7119724" cy="461665"/>
          </a:xfrm>
          <a:prstGeom prst="rect">
            <a:avLst/>
          </a:prstGeom>
          <a:noFill/>
        </p:spPr>
        <p:txBody>
          <a:bodyPr wrap="square" rtlCol="0">
            <a:spAutoFit/>
          </a:bodyPr>
          <a:lstStyle/>
          <a:p>
            <a:pPr algn="ctr"/>
            <a:r>
              <a:rPr lang="tr-TR" sz="2400" b="1" dirty="0" smtClean="0">
                <a:solidFill>
                  <a:srgbClr val="FF0000"/>
                </a:solidFill>
                <a:effectLst>
                  <a:outerShdw blurRad="38100" dist="38100" dir="2700000" algn="tl">
                    <a:srgbClr val="000000">
                      <a:alpha val="43137"/>
                    </a:srgbClr>
                  </a:outerShdw>
                </a:effectLst>
              </a:rPr>
              <a:t>SÜREÇ PERFORMANS GÖSTERGELERİ (SPİK )</a:t>
            </a:r>
            <a:endParaRPr lang="tr-TR" sz="24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12</a:t>
            </a:fld>
            <a:endParaRPr lang="tr-TR"/>
          </a:p>
        </p:txBody>
      </p:sp>
      <p:pic>
        <p:nvPicPr>
          <p:cNvPr id="6" name="Resim 5"/>
          <p:cNvPicPr/>
          <p:nvPr/>
        </p:nvPicPr>
        <p:blipFill>
          <a:blip r:embed="rId2"/>
          <a:stretch>
            <a:fillRect/>
          </a:stretch>
        </p:blipFill>
        <p:spPr>
          <a:xfrm>
            <a:off x="107504" y="188640"/>
            <a:ext cx="2736304" cy="576064"/>
          </a:xfrm>
          <a:prstGeom prst="rect">
            <a:avLst/>
          </a:prstGeom>
        </p:spPr>
      </p:pic>
      <p:graphicFrame>
        <p:nvGraphicFramePr>
          <p:cNvPr id="2" name="Tablo 1"/>
          <p:cNvGraphicFramePr>
            <a:graphicFrameLocks noGrp="1"/>
          </p:cNvGraphicFramePr>
          <p:nvPr/>
        </p:nvGraphicFramePr>
        <p:xfrm>
          <a:off x="-454025" y="-6756400"/>
          <a:ext cx="5024207" cy="4548425"/>
        </p:xfrm>
        <a:graphic>
          <a:graphicData uri="http://schemas.openxmlformats.org/drawingml/2006/table">
            <a:tbl>
              <a:tblPr>
                <a:tableStyleId>{5C22544A-7EE6-4342-B048-85BDC9FD1C3A}</a:tableStyleId>
              </a:tblPr>
              <a:tblGrid>
                <a:gridCol w="267142">
                  <a:extLst>
                    <a:ext uri="{9D8B030D-6E8A-4147-A177-3AD203B41FA5}">
                      <a16:colId xmlns:a16="http://schemas.microsoft.com/office/drawing/2014/main" val="462592797"/>
                    </a:ext>
                  </a:extLst>
                </a:gridCol>
                <a:gridCol w="973953">
                  <a:extLst>
                    <a:ext uri="{9D8B030D-6E8A-4147-A177-3AD203B41FA5}">
                      <a16:colId xmlns:a16="http://schemas.microsoft.com/office/drawing/2014/main" val="2083745"/>
                    </a:ext>
                  </a:extLst>
                </a:gridCol>
                <a:gridCol w="363146">
                  <a:extLst>
                    <a:ext uri="{9D8B030D-6E8A-4147-A177-3AD203B41FA5}">
                      <a16:colId xmlns:a16="http://schemas.microsoft.com/office/drawing/2014/main" val="3102632133"/>
                    </a:ext>
                  </a:extLst>
                </a:gridCol>
                <a:gridCol w="395147">
                  <a:extLst>
                    <a:ext uri="{9D8B030D-6E8A-4147-A177-3AD203B41FA5}">
                      <a16:colId xmlns:a16="http://schemas.microsoft.com/office/drawing/2014/main" val="2743669521"/>
                    </a:ext>
                  </a:extLst>
                </a:gridCol>
                <a:gridCol w="311665">
                  <a:extLst>
                    <a:ext uri="{9D8B030D-6E8A-4147-A177-3AD203B41FA5}">
                      <a16:colId xmlns:a16="http://schemas.microsoft.com/office/drawing/2014/main" val="3611607075"/>
                    </a:ext>
                  </a:extLst>
                </a:gridCol>
                <a:gridCol w="139136">
                  <a:extLst>
                    <a:ext uri="{9D8B030D-6E8A-4147-A177-3AD203B41FA5}">
                      <a16:colId xmlns:a16="http://schemas.microsoft.com/office/drawing/2014/main" val="2381565668"/>
                    </a:ext>
                  </a:extLst>
                </a:gridCol>
                <a:gridCol w="139136">
                  <a:extLst>
                    <a:ext uri="{9D8B030D-6E8A-4147-A177-3AD203B41FA5}">
                      <a16:colId xmlns:a16="http://schemas.microsoft.com/office/drawing/2014/main" val="804801356"/>
                    </a:ext>
                  </a:extLst>
                </a:gridCol>
                <a:gridCol w="139136">
                  <a:extLst>
                    <a:ext uri="{9D8B030D-6E8A-4147-A177-3AD203B41FA5}">
                      <a16:colId xmlns:a16="http://schemas.microsoft.com/office/drawing/2014/main" val="3006756172"/>
                    </a:ext>
                  </a:extLst>
                </a:gridCol>
                <a:gridCol w="211487">
                  <a:extLst>
                    <a:ext uri="{9D8B030D-6E8A-4147-A177-3AD203B41FA5}">
                      <a16:colId xmlns:a16="http://schemas.microsoft.com/office/drawing/2014/main" val="1429616444"/>
                    </a:ext>
                  </a:extLst>
                </a:gridCol>
                <a:gridCol w="139136">
                  <a:extLst>
                    <a:ext uri="{9D8B030D-6E8A-4147-A177-3AD203B41FA5}">
                      <a16:colId xmlns:a16="http://schemas.microsoft.com/office/drawing/2014/main" val="1615947879"/>
                    </a:ext>
                  </a:extLst>
                </a:gridCol>
                <a:gridCol w="139136">
                  <a:extLst>
                    <a:ext uri="{9D8B030D-6E8A-4147-A177-3AD203B41FA5}">
                      <a16:colId xmlns:a16="http://schemas.microsoft.com/office/drawing/2014/main" val="2284390756"/>
                    </a:ext>
                  </a:extLst>
                </a:gridCol>
                <a:gridCol w="211487">
                  <a:extLst>
                    <a:ext uri="{9D8B030D-6E8A-4147-A177-3AD203B41FA5}">
                      <a16:colId xmlns:a16="http://schemas.microsoft.com/office/drawing/2014/main" val="751953226"/>
                    </a:ext>
                  </a:extLst>
                </a:gridCol>
                <a:gridCol w="139136">
                  <a:extLst>
                    <a:ext uri="{9D8B030D-6E8A-4147-A177-3AD203B41FA5}">
                      <a16:colId xmlns:a16="http://schemas.microsoft.com/office/drawing/2014/main" val="160361504"/>
                    </a:ext>
                  </a:extLst>
                </a:gridCol>
                <a:gridCol w="139136">
                  <a:extLst>
                    <a:ext uri="{9D8B030D-6E8A-4147-A177-3AD203B41FA5}">
                      <a16:colId xmlns:a16="http://schemas.microsoft.com/office/drawing/2014/main" val="1318692581"/>
                    </a:ext>
                  </a:extLst>
                </a:gridCol>
                <a:gridCol w="361754">
                  <a:extLst>
                    <a:ext uri="{9D8B030D-6E8A-4147-A177-3AD203B41FA5}">
                      <a16:colId xmlns:a16="http://schemas.microsoft.com/office/drawing/2014/main" val="1762942602"/>
                    </a:ext>
                  </a:extLst>
                </a:gridCol>
                <a:gridCol w="139136">
                  <a:extLst>
                    <a:ext uri="{9D8B030D-6E8A-4147-A177-3AD203B41FA5}">
                      <a16:colId xmlns:a16="http://schemas.microsoft.com/office/drawing/2014/main" val="3675612423"/>
                    </a:ext>
                  </a:extLst>
                </a:gridCol>
                <a:gridCol w="139136">
                  <a:extLst>
                    <a:ext uri="{9D8B030D-6E8A-4147-A177-3AD203B41FA5}">
                      <a16:colId xmlns:a16="http://schemas.microsoft.com/office/drawing/2014/main" val="1069162337"/>
                    </a:ext>
                  </a:extLst>
                </a:gridCol>
                <a:gridCol w="200356">
                  <a:extLst>
                    <a:ext uri="{9D8B030D-6E8A-4147-A177-3AD203B41FA5}">
                      <a16:colId xmlns:a16="http://schemas.microsoft.com/office/drawing/2014/main" val="3276783104"/>
                    </a:ext>
                  </a:extLst>
                </a:gridCol>
                <a:gridCol w="196182">
                  <a:extLst>
                    <a:ext uri="{9D8B030D-6E8A-4147-A177-3AD203B41FA5}">
                      <a16:colId xmlns:a16="http://schemas.microsoft.com/office/drawing/2014/main" val="2719236051"/>
                    </a:ext>
                  </a:extLst>
                </a:gridCol>
                <a:gridCol w="279664">
                  <a:extLst>
                    <a:ext uri="{9D8B030D-6E8A-4147-A177-3AD203B41FA5}">
                      <a16:colId xmlns:a16="http://schemas.microsoft.com/office/drawing/2014/main" val="2899075980"/>
                    </a:ext>
                  </a:extLst>
                </a:gridCol>
              </a:tblGrid>
              <a:tr h="196345">
                <a:tc>
                  <a:txBody>
                    <a:bodyPr/>
                    <a:lstStyle/>
                    <a:p>
                      <a:pPr algn="ctr" fontAlgn="b"/>
                      <a:r>
                        <a:rPr lang="en-US" sz="500" u="none" strike="noStrike">
                          <a:effectLst/>
                        </a:rPr>
                        <a:t>22</a:t>
                      </a:r>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ctr"/>
                      <a:r>
                        <a:rPr lang="en-US" sz="500" u="none" strike="noStrike">
                          <a:effectLst/>
                        </a:rPr>
                        <a:t>Major Hata Sayısı</a:t>
                      </a:r>
                      <a:endParaRPr lang="en-US" sz="500" b="0" i="0" u="none" strike="noStrike">
                        <a:solidFill>
                          <a:srgbClr val="FF0000"/>
                        </a:solidFill>
                        <a:effectLst/>
                        <a:latin typeface="Calibri" panose="020F0502020204030204" pitchFamily="34" charset="0"/>
                      </a:endParaRPr>
                    </a:p>
                  </a:txBody>
                  <a:tcPr marL="0" marR="0" marT="0" marB="0" anchor="ctr"/>
                </a:tc>
                <a:tc>
                  <a:txBody>
                    <a:bodyPr/>
                    <a:lstStyle/>
                    <a:p>
                      <a:pPr algn="ctr" fontAlgn="ctr"/>
                      <a:r>
                        <a:rPr lang="en-US" sz="400" u="none" strike="noStrike">
                          <a:effectLst/>
                        </a:rPr>
                        <a:t>1.3.1.-1.3.3.-1.3.5.</a:t>
                      </a:r>
                      <a:endParaRPr lang="en-US" sz="400" b="0" i="0" u="none" strike="noStrike">
                        <a:effectLst/>
                        <a:latin typeface="Calibri" panose="020F0502020204030204" pitchFamily="34" charset="0"/>
                      </a:endParaRPr>
                    </a:p>
                  </a:txBody>
                  <a:tcPr marL="0" marR="0" marT="0" marB="0" anchor="ctr"/>
                </a:tc>
                <a:tc>
                  <a:txBody>
                    <a:bodyPr/>
                    <a:lstStyle/>
                    <a:p>
                      <a:pPr algn="ctr" fontAlgn="ctr"/>
                      <a:r>
                        <a:rPr lang="en-US" sz="400" u="none" strike="noStrike">
                          <a:effectLst/>
                        </a:rPr>
                        <a:t>ÖLÇÜLMEDİ</a:t>
                      </a:r>
                      <a:endParaRPr lang="en-US" sz="400" b="0" i="0" u="none" strike="noStrike">
                        <a:solidFill>
                          <a:srgbClr val="FF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0</a:t>
                      </a:r>
                      <a:endParaRPr lang="en-US" sz="500" b="0" i="0" u="none" strike="noStrike">
                        <a:effectLst/>
                        <a:latin typeface="Calibri" panose="020F0502020204030204" pitchFamily="34" charset="0"/>
                      </a:endParaRPr>
                    </a:p>
                  </a:txBody>
                  <a:tcPr marL="0" marR="0" marT="0" marB="0" anchor="ctr"/>
                </a:tc>
                <a:tc>
                  <a:txBody>
                    <a:bodyPr/>
                    <a:lstStyle/>
                    <a:p>
                      <a:pPr algn="l" fontAlgn="ctr"/>
                      <a:r>
                        <a:rPr lang="en-US" sz="400" u="none" strike="noStrike">
                          <a:effectLst/>
                        </a:rPr>
                        <a:t> </a:t>
                      </a:r>
                      <a:endParaRPr lang="en-US" sz="400" b="0" i="0" u="none" strike="noStrike">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2467183051"/>
                  </a:ext>
                </a:extLst>
              </a:tr>
              <a:tr h="196345">
                <a:tc>
                  <a:txBody>
                    <a:bodyPr/>
                    <a:lstStyle/>
                    <a:p>
                      <a:pPr algn="ctr" fontAlgn="b"/>
                      <a:r>
                        <a:rPr lang="en-US" sz="500" u="none" strike="noStrike">
                          <a:effectLst/>
                        </a:rPr>
                        <a:t>23</a:t>
                      </a:r>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ctr"/>
                      <a:r>
                        <a:rPr lang="en-US" sz="500" u="none" strike="noStrike">
                          <a:effectLst/>
                        </a:rPr>
                        <a:t>Düzeltici Faaliyet Kapanma Hızı</a:t>
                      </a:r>
                      <a:endParaRPr lang="en-US" sz="500" b="0" i="0" u="none" strike="noStrike">
                        <a:solidFill>
                          <a:srgbClr val="FF0000"/>
                        </a:solidFill>
                        <a:effectLst/>
                        <a:latin typeface="Calibri" panose="020F0502020204030204" pitchFamily="34" charset="0"/>
                      </a:endParaRPr>
                    </a:p>
                  </a:txBody>
                  <a:tcPr marL="0" marR="0" marT="0" marB="0" anchor="ctr"/>
                </a:tc>
                <a:tc>
                  <a:txBody>
                    <a:bodyPr/>
                    <a:lstStyle/>
                    <a:p>
                      <a:pPr algn="ctr" fontAlgn="ctr"/>
                      <a:r>
                        <a:rPr lang="en-US" sz="400" u="none" strike="noStrike">
                          <a:effectLst/>
                        </a:rPr>
                        <a:t>1.3.1.-1.3.3.-1.3.5.</a:t>
                      </a:r>
                      <a:endParaRPr lang="en-US" sz="400" b="0" i="0" u="none" strike="noStrike">
                        <a:effectLst/>
                        <a:latin typeface="Calibri" panose="020F0502020204030204" pitchFamily="34" charset="0"/>
                      </a:endParaRPr>
                    </a:p>
                  </a:txBody>
                  <a:tcPr marL="0" marR="0" marT="0" marB="0" anchor="ctr"/>
                </a:tc>
                <a:tc>
                  <a:txBody>
                    <a:bodyPr/>
                    <a:lstStyle/>
                    <a:p>
                      <a:pPr algn="ctr" fontAlgn="ctr"/>
                      <a:r>
                        <a:rPr lang="en-US" sz="400" u="none" strike="noStrike">
                          <a:effectLst/>
                        </a:rPr>
                        <a:t>ÖLÇÜLMEDİ</a:t>
                      </a:r>
                      <a:endParaRPr lang="en-US" sz="400" b="0" i="0" u="none" strike="noStrike">
                        <a:solidFill>
                          <a:srgbClr val="FF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%100</a:t>
                      </a:r>
                      <a:endParaRPr lang="en-US" sz="500" b="0" i="0" u="none" strike="noStrike">
                        <a:effectLst/>
                        <a:latin typeface="Calibri" panose="020F0502020204030204" pitchFamily="34" charset="0"/>
                      </a:endParaRPr>
                    </a:p>
                  </a:txBody>
                  <a:tcPr marL="0" marR="0" marT="0" marB="0" anchor="ctr"/>
                </a:tc>
                <a:tc>
                  <a:txBody>
                    <a:bodyPr/>
                    <a:lstStyle/>
                    <a:p>
                      <a:pPr algn="l" fontAlgn="ctr"/>
                      <a:r>
                        <a:rPr lang="en-US" sz="400" u="none" strike="noStrike">
                          <a:effectLst/>
                        </a:rPr>
                        <a:t> </a:t>
                      </a:r>
                      <a:endParaRPr lang="en-US" sz="400" b="0" i="0" u="none" strike="noStrike">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848136754"/>
                  </a:ext>
                </a:extLst>
              </a:tr>
              <a:tr h="196345">
                <a:tc>
                  <a:txBody>
                    <a:bodyPr/>
                    <a:lstStyle/>
                    <a:p>
                      <a:pPr algn="ctr" fontAlgn="b"/>
                      <a:r>
                        <a:rPr lang="en-US" sz="500" u="none" strike="noStrike">
                          <a:effectLst/>
                        </a:rPr>
                        <a:t>24</a:t>
                      </a:r>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ctr"/>
                      <a:r>
                        <a:rPr lang="en-US" sz="500" u="none" strike="noStrike">
                          <a:effectLst/>
                        </a:rPr>
                        <a:t>Risk Azaltma Oranı</a:t>
                      </a:r>
                      <a:endParaRPr lang="en-US" sz="500" b="0" i="0" u="none" strike="noStrike">
                        <a:solidFill>
                          <a:srgbClr val="FF0000"/>
                        </a:solidFill>
                        <a:effectLst/>
                        <a:latin typeface="Calibri" panose="020F0502020204030204" pitchFamily="34" charset="0"/>
                      </a:endParaRPr>
                    </a:p>
                  </a:txBody>
                  <a:tcPr marL="0" marR="0" marT="0" marB="0" anchor="ctr"/>
                </a:tc>
                <a:tc>
                  <a:txBody>
                    <a:bodyPr/>
                    <a:lstStyle/>
                    <a:p>
                      <a:pPr algn="ctr" fontAlgn="ctr"/>
                      <a:r>
                        <a:rPr lang="en-US" sz="500" u="none" strike="noStrike">
                          <a:effectLst/>
                        </a:rPr>
                        <a:t>1.3.1.</a:t>
                      </a:r>
                      <a:endParaRPr lang="en-US" sz="500" b="0" i="0" u="none" strike="noStrike">
                        <a:effectLst/>
                        <a:latin typeface="Calibri" panose="020F0502020204030204" pitchFamily="34" charset="0"/>
                      </a:endParaRPr>
                    </a:p>
                  </a:txBody>
                  <a:tcPr marL="0" marR="0" marT="0" marB="0" anchor="ctr"/>
                </a:tc>
                <a:tc>
                  <a:txBody>
                    <a:bodyPr/>
                    <a:lstStyle/>
                    <a:p>
                      <a:pPr algn="ctr" fontAlgn="ctr"/>
                      <a:r>
                        <a:rPr lang="en-US" sz="400" u="none" strike="noStrike">
                          <a:effectLst/>
                        </a:rPr>
                        <a:t>ÖLÇÜLMEDİ</a:t>
                      </a:r>
                      <a:endParaRPr lang="en-US" sz="400" b="0" i="0" u="none" strike="noStrike">
                        <a:solidFill>
                          <a:srgbClr val="FF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%20</a:t>
                      </a:r>
                      <a:endParaRPr lang="en-US" sz="500" b="0" i="0" u="none" strike="noStrike">
                        <a:effectLst/>
                        <a:latin typeface="Calibri" panose="020F0502020204030204" pitchFamily="34" charset="0"/>
                      </a:endParaRPr>
                    </a:p>
                  </a:txBody>
                  <a:tcPr marL="0" marR="0" marT="0" marB="0" anchor="ctr"/>
                </a:tc>
                <a:tc>
                  <a:txBody>
                    <a:bodyPr/>
                    <a:lstStyle/>
                    <a:p>
                      <a:pPr algn="l" fontAlgn="ctr"/>
                      <a:r>
                        <a:rPr lang="en-US" sz="400" u="none" strike="noStrike">
                          <a:effectLst/>
                        </a:rPr>
                        <a:t> </a:t>
                      </a:r>
                      <a:endParaRPr lang="en-US" sz="400" b="0" i="0" u="none" strike="noStrike">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3727751708"/>
                  </a:ext>
                </a:extLst>
              </a:tr>
              <a:tr h="196345">
                <a:tc>
                  <a:txBody>
                    <a:bodyPr/>
                    <a:lstStyle/>
                    <a:p>
                      <a:pPr algn="ctr" fontAlgn="b"/>
                      <a:r>
                        <a:rPr lang="en-US" sz="500" u="none" strike="noStrike">
                          <a:effectLst/>
                        </a:rPr>
                        <a:t>25</a:t>
                      </a:r>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ctr"/>
                      <a:r>
                        <a:rPr lang="en-US" sz="500" u="none" strike="noStrike">
                          <a:effectLst/>
                        </a:rPr>
                        <a:t>Kalite Hedefleri Gerçekleşme Oranı</a:t>
                      </a:r>
                      <a:endParaRPr lang="en-US" sz="500" b="0" i="0" u="none" strike="noStrike">
                        <a:solidFill>
                          <a:srgbClr val="FF0000"/>
                        </a:solidFill>
                        <a:effectLst/>
                        <a:latin typeface="Calibri" panose="020F0502020204030204" pitchFamily="34" charset="0"/>
                      </a:endParaRPr>
                    </a:p>
                  </a:txBody>
                  <a:tcPr marL="0" marR="0" marT="0" marB="0" anchor="ctr"/>
                </a:tc>
                <a:tc>
                  <a:txBody>
                    <a:bodyPr/>
                    <a:lstStyle/>
                    <a:p>
                      <a:pPr algn="ctr" fontAlgn="ctr"/>
                      <a:r>
                        <a:rPr lang="en-US" sz="500" u="none" strike="noStrike">
                          <a:effectLst/>
                        </a:rPr>
                        <a:t>1.3.1.</a:t>
                      </a:r>
                      <a:endParaRPr lang="en-US" sz="500" b="0" i="0" u="none" strike="noStrike">
                        <a:effectLst/>
                        <a:latin typeface="Calibri" panose="020F0502020204030204" pitchFamily="34" charset="0"/>
                      </a:endParaRPr>
                    </a:p>
                  </a:txBody>
                  <a:tcPr marL="0" marR="0" marT="0" marB="0" anchor="ctr"/>
                </a:tc>
                <a:tc>
                  <a:txBody>
                    <a:bodyPr/>
                    <a:lstStyle/>
                    <a:p>
                      <a:pPr algn="ctr" fontAlgn="ctr"/>
                      <a:r>
                        <a:rPr lang="en-US" sz="400" u="none" strike="noStrike">
                          <a:effectLst/>
                        </a:rPr>
                        <a:t>ÖLÇÜLMEDİ</a:t>
                      </a:r>
                      <a:endParaRPr lang="en-US" sz="400" b="0" i="0" u="none" strike="noStrike">
                        <a:solidFill>
                          <a:srgbClr val="FF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%100</a:t>
                      </a:r>
                      <a:endParaRPr lang="en-US" sz="500" b="0" i="0" u="none" strike="noStrike">
                        <a:effectLst/>
                        <a:latin typeface="Calibri" panose="020F0502020204030204" pitchFamily="34" charset="0"/>
                      </a:endParaRPr>
                    </a:p>
                  </a:txBody>
                  <a:tcPr marL="0" marR="0" marT="0" marB="0" anchor="ctr"/>
                </a:tc>
                <a:tc>
                  <a:txBody>
                    <a:bodyPr/>
                    <a:lstStyle/>
                    <a:p>
                      <a:pPr algn="l" fontAlgn="ctr"/>
                      <a:r>
                        <a:rPr lang="en-US" sz="400" u="none" strike="noStrike">
                          <a:effectLst/>
                        </a:rPr>
                        <a:t> </a:t>
                      </a:r>
                      <a:endParaRPr lang="en-US" sz="400" b="0" i="0" u="none" strike="noStrike">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3435761963"/>
                  </a:ext>
                </a:extLst>
              </a:tr>
              <a:tr h="196345">
                <a:tc>
                  <a:txBody>
                    <a:bodyPr/>
                    <a:lstStyle/>
                    <a:p>
                      <a:pPr algn="ctr" fontAlgn="b"/>
                      <a:r>
                        <a:rPr lang="en-US" sz="500" u="none" strike="noStrike">
                          <a:effectLst/>
                        </a:rPr>
                        <a:t>26</a:t>
                      </a:r>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ctr"/>
                      <a:r>
                        <a:rPr lang="en-US" sz="500" u="none" strike="noStrike">
                          <a:effectLst/>
                        </a:rPr>
                        <a:t>KYS İç Denetim Puanı</a:t>
                      </a:r>
                      <a:endParaRPr lang="en-US" sz="500" b="0" i="0" u="none" strike="noStrike">
                        <a:solidFill>
                          <a:srgbClr val="FF0000"/>
                        </a:solidFill>
                        <a:effectLst/>
                        <a:latin typeface="Calibri" panose="020F0502020204030204" pitchFamily="34" charset="0"/>
                      </a:endParaRPr>
                    </a:p>
                  </a:txBody>
                  <a:tcPr marL="0" marR="0" marT="0" marB="0" anchor="ctr"/>
                </a:tc>
                <a:tc>
                  <a:txBody>
                    <a:bodyPr/>
                    <a:lstStyle/>
                    <a:p>
                      <a:pPr algn="ctr" fontAlgn="ctr"/>
                      <a:r>
                        <a:rPr lang="en-US" sz="500" u="none" strike="noStrike">
                          <a:effectLst/>
                        </a:rPr>
                        <a:t>1.3.1.</a:t>
                      </a:r>
                      <a:endParaRPr lang="en-US" sz="500" b="0" i="0" u="none" strike="noStrike">
                        <a:effectLst/>
                        <a:latin typeface="Calibri" panose="020F0502020204030204" pitchFamily="34" charset="0"/>
                      </a:endParaRPr>
                    </a:p>
                  </a:txBody>
                  <a:tcPr marL="0" marR="0" marT="0" marB="0" anchor="ctr"/>
                </a:tc>
                <a:tc>
                  <a:txBody>
                    <a:bodyPr/>
                    <a:lstStyle/>
                    <a:p>
                      <a:pPr algn="ctr" fontAlgn="ctr"/>
                      <a:r>
                        <a:rPr lang="en-US" sz="400" u="none" strike="noStrike">
                          <a:effectLst/>
                        </a:rPr>
                        <a:t>ÖLÇÜLMEDİ</a:t>
                      </a:r>
                      <a:endParaRPr lang="en-US" sz="400" b="0" i="0" u="none" strike="noStrike">
                        <a:solidFill>
                          <a:srgbClr val="FF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%85</a:t>
                      </a:r>
                      <a:endParaRPr lang="en-US" sz="500" b="0" i="0" u="none" strike="noStrike">
                        <a:effectLst/>
                        <a:latin typeface="Calibri" panose="020F0502020204030204" pitchFamily="34" charset="0"/>
                      </a:endParaRPr>
                    </a:p>
                  </a:txBody>
                  <a:tcPr marL="0" marR="0" marT="0" marB="0" anchor="ctr"/>
                </a:tc>
                <a:tc>
                  <a:txBody>
                    <a:bodyPr/>
                    <a:lstStyle/>
                    <a:p>
                      <a:pPr algn="l" fontAlgn="ctr"/>
                      <a:r>
                        <a:rPr lang="en-US" sz="400" u="none" strike="noStrike">
                          <a:effectLst/>
                        </a:rPr>
                        <a:t> </a:t>
                      </a:r>
                      <a:endParaRPr lang="en-US" sz="400" b="0" i="0" u="none" strike="noStrike">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91</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767027097"/>
                  </a:ext>
                </a:extLst>
              </a:tr>
              <a:tr h="196345">
                <a:tc>
                  <a:txBody>
                    <a:bodyPr/>
                    <a:lstStyle/>
                    <a:p>
                      <a:pPr algn="ctr" fontAlgn="b"/>
                      <a:r>
                        <a:rPr lang="en-US" sz="500" u="none" strike="noStrike">
                          <a:effectLst/>
                        </a:rPr>
                        <a:t>27</a:t>
                      </a:r>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ctr"/>
                      <a:r>
                        <a:rPr lang="en-US" sz="500" u="none" strike="noStrike">
                          <a:effectLst/>
                        </a:rPr>
                        <a:t>Şikayet Sayısı</a:t>
                      </a:r>
                      <a:endParaRPr lang="en-US" sz="500" b="0" i="0" u="none" strike="noStrike">
                        <a:solidFill>
                          <a:srgbClr val="FF0000"/>
                        </a:solidFill>
                        <a:effectLst/>
                        <a:latin typeface="Calibri" panose="020F0502020204030204" pitchFamily="34" charset="0"/>
                      </a:endParaRPr>
                    </a:p>
                  </a:txBody>
                  <a:tcPr marL="0" marR="0" marT="0" marB="0" anchor="ctr"/>
                </a:tc>
                <a:tc>
                  <a:txBody>
                    <a:bodyPr/>
                    <a:lstStyle/>
                    <a:p>
                      <a:pPr algn="ctr" fontAlgn="ctr"/>
                      <a:r>
                        <a:rPr lang="en-US" sz="500" u="none" strike="noStrike">
                          <a:effectLst/>
                        </a:rPr>
                        <a:t>1.3.2.</a:t>
                      </a:r>
                      <a:endParaRPr lang="en-US" sz="500" b="0" i="0" u="none" strike="noStrike">
                        <a:effectLst/>
                        <a:latin typeface="Calibri" panose="020F0502020204030204" pitchFamily="34" charset="0"/>
                      </a:endParaRPr>
                    </a:p>
                  </a:txBody>
                  <a:tcPr marL="0" marR="0" marT="0" marB="0" anchor="ctr"/>
                </a:tc>
                <a:tc>
                  <a:txBody>
                    <a:bodyPr/>
                    <a:lstStyle/>
                    <a:p>
                      <a:pPr algn="ctr" fontAlgn="ctr"/>
                      <a:r>
                        <a:rPr lang="en-US" sz="400" u="none" strike="noStrike">
                          <a:effectLst/>
                        </a:rPr>
                        <a:t>ÖLÇÜLMEDİ</a:t>
                      </a:r>
                      <a:endParaRPr lang="en-US" sz="400" b="0" i="0" u="none" strike="noStrike">
                        <a:solidFill>
                          <a:srgbClr val="FF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50</a:t>
                      </a:r>
                      <a:endParaRPr lang="en-US" sz="500" b="0" i="0" u="none" strike="noStrike">
                        <a:effectLst/>
                        <a:latin typeface="Calibri" panose="020F0502020204030204" pitchFamily="34" charset="0"/>
                      </a:endParaRPr>
                    </a:p>
                  </a:txBody>
                  <a:tcPr marL="0" marR="0" marT="0" marB="0" anchor="ctr"/>
                </a:tc>
                <a:tc>
                  <a:txBody>
                    <a:bodyPr/>
                    <a:lstStyle/>
                    <a:p>
                      <a:pPr algn="l" fontAlgn="ctr"/>
                      <a:r>
                        <a:rPr lang="en-US" sz="400" u="none" strike="noStrike">
                          <a:effectLst/>
                        </a:rPr>
                        <a:t> </a:t>
                      </a:r>
                      <a:endParaRPr lang="en-US" sz="400" b="0" i="0" u="none" strike="noStrike">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3448772928"/>
                  </a:ext>
                </a:extLst>
              </a:tr>
              <a:tr h="196345">
                <a:tc>
                  <a:txBody>
                    <a:bodyPr/>
                    <a:lstStyle/>
                    <a:p>
                      <a:pPr algn="ctr" fontAlgn="b"/>
                      <a:r>
                        <a:rPr lang="en-US" sz="500" u="none" strike="noStrike">
                          <a:effectLst/>
                        </a:rPr>
                        <a:t>28</a:t>
                      </a:r>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ctr"/>
                      <a:r>
                        <a:rPr lang="en-US" sz="500" u="none" strike="noStrike">
                          <a:effectLst/>
                        </a:rPr>
                        <a:t>Şikayet Çözüm Memnuniyet Oranı</a:t>
                      </a:r>
                      <a:endParaRPr lang="en-US" sz="500" b="0" i="0" u="none" strike="noStrike">
                        <a:solidFill>
                          <a:srgbClr val="FF0000"/>
                        </a:solidFill>
                        <a:effectLst/>
                        <a:latin typeface="Calibri" panose="020F0502020204030204" pitchFamily="34" charset="0"/>
                      </a:endParaRPr>
                    </a:p>
                  </a:txBody>
                  <a:tcPr marL="0" marR="0" marT="0" marB="0" anchor="ctr"/>
                </a:tc>
                <a:tc>
                  <a:txBody>
                    <a:bodyPr/>
                    <a:lstStyle/>
                    <a:p>
                      <a:pPr algn="ctr" fontAlgn="ctr"/>
                      <a:r>
                        <a:rPr lang="en-US" sz="500" u="none" strike="noStrike">
                          <a:effectLst/>
                        </a:rPr>
                        <a:t>1.3.2.</a:t>
                      </a:r>
                      <a:endParaRPr lang="en-US" sz="500" b="0" i="0" u="none" strike="noStrike">
                        <a:effectLst/>
                        <a:latin typeface="Calibri" panose="020F0502020204030204" pitchFamily="34" charset="0"/>
                      </a:endParaRPr>
                    </a:p>
                  </a:txBody>
                  <a:tcPr marL="0" marR="0" marT="0" marB="0" anchor="ctr"/>
                </a:tc>
                <a:tc>
                  <a:txBody>
                    <a:bodyPr/>
                    <a:lstStyle/>
                    <a:p>
                      <a:pPr algn="ctr" fontAlgn="ctr"/>
                      <a:r>
                        <a:rPr lang="en-US" sz="400" u="none" strike="noStrike">
                          <a:effectLst/>
                        </a:rPr>
                        <a:t>ÖLÇÜLMEDİ</a:t>
                      </a:r>
                      <a:endParaRPr lang="en-US" sz="400" b="0" i="0" u="none" strike="noStrike">
                        <a:solidFill>
                          <a:srgbClr val="FF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%100</a:t>
                      </a:r>
                      <a:endParaRPr lang="en-US" sz="500" b="0" i="0" u="none" strike="noStrike">
                        <a:effectLst/>
                        <a:latin typeface="Calibri" panose="020F0502020204030204" pitchFamily="34" charset="0"/>
                      </a:endParaRPr>
                    </a:p>
                  </a:txBody>
                  <a:tcPr marL="0" marR="0" marT="0" marB="0" anchor="ctr"/>
                </a:tc>
                <a:tc>
                  <a:txBody>
                    <a:bodyPr/>
                    <a:lstStyle/>
                    <a:p>
                      <a:pPr algn="l" fontAlgn="ctr"/>
                      <a:r>
                        <a:rPr lang="en-US" sz="400" u="none" strike="noStrike">
                          <a:effectLst/>
                        </a:rPr>
                        <a:t> </a:t>
                      </a:r>
                      <a:endParaRPr lang="en-US" sz="400" b="0" i="0" u="none" strike="noStrike">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3115615912"/>
                  </a:ext>
                </a:extLst>
              </a:tr>
              <a:tr h="196345">
                <a:tc>
                  <a:txBody>
                    <a:bodyPr/>
                    <a:lstStyle/>
                    <a:p>
                      <a:pPr algn="ctr" fontAlgn="b"/>
                      <a:r>
                        <a:rPr lang="en-US" sz="500" u="none" strike="noStrike">
                          <a:effectLst/>
                        </a:rPr>
                        <a:t>29</a:t>
                      </a:r>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ctr"/>
                      <a:r>
                        <a:rPr lang="en-US" sz="500" u="none" strike="noStrike">
                          <a:effectLst/>
                        </a:rPr>
                        <a:t>Tekrarlayan Şikayet Sayısı</a:t>
                      </a:r>
                      <a:endParaRPr lang="en-US" sz="500" b="0" i="0" u="none" strike="noStrike">
                        <a:solidFill>
                          <a:srgbClr val="FF0000"/>
                        </a:solidFill>
                        <a:effectLst/>
                        <a:latin typeface="Calibri" panose="020F0502020204030204" pitchFamily="34" charset="0"/>
                      </a:endParaRPr>
                    </a:p>
                  </a:txBody>
                  <a:tcPr marL="0" marR="0" marT="0" marB="0" anchor="ctr"/>
                </a:tc>
                <a:tc>
                  <a:txBody>
                    <a:bodyPr/>
                    <a:lstStyle/>
                    <a:p>
                      <a:pPr algn="ctr" fontAlgn="ctr"/>
                      <a:r>
                        <a:rPr lang="en-US" sz="500" u="none" strike="noStrike">
                          <a:effectLst/>
                        </a:rPr>
                        <a:t>1.3.2.</a:t>
                      </a:r>
                      <a:endParaRPr lang="en-US" sz="500" b="0" i="0" u="none" strike="noStrike">
                        <a:effectLst/>
                        <a:latin typeface="Calibri" panose="020F0502020204030204" pitchFamily="34" charset="0"/>
                      </a:endParaRPr>
                    </a:p>
                  </a:txBody>
                  <a:tcPr marL="0" marR="0" marT="0" marB="0" anchor="ctr"/>
                </a:tc>
                <a:tc>
                  <a:txBody>
                    <a:bodyPr/>
                    <a:lstStyle/>
                    <a:p>
                      <a:pPr algn="ctr" fontAlgn="ctr"/>
                      <a:r>
                        <a:rPr lang="en-US" sz="400" u="none" strike="noStrike">
                          <a:effectLst/>
                        </a:rPr>
                        <a:t>ÖLÇÜLMEDİ</a:t>
                      </a:r>
                      <a:endParaRPr lang="en-US" sz="400" b="0" i="0" u="none" strike="noStrike">
                        <a:solidFill>
                          <a:srgbClr val="FF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0</a:t>
                      </a:r>
                      <a:endParaRPr lang="en-US" sz="500" b="0" i="0" u="none" strike="noStrike">
                        <a:effectLst/>
                        <a:latin typeface="Calibri" panose="020F0502020204030204" pitchFamily="34" charset="0"/>
                      </a:endParaRPr>
                    </a:p>
                  </a:txBody>
                  <a:tcPr marL="0" marR="0" marT="0" marB="0" anchor="ctr"/>
                </a:tc>
                <a:tc>
                  <a:txBody>
                    <a:bodyPr/>
                    <a:lstStyle/>
                    <a:p>
                      <a:pPr algn="l" fontAlgn="ctr"/>
                      <a:r>
                        <a:rPr lang="en-US" sz="400" u="none" strike="noStrike">
                          <a:effectLst/>
                        </a:rPr>
                        <a:t> </a:t>
                      </a:r>
                      <a:endParaRPr lang="en-US" sz="400" b="0" i="0" u="none" strike="noStrike">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1604954654"/>
                  </a:ext>
                </a:extLst>
              </a:tr>
              <a:tr h="196345">
                <a:tc>
                  <a:txBody>
                    <a:bodyPr/>
                    <a:lstStyle/>
                    <a:p>
                      <a:pPr algn="ctr" fontAlgn="b"/>
                      <a:r>
                        <a:rPr lang="en-US" sz="500" u="none" strike="noStrike">
                          <a:effectLst/>
                        </a:rPr>
                        <a:t>30</a:t>
                      </a:r>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ctr"/>
                      <a:r>
                        <a:rPr lang="en-US" sz="500" u="none" strike="noStrike">
                          <a:effectLst/>
                        </a:rPr>
                        <a:t>Çevre Kazası Sayısı</a:t>
                      </a:r>
                      <a:endParaRPr lang="en-US" sz="500" b="0" i="0" u="none" strike="noStrike">
                        <a:solidFill>
                          <a:srgbClr val="FF0000"/>
                        </a:solidFill>
                        <a:effectLst/>
                        <a:latin typeface="Calibri" panose="020F0502020204030204" pitchFamily="34" charset="0"/>
                      </a:endParaRPr>
                    </a:p>
                  </a:txBody>
                  <a:tcPr marL="0" marR="0" marT="0" marB="0" anchor="ctr"/>
                </a:tc>
                <a:tc>
                  <a:txBody>
                    <a:bodyPr/>
                    <a:lstStyle/>
                    <a:p>
                      <a:pPr algn="ctr" fontAlgn="ctr"/>
                      <a:r>
                        <a:rPr lang="en-US" sz="500" u="none" strike="noStrike">
                          <a:effectLst/>
                        </a:rPr>
                        <a:t>1.3.3.</a:t>
                      </a:r>
                      <a:endParaRPr lang="en-US" sz="500" b="0" i="0" u="none" strike="noStrike">
                        <a:effectLst/>
                        <a:latin typeface="Calibri" panose="020F0502020204030204" pitchFamily="34" charset="0"/>
                      </a:endParaRPr>
                    </a:p>
                  </a:txBody>
                  <a:tcPr marL="0" marR="0" marT="0" marB="0" anchor="ctr"/>
                </a:tc>
                <a:tc>
                  <a:txBody>
                    <a:bodyPr/>
                    <a:lstStyle/>
                    <a:p>
                      <a:pPr algn="ctr" fontAlgn="ctr"/>
                      <a:r>
                        <a:rPr lang="en-US" sz="400" u="none" strike="noStrike">
                          <a:effectLst/>
                        </a:rPr>
                        <a:t>ÖLÇÜLMEDİ</a:t>
                      </a:r>
                      <a:endParaRPr lang="en-US" sz="400" b="0" i="0" u="none" strike="noStrike">
                        <a:solidFill>
                          <a:srgbClr val="FF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0</a:t>
                      </a:r>
                      <a:endParaRPr lang="en-US" sz="500" b="0" i="0" u="none" strike="noStrike">
                        <a:effectLst/>
                        <a:latin typeface="Calibri" panose="020F0502020204030204" pitchFamily="34" charset="0"/>
                      </a:endParaRPr>
                    </a:p>
                  </a:txBody>
                  <a:tcPr marL="0" marR="0" marT="0" marB="0" anchor="ctr"/>
                </a:tc>
                <a:tc>
                  <a:txBody>
                    <a:bodyPr/>
                    <a:lstStyle/>
                    <a:p>
                      <a:pPr algn="l" fontAlgn="ctr"/>
                      <a:r>
                        <a:rPr lang="en-US" sz="400" u="none" strike="noStrike">
                          <a:effectLst/>
                        </a:rPr>
                        <a:t> </a:t>
                      </a:r>
                      <a:endParaRPr lang="en-US" sz="400" b="0" i="0" u="none" strike="noStrike">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2072852745"/>
                  </a:ext>
                </a:extLst>
              </a:tr>
              <a:tr h="196345">
                <a:tc>
                  <a:txBody>
                    <a:bodyPr/>
                    <a:lstStyle/>
                    <a:p>
                      <a:pPr algn="ctr" fontAlgn="b"/>
                      <a:r>
                        <a:rPr lang="en-US" sz="500" u="none" strike="noStrike">
                          <a:effectLst/>
                        </a:rPr>
                        <a:t>31</a:t>
                      </a:r>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ctr"/>
                      <a:r>
                        <a:rPr lang="en-US" sz="500" u="none" strike="noStrike">
                          <a:effectLst/>
                        </a:rPr>
                        <a:t>İş Kazası Sayısı</a:t>
                      </a:r>
                      <a:endParaRPr lang="en-US" sz="500" b="0" i="0" u="none" strike="noStrike">
                        <a:solidFill>
                          <a:srgbClr val="FF0000"/>
                        </a:solidFill>
                        <a:effectLst/>
                        <a:latin typeface="Calibri" panose="020F0502020204030204" pitchFamily="34" charset="0"/>
                      </a:endParaRPr>
                    </a:p>
                  </a:txBody>
                  <a:tcPr marL="0" marR="0" marT="0" marB="0" anchor="ctr"/>
                </a:tc>
                <a:tc>
                  <a:txBody>
                    <a:bodyPr/>
                    <a:lstStyle/>
                    <a:p>
                      <a:pPr algn="ctr" fontAlgn="ctr"/>
                      <a:r>
                        <a:rPr lang="en-US" sz="500" u="none" strike="noStrike">
                          <a:effectLst/>
                        </a:rPr>
                        <a:t>1.3.5.</a:t>
                      </a:r>
                      <a:endParaRPr lang="en-US" sz="500" b="0" i="0" u="none" strike="noStrike">
                        <a:effectLst/>
                        <a:latin typeface="Calibri" panose="020F0502020204030204" pitchFamily="34" charset="0"/>
                      </a:endParaRPr>
                    </a:p>
                  </a:txBody>
                  <a:tcPr marL="0" marR="0" marT="0" marB="0" anchor="ctr"/>
                </a:tc>
                <a:tc>
                  <a:txBody>
                    <a:bodyPr/>
                    <a:lstStyle/>
                    <a:p>
                      <a:pPr algn="ctr" fontAlgn="ctr"/>
                      <a:r>
                        <a:rPr lang="en-US" sz="400" u="none" strike="noStrike">
                          <a:effectLst/>
                        </a:rPr>
                        <a:t>ÖLÇÜLMEDİ</a:t>
                      </a:r>
                      <a:endParaRPr lang="en-US" sz="400" b="0" i="0" u="none" strike="noStrike">
                        <a:solidFill>
                          <a:srgbClr val="FF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0</a:t>
                      </a:r>
                      <a:endParaRPr lang="en-US" sz="500" b="0" i="0" u="none" strike="noStrike">
                        <a:effectLst/>
                        <a:latin typeface="Calibri" panose="020F0502020204030204" pitchFamily="34" charset="0"/>
                      </a:endParaRPr>
                    </a:p>
                  </a:txBody>
                  <a:tcPr marL="0" marR="0" marT="0" marB="0" anchor="ctr"/>
                </a:tc>
                <a:tc>
                  <a:txBody>
                    <a:bodyPr/>
                    <a:lstStyle/>
                    <a:p>
                      <a:pPr algn="l" fontAlgn="ctr"/>
                      <a:r>
                        <a:rPr lang="en-US" sz="400" u="none" strike="noStrike">
                          <a:effectLst/>
                        </a:rPr>
                        <a:t> </a:t>
                      </a:r>
                      <a:endParaRPr lang="en-US" sz="400" b="0" i="0" u="none" strike="noStrike">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2753421445"/>
                  </a:ext>
                </a:extLst>
              </a:tr>
              <a:tr h="196345">
                <a:tc>
                  <a:txBody>
                    <a:bodyPr/>
                    <a:lstStyle/>
                    <a:p>
                      <a:pPr algn="ctr" fontAlgn="b"/>
                      <a:r>
                        <a:rPr lang="en-US" sz="500" u="none" strike="noStrike">
                          <a:effectLst/>
                        </a:rPr>
                        <a:t>32</a:t>
                      </a:r>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ctr"/>
                      <a:r>
                        <a:rPr lang="en-US" sz="500" u="none" strike="noStrike">
                          <a:effectLst/>
                        </a:rPr>
                        <a:t>İş Kazası Ağırlık Oranı</a:t>
                      </a:r>
                      <a:endParaRPr lang="en-US" sz="500" b="0" i="0" u="none" strike="noStrike">
                        <a:solidFill>
                          <a:srgbClr val="FF0000"/>
                        </a:solidFill>
                        <a:effectLst/>
                        <a:latin typeface="Calibri" panose="020F0502020204030204" pitchFamily="34" charset="0"/>
                      </a:endParaRPr>
                    </a:p>
                  </a:txBody>
                  <a:tcPr marL="0" marR="0" marT="0" marB="0" anchor="ctr"/>
                </a:tc>
                <a:tc>
                  <a:txBody>
                    <a:bodyPr/>
                    <a:lstStyle/>
                    <a:p>
                      <a:pPr algn="ctr" fontAlgn="ctr"/>
                      <a:r>
                        <a:rPr lang="en-US" sz="500" u="none" strike="noStrike">
                          <a:effectLst/>
                        </a:rPr>
                        <a:t>1.3.5.</a:t>
                      </a:r>
                      <a:endParaRPr lang="en-US" sz="500" b="0" i="0" u="none" strike="noStrike">
                        <a:effectLst/>
                        <a:latin typeface="Calibri" panose="020F0502020204030204" pitchFamily="34" charset="0"/>
                      </a:endParaRPr>
                    </a:p>
                  </a:txBody>
                  <a:tcPr marL="0" marR="0" marT="0" marB="0" anchor="ctr"/>
                </a:tc>
                <a:tc>
                  <a:txBody>
                    <a:bodyPr/>
                    <a:lstStyle/>
                    <a:p>
                      <a:pPr algn="ctr" fontAlgn="ctr"/>
                      <a:r>
                        <a:rPr lang="en-US" sz="400" u="none" strike="noStrike">
                          <a:effectLst/>
                        </a:rPr>
                        <a:t>ÖLÇÜLMEDİ</a:t>
                      </a:r>
                      <a:endParaRPr lang="en-US" sz="400" b="0" i="0" u="none" strike="noStrike">
                        <a:solidFill>
                          <a:srgbClr val="FF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0</a:t>
                      </a:r>
                      <a:endParaRPr lang="en-US" sz="500" b="0" i="0" u="none" strike="noStrike">
                        <a:effectLst/>
                        <a:latin typeface="Calibri" panose="020F0502020204030204" pitchFamily="34" charset="0"/>
                      </a:endParaRPr>
                    </a:p>
                  </a:txBody>
                  <a:tcPr marL="0" marR="0" marT="0" marB="0" anchor="ctr"/>
                </a:tc>
                <a:tc>
                  <a:txBody>
                    <a:bodyPr/>
                    <a:lstStyle/>
                    <a:p>
                      <a:pPr algn="l" fontAlgn="ctr"/>
                      <a:r>
                        <a:rPr lang="en-US" sz="400" u="none" strike="noStrike">
                          <a:effectLst/>
                        </a:rPr>
                        <a:t> </a:t>
                      </a:r>
                      <a:endParaRPr lang="en-US" sz="400" b="0" i="0" u="none" strike="noStrike">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2969012124"/>
                  </a:ext>
                </a:extLst>
              </a:tr>
              <a:tr h="196345">
                <a:tc>
                  <a:txBody>
                    <a:bodyPr/>
                    <a:lstStyle/>
                    <a:p>
                      <a:pPr algn="ctr" fontAlgn="b"/>
                      <a:r>
                        <a:rPr lang="en-US" sz="500" u="none" strike="noStrike">
                          <a:effectLst/>
                        </a:rPr>
                        <a:t>33</a:t>
                      </a:r>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ctr"/>
                      <a:r>
                        <a:rPr lang="en-US" sz="500" u="none" strike="noStrike">
                          <a:effectLst/>
                        </a:rPr>
                        <a:t>Öneri Sayısı </a:t>
                      </a:r>
                      <a:endParaRPr lang="en-US" sz="500" b="0" i="0" u="none" strike="noStrike">
                        <a:solidFill>
                          <a:srgbClr val="FF0000"/>
                        </a:solidFill>
                        <a:effectLst/>
                        <a:latin typeface="Calibri" panose="020F0502020204030204" pitchFamily="34" charset="0"/>
                      </a:endParaRPr>
                    </a:p>
                  </a:txBody>
                  <a:tcPr marL="0" marR="0" marT="0" marB="0" anchor="ctr"/>
                </a:tc>
                <a:tc>
                  <a:txBody>
                    <a:bodyPr/>
                    <a:lstStyle/>
                    <a:p>
                      <a:pPr algn="ctr" fontAlgn="ctr"/>
                      <a:r>
                        <a:rPr lang="en-US" sz="500" u="none" strike="noStrike">
                          <a:effectLst/>
                        </a:rPr>
                        <a:t>1.3.6.</a:t>
                      </a:r>
                      <a:endParaRPr lang="en-US" sz="500" b="0" i="0" u="none" strike="noStrike">
                        <a:effectLst/>
                        <a:latin typeface="Calibri" panose="020F0502020204030204" pitchFamily="34" charset="0"/>
                      </a:endParaRPr>
                    </a:p>
                  </a:txBody>
                  <a:tcPr marL="0" marR="0" marT="0" marB="0" anchor="ctr"/>
                </a:tc>
                <a:tc>
                  <a:txBody>
                    <a:bodyPr/>
                    <a:lstStyle/>
                    <a:p>
                      <a:pPr algn="ctr" fontAlgn="ctr"/>
                      <a:r>
                        <a:rPr lang="en-US" sz="400" u="none" strike="noStrike">
                          <a:effectLst/>
                        </a:rPr>
                        <a:t>ÖLÇÜLMEDİ</a:t>
                      </a:r>
                      <a:endParaRPr lang="en-US" sz="400" b="0" i="0" u="none" strike="noStrike">
                        <a:solidFill>
                          <a:srgbClr val="FF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50</a:t>
                      </a:r>
                      <a:endParaRPr lang="en-US" sz="500" b="0" i="0" u="none" strike="noStrike">
                        <a:effectLst/>
                        <a:latin typeface="Calibri" panose="020F0502020204030204" pitchFamily="34" charset="0"/>
                      </a:endParaRPr>
                    </a:p>
                  </a:txBody>
                  <a:tcPr marL="0" marR="0" marT="0" marB="0" anchor="ctr"/>
                </a:tc>
                <a:tc>
                  <a:txBody>
                    <a:bodyPr/>
                    <a:lstStyle/>
                    <a:p>
                      <a:pPr algn="l" fontAlgn="ctr"/>
                      <a:r>
                        <a:rPr lang="en-US" sz="400" u="none" strike="noStrike">
                          <a:effectLst/>
                        </a:rPr>
                        <a:t> </a:t>
                      </a:r>
                      <a:endParaRPr lang="en-US" sz="400" b="0" i="0" u="none" strike="noStrike">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352566477"/>
                  </a:ext>
                </a:extLst>
              </a:tr>
              <a:tr h="196345">
                <a:tc>
                  <a:txBody>
                    <a:bodyPr/>
                    <a:lstStyle/>
                    <a:p>
                      <a:pPr algn="ctr" fontAlgn="b"/>
                      <a:r>
                        <a:rPr lang="en-US" sz="500" u="none" strike="noStrike">
                          <a:effectLst/>
                        </a:rPr>
                        <a:t>34</a:t>
                      </a:r>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ctr"/>
                      <a:r>
                        <a:rPr lang="en-US" sz="500" u="none" strike="noStrike">
                          <a:effectLst/>
                        </a:rPr>
                        <a:t>Önerilerin Hayata Geçirilme Oranı</a:t>
                      </a:r>
                      <a:endParaRPr lang="en-US" sz="500" b="0" i="0" u="none" strike="noStrike">
                        <a:solidFill>
                          <a:srgbClr val="FF0000"/>
                        </a:solidFill>
                        <a:effectLst/>
                        <a:latin typeface="Calibri" panose="020F0502020204030204" pitchFamily="34" charset="0"/>
                      </a:endParaRPr>
                    </a:p>
                  </a:txBody>
                  <a:tcPr marL="0" marR="0" marT="0" marB="0" anchor="ctr"/>
                </a:tc>
                <a:tc>
                  <a:txBody>
                    <a:bodyPr/>
                    <a:lstStyle/>
                    <a:p>
                      <a:pPr algn="ctr" fontAlgn="ctr"/>
                      <a:r>
                        <a:rPr lang="en-US" sz="500" u="none" strike="noStrike">
                          <a:effectLst/>
                        </a:rPr>
                        <a:t>1.3.6.</a:t>
                      </a:r>
                      <a:endParaRPr lang="en-US" sz="500" b="0" i="0" u="none" strike="noStrike">
                        <a:effectLst/>
                        <a:latin typeface="Calibri" panose="020F0502020204030204" pitchFamily="34" charset="0"/>
                      </a:endParaRPr>
                    </a:p>
                  </a:txBody>
                  <a:tcPr marL="0" marR="0" marT="0" marB="0" anchor="ctr"/>
                </a:tc>
                <a:tc>
                  <a:txBody>
                    <a:bodyPr/>
                    <a:lstStyle/>
                    <a:p>
                      <a:pPr algn="ctr" fontAlgn="ctr"/>
                      <a:r>
                        <a:rPr lang="en-US" sz="400" u="none" strike="noStrike">
                          <a:effectLst/>
                        </a:rPr>
                        <a:t>ÖLÇÜLMEDİ</a:t>
                      </a:r>
                      <a:endParaRPr lang="en-US" sz="400" b="0" i="0" u="none" strike="noStrike">
                        <a:solidFill>
                          <a:srgbClr val="FF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%85</a:t>
                      </a:r>
                      <a:endParaRPr lang="en-US" sz="500" b="0" i="0" u="none" strike="noStrike">
                        <a:effectLst/>
                        <a:latin typeface="Calibri" panose="020F0502020204030204" pitchFamily="34" charset="0"/>
                      </a:endParaRPr>
                    </a:p>
                  </a:txBody>
                  <a:tcPr marL="0" marR="0" marT="0" marB="0" anchor="ctr"/>
                </a:tc>
                <a:tc>
                  <a:txBody>
                    <a:bodyPr/>
                    <a:lstStyle/>
                    <a:p>
                      <a:pPr algn="l" fontAlgn="ctr"/>
                      <a:r>
                        <a:rPr lang="en-US" sz="400" u="none" strike="noStrike">
                          <a:effectLst/>
                        </a:rPr>
                        <a:t> </a:t>
                      </a:r>
                      <a:endParaRPr lang="en-US" sz="400" b="0" i="0" u="none" strike="noStrike">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2556104260"/>
                  </a:ext>
                </a:extLst>
              </a:tr>
              <a:tr h="196345">
                <a:tc>
                  <a:txBody>
                    <a:bodyPr/>
                    <a:lstStyle/>
                    <a:p>
                      <a:pPr algn="ctr" fontAlgn="b"/>
                      <a:r>
                        <a:rPr lang="en-US" sz="500" u="none" strike="noStrike">
                          <a:effectLst/>
                        </a:rPr>
                        <a:t>35</a:t>
                      </a:r>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ctr"/>
                      <a:r>
                        <a:rPr lang="en-US" sz="500" u="none" strike="noStrike">
                          <a:effectLst/>
                        </a:rPr>
                        <a:t>Personel Performans Oranı</a:t>
                      </a:r>
                      <a:endParaRPr lang="en-US" sz="500" b="0" i="0" u="none" strike="noStrike">
                        <a:solidFill>
                          <a:srgbClr val="FF0000"/>
                        </a:solidFill>
                        <a:effectLst/>
                        <a:latin typeface="Calibri" panose="020F0502020204030204" pitchFamily="34" charset="0"/>
                      </a:endParaRPr>
                    </a:p>
                  </a:txBody>
                  <a:tcPr marL="0" marR="0" marT="0" marB="0" anchor="ctr"/>
                </a:tc>
                <a:tc>
                  <a:txBody>
                    <a:bodyPr/>
                    <a:lstStyle/>
                    <a:p>
                      <a:pPr algn="ctr" fontAlgn="ctr"/>
                      <a:r>
                        <a:rPr lang="en-US" sz="500" u="none" strike="noStrike">
                          <a:effectLst/>
                        </a:rPr>
                        <a:t>1.8.3.</a:t>
                      </a:r>
                      <a:endParaRPr lang="en-US" sz="500" b="0" i="0" u="none" strike="noStrike">
                        <a:effectLst/>
                        <a:latin typeface="Calibri" panose="020F0502020204030204" pitchFamily="34" charset="0"/>
                      </a:endParaRPr>
                    </a:p>
                  </a:txBody>
                  <a:tcPr marL="0" marR="0" marT="0" marB="0" anchor="ctr"/>
                </a:tc>
                <a:tc>
                  <a:txBody>
                    <a:bodyPr/>
                    <a:lstStyle/>
                    <a:p>
                      <a:pPr algn="ctr" fontAlgn="ctr"/>
                      <a:r>
                        <a:rPr lang="en-US" sz="400" u="none" strike="noStrike">
                          <a:effectLst/>
                        </a:rPr>
                        <a:t>ÖLÇÜLMEDİ</a:t>
                      </a:r>
                      <a:endParaRPr lang="en-US" sz="400" b="0" i="0" u="none" strike="noStrike">
                        <a:solidFill>
                          <a:srgbClr val="FF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%80</a:t>
                      </a:r>
                      <a:endParaRPr lang="en-US" sz="500" b="0" i="0" u="none" strike="noStrike">
                        <a:effectLst/>
                        <a:latin typeface="Calibri" panose="020F0502020204030204" pitchFamily="34" charset="0"/>
                      </a:endParaRPr>
                    </a:p>
                  </a:txBody>
                  <a:tcPr marL="0" marR="0" marT="0" marB="0" anchor="ctr"/>
                </a:tc>
                <a:tc>
                  <a:txBody>
                    <a:bodyPr/>
                    <a:lstStyle/>
                    <a:p>
                      <a:pPr algn="l" fontAlgn="ctr"/>
                      <a:r>
                        <a:rPr lang="en-US" sz="400" u="none" strike="noStrike">
                          <a:effectLst/>
                        </a:rPr>
                        <a:t> </a:t>
                      </a:r>
                      <a:endParaRPr lang="en-US" sz="400" b="0" i="0" u="none" strike="noStrike">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735918682"/>
                  </a:ext>
                </a:extLst>
              </a:tr>
              <a:tr h="196345">
                <a:tc>
                  <a:txBody>
                    <a:bodyPr/>
                    <a:lstStyle/>
                    <a:p>
                      <a:pPr algn="ctr" fontAlgn="b"/>
                      <a:r>
                        <a:rPr lang="en-US" sz="500" u="none" strike="noStrike">
                          <a:effectLst/>
                        </a:rPr>
                        <a:t>36</a:t>
                      </a:r>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ctr"/>
                      <a:r>
                        <a:rPr lang="en-US" sz="500" u="none" strike="noStrike">
                          <a:effectLst/>
                        </a:rPr>
                        <a:t>Süreç Memnuniyet Oranı (İç Müşteri)</a:t>
                      </a:r>
                      <a:endParaRPr lang="en-US" sz="500" b="0" i="0" u="none" strike="noStrike">
                        <a:solidFill>
                          <a:srgbClr val="FF0000"/>
                        </a:solidFill>
                        <a:effectLst/>
                        <a:latin typeface="Calibri" panose="020F0502020204030204" pitchFamily="34" charset="0"/>
                      </a:endParaRPr>
                    </a:p>
                  </a:txBody>
                  <a:tcPr marL="0" marR="0" marT="0" marB="0" anchor="ctr"/>
                </a:tc>
                <a:tc>
                  <a:txBody>
                    <a:bodyPr/>
                    <a:lstStyle/>
                    <a:p>
                      <a:pPr algn="ctr" fontAlgn="ctr"/>
                      <a:r>
                        <a:rPr lang="en-US" sz="500" u="none" strike="noStrike">
                          <a:effectLst/>
                        </a:rPr>
                        <a:t>1.14.1</a:t>
                      </a:r>
                      <a:endParaRPr lang="en-US" sz="500" b="0" i="0" u="none" strike="noStrike">
                        <a:effectLst/>
                        <a:latin typeface="Calibri" panose="020F0502020204030204" pitchFamily="34" charset="0"/>
                      </a:endParaRPr>
                    </a:p>
                  </a:txBody>
                  <a:tcPr marL="0" marR="0" marT="0" marB="0" anchor="ctr"/>
                </a:tc>
                <a:tc>
                  <a:txBody>
                    <a:bodyPr/>
                    <a:lstStyle/>
                    <a:p>
                      <a:pPr algn="ctr" fontAlgn="ctr"/>
                      <a:r>
                        <a:rPr lang="en-US" sz="400" u="none" strike="noStrike">
                          <a:effectLst/>
                        </a:rPr>
                        <a:t>ÖLÇÜLMEDİ</a:t>
                      </a:r>
                      <a:endParaRPr lang="en-US" sz="400" b="0" i="0" u="none" strike="noStrike">
                        <a:solidFill>
                          <a:srgbClr val="FF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%70</a:t>
                      </a:r>
                      <a:endParaRPr lang="en-US" sz="500" b="0" i="0" u="none" strike="noStrike">
                        <a:effectLst/>
                        <a:latin typeface="Calibri" panose="020F0502020204030204" pitchFamily="34" charset="0"/>
                      </a:endParaRPr>
                    </a:p>
                  </a:txBody>
                  <a:tcPr marL="0" marR="0" marT="0" marB="0" anchor="ctr"/>
                </a:tc>
                <a:tc>
                  <a:txBody>
                    <a:bodyPr/>
                    <a:lstStyle/>
                    <a:p>
                      <a:pPr algn="l" fontAlgn="ctr"/>
                      <a:r>
                        <a:rPr lang="en-US" sz="400" u="none" strike="noStrike">
                          <a:effectLst/>
                        </a:rPr>
                        <a:t> </a:t>
                      </a:r>
                      <a:endParaRPr lang="en-US" sz="400" b="0" i="0" u="none" strike="noStrike">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l"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0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2476710189"/>
                  </a:ext>
                </a:extLst>
              </a:tr>
              <a:tr h="83551">
                <a:tc gridSpan="10">
                  <a:txBody>
                    <a:bodyPr/>
                    <a:lstStyle/>
                    <a:p>
                      <a:pPr algn="ctr" fontAlgn="b"/>
                      <a:r>
                        <a:rPr lang="en-US" sz="500" u="none" strike="noStrike">
                          <a:effectLst/>
                        </a:rPr>
                        <a:t>2018  GENEL SONUÇ</a:t>
                      </a:r>
                      <a:endParaRPr lang="en-US" sz="500" b="1" i="0" u="none" strike="noStrike">
                        <a:solidFill>
                          <a:srgbClr val="FFFFFF"/>
                        </a:solidFill>
                        <a:effectLst/>
                        <a:latin typeface="Tahoma" panose="020B060403050404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0">
                  <a:txBody>
                    <a:bodyPr/>
                    <a:lstStyle/>
                    <a:p>
                      <a:pPr algn="l" fontAlgn="b"/>
                      <a:r>
                        <a:rPr lang="en-US" sz="500" u="none" strike="noStrike">
                          <a:effectLst/>
                        </a:rPr>
                        <a:t>SEMBOLLERİN ANLAMLARI</a:t>
                      </a:r>
                      <a:endParaRPr lang="en-US" sz="400" b="0" i="0" u="none" strike="noStrike">
                        <a:effectLst/>
                        <a:latin typeface="Arial Tur" panose="020B0604020202020204" pitchFamily="34"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46526760"/>
                  </a:ext>
                </a:extLst>
              </a:tr>
              <a:tr h="160418">
                <a:tc>
                  <a:txBody>
                    <a:bodyPr/>
                    <a:lstStyle/>
                    <a:p>
                      <a:pPr algn="l" fontAlgn="b"/>
                      <a:r>
                        <a:rPr lang="en-US" sz="400" u="none" strike="noStrike">
                          <a:effectLst/>
                        </a:rPr>
                        <a:t>TOPLAM HEDEF SAYISI</a:t>
                      </a:r>
                      <a:endParaRPr lang="en-US" sz="400" b="1"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ctr"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ctr"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gridSpan="3">
                  <a:txBody>
                    <a:bodyPr/>
                    <a:lstStyle/>
                    <a:p>
                      <a:pPr algn="l" fontAlgn="b"/>
                      <a:r>
                        <a:rPr lang="en-US" sz="400" u="none" strike="noStrike">
                          <a:effectLst/>
                        </a:rPr>
                        <a:t> </a:t>
                      </a:r>
                      <a:endParaRPr lang="en-US" sz="400" b="0" i="0" u="none" strike="noStrike">
                        <a:effectLst/>
                        <a:latin typeface="Arial Tur" panose="020B0604020202020204" pitchFamily="34" charset="0"/>
                      </a:endParaRPr>
                    </a:p>
                  </a:txBody>
                  <a:tcPr marL="0" marR="0" marT="0" marB="0"/>
                </a:tc>
                <a:tc hMerge="1">
                  <a:txBody>
                    <a:bodyPr/>
                    <a:lstStyle/>
                    <a:p>
                      <a:endParaRPr lang="en-US"/>
                    </a:p>
                  </a:txBody>
                  <a:tcPr/>
                </a:tc>
                <a:tc hMerge="1">
                  <a:txBody>
                    <a:bodyPr/>
                    <a:lstStyle/>
                    <a:p>
                      <a:endParaRPr lang="en-US"/>
                    </a:p>
                  </a:txBody>
                  <a:tcPr/>
                </a:tc>
                <a:tc>
                  <a:txBody>
                    <a:bodyPr/>
                    <a:lstStyle/>
                    <a:p>
                      <a:pPr algn="ctr" fontAlgn="ctr"/>
                      <a:r>
                        <a:rPr lang="en-US" sz="400" u="none" strike="noStrike">
                          <a:effectLst/>
                        </a:rPr>
                        <a:t> </a:t>
                      </a:r>
                      <a:endParaRPr lang="en-US" sz="400" b="1" i="0" u="none" strike="noStrike">
                        <a:effectLst/>
                        <a:latin typeface="Tahoma" panose="020B0604030504040204" pitchFamily="34" charset="0"/>
                      </a:endParaRPr>
                    </a:p>
                  </a:txBody>
                  <a:tcPr marL="0" marR="0" marT="0" marB="0" anchor="ctr"/>
                </a:tc>
                <a:tc>
                  <a:txBody>
                    <a:bodyPr/>
                    <a:lstStyle/>
                    <a:p>
                      <a:pPr algn="ctr" fontAlgn="ctr"/>
                      <a:r>
                        <a:rPr lang="en-US" sz="400" u="none" strike="noStrike">
                          <a:effectLst/>
                        </a:rPr>
                        <a:t> </a:t>
                      </a:r>
                      <a:endParaRPr lang="en-US" sz="400" b="1" i="0" u="none" strike="noStrike">
                        <a:effectLst/>
                        <a:latin typeface="Tahoma" panose="020B0604030504040204" pitchFamily="34" charset="0"/>
                      </a:endParaRPr>
                    </a:p>
                  </a:txBody>
                  <a:tcPr marL="0" marR="0" marT="0" marB="0" anchor="ctr"/>
                </a:tc>
                <a:tc>
                  <a:txBody>
                    <a:bodyPr/>
                    <a:lstStyle/>
                    <a:p>
                      <a:pPr algn="ctr" fontAlgn="ctr"/>
                      <a:r>
                        <a:rPr lang="en-US" sz="400" u="none" strike="noStrike">
                          <a:effectLst/>
                        </a:rPr>
                        <a:t> </a:t>
                      </a:r>
                      <a:endParaRPr lang="en-US" sz="400" b="1" i="0" u="none" strike="noStrike">
                        <a:effectLst/>
                        <a:latin typeface="Tahoma" panose="020B0604030504040204" pitchFamily="34" charset="0"/>
                      </a:endParaRPr>
                    </a:p>
                  </a:txBody>
                  <a:tcPr marL="0" marR="0" marT="0" marB="0" anchor="ctr"/>
                </a:tc>
                <a:tc>
                  <a:txBody>
                    <a:bodyPr/>
                    <a:lstStyle/>
                    <a:p>
                      <a:pPr algn="ctr" fontAlgn="ctr"/>
                      <a:r>
                        <a:rPr lang="en-US" sz="400" u="none" strike="noStrike">
                          <a:effectLst/>
                        </a:rPr>
                        <a:t> </a:t>
                      </a:r>
                      <a:endParaRPr lang="en-US" sz="400" b="1" i="0" u="none" strike="noStrike">
                        <a:effectLst/>
                        <a:latin typeface="Tahoma" panose="020B0604030504040204" pitchFamily="34" charset="0"/>
                      </a:endParaRPr>
                    </a:p>
                  </a:txBody>
                  <a:tcPr marL="0" marR="0" marT="0" marB="0" anchor="ctr"/>
                </a:tc>
                <a:tc>
                  <a:txBody>
                    <a:bodyPr/>
                    <a:lstStyle/>
                    <a:p>
                      <a:pPr algn="ctr" fontAlgn="ctr"/>
                      <a:r>
                        <a:rPr lang="en-US" sz="400" u="none" strike="noStrike">
                          <a:effectLst/>
                        </a:rPr>
                        <a:t> </a:t>
                      </a:r>
                      <a:endParaRPr lang="en-US" sz="400" b="1" i="0" u="none" strike="noStrike">
                        <a:effectLst/>
                        <a:latin typeface="Tahoma" panose="020B0604030504040204" pitchFamily="34" charset="0"/>
                      </a:endParaRPr>
                    </a:p>
                  </a:txBody>
                  <a:tcPr marL="0" marR="0" marT="0" marB="0" anchor="ctr"/>
                </a:tc>
                <a:tc>
                  <a:txBody>
                    <a:bodyPr/>
                    <a:lstStyle/>
                    <a:p>
                      <a:pPr algn="ctr" fontAlgn="ctr"/>
                      <a:r>
                        <a:rPr lang="en-US" sz="400" u="none" strike="noStrike">
                          <a:effectLst/>
                        </a:rPr>
                        <a:t> </a:t>
                      </a:r>
                      <a:endParaRPr lang="en-US" sz="400" b="1" i="0" u="none" strike="noStrike">
                        <a:effectLst/>
                        <a:latin typeface="Tahoma" panose="020B0604030504040204" pitchFamily="34" charset="0"/>
                      </a:endParaRPr>
                    </a:p>
                  </a:txBody>
                  <a:tcPr marL="0" marR="0" marT="0" marB="0" anchor="ctr"/>
                </a:tc>
                <a:tc>
                  <a:txBody>
                    <a:bodyPr/>
                    <a:lstStyle/>
                    <a:p>
                      <a:pPr algn="ctr" fontAlgn="ctr"/>
                      <a:r>
                        <a:rPr lang="en-US" sz="400" u="none" strike="noStrike">
                          <a:effectLst/>
                        </a:rPr>
                        <a:t> </a:t>
                      </a:r>
                      <a:endParaRPr lang="en-US" sz="400" b="1" i="0" u="none" strike="noStrike">
                        <a:effectLst/>
                        <a:latin typeface="Tahoma" panose="020B0604030504040204" pitchFamily="34" charset="0"/>
                      </a:endParaRPr>
                    </a:p>
                  </a:txBody>
                  <a:tcPr marL="0" marR="0" marT="0" marB="0" anchor="ctr"/>
                </a:tc>
                <a:extLst>
                  <a:ext uri="{0D108BD9-81ED-4DB2-BD59-A6C34878D82A}">
                    <a16:rowId xmlns:a16="http://schemas.microsoft.com/office/drawing/2014/main" val="355336250"/>
                  </a:ext>
                </a:extLst>
              </a:tr>
              <a:tr h="83551">
                <a:tc gridSpan="2">
                  <a:txBody>
                    <a:bodyPr/>
                    <a:lstStyle/>
                    <a:p>
                      <a:pPr algn="l" fontAlgn="b"/>
                      <a:r>
                        <a:rPr lang="en-US" sz="400" u="none" strike="noStrike">
                          <a:effectLst/>
                        </a:rPr>
                        <a:t>TUTAN HEDEF SAYISI</a:t>
                      </a:r>
                      <a:endParaRPr lang="en-US" sz="400" b="1" i="0" u="none" strike="noStrike">
                        <a:effectLst/>
                        <a:latin typeface="Tahoma" panose="020B0604030504040204" pitchFamily="34" charset="0"/>
                      </a:endParaRPr>
                    </a:p>
                  </a:txBody>
                  <a:tcPr marL="0" marR="0" marT="0" marB="0" anchor="b"/>
                </a:tc>
                <a:tc hMerge="1">
                  <a:txBody>
                    <a:bodyPr/>
                    <a:lstStyle/>
                    <a:p>
                      <a:endParaRPr lang="en-US"/>
                    </a:p>
                  </a:txBody>
                  <a:tcPr/>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ctr"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ctr"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gridSpan="2">
                  <a:txBody>
                    <a:bodyPr/>
                    <a:lstStyle/>
                    <a:p>
                      <a:pPr algn="ctr"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hMerge="1">
                  <a:txBody>
                    <a:bodyPr/>
                    <a:lstStyle/>
                    <a:p>
                      <a:endParaRPr lang="en-US"/>
                    </a:p>
                  </a:txBody>
                  <a:tcPr/>
                </a:tc>
                <a:tc gridSpan="3">
                  <a:txBody>
                    <a:bodyPr/>
                    <a:lstStyle/>
                    <a:p>
                      <a:pPr algn="ctr" fontAlgn="b"/>
                      <a:r>
                        <a:rPr lang="en-US" sz="400" u="none" strike="noStrike">
                          <a:effectLst/>
                        </a:rPr>
                        <a:t>Mükemmel</a:t>
                      </a:r>
                      <a:endParaRPr lang="en-US" sz="400" b="1" i="0" u="none" strike="noStrike">
                        <a:effectLst/>
                        <a:latin typeface="Tahoma" panose="020B060403050404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ctr" fontAlgn="ctr"/>
                      <a:endParaRPr lang="en-US" sz="400" b="1" i="0" u="none" strike="noStrike">
                        <a:effectLst/>
                        <a:latin typeface="Tahoma" panose="020B0604030504040204" pitchFamily="34" charset="0"/>
                      </a:endParaRPr>
                    </a:p>
                  </a:txBody>
                  <a:tcPr marL="0" marR="0" marT="0" marB="0" anchor="ctr"/>
                </a:tc>
                <a:tc>
                  <a:txBody>
                    <a:bodyPr/>
                    <a:lstStyle/>
                    <a:p>
                      <a:pPr algn="ctr" fontAlgn="b"/>
                      <a:endParaRPr lang="en-US" sz="400" b="1" i="0" u="none" strike="noStrike">
                        <a:effectLst/>
                        <a:latin typeface="Tahoma" panose="020B0604030504040204" pitchFamily="34" charset="0"/>
                      </a:endParaRPr>
                    </a:p>
                  </a:txBody>
                  <a:tcPr marL="0" marR="0" marT="0" marB="0" anchor="b"/>
                </a:tc>
                <a:tc>
                  <a:txBody>
                    <a:bodyPr/>
                    <a:lstStyle/>
                    <a:p>
                      <a:pPr algn="ctr" fontAlgn="b"/>
                      <a:endParaRPr lang="en-US" sz="400" b="1" i="0" u="none" strike="noStrike">
                        <a:effectLst/>
                        <a:latin typeface="Tahoma" panose="020B0604030504040204" pitchFamily="34" charset="0"/>
                      </a:endParaRPr>
                    </a:p>
                  </a:txBody>
                  <a:tcPr marL="0" marR="0" marT="0" marB="0" anchor="b"/>
                </a:tc>
                <a:tc gridSpan="2">
                  <a:txBody>
                    <a:bodyPr/>
                    <a:lstStyle/>
                    <a:p>
                      <a:pPr algn="ctr" fontAlgn="b"/>
                      <a:r>
                        <a:rPr lang="en-US" sz="400" u="none" strike="noStrike">
                          <a:effectLst/>
                        </a:rPr>
                        <a:t>İyileştirilmeli</a:t>
                      </a:r>
                      <a:endParaRPr lang="en-US" sz="400" b="1" i="0" u="none" strike="noStrike">
                        <a:effectLst/>
                        <a:latin typeface="Tahoma" panose="020B0604030504040204" pitchFamily="34" charset="0"/>
                      </a:endParaRPr>
                    </a:p>
                  </a:txBody>
                  <a:tcPr marL="0" marR="0" marT="0" marB="0" anchor="b"/>
                </a:tc>
                <a:tc hMerge="1">
                  <a:txBody>
                    <a:bodyPr/>
                    <a:lstStyle/>
                    <a:p>
                      <a:endParaRPr lang="en-US"/>
                    </a:p>
                  </a:txBody>
                  <a:tcPr/>
                </a:tc>
                <a:extLst>
                  <a:ext uri="{0D108BD9-81ED-4DB2-BD59-A6C34878D82A}">
                    <a16:rowId xmlns:a16="http://schemas.microsoft.com/office/drawing/2014/main" val="1778262878"/>
                  </a:ext>
                </a:extLst>
              </a:tr>
              <a:tr h="83551">
                <a:tc gridSpan="2">
                  <a:txBody>
                    <a:bodyPr/>
                    <a:lstStyle/>
                    <a:p>
                      <a:pPr algn="l" fontAlgn="b"/>
                      <a:r>
                        <a:rPr lang="en-US" sz="400" u="none" strike="noStrike">
                          <a:effectLst/>
                        </a:rPr>
                        <a:t>TUTMAYAN HEDEF SAYISI</a:t>
                      </a:r>
                      <a:endParaRPr lang="en-US" sz="400" b="1" i="0" u="none" strike="noStrike">
                        <a:effectLst/>
                        <a:latin typeface="Tahoma" panose="020B0604030504040204" pitchFamily="34" charset="0"/>
                      </a:endParaRPr>
                    </a:p>
                  </a:txBody>
                  <a:tcPr marL="0" marR="0" marT="0" marB="0" anchor="b"/>
                </a:tc>
                <a:tc hMerge="1">
                  <a:txBody>
                    <a:bodyPr/>
                    <a:lstStyle/>
                    <a:p>
                      <a:endParaRPr lang="en-US"/>
                    </a:p>
                  </a:txBody>
                  <a:tcPr/>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ctr"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ctr"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gridSpan="2">
                  <a:txBody>
                    <a:bodyPr/>
                    <a:lstStyle/>
                    <a:p>
                      <a:pPr algn="l" fontAlgn="b"/>
                      <a:r>
                        <a:rPr lang="en-US" sz="400" u="none" strike="noStrike">
                          <a:effectLst/>
                        </a:rPr>
                        <a:t> </a:t>
                      </a:r>
                      <a:endParaRPr lang="en-US" sz="400" b="0" i="0" u="none" strike="noStrike">
                        <a:effectLst/>
                        <a:latin typeface="Arial Tur" panose="020B0604020202020204" pitchFamily="34" charset="0"/>
                      </a:endParaRPr>
                    </a:p>
                  </a:txBody>
                  <a:tcPr marL="0" marR="0" marT="0" marB="0"/>
                </a:tc>
                <a:tc hMerge="1">
                  <a:txBody>
                    <a:bodyPr/>
                    <a:lstStyle/>
                    <a:p>
                      <a:endParaRPr lang="en-US"/>
                    </a:p>
                  </a:txBody>
                  <a:tcPr/>
                </a:tc>
                <a:tc gridSpan="3">
                  <a:txBody>
                    <a:bodyPr/>
                    <a:lstStyle/>
                    <a:p>
                      <a:pPr algn="ctr" fontAlgn="b"/>
                      <a:r>
                        <a:rPr lang="en-US" sz="400" u="none" strike="noStrike">
                          <a:effectLst/>
                        </a:rPr>
                        <a:t>100-90</a:t>
                      </a:r>
                      <a:endParaRPr lang="en-US" sz="400" b="1" i="0" u="none" strike="noStrike">
                        <a:solidFill>
                          <a:srgbClr val="000000"/>
                        </a:solidFill>
                        <a:effectLst/>
                        <a:latin typeface="Tahoma" panose="020B060403050404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r>
                        <a:rPr lang="en-US" sz="400" u="none" strike="noStrike">
                          <a:effectLst/>
                        </a:rPr>
                        <a:t> </a:t>
                      </a:r>
                      <a:endParaRPr lang="en-US" sz="400" b="0" i="0" u="none" strike="noStrike">
                        <a:effectLst/>
                        <a:latin typeface="Arial Tur" panose="020B0604020202020204" pitchFamily="34" charset="0"/>
                      </a:endParaRPr>
                    </a:p>
                  </a:txBody>
                  <a:tcPr marL="0" marR="0" marT="0" marB="0" anchor="ctr"/>
                </a:tc>
                <a:tc>
                  <a:txBody>
                    <a:bodyPr/>
                    <a:lstStyle/>
                    <a:p>
                      <a:pPr algn="l" fontAlgn="b"/>
                      <a:r>
                        <a:rPr lang="en-US" sz="400" u="none" strike="noStrike">
                          <a:effectLst/>
                        </a:rPr>
                        <a:t> </a:t>
                      </a:r>
                      <a:endParaRPr lang="en-US" sz="400" b="1"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1" i="0" u="none" strike="noStrike">
                        <a:solidFill>
                          <a:srgbClr val="000000"/>
                        </a:solidFill>
                        <a:effectLst/>
                        <a:latin typeface="Tahoma" panose="020B0604030504040204" pitchFamily="34" charset="0"/>
                      </a:endParaRPr>
                    </a:p>
                  </a:txBody>
                  <a:tcPr marL="0" marR="0" marT="0" marB="0" anchor="b"/>
                </a:tc>
                <a:tc gridSpan="2">
                  <a:txBody>
                    <a:bodyPr/>
                    <a:lstStyle/>
                    <a:p>
                      <a:pPr algn="ctr" fontAlgn="b"/>
                      <a:r>
                        <a:rPr lang="en-US" sz="400" u="none" strike="noStrike">
                          <a:effectLst/>
                        </a:rPr>
                        <a:t>   79-60</a:t>
                      </a:r>
                      <a:endParaRPr lang="en-US" sz="400" b="1" i="0" u="none" strike="noStrike">
                        <a:solidFill>
                          <a:srgbClr val="000000"/>
                        </a:solidFill>
                        <a:effectLst/>
                        <a:latin typeface="Tahoma" panose="020B0604030504040204" pitchFamily="34" charset="0"/>
                      </a:endParaRPr>
                    </a:p>
                  </a:txBody>
                  <a:tcPr marL="0" marR="0" marT="0" marB="0" anchor="b"/>
                </a:tc>
                <a:tc hMerge="1">
                  <a:txBody>
                    <a:bodyPr/>
                    <a:lstStyle/>
                    <a:p>
                      <a:endParaRPr lang="en-US"/>
                    </a:p>
                  </a:txBody>
                  <a:tcPr/>
                </a:tc>
                <a:extLst>
                  <a:ext uri="{0D108BD9-81ED-4DB2-BD59-A6C34878D82A}">
                    <a16:rowId xmlns:a16="http://schemas.microsoft.com/office/drawing/2014/main" val="1801032644"/>
                  </a:ext>
                </a:extLst>
              </a:tr>
              <a:tr h="83551">
                <a:tc gridSpan="2">
                  <a:txBody>
                    <a:bodyPr/>
                    <a:lstStyle/>
                    <a:p>
                      <a:pPr algn="l" fontAlgn="b"/>
                      <a:r>
                        <a:rPr lang="en-US" sz="400" u="none" strike="noStrike">
                          <a:effectLst/>
                        </a:rPr>
                        <a:t>ORTALAMA PERFORMANS</a:t>
                      </a:r>
                      <a:endParaRPr lang="en-US" sz="400" b="1" i="0" u="none" strike="noStrike">
                        <a:effectLst/>
                        <a:latin typeface="Tahoma" panose="020B0604030504040204" pitchFamily="34" charset="0"/>
                      </a:endParaRPr>
                    </a:p>
                  </a:txBody>
                  <a:tcPr marL="0" marR="0" marT="0" marB="0" anchor="b"/>
                </a:tc>
                <a:tc hMerge="1">
                  <a:txBody>
                    <a:bodyPr/>
                    <a:lstStyle/>
                    <a:p>
                      <a:endParaRPr lang="en-US"/>
                    </a:p>
                  </a:txBody>
                  <a:tcPr/>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ctr"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ctr"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1"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0"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0"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ctr" fontAlgn="b"/>
                      <a:r>
                        <a:rPr lang="en-US" sz="400" u="none" strike="noStrike">
                          <a:effectLst/>
                        </a:rPr>
                        <a:t> </a:t>
                      </a:r>
                      <a:endParaRPr lang="en-US" sz="400" b="0" i="0" u="none" strike="noStrike">
                        <a:effectLst/>
                        <a:latin typeface="Tahoma" panose="020B0604030504040204" pitchFamily="34" charset="0"/>
                      </a:endParaRPr>
                    </a:p>
                  </a:txBody>
                  <a:tcPr marL="0" marR="0" marT="0" marB="0" anchor="b"/>
                </a:tc>
                <a:tc>
                  <a:txBody>
                    <a:bodyPr/>
                    <a:lstStyle/>
                    <a:p>
                      <a:pPr algn="ctr" fontAlgn="b"/>
                      <a:r>
                        <a:rPr lang="en-US" sz="400" u="none" strike="noStrike">
                          <a:effectLst/>
                        </a:rPr>
                        <a:t> </a:t>
                      </a:r>
                      <a:endParaRPr lang="en-US" sz="400" b="0" i="0" u="none" strike="noStrike">
                        <a:effectLst/>
                        <a:latin typeface="Tahoma" panose="020B0604030504040204" pitchFamily="34" charset="0"/>
                      </a:endParaRPr>
                    </a:p>
                  </a:txBody>
                  <a:tcPr marL="0" marR="0" marT="0" marB="0" anchor="b"/>
                </a:tc>
                <a:tc>
                  <a:txBody>
                    <a:bodyPr/>
                    <a:lstStyle/>
                    <a:p>
                      <a:pPr algn="ctr" fontAlgn="b"/>
                      <a:r>
                        <a:rPr lang="en-US" sz="400" u="none" strike="noStrike">
                          <a:effectLst/>
                        </a:rPr>
                        <a:t> </a:t>
                      </a:r>
                      <a:endParaRPr lang="en-US" sz="400" b="0" i="0" u="none" strike="noStrike">
                        <a:effectLst/>
                        <a:latin typeface="Tahoma" panose="020B0604030504040204" pitchFamily="34" charset="0"/>
                      </a:endParaRPr>
                    </a:p>
                  </a:txBody>
                  <a:tcPr marL="0" marR="0" marT="0" marB="0" anchor="b"/>
                </a:tc>
                <a:tc>
                  <a:txBody>
                    <a:bodyPr/>
                    <a:lstStyle/>
                    <a:p>
                      <a:pPr algn="ctr" fontAlgn="b"/>
                      <a:r>
                        <a:rPr lang="en-US" sz="400" u="none" strike="noStrike">
                          <a:effectLst/>
                        </a:rPr>
                        <a:t> </a:t>
                      </a:r>
                      <a:endParaRPr lang="en-US" sz="400" b="0" i="0" u="none" strike="noStrike">
                        <a:effectLst/>
                        <a:latin typeface="Tahoma" panose="020B0604030504040204" pitchFamily="34" charset="0"/>
                      </a:endParaRPr>
                    </a:p>
                  </a:txBody>
                  <a:tcPr marL="0" marR="0" marT="0" marB="0" anchor="b"/>
                </a:tc>
                <a:tc>
                  <a:txBody>
                    <a:bodyPr/>
                    <a:lstStyle/>
                    <a:p>
                      <a:pPr algn="ctr"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ctr" fontAlgn="b"/>
                      <a:r>
                        <a:rPr lang="en-US" sz="400" u="none" strike="noStrike">
                          <a:effectLst/>
                        </a:rPr>
                        <a:t> </a:t>
                      </a:r>
                      <a:endParaRPr lang="en-US" sz="400" b="0"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0"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0" i="0" u="none" strike="noStrike">
                        <a:effectLst/>
                        <a:latin typeface="Tahoma" panose="020B0604030504040204" pitchFamily="34" charset="0"/>
                      </a:endParaRPr>
                    </a:p>
                  </a:txBody>
                  <a:tcPr marL="0" marR="0" marT="0" marB="0" anchor="b"/>
                </a:tc>
                <a:tc>
                  <a:txBody>
                    <a:bodyPr/>
                    <a:lstStyle/>
                    <a:p>
                      <a:pPr algn="ctr" fontAlgn="b"/>
                      <a:r>
                        <a:rPr lang="en-US" sz="400" u="none" strike="noStrike">
                          <a:effectLst/>
                        </a:rPr>
                        <a:t> </a:t>
                      </a:r>
                      <a:endParaRPr lang="en-US" sz="400" b="0" i="0" u="none" strike="noStrike">
                        <a:effectLst/>
                        <a:latin typeface="Tahoma" panose="020B0604030504040204" pitchFamily="34" charset="0"/>
                      </a:endParaRPr>
                    </a:p>
                  </a:txBody>
                  <a:tcPr marL="0" marR="0" marT="0" marB="0" anchor="b"/>
                </a:tc>
                <a:tc>
                  <a:txBody>
                    <a:bodyPr/>
                    <a:lstStyle/>
                    <a:p>
                      <a:pPr algn="ctr" fontAlgn="b"/>
                      <a:r>
                        <a:rPr lang="en-US" sz="400" u="none" strike="noStrike">
                          <a:effectLst/>
                        </a:rPr>
                        <a:t> </a:t>
                      </a:r>
                      <a:endParaRPr lang="en-US" sz="400" b="0" i="0" u="none" strike="noStrike">
                        <a:solidFill>
                          <a:srgbClr val="000000"/>
                        </a:solidFill>
                        <a:effectLst/>
                        <a:latin typeface="Tahoma" panose="020B0604030504040204" pitchFamily="34" charset="0"/>
                      </a:endParaRPr>
                    </a:p>
                  </a:txBody>
                  <a:tcPr marL="0" marR="0" marT="0" marB="0" anchor="b"/>
                </a:tc>
                <a:extLst>
                  <a:ext uri="{0D108BD9-81ED-4DB2-BD59-A6C34878D82A}">
                    <a16:rowId xmlns:a16="http://schemas.microsoft.com/office/drawing/2014/main" val="379981414"/>
                  </a:ext>
                </a:extLst>
              </a:tr>
              <a:tr h="83551">
                <a:tc gridSpan="2">
                  <a:txBody>
                    <a:bodyPr/>
                    <a:lstStyle/>
                    <a:p>
                      <a:pPr algn="l" fontAlgn="b"/>
                      <a:r>
                        <a:rPr lang="en-US" sz="400" u="none" strike="noStrike">
                          <a:effectLst/>
                        </a:rPr>
                        <a:t>SONUÇ</a:t>
                      </a:r>
                      <a:endParaRPr lang="en-US" sz="400" b="1" i="0" u="none" strike="noStrike">
                        <a:effectLst/>
                        <a:latin typeface="Tahoma" panose="020B0604030504040204" pitchFamily="34" charset="0"/>
                      </a:endParaRPr>
                    </a:p>
                  </a:txBody>
                  <a:tcPr marL="0" marR="0" marT="0" marB="0" anchor="b"/>
                </a:tc>
                <a:tc hMerge="1">
                  <a:txBody>
                    <a:bodyPr/>
                    <a:lstStyle/>
                    <a:p>
                      <a:endParaRPr lang="en-US"/>
                    </a:p>
                  </a:txBody>
                  <a:tcPr/>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ctr"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ctr"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gridSpan="2">
                  <a:txBody>
                    <a:bodyPr/>
                    <a:lstStyle/>
                    <a:p>
                      <a:pPr algn="ctr"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hMerge="1">
                  <a:txBody>
                    <a:bodyPr/>
                    <a:lstStyle/>
                    <a:p>
                      <a:endParaRPr lang="en-US"/>
                    </a:p>
                  </a:txBody>
                  <a:tcPr/>
                </a:tc>
                <a:tc gridSpan="3">
                  <a:txBody>
                    <a:bodyPr/>
                    <a:lstStyle/>
                    <a:p>
                      <a:pPr algn="ctr" fontAlgn="b"/>
                      <a:r>
                        <a:rPr lang="en-US" sz="400" u="none" strike="noStrike">
                          <a:effectLst/>
                        </a:rPr>
                        <a:t>Başarılı</a:t>
                      </a:r>
                      <a:endParaRPr lang="en-US" sz="400" b="1" i="0" u="none" strike="noStrike">
                        <a:effectLst/>
                        <a:latin typeface="Tahoma" panose="020B060403050404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ctr"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ctr" fontAlgn="b"/>
                      <a:endParaRPr lang="en-US" sz="400" b="1"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0" i="0" u="none" strike="noStrike">
                        <a:effectLst/>
                        <a:latin typeface="Tahoma" panose="020B0604030504040204" pitchFamily="34" charset="0"/>
                      </a:endParaRPr>
                    </a:p>
                  </a:txBody>
                  <a:tcPr marL="0" marR="0" marT="0" marB="0" anchor="b"/>
                </a:tc>
                <a:tc gridSpan="2">
                  <a:txBody>
                    <a:bodyPr/>
                    <a:lstStyle/>
                    <a:p>
                      <a:pPr algn="l" fontAlgn="b"/>
                      <a:r>
                        <a:rPr lang="en-US" sz="400" u="none" strike="noStrike">
                          <a:effectLst/>
                        </a:rPr>
                        <a:t>  Başarısız</a:t>
                      </a:r>
                      <a:endParaRPr lang="en-US" sz="400" b="1" i="0" u="none" strike="noStrike">
                        <a:effectLst/>
                        <a:latin typeface="Tahoma" panose="020B0604030504040204" pitchFamily="34" charset="0"/>
                      </a:endParaRPr>
                    </a:p>
                  </a:txBody>
                  <a:tcPr marL="0" marR="0" marT="0" marB="0" anchor="b"/>
                </a:tc>
                <a:tc hMerge="1">
                  <a:txBody>
                    <a:bodyPr/>
                    <a:lstStyle/>
                    <a:p>
                      <a:endParaRPr lang="en-US"/>
                    </a:p>
                  </a:txBody>
                  <a:tcPr/>
                </a:tc>
                <a:extLst>
                  <a:ext uri="{0D108BD9-81ED-4DB2-BD59-A6C34878D82A}">
                    <a16:rowId xmlns:a16="http://schemas.microsoft.com/office/drawing/2014/main" val="3771168513"/>
                  </a:ext>
                </a:extLst>
              </a:tr>
              <a:tr h="83551">
                <a:tc gridSpan="2">
                  <a:txBody>
                    <a:bodyPr/>
                    <a:lstStyle/>
                    <a:p>
                      <a:pPr algn="l" fontAlgn="b"/>
                      <a:r>
                        <a:rPr lang="en-US" sz="400" u="none" strike="noStrike">
                          <a:effectLst/>
                        </a:rPr>
                        <a:t>SEMBOL</a:t>
                      </a:r>
                      <a:endParaRPr lang="en-US" sz="400" b="1" i="0" u="none" strike="noStrike">
                        <a:effectLst/>
                        <a:latin typeface="Tahoma" panose="020B0604030504040204" pitchFamily="34" charset="0"/>
                      </a:endParaRPr>
                    </a:p>
                  </a:txBody>
                  <a:tcPr marL="0" marR="0" marT="0" marB="0" anchor="b"/>
                </a:tc>
                <a:tc hMerge="1">
                  <a:txBody>
                    <a:bodyPr/>
                    <a:lstStyle/>
                    <a:p>
                      <a:endParaRPr lang="en-US"/>
                    </a:p>
                  </a:txBody>
                  <a:tcPr/>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ctr"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ctr"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gridSpan="2">
                  <a:txBody>
                    <a:bodyPr/>
                    <a:lstStyle/>
                    <a:p>
                      <a:pPr algn="ctr" fontAlgn="b"/>
                      <a:r>
                        <a:rPr lang="en-US" sz="400" u="none" strike="noStrike">
                          <a:effectLst/>
                        </a:rPr>
                        <a:t> </a:t>
                      </a:r>
                      <a:endParaRPr lang="en-US" sz="400" b="1" i="0" u="none" strike="noStrike">
                        <a:solidFill>
                          <a:srgbClr val="000000"/>
                        </a:solidFill>
                        <a:effectLst/>
                        <a:latin typeface="Tahoma" panose="020B0604030504040204" pitchFamily="34" charset="0"/>
                      </a:endParaRPr>
                    </a:p>
                  </a:txBody>
                  <a:tcPr marL="0" marR="0" marT="0" marB="0" anchor="b"/>
                </a:tc>
                <a:tc hMerge="1">
                  <a:txBody>
                    <a:bodyPr/>
                    <a:lstStyle/>
                    <a:p>
                      <a:endParaRPr lang="en-US"/>
                    </a:p>
                  </a:txBody>
                  <a:tcPr/>
                </a:tc>
                <a:tc gridSpan="3">
                  <a:txBody>
                    <a:bodyPr/>
                    <a:lstStyle/>
                    <a:p>
                      <a:pPr algn="ctr" fontAlgn="b"/>
                      <a:r>
                        <a:rPr lang="en-US" sz="400" u="none" strike="noStrike">
                          <a:effectLst/>
                        </a:rPr>
                        <a:t>  89-80</a:t>
                      </a:r>
                      <a:endParaRPr lang="en-US" sz="400" b="1" i="0" u="none" strike="noStrike">
                        <a:solidFill>
                          <a:srgbClr val="000000"/>
                        </a:solidFill>
                        <a:effectLst/>
                        <a:latin typeface="Tahoma" panose="020B060403050404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ctr" fontAlgn="b"/>
                      <a:r>
                        <a:rPr lang="en-US" sz="400" u="none" strike="noStrike">
                          <a:effectLst/>
                        </a:rPr>
                        <a:t> </a:t>
                      </a:r>
                      <a:endParaRPr lang="en-US" sz="400" b="1" i="0" u="none" strike="noStrike">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1" i="0" u="none" strike="noStrike">
                        <a:solidFill>
                          <a:srgbClr val="000000"/>
                        </a:solidFill>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0" i="0" u="none" strike="noStrike">
                        <a:effectLst/>
                        <a:latin typeface="Tahoma" panose="020B0604030504040204" pitchFamily="34" charset="0"/>
                      </a:endParaRPr>
                    </a:p>
                  </a:txBody>
                  <a:tcPr marL="0" marR="0" marT="0" marB="0" anchor="b"/>
                </a:tc>
                <a:tc gridSpan="2">
                  <a:txBody>
                    <a:bodyPr/>
                    <a:lstStyle/>
                    <a:p>
                      <a:pPr algn="ctr" fontAlgn="b"/>
                      <a:r>
                        <a:rPr lang="en-US" sz="400" u="none" strike="noStrike">
                          <a:effectLst/>
                        </a:rPr>
                        <a:t>59-0</a:t>
                      </a:r>
                      <a:endParaRPr lang="en-US" sz="400" b="1" i="0" u="none" strike="noStrike">
                        <a:solidFill>
                          <a:srgbClr val="000000"/>
                        </a:solidFill>
                        <a:effectLst/>
                        <a:latin typeface="Tahoma" panose="020B0604030504040204" pitchFamily="34" charset="0"/>
                      </a:endParaRPr>
                    </a:p>
                  </a:txBody>
                  <a:tcPr marL="0" marR="0" marT="0" marB="0" anchor="b"/>
                </a:tc>
                <a:tc hMerge="1">
                  <a:txBody>
                    <a:bodyPr/>
                    <a:lstStyle/>
                    <a:p>
                      <a:endParaRPr lang="en-US"/>
                    </a:p>
                  </a:txBody>
                  <a:tcPr/>
                </a:tc>
                <a:extLst>
                  <a:ext uri="{0D108BD9-81ED-4DB2-BD59-A6C34878D82A}">
                    <a16:rowId xmlns:a16="http://schemas.microsoft.com/office/drawing/2014/main" val="2243590036"/>
                  </a:ext>
                </a:extLst>
              </a:tr>
              <a:tr h="79374">
                <a:tc gridSpan="4">
                  <a:txBody>
                    <a:bodyPr/>
                    <a:lstStyle/>
                    <a:p>
                      <a:pPr algn="l" fontAlgn="b"/>
                      <a:r>
                        <a:rPr lang="en-US" sz="400" u="none" strike="noStrike">
                          <a:effectLst/>
                        </a:rPr>
                        <a:t>KIRMIZI İLE YAZILANLAR ÜNİVERSİTENİN TÜM SÜREÇLERİNİN ORTAK HEDEFLERİDİR.</a:t>
                      </a:r>
                      <a:endParaRPr lang="en-US" sz="400" b="0" i="0" u="none" strike="noStrike">
                        <a:solidFill>
                          <a:srgbClr val="FF0000"/>
                        </a:solidFill>
                        <a:effectLst/>
                        <a:latin typeface="Tahoma" panose="020B060403050404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400" u="none" strike="noStrike">
                          <a:effectLst/>
                        </a:rPr>
                        <a:t> </a:t>
                      </a:r>
                      <a:endParaRPr lang="en-US" sz="400" b="0" i="0" u="none" strike="noStrike">
                        <a:solidFill>
                          <a:srgbClr val="FF0000"/>
                        </a:solidFill>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0" i="0" u="none" strike="noStrike">
                        <a:solidFill>
                          <a:srgbClr val="FF0000"/>
                        </a:solidFill>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0" i="0" u="none" strike="noStrike">
                        <a:solidFill>
                          <a:srgbClr val="FF0000"/>
                        </a:solidFill>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0" i="0" u="none" strike="noStrike">
                        <a:solidFill>
                          <a:srgbClr val="FF0000"/>
                        </a:solidFill>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0" i="0" u="none" strike="noStrike">
                        <a:solidFill>
                          <a:srgbClr val="FF0000"/>
                        </a:solidFill>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0" i="0" u="none" strike="noStrike">
                        <a:solidFill>
                          <a:srgbClr val="FF0000"/>
                        </a:solidFill>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0" i="0" u="none" strike="noStrike">
                        <a:solidFill>
                          <a:srgbClr val="FF0000"/>
                        </a:solidFill>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0" i="0" u="none" strike="noStrike">
                        <a:solidFill>
                          <a:srgbClr val="FF0000"/>
                        </a:solidFill>
                        <a:effectLst/>
                        <a:latin typeface="Tahoma" panose="020B0604030504040204" pitchFamily="34" charset="0"/>
                      </a:endParaRPr>
                    </a:p>
                  </a:txBody>
                  <a:tcPr marL="0" marR="0" marT="0" marB="0" anchor="b"/>
                </a:tc>
                <a:tc>
                  <a:txBody>
                    <a:bodyPr/>
                    <a:lstStyle/>
                    <a:p>
                      <a:pPr algn="l" fontAlgn="b"/>
                      <a:r>
                        <a:rPr lang="en-US" sz="400" u="none" strike="noStrike">
                          <a:effectLst/>
                        </a:rPr>
                        <a:t> </a:t>
                      </a:r>
                      <a:endParaRPr lang="en-US" sz="400" b="0" i="0" u="none" strike="noStrike">
                        <a:solidFill>
                          <a:srgbClr val="FF0000"/>
                        </a:solidFill>
                        <a:effectLst/>
                        <a:latin typeface="Tahoma" panose="020B0604030504040204" pitchFamily="34" charset="0"/>
                      </a:endParaRPr>
                    </a:p>
                  </a:txBody>
                  <a:tcPr marL="0" marR="0" marT="0" marB="0" anchor="b"/>
                </a:tc>
                <a:tc>
                  <a:txBody>
                    <a:bodyPr/>
                    <a:lstStyle/>
                    <a:p>
                      <a:pPr algn="ctr" fontAlgn="t"/>
                      <a:r>
                        <a:rPr lang="en-US" sz="400" u="none" strike="noStrike">
                          <a:effectLst/>
                        </a:rPr>
                        <a:t> </a:t>
                      </a:r>
                      <a:endParaRPr lang="en-US" sz="400" b="1" i="0" u="none" strike="noStrike">
                        <a:effectLst/>
                        <a:latin typeface="Tahoma" panose="020B0604030504040204" pitchFamily="34" charset="0"/>
                      </a:endParaRPr>
                    </a:p>
                  </a:txBody>
                  <a:tcPr marL="0" marR="0" marT="0" marB="0"/>
                </a:tc>
                <a:tc gridSpan="6">
                  <a:txBody>
                    <a:bodyPr/>
                    <a:lstStyle/>
                    <a:p>
                      <a:pPr algn="ctr" fontAlgn="t"/>
                      <a:r>
                        <a:rPr lang="en-US" sz="400" u="none" strike="noStrike">
                          <a:effectLst/>
                        </a:rPr>
                        <a:t> </a:t>
                      </a:r>
                      <a:endParaRPr lang="en-US" sz="400" b="0" i="0" u="none" strike="noStrike">
                        <a:effectLst/>
                        <a:latin typeface="Tahoma" panose="020B0604030504040204" pitchFamily="34"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00354804"/>
                  </a:ext>
                </a:extLst>
              </a:tr>
              <a:tr h="601568">
                <a:tc>
                  <a:txBody>
                    <a:bodyPr/>
                    <a:lstStyle/>
                    <a:p>
                      <a:pPr algn="l" fontAlgn="b"/>
                      <a:r>
                        <a:rPr lang="en-US" sz="400" u="none" strike="noStrike">
                          <a:effectLst/>
                        </a:rPr>
                        <a:t>STRATEJİK PLAN NO SU OLMAYAN HEDEFLER KYS ve ŞYS KAPSAMINDA VERİLMİŞTİR.</a:t>
                      </a:r>
                      <a:endParaRPr lang="en-US" sz="400" b="0" i="0" u="none" strike="noStrike">
                        <a:solidFill>
                          <a:srgbClr val="FF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ctr"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ctr"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extLst>
                  <a:ext uri="{0D108BD9-81ED-4DB2-BD59-A6C34878D82A}">
                    <a16:rowId xmlns:a16="http://schemas.microsoft.com/office/drawing/2014/main" val="3963205672"/>
                  </a:ext>
                </a:extLst>
              </a:tr>
              <a:tr h="79374">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ctr"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ctr"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extLst>
                  <a:ext uri="{0D108BD9-81ED-4DB2-BD59-A6C34878D82A}">
                    <a16:rowId xmlns:a16="http://schemas.microsoft.com/office/drawing/2014/main" val="2761209608"/>
                  </a:ext>
                </a:extLst>
              </a:tr>
              <a:tr h="79374">
                <a:tc gridSpan="4">
                  <a:txBody>
                    <a:bodyPr/>
                    <a:lstStyle/>
                    <a:p>
                      <a:pPr algn="l" fontAlgn="b"/>
                      <a:r>
                        <a:rPr lang="en-US" sz="500" u="none" strike="noStrike">
                          <a:effectLst/>
                        </a:rPr>
                        <a:t>Form No:KY-FR-0005 Yayın Tarihi:03.05.2018 Değ.No:0 Değ. Tarihi:- </a:t>
                      </a:r>
                      <a:endParaRPr lang="en-US" sz="500" b="0" i="0" u="none" strike="noStrike">
                        <a:solidFill>
                          <a:srgbClr val="000000"/>
                        </a:solidFill>
                        <a:effectLst/>
                        <a:latin typeface="Tahoma" panose="020B060403050404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extLst>
                  <a:ext uri="{0D108BD9-81ED-4DB2-BD59-A6C34878D82A}">
                    <a16:rowId xmlns:a16="http://schemas.microsoft.com/office/drawing/2014/main" val="3533742315"/>
                  </a:ext>
                </a:extLst>
              </a:tr>
              <a:tr h="79374">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ctr"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ctr"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tc>
                <a:tc>
                  <a:txBody>
                    <a:bodyPr/>
                    <a:lstStyle/>
                    <a:p>
                      <a:pPr algn="l" fontAlgn="b"/>
                      <a:endParaRPr lang="en-US" sz="500" b="0" i="0" u="none" strike="noStrike" dirty="0">
                        <a:solidFill>
                          <a:srgbClr val="000000"/>
                        </a:solidFill>
                        <a:effectLst/>
                        <a:latin typeface="Tahoma" panose="020B0604030504040204" pitchFamily="34" charset="0"/>
                      </a:endParaRPr>
                    </a:p>
                  </a:txBody>
                  <a:tcPr marL="0" marR="0" marT="0" marB="0" anchor="b"/>
                </a:tc>
                <a:extLst>
                  <a:ext uri="{0D108BD9-81ED-4DB2-BD59-A6C34878D82A}">
                    <a16:rowId xmlns:a16="http://schemas.microsoft.com/office/drawing/2014/main" val="3697499727"/>
                  </a:ext>
                </a:extLst>
              </a:tr>
            </a:tbl>
          </a:graphicData>
        </a:graphic>
      </p:graphicFrame>
      <p:pic>
        <p:nvPicPr>
          <p:cNvPr id="8" name="Resim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59563" y="12604750"/>
            <a:ext cx="400050" cy="438150"/>
          </a:xfrm>
          <a:prstGeom prst="rect">
            <a:avLst/>
          </a:prstGeom>
          <a:noFill/>
          <a:extLst>
            <a:ext uri="{909E8E84-426E-40DD-AFC4-6F175D3DCCD1}">
              <a14:hiddenFill xmlns:a14="http://schemas.microsoft.com/office/drawing/2010/main">
                <a:solidFill>
                  <a:srgbClr val="FFFFFF"/>
                </a:solidFill>
              </a14:hiddenFill>
            </a:ext>
          </a:extLst>
        </p:spPr>
      </p:pic>
      <p:pic>
        <p:nvPicPr>
          <p:cNvPr id="9" name="Resim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16700" y="13114338"/>
            <a:ext cx="547688" cy="500062"/>
          </a:xfrm>
          <a:prstGeom prst="rect">
            <a:avLst/>
          </a:prstGeom>
          <a:noFill/>
          <a:extLst>
            <a:ext uri="{909E8E84-426E-40DD-AFC4-6F175D3DCCD1}">
              <a14:hiddenFill xmlns:a14="http://schemas.microsoft.com/office/drawing/2010/main">
                <a:solidFill>
                  <a:srgbClr val="FFFFFF"/>
                </a:solidFill>
              </a14:hiddenFill>
            </a:ext>
          </a:extLst>
        </p:spPr>
      </p:pic>
      <p:pic>
        <p:nvPicPr>
          <p:cNvPr id="10" name="Resim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070975" y="13109575"/>
            <a:ext cx="527050" cy="495300"/>
          </a:xfrm>
          <a:prstGeom prst="rect">
            <a:avLst/>
          </a:prstGeom>
          <a:noFill/>
          <a:extLst>
            <a:ext uri="{909E8E84-426E-40DD-AFC4-6F175D3DCCD1}">
              <a14:hiddenFill xmlns:a14="http://schemas.microsoft.com/office/drawing/2010/main">
                <a:solidFill>
                  <a:srgbClr val="FFFFFF"/>
                </a:solidFill>
              </a14:hiddenFill>
            </a:ext>
          </a:extLst>
        </p:spPr>
      </p:pic>
      <p:pic>
        <p:nvPicPr>
          <p:cNvPr id="11" name="Resim 1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937625" y="12519025"/>
            <a:ext cx="619125" cy="542925"/>
          </a:xfrm>
          <a:prstGeom prst="rect">
            <a:avLst/>
          </a:prstGeom>
          <a:noFill/>
          <a:extLst>
            <a:ext uri="{909E8E84-426E-40DD-AFC4-6F175D3DCCD1}">
              <a14:hiddenFill xmlns:a14="http://schemas.microsoft.com/office/drawing/2010/main">
                <a:solidFill>
                  <a:srgbClr val="FFFFFF"/>
                </a:solidFill>
              </a14:hiddenFill>
            </a:ext>
          </a:extLst>
        </p:spPr>
      </p:pic>
      <p:pic>
        <p:nvPicPr>
          <p:cNvPr id="4" name="Resim 3"/>
          <p:cNvPicPr>
            <a:picLocks noChangeAspect="1"/>
          </p:cNvPicPr>
          <p:nvPr/>
        </p:nvPicPr>
        <p:blipFill>
          <a:blip r:embed="rId7"/>
          <a:stretch>
            <a:fillRect/>
          </a:stretch>
        </p:blipFill>
        <p:spPr>
          <a:xfrm>
            <a:off x="467544" y="935859"/>
            <a:ext cx="7272808" cy="5714071"/>
          </a:xfrm>
          <a:prstGeom prst="rect">
            <a:avLst/>
          </a:prstGeom>
        </p:spPr>
      </p:pic>
    </p:spTree>
    <p:extLst>
      <p:ext uri="{BB962C8B-B14F-4D97-AF65-F5344CB8AC3E}">
        <p14:creationId xmlns:p14="http://schemas.microsoft.com/office/powerpoint/2010/main" val="8304657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139543" y="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13</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pic>
        <p:nvPicPr>
          <p:cNvPr id="13" name="Resim 12"/>
          <p:cNvPicPr>
            <a:picLocks noChangeAspect="1"/>
          </p:cNvPicPr>
          <p:nvPr/>
        </p:nvPicPr>
        <p:blipFill>
          <a:blip r:embed="rId3"/>
          <a:stretch>
            <a:fillRect/>
          </a:stretch>
        </p:blipFill>
        <p:spPr>
          <a:xfrm>
            <a:off x="174856" y="708323"/>
            <a:ext cx="6891788" cy="6134075"/>
          </a:xfrm>
          <a:prstGeom prst="rect">
            <a:avLst/>
          </a:prstGeom>
        </p:spPr>
      </p:pic>
      <p:cxnSp>
        <p:nvCxnSpPr>
          <p:cNvPr id="14" name="Düz Ok Bağlayıcısı 13"/>
          <p:cNvCxnSpPr/>
          <p:nvPr/>
        </p:nvCxnSpPr>
        <p:spPr>
          <a:xfrm>
            <a:off x="6372200" y="2924944"/>
            <a:ext cx="1944216" cy="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16" name="Dikdörtgen 15"/>
          <p:cNvSpPr/>
          <p:nvPr/>
        </p:nvSpPr>
        <p:spPr>
          <a:xfrm>
            <a:off x="6984051" y="2924944"/>
            <a:ext cx="2176055" cy="769441"/>
          </a:xfrm>
          <a:prstGeom prst="rect">
            <a:avLst/>
          </a:prstGeom>
        </p:spPr>
        <p:txBody>
          <a:bodyPr wrap="square">
            <a:spAutoFit/>
          </a:bodyPr>
          <a:lstStyle/>
          <a:p>
            <a:r>
              <a:rPr lang="tr-TR" sz="1100" dirty="0" smtClean="0">
                <a:effectLst>
                  <a:outerShdw blurRad="38100" dist="38100" dir="2700000" algn="tl">
                    <a:srgbClr val="000000">
                      <a:alpha val="43137"/>
                    </a:srgbClr>
                  </a:outerShdw>
                </a:effectLst>
              </a:rPr>
              <a:t>Yapılması planlanan eskiz atölyesi Eylül ayında Perge’de düzenlenen etkinlikle birleştirildiği için Ekim’de tekrarlanmadı.</a:t>
            </a:r>
            <a:endParaRPr lang="tr-TR" sz="1100" dirty="0">
              <a:effectLst>
                <a:outerShdw blurRad="38100" dist="38100" dir="2700000" algn="tl">
                  <a:srgbClr val="000000">
                    <a:alpha val="43137"/>
                  </a:srgbClr>
                </a:outerShdw>
              </a:effectLst>
            </a:endParaRPr>
          </a:p>
        </p:txBody>
      </p:sp>
      <p:cxnSp>
        <p:nvCxnSpPr>
          <p:cNvPr id="18" name="Düz Ok Bağlayıcısı 17"/>
          <p:cNvCxnSpPr/>
          <p:nvPr/>
        </p:nvCxnSpPr>
        <p:spPr>
          <a:xfrm>
            <a:off x="6228184" y="6021288"/>
            <a:ext cx="1944216" cy="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21" name="Dirsek Bağlayıcısı 20"/>
          <p:cNvCxnSpPr/>
          <p:nvPr/>
        </p:nvCxnSpPr>
        <p:spPr>
          <a:xfrm flipV="1">
            <a:off x="6228184" y="6165304"/>
            <a:ext cx="1944216" cy="556171"/>
          </a:xfrm>
          <a:prstGeom prst="bentConnector3">
            <a:avLst/>
          </a:prstGeom>
          <a:ln>
            <a:tailEnd type="triangle"/>
          </a:ln>
        </p:spPr>
        <p:style>
          <a:lnRef idx="2">
            <a:schemeClr val="accent3"/>
          </a:lnRef>
          <a:fillRef idx="0">
            <a:schemeClr val="accent3"/>
          </a:fillRef>
          <a:effectRef idx="1">
            <a:schemeClr val="accent3"/>
          </a:effectRef>
          <a:fontRef idx="minor">
            <a:schemeClr val="tx1"/>
          </a:fontRef>
        </p:style>
      </p:cxnSp>
      <p:sp>
        <p:nvSpPr>
          <p:cNvPr id="22" name="Dikdörtgen 21"/>
          <p:cNvSpPr/>
          <p:nvPr/>
        </p:nvSpPr>
        <p:spPr>
          <a:xfrm>
            <a:off x="6967945" y="5134291"/>
            <a:ext cx="2176055" cy="900246"/>
          </a:xfrm>
          <a:prstGeom prst="rect">
            <a:avLst/>
          </a:prstGeom>
        </p:spPr>
        <p:txBody>
          <a:bodyPr wrap="square">
            <a:spAutoFit/>
          </a:bodyPr>
          <a:lstStyle/>
          <a:p>
            <a:r>
              <a:rPr lang="tr-TR" sz="1050" dirty="0" smtClean="0">
                <a:effectLst>
                  <a:outerShdw blurRad="38100" dist="38100" dir="2700000" algn="tl">
                    <a:srgbClr val="000000">
                      <a:alpha val="43137"/>
                    </a:srgbClr>
                  </a:outerShdw>
                </a:effectLst>
              </a:rPr>
              <a:t>Eğitim döneminin başlaması ve akademik personelin yoğun ders ve idari yükü sebebiyle Ekim ayı araştırma toplantısı gerçekleştirilemedi.</a:t>
            </a:r>
            <a:endParaRPr lang="tr-TR" sz="105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09538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439F893C-C32F-4835-A1E5-850973405C58}" type="slidenum">
              <a:rPr lang="tr-TR" smtClean="0"/>
              <a:t>14</a:t>
            </a:fld>
            <a:endParaRPr lang="tr-TR"/>
          </a:p>
        </p:txBody>
      </p:sp>
      <p:pic>
        <p:nvPicPr>
          <p:cNvPr id="4" name="Resim 3"/>
          <p:cNvPicPr>
            <a:picLocks noChangeAspect="1"/>
          </p:cNvPicPr>
          <p:nvPr/>
        </p:nvPicPr>
        <p:blipFill>
          <a:blip r:embed="rId2"/>
          <a:stretch>
            <a:fillRect/>
          </a:stretch>
        </p:blipFill>
        <p:spPr>
          <a:xfrm>
            <a:off x="107504" y="1444699"/>
            <a:ext cx="7992888" cy="5332228"/>
          </a:xfrm>
          <a:prstGeom prst="rect">
            <a:avLst/>
          </a:prstGeom>
        </p:spPr>
      </p:pic>
      <p:pic>
        <p:nvPicPr>
          <p:cNvPr id="11" name="Resim 10"/>
          <p:cNvPicPr>
            <a:picLocks noChangeAspect="1"/>
          </p:cNvPicPr>
          <p:nvPr/>
        </p:nvPicPr>
        <p:blipFill>
          <a:blip r:embed="rId3"/>
          <a:stretch>
            <a:fillRect/>
          </a:stretch>
        </p:blipFill>
        <p:spPr>
          <a:xfrm>
            <a:off x="107504" y="1"/>
            <a:ext cx="7992887" cy="1444698"/>
          </a:xfrm>
          <a:prstGeom prst="rect">
            <a:avLst/>
          </a:prstGeom>
        </p:spPr>
      </p:pic>
      <p:cxnSp>
        <p:nvCxnSpPr>
          <p:cNvPr id="12" name="Düz Ok Bağlayıcısı 11"/>
          <p:cNvCxnSpPr/>
          <p:nvPr/>
        </p:nvCxnSpPr>
        <p:spPr>
          <a:xfrm>
            <a:off x="6352519" y="5887452"/>
            <a:ext cx="1944216" cy="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13" name="Dikdörtgen 12"/>
          <p:cNvSpPr/>
          <p:nvPr/>
        </p:nvSpPr>
        <p:spPr>
          <a:xfrm>
            <a:off x="7092280" y="5000455"/>
            <a:ext cx="2176055" cy="900246"/>
          </a:xfrm>
          <a:prstGeom prst="rect">
            <a:avLst/>
          </a:prstGeom>
        </p:spPr>
        <p:txBody>
          <a:bodyPr wrap="square">
            <a:spAutoFit/>
          </a:bodyPr>
          <a:lstStyle/>
          <a:p>
            <a:r>
              <a:rPr lang="tr-TR" sz="1050" dirty="0" smtClean="0">
                <a:effectLst>
                  <a:outerShdw blurRad="38100" dist="38100" dir="2700000" algn="tl">
                    <a:srgbClr val="000000">
                      <a:alpha val="43137"/>
                    </a:srgbClr>
                  </a:outerShdw>
                </a:effectLst>
              </a:rPr>
              <a:t>Eğitim döneminin başlaması ve akademik personelin yoğun ders ve idari yükü sebebiyle Ekim ayı araştırma toplantısı gerçekleştirilemedi.</a:t>
            </a:r>
            <a:endParaRPr lang="tr-TR" sz="1050" dirty="0">
              <a:effectLst>
                <a:outerShdw blurRad="38100" dist="38100" dir="2700000" algn="tl">
                  <a:srgbClr val="000000">
                    <a:alpha val="43137"/>
                  </a:srgbClr>
                </a:outerShdw>
              </a:effectLst>
            </a:endParaRPr>
          </a:p>
        </p:txBody>
      </p:sp>
      <p:cxnSp>
        <p:nvCxnSpPr>
          <p:cNvPr id="14" name="Dirsek Bağlayıcısı 13"/>
          <p:cNvCxnSpPr/>
          <p:nvPr/>
        </p:nvCxnSpPr>
        <p:spPr>
          <a:xfrm flipV="1">
            <a:off x="6325045" y="5995344"/>
            <a:ext cx="1971690" cy="665938"/>
          </a:xfrm>
          <a:prstGeom prst="bentConnector3">
            <a:avLst/>
          </a:prstGeom>
          <a:ln>
            <a:tailEnd type="triangle"/>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36722951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439F893C-C32F-4835-A1E5-850973405C58}" type="slidenum">
              <a:rPr lang="tr-TR" smtClean="0"/>
              <a:t>15</a:t>
            </a:fld>
            <a:endParaRPr lang="tr-TR"/>
          </a:p>
        </p:txBody>
      </p:sp>
      <p:pic>
        <p:nvPicPr>
          <p:cNvPr id="2" name="Resim 1"/>
          <p:cNvPicPr>
            <a:picLocks noChangeAspect="1"/>
          </p:cNvPicPr>
          <p:nvPr/>
        </p:nvPicPr>
        <p:blipFill>
          <a:blip r:embed="rId2"/>
          <a:stretch>
            <a:fillRect/>
          </a:stretch>
        </p:blipFill>
        <p:spPr>
          <a:xfrm>
            <a:off x="259905" y="1110480"/>
            <a:ext cx="6832376" cy="5361944"/>
          </a:xfrm>
          <a:prstGeom prst="rect">
            <a:avLst/>
          </a:prstGeom>
        </p:spPr>
      </p:pic>
      <p:pic>
        <p:nvPicPr>
          <p:cNvPr id="11" name="Resim 10"/>
          <p:cNvPicPr>
            <a:picLocks noChangeAspect="1"/>
          </p:cNvPicPr>
          <p:nvPr/>
        </p:nvPicPr>
        <p:blipFill>
          <a:blip r:embed="rId3"/>
          <a:stretch>
            <a:fillRect/>
          </a:stretch>
        </p:blipFill>
        <p:spPr>
          <a:xfrm>
            <a:off x="243130" y="-334219"/>
            <a:ext cx="7713246" cy="1444699"/>
          </a:xfrm>
          <a:prstGeom prst="rect">
            <a:avLst/>
          </a:prstGeom>
        </p:spPr>
      </p:pic>
      <p:cxnSp>
        <p:nvCxnSpPr>
          <p:cNvPr id="12" name="Düz Ok Bağlayıcısı 11"/>
          <p:cNvCxnSpPr/>
          <p:nvPr/>
        </p:nvCxnSpPr>
        <p:spPr>
          <a:xfrm>
            <a:off x="6480430" y="2492896"/>
            <a:ext cx="2206370" cy="6871"/>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13" name="Dikdörtgen 12"/>
          <p:cNvSpPr/>
          <p:nvPr/>
        </p:nvSpPr>
        <p:spPr>
          <a:xfrm>
            <a:off x="7078886" y="1730326"/>
            <a:ext cx="2176055" cy="769441"/>
          </a:xfrm>
          <a:prstGeom prst="rect">
            <a:avLst/>
          </a:prstGeom>
        </p:spPr>
        <p:txBody>
          <a:bodyPr wrap="square">
            <a:spAutoFit/>
          </a:bodyPr>
          <a:lstStyle/>
          <a:p>
            <a:r>
              <a:rPr lang="tr-TR" sz="1100" dirty="0" smtClean="0">
                <a:effectLst>
                  <a:outerShdw blurRad="38100" dist="38100" dir="2700000" algn="tl">
                    <a:srgbClr val="000000">
                      <a:alpha val="43137"/>
                    </a:srgbClr>
                  </a:outerShdw>
                </a:effectLst>
              </a:rPr>
              <a:t>Yapılması planlanan eskiz atölyesi Eylül ayında Perge’de düzenlenen etkinlikle birleştirildiği için Ekim’de tekrarlanmadı.</a:t>
            </a:r>
            <a:endParaRPr lang="tr-TR" sz="1100" dirty="0">
              <a:effectLst>
                <a:outerShdw blurRad="38100" dist="38100" dir="2700000" algn="tl">
                  <a:srgbClr val="000000">
                    <a:alpha val="43137"/>
                  </a:srgbClr>
                </a:outerShdw>
              </a:effectLst>
            </a:endParaRPr>
          </a:p>
        </p:txBody>
      </p:sp>
      <p:cxnSp>
        <p:nvCxnSpPr>
          <p:cNvPr id="14" name="Dirsek Bağlayıcısı 13"/>
          <p:cNvCxnSpPr/>
          <p:nvPr/>
        </p:nvCxnSpPr>
        <p:spPr>
          <a:xfrm flipV="1">
            <a:off x="6452956" y="2636912"/>
            <a:ext cx="2233844" cy="718410"/>
          </a:xfrm>
          <a:prstGeom prst="bentConnector3">
            <a:avLst>
              <a:gd name="adj1" fmla="val 41898"/>
            </a:avLst>
          </a:prstGeom>
          <a:ln>
            <a:tailEnd type="triangle"/>
          </a:ln>
        </p:spPr>
        <p:style>
          <a:lnRef idx="2">
            <a:schemeClr val="accent3"/>
          </a:lnRef>
          <a:fillRef idx="0">
            <a:schemeClr val="accent3"/>
          </a:fillRef>
          <a:effectRef idx="1">
            <a:schemeClr val="accent3"/>
          </a:effectRef>
          <a:fontRef idx="minor">
            <a:schemeClr val="tx1"/>
          </a:fontRef>
        </p:style>
      </p:cxnSp>
      <p:cxnSp>
        <p:nvCxnSpPr>
          <p:cNvPr id="21" name="Dirsek Bağlayıcısı 20"/>
          <p:cNvCxnSpPr/>
          <p:nvPr/>
        </p:nvCxnSpPr>
        <p:spPr>
          <a:xfrm flipV="1">
            <a:off x="6538484" y="2780928"/>
            <a:ext cx="2148316" cy="1869883"/>
          </a:xfrm>
          <a:prstGeom prst="bentConnector3">
            <a:avLst/>
          </a:prstGeom>
          <a:ln>
            <a:tailEnd type="triangle"/>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37850314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439F893C-C32F-4835-A1E5-850973405C58}" type="slidenum">
              <a:rPr lang="tr-TR" smtClean="0"/>
              <a:t>16</a:t>
            </a:fld>
            <a:endParaRPr lang="tr-TR"/>
          </a:p>
        </p:txBody>
      </p:sp>
      <p:pic>
        <p:nvPicPr>
          <p:cNvPr id="4" name="Resim 3"/>
          <p:cNvPicPr>
            <a:picLocks noChangeAspect="1"/>
          </p:cNvPicPr>
          <p:nvPr/>
        </p:nvPicPr>
        <p:blipFill>
          <a:blip r:embed="rId2"/>
          <a:stretch>
            <a:fillRect/>
          </a:stretch>
        </p:blipFill>
        <p:spPr>
          <a:xfrm>
            <a:off x="230781" y="1110118"/>
            <a:ext cx="6322419" cy="5583708"/>
          </a:xfrm>
          <a:prstGeom prst="rect">
            <a:avLst/>
          </a:prstGeom>
        </p:spPr>
      </p:pic>
      <p:pic>
        <p:nvPicPr>
          <p:cNvPr id="8" name="Resim 7"/>
          <p:cNvPicPr>
            <a:picLocks noChangeAspect="1"/>
          </p:cNvPicPr>
          <p:nvPr/>
        </p:nvPicPr>
        <p:blipFill>
          <a:blip r:embed="rId3"/>
          <a:stretch>
            <a:fillRect/>
          </a:stretch>
        </p:blipFill>
        <p:spPr>
          <a:xfrm>
            <a:off x="230780" y="0"/>
            <a:ext cx="7149532" cy="1152128"/>
          </a:xfrm>
          <a:prstGeom prst="rect">
            <a:avLst/>
          </a:prstGeom>
        </p:spPr>
      </p:pic>
      <p:cxnSp>
        <p:nvCxnSpPr>
          <p:cNvPr id="9" name="Düz Ok Bağlayıcısı 8"/>
          <p:cNvCxnSpPr/>
          <p:nvPr/>
        </p:nvCxnSpPr>
        <p:spPr>
          <a:xfrm>
            <a:off x="5776560" y="2020422"/>
            <a:ext cx="1944216" cy="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10" name="Dikdörtgen 9"/>
          <p:cNvSpPr/>
          <p:nvPr/>
        </p:nvSpPr>
        <p:spPr>
          <a:xfrm>
            <a:off x="6516321" y="1133425"/>
            <a:ext cx="2176055" cy="900246"/>
          </a:xfrm>
          <a:prstGeom prst="rect">
            <a:avLst/>
          </a:prstGeom>
        </p:spPr>
        <p:txBody>
          <a:bodyPr wrap="square">
            <a:spAutoFit/>
          </a:bodyPr>
          <a:lstStyle/>
          <a:p>
            <a:r>
              <a:rPr lang="tr-TR" sz="1050" dirty="0" smtClean="0">
                <a:effectLst>
                  <a:outerShdw blurRad="38100" dist="38100" dir="2700000" algn="tl">
                    <a:srgbClr val="000000">
                      <a:alpha val="43137"/>
                    </a:srgbClr>
                  </a:outerShdw>
                </a:effectLst>
              </a:rPr>
              <a:t>Eğitim döneminin başlaması ve akademik personelin yoğun ders ve idari yükü sebebiyle Ekim ayı araştırma toplantısı gerçekleştirilemedi.</a:t>
            </a:r>
            <a:endParaRPr lang="tr-TR" sz="105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973017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439F893C-C32F-4835-A1E5-850973405C58}" type="slidenum">
              <a:rPr lang="tr-TR" smtClean="0"/>
              <a:t>17</a:t>
            </a:fld>
            <a:endParaRPr lang="tr-TR"/>
          </a:p>
        </p:txBody>
      </p:sp>
      <p:pic>
        <p:nvPicPr>
          <p:cNvPr id="2" name="Resim 1"/>
          <p:cNvPicPr>
            <a:picLocks noChangeAspect="1"/>
          </p:cNvPicPr>
          <p:nvPr/>
        </p:nvPicPr>
        <p:blipFill>
          <a:blip r:embed="rId2"/>
          <a:stretch>
            <a:fillRect/>
          </a:stretch>
        </p:blipFill>
        <p:spPr>
          <a:xfrm>
            <a:off x="348730" y="1670154"/>
            <a:ext cx="8542978" cy="3627784"/>
          </a:xfrm>
          <a:prstGeom prst="rect">
            <a:avLst/>
          </a:prstGeom>
        </p:spPr>
      </p:pic>
      <p:pic>
        <p:nvPicPr>
          <p:cNvPr id="8" name="Resim 7"/>
          <p:cNvPicPr>
            <a:picLocks noChangeAspect="1"/>
          </p:cNvPicPr>
          <p:nvPr/>
        </p:nvPicPr>
        <p:blipFill>
          <a:blip r:embed="rId3"/>
          <a:stretch>
            <a:fillRect/>
          </a:stretch>
        </p:blipFill>
        <p:spPr>
          <a:xfrm>
            <a:off x="348730" y="225456"/>
            <a:ext cx="8542978" cy="1444698"/>
          </a:xfrm>
          <a:prstGeom prst="rect">
            <a:avLst/>
          </a:prstGeom>
        </p:spPr>
      </p:pic>
    </p:spTree>
    <p:extLst>
      <p:ext uri="{BB962C8B-B14F-4D97-AF65-F5344CB8AC3E}">
        <p14:creationId xmlns:p14="http://schemas.microsoft.com/office/powerpoint/2010/main" val="27444126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439F893C-C32F-4835-A1E5-850973405C58}" type="slidenum">
              <a:rPr lang="tr-TR" smtClean="0"/>
              <a:t>18</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11" name="143 Metin kutusu">
            <a:extLst>
              <a:ext uri="{FF2B5EF4-FFF2-40B4-BE49-F238E27FC236}">
                <a16:creationId xmlns:a16="http://schemas.microsoft.com/office/drawing/2014/main" id="{00000000-0008-0000-0400-000002000000}"/>
              </a:ext>
            </a:extLst>
          </p:cNvPr>
          <p:cNvSpPr txBox="1"/>
          <p:nvPr/>
        </p:nvSpPr>
        <p:spPr>
          <a:xfrm>
            <a:off x="457200" y="35020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a:extLst>
              <a:ext uri="{FF2B5EF4-FFF2-40B4-BE49-F238E27FC236}">
                <a16:creationId xmlns:a16="http://schemas.microsoft.com/office/drawing/2014/main" id="{00000000-0008-0000-0400-000003000000}"/>
              </a:ext>
            </a:extLst>
          </p:cNvPr>
          <p:cNvSpPr txBox="1"/>
          <p:nvPr/>
        </p:nvSpPr>
        <p:spPr>
          <a:xfrm>
            <a:off x="457200" y="3673475"/>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a:extLst>
              <a:ext uri="{FF2B5EF4-FFF2-40B4-BE49-F238E27FC236}">
                <a16:creationId xmlns:a16="http://schemas.microsoft.com/office/drawing/2014/main" id="{00000000-0008-0000-0400-000002000000}"/>
              </a:ext>
            </a:extLst>
          </p:cNvPr>
          <p:cNvSpPr txBox="1"/>
          <p:nvPr/>
        </p:nvSpPr>
        <p:spPr>
          <a:xfrm>
            <a:off x="445867" y="3416816"/>
            <a:ext cx="289366" cy="31030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a:extLst>
              <a:ext uri="{FF2B5EF4-FFF2-40B4-BE49-F238E27FC236}">
                <a16:creationId xmlns:a16="http://schemas.microsoft.com/office/drawing/2014/main" id="{00000000-0008-0000-0400-000003000000}"/>
              </a:ext>
            </a:extLst>
          </p:cNvPr>
          <p:cNvSpPr txBox="1"/>
          <p:nvPr/>
        </p:nvSpPr>
        <p:spPr>
          <a:xfrm>
            <a:off x="445867" y="3588663"/>
            <a:ext cx="289366" cy="3030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30" name="Tablo 29"/>
          <p:cNvGraphicFramePr>
            <a:graphicFrameLocks noGrp="1"/>
          </p:cNvGraphicFramePr>
          <p:nvPr>
            <p:extLst>
              <p:ext uri="{D42A27DB-BD31-4B8C-83A1-F6EECF244321}">
                <p14:modId xmlns:p14="http://schemas.microsoft.com/office/powerpoint/2010/main" val="1097473813"/>
              </p:ext>
            </p:extLst>
          </p:nvPr>
        </p:nvGraphicFramePr>
        <p:xfrm>
          <a:off x="1554" y="970056"/>
          <a:ext cx="9144000" cy="5472558"/>
        </p:xfrm>
        <a:graphic>
          <a:graphicData uri="http://schemas.openxmlformats.org/drawingml/2006/table">
            <a:tbl>
              <a:tblPr/>
              <a:tblGrid>
                <a:gridCol w="1355885">
                  <a:extLst>
                    <a:ext uri="{9D8B030D-6E8A-4147-A177-3AD203B41FA5}">
                      <a16:colId xmlns:a16="http://schemas.microsoft.com/office/drawing/2014/main" val="427722965"/>
                    </a:ext>
                  </a:extLst>
                </a:gridCol>
                <a:gridCol w="1061342">
                  <a:extLst>
                    <a:ext uri="{9D8B030D-6E8A-4147-A177-3AD203B41FA5}">
                      <a16:colId xmlns:a16="http://schemas.microsoft.com/office/drawing/2014/main" val="2736327515"/>
                    </a:ext>
                  </a:extLst>
                </a:gridCol>
                <a:gridCol w="167840">
                  <a:extLst>
                    <a:ext uri="{9D8B030D-6E8A-4147-A177-3AD203B41FA5}">
                      <a16:colId xmlns:a16="http://schemas.microsoft.com/office/drawing/2014/main" val="1259592750"/>
                    </a:ext>
                  </a:extLst>
                </a:gridCol>
                <a:gridCol w="1072861">
                  <a:extLst>
                    <a:ext uri="{9D8B030D-6E8A-4147-A177-3AD203B41FA5}">
                      <a16:colId xmlns:a16="http://schemas.microsoft.com/office/drawing/2014/main" val="2024380767"/>
                    </a:ext>
                  </a:extLst>
                </a:gridCol>
                <a:gridCol w="172777">
                  <a:extLst>
                    <a:ext uri="{9D8B030D-6E8A-4147-A177-3AD203B41FA5}">
                      <a16:colId xmlns:a16="http://schemas.microsoft.com/office/drawing/2014/main" val="96589276"/>
                    </a:ext>
                  </a:extLst>
                </a:gridCol>
                <a:gridCol w="816164">
                  <a:extLst>
                    <a:ext uri="{9D8B030D-6E8A-4147-A177-3AD203B41FA5}">
                      <a16:colId xmlns:a16="http://schemas.microsoft.com/office/drawing/2014/main" val="2323871805"/>
                    </a:ext>
                  </a:extLst>
                </a:gridCol>
                <a:gridCol w="202396">
                  <a:extLst>
                    <a:ext uri="{9D8B030D-6E8A-4147-A177-3AD203B41FA5}">
                      <a16:colId xmlns:a16="http://schemas.microsoft.com/office/drawing/2014/main" val="2662676123"/>
                    </a:ext>
                  </a:extLst>
                </a:gridCol>
                <a:gridCol w="329099">
                  <a:extLst>
                    <a:ext uri="{9D8B030D-6E8A-4147-A177-3AD203B41FA5}">
                      <a16:colId xmlns:a16="http://schemas.microsoft.com/office/drawing/2014/main" val="431763900"/>
                    </a:ext>
                  </a:extLst>
                </a:gridCol>
                <a:gridCol w="987296">
                  <a:extLst>
                    <a:ext uri="{9D8B030D-6E8A-4147-A177-3AD203B41FA5}">
                      <a16:colId xmlns:a16="http://schemas.microsoft.com/office/drawing/2014/main" val="461376058"/>
                    </a:ext>
                  </a:extLst>
                </a:gridCol>
                <a:gridCol w="637034">
                  <a:extLst>
                    <a:ext uri="{9D8B030D-6E8A-4147-A177-3AD203B41FA5}">
                      <a16:colId xmlns:a16="http://schemas.microsoft.com/office/drawing/2014/main" val="573038936"/>
                    </a:ext>
                  </a:extLst>
                </a:gridCol>
                <a:gridCol w="1273383">
                  <a:extLst>
                    <a:ext uri="{9D8B030D-6E8A-4147-A177-3AD203B41FA5}">
                      <a16:colId xmlns:a16="http://schemas.microsoft.com/office/drawing/2014/main" val="1865127032"/>
                    </a:ext>
                  </a:extLst>
                </a:gridCol>
                <a:gridCol w="164548">
                  <a:extLst>
                    <a:ext uri="{9D8B030D-6E8A-4147-A177-3AD203B41FA5}">
                      <a16:colId xmlns:a16="http://schemas.microsoft.com/office/drawing/2014/main" val="3613884509"/>
                    </a:ext>
                  </a:extLst>
                </a:gridCol>
                <a:gridCol w="164548">
                  <a:extLst>
                    <a:ext uri="{9D8B030D-6E8A-4147-A177-3AD203B41FA5}">
                      <a16:colId xmlns:a16="http://schemas.microsoft.com/office/drawing/2014/main" val="223477149"/>
                    </a:ext>
                  </a:extLst>
                </a:gridCol>
                <a:gridCol w="368591">
                  <a:extLst>
                    <a:ext uri="{9D8B030D-6E8A-4147-A177-3AD203B41FA5}">
                      <a16:colId xmlns:a16="http://schemas.microsoft.com/office/drawing/2014/main" val="401911850"/>
                    </a:ext>
                  </a:extLst>
                </a:gridCol>
                <a:gridCol w="370236">
                  <a:extLst>
                    <a:ext uri="{9D8B030D-6E8A-4147-A177-3AD203B41FA5}">
                      <a16:colId xmlns:a16="http://schemas.microsoft.com/office/drawing/2014/main" val="3729121627"/>
                    </a:ext>
                  </a:extLst>
                </a:gridCol>
              </a:tblGrid>
              <a:tr h="120502">
                <a:tc rowSpan="5" gridSpan="10">
                  <a:txBody>
                    <a:bodyPr/>
                    <a:lstStyle/>
                    <a:p>
                      <a:pPr algn="l" fontAlgn="b"/>
                      <a:r>
                        <a:rPr lang="en-US" sz="1800" b="0" i="0" u="none" strike="noStrike" dirty="0">
                          <a:effectLst/>
                          <a:latin typeface="Arial Tur" panose="020B0604020202020204" pitchFamily="34" charset="0"/>
                        </a:rPr>
                        <a:t>            MİMARLIK RİSK ANALİZİ</a:t>
                      </a:r>
                      <a:endParaRPr lang="en-US" sz="500" b="0" i="0" u="none" strike="noStrike" dirty="0">
                        <a:effectLst/>
                        <a:latin typeface="Arial Tur"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gridSpan="3">
                  <a:txBody>
                    <a:bodyPr/>
                    <a:lstStyle/>
                    <a:p>
                      <a:pPr algn="l" fontAlgn="ctr"/>
                      <a:r>
                        <a:rPr lang="en-US" sz="600" b="1" i="0" u="none" strike="noStrike">
                          <a:effectLst/>
                          <a:latin typeface="Calibri" panose="020F0502020204030204" pitchFamily="34" charset="0"/>
                        </a:rPr>
                        <a:t>Doküman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500" b="0" i="0" u="none" strike="noStrike">
                          <a:effectLst/>
                          <a:latin typeface="Verdana" panose="020B0604030504040204" pitchFamily="34" charset="0"/>
                        </a:rPr>
                        <a:t>Mİ-RA-0001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4119121943"/>
                  </a:ext>
                </a:extLst>
              </a:tr>
              <a:tr h="120502">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600" b="1" i="0" u="none" strike="noStrike">
                          <a:effectLst/>
                          <a:latin typeface="Calibri" panose="020F0502020204030204" pitchFamily="34" charset="0"/>
                        </a:rPr>
                        <a:t>Yayın Tarihi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500" b="0" i="0" u="none" strike="noStrike">
                          <a:effectLst/>
                          <a:latin typeface="Verdana" panose="020B0604030504040204" pitchFamily="34" charset="0"/>
                        </a:rPr>
                        <a:t>03.05.2018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2423537955"/>
                  </a:ext>
                </a:extLst>
              </a:tr>
              <a:tr h="120502">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600" b="1" i="0" u="none" strike="noStrike">
                          <a:effectLst/>
                          <a:latin typeface="Calibri" panose="020F0502020204030204" pitchFamily="34" charset="0"/>
                        </a:rPr>
                        <a:t>Değişiklik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500" b="0" i="0" u="none" strike="noStrike">
                          <a:effectLst/>
                          <a:latin typeface="Verdan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2994640272"/>
                  </a:ext>
                </a:extLst>
              </a:tr>
              <a:tr h="120502">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600" b="1" i="0" u="none" strike="noStrike">
                          <a:effectLst/>
                          <a:latin typeface="Calibri" panose="020F0502020204030204" pitchFamily="34" charset="0"/>
                        </a:rPr>
                        <a:t>Değişiklik Tarihi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500" b="0" i="0" u="none" strike="noStrike">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4273136768"/>
                  </a:ext>
                </a:extLst>
              </a:tr>
              <a:tr h="355771">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600" b="1" i="0" u="none" strike="noStrike">
                          <a:effectLst/>
                          <a:latin typeface="Calibri" panose="020F0502020204030204" pitchFamily="34" charset="0"/>
                        </a:rPr>
                        <a:t>Sayfa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500" b="0" i="0" u="none" strike="noStrike">
                          <a:effectLst/>
                          <a:latin typeface="Verdana" panose="020B0604030504040204" pitchFamily="34" charset="0"/>
                        </a:rPr>
                        <a:t>1/1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717114527"/>
                  </a:ext>
                </a:extLst>
              </a:tr>
              <a:tr h="112809">
                <a:tc rowSpan="2">
                  <a:txBody>
                    <a:bodyPr/>
                    <a:lstStyle/>
                    <a:p>
                      <a:pPr algn="l" fontAlgn="b"/>
                      <a:r>
                        <a:rPr lang="sv-SE" sz="600" b="1" i="0" u="none" strike="noStrike">
                          <a:effectLst/>
                          <a:latin typeface="Calibri" panose="020F0502020204030204" pitchFamily="34" charset="0"/>
                        </a:rPr>
                        <a:t>Olası Risk Türü (Potential Risk Mode)</a:t>
                      </a:r>
                      <a:endParaRPr lang="sv-SE" sz="500" b="0" i="0" u="none" strike="noStrike">
                        <a:effectLst/>
                        <a:latin typeface="Arial Tur"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sv-SE" sz="600" b="1" i="0" u="none" strike="noStrike">
                          <a:effectLst/>
                          <a:latin typeface="Calibri" panose="020F050202020403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6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07974566"/>
                  </a:ext>
                </a:extLst>
              </a:tr>
              <a:tr h="78966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extLst>
                  <a:ext uri="{0D108BD9-81ED-4DB2-BD59-A6C34878D82A}">
                    <a16:rowId xmlns:a16="http://schemas.microsoft.com/office/drawing/2014/main" val="3856337177"/>
                  </a:ext>
                </a:extLst>
              </a:tr>
              <a:tr h="304126">
                <a:tc>
                  <a:txBody>
                    <a:bodyPr/>
                    <a:lstStyle/>
                    <a:p>
                      <a:pPr algn="ctr" fontAlgn="ctr"/>
                      <a:r>
                        <a:rPr lang="en-US" sz="900" b="0" i="0" u="none" strike="noStrike" dirty="0" err="1">
                          <a:effectLst/>
                          <a:latin typeface="Calibri" panose="020F0502020204030204" pitchFamily="34" charset="0"/>
                        </a:rPr>
                        <a:t>Sınıflardaki</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teknik</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arıza</a:t>
                      </a:r>
                      <a:endParaRPr lang="en-US" sz="900" b="0" i="0" u="none" strike="noStrike" dirty="0">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err="1">
                          <a:effectLst/>
                          <a:latin typeface="Calibri" panose="020F0502020204030204" pitchFamily="34" charset="0"/>
                        </a:rPr>
                        <a:t>Derslerin</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geç</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başlaması</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ve</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eğitimin</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aksaması</a:t>
                      </a:r>
                      <a:endParaRPr lang="en-US" sz="900" b="0" i="0" u="none" strike="noStrike" dirty="0">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err="1">
                          <a:effectLst/>
                          <a:latin typeface="Calibri" panose="020F0502020204030204" pitchFamily="34" charset="0"/>
                        </a:rPr>
                        <a:t>Teknik</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ekipmanın</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bakım</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faaliyetlerinin</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yeterli</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olmaması</a:t>
                      </a:r>
                      <a:endParaRPr lang="en-US" sz="900" b="0" i="0" u="none" strike="noStrike" dirty="0">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Teknik ekipten yardım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effectLst/>
                          <a:latin typeface="Calibri" panose="020F0502020204030204" pitchFamily="34" charset="0"/>
                        </a:rPr>
                        <a:t>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Her dönem başında kontrol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IT/Teknik (10.09.2018)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Dönem başında kontrol yapılmıştır. (17.09.2018)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FF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72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16009062"/>
                  </a:ext>
                </a:extLst>
              </a:tr>
              <a:tr h="464798">
                <a:tc>
                  <a:txBody>
                    <a:bodyPr/>
                    <a:lstStyle/>
                    <a:p>
                      <a:pPr algn="ctr" fontAlgn="ctr"/>
                      <a:r>
                        <a:rPr lang="en-US" sz="900" b="0" i="0" u="none" strike="noStrike">
                          <a:effectLst/>
                          <a:latin typeface="Calibri" panose="020F0502020204030204" pitchFamily="34" charset="0"/>
                        </a:rPr>
                        <a:t>Sınıfların ders sırasında yeterince karartılamaması</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err="1">
                          <a:effectLst/>
                          <a:latin typeface="Calibri" panose="020F0502020204030204" pitchFamily="34" charset="0"/>
                        </a:rPr>
                        <a:t>Eğitimin</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aksaması</a:t>
                      </a:r>
                      <a:endParaRPr lang="en-US" sz="900" b="0" i="0" u="none" strike="noStrike" dirty="0">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err="1">
                          <a:effectLst/>
                          <a:latin typeface="Calibri" panose="020F0502020204030204" pitchFamily="34" charset="0"/>
                        </a:rPr>
                        <a:t>Sınıflardaki</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perde</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sisteminin</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yetersiz</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olması</a:t>
                      </a:r>
                      <a:endParaRPr lang="en-US" sz="900" b="0" i="0" u="none" strike="noStrike" dirty="0">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Yok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effectLst/>
                          <a:latin typeface="Calibri" panose="020F0502020204030204" pitchFamily="34" charset="0"/>
                        </a:rPr>
                        <a:t>540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Yoğun ışık alan dersliklerin belirlenip gerekli perde sisteminin oluşturulması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Destek Hizmetleri (10.09.2018)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Calibri" panose="020F0502020204030204" pitchFamily="34" charset="0"/>
                        </a:rPr>
                        <a:t>Stüdyolara perde takıldı.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FF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FF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FF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FF0000"/>
                          </a:solidFill>
                          <a:effectLst/>
                          <a:latin typeface="Calibri" panose="020F0502020204030204" pitchFamily="34" charset="0"/>
                        </a:rPr>
                        <a:t>90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5898487"/>
                  </a:ext>
                </a:extLst>
              </a:tr>
              <a:tr h="436107">
                <a:tc>
                  <a:txBody>
                    <a:bodyPr/>
                    <a:lstStyle/>
                    <a:p>
                      <a:pPr algn="ctr" fontAlgn="ctr"/>
                      <a:r>
                        <a:rPr lang="en-US" sz="900" b="0" i="0" u="none" strike="noStrike">
                          <a:effectLst/>
                          <a:latin typeface="Calibri" panose="020F0502020204030204" pitchFamily="34" charset="0"/>
                        </a:rPr>
                        <a:t>Fotokopi odasındaki cihazların  (yazıcı, fotokopi  ve tarayıcı) arızası</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Ders, sınav materyallerinin gecikmesi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Periyodik bakımın zamanında yapılmaması/yetersizliği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Yok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effectLst/>
                          <a:latin typeface="Calibri" panose="020F0502020204030204" pitchFamily="34" charset="0"/>
                        </a:rPr>
                        <a:t>420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Periyodik kontroller/makine sayılarının arttırılması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IT (01.02.2019)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Tahoma" panose="020B060403050404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Tahoma" panose="020B060403050404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Tahoma" panose="020B060403050404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Tahoma" panose="020B060403050404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effectLst/>
                          <a:latin typeface="Tahoma" panose="020B060403050404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15306168"/>
                  </a:ext>
                </a:extLst>
              </a:tr>
              <a:tr h="383314">
                <a:tc>
                  <a:txBody>
                    <a:bodyPr/>
                    <a:lstStyle/>
                    <a:p>
                      <a:pPr algn="ctr" fontAlgn="ctr"/>
                      <a:r>
                        <a:rPr lang="en-US" sz="900" b="0" i="0" u="none" strike="noStrike">
                          <a:effectLst/>
                          <a:latin typeface="Calibri" panose="020F0502020204030204" pitchFamily="34" charset="0"/>
                        </a:rPr>
                        <a:t>Derslerin çakışması</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Öğrencilerin müfredat derslerini alamaması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Derslik / Atölye eksikliği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Yok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effectLst/>
                          <a:latin typeface="Calibri" panose="020F0502020204030204" pitchFamily="34" charset="0"/>
                        </a:rPr>
                        <a:t>630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Yeni binanın tamamlanması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Üst yönetim       (01.02.2019)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0840404"/>
                  </a:ext>
                </a:extLst>
              </a:tr>
              <a:tr h="384462">
                <a:tc>
                  <a:txBody>
                    <a:bodyPr/>
                    <a:lstStyle/>
                    <a:p>
                      <a:pPr algn="ctr" fontAlgn="ctr"/>
                      <a:r>
                        <a:rPr lang="en-US" sz="900" b="0" i="0" u="none" strike="noStrike">
                          <a:effectLst/>
                          <a:latin typeface="Calibri" panose="020F0502020204030204" pitchFamily="34" charset="0"/>
                        </a:rPr>
                        <a:t>İletişim ağları ve bilgi yönetimi problemleri</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Gerekli duyurularının zamanında yapılamaması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SIS, web sitesi ve eders sistemlerinin düzgün çalışmaması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dirty="0">
                          <a:solidFill>
                            <a:srgbClr val="FF0000"/>
                          </a:solidFill>
                          <a:effectLst/>
                          <a:latin typeface="Calibri" panose="020F050202020403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err="1">
                          <a:effectLst/>
                          <a:latin typeface="Calibri" panose="020F0502020204030204" pitchFamily="34" charset="0"/>
                        </a:rPr>
                        <a:t>Yeni</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Sistem</a:t>
                      </a:r>
                      <a:endParaRPr lang="en-US" sz="900" b="0" i="0" u="none" strike="noStrike" dirty="0">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dirty="0">
                          <a:solidFill>
                            <a:srgbClr val="FF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dirty="0">
                          <a:effectLst/>
                          <a:latin typeface="Calibri" panose="020F0502020204030204" pitchFamily="34" charset="0"/>
                        </a:rPr>
                        <a:t>216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err="1">
                          <a:effectLst/>
                          <a:latin typeface="Calibri" panose="020F0502020204030204" pitchFamily="34" charset="0"/>
                        </a:rPr>
                        <a:t>Yeni</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bir</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öğrenci</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bilgi</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sistemine</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geçilmesi</a:t>
                      </a:r>
                      <a:endParaRPr lang="en-US" sz="900" b="0" i="0" u="none" strike="noStrike" dirty="0">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a:effectLst/>
                          <a:latin typeface="Calibri" panose="020F0502020204030204" pitchFamily="34" charset="0"/>
                        </a:rPr>
                        <a:t>IT (01.02.2019)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a:effectLst/>
                          <a:latin typeface="Tahoma" panose="020B060403050404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Tahoma" panose="020B060403050404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Tahoma" panose="020B060403050404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Tahoma" panose="020B060403050404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effectLst/>
                          <a:latin typeface="Tahoma" panose="020B060403050404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1573549"/>
                  </a:ext>
                </a:extLst>
              </a:tr>
              <a:tr h="350032">
                <a:tc>
                  <a:txBody>
                    <a:bodyPr/>
                    <a:lstStyle/>
                    <a:p>
                      <a:pPr algn="ctr" fontAlgn="ctr"/>
                      <a:r>
                        <a:rPr lang="en-US" sz="900" b="0" i="0" u="none" strike="noStrike">
                          <a:effectLst/>
                          <a:latin typeface="Calibri" panose="020F0502020204030204" pitchFamily="34" charset="0"/>
                        </a:rPr>
                        <a:t>Kayıt sistemindeki hatalar ve eksiklikler</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Kayıt sürecinin uzaması veya öğrencinin derse girememesi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SIS'in aksaklıkları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Yeni Sistem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dirty="0">
                          <a:effectLst/>
                          <a:latin typeface="Calibri" panose="020F0502020204030204" pitchFamily="34" charset="0"/>
                        </a:rPr>
                        <a:t>216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err="1">
                          <a:effectLst/>
                          <a:latin typeface="Calibri" panose="020F0502020204030204" pitchFamily="34" charset="0"/>
                        </a:rPr>
                        <a:t>Yeni</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öğrenci</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bilgi</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sistemine</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geçilmesi</a:t>
                      </a:r>
                      <a:endParaRPr lang="en-US" sz="900" b="0" i="0" u="none" strike="noStrike" dirty="0">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a:effectLst/>
                          <a:latin typeface="Calibri" panose="020F0502020204030204" pitchFamily="34" charset="0"/>
                        </a:rPr>
                        <a:t>IT (01.02.2019)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a:effectLst/>
                          <a:latin typeface="Tahoma" panose="020B060403050404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effectLst/>
                          <a:latin typeface="Tahoma" panose="020B060403050404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a:effectLst/>
                          <a:latin typeface="Tahoma" panose="020B060403050404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a:effectLst/>
                          <a:latin typeface="Tahoma" panose="020B060403050404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effectLst/>
                          <a:latin typeface="Tahoma" panose="020B060403050404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57602880"/>
                  </a:ext>
                </a:extLst>
              </a:tr>
              <a:tr h="522180">
                <a:tc>
                  <a:txBody>
                    <a:bodyPr/>
                    <a:lstStyle/>
                    <a:p>
                      <a:pPr algn="ctr" fontAlgn="ctr"/>
                      <a:r>
                        <a:rPr lang="en-US" sz="900" b="0" i="0" u="none" strike="noStrike">
                          <a:effectLst/>
                          <a:latin typeface="Calibri" panose="020F0502020204030204" pitchFamily="34" charset="0"/>
                        </a:rPr>
                        <a:t>Kayıt sürecinin uzun olması</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Öğrencinin uygulama ağılrlıklı müfredata entegre olamaması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Ön kayıt/ kayıt sisteminin iyi planlanmaması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Yeni sistem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effectLst/>
                          <a:latin typeface="Calibri" panose="020F0502020204030204" pitchFamily="34" charset="0"/>
                        </a:rPr>
                        <a:t>280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Ön kayıt sisteminin değiştirilmesi/ Kayıt süreçlerinin ders başlangıç tarihinden öne çekilmesi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IT / Senato (01.02.2019)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a:effectLst/>
                          <a:latin typeface="Tahoma" panose="020B060403050404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2657438"/>
                  </a:ext>
                </a:extLst>
              </a:tr>
            </a:tbl>
          </a:graphicData>
        </a:graphic>
      </p:graphicFrame>
      <p:sp>
        <p:nvSpPr>
          <p:cNvPr id="31" name="143 Metin kutusu">
            <a:extLst>
              <a:ext uri="{FF2B5EF4-FFF2-40B4-BE49-F238E27FC236}">
                <a16:creationId xmlns:a16="http://schemas.microsoft.com/office/drawing/2014/main" id="{00000000-0008-0000-0400-000002000000}"/>
              </a:ext>
            </a:extLst>
          </p:cNvPr>
          <p:cNvSpPr txBox="1"/>
          <p:nvPr/>
        </p:nvSpPr>
        <p:spPr>
          <a:xfrm>
            <a:off x="442383" y="3406298"/>
            <a:ext cx="296334" cy="33490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a:extLst>
              <a:ext uri="{FF2B5EF4-FFF2-40B4-BE49-F238E27FC236}">
                <a16:creationId xmlns:a16="http://schemas.microsoft.com/office/drawing/2014/main" id="{00000000-0008-0000-0400-000003000000}"/>
              </a:ext>
            </a:extLst>
          </p:cNvPr>
          <p:cNvSpPr txBox="1"/>
          <p:nvPr/>
        </p:nvSpPr>
        <p:spPr>
          <a:xfrm>
            <a:off x="442383" y="3578390"/>
            <a:ext cx="296334" cy="32706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33" name="Picture 3"/>
          <p:cNvPicPr>
            <a:picLocks noChangeAspect="1"/>
          </p:cNvPicPr>
          <p:nvPr/>
        </p:nvPicPr>
        <p:blipFill>
          <a:blip r:embed="rId3"/>
          <a:stretch>
            <a:fillRect/>
          </a:stretch>
        </p:blipFill>
        <p:spPr>
          <a:xfrm>
            <a:off x="182708" y="1876520"/>
            <a:ext cx="552526" cy="258643"/>
          </a:xfrm>
          <a:prstGeom prst="rect">
            <a:avLst/>
          </a:prstGeom>
        </p:spPr>
      </p:pic>
    </p:spTree>
    <p:extLst>
      <p:ext uri="{BB962C8B-B14F-4D97-AF65-F5344CB8AC3E}">
        <p14:creationId xmlns:p14="http://schemas.microsoft.com/office/powerpoint/2010/main" val="11725920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439F893C-C32F-4835-A1E5-850973405C58}" type="slidenum">
              <a:rPr lang="tr-TR" smtClean="0"/>
              <a:t>19</a:t>
            </a:fld>
            <a:endParaRPr lang="tr-TR"/>
          </a:p>
        </p:txBody>
      </p:sp>
      <p:pic>
        <p:nvPicPr>
          <p:cNvPr id="6" name="Resim 5"/>
          <p:cNvPicPr/>
          <p:nvPr/>
        </p:nvPicPr>
        <p:blipFill>
          <a:blip r:embed="rId2"/>
          <a:stretch>
            <a:fillRect/>
          </a:stretch>
        </p:blipFill>
        <p:spPr>
          <a:xfrm>
            <a:off x="77416" y="35330"/>
            <a:ext cx="2736304" cy="576064"/>
          </a:xfrm>
          <a:prstGeom prst="rect">
            <a:avLst/>
          </a:prstGeom>
        </p:spPr>
      </p:pic>
      <p:sp>
        <p:nvSpPr>
          <p:cNvPr id="9" name="Metin kutusu 8"/>
          <p:cNvSpPr txBox="1"/>
          <p:nvPr/>
        </p:nvSpPr>
        <p:spPr>
          <a:xfrm>
            <a:off x="1447782" y="12462"/>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13" name="143 Metin kutusu">
            <a:extLst>
              <a:ext uri="{FF2B5EF4-FFF2-40B4-BE49-F238E27FC236}">
                <a16:creationId xmlns:a16="http://schemas.microsoft.com/office/drawing/2014/main" id="{00000000-0008-0000-0400-000002000000}"/>
              </a:ext>
            </a:extLst>
          </p:cNvPr>
          <p:cNvSpPr txBox="1"/>
          <p:nvPr/>
        </p:nvSpPr>
        <p:spPr>
          <a:xfrm>
            <a:off x="457200" y="458628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a:extLst>
              <a:ext uri="{FF2B5EF4-FFF2-40B4-BE49-F238E27FC236}">
                <a16:creationId xmlns:a16="http://schemas.microsoft.com/office/drawing/2014/main" id="{00000000-0008-0000-0400-000003000000}"/>
              </a:ext>
            </a:extLst>
          </p:cNvPr>
          <p:cNvSpPr txBox="1"/>
          <p:nvPr/>
        </p:nvSpPr>
        <p:spPr>
          <a:xfrm>
            <a:off x="457200" y="4757738"/>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17" name="Tablo 16"/>
          <p:cNvGraphicFramePr>
            <a:graphicFrameLocks noGrp="1"/>
          </p:cNvGraphicFramePr>
          <p:nvPr>
            <p:extLst>
              <p:ext uri="{D42A27DB-BD31-4B8C-83A1-F6EECF244321}">
                <p14:modId xmlns:p14="http://schemas.microsoft.com/office/powerpoint/2010/main" val="4120689250"/>
              </p:ext>
            </p:extLst>
          </p:nvPr>
        </p:nvGraphicFramePr>
        <p:xfrm>
          <a:off x="79448" y="692023"/>
          <a:ext cx="8784974" cy="6223635"/>
        </p:xfrm>
        <a:graphic>
          <a:graphicData uri="http://schemas.openxmlformats.org/drawingml/2006/table">
            <a:tbl>
              <a:tblPr/>
              <a:tblGrid>
                <a:gridCol w="1302648">
                  <a:extLst>
                    <a:ext uri="{9D8B030D-6E8A-4147-A177-3AD203B41FA5}">
                      <a16:colId xmlns:a16="http://schemas.microsoft.com/office/drawing/2014/main" val="1688383821"/>
                    </a:ext>
                  </a:extLst>
                </a:gridCol>
                <a:gridCol w="1019670">
                  <a:extLst>
                    <a:ext uri="{9D8B030D-6E8A-4147-A177-3AD203B41FA5}">
                      <a16:colId xmlns:a16="http://schemas.microsoft.com/office/drawing/2014/main" val="3701545400"/>
                    </a:ext>
                  </a:extLst>
                </a:gridCol>
                <a:gridCol w="161250">
                  <a:extLst>
                    <a:ext uri="{9D8B030D-6E8A-4147-A177-3AD203B41FA5}">
                      <a16:colId xmlns:a16="http://schemas.microsoft.com/office/drawing/2014/main" val="3870084446"/>
                    </a:ext>
                  </a:extLst>
                </a:gridCol>
                <a:gridCol w="1030738">
                  <a:extLst>
                    <a:ext uri="{9D8B030D-6E8A-4147-A177-3AD203B41FA5}">
                      <a16:colId xmlns:a16="http://schemas.microsoft.com/office/drawing/2014/main" val="1638626693"/>
                    </a:ext>
                  </a:extLst>
                </a:gridCol>
                <a:gridCol w="165993">
                  <a:extLst>
                    <a:ext uri="{9D8B030D-6E8A-4147-A177-3AD203B41FA5}">
                      <a16:colId xmlns:a16="http://schemas.microsoft.com/office/drawing/2014/main" val="413111569"/>
                    </a:ext>
                  </a:extLst>
                </a:gridCol>
                <a:gridCol w="784120">
                  <a:extLst>
                    <a:ext uri="{9D8B030D-6E8A-4147-A177-3AD203B41FA5}">
                      <a16:colId xmlns:a16="http://schemas.microsoft.com/office/drawing/2014/main" val="2489551007"/>
                    </a:ext>
                  </a:extLst>
                </a:gridCol>
                <a:gridCol w="194449">
                  <a:extLst>
                    <a:ext uri="{9D8B030D-6E8A-4147-A177-3AD203B41FA5}">
                      <a16:colId xmlns:a16="http://schemas.microsoft.com/office/drawing/2014/main" val="3089832631"/>
                    </a:ext>
                  </a:extLst>
                </a:gridCol>
                <a:gridCol w="316177">
                  <a:extLst>
                    <a:ext uri="{9D8B030D-6E8A-4147-A177-3AD203B41FA5}">
                      <a16:colId xmlns:a16="http://schemas.microsoft.com/office/drawing/2014/main" val="102746654"/>
                    </a:ext>
                  </a:extLst>
                </a:gridCol>
                <a:gridCol w="948531">
                  <a:extLst>
                    <a:ext uri="{9D8B030D-6E8A-4147-A177-3AD203B41FA5}">
                      <a16:colId xmlns:a16="http://schemas.microsoft.com/office/drawing/2014/main" val="274443296"/>
                    </a:ext>
                  </a:extLst>
                </a:gridCol>
                <a:gridCol w="726780">
                  <a:extLst>
                    <a:ext uri="{9D8B030D-6E8A-4147-A177-3AD203B41FA5}">
                      <a16:colId xmlns:a16="http://schemas.microsoft.com/office/drawing/2014/main" val="2247138622"/>
                    </a:ext>
                  </a:extLst>
                </a:gridCol>
                <a:gridCol w="1108627">
                  <a:extLst>
                    <a:ext uri="{9D8B030D-6E8A-4147-A177-3AD203B41FA5}">
                      <a16:colId xmlns:a16="http://schemas.microsoft.com/office/drawing/2014/main" val="1940107899"/>
                    </a:ext>
                  </a:extLst>
                </a:gridCol>
                <a:gridCol w="158087">
                  <a:extLst>
                    <a:ext uri="{9D8B030D-6E8A-4147-A177-3AD203B41FA5}">
                      <a16:colId xmlns:a16="http://schemas.microsoft.com/office/drawing/2014/main" val="3156041981"/>
                    </a:ext>
                  </a:extLst>
                </a:gridCol>
                <a:gridCol w="158087">
                  <a:extLst>
                    <a:ext uri="{9D8B030D-6E8A-4147-A177-3AD203B41FA5}">
                      <a16:colId xmlns:a16="http://schemas.microsoft.com/office/drawing/2014/main" val="2643842576"/>
                    </a:ext>
                  </a:extLst>
                </a:gridCol>
                <a:gridCol w="354118">
                  <a:extLst>
                    <a:ext uri="{9D8B030D-6E8A-4147-A177-3AD203B41FA5}">
                      <a16:colId xmlns:a16="http://schemas.microsoft.com/office/drawing/2014/main" val="638074053"/>
                    </a:ext>
                  </a:extLst>
                </a:gridCol>
                <a:gridCol w="355699">
                  <a:extLst>
                    <a:ext uri="{9D8B030D-6E8A-4147-A177-3AD203B41FA5}">
                      <a16:colId xmlns:a16="http://schemas.microsoft.com/office/drawing/2014/main" val="2777323797"/>
                    </a:ext>
                  </a:extLst>
                </a:gridCol>
              </a:tblGrid>
              <a:tr h="67350">
                <a:tc rowSpan="5" gridSpan="10">
                  <a:txBody>
                    <a:bodyPr/>
                    <a:lstStyle/>
                    <a:p>
                      <a:pPr algn="l" fontAlgn="b"/>
                      <a:r>
                        <a:rPr lang="en-US" sz="1800" b="0" i="0" u="none" strike="noStrike" dirty="0">
                          <a:effectLst/>
                          <a:latin typeface="Arial Tur" panose="020B0604020202020204" pitchFamily="34" charset="0"/>
                        </a:rPr>
                        <a:t>            MİMARLIK RİSK ANALİZİ</a:t>
                      </a:r>
                      <a:endParaRPr lang="en-US" sz="500" b="0" i="0" u="none" strike="noStrike" dirty="0">
                        <a:effectLst/>
                        <a:latin typeface="Arial Tur"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gridSpan="3">
                  <a:txBody>
                    <a:bodyPr/>
                    <a:lstStyle/>
                    <a:p>
                      <a:pPr algn="l" fontAlgn="ctr"/>
                      <a:r>
                        <a:rPr lang="en-US" sz="600" b="1" i="0" u="none" strike="noStrike">
                          <a:effectLst/>
                          <a:latin typeface="Calibri" panose="020F0502020204030204" pitchFamily="34" charset="0"/>
                        </a:rPr>
                        <a:t>Doküman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500" b="0" i="0" u="none" strike="noStrike">
                          <a:effectLst/>
                          <a:latin typeface="Verdana" panose="020B0604030504040204" pitchFamily="34" charset="0"/>
                        </a:rPr>
                        <a:t>Mİ-RA-0001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242111912"/>
                  </a:ext>
                </a:extLst>
              </a:tr>
              <a:tr h="67350">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600" b="1" i="0" u="none" strike="noStrike">
                          <a:effectLst/>
                          <a:latin typeface="Calibri" panose="020F0502020204030204" pitchFamily="34" charset="0"/>
                        </a:rPr>
                        <a:t>Yayın Tarihi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500" b="0" i="0" u="none" strike="noStrike">
                          <a:effectLst/>
                          <a:latin typeface="Verdana" panose="020B0604030504040204" pitchFamily="34" charset="0"/>
                        </a:rPr>
                        <a:t>03.05.2018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3349439244"/>
                  </a:ext>
                </a:extLst>
              </a:tr>
              <a:tr h="67350">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600" b="1" i="0" u="none" strike="noStrike">
                          <a:effectLst/>
                          <a:latin typeface="Calibri" panose="020F0502020204030204" pitchFamily="34" charset="0"/>
                        </a:rPr>
                        <a:t>Değişiklik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500" b="0" i="0" u="none" strike="noStrike">
                          <a:effectLst/>
                          <a:latin typeface="Verdan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366916452"/>
                  </a:ext>
                </a:extLst>
              </a:tr>
              <a:tr h="67350">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600" b="1" i="0" u="none" strike="noStrike">
                          <a:effectLst/>
                          <a:latin typeface="Calibri" panose="020F0502020204030204" pitchFamily="34" charset="0"/>
                        </a:rPr>
                        <a:t>Değişiklik Tarihi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500" b="0" i="0" u="none" strike="noStrike">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90938497"/>
                  </a:ext>
                </a:extLst>
              </a:tr>
              <a:tr h="67350">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600" b="1" i="0" u="none" strike="noStrike">
                          <a:effectLst/>
                          <a:latin typeface="Calibri" panose="020F0502020204030204" pitchFamily="34" charset="0"/>
                        </a:rPr>
                        <a:t>Sayfa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500" b="0" i="0" u="none" strike="noStrike">
                          <a:effectLst/>
                          <a:latin typeface="Verdana" panose="020B0604030504040204" pitchFamily="34" charset="0"/>
                        </a:rPr>
                        <a:t>1/1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664564510"/>
                  </a:ext>
                </a:extLst>
              </a:tr>
              <a:tr h="67350">
                <a:tc rowSpan="2">
                  <a:txBody>
                    <a:bodyPr/>
                    <a:lstStyle/>
                    <a:p>
                      <a:pPr algn="l" fontAlgn="b"/>
                      <a:r>
                        <a:rPr lang="sv-SE" sz="600" b="1" i="0" u="none" strike="noStrike">
                          <a:effectLst/>
                          <a:latin typeface="Calibri" panose="020F0502020204030204" pitchFamily="34" charset="0"/>
                        </a:rPr>
                        <a:t>Olası Risk Türü (Potential Risk Mode)</a:t>
                      </a:r>
                      <a:endParaRPr lang="sv-SE" sz="500" b="0" i="0" u="none" strike="noStrike">
                        <a:effectLst/>
                        <a:latin typeface="Arial Tur"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sv-SE" sz="600" b="1" i="0" u="none" strike="noStrike">
                          <a:effectLst/>
                          <a:latin typeface="Calibri" panose="020F050202020403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6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50304201"/>
                  </a:ext>
                </a:extLst>
              </a:tr>
              <a:tr h="2020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extLst>
                  <a:ext uri="{0D108BD9-81ED-4DB2-BD59-A6C34878D82A}">
                    <a16:rowId xmlns:a16="http://schemas.microsoft.com/office/drawing/2014/main" val="150797374"/>
                  </a:ext>
                </a:extLst>
              </a:tr>
              <a:tr h="456014">
                <a:tc>
                  <a:txBody>
                    <a:bodyPr/>
                    <a:lstStyle/>
                    <a:p>
                      <a:pPr algn="ctr" fontAlgn="ctr"/>
                      <a:r>
                        <a:rPr lang="en-US" sz="1000" b="0" i="0" u="none" strike="noStrike" dirty="0">
                          <a:effectLst/>
                          <a:latin typeface="Calibri" panose="020F0502020204030204" pitchFamily="34" charset="0"/>
                        </a:rPr>
                        <a:t>Z1- </a:t>
                      </a:r>
                      <a:r>
                        <a:rPr lang="en-US" sz="1000" b="0" i="0" u="none" strike="noStrike" dirty="0" err="1">
                          <a:effectLst/>
                          <a:latin typeface="Calibri" panose="020F0502020204030204" pitchFamily="34" charset="0"/>
                        </a:rPr>
                        <a:t>Akademik</a:t>
                      </a:r>
                      <a:r>
                        <a:rPr lang="en-US" sz="1000" b="0" i="0" u="none" strike="noStrike" dirty="0">
                          <a:effectLst/>
                          <a:latin typeface="Calibri" panose="020F0502020204030204" pitchFamily="34" charset="0"/>
                        </a:rPr>
                        <a:t> </a:t>
                      </a:r>
                      <a:r>
                        <a:rPr lang="en-US" sz="1000" b="0" i="0" u="none" strike="noStrike" dirty="0" err="1">
                          <a:effectLst/>
                          <a:latin typeface="Calibri" panose="020F0502020204030204" pitchFamily="34" charset="0"/>
                        </a:rPr>
                        <a:t>personelin</a:t>
                      </a:r>
                      <a:r>
                        <a:rPr lang="en-US" sz="1000" b="0" i="0" u="none" strike="noStrike" dirty="0">
                          <a:effectLst/>
                          <a:latin typeface="Calibri" panose="020F0502020204030204" pitchFamily="34" charset="0"/>
                        </a:rPr>
                        <a:t> </a:t>
                      </a:r>
                      <a:r>
                        <a:rPr lang="en-US" sz="1000" b="0" i="0" u="none" strike="noStrike" dirty="0" err="1">
                          <a:effectLst/>
                          <a:latin typeface="Calibri" panose="020F0502020204030204" pitchFamily="34" charset="0"/>
                        </a:rPr>
                        <a:t>sayıca</a:t>
                      </a:r>
                      <a:r>
                        <a:rPr lang="en-US" sz="1000" b="0" i="0" u="none" strike="noStrike" dirty="0">
                          <a:effectLst/>
                          <a:latin typeface="Calibri" panose="020F0502020204030204" pitchFamily="34" charset="0"/>
                        </a:rPr>
                        <a:t> </a:t>
                      </a:r>
                      <a:r>
                        <a:rPr lang="en-US" sz="1000" b="0" i="0" u="none" strike="noStrike" dirty="0" err="1">
                          <a:effectLst/>
                          <a:latin typeface="Calibri" panose="020F0502020204030204" pitchFamily="34" charset="0"/>
                        </a:rPr>
                        <a:t>yetersiz</a:t>
                      </a:r>
                      <a:r>
                        <a:rPr lang="en-US" sz="1000" b="0" i="0" u="none" strike="noStrike" dirty="0">
                          <a:effectLst/>
                          <a:latin typeface="Calibri" panose="020F0502020204030204" pitchFamily="34" charset="0"/>
                        </a:rPr>
                        <a:t> </a:t>
                      </a:r>
                      <a:r>
                        <a:rPr lang="en-US" sz="1000" b="0" i="0" u="none" strike="noStrike" dirty="0" err="1">
                          <a:effectLst/>
                          <a:latin typeface="Calibri" panose="020F0502020204030204" pitchFamily="34" charset="0"/>
                        </a:rPr>
                        <a:t>olması</a:t>
                      </a:r>
                      <a:endParaRPr lang="en-US" sz="1000" b="0" i="0" u="none" strike="noStrike" dirty="0">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err="1">
                          <a:effectLst/>
                          <a:latin typeface="Calibri" panose="020F0502020204030204" pitchFamily="34" charset="0"/>
                        </a:rPr>
                        <a:t>Akademisyenlerin</a:t>
                      </a:r>
                      <a:r>
                        <a:rPr lang="en-US" sz="1000" b="0" i="0" u="none" strike="noStrike" dirty="0">
                          <a:effectLst/>
                          <a:latin typeface="Calibri" panose="020F0502020204030204" pitchFamily="34" charset="0"/>
                        </a:rPr>
                        <a:t> </a:t>
                      </a:r>
                      <a:r>
                        <a:rPr lang="en-US" sz="1000" b="0" i="0" u="none" strike="noStrike" dirty="0" err="1">
                          <a:effectLst/>
                          <a:latin typeface="Calibri" panose="020F0502020204030204" pitchFamily="34" charset="0"/>
                        </a:rPr>
                        <a:t>bilimsel</a:t>
                      </a:r>
                      <a:r>
                        <a:rPr lang="en-US" sz="1000" b="0" i="0" u="none" strike="noStrike" dirty="0">
                          <a:effectLst/>
                          <a:latin typeface="Calibri" panose="020F0502020204030204" pitchFamily="34" charset="0"/>
                        </a:rPr>
                        <a:t> </a:t>
                      </a:r>
                      <a:r>
                        <a:rPr lang="en-US" sz="1000" b="0" i="0" u="none" strike="noStrike" dirty="0" err="1">
                          <a:effectLst/>
                          <a:latin typeface="Calibri" panose="020F0502020204030204" pitchFamily="34" charset="0"/>
                        </a:rPr>
                        <a:t>araştırmalara</a:t>
                      </a:r>
                      <a:r>
                        <a:rPr lang="en-US" sz="1000" b="0" i="0" u="none" strike="noStrike" dirty="0">
                          <a:effectLst/>
                          <a:latin typeface="Calibri" panose="020F0502020204030204" pitchFamily="34" charset="0"/>
                        </a:rPr>
                        <a:t> </a:t>
                      </a:r>
                      <a:r>
                        <a:rPr lang="en-US" sz="1000" b="0" i="0" u="none" strike="noStrike" dirty="0" err="1">
                          <a:effectLst/>
                          <a:latin typeface="Calibri" panose="020F0502020204030204" pitchFamily="34" charset="0"/>
                        </a:rPr>
                        <a:t>vakit</a:t>
                      </a:r>
                      <a:r>
                        <a:rPr lang="en-US" sz="1000" b="0" i="0" u="none" strike="noStrike" dirty="0">
                          <a:effectLst/>
                          <a:latin typeface="Calibri" panose="020F0502020204030204" pitchFamily="34" charset="0"/>
                        </a:rPr>
                        <a:t> </a:t>
                      </a:r>
                      <a:r>
                        <a:rPr lang="en-US" sz="1000" b="0" i="0" u="none" strike="noStrike" dirty="0" err="1">
                          <a:effectLst/>
                          <a:latin typeface="Calibri" panose="020F0502020204030204" pitchFamily="34" charset="0"/>
                        </a:rPr>
                        <a:t>ayıramaması</a:t>
                      </a:r>
                      <a:endParaRPr lang="en-US" sz="1000" b="0" i="0" u="none" strike="noStrike" dirty="0">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FF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Öğrenci sayısının fazla olması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FF0000"/>
                          </a:solidFill>
                          <a:effectLst/>
                          <a:latin typeface="Calibri" panose="020F050202020403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Yarı zamanlı öğretim elemanı alınması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FF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effectLst/>
                          <a:latin typeface="Calibri" panose="020F0502020204030204" pitchFamily="34" charset="0"/>
                        </a:rPr>
                        <a:t>225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Kadro sayısının artırılması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Üst yönetim (31.12.2019)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FF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FF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FF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FF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92455066"/>
                  </a:ext>
                </a:extLst>
              </a:tr>
              <a:tr h="680513">
                <a:tc>
                  <a:txBody>
                    <a:bodyPr/>
                    <a:lstStyle/>
                    <a:p>
                      <a:pPr algn="ctr" fontAlgn="ctr"/>
                      <a:r>
                        <a:rPr lang="en-US" sz="1000" b="0" i="0" u="none" strike="noStrike">
                          <a:effectLst/>
                          <a:latin typeface="Calibri" panose="020F0502020204030204" pitchFamily="34" charset="0"/>
                        </a:rPr>
                        <a:t>Z2-Akademik ve idari işleyişte iş tanımlarının, görev alanlarının belirsizliği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err="1">
                          <a:effectLst/>
                          <a:latin typeface="Calibri" panose="020F0502020204030204" pitchFamily="34" charset="0"/>
                        </a:rPr>
                        <a:t>Motivasyon</a:t>
                      </a:r>
                      <a:r>
                        <a:rPr lang="en-US" sz="1000" b="0" i="0" u="none" strike="noStrike" dirty="0">
                          <a:effectLst/>
                          <a:latin typeface="Calibri" panose="020F0502020204030204" pitchFamily="34" charset="0"/>
                        </a:rPr>
                        <a:t> </a:t>
                      </a:r>
                      <a:r>
                        <a:rPr lang="en-US" sz="1000" b="0" i="0" u="none" strike="noStrike" dirty="0" err="1">
                          <a:effectLst/>
                          <a:latin typeface="Calibri" panose="020F0502020204030204" pitchFamily="34" charset="0"/>
                        </a:rPr>
                        <a:t>ve</a:t>
                      </a:r>
                      <a:r>
                        <a:rPr lang="en-US" sz="1000" b="0" i="0" u="none" strike="noStrike" dirty="0">
                          <a:effectLst/>
                          <a:latin typeface="Calibri" panose="020F0502020204030204" pitchFamily="34" charset="0"/>
                        </a:rPr>
                        <a:t> </a:t>
                      </a:r>
                      <a:r>
                        <a:rPr lang="en-US" sz="1000" b="0" i="0" u="none" strike="noStrike" dirty="0" err="1">
                          <a:effectLst/>
                          <a:latin typeface="Calibri" panose="020F0502020204030204" pitchFamily="34" charset="0"/>
                        </a:rPr>
                        <a:t>enerji</a:t>
                      </a:r>
                      <a:r>
                        <a:rPr lang="en-US" sz="1000" b="0" i="0" u="none" strike="noStrike" dirty="0">
                          <a:effectLst/>
                          <a:latin typeface="Calibri" panose="020F0502020204030204" pitchFamily="34" charset="0"/>
                        </a:rPr>
                        <a:t> </a:t>
                      </a:r>
                      <a:r>
                        <a:rPr lang="en-US" sz="1000" b="0" i="0" u="none" strike="noStrike" dirty="0" err="1">
                          <a:effectLst/>
                          <a:latin typeface="Calibri" panose="020F0502020204030204" pitchFamily="34" charset="0"/>
                        </a:rPr>
                        <a:t>kaybı</a:t>
                      </a:r>
                      <a:endParaRPr lang="en-US" sz="1000" b="0" i="0" u="none" strike="noStrike" dirty="0">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dirty="0">
                          <a:solidFill>
                            <a:srgbClr val="FF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err="1">
                          <a:effectLst/>
                          <a:latin typeface="Calibri" panose="020F0502020204030204" pitchFamily="34" charset="0"/>
                        </a:rPr>
                        <a:t>Görev</a:t>
                      </a:r>
                      <a:r>
                        <a:rPr lang="en-US" sz="1000" b="0" i="0" u="none" strike="noStrike" dirty="0">
                          <a:effectLst/>
                          <a:latin typeface="Calibri" panose="020F0502020204030204" pitchFamily="34" charset="0"/>
                        </a:rPr>
                        <a:t> </a:t>
                      </a:r>
                      <a:r>
                        <a:rPr lang="en-US" sz="1000" b="0" i="0" u="none" strike="noStrike" dirty="0" err="1">
                          <a:effectLst/>
                          <a:latin typeface="Calibri" panose="020F0502020204030204" pitchFamily="34" charset="0"/>
                        </a:rPr>
                        <a:t>tanımlarının</a:t>
                      </a:r>
                      <a:r>
                        <a:rPr lang="en-US" sz="1000" b="0" i="0" u="none" strike="noStrike" dirty="0">
                          <a:effectLst/>
                          <a:latin typeface="Calibri" panose="020F0502020204030204" pitchFamily="34" charset="0"/>
                        </a:rPr>
                        <a:t> net </a:t>
                      </a:r>
                      <a:r>
                        <a:rPr lang="en-US" sz="1000" b="0" i="0" u="none" strike="noStrike" dirty="0" err="1">
                          <a:effectLst/>
                          <a:latin typeface="Calibri" panose="020F0502020204030204" pitchFamily="34" charset="0"/>
                        </a:rPr>
                        <a:t>olmaması</a:t>
                      </a:r>
                      <a:endParaRPr lang="en-US" sz="1000" b="0" i="0" u="none" strike="noStrike" dirty="0">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FF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Yok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FF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effectLst/>
                          <a:latin typeface="Calibri" panose="020F0502020204030204" pitchFamily="34" charset="0"/>
                        </a:rPr>
                        <a:t>350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İdari ve akademik görev tanımlarının net olarak belirlenmesi ve duyurulması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Üst yönetim (01.09.2018)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effectLst/>
                          <a:latin typeface="Calibri" panose="020F0502020204030204" pitchFamily="34" charset="0"/>
                        </a:rPr>
                        <a:t>Görev tanımları Üniversite ortak sürücüsüne (K Drive) yüklenmiştir. (24.09.2018)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FF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FF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FF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FF0000"/>
                          </a:solidFill>
                          <a:effectLst/>
                          <a:latin typeface="Calibri" panose="020F0502020204030204" pitchFamily="34" charset="0"/>
                        </a:rPr>
                        <a:t>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00651578"/>
                  </a:ext>
                </a:extLst>
              </a:tr>
              <a:tr h="568264">
                <a:tc>
                  <a:txBody>
                    <a:bodyPr/>
                    <a:lstStyle/>
                    <a:p>
                      <a:pPr algn="ctr" fontAlgn="ctr"/>
                      <a:r>
                        <a:rPr lang="en-US" sz="1000" b="0" i="0" u="none" strike="noStrike">
                          <a:effectLst/>
                          <a:latin typeface="Calibri" panose="020F0502020204030204" pitchFamily="34" charset="0"/>
                        </a:rPr>
                        <a:t>Z3-Üretilen yayınların azlığı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Üniversite ve akademisyen başarı oranının düşmesi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FF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err="1">
                          <a:effectLst/>
                          <a:latin typeface="Calibri" panose="020F0502020204030204" pitchFamily="34" charset="0"/>
                        </a:rPr>
                        <a:t>Araştırma</a:t>
                      </a:r>
                      <a:r>
                        <a:rPr lang="en-US" sz="1000" b="0" i="0" u="none" strike="noStrike" dirty="0">
                          <a:effectLst/>
                          <a:latin typeface="Calibri" panose="020F0502020204030204" pitchFamily="34" charset="0"/>
                        </a:rPr>
                        <a:t> </a:t>
                      </a:r>
                      <a:r>
                        <a:rPr lang="en-US" sz="1000" b="0" i="0" u="none" strike="noStrike" dirty="0" err="1">
                          <a:effectLst/>
                          <a:latin typeface="Calibri" panose="020F0502020204030204" pitchFamily="34" charset="0"/>
                        </a:rPr>
                        <a:t>için</a:t>
                      </a:r>
                      <a:r>
                        <a:rPr lang="en-US" sz="1000" b="0" i="0" u="none" strike="noStrike" dirty="0">
                          <a:effectLst/>
                          <a:latin typeface="Calibri" panose="020F0502020204030204" pitchFamily="34" charset="0"/>
                        </a:rPr>
                        <a:t> </a:t>
                      </a:r>
                      <a:r>
                        <a:rPr lang="en-US" sz="1000" b="0" i="0" u="none" strike="noStrike" dirty="0" err="1">
                          <a:effectLst/>
                          <a:latin typeface="Calibri" panose="020F0502020204030204" pitchFamily="34" charset="0"/>
                        </a:rPr>
                        <a:t>gerekli</a:t>
                      </a:r>
                      <a:r>
                        <a:rPr lang="en-US" sz="1000" b="0" i="0" u="none" strike="noStrike" dirty="0">
                          <a:effectLst/>
                          <a:latin typeface="Calibri" panose="020F0502020204030204" pitchFamily="34" charset="0"/>
                        </a:rPr>
                        <a:t> </a:t>
                      </a:r>
                      <a:r>
                        <a:rPr lang="en-US" sz="1000" b="0" i="0" u="none" strike="noStrike" dirty="0" err="1">
                          <a:effectLst/>
                          <a:latin typeface="Calibri" panose="020F0502020204030204" pitchFamily="34" charset="0"/>
                        </a:rPr>
                        <a:t>kaynak</a:t>
                      </a:r>
                      <a:r>
                        <a:rPr lang="en-US" sz="1000" b="0" i="0" u="none" strike="noStrike" dirty="0">
                          <a:effectLst/>
                          <a:latin typeface="Calibri" panose="020F0502020204030204" pitchFamily="34" charset="0"/>
                        </a:rPr>
                        <a:t> (</a:t>
                      </a:r>
                      <a:r>
                        <a:rPr lang="en-US" sz="1000" b="0" i="0" u="none" strike="noStrike" dirty="0" err="1">
                          <a:effectLst/>
                          <a:latin typeface="Calibri" panose="020F0502020204030204" pitchFamily="34" charset="0"/>
                        </a:rPr>
                        <a:t>yazılım</a:t>
                      </a:r>
                      <a:r>
                        <a:rPr lang="en-US" sz="1000" b="0" i="0" u="none" strike="noStrike" dirty="0">
                          <a:effectLst/>
                          <a:latin typeface="Calibri" panose="020F0502020204030204" pitchFamily="34" charset="0"/>
                        </a:rPr>
                        <a:t>, </a:t>
                      </a:r>
                      <a:r>
                        <a:rPr lang="en-US" sz="1000" b="0" i="0" u="none" strike="noStrike" dirty="0" err="1">
                          <a:effectLst/>
                          <a:latin typeface="Calibri" panose="020F0502020204030204" pitchFamily="34" charset="0"/>
                        </a:rPr>
                        <a:t>laboratuvarlar</a:t>
                      </a:r>
                      <a:r>
                        <a:rPr lang="en-US" sz="1000" b="0" i="0" u="none" strike="noStrike" dirty="0">
                          <a:effectLst/>
                          <a:latin typeface="Calibri" panose="020F0502020204030204" pitchFamily="34" charset="0"/>
                        </a:rPr>
                        <a:t>, </a:t>
                      </a:r>
                      <a:r>
                        <a:rPr lang="en-US" sz="1000" b="0" i="0" u="none" strike="noStrike" dirty="0" err="1">
                          <a:effectLst/>
                          <a:latin typeface="Calibri" panose="020F0502020204030204" pitchFamily="34" charset="0"/>
                        </a:rPr>
                        <a:t>yayın</a:t>
                      </a:r>
                      <a:r>
                        <a:rPr lang="en-US" sz="1000" b="0" i="0" u="none" strike="noStrike" dirty="0">
                          <a:effectLst/>
                          <a:latin typeface="Calibri" panose="020F0502020204030204" pitchFamily="34" charset="0"/>
                        </a:rPr>
                        <a:t> vs.) </a:t>
                      </a:r>
                      <a:r>
                        <a:rPr lang="en-US" sz="1000" b="0" i="0" u="none" strike="noStrike" dirty="0" err="1">
                          <a:effectLst/>
                          <a:latin typeface="Calibri" panose="020F0502020204030204" pitchFamily="34" charset="0"/>
                        </a:rPr>
                        <a:t>eksikliği</a:t>
                      </a:r>
                      <a:endParaRPr lang="en-US" sz="1000" b="0" i="0" u="none" strike="noStrike" dirty="0">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dirty="0">
                          <a:solidFill>
                            <a:srgbClr val="FF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err="1">
                          <a:effectLst/>
                          <a:latin typeface="Calibri" panose="020F0502020204030204" pitchFamily="34" charset="0"/>
                        </a:rPr>
                        <a:t>Başka</a:t>
                      </a:r>
                      <a:r>
                        <a:rPr lang="en-US" sz="1000" b="0" i="0" u="none" strike="noStrike" dirty="0">
                          <a:effectLst/>
                          <a:latin typeface="Calibri" panose="020F0502020204030204" pitchFamily="34" charset="0"/>
                        </a:rPr>
                        <a:t> </a:t>
                      </a:r>
                      <a:r>
                        <a:rPr lang="en-US" sz="1000" b="0" i="0" u="none" strike="noStrike" dirty="0" err="1">
                          <a:effectLst/>
                          <a:latin typeface="Calibri" panose="020F0502020204030204" pitchFamily="34" charset="0"/>
                        </a:rPr>
                        <a:t>üniversitelerle</a:t>
                      </a:r>
                      <a:r>
                        <a:rPr lang="en-US" sz="1000" b="0" i="0" u="none" strike="noStrike" dirty="0">
                          <a:effectLst/>
                          <a:latin typeface="Calibri" panose="020F0502020204030204" pitchFamily="34" charset="0"/>
                        </a:rPr>
                        <a:t> </a:t>
                      </a:r>
                      <a:r>
                        <a:rPr lang="en-US" sz="1000" b="0" i="0" u="none" strike="noStrike" dirty="0" err="1">
                          <a:effectLst/>
                          <a:latin typeface="Calibri" panose="020F0502020204030204" pitchFamily="34" charset="0"/>
                        </a:rPr>
                        <a:t>işbirliği</a:t>
                      </a:r>
                      <a:endParaRPr lang="en-US" sz="1000" b="0" i="0" u="none" strike="noStrike" dirty="0">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dirty="0">
                          <a:solidFill>
                            <a:srgbClr val="FF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dirty="0">
                          <a:effectLst/>
                          <a:latin typeface="Calibri" panose="020F0502020204030204" pitchFamily="34" charset="0"/>
                        </a:rPr>
                        <a:t>250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Araştırma kaynağı için veri tabanı temin edilmesi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Üst yönetim (31.12.2019)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0619362"/>
                  </a:ext>
                </a:extLst>
              </a:tr>
              <a:tr h="456014">
                <a:tc>
                  <a:txBody>
                    <a:bodyPr/>
                    <a:lstStyle/>
                    <a:p>
                      <a:pPr algn="ctr" fontAlgn="ctr"/>
                      <a:r>
                        <a:rPr lang="en-US" sz="1000" b="0" i="0" u="none" strike="noStrike">
                          <a:effectLst/>
                          <a:latin typeface="Calibri" panose="020F0502020204030204" pitchFamily="34" charset="0"/>
                        </a:rPr>
                        <a:t>Z4- Derslik ve stüdyoların mimari ve teknik bakımdan yetersiz olması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Eğitim kalitesinin düşmesi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FF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Programın gerektirdiği altyapı ve donatı eksikliği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FF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effectLst/>
                          <a:latin typeface="Calibri" panose="020F0502020204030204" pitchFamily="34" charset="0"/>
                        </a:rPr>
                        <a:t>Yok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dirty="0">
                          <a:solidFill>
                            <a:srgbClr val="FF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dirty="0">
                          <a:effectLst/>
                          <a:latin typeface="Calibri" panose="020F0502020204030204" pitchFamily="34" charset="0"/>
                        </a:rPr>
                        <a:t>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err="1">
                          <a:effectLst/>
                          <a:latin typeface="Calibri" panose="020F0502020204030204" pitchFamily="34" charset="0"/>
                        </a:rPr>
                        <a:t>Yeni</a:t>
                      </a:r>
                      <a:r>
                        <a:rPr lang="en-US" sz="1000" b="0" i="0" u="none" strike="noStrike" dirty="0">
                          <a:effectLst/>
                          <a:latin typeface="Calibri" panose="020F0502020204030204" pitchFamily="34" charset="0"/>
                        </a:rPr>
                        <a:t> </a:t>
                      </a:r>
                      <a:r>
                        <a:rPr lang="en-US" sz="1000" b="0" i="0" u="none" strike="noStrike" dirty="0" err="1">
                          <a:effectLst/>
                          <a:latin typeface="Calibri" panose="020F0502020204030204" pitchFamily="34" charset="0"/>
                        </a:rPr>
                        <a:t>binanın</a:t>
                      </a:r>
                      <a:r>
                        <a:rPr lang="en-US" sz="1000" b="0" i="0" u="none" strike="noStrike" dirty="0">
                          <a:effectLst/>
                          <a:latin typeface="Calibri" panose="020F0502020204030204" pitchFamily="34" charset="0"/>
                        </a:rPr>
                        <a:t> </a:t>
                      </a:r>
                      <a:r>
                        <a:rPr lang="en-US" sz="1000" b="0" i="0" u="none" strike="noStrike" dirty="0" err="1">
                          <a:effectLst/>
                          <a:latin typeface="Calibri" panose="020F0502020204030204" pitchFamily="34" charset="0"/>
                        </a:rPr>
                        <a:t>tamamlanması</a:t>
                      </a:r>
                      <a:endParaRPr lang="en-US" sz="1000" b="0" i="0" u="none" strike="noStrike" dirty="0">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err="1">
                          <a:effectLst/>
                          <a:latin typeface="Calibri" panose="020F0502020204030204" pitchFamily="34" charset="0"/>
                        </a:rPr>
                        <a:t>Üst</a:t>
                      </a:r>
                      <a:r>
                        <a:rPr lang="en-US" sz="1000" b="0" i="0" u="none" strike="noStrike" dirty="0">
                          <a:effectLst/>
                          <a:latin typeface="Calibri" panose="020F0502020204030204" pitchFamily="34" charset="0"/>
                        </a:rPr>
                        <a:t> </a:t>
                      </a:r>
                      <a:r>
                        <a:rPr lang="en-US" sz="1000" b="0" i="0" u="none" strike="noStrike" dirty="0" err="1">
                          <a:effectLst/>
                          <a:latin typeface="Calibri" panose="020F0502020204030204" pitchFamily="34" charset="0"/>
                        </a:rPr>
                        <a:t>yönetim</a:t>
                      </a:r>
                      <a:r>
                        <a:rPr lang="en-US" sz="1000" b="0" i="0" u="none" strike="noStrike" dirty="0">
                          <a:effectLst/>
                          <a:latin typeface="Calibri" panose="020F0502020204030204" pitchFamily="34" charset="0"/>
                        </a:rPr>
                        <a:t> (01.02.2019)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4091137"/>
                  </a:ext>
                </a:extLst>
              </a:tr>
              <a:tr h="680513">
                <a:tc>
                  <a:txBody>
                    <a:bodyPr/>
                    <a:lstStyle/>
                    <a:p>
                      <a:pPr algn="ctr" fontAlgn="ctr"/>
                      <a:r>
                        <a:rPr lang="en-US" sz="1000" b="0" i="0" u="none" strike="noStrike">
                          <a:effectLst/>
                          <a:latin typeface="Calibri" panose="020F0502020204030204" pitchFamily="34" charset="0"/>
                        </a:rPr>
                        <a:t>Z5- Derslik ve stüdyo sayısının yetersiz olması, sergi, atölye vb. mekanların eksikliği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Eğitim kalitesinin düşmesi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FF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Yeni eğitim binasının tamamlanmaması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FF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Geçici ve yetersiz derslik, stüdyo ve sergi mekanlarının oluşturulması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FF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effectLst/>
                          <a:latin typeface="Calibri" panose="020F0502020204030204" pitchFamily="34" charset="0"/>
                        </a:rPr>
                        <a:t>140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err="1">
                          <a:effectLst/>
                          <a:latin typeface="Calibri" panose="020F0502020204030204" pitchFamily="34" charset="0"/>
                        </a:rPr>
                        <a:t>Yeni</a:t>
                      </a:r>
                      <a:r>
                        <a:rPr lang="en-US" sz="1000" b="0" i="0" u="none" strike="noStrike" dirty="0">
                          <a:effectLst/>
                          <a:latin typeface="Calibri" panose="020F0502020204030204" pitchFamily="34" charset="0"/>
                        </a:rPr>
                        <a:t> </a:t>
                      </a:r>
                      <a:r>
                        <a:rPr lang="en-US" sz="1000" b="0" i="0" u="none" strike="noStrike" dirty="0" err="1">
                          <a:effectLst/>
                          <a:latin typeface="Calibri" panose="020F0502020204030204" pitchFamily="34" charset="0"/>
                        </a:rPr>
                        <a:t>binanın</a:t>
                      </a:r>
                      <a:r>
                        <a:rPr lang="en-US" sz="1000" b="0" i="0" u="none" strike="noStrike" dirty="0">
                          <a:effectLst/>
                          <a:latin typeface="Calibri" panose="020F0502020204030204" pitchFamily="34" charset="0"/>
                        </a:rPr>
                        <a:t> </a:t>
                      </a:r>
                      <a:r>
                        <a:rPr lang="en-US" sz="1000" b="0" i="0" u="none" strike="noStrike" dirty="0" err="1">
                          <a:effectLst/>
                          <a:latin typeface="Calibri" panose="020F0502020204030204" pitchFamily="34" charset="0"/>
                        </a:rPr>
                        <a:t>tamamlanması</a:t>
                      </a:r>
                      <a:endParaRPr lang="en-US" sz="1000" b="0" i="0" u="none" strike="noStrike" dirty="0">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err="1">
                          <a:effectLst/>
                          <a:latin typeface="Calibri" panose="020F0502020204030204" pitchFamily="34" charset="0"/>
                        </a:rPr>
                        <a:t>Üst</a:t>
                      </a:r>
                      <a:r>
                        <a:rPr lang="en-US" sz="1000" b="0" i="0" u="none" strike="noStrike" dirty="0">
                          <a:effectLst/>
                          <a:latin typeface="Calibri" panose="020F0502020204030204" pitchFamily="34" charset="0"/>
                        </a:rPr>
                        <a:t> </a:t>
                      </a:r>
                      <a:r>
                        <a:rPr lang="en-US" sz="1000" b="0" i="0" u="none" strike="noStrike" dirty="0" err="1">
                          <a:effectLst/>
                          <a:latin typeface="Calibri" panose="020F0502020204030204" pitchFamily="34" charset="0"/>
                        </a:rPr>
                        <a:t>yönetim</a:t>
                      </a:r>
                      <a:r>
                        <a:rPr lang="en-US" sz="1000" b="0" i="0" u="none" strike="noStrike" dirty="0">
                          <a:effectLst/>
                          <a:latin typeface="Calibri" panose="020F0502020204030204" pitchFamily="34" charset="0"/>
                        </a:rPr>
                        <a:t> (01.02.2019)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87297290"/>
                  </a:ext>
                </a:extLst>
              </a:tr>
              <a:tr h="568264">
                <a:tc>
                  <a:txBody>
                    <a:bodyPr/>
                    <a:lstStyle/>
                    <a:p>
                      <a:pPr algn="ctr" fontAlgn="ctr"/>
                      <a:r>
                        <a:rPr lang="en-US" sz="1000" b="0" i="0" u="none" strike="noStrike">
                          <a:effectLst/>
                          <a:latin typeface="Calibri" panose="020F0502020204030204" pitchFamily="34" charset="0"/>
                        </a:rPr>
                        <a:t>Z6-Bilgisayarlı grafik tasarım, aydınlatma laboratuvarları ve maket atölyelerinin bulunmaması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Öğrencilerin meslekleri için gerekli programları etkin öğrenememeleri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FF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Altyapı ve donatı eksikliği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FF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Yok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FF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effectLst/>
                          <a:latin typeface="Calibri" panose="020F0502020204030204" pitchFamily="34" charset="0"/>
                        </a:rPr>
                        <a:t>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Yeni eğitim binasnda laboratuvar ve atölyelerin kurulması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err="1">
                          <a:solidFill>
                            <a:srgbClr val="000000"/>
                          </a:solidFill>
                          <a:effectLst/>
                          <a:latin typeface="Calibri" panose="020F0502020204030204" pitchFamily="34" charset="0"/>
                        </a:rPr>
                        <a:t>Üst</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yönetim</a:t>
                      </a:r>
                      <a:r>
                        <a:rPr lang="en-US" sz="1000" b="0" i="0" u="none" strike="noStrike" dirty="0">
                          <a:solidFill>
                            <a:srgbClr val="000000"/>
                          </a:solidFill>
                          <a:effectLst/>
                          <a:latin typeface="Calibri" panose="020F0502020204030204" pitchFamily="34" charset="0"/>
                        </a:rPr>
                        <a:t> (01.02.2019)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4900180"/>
                  </a:ext>
                </a:extLst>
              </a:tr>
              <a:tr h="568264">
                <a:tc>
                  <a:txBody>
                    <a:bodyPr/>
                    <a:lstStyle/>
                    <a:p>
                      <a:pPr algn="ctr" fontAlgn="ctr"/>
                      <a:r>
                        <a:rPr lang="en-US" sz="1000" b="0" i="0" u="none" strike="noStrike">
                          <a:effectLst/>
                          <a:latin typeface="Calibri" panose="020F0502020204030204" pitchFamily="34" charset="0"/>
                        </a:rPr>
                        <a:t>Z7-Bilgisayar donanım ve yazılım eksikliği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Bilimsel araştırmaların gerektirdiği çalışmaların yapılamaması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FF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Altyapı ve donatı eksikliği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dirty="0">
                          <a:solidFill>
                            <a:srgbClr val="FF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effectLst/>
                          <a:latin typeface="Calibri" panose="020F0502020204030204" pitchFamily="34" charset="0"/>
                        </a:rPr>
                        <a:t>Yok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solidFill>
                            <a:srgbClr val="FF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effectLst/>
                          <a:latin typeface="Calibri" panose="020F0502020204030204" pitchFamily="34" charset="0"/>
                        </a:rPr>
                        <a:t>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Calibri" panose="020F0502020204030204" pitchFamily="34" charset="0"/>
                        </a:rPr>
                        <a:t>Yazılım ve donanım satın alınması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err="1">
                          <a:effectLst/>
                          <a:latin typeface="Calibri" panose="020F0502020204030204" pitchFamily="34" charset="0"/>
                        </a:rPr>
                        <a:t>Üst</a:t>
                      </a:r>
                      <a:r>
                        <a:rPr lang="en-US" sz="1000" b="0" i="0" u="none" strike="noStrike" dirty="0">
                          <a:effectLst/>
                          <a:latin typeface="Calibri" panose="020F0502020204030204" pitchFamily="34" charset="0"/>
                        </a:rPr>
                        <a:t> </a:t>
                      </a:r>
                      <a:r>
                        <a:rPr lang="en-US" sz="1000" b="0" i="0" u="none" strike="noStrike" dirty="0" err="1">
                          <a:effectLst/>
                          <a:latin typeface="Calibri" panose="020F0502020204030204" pitchFamily="34" charset="0"/>
                        </a:rPr>
                        <a:t>yönetim</a:t>
                      </a:r>
                      <a:r>
                        <a:rPr lang="en-US" sz="1000" b="0" i="0" u="none" strike="noStrike" dirty="0">
                          <a:effectLst/>
                          <a:latin typeface="Calibri" panose="020F0502020204030204" pitchFamily="34" charset="0"/>
                        </a:rPr>
                        <a:t> (31.12.2018)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8941114"/>
                  </a:ext>
                </a:extLst>
              </a:tr>
            </a:tbl>
          </a:graphicData>
        </a:graphic>
      </p:graphicFrame>
      <p:sp>
        <p:nvSpPr>
          <p:cNvPr id="22" name="143 Metin kutusu">
            <a:extLst>
              <a:ext uri="{FF2B5EF4-FFF2-40B4-BE49-F238E27FC236}">
                <a16:creationId xmlns:a16="http://schemas.microsoft.com/office/drawing/2014/main" id="{00000000-0008-0000-0400-000002000000}"/>
              </a:ext>
            </a:extLst>
          </p:cNvPr>
          <p:cNvSpPr txBox="1"/>
          <p:nvPr/>
        </p:nvSpPr>
        <p:spPr>
          <a:xfrm>
            <a:off x="445867" y="3211512"/>
            <a:ext cx="292850" cy="30477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a:extLst>
              <a:ext uri="{FF2B5EF4-FFF2-40B4-BE49-F238E27FC236}">
                <a16:creationId xmlns:a16="http://schemas.microsoft.com/office/drawing/2014/main" id="{00000000-0008-0000-0400-000003000000}"/>
              </a:ext>
            </a:extLst>
          </p:cNvPr>
          <p:cNvSpPr txBox="1"/>
          <p:nvPr/>
        </p:nvSpPr>
        <p:spPr>
          <a:xfrm>
            <a:off x="445867" y="3382963"/>
            <a:ext cx="292850" cy="2976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24" name="Picture 3"/>
          <p:cNvPicPr>
            <a:picLocks noChangeAspect="1"/>
          </p:cNvPicPr>
          <p:nvPr/>
        </p:nvPicPr>
        <p:blipFill>
          <a:blip r:embed="rId3"/>
          <a:stretch>
            <a:fillRect/>
          </a:stretch>
        </p:blipFill>
        <p:spPr>
          <a:xfrm>
            <a:off x="112122" y="782844"/>
            <a:ext cx="690156" cy="323069"/>
          </a:xfrm>
          <a:prstGeom prst="rect">
            <a:avLst/>
          </a:prstGeom>
        </p:spPr>
      </p:pic>
    </p:spTree>
    <p:extLst>
      <p:ext uri="{BB962C8B-B14F-4D97-AF65-F5344CB8AC3E}">
        <p14:creationId xmlns:p14="http://schemas.microsoft.com/office/powerpoint/2010/main" val="173721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65502" y="-99392"/>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2</a:t>
            </a:fld>
            <a:endParaRPr lang="tr-TR"/>
          </a:p>
        </p:txBody>
      </p:sp>
      <p:graphicFrame>
        <p:nvGraphicFramePr>
          <p:cNvPr id="3" name="Tablo 2"/>
          <p:cNvGraphicFramePr>
            <a:graphicFrameLocks noGrp="1"/>
          </p:cNvGraphicFramePr>
          <p:nvPr>
            <p:extLst>
              <p:ext uri="{D42A27DB-BD31-4B8C-83A1-F6EECF244321}">
                <p14:modId xmlns:p14="http://schemas.microsoft.com/office/powerpoint/2010/main" val="3382784404"/>
              </p:ext>
            </p:extLst>
          </p:nvPr>
        </p:nvGraphicFramePr>
        <p:xfrm>
          <a:off x="111726" y="579675"/>
          <a:ext cx="8914172" cy="6313850"/>
        </p:xfrm>
        <a:graphic>
          <a:graphicData uri="http://schemas.openxmlformats.org/drawingml/2006/table">
            <a:tbl>
              <a:tblPr firstRow="1" bandRow="1">
                <a:tableStyleId>{F5AB1C69-6EDB-4FF4-983F-18BD219EF322}</a:tableStyleId>
              </a:tblPr>
              <a:tblGrid>
                <a:gridCol w="4457086">
                  <a:extLst>
                    <a:ext uri="{9D8B030D-6E8A-4147-A177-3AD203B41FA5}">
                      <a16:colId xmlns:a16="http://schemas.microsoft.com/office/drawing/2014/main" val="20000"/>
                    </a:ext>
                  </a:extLst>
                </a:gridCol>
                <a:gridCol w="4457086">
                  <a:extLst>
                    <a:ext uri="{9D8B030D-6E8A-4147-A177-3AD203B41FA5}">
                      <a16:colId xmlns:a16="http://schemas.microsoft.com/office/drawing/2014/main" val="20001"/>
                    </a:ext>
                  </a:extLst>
                </a:gridCol>
              </a:tblGrid>
              <a:tr h="401521">
                <a:tc>
                  <a:txBody>
                    <a:bodyPr/>
                    <a:lstStyle/>
                    <a:p>
                      <a:pPr algn="ctr"/>
                      <a:r>
                        <a:rPr lang="tr-TR" sz="2000" dirty="0" smtClean="0"/>
                        <a:t>Güçlü </a:t>
                      </a:r>
                      <a:r>
                        <a:rPr lang="tr-TR" sz="2000" baseline="0" dirty="0" smtClean="0"/>
                        <a:t>Tanımı</a:t>
                      </a:r>
                      <a:endParaRPr lang="tr-TR" sz="2000" dirty="0"/>
                    </a:p>
                  </a:txBody>
                  <a:tcPr/>
                </a:tc>
                <a:tc>
                  <a:txBody>
                    <a:bodyPr/>
                    <a:lstStyle/>
                    <a:p>
                      <a:pPr algn="ctr"/>
                      <a:r>
                        <a:rPr lang="tr-TR" sz="2000" dirty="0" smtClean="0"/>
                        <a:t>Durumu</a:t>
                      </a:r>
                      <a:endParaRPr lang="tr-TR" sz="2000" dirty="0"/>
                    </a:p>
                  </a:txBody>
                  <a:tcPr/>
                </a:tc>
                <a:extLst>
                  <a:ext uri="{0D108BD9-81ED-4DB2-BD59-A6C34878D82A}">
                    <a16:rowId xmlns:a16="http://schemas.microsoft.com/office/drawing/2014/main" val="10000"/>
                  </a:ext>
                </a:extLst>
              </a:tr>
              <a:tr h="496122">
                <a:tc>
                  <a:txBody>
                    <a:bodyPr/>
                    <a:lstStyle/>
                    <a:p>
                      <a:pPr algn="l" fontAlgn="t"/>
                      <a:r>
                        <a:rPr lang="en-US" sz="1400" b="0" i="0" u="none" strike="noStrike" dirty="0" smtClean="0">
                          <a:effectLst/>
                          <a:latin typeface="Calibri" panose="020F0502020204030204" pitchFamily="34" charset="0"/>
                        </a:rPr>
                        <a:t>G1-Genç, </a:t>
                      </a:r>
                      <a:r>
                        <a:rPr lang="en-US" sz="1400" b="0" i="0" u="none" strike="noStrike" dirty="0" err="1" smtClean="0">
                          <a:effectLst/>
                          <a:latin typeface="Calibri" panose="020F0502020204030204" pitchFamily="34" charset="0"/>
                        </a:rPr>
                        <a:t>dinamik</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ulaşılabilir</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alanlarında</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uzman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ve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akademi</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dışı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alanlarda</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proje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üreten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akademik</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kadro</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ile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yeniliklere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çok</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hızlı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adapte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olabilme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becerisi</a:t>
                      </a:r>
                      <a:r>
                        <a:rPr lang="en-US" sz="1400" b="0" i="0" u="none" strike="noStrike" dirty="0" smtClean="0">
                          <a:effectLst/>
                          <a:latin typeface="Calibri" panose="020F0502020204030204" pitchFamily="34" charset="0"/>
                        </a:rPr>
                        <a:t> </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a:t>
                      </a:r>
                      <a:r>
                        <a:rPr lang="tr-TR" sz="2000" baseline="0" dirty="0" smtClean="0">
                          <a:latin typeface="Wingdings" panose="05000000000000000000" pitchFamily="2" charset="2"/>
                        </a:rPr>
                        <a:t>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güçlü)</a:t>
                      </a:r>
                      <a:r>
                        <a:rPr lang="tr-TR" sz="1200" dirty="0" smtClean="0">
                          <a:latin typeface="Wingdings" panose="05000000000000000000" pitchFamily="2" charset="2"/>
                        </a:rPr>
                        <a:t> </a:t>
                      </a:r>
                    </a:p>
                  </a:txBody>
                  <a:tcPr/>
                </a:tc>
                <a:extLst>
                  <a:ext uri="{0D108BD9-81ED-4DB2-BD59-A6C34878D82A}">
                    <a16:rowId xmlns:a16="http://schemas.microsoft.com/office/drawing/2014/main" val="10001"/>
                  </a:ext>
                </a:extLst>
              </a:tr>
              <a:tr h="491305">
                <a:tc>
                  <a:txBody>
                    <a:bodyPr/>
                    <a:lstStyle/>
                    <a:p>
                      <a:pPr algn="l" fontAlgn="t"/>
                      <a:r>
                        <a:rPr lang="en-US" sz="1400" b="0" i="0" u="none" strike="noStrike" dirty="0">
                          <a:effectLst/>
                          <a:latin typeface="Calibri" panose="020F0502020204030204" pitchFamily="34" charset="0"/>
                        </a:rPr>
                        <a:t>G2-Akademik </a:t>
                      </a:r>
                      <a:r>
                        <a:rPr lang="en-US" sz="1400" b="0" i="0" u="none" strike="noStrike" dirty="0" err="1">
                          <a:effectLst/>
                          <a:latin typeface="Calibri" panose="020F0502020204030204" pitchFamily="34" charset="0"/>
                        </a:rPr>
                        <a:t>kadronun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uzmanlık</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alanlarında</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çeşitlilik</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güçlü)</a:t>
                      </a:r>
                      <a:r>
                        <a:rPr lang="tr-TR" sz="1200" dirty="0" smtClean="0">
                          <a:latin typeface="Wingdings" panose="05000000000000000000" pitchFamily="2" charset="2"/>
                        </a:rPr>
                        <a:t> </a:t>
                      </a:r>
                    </a:p>
                  </a:txBody>
                  <a:tcPr/>
                </a:tc>
                <a:extLst>
                  <a:ext uri="{0D108BD9-81ED-4DB2-BD59-A6C34878D82A}">
                    <a16:rowId xmlns:a16="http://schemas.microsoft.com/office/drawing/2014/main" val="2749583179"/>
                  </a:ext>
                </a:extLst>
              </a:tr>
              <a:tr h="564436">
                <a:tc>
                  <a:txBody>
                    <a:bodyPr/>
                    <a:lstStyle/>
                    <a:p>
                      <a:pPr algn="l" fontAlgn="t"/>
                      <a:r>
                        <a:rPr lang="en-US" sz="1400" b="0" i="0" u="none" strike="noStrike" dirty="0">
                          <a:effectLst/>
                          <a:latin typeface="Calibri" panose="020F0502020204030204" pitchFamily="34" charset="0"/>
                        </a:rPr>
                        <a:t>G3-Gelişime </a:t>
                      </a:r>
                      <a:r>
                        <a:rPr lang="en-US" sz="1400" b="0" i="0" u="none" strike="noStrike" dirty="0" err="1">
                          <a:effectLst/>
                          <a:latin typeface="Calibri" panose="020F0502020204030204" pitchFamily="34" charset="0"/>
                        </a:rPr>
                        <a:t>açık</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olma</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inovatif</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ve</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öncü</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yaklaşım</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geliştirebilme</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potansiyeli</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güçlü)</a:t>
                      </a:r>
                      <a:r>
                        <a:rPr lang="tr-TR" sz="1200" dirty="0" smtClean="0">
                          <a:latin typeface="Wingdings" panose="05000000000000000000" pitchFamily="2" charset="2"/>
                        </a:rPr>
                        <a:t> </a:t>
                      </a:r>
                    </a:p>
                  </a:txBody>
                  <a:tcPr/>
                </a:tc>
                <a:extLst>
                  <a:ext uri="{0D108BD9-81ED-4DB2-BD59-A6C34878D82A}">
                    <a16:rowId xmlns:a16="http://schemas.microsoft.com/office/drawing/2014/main" val="2581817691"/>
                  </a:ext>
                </a:extLst>
              </a:tr>
              <a:tr h="564436">
                <a:tc>
                  <a:txBody>
                    <a:bodyPr/>
                    <a:lstStyle/>
                    <a:p>
                      <a:pPr algn="l" fontAlgn="t"/>
                      <a:r>
                        <a:rPr lang="en-US" sz="1400" b="0" i="0" u="none" strike="noStrike">
                          <a:effectLst/>
                          <a:latin typeface="Calibri" panose="020F0502020204030204" pitchFamily="34" charset="0"/>
                        </a:rPr>
                        <a:t>G4-Akademik çalışmalar, uygulamalar, yarışmalar ve etkinlikler konusunda destek verilmesi</a:t>
                      </a: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güçlü)</a:t>
                      </a:r>
                      <a:r>
                        <a:rPr lang="tr-TR" sz="1200" dirty="0" smtClean="0">
                          <a:latin typeface="Wingdings" panose="05000000000000000000" pitchFamily="2" charset="2"/>
                        </a:rPr>
                        <a:t> </a:t>
                      </a:r>
                    </a:p>
                  </a:txBody>
                  <a:tcPr/>
                </a:tc>
                <a:extLst>
                  <a:ext uri="{0D108BD9-81ED-4DB2-BD59-A6C34878D82A}">
                    <a16:rowId xmlns:a16="http://schemas.microsoft.com/office/drawing/2014/main" val="900824453"/>
                  </a:ext>
                </a:extLst>
              </a:tr>
              <a:tr h="564436">
                <a:tc>
                  <a:txBody>
                    <a:bodyPr/>
                    <a:lstStyle/>
                    <a:p>
                      <a:pPr algn="l" fontAlgn="t"/>
                      <a:r>
                        <a:rPr lang="en-US" sz="1400" b="0" i="0" u="none" strike="noStrike" dirty="0">
                          <a:effectLst/>
                          <a:latin typeface="Calibri" panose="020F0502020204030204" pitchFamily="34" charset="0"/>
                        </a:rPr>
                        <a:t>G5- </a:t>
                      </a:r>
                      <a:r>
                        <a:rPr lang="en-US" sz="1400" b="0" i="0" u="none" strike="noStrike" dirty="0" err="1" smtClean="0">
                          <a:effectLst/>
                          <a:latin typeface="Calibri" panose="020F0502020204030204" pitchFamily="34" charset="0"/>
                        </a:rPr>
                        <a:t>Öğrenci</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odaklı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olunması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öğrenciler</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ile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öğretim</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üyeleri</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arasındaki</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iletişimin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güçlü</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olması</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güçlü)</a:t>
                      </a:r>
                      <a:r>
                        <a:rPr lang="tr-TR" sz="1200" dirty="0" smtClean="0">
                          <a:latin typeface="Wingdings" panose="05000000000000000000" pitchFamily="2" charset="2"/>
                        </a:rPr>
                        <a:t> </a:t>
                      </a:r>
                    </a:p>
                  </a:txBody>
                  <a:tcPr/>
                </a:tc>
                <a:extLst>
                  <a:ext uri="{0D108BD9-81ED-4DB2-BD59-A6C34878D82A}">
                    <a16:rowId xmlns:a16="http://schemas.microsoft.com/office/drawing/2014/main" val="87641397"/>
                  </a:ext>
                </a:extLst>
              </a:tr>
              <a:tr h="436669">
                <a:tc>
                  <a:txBody>
                    <a:bodyPr/>
                    <a:lstStyle/>
                    <a:p>
                      <a:pPr algn="l" fontAlgn="t"/>
                      <a:r>
                        <a:rPr lang="en-US" sz="1400" b="0" i="0" u="none" strike="noStrike" dirty="0">
                          <a:effectLst/>
                          <a:latin typeface="Calibri" panose="020F0502020204030204" pitchFamily="34" charset="0"/>
                        </a:rPr>
                        <a:t>G6- </a:t>
                      </a:r>
                      <a:r>
                        <a:rPr lang="en-US" sz="1400" b="0" i="0" u="none" strike="noStrike" dirty="0" err="1" smtClean="0">
                          <a:effectLst/>
                          <a:latin typeface="Calibri" panose="020F0502020204030204" pitchFamily="34" charset="0"/>
                        </a:rPr>
                        <a:t>Disiplinlerarası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çalışma</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potansiyelinin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yüksek</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olması</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güçlü)</a:t>
                      </a:r>
                      <a:r>
                        <a:rPr lang="tr-TR" sz="1200" dirty="0" smtClean="0">
                          <a:latin typeface="Wingdings" panose="05000000000000000000" pitchFamily="2" charset="2"/>
                        </a:rPr>
                        <a:t> </a:t>
                      </a:r>
                    </a:p>
                  </a:txBody>
                  <a:tcPr/>
                </a:tc>
                <a:extLst>
                  <a:ext uri="{0D108BD9-81ED-4DB2-BD59-A6C34878D82A}">
                    <a16:rowId xmlns:a16="http://schemas.microsoft.com/office/drawing/2014/main" val="751650143"/>
                  </a:ext>
                </a:extLst>
              </a:tr>
              <a:tr h="564436">
                <a:tc>
                  <a:txBody>
                    <a:bodyPr/>
                    <a:lstStyle/>
                    <a:p>
                      <a:pPr algn="l" fontAlgn="t"/>
                      <a:r>
                        <a:rPr lang="en-US" sz="1400" b="0" i="0" u="none" strike="noStrike" dirty="0">
                          <a:effectLst/>
                          <a:latin typeface="Calibri" panose="020F0502020204030204" pitchFamily="34" charset="0"/>
                        </a:rPr>
                        <a:t>G7- </a:t>
                      </a:r>
                      <a:r>
                        <a:rPr lang="en-US" sz="1400" b="0" i="0" u="none" strike="noStrike" dirty="0" err="1">
                          <a:effectLst/>
                          <a:latin typeface="Calibri" panose="020F0502020204030204" pitchFamily="34" charset="0"/>
                        </a:rPr>
                        <a:t>Esnek</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çalışma</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zamanlarının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akademik</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çalışmalara</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imkan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sağlaması</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güçlü)</a:t>
                      </a:r>
                      <a:r>
                        <a:rPr lang="tr-TR" sz="1200" dirty="0" smtClean="0">
                          <a:latin typeface="Wingdings" panose="05000000000000000000" pitchFamily="2" charset="2"/>
                        </a:rPr>
                        <a:t> </a:t>
                      </a:r>
                    </a:p>
                  </a:txBody>
                  <a:tcPr/>
                </a:tc>
                <a:extLst>
                  <a:ext uri="{0D108BD9-81ED-4DB2-BD59-A6C34878D82A}">
                    <a16:rowId xmlns:a16="http://schemas.microsoft.com/office/drawing/2014/main" val="1004027923"/>
                  </a:ext>
                </a:extLst>
              </a:tr>
              <a:tr h="564436">
                <a:tc>
                  <a:txBody>
                    <a:bodyPr/>
                    <a:lstStyle/>
                    <a:p>
                      <a:pPr algn="l" fontAlgn="t"/>
                      <a:r>
                        <a:rPr lang="en-US" sz="1400" b="0" i="0" u="none" strike="noStrike" dirty="0">
                          <a:effectLst/>
                          <a:latin typeface="Calibri" panose="020F0502020204030204" pitchFamily="34" charset="0"/>
                        </a:rPr>
                        <a:t>G8- </a:t>
                      </a:r>
                      <a:r>
                        <a:rPr lang="en-US" sz="1400" b="0" i="0" u="none" strike="noStrike" dirty="0" err="1" smtClean="0">
                          <a:effectLst/>
                          <a:latin typeface="Calibri" panose="020F0502020204030204" pitchFamily="34" charset="0"/>
                        </a:rPr>
                        <a:t>Bölümün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yeniden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yapılandırılma</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potansiyeli</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ile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lisans</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müfredatının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evrensel</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değerlere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göre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güncellenmesi</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güçlü)</a:t>
                      </a:r>
                      <a:r>
                        <a:rPr lang="tr-TR" sz="1200" dirty="0" smtClean="0">
                          <a:latin typeface="Wingdings" panose="05000000000000000000" pitchFamily="2" charset="2"/>
                        </a:rPr>
                        <a:t> </a:t>
                      </a:r>
                    </a:p>
                  </a:txBody>
                  <a:tcPr/>
                </a:tc>
                <a:extLst>
                  <a:ext uri="{0D108BD9-81ED-4DB2-BD59-A6C34878D82A}">
                    <a16:rowId xmlns:a16="http://schemas.microsoft.com/office/drawing/2014/main" val="119177090"/>
                  </a:ext>
                </a:extLst>
              </a:tr>
              <a:tr h="564436">
                <a:tc>
                  <a:txBody>
                    <a:bodyPr/>
                    <a:lstStyle/>
                    <a:p>
                      <a:pPr algn="l" fontAlgn="t"/>
                      <a:r>
                        <a:rPr lang="en-US" sz="1400" b="0" i="0" u="none" strike="noStrike" dirty="0">
                          <a:effectLst/>
                          <a:latin typeface="Calibri" panose="020F0502020204030204" pitchFamily="34" charset="0"/>
                        </a:rPr>
                        <a:t>G9- </a:t>
                      </a:r>
                      <a:r>
                        <a:rPr lang="en-US" sz="1400" b="0" i="0" u="none" strike="noStrike" dirty="0" err="1" smtClean="0">
                          <a:effectLst/>
                          <a:latin typeface="Calibri" panose="020F0502020204030204" pitchFamily="34" charset="0"/>
                        </a:rPr>
                        <a:t>Derslerden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elde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edilen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ürünler</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ve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yapılan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etkinliklerin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bölümler</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arası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ilişkilere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ve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dinamik</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kampüs</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ortamının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oluşmasındaki</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etkisi</a:t>
                      </a:r>
                      <a:r>
                        <a:rPr lang="en-US" sz="1400" b="0" i="0" u="none" strike="noStrike" dirty="0" smtClean="0">
                          <a:effectLst/>
                          <a:latin typeface="Calibri" panose="020F0502020204030204" pitchFamily="34" charset="0"/>
                        </a:rPr>
                        <a:t> </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güçlü)</a:t>
                      </a:r>
                      <a:r>
                        <a:rPr lang="tr-TR" sz="1200" dirty="0" smtClean="0">
                          <a:latin typeface="Wingdings" panose="05000000000000000000" pitchFamily="2" charset="2"/>
                        </a:rPr>
                        <a:t> </a:t>
                      </a:r>
                    </a:p>
                  </a:txBody>
                  <a:tcPr/>
                </a:tc>
                <a:extLst>
                  <a:ext uri="{0D108BD9-81ED-4DB2-BD59-A6C34878D82A}">
                    <a16:rowId xmlns:a16="http://schemas.microsoft.com/office/drawing/2014/main" val="1166666426"/>
                  </a:ext>
                </a:extLst>
              </a:tr>
              <a:tr h="564436">
                <a:tc>
                  <a:txBody>
                    <a:bodyPr/>
                    <a:lstStyle/>
                    <a:p>
                      <a:pPr algn="l" fontAlgn="t"/>
                      <a:r>
                        <a:rPr lang="en-US" sz="1400" b="0" i="0" u="none" strike="noStrike" dirty="0">
                          <a:effectLst/>
                          <a:latin typeface="Calibri" panose="020F0502020204030204" pitchFamily="34" charset="0"/>
                        </a:rPr>
                        <a:t>G10- </a:t>
                      </a:r>
                      <a:r>
                        <a:rPr lang="en-US" sz="1400" b="0" i="0" u="none" strike="noStrike" dirty="0" err="1" smtClean="0">
                          <a:effectLst/>
                          <a:latin typeface="Calibri" panose="020F0502020204030204" pitchFamily="34" charset="0"/>
                        </a:rPr>
                        <a:t>Dış</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paydaşlar</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ile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etkin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iletişim</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sağlanabilmesi</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Meslek</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odaları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yerel</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yönetimler</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diğer</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üniversiteler</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ile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ortak</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çalışmalar</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ve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etkinlikler</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kurum</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dışı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akademisyenlerin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yarı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zamanlı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ders</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vermesi</a:t>
                      </a:r>
                      <a:r>
                        <a:rPr lang="en-US" sz="1400" b="0" i="0" u="none" strike="noStrike" dirty="0" smtClean="0">
                          <a:effectLst/>
                          <a:latin typeface="Calibri" panose="020F0502020204030204" pitchFamily="34" charset="0"/>
                        </a:rPr>
                        <a:t>)</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güçlü)</a:t>
                      </a:r>
                      <a:r>
                        <a:rPr lang="tr-TR" sz="1200" dirty="0" smtClean="0">
                          <a:latin typeface="Wingdings" panose="05000000000000000000" pitchFamily="2" charset="2"/>
                        </a:rPr>
                        <a:t> </a:t>
                      </a:r>
                    </a:p>
                  </a:txBody>
                  <a:tcPr/>
                </a:tc>
                <a:extLst>
                  <a:ext uri="{0D108BD9-81ED-4DB2-BD59-A6C34878D82A}">
                    <a16:rowId xmlns:a16="http://schemas.microsoft.com/office/drawing/2014/main" val="1455343057"/>
                  </a:ext>
                </a:extLst>
              </a:tr>
            </a:tbl>
          </a:graphicData>
        </a:graphic>
      </p:graphicFrame>
      <p:pic>
        <p:nvPicPr>
          <p:cNvPr id="9" name="Resim 8"/>
          <p:cNvPicPr/>
          <p:nvPr/>
        </p:nvPicPr>
        <p:blipFill>
          <a:blip r:embed="rId2"/>
          <a:stretch>
            <a:fillRect/>
          </a:stretch>
        </p:blipFill>
        <p:spPr>
          <a:xfrm>
            <a:off x="111726" y="3611"/>
            <a:ext cx="2736304" cy="576064"/>
          </a:xfrm>
          <a:prstGeom prst="rect">
            <a:avLst/>
          </a:prstGeom>
        </p:spPr>
      </p:pic>
    </p:spTree>
    <p:extLst>
      <p:ext uri="{BB962C8B-B14F-4D97-AF65-F5344CB8AC3E}">
        <p14:creationId xmlns:p14="http://schemas.microsoft.com/office/powerpoint/2010/main" val="7942711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439F893C-C32F-4835-A1E5-850973405C58}" type="slidenum">
              <a:rPr lang="tr-TR" smtClean="0"/>
              <a:t>20</a:t>
            </a:fld>
            <a:endParaRPr lang="tr-TR"/>
          </a:p>
        </p:txBody>
      </p:sp>
      <p:pic>
        <p:nvPicPr>
          <p:cNvPr id="6" name="Resim 5"/>
          <p:cNvPicPr/>
          <p:nvPr/>
        </p:nvPicPr>
        <p:blipFill>
          <a:blip r:embed="rId2"/>
          <a:stretch>
            <a:fillRect/>
          </a:stretch>
        </p:blipFill>
        <p:spPr>
          <a:xfrm>
            <a:off x="123546" y="-27384"/>
            <a:ext cx="2736304" cy="576064"/>
          </a:xfrm>
          <a:prstGeom prst="rect">
            <a:avLst/>
          </a:prstGeom>
        </p:spPr>
      </p:pic>
      <p:sp>
        <p:nvSpPr>
          <p:cNvPr id="8" name="Metin kutusu 7"/>
          <p:cNvSpPr txBox="1"/>
          <p:nvPr/>
        </p:nvSpPr>
        <p:spPr>
          <a:xfrm>
            <a:off x="1491698" y="3358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graphicFrame>
        <p:nvGraphicFramePr>
          <p:cNvPr id="4" name="Tablo 3"/>
          <p:cNvGraphicFramePr>
            <a:graphicFrameLocks noGrp="1"/>
          </p:cNvGraphicFramePr>
          <p:nvPr>
            <p:extLst>
              <p:ext uri="{D42A27DB-BD31-4B8C-83A1-F6EECF244321}">
                <p14:modId xmlns:p14="http://schemas.microsoft.com/office/powerpoint/2010/main" val="3590704951"/>
              </p:ext>
            </p:extLst>
          </p:nvPr>
        </p:nvGraphicFramePr>
        <p:xfrm>
          <a:off x="22431" y="548680"/>
          <a:ext cx="9121569" cy="6370163"/>
        </p:xfrm>
        <a:graphic>
          <a:graphicData uri="http://schemas.openxmlformats.org/drawingml/2006/table">
            <a:tbl>
              <a:tblPr/>
              <a:tblGrid>
                <a:gridCol w="1353047">
                  <a:extLst>
                    <a:ext uri="{9D8B030D-6E8A-4147-A177-3AD203B41FA5}">
                      <a16:colId xmlns:a16="http://schemas.microsoft.com/office/drawing/2014/main" val="3743285256"/>
                    </a:ext>
                  </a:extLst>
                </a:gridCol>
                <a:gridCol w="1059120">
                  <a:extLst>
                    <a:ext uri="{9D8B030D-6E8A-4147-A177-3AD203B41FA5}">
                      <a16:colId xmlns:a16="http://schemas.microsoft.com/office/drawing/2014/main" val="1124024106"/>
                    </a:ext>
                  </a:extLst>
                </a:gridCol>
                <a:gridCol w="167488">
                  <a:extLst>
                    <a:ext uri="{9D8B030D-6E8A-4147-A177-3AD203B41FA5}">
                      <a16:colId xmlns:a16="http://schemas.microsoft.com/office/drawing/2014/main" val="1451700956"/>
                    </a:ext>
                  </a:extLst>
                </a:gridCol>
                <a:gridCol w="1070613">
                  <a:extLst>
                    <a:ext uri="{9D8B030D-6E8A-4147-A177-3AD203B41FA5}">
                      <a16:colId xmlns:a16="http://schemas.microsoft.com/office/drawing/2014/main" val="1013278308"/>
                    </a:ext>
                  </a:extLst>
                </a:gridCol>
                <a:gridCol w="172415">
                  <a:extLst>
                    <a:ext uri="{9D8B030D-6E8A-4147-A177-3AD203B41FA5}">
                      <a16:colId xmlns:a16="http://schemas.microsoft.com/office/drawing/2014/main" val="2048214741"/>
                    </a:ext>
                  </a:extLst>
                </a:gridCol>
                <a:gridCol w="814455">
                  <a:extLst>
                    <a:ext uri="{9D8B030D-6E8A-4147-A177-3AD203B41FA5}">
                      <a16:colId xmlns:a16="http://schemas.microsoft.com/office/drawing/2014/main" val="1172001033"/>
                    </a:ext>
                  </a:extLst>
                </a:gridCol>
                <a:gridCol w="201972">
                  <a:extLst>
                    <a:ext uri="{9D8B030D-6E8A-4147-A177-3AD203B41FA5}">
                      <a16:colId xmlns:a16="http://schemas.microsoft.com/office/drawing/2014/main" val="1333370663"/>
                    </a:ext>
                  </a:extLst>
                </a:gridCol>
                <a:gridCol w="328409">
                  <a:extLst>
                    <a:ext uri="{9D8B030D-6E8A-4147-A177-3AD203B41FA5}">
                      <a16:colId xmlns:a16="http://schemas.microsoft.com/office/drawing/2014/main" val="2187429756"/>
                    </a:ext>
                  </a:extLst>
                </a:gridCol>
                <a:gridCol w="1066104">
                  <a:extLst>
                    <a:ext uri="{9D8B030D-6E8A-4147-A177-3AD203B41FA5}">
                      <a16:colId xmlns:a16="http://schemas.microsoft.com/office/drawing/2014/main" val="720658127"/>
                    </a:ext>
                  </a:extLst>
                </a:gridCol>
                <a:gridCol w="640329">
                  <a:extLst>
                    <a:ext uri="{9D8B030D-6E8A-4147-A177-3AD203B41FA5}">
                      <a16:colId xmlns:a16="http://schemas.microsoft.com/office/drawing/2014/main" val="1026280184"/>
                    </a:ext>
                  </a:extLst>
                </a:gridCol>
                <a:gridCol w="1185213">
                  <a:extLst>
                    <a:ext uri="{9D8B030D-6E8A-4147-A177-3AD203B41FA5}">
                      <a16:colId xmlns:a16="http://schemas.microsoft.com/office/drawing/2014/main" val="2171587024"/>
                    </a:ext>
                  </a:extLst>
                </a:gridCol>
                <a:gridCol w="162563">
                  <a:extLst>
                    <a:ext uri="{9D8B030D-6E8A-4147-A177-3AD203B41FA5}">
                      <a16:colId xmlns:a16="http://schemas.microsoft.com/office/drawing/2014/main" val="1133474278"/>
                    </a:ext>
                  </a:extLst>
                </a:gridCol>
                <a:gridCol w="162563">
                  <a:extLst>
                    <a:ext uri="{9D8B030D-6E8A-4147-A177-3AD203B41FA5}">
                      <a16:colId xmlns:a16="http://schemas.microsoft.com/office/drawing/2014/main" val="1945012726"/>
                    </a:ext>
                  </a:extLst>
                </a:gridCol>
                <a:gridCol w="367818">
                  <a:extLst>
                    <a:ext uri="{9D8B030D-6E8A-4147-A177-3AD203B41FA5}">
                      <a16:colId xmlns:a16="http://schemas.microsoft.com/office/drawing/2014/main" val="2236193687"/>
                    </a:ext>
                  </a:extLst>
                </a:gridCol>
                <a:gridCol w="369460">
                  <a:extLst>
                    <a:ext uri="{9D8B030D-6E8A-4147-A177-3AD203B41FA5}">
                      <a16:colId xmlns:a16="http://schemas.microsoft.com/office/drawing/2014/main" val="3406752983"/>
                    </a:ext>
                  </a:extLst>
                </a:gridCol>
              </a:tblGrid>
              <a:tr h="66090">
                <a:tc rowSpan="5" gridSpan="10">
                  <a:txBody>
                    <a:bodyPr/>
                    <a:lstStyle/>
                    <a:p>
                      <a:pPr algn="l" fontAlgn="b"/>
                      <a:r>
                        <a:rPr lang="en-US" sz="1800" b="0" i="0" u="none" strike="noStrike" dirty="0">
                          <a:effectLst/>
                          <a:latin typeface="Arial Tur" panose="020B0604020202020204" pitchFamily="34" charset="0"/>
                        </a:rPr>
                        <a:t>            MİMARLIK RİSK ANALİZİ</a:t>
                      </a:r>
                      <a:endParaRPr lang="en-US" sz="500" b="0" i="0" u="none" strike="noStrike" dirty="0">
                        <a:effectLst/>
                        <a:latin typeface="Arial Tur"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gridSpan="3">
                  <a:txBody>
                    <a:bodyPr/>
                    <a:lstStyle/>
                    <a:p>
                      <a:pPr algn="l" fontAlgn="ctr"/>
                      <a:r>
                        <a:rPr lang="en-US" sz="600" b="1" i="0" u="none" strike="noStrike">
                          <a:effectLst/>
                          <a:latin typeface="Calibri" panose="020F0502020204030204" pitchFamily="34" charset="0"/>
                        </a:rPr>
                        <a:t>Doküman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500" b="0" i="0" u="none" strike="noStrike">
                          <a:effectLst/>
                          <a:latin typeface="Verdana" panose="020B0604030504040204" pitchFamily="34" charset="0"/>
                        </a:rPr>
                        <a:t>Mİ-RA-0001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3634241375"/>
                  </a:ext>
                </a:extLst>
              </a:tr>
              <a:tr h="66090">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600" b="1" i="0" u="none" strike="noStrike">
                          <a:effectLst/>
                          <a:latin typeface="Calibri" panose="020F0502020204030204" pitchFamily="34" charset="0"/>
                        </a:rPr>
                        <a:t>Yayın Tarihi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500" b="0" i="0" u="none" strike="noStrike">
                          <a:effectLst/>
                          <a:latin typeface="Verdana" panose="020B0604030504040204" pitchFamily="34" charset="0"/>
                        </a:rPr>
                        <a:t>03.05.2018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2520913003"/>
                  </a:ext>
                </a:extLst>
              </a:tr>
              <a:tr h="66090">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600" b="1" i="0" u="none" strike="noStrike">
                          <a:effectLst/>
                          <a:latin typeface="Calibri" panose="020F0502020204030204" pitchFamily="34" charset="0"/>
                        </a:rPr>
                        <a:t>Değişiklik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500" b="0" i="0" u="none" strike="noStrike">
                          <a:effectLst/>
                          <a:latin typeface="Verdan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3381329708"/>
                  </a:ext>
                </a:extLst>
              </a:tr>
              <a:tr h="66090">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600" b="1" i="0" u="none" strike="noStrike">
                          <a:effectLst/>
                          <a:latin typeface="Calibri" panose="020F0502020204030204" pitchFamily="34" charset="0"/>
                        </a:rPr>
                        <a:t>Değişiklik Tarihi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500" b="0" i="0" u="none" strike="noStrike">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2411421260"/>
                  </a:ext>
                </a:extLst>
              </a:tr>
              <a:tr h="194025">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600" b="1" i="0" u="none" strike="noStrike">
                          <a:effectLst/>
                          <a:latin typeface="Calibri" panose="020F0502020204030204" pitchFamily="34" charset="0"/>
                        </a:rPr>
                        <a:t>Sayfa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500" b="0" i="0" u="none" strike="noStrike">
                          <a:effectLst/>
                          <a:latin typeface="Verdana" panose="020B0604030504040204" pitchFamily="34" charset="0"/>
                        </a:rPr>
                        <a:t>1/1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2931788857"/>
                  </a:ext>
                </a:extLst>
              </a:tr>
              <a:tr h="66090">
                <a:tc rowSpan="2">
                  <a:txBody>
                    <a:bodyPr/>
                    <a:lstStyle/>
                    <a:p>
                      <a:pPr algn="l" fontAlgn="b"/>
                      <a:r>
                        <a:rPr lang="sv-SE" sz="600" b="1" i="0" u="none" strike="noStrike">
                          <a:effectLst/>
                          <a:latin typeface="Calibri" panose="020F0502020204030204" pitchFamily="34" charset="0"/>
                        </a:rPr>
                        <a:t>Olası Risk Türü (Potential Risk Mode)</a:t>
                      </a:r>
                      <a:endParaRPr lang="sv-SE" sz="500" b="0" i="0" u="none" strike="noStrike">
                        <a:effectLst/>
                        <a:latin typeface="Arial Tur"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sv-SE" sz="600" b="1" i="0" u="none" strike="noStrike">
                          <a:effectLst/>
                          <a:latin typeface="Calibri" panose="020F050202020403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6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88944381"/>
                  </a:ext>
                </a:extLst>
              </a:tr>
              <a:tr h="43065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extLst>
                  <a:ext uri="{0D108BD9-81ED-4DB2-BD59-A6C34878D82A}">
                    <a16:rowId xmlns:a16="http://schemas.microsoft.com/office/drawing/2014/main" val="2146588632"/>
                  </a:ext>
                </a:extLst>
              </a:tr>
              <a:tr h="502560">
                <a:tc>
                  <a:txBody>
                    <a:bodyPr/>
                    <a:lstStyle/>
                    <a:p>
                      <a:pPr algn="ctr" fontAlgn="ctr"/>
                      <a:r>
                        <a:rPr lang="en-US" sz="900" b="0" i="0" u="none" strike="noStrike" dirty="0">
                          <a:effectLst/>
                          <a:latin typeface="Calibri" panose="020F0502020204030204" pitchFamily="34" charset="0"/>
                        </a:rPr>
                        <a:t>Z8- 24 </a:t>
                      </a:r>
                      <a:r>
                        <a:rPr lang="en-US" sz="900" b="0" i="0" u="none" strike="noStrike" dirty="0" err="1">
                          <a:effectLst/>
                          <a:latin typeface="Calibri" panose="020F0502020204030204" pitchFamily="34" charset="0"/>
                        </a:rPr>
                        <a:t>saat</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açık</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tasarım</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stüdyosunun</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olmaması</a:t>
                      </a:r>
                      <a:endParaRPr lang="en-US" sz="900" b="0" i="0" u="none" strike="noStrike" dirty="0">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Öğrencilerin ders başarı oranının düşmesi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Öğrencilerin gece çalışmaları için izin prosedürü eksikliği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Yok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effectLst/>
                          <a:latin typeface="Calibri" panose="020F0502020204030204" pitchFamily="34" charset="0"/>
                        </a:rPr>
                        <a:t>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Dekanlık tarafından Rektörlük’ten 1 stüdyonun açık olması için gerekli iznin alınması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Dekanlık</a:t>
                      </a:r>
                      <a:br>
                        <a:rPr lang="en-US" sz="900" b="0" i="0" u="none" strike="noStrike">
                          <a:effectLst/>
                          <a:latin typeface="Calibri" panose="020F0502020204030204" pitchFamily="34" charset="0"/>
                        </a:rPr>
                      </a:br>
                      <a:r>
                        <a:rPr lang="en-US" sz="900" b="0" i="0" u="none" strike="noStrike">
                          <a:effectLst/>
                          <a:latin typeface="Calibri" panose="020F0502020204030204" pitchFamily="34" charset="0"/>
                        </a:rPr>
                        <a:t>(24.12.2018)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FF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4339906"/>
                  </a:ext>
                </a:extLst>
              </a:tr>
              <a:tr h="502560">
                <a:tc>
                  <a:txBody>
                    <a:bodyPr/>
                    <a:lstStyle/>
                    <a:p>
                      <a:pPr algn="ctr" fontAlgn="ctr"/>
                      <a:r>
                        <a:rPr lang="en-US" sz="900" b="0" i="0" u="none" strike="noStrike">
                          <a:effectLst/>
                          <a:latin typeface="Calibri" panose="020F0502020204030204" pitchFamily="34" charset="0"/>
                        </a:rPr>
                        <a:t>Z9-Akreditasyon bulunmaması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err="1">
                          <a:effectLst/>
                          <a:latin typeface="Calibri" panose="020F0502020204030204" pitchFamily="34" charset="0"/>
                        </a:rPr>
                        <a:t>Bölümün</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tercih</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edilme</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oranını</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düşürmesi</a:t>
                      </a:r>
                      <a:endParaRPr lang="en-US" sz="900" b="0" i="0" u="none" strike="noStrike" dirty="0">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Akreditasyon için gerekli koşulların sağlanamaması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Eğitim programın güncellenmesi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effectLst/>
                          <a:latin typeface="Calibri" panose="020F0502020204030204" pitchFamily="34" charset="0"/>
                        </a:rPr>
                        <a:t>240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MİAK Akreditasyonun kriterlerinin sağlanması ve başvurulması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Dekanlık</a:t>
                      </a:r>
                      <a:br>
                        <a:rPr lang="en-US" sz="900" b="0" i="0" u="none" strike="noStrike">
                          <a:effectLst/>
                          <a:latin typeface="Calibri" panose="020F0502020204030204" pitchFamily="34" charset="0"/>
                        </a:rPr>
                      </a:br>
                      <a:r>
                        <a:rPr lang="en-US" sz="900" b="0" i="0" u="none" strike="noStrike">
                          <a:effectLst/>
                          <a:latin typeface="Calibri" panose="020F0502020204030204" pitchFamily="34" charset="0"/>
                        </a:rPr>
                        <a:t>(01.09.2020)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Arial Tur"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Tur"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Tur"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effectLst/>
                          <a:latin typeface="Arial Tur"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Tur"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0495274"/>
                  </a:ext>
                </a:extLst>
              </a:tr>
              <a:tr h="502560">
                <a:tc>
                  <a:txBody>
                    <a:bodyPr/>
                    <a:lstStyle/>
                    <a:p>
                      <a:pPr algn="ctr" fontAlgn="ctr"/>
                      <a:r>
                        <a:rPr lang="en-US" sz="900" b="0" i="0" u="none" strike="noStrike">
                          <a:effectLst/>
                          <a:latin typeface="Calibri" panose="020F0502020204030204" pitchFamily="34" charset="0"/>
                        </a:rPr>
                        <a:t>Z9-Akreditasyon bulunmaması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err="1">
                          <a:effectLst/>
                          <a:latin typeface="Calibri" panose="020F0502020204030204" pitchFamily="34" charset="0"/>
                        </a:rPr>
                        <a:t>Üniversitenin</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uluslararası</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tanınırlığının</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azalması</a:t>
                      </a:r>
                      <a:endParaRPr lang="en-US" sz="900" b="0" i="0" u="none" strike="noStrike" dirty="0">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err="1">
                          <a:effectLst/>
                          <a:latin typeface="Calibri" panose="020F0502020204030204" pitchFamily="34" charset="0"/>
                        </a:rPr>
                        <a:t>Akreditasyon</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için</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gerekli</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koşulların</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sağlanamaması</a:t>
                      </a:r>
                      <a:endParaRPr lang="en-US" sz="900" b="0" i="0" u="none" strike="noStrike" dirty="0">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Eğitim programın güncellenmesi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effectLst/>
                          <a:latin typeface="Calibri" panose="020F0502020204030204" pitchFamily="34" charset="0"/>
                        </a:rPr>
                        <a:t>240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MİAK Akreditasyonun kriterlerinin sağlanması ve başvurulması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Dekanlık</a:t>
                      </a:r>
                      <a:br>
                        <a:rPr lang="en-US" sz="900" b="0" i="0" u="none" strike="noStrike">
                          <a:effectLst/>
                          <a:latin typeface="Calibri" panose="020F0502020204030204" pitchFamily="34" charset="0"/>
                        </a:rPr>
                      </a:br>
                      <a:r>
                        <a:rPr lang="en-US" sz="900" b="0" i="0" u="none" strike="noStrike">
                          <a:effectLst/>
                          <a:latin typeface="Calibri" panose="020F0502020204030204" pitchFamily="34" charset="0"/>
                        </a:rPr>
                        <a:t>(01.09.2020)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Arial Tur"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Tur"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Tur"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Tur"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Tur"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223317"/>
                  </a:ext>
                </a:extLst>
              </a:tr>
              <a:tr h="403425">
                <a:tc>
                  <a:txBody>
                    <a:bodyPr/>
                    <a:lstStyle/>
                    <a:p>
                      <a:pPr algn="ctr" fontAlgn="ctr"/>
                      <a:r>
                        <a:rPr lang="en-US" sz="900" b="0" i="0" u="none" strike="noStrike">
                          <a:effectLst/>
                          <a:latin typeface="Calibri" panose="020F0502020204030204" pitchFamily="34" charset="0"/>
                        </a:rPr>
                        <a:t>Z10- Eğitim programının çağdaş pratiklere uygun olmaması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Mezunların piyasada tercih edilmemesi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Programın güncel taleplere cevap verecek şekilde hazırlanmamış olması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Yok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effectLst/>
                          <a:latin typeface="Calibri" panose="020F0502020204030204" pitchFamily="34" charset="0"/>
                        </a:rPr>
                        <a:t>480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Eğitim programının güncellemesi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Bölüm Başkanlığı ve Üst yönetim (01.09.2018)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b-NO" sz="900" b="0" i="0" u="none" strike="noStrike" dirty="0">
                          <a:effectLst/>
                          <a:latin typeface="Calibri" panose="020F0502020204030204" pitchFamily="34" charset="0"/>
                        </a:rPr>
                        <a:t>Eğitim programı güncellenerek, Senato onayı alındı  (08.08.2018)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FF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19134020"/>
                  </a:ext>
                </a:extLst>
              </a:tr>
              <a:tr h="502560">
                <a:tc>
                  <a:txBody>
                    <a:bodyPr/>
                    <a:lstStyle/>
                    <a:p>
                      <a:pPr algn="ctr" fontAlgn="ctr"/>
                      <a:r>
                        <a:rPr lang="en-US" sz="900" b="0" i="0" u="none" strike="noStrike">
                          <a:effectLst/>
                          <a:latin typeface="Calibri" panose="020F0502020204030204" pitchFamily="34" charset="0"/>
                        </a:rPr>
                        <a:t>Z11-Eğitim dili nedeniyle öğrencilerin dersleri anlamasında yaşanan zorluk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Eğitim kalitesinin düşmesi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Eğitim dilinin İngilizce olması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Derslerde Türkçe tekrarlar yapılması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dirty="0">
                          <a:effectLst/>
                          <a:latin typeface="Calibri" panose="020F0502020204030204" pitchFamily="34" charset="0"/>
                        </a:rPr>
                        <a:t>168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err="1">
                          <a:effectLst/>
                          <a:latin typeface="Calibri" panose="020F0502020204030204" pitchFamily="34" charset="0"/>
                        </a:rPr>
                        <a:t>Mesleki</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İngilizce</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derslerinin</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içeriğinin</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güçlendirilmesi</a:t>
                      </a:r>
                      <a:endParaRPr lang="en-US" sz="900" b="0" i="0" u="none" strike="noStrike" dirty="0">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err="1">
                          <a:effectLst/>
                          <a:latin typeface="Calibri" panose="020F0502020204030204" pitchFamily="34" charset="0"/>
                        </a:rPr>
                        <a:t>Dekanlık</a:t>
                      </a:r>
                      <a:r>
                        <a:rPr lang="en-US" sz="900" b="0" i="0" u="none" strike="noStrike" dirty="0">
                          <a:effectLst/>
                          <a:latin typeface="Calibri" panose="020F0502020204030204" pitchFamily="34" charset="0"/>
                        </a:rPr>
                        <a:t> (01.09.2018)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Calibri" panose="020F0502020204030204" pitchFamily="34" charset="0"/>
                        </a:rPr>
                        <a:t>Yeni eğitim programında ders içeriği ve ismi güncellenerek web sayfasında paylaşıldı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FF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35900964"/>
                  </a:ext>
                </a:extLst>
              </a:tr>
              <a:tr h="502560">
                <a:tc>
                  <a:txBody>
                    <a:bodyPr/>
                    <a:lstStyle/>
                    <a:p>
                      <a:pPr algn="ctr" fontAlgn="ctr"/>
                      <a:r>
                        <a:rPr lang="en-US" sz="900" b="0" i="0" u="none" strike="noStrike">
                          <a:effectLst/>
                          <a:latin typeface="Calibri" panose="020F0502020204030204" pitchFamily="34" charset="0"/>
                        </a:rPr>
                        <a:t>Z12-Lisansüstü programlarının olmaması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Mezunların eğitimlerine devam etmesini sağlayamama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sv-SE" sz="900" b="0" i="0" u="none" strike="noStrike">
                          <a:effectLst/>
                          <a:latin typeface="Calibri" panose="020F0502020204030204" pitchFamily="34" charset="0"/>
                        </a:rPr>
                        <a:t>Lisansüstü program başvurusu için gereken unvan ve sayıda akademisyen olmaması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Yok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effectLst/>
                          <a:latin typeface="Calibri" panose="020F0502020204030204" pitchFamily="34" charset="0"/>
                        </a:rPr>
                        <a:t>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Kadro ilanı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err="1">
                          <a:effectLst/>
                          <a:latin typeface="Calibri" panose="020F0502020204030204" pitchFamily="34" charset="0"/>
                        </a:rPr>
                        <a:t>Üst</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yönetim</a:t>
                      </a:r>
                      <a:r>
                        <a:rPr lang="en-US" sz="900" b="0" i="0" u="none" strike="noStrike" dirty="0">
                          <a:effectLst/>
                          <a:latin typeface="Calibri" panose="020F0502020204030204" pitchFamily="34" charset="0"/>
                        </a:rPr>
                        <a:t> (01.09.2018)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err="1">
                          <a:effectLst/>
                          <a:latin typeface="Calibri" panose="020F0502020204030204" pitchFamily="34" charset="0"/>
                        </a:rPr>
                        <a:t>Kadro</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ilanına</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çıkılıarak</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doçent</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kadrosuna</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öğretim</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üyesi</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atandı</a:t>
                      </a:r>
                      <a:r>
                        <a:rPr lang="en-US" sz="900" b="0" i="0" u="none" strike="noStrike" dirty="0">
                          <a:effectLst/>
                          <a:latin typeface="Calibri" panose="020F0502020204030204" pitchFamily="34" charset="0"/>
                        </a:rPr>
                        <a:t> (03.09.2018)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FF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32781929"/>
                  </a:ext>
                </a:extLst>
              </a:tr>
              <a:tr h="899100">
                <a:tc>
                  <a:txBody>
                    <a:bodyPr/>
                    <a:lstStyle/>
                    <a:p>
                      <a:pPr algn="ctr" fontAlgn="ctr"/>
                      <a:r>
                        <a:rPr lang="en-US" sz="900" b="0" i="0" u="none" strike="noStrike">
                          <a:effectLst/>
                          <a:latin typeface="Calibri" panose="020F0502020204030204" pitchFamily="34" charset="0"/>
                        </a:rPr>
                        <a:t>Z13-Kurumsal işbirliği ve ortaklıkların az olması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Ortak proje geliştirememe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Kurumlarla kurulan ilişkilerin sürdürülebilir olmaması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Kurum temsilcilerinin jüri, sergi vb. etkinliklere davet edilmesi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effectLst/>
                          <a:latin typeface="Calibri" panose="020F0502020204030204" pitchFamily="34" charset="0"/>
                        </a:rPr>
                        <a:t>125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Kurum ziyaretleri, kurumların komisyon ve kurullarında aktif görev alma ve  kurum temsilcilerinin eğitim kadrosuna dahil edilmesi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err="1">
                          <a:effectLst/>
                          <a:latin typeface="Calibri" panose="020F0502020204030204" pitchFamily="34" charset="0"/>
                        </a:rPr>
                        <a:t>Bölüm</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Başkanlığı</a:t>
                      </a:r>
                      <a:r>
                        <a:rPr lang="en-US" sz="900" b="0" i="0" u="none" strike="noStrike" dirty="0">
                          <a:effectLst/>
                          <a:latin typeface="Calibri" panose="020F0502020204030204" pitchFamily="34" charset="0"/>
                        </a:rPr>
                        <a:t> (01.09.2018)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Calibri" panose="020F0502020204030204" pitchFamily="34" charset="0"/>
                        </a:rPr>
                        <a:t>Mimarlar Odası temsilcisi Proje dersinde yürütücü olarak görev almakta, akademisyenlerimiz Oda komisyonunda görev almaktadır.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FF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dirty="0">
                          <a:solidFill>
                            <a:srgbClr val="FF0000"/>
                          </a:solidFill>
                          <a:effectLst/>
                          <a:latin typeface="Calibri" panose="020F050202020403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dirty="0">
                          <a:solidFill>
                            <a:srgbClr val="FF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dirty="0">
                          <a:solidFill>
                            <a:srgbClr val="FF0000"/>
                          </a:solidFill>
                          <a:effectLst/>
                          <a:latin typeface="Calibri" panose="020F0502020204030204" pitchFamily="34" charset="0"/>
                        </a:rPr>
                        <a:t>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26366179"/>
                  </a:ext>
                </a:extLst>
              </a:tr>
              <a:tr h="502560">
                <a:tc>
                  <a:txBody>
                    <a:bodyPr/>
                    <a:lstStyle/>
                    <a:p>
                      <a:pPr algn="ctr" fontAlgn="ctr"/>
                      <a:r>
                        <a:rPr lang="en-US" sz="900" b="0" i="0" u="none" strike="noStrike" dirty="0">
                          <a:effectLst/>
                          <a:latin typeface="Calibri" panose="020F0502020204030204" pitchFamily="34" charset="0"/>
                        </a:rPr>
                        <a:t>Z14- Erasmus </a:t>
                      </a:r>
                      <a:r>
                        <a:rPr lang="en-US" sz="900" b="0" i="0" u="none" strike="noStrike" dirty="0" err="1">
                          <a:effectLst/>
                          <a:latin typeface="Calibri" panose="020F0502020204030204" pitchFamily="34" charset="0"/>
                        </a:rPr>
                        <a:t>anlaşmalı</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üniversite</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sayısının</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yetersiz</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olması</a:t>
                      </a:r>
                      <a:endParaRPr lang="en-US" sz="900" b="0" i="0" u="none" strike="noStrike" dirty="0">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err="1">
                          <a:effectLst/>
                          <a:latin typeface="Calibri" panose="020F0502020204030204" pitchFamily="34" charset="0"/>
                        </a:rPr>
                        <a:t>Yeterli</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sayıda</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öğrencinin</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farklı</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eğitim</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kültürleri</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ile</a:t>
                      </a:r>
                      <a:r>
                        <a:rPr lang="en-US" sz="900" b="0" i="0" u="none" strike="noStrike" dirty="0">
                          <a:effectLst/>
                          <a:latin typeface="Calibri" panose="020F0502020204030204" pitchFamily="34" charset="0"/>
                        </a:rPr>
                        <a:t> </a:t>
                      </a:r>
                      <a:r>
                        <a:rPr lang="en-US" sz="900" b="0" i="0" u="none" strike="noStrike" dirty="0" err="1">
                          <a:effectLst/>
                          <a:latin typeface="Calibri" panose="020F0502020204030204" pitchFamily="34" charset="0"/>
                        </a:rPr>
                        <a:t>tanışamaması</a:t>
                      </a:r>
                      <a:endParaRPr lang="en-US" sz="900" b="0" i="0" u="none" strike="noStrike" dirty="0">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Yurtdışındaki üniversiteler ile iletişimin zayıf olması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Erasmus Ofisi'nin  yeni anlaşmalar yapmaya çalışması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effectLst/>
                          <a:latin typeface="Calibri" panose="020F0502020204030204" pitchFamily="34" charset="0"/>
                        </a:rPr>
                        <a:t>175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Fakülte Erasmus Koordinatörlüğü'nün aktif olarak çalışması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effectLst/>
                          <a:latin typeface="Calibri" panose="020F0502020204030204" pitchFamily="34" charset="0"/>
                        </a:rPr>
                        <a:t>Dekanlık (01.12.2018)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900" b="0" i="0" u="none" strike="noStrike">
                          <a:effectLst/>
                          <a:latin typeface="Calibri" panose="020F0502020204030204" pitchFamily="34" charset="0"/>
                        </a:rPr>
                        <a:t>İtalya Politecnico Di Bari Üniversitesi ile anlaşma imzalandı (03.08.2018)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FF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dirty="0">
                          <a:solidFill>
                            <a:srgbClr val="FF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dirty="0">
                          <a:solidFill>
                            <a:srgbClr val="FF0000"/>
                          </a:solidFill>
                          <a:effectLst/>
                          <a:latin typeface="Calibri" panose="020F0502020204030204" pitchFamily="34" charset="0"/>
                        </a:rPr>
                        <a:t>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6082264"/>
                  </a:ext>
                </a:extLst>
              </a:tr>
            </a:tbl>
          </a:graphicData>
        </a:graphic>
      </p:graphicFrame>
      <p:sp>
        <p:nvSpPr>
          <p:cNvPr id="13" name="143 Metin kutusu">
            <a:extLst>
              <a:ext uri="{FF2B5EF4-FFF2-40B4-BE49-F238E27FC236}">
                <a16:creationId xmlns:a16="http://schemas.microsoft.com/office/drawing/2014/main" id="{00000000-0008-0000-0400-000002000000}"/>
              </a:ext>
            </a:extLst>
          </p:cNvPr>
          <p:cNvSpPr txBox="1"/>
          <p:nvPr/>
        </p:nvSpPr>
        <p:spPr>
          <a:xfrm>
            <a:off x="445867" y="3125787"/>
            <a:ext cx="292850" cy="31061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a:extLst>
              <a:ext uri="{FF2B5EF4-FFF2-40B4-BE49-F238E27FC236}">
                <a16:creationId xmlns:a16="http://schemas.microsoft.com/office/drawing/2014/main" id="{00000000-0008-0000-0400-000003000000}"/>
              </a:ext>
            </a:extLst>
          </p:cNvPr>
          <p:cNvSpPr txBox="1"/>
          <p:nvPr/>
        </p:nvSpPr>
        <p:spPr>
          <a:xfrm>
            <a:off x="445867" y="3297237"/>
            <a:ext cx="292850" cy="30334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15" name="Picture 3"/>
          <p:cNvPicPr>
            <a:picLocks noChangeAspect="1"/>
          </p:cNvPicPr>
          <p:nvPr/>
        </p:nvPicPr>
        <p:blipFill>
          <a:blip r:embed="rId3"/>
          <a:stretch>
            <a:fillRect/>
          </a:stretch>
        </p:blipFill>
        <p:spPr>
          <a:xfrm>
            <a:off x="35496" y="692696"/>
            <a:ext cx="671769" cy="314462"/>
          </a:xfrm>
          <a:prstGeom prst="rect">
            <a:avLst/>
          </a:prstGeom>
        </p:spPr>
      </p:pic>
    </p:spTree>
    <p:extLst>
      <p:ext uri="{BB962C8B-B14F-4D97-AF65-F5344CB8AC3E}">
        <p14:creationId xmlns:p14="http://schemas.microsoft.com/office/powerpoint/2010/main" val="35292239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439F893C-C32F-4835-A1E5-850973405C58}" type="slidenum">
              <a:rPr lang="tr-TR" smtClean="0"/>
              <a:t>21</a:t>
            </a:fld>
            <a:endParaRPr lang="tr-TR"/>
          </a:p>
        </p:txBody>
      </p:sp>
      <p:pic>
        <p:nvPicPr>
          <p:cNvPr id="6" name="Resim 5"/>
          <p:cNvPicPr/>
          <p:nvPr/>
        </p:nvPicPr>
        <p:blipFill>
          <a:blip r:embed="rId2"/>
          <a:stretch>
            <a:fillRect/>
          </a:stretch>
        </p:blipFill>
        <p:spPr>
          <a:xfrm>
            <a:off x="0" y="0"/>
            <a:ext cx="2123728" cy="404664"/>
          </a:xfrm>
          <a:prstGeom prst="rect">
            <a:avLst/>
          </a:prstGeom>
        </p:spPr>
      </p:pic>
      <p:sp>
        <p:nvSpPr>
          <p:cNvPr id="9" name="Metin kutusu 8"/>
          <p:cNvSpPr txBox="1"/>
          <p:nvPr/>
        </p:nvSpPr>
        <p:spPr>
          <a:xfrm>
            <a:off x="1500259" y="-113392"/>
            <a:ext cx="6984776" cy="523220"/>
          </a:xfrm>
          <a:prstGeom prst="rect">
            <a:avLst/>
          </a:prstGeom>
          <a:noFill/>
        </p:spPr>
        <p:txBody>
          <a:bodyPr wrap="square" rtlCol="0">
            <a:spAutoFit/>
          </a:bodyPr>
          <a:lstStyle/>
          <a:p>
            <a:pPr algn="ctr"/>
            <a:r>
              <a:rPr lang="tr-TR" sz="2800" b="1" dirty="0" smtClean="0">
                <a:solidFill>
                  <a:srgbClr val="FF0000"/>
                </a:solidFill>
                <a:effectLst>
                  <a:outerShdw blurRad="38100" dist="38100" dir="2700000" algn="tl">
                    <a:srgbClr val="000000">
                      <a:alpha val="43137"/>
                    </a:srgbClr>
                  </a:outerShdw>
                </a:effectLst>
              </a:rPr>
              <a:t>RİSK ANALİZİ</a:t>
            </a:r>
            <a:endParaRPr lang="tr-TR" sz="2800" b="1" dirty="0">
              <a:solidFill>
                <a:srgbClr val="FF0000"/>
              </a:solidFill>
              <a:effectLst>
                <a:outerShdw blurRad="38100" dist="38100" dir="2700000" algn="tl">
                  <a:srgbClr val="000000">
                    <a:alpha val="43137"/>
                  </a:srgbClr>
                </a:outerShdw>
              </a:effectLst>
            </a:endParaRPr>
          </a:p>
        </p:txBody>
      </p:sp>
      <p:graphicFrame>
        <p:nvGraphicFramePr>
          <p:cNvPr id="4" name="Tablo 3"/>
          <p:cNvGraphicFramePr>
            <a:graphicFrameLocks noGrp="1"/>
          </p:cNvGraphicFramePr>
          <p:nvPr>
            <p:extLst>
              <p:ext uri="{D42A27DB-BD31-4B8C-83A1-F6EECF244321}">
                <p14:modId xmlns:p14="http://schemas.microsoft.com/office/powerpoint/2010/main" val="2865844446"/>
              </p:ext>
            </p:extLst>
          </p:nvPr>
        </p:nvGraphicFramePr>
        <p:xfrm>
          <a:off x="1" y="332656"/>
          <a:ext cx="9143999" cy="6359853"/>
        </p:xfrm>
        <a:graphic>
          <a:graphicData uri="http://schemas.openxmlformats.org/drawingml/2006/table">
            <a:tbl>
              <a:tblPr/>
              <a:tblGrid>
                <a:gridCol w="1356372">
                  <a:extLst>
                    <a:ext uri="{9D8B030D-6E8A-4147-A177-3AD203B41FA5}">
                      <a16:colId xmlns:a16="http://schemas.microsoft.com/office/drawing/2014/main" val="697795240"/>
                    </a:ext>
                  </a:extLst>
                </a:gridCol>
                <a:gridCol w="1061725">
                  <a:extLst>
                    <a:ext uri="{9D8B030D-6E8A-4147-A177-3AD203B41FA5}">
                      <a16:colId xmlns:a16="http://schemas.microsoft.com/office/drawing/2014/main" val="1323335749"/>
                    </a:ext>
                  </a:extLst>
                </a:gridCol>
                <a:gridCol w="167902">
                  <a:extLst>
                    <a:ext uri="{9D8B030D-6E8A-4147-A177-3AD203B41FA5}">
                      <a16:colId xmlns:a16="http://schemas.microsoft.com/office/drawing/2014/main" val="782000234"/>
                    </a:ext>
                  </a:extLst>
                </a:gridCol>
                <a:gridCol w="1073247">
                  <a:extLst>
                    <a:ext uri="{9D8B030D-6E8A-4147-A177-3AD203B41FA5}">
                      <a16:colId xmlns:a16="http://schemas.microsoft.com/office/drawing/2014/main" val="3057899906"/>
                    </a:ext>
                  </a:extLst>
                </a:gridCol>
                <a:gridCol w="172839">
                  <a:extLst>
                    <a:ext uri="{9D8B030D-6E8A-4147-A177-3AD203B41FA5}">
                      <a16:colId xmlns:a16="http://schemas.microsoft.com/office/drawing/2014/main" val="179950571"/>
                    </a:ext>
                  </a:extLst>
                </a:gridCol>
                <a:gridCol w="816456">
                  <a:extLst>
                    <a:ext uri="{9D8B030D-6E8A-4147-A177-3AD203B41FA5}">
                      <a16:colId xmlns:a16="http://schemas.microsoft.com/office/drawing/2014/main" val="2073106029"/>
                    </a:ext>
                  </a:extLst>
                </a:gridCol>
                <a:gridCol w="202470">
                  <a:extLst>
                    <a:ext uri="{9D8B030D-6E8A-4147-A177-3AD203B41FA5}">
                      <a16:colId xmlns:a16="http://schemas.microsoft.com/office/drawing/2014/main" val="2109503075"/>
                    </a:ext>
                  </a:extLst>
                </a:gridCol>
                <a:gridCol w="329217">
                  <a:extLst>
                    <a:ext uri="{9D8B030D-6E8A-4147-A177-3AD203B41FA5}">
                      <a16:colId xmlns:a16="http://schemas.microsoft.com/office/drawing/2014/main" val="2118147945"/>
                    </a:ext>
                  </a:extLst>
                </a:gridCol>
                <a:gridCol w="987650">
                  <a:extLst>
                    <a:ext uri="{9D8B030D-6E8A-4147-A177-3AD203B41FA5}">
                      <a16:colId xmlns:a16="http://schemas.microsoft.com/office/drawing/2014/main" val="2281063175"/>
                    </a:ext>
                  </a:extLst>
                </a:gridCol>
                <a:gridCol w="901357">
                  <a:extLst>
                    <a:ext uri="{9D8B030D-6E8A-4147-A177-3AD203B41FA5}">
                      <a16:colId xmlns:a16="http://schemas.microsoft.com/office/drawing/2014/main" val="1907601369"/>
                    </a:ext>
                  </a:extLst>
                </a:gridCol>
                <a:gridCol w="1009746">
                  <a:extLst>
                    <a:ext uri="{9D8B030D-6E8A-4147-A177-3AD203B41FA5}">
                      <a16:colId xmlns:a16="http://schemas.microsoft.com/office/drawing/2014/main" val="4082977458"/>
                    </a:ext>
                  </a:extLst>
                </a:gridCol>
                <a:gridCol w="162963">
                  <a:extLst>
                    <a:ext uri="{9D8B030D-6E8A-4147-A177-3AD203B41FA5}">
                      <a16:colId xmlns:a16="http://schemas.microsoft.com/office/drawing/2014/main" val="3830247630"/>
                    </a:ext>
                  </a:extLst>
                </a:gridCol>
                <a:gridCol w="162963">
                  <a:extLst>
                    <a:ext uri="{9D8B030D-6E8A-4147-A177-3AD203B41FA5}">
                      <a16:colId xmlns:a16="http://schemas.microsoft.com/office/drawing/2014/main" val="1717092203"/>
                    </a:ext>
                  </a:extLst>
                </a:gridCol>
                <a:gridCol w="368723">
                  <a:extLst>
                    <a:ext uri="{9D8B030D-6E8A-4147-A177-3AD203B41FA5}">
                      <a16:colId xmlns:a16="http://schemas.microsoft.com/office/drawing/2014/main" val="1473978030"/>
                    </a:ext>
                  </a:extLst>
                </a:gridCol>
                <a:gridCol w="370369">
                  <a:extLst>
                    <a:ext uri="{9D8B030D-6E8A-4147-A177-3AD203B41FA5}">
                      <a16:colId xmlns:a16="http://schemas.microsoft.com/office/drawing/2014/main" val="2242660792"/>
                    </a:ext>
                  </a:extLst>
                </a:gridCol>
              </a:tblGrid>
              <a:tr h="117830">
                <a:tc rowSpan="5" gridSpan="10">
                  <a:txBody>
                    <a:bodyPr/>
                    <a:lstStyle/>
                    <a:p>
                      <a:pPr algn="ctr" fontAlgn="b"/>
                      <a:r>
                        <a:rPr lang="en-US" sz="800" b="0" i="0" u="none" strike="noStrike" dirty="0">
                          <a:effectLst/>
                          <a:latin typeface="Arial Tur" panose="020B0604020202020204" pitchFamily="34" charset="0"/>
                        </a:rPr>
                        <a:t>            MİMARLIK RİSK ANALİZİ</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gridSpan="3">
                  <a:txBody>
                    <a:bodyPr/>
                    <a:lstStyle/>
                    <a:p>
                      <a:pPr algn="l" fontAlgn="ctr"/>
                      <a:r>
                        <a:rPr lang="en-US" sz="800" b="1" i="0" u="none" strike="noStrike" dirty="0" err="1">
                          <a:effectLst/>
                          <a:latin typeface="Calibri" panose="020F0502020204030204" pitchFamily="34" charset="0"/>
                        </a:rPr>
                        <a:t>Doküman</a:t>
                      </a:r>
                      <a:r>
                        <a:rPr lang="en-US" sz="800" b="1" i="0" u="none" strike="noStrike" dirty="0">
                          <a:effectLst/>
                          <a:latin typeface="Calibri" panose="020F0502020204030204" pitchFamily="34" charset="0"/>
                        </a:rPr>
                        <a:t>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800" b="0" i="0" u="none" strike="noStrike" dirty="0">
                          <a:effectLst/>
                          <a:latin typeface="Verdana" panose="020B0604030504040204" pitchFamily="34" charset="0"/>
                        </a:rPr>
                        <a:t>Mİ-RA-0001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50941880"/>
                  </a:ext>
                </a:extLst>
              </a:tr>
              <a:tr h="117830">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800" b="1" i="0" u="none" strike="noStrike" dirty="0" err="1">
                          <a:effectLst/>
                          <a:latin typeface="Calibri" panose="020F0502020204030204" pitchFamily="34" charset="0"/>
                        </a:rPr>
                        <a:t>Yayın</a:t>
                      </a:r>
                      <a:r>
                        <a:rPr lang="en-US" sz="800" b="1" i="0" u="none" strike="noStrike" dirty="0">
                          <a:effectLst/>
                          <a:latin typeface="Calibri" panose="020F0502020204030204" pitchFamily="34" charset="0"/>
                        </a:rPr>
                        <a:t> </a:t>
                      </a:r>
                      <a:r>
                        <a:rPr lang="en-US" sz="800" b="1" i="0" u="none" strike="noStrike" dirty="0" err="1">
                          <a:effectLst/>
                          <a:latin typeface="Calibri" panose="020F0502020204030204" pitchFamily="34" charset="0"/>
                        </a:rPr>
                        <a:t>Tarihi</a:t>
                      </a:r>
                      <a:endParaRPr lang="en-US" sz="800" b="1" i="0" u="none" strike="noStrike" dirty="0">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800" b="0" i="0" u="none" strike="noStrike" dirty="0">
                          <a:effectLst/>
                          <a:latin typeface="Verdana" panose="020B0604030504040204" pitchFamily="34" charset="0"/>
                        </a:rPr>
                        <a:t>03.05.2018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2365751854"/>
                  </a:ext>
                </a:extLst>
              </a:tr>
              <a:tr h="117830">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800" b="1" i="0" u="none" strike="noStrike" dirty="0" err="1">
                          <a:effectLst/>
                          <a:latin typeface="Calibri" panose="020F0502020204030204" pitchFamily="34" charset="0"/>
                        </a:rPr>
                        <a:t>Değişiklik</a:t>
                      </a:r>
                      <a:r>
                        <a:rPr lang="en-US" sz="800" b="1" i="0" u="none" strike="noStrike" dirty="0">
                          <a:effectLst/>
                          <a:latin typeface="Calibri" panose="020F0502020204030204" pitchFamily="34" charset="0"/>
                        </a:rPr>
                        <a:t>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800" b="0" i="0" u="none" strike="noStrike" dirty="0">
                          <a:effectLst/>
                          <a:latin typeface="Verdan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132007920"/>
                  </a:ext>
                </a:extLst>
              </a:tr>
              <a:tr h="117830">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800" b="1" i="0" u="none" strike="noStrike" dirty="0" err="1">
                          <a:effectLst/>
                          <a:latin typeface="Calibri" panose="020F0502020204030204" pitchFamily="34" charset="0"/>
                        </a:rPr>
                        <a:t>Değişiklik</a:t>
                      </a:r>
                      <a:r>
                        <a:rPr lang="en-US" sz="800" b="1" i="0" u="none" strike="noStrike" dirty="0">
                          <a:effectLst/>
                          <a:latin typeface="Calibri" panose="020F0502020204030204" pitchFamily="34" charset="0"/>
                        </a:rPr>
                        <a:t> </a:t>
                      </a:r>
                      <a:r>
                        <a:rPr lang="en-US" sz="800" b="1" i="0" u="none" strike="noStrike" dirty="0" err="1">
                          <a:effectLst/>
                          <a:latin typeface="Calibri" panose="020F0502020204030204" pitchFamily="34" charset="0"/>
                        </a:rPr>
                        <a:t>Tarihi</a:t>
                      </a:r>
                      <a:endParaRPr lang="en-US" sz="800" b="1" i="0" u="none" strike="noStrike" dirty="0">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800" b="0" i="0" u="none" strike="noStrike" dirty="0">
                          <a:effectLst/>
                          <a:latin typeface="Agency FB" panose="020B0503020202020204" pitchFamily="34" charset="0"/>
                        </a:rPr>
                        <a:t>­</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741072376"/>
                  </a:ext>
                </a:extLst>
              </a:tr>
              <a:tr h="117830">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800" b="1" i="0" u="none" strike="noStrike" dirty="0" err="1">
                          <a:effectLst/>
                          <a:latin typeface="Calibri" panose="020F0502020204030204" pitchFamily="34" charset="0"/>
                        </a:rPr>
                        <a:t>Sayfa</a:t>
                      </a:r>
                      <a:r>
                        <a:rPr lang="en-US" sz="800" b="1" i="0" u="none" strike="noStrike" dirty="0">
                          <a:effectLst/>
                          <a:latin typeface="Calibri" panose="020F0502020204030204" pitchFamily="34" charset="0"/>
                        </a:rPr>
                        <a:t>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800" b="0" i="0" u="none" strike="noStrike" dirty="0">
                          <a:effectLst/>
                          <a:latin typeface="Verdana" panose="020B0604030504040204" pitchFamily="34" charset="0"/>
                        </a:rPr>
                        <a:t>1/1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3469872138"/>
                  </a:ext>
                </a:extLst>
              </a:tr>
              <a:tr h="132559">
                <a:tc rowSpan="2">
                  <a:txBody>
                    <a:bodyPr/>
                    <a:lstStyle/>
                    <a:p>
                      <a:pPr algn="l" fontAlgn="b"/>
                      <a:r>
                        <a:rPr lang="sv-SE" sz="900" b="1" i="0" u="none" strike="noStrike">
                          <a:effectLst/>
                          <a:latin typeface="Calibri" panose="020F0502020204030204" pitchFamily="34" charset="0"/>
                        </a:rPr>
                        <a:t>Olası Risk Türü (Potential Risk Mode)</a:t>
                      </a:r>
                      <a:endParaRPr lang="sv-SE" sz="900" b="0" i="0" u="none" strike="noStrike">
                        <a:effectLst/>
                        <a:latin typeface="Arial Tur"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900" b="1" i="0" u="none" strike="noStrike">
                          <a:effectLst/>
                          <a:latin typeface="Calibri" panose="020F050202020403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9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900" b="1" i="0" u="none" strike="noStrike">
                          <a:effectLst/>
                          <a:latin typeface="Calibri" panose="020F050202020403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9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sv-SE" sz="900" b="1" i="0" u="none" strike="noStrike">
                          <a:effectLst/>
                          <a:latin typeface="Calibri" panose="020F050202020403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9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900" b="1" i="0" u="none" strike="noStrike">
                          <a:effectLst/>
                          <a:latin typeface="Calibri" panose="020F050202020403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9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9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900" b="1" i="0" u="none" strike="noStrike" dirty="0" err="1">
                          <a:effectLst/>
                          <a:latin typeface="Calibri" panose="020F0502020204030204" pitchFamily="34" charset="0"/>
                        </a:rPr>
                        <a:t>Faaliyetleri</a:t>
                      </a:r>
                      <a:r>
                        <a:rPr lang="en-US" sz="900" b="1" i="0" u="none" strike="noStrike" dirty="0">
                          <a:effectLst/>
                          <a:latin typeface="Calibri" panose="020F0502020204030204" pitchFamily="34" charset="0"/>
                        </a:rPr>
                        <a:t> </a:t>
                      </a:r>
                      <a:r>
                        <a:rPr lang="en-US" sz="900" b="1" i="0" u="none" strike="noStrike" dirty="0" err="1">
                          <a:effectLst/>
                          <a:latin typeface="Calibri" panose="020F0502020204030204" pitchFamily="34" charset="0"/>
                        </a:rPr>
                        <a:t>Sonuçları</a:t>
                      </a:r>
                      <a:r>
                        <a:rPr lang="en-US" sz="900" b="1" i="0" u="none" strike="noStrike" dirty="0">
                          <a:effectLst/>
                          <a:latin typeface="Calibri" panose="020F0502020204030204" pitchFamily="34" charset="0"/>
                        </a:rPr>
                        <a:t>/Action</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18212079"/>
                  </a:ext>
                </a:extLst>
              </a:tr>
              <a:tr h="53023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900" b="1" i="0" u="none" strike="noStrike" dirty="0" err="1">
                          <a:effectLst/>
                          <a:latin typeface="Calibri" panose="020F0502020204030204" pitchFamily="34" charset="0"/>
                        </a:rPr>
                        <a:t>Gerçekleşen</a:t>
                      </a:r>
                      <a:r>
                        <a:rPr lang="en-US" sz="900" b="1" i="0" u="none" strike="noStrike" dirty="0">
                          <a:effectLst/>
                          <a:latin typeface="Calibri" panose="020F0502020204030204" pitchFamily="34" charset="0"/>
                        </a:rPr>
                        <a:t> </a:t>
                      </a:r>
                      <a:r>
                        <a:rPr lang="en-US" sz="900" b="1" i="0" u="none" strike="noStrike" dirty="0" err="1">
                          <a:effectLst/>
                          <a:latin typeface="Calibri" panose="020F0502020204030204" pitchFamily="34" charset="0"/>
                        </a:rPr>
                        <a:t>Faliyetler</a:t>
                      </a:r>
                      <a:r>
                        <a:rPr lang="en-US" sz="900" b="1" i="0" u="none" strike="noStrike" dirty="0">
                          <a:effectLst/>
                          <a:latin typeface="Calibri" panose="020F0502020204030204" pitchFamily="34" charset="0"/>
                        </a:rPr>
                        <a:t>/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9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9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900" b="1" i="0" u="none" strike="noStrike" dirty="0" err="1">
                          <a:effectLst/>
                          <a:latin typeface="Calibri" panose="020F0502020204030204" pitchFamily="34" charset="0"/>
                        </a:rPr>
                        <a:t>Keşif</a:t>
                      </a:r>
                      <a:endParaRPr lang="en-US" sz="900" b="1" i="0" u="none" strike="noStrike" dirty="0">
                        <a:effectLst/>
                        <a:latin typeface="Calibri" panose="020F050202020403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9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extLst>
                  <a:ext uri="{0D108BD9-81ED-4DB2-BD59-A6C34878D82A}">
                    <a16:rowId xmlns:a16="http://schemas.microsoft.com/office/drawing/2014/main" val="3267861711"/>
                  </a:ext>
                </a:extLst>
              </a:tr>
              <a:tr h="716187">
                <a:tc>
                  <a:txBody>
                    <a:bodyPr/>
                    <a:lstStyle/>
                    <a:p>
                      <a:pPr algn="ctr" fontAlgn="ctr"/>
                      <a:r>
                        <a:rPr lang="en-US" sz="800" b="0" i="0" u="none" strike="noStrike" dirty="0">
                          <a:effectLst/>
                          <a:latin typeface="Calibri" panose="020F0502020204030204" pitchFamily="34" charset="0"/>
                        </a:rPr>
                        <a:t>Z15-Kampus </a:t>
                      </a:r>
                      <a:r>
                        <a:rPr lang="en-US" sz="800" b="0" i="0" u="none" strike="noStrike" dirty="0" err="1">
                          <a:effectLst/>
                          <a:latin typeface="Calibri" panose="020F0502020204030204" pitchFamily="34" charset="0"/>
                        </a:rPr>
                        <a:t>içinde</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öğrenci</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ihtiyacına</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yönelik</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kırtasiye-ozalit</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firmalarının</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sayısal</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azlığı</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ve</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rekabet</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gücünün</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olmaması</a:t>
                      </a:r>
                      <a:r>
                        <a:rPr lang="en-US" sz="800" b="0" i="0" u="none" strike="noStrike" dirty="0">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err="1">
                          <a:effectLst/>
                          <a:latin typeface="Calibri" panose="020F0502020204030204" pitchFamily="34" charset="0"/>
                        </a:rPr>
                        <a:t>Ders</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materyallerinin</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elde</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edilmesinde</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yaşanan</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güçlük</a:t>
                      </a:r>
                      <a:endParaRPr lang="en-US" sz="800" b="0" i="0" u="none" strike="noStrike" dirty="0">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effectLst/>
                          <a:latin typeface="Calibri" panose="020F0502020204030204" pitchFamily="34" charset="0"/>
                        </a:rPr>
                        <a:t>Kampus içinde hizmet veren kırtasiye ve ozalit merkezinin çalışma saatlerinin ve ürünlerinin bölüm ihtiyaçlarını karşılamaması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effectLst/>
                          <a:latin typeface="Calibri" panose="020F0502020204030204" pitchFamily="34" charset="0"/>
                        </a:rPr>
                        <a:t>Öğrencilerin ihtiyaçlarını karşılamak için şehir merkezine gitmeleri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effectLst/>
                          <a:latin typeface="Calibri" panose="020F0502020204030204" pitchFamily="34" charset="0"/>
                        </a:rPr>
                        <a:t>180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effectLst/>
                          <a:latin typeface="Calibri" panose="020F0502020204030204" pitchFamily="34" charset="0"/>
                        </a:rPr>
                        <a:t>Bölüm ihtiyaçlarının yönetime bildirilmesi,  işletmelerin ürün ve hizmetlerinin yönetim tarafından yeniden gözden geçirilmesi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effectLst/>
                          <a:latin typeface="Calibri" panose="020F0502020204030204" pitchFamily="34" charset="0"/>
                        </a:rPr>
                        <a:t>Bölüm Başkanlığı (20.09.2018)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err="1">
                          <a:effectLst/>
                          <a:latin typeface="Calibri" panose="020F0502020204030204" pitchFamily="34" charset="0"/>
                        </a:rPr>
                        <a:t>Liste</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hazırlandı</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kırtasiye</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aktif</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olmadığı</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için</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bildirilemedi</a:t>
                      </a:r>
                      <a:endParaRPr lang="en-US" sz="800" b="0" i="0" u="none" strike="noStrike" dirty="0">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FF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180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51008606"/>
                  </a:ext>
                </a:extLst>
              </a:tr>
              <a:tr h="662769">
                <a:tc>
                  <a:txBody>
                    <a:bodyPr/>
                    <a:lstStyle/>
                    <a:p>
                      <a:pPr algn="ctr" fontAlgn="ctr"/>
                      <a:r>
                        <a:rPr lang="en-US" sz="800" b="0" i="0" u="none" strike="noStrike">
                          <a:effectLst/>
                          <a:latin typeface="Calibri" panose="020F0502020204030204" pitchFamily="34" charset="0"/>
                        </a:rPr>
                        <a:t>Z16-Hazırlık sınıfını tamamlayan öğrencilerin bölüme entegrasyonda sorun yaşamaları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err="1">
                          <a:effectLst/>
                          <a:latin typeface="Calibri" panose="020F0502020204030204" pitchFamily="34" charset="0"/>
                        </a:rPr>
                        <a:t>Öğrencinin</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bölüme</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uyum</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sağlamada</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ve</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bölüm</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hakkında</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bilgi</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sahibi</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olmada</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güçlük</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yaşaması</a:t>
                      </a:r>
                      <a:endParaRPr lang="en-US" sz="800" b="0" i="0" u="none" strike="noStrike" dirty="0">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err="1">
                          <a:effectLst/>
                          <a:latin typeface="Calibri" panose="020F0502020204030204" pitchFamily="34" charset="0"/>
                        </a:rPr>
                        <a:t>Hazırlık</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eğitiminin</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kampus</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dışında</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verilmesi</a:t>
                      </a:r>
                      <a:endParaRPr lang="en-US" sz="800" b="0" i="0" u="none" strike="noStrike" dirty="0">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effectLst/>
                          <a:latin typeface="Calibri" panose="020F0502020204030204" pitchFamily="34" charset="0"/>
                        </a:rPr>
                        <a:t>Yok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effectLst/>
                          <a:latin typeface="Calibri" panose="020F0502020204030204" pitchFamily="34" charset="0"/>
                        </a:rPr>
                        <a:t>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effectLst/>
                          <a:latin typeface="Calibri" panose="020F0502020204030204" pitchFamily="34" charset="0"/>
                        </a:rPr>
                        <a:t>Oryantasyon programı hazırlanması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effectLst/>
                          <a:latin typeface="Calibri" panose="020F0502020204030204" pitchFamily="34" charset="0"/>
                        </a:rPr>
                        <a:t>Dekanlık (26.09.2018)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effectLst/>
                          <a:latin typeface="Calibri" panose="020F0502020204030204" pitchFamily="34" charset="0"/>
                        </a:rPr>
                        <a:t>Oryantasyon 26.09.2018 tarihinde gerçekleştirildi.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FF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30020496"/>
                  </a:ext>
                </a:extLst>
              </a:tr>
              <a:tr h="716187">
                <a:tc>
                  <a:txBody>
                    <a:bodyPr/>
                    <a:lstStyle/>
                    <a:p>
                      <a:pPr algn="ctr" fontAlgn="ctr"/>
                      <a:r>
                        <a:rPr lang="en-US" sz="800" b="0" i="0" u="none" strike="noStrike">
                          <a:effectLst/>
                          <a:latin typeface="Calibri" panose="020F0502020204030204" pitchFamily="34" charset="0"/>
                        </a:rPr>
                        <a:t>T1-Yatay ve dikey geçiş yapan öğrenciler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effectLst/>
                          <a:latin typeface="Calibri" panose="020F0502020204030204" pitchFamily="34" charset="0"/>
                        </a:rPr>
                        <a:t>Geçiş yaparak bölüme gelen öğrencinin bölüme entegrasyonunda zorluk yaşaması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effectLst/>
                          <a:latin typeface="Calibri" panose="020F0502020204030204" pitchFamily="34" charset="0"/>
                        </a:rPr>
                        <a:t>Yatay ve dikey geçiş koşullarının merkezi bir şekilde belirlenmesi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effectLst/>
                          <a:latin typeface="Calibri" panose="020F0502020204030204" pitchFamily="34" charset="0"/>
                        </a:rPr>
                        <a:t>Yok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effectLst/>
                          <a:latin typeface="Calibri" panose="020F0502020204030204" pitchFamily="34" charset="0"/>
                        </a:rPr>
                        <a:t>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err="1">
                          <a:effectLst/>
                          <a:latin typeface="Calibri" panose="020F0502020204030204" pitchFamily="34" charset="0"/>
                        </a:rPr>
                        <a:t>Bölüme</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ilişkin</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yatay</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ve</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dikey</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geçiş</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yönergesi</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hazırlanması</a:t>
                      </a:r>
                      <a:endParaRPr lang="en-US" sz="800" b="0" i="0" u="none" strike="noStrike" dirty="0">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effectLst/>
                          <a:latin typeface="Calibri" panose="020F0502020204030204" pitchFamily="34" charset="0"/>
                        </a:rPr>
                        <a:t>Bölüm Başkanlığı (01.09.2018)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effectLst/>
                          <a:latin typeface="Calibri" panose="020F0502020204030204" pitchFamily="34" charset="0"/>
                        </a:rPr>
                        <a:t>Öğrencilerin ders programları değişen müfredata göre güncellendi, yönergeler Senatoya sunulmak üzere  hazırlandı.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FF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504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96285007"/>
                  </a:ext>
                </a:extLst>
              </a:tr>
              <a:tr h="480527">
                <a:tc>
                  <a:txBody>
                    <a:bodyPr/>
                    <a:lstStyle/>
                    <a:p>
                      <a:pPr algn="ctr" fontAlgn="ctr"/>
                      <a:r>
                        <a:rPr lang="en-US" sz="800" b="0" i="0" u="none" strike="noStrike">
                          <a:effectLst/>
                          <a:latin typeface="Calibri" panose="020F0502020204030204" pitchFamily="34" charset="0"/>
                        </a:rPr>
                        <a:t>T2- Üniversite harf notu skalasının uygulamalı dersler için uygun olmaması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effectLst/>
                          <a:latin typeface="Calibri" panose="020F0502020204030204" pitchFamily="34" charset="0"/>
                        </a:rPr>
                        <a:t>Öğrenci performansının ve sonuç ürün kalitesinin düşmesi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effectLst/>
                          <a:latin typeface="Calibri" panose="020F0502020204030204" pitchFamily="34" charset="0"/>
                        </a:rPr>
                        <a:t>Geçme notunun 40 olması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effectLst/>
                          <a:latin typeface="Calibri" panose="020F0502020204030204" pitchFamily="34" charset="0"/>
                        </a:rPr>
                        <a:t>Yok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effectLst/>
                          <a:latin typeface="Calibri" panose="020F0502020204030204" pitchFamily="34" charset="0"/>
                        </a:rPr>
                        <a:t>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err="1">
                          <a:effectLst/>
                          <a:latin typeface="Calibri" panose="020F0502020204030204" pitchFamily="34" charset="0"/>
                        </a:rPr>
                        <a:t>Sınav</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Yönergesinin</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hazırlanması</a:t>
                      </a:r>
                      <a:endParaRPr lang="en-US" sz="800" b="0" i="0" u="none" strike="noStrike" dirty="0">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err="1">
                          <a:effectLst/>
                          <a:latin typeface="Calibri" panose="020F0502020204030204" pitchFamily="34" charset="0"/>
                        </a:rPr>
                        <a:t>Dekanlık</a:t>
                      </a:r>
                      <a:r>
                        <a:rPr lang="en-US" sz="800" b="0" i="0" u="none" strike="noStrike" dirty="0">
                          <a:effectLst/>
                          <a:latin typeface="Calibri" panose="020F0502020204030204" pitchFamily="34" charset="0"/>
                        </a:rPr>
                        <a:t> (01.09.2018)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err="1">
                          <a:effectLst/>
                          <a:latin typeface="Calibri" panose="020F0502020204030204" pitchFamily="34" charset="0"/>
                        </a:rPr>
                        <a:t>Tasarım</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Dersleri</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Sınav</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Yönergesi</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hazırlanarak</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Senato</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onayı</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alındı</a:t>
                      </a:r>
                      <a:r>
                        <a:rPr lang="en-US" sz="800" b="0" i="0" u="none" strike="noStrike" dirty="0">
                          <a:effectLst/>
                          <a:latin typeface="Calibri" panose="020F0502020204030204" pitchFamily="34" charset="0"/>
                        </a:rPr>
                        <a:t>.(08.08.2018)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FF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3013135"/>
                  </a:ext>
                </a:extLst>
              </a:tr>
              <a:tr h="951848">
                <a:tc>
                  <a:txBody>
                    <a:bodyPr/>
                    <a:lstStyle/>
                    <a:p>
                      <a:pPr algn="ctr" fontAlgn="ctr"/>
                      <a:r>
                        <a:rPr lang="en-US" sz="800" b="0" i="0" u="none" strike="noStrike">
                          <a:effectLst/>
                          <a:latin typeface="Calibri" panose="020F0502020204030204" pitchFamily="34" charset="0"/>
                        </a:rPr>
                        <a:t>G1-Genç, dinamik, ulaşılabilir, alanlarında uzman ve akademi dışı alanlarda proje üreten akademik kadro ile yeniliklere çok hızlı adapte olabilme becerisi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effectLst/>
                          <a:latin typeface="Calibri" panose="020F0502020204030204" pitchFamily="34" charset="0"/>
                        </a:rPr>
                        <a:t>Öğretim üyelerinin karşılarına çıkacak fırsatlara açık olması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effectLst/>
                          <a:latin typeface="Calibri" panose="020F0502020204030204" pitchFamily="34" charset="0"/>
                        </a:rPr>
                        <a:t>Kurumsallaşmayı engellemesi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effectLst/>
                          <a:latin typeface="Calibri" panose="020F0502020204030204" pitchFamily="34" charset="0"/>
                        </a:rPr>
                        <a:t>Yok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effectLst/>
                          <a:latin typeface="Calibri" panose="020F0502020204030204" pitchFamily="34" charset="0"/>
                        </a:rPr>
                        <a:t>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effectLst/>
                          <a:latin typeface="Calibri" panose="020F0502020204030204" pitchFamily="34" charset="0"/>
                        </a:rPr>
                        <a:t>Kurumun öngördüğü vizyon ve misyon doğrultusunda yarı zamanlı öğretim elemanlarının kadroda yer alması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effectLst/>
                          <a:latin typeface="Calibri" panose="020F0502020204030204" pitchFamily="34" charset="0"/>
                        </a:rPr>
                        <a:t>Bölüm Başkanlığı (01.09.2018)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err="1">
                          <a:effectLst/>
                          <a:latin typeface="Calibri" panose="020F0502020204030204" pitchFamily="34" charset="0"/>
                        </a:rPr>
                        <a:t>Tasarım</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ve</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uygulama</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derslerinde</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akademi</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dışı</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alanlarda</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proje</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üreten</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vizyon</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ve</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misyona</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uyum</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sağlayan</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yarı</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zamanlı</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öğretim</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elemanları</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görev</a:t>
                      </a:r>
                      <a:r>
                        <a:rPr lang="en-US" sz="800" b="0" i="0" u="none" strike="noStrike" dirty="0">
                          <a:effectLst/>
                          <a:latin typeface="Calibri" panose="020F0502020204030204" pitchFamily="34" charset="0"/>
                        </a:rPr>
                        <a:t> </a:t>
                      </a:r>
                      <a:r>
                        <a:rPr lang="en-US" sz="800" b="0" i="0" u="none" strike="noStrike" dirty="0" err="1">
                          <a:effectLst/>
                          <a:latin typeface="Calibri" panose="020F0502020204030204" pitchFamily="34" charset="0"/>
                        </a:rPr>
                        <a:t>almaktadır</a:t>
                      </a:r>
                      <a:r>
                        <a:rPr lang="en-US" sz="800" b="0" i="0" u="none" strike="noStrike" dirty="0">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FF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FF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76285212"/>
                  </a:ext>
                </a:extLst>
              </a:tr>
              <a:tr h="951848">
                <a:tc>
                  <a:txBody>
                    <a:bodyPr/>
                    <a:lstStyle/>
                    <a:p>
                      <a:pPr algn="ctr" fontAlgn="ctr"/>
                      <a:r>
                        <a:rPr lang="en-US" sz="800" b="0" i="0" u="none" strike="noStrike">
                          <a:effectLst/>
                          <a:latin typeface="Calibri" panose="020F0502020204030204" pitchFamily="34" charset="0"/>
                        </a:rPr>
                        <a:t>F9-Erasmus gibi değişim programlarının öğrenciler ve öğretim elemanları için hizmet veriyor olması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effectLst/>
                          <a:latin typeface="Calibri" panose="020F0502020204030204" pitchFamily="34" charset="0"/>
                        </a:rPr>
                        <a:t>Ders intibakında sorun yaşanması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effectLst/>
                          <a:latin typeface="Calibri" panose="020F0502020204030204" pitchFamily="34" charset="0"/>
                        </a:rPr>
                        <a:t>Öğrencinin eğitim döneminin bir bölümü nü farklı bir eğitim programına sahip başka bir üniversitede geçirmesi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effectLst/>
                          <a:latin typeface="Calibri" panose="020F0502020204030204" pitchFamily="34" charset="0"/>
                        </a:rPr>
                        <a:t>Öğrencilere  danışmanlık verilerek, intibak için gereken koşulları sağlayan derslere ilişkin bilgilendirme yapılması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FF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effectLst/>
                          <a:latin typeface="Calibri" panose="020F0502020204030204" pitchFamily="34" charset="0"/>
                        </a:rPr>
                        <a:t>180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effectLst/>
                          <a:latin typeface="Calibri" panose="020F0502020204030204" pitchFamily="34" charset="0"/>
                        </a:rPr>
                        <a:t>Eğitim programının güncellenmesinde uluslararası standartların dikkate alınması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effectLst/>
                          <a:latin typeface="Calibri" panose="020F0502020204030204" pitchFamily="34" charset="0"/>
                        </a:rPr>
                        <a:t>Dekanlık (01.09.2018)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b-NO" sz="800" b="0" i="0" u="none" strike="noStrike" dirty="0">
                          <a:effectLst/>
                          <a:latin typeface="Calibri" panose="020F0502020204030204" pitchFamily="34" charset="0"/>
                        </a:rPr>
                        <a:t>Eğitim programı güncellenerek senato onayı alındı. 08.08.2018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FF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FF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FF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FF0000"/>
                          </a:solidFill>
                          <a:effectLst/>
                          <a:latin typeface="Calibri" panose="020F0502020204030204" pitchFamily="34" charset="0"/>
                        </a:rPr>
                        <a:t>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01479357"/>
                  </a:ext>
                </a:extLst>
              </a:tr>
              <a:tr h="141765">
                <a:tc>
                  <a:txBody>
                    <a:bodyPr/>
                    <a:lstStyle/>
                    <a:p>
                      <a:pPr algn="l" fontAlgn="b"/>
                      <a:endParaRPr lang="en-US" sz="900" b="0" i="0" u="none" strike="noStrike" dirty="0">
                        <a:effectLst/>
                        <a:latin typeface="Tahoma" panose="020B060403050404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Tahoma" panose="020B060403050404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Tahoma" panose="020B060403050404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Tahoma" panose="020B060403050404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Tahoma" panose="020B060403050404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Tahoma" panose="020B060403050404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900" b="0" i="0" u="none" strike="noStrike">
                        <a:effectLst/>
                        <a:latin typeface="Tahoma" panose="020B060403050404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Tahoma" panose="020B060403050404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effectLst/>
                        <a:latin typeface="Tahoma" panose="020B060403050404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Tahoma" panose="020B060403050404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Tahoma" panose="020B060403050404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Tahoma" panose="020B060403050404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Tahoma" panose="020B060403050404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Tahoma" panose="020B060403050404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Tahoma" panose="020B060403050404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738946"/>
                  </a:ext>
                </a:extLst>
              </a:tr>
              <a:tr h="141765">
                <a:tc gridSpan="2">
                  <a:txBody>
                    <a:bodyPr/>
                    <a:lstStyle/>
                    <a:p>
                      <a:pPr algn="ctr" fontAlgn="b"/>
                      <a:r>
                        <a:rPr lang="en-US" sz="800" b="1" i="0" u="none" strike="noStrike" dirty="0">
                          <a:solidFill>
                            <a:srgbClr val="000000"/>
                          </a:solidFill>
                          <a:effectLst/>
                          <a:latin typeface="Tahoma" panose="020B0604030504040204" pitchFamily="34" charset="0"/>
                        </a:rPr>
                        <a:t>HAZIRLAYAN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5">
                  <a:txBody>
                    <a:bodyPr/>
                    <a:lstStyle/>
                    <a:p>
                      <a:pPr algn="ctr" fontAlgn="b"/>
                      <a:r>
                        <a:rPr lang="en-US" sz="800" b="1" i="0" u="none" strike="noStrike" dirty="0">
                          <a:effectLst/>
                          <a:latin typeface="Tahoma" panose="020B0604030504040204" pitchFamily="34" charset="0"/>
                        </a:rPr>
                        <a:t>ONAYLAYAN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8">
                  <a:txBody>
                    <a:bodyPr/>
                    <a:lstStyle/>
                    <a:p>
                      <a:pPr algn="ctr" fontAlgn="b"/>
                      <a:r>
                        <a:rPr lang="en-US" sz="800" b="1" i="0" u="none" strike="noStrike" dirty="0">
                          <a:effectLst/>
                          <a:latin typeface="Tahoma" panose="020B0604030504040204" pitchFamily="34" charset="0"/>
                        </a:rPr>
                        <a:t>KALİTE SİSTEM ONAYI</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71495973"/>
                  </a:ext>
                </a:extLst>
              </a:tr>
              <a:tr h="164169">
                <a:tc gridSpan="2">
                  <a:txBody>
                    <a:bodyPr/>
                    <a:lstStyle/>
                    <a:p>
                      <a:pPr algn="ctr" fontAlgn="ctr"/>
                      <a:r>
                        <a:rPr lang="en-US" sz="800" b="0" i="0" u="none" strike="noStrike" dirty="0" err="1">
                          <a:effectLst/>
                          <a:latin typeface="Tahoma" panose="020B0604030504040204" pitchFamily="34" charset="0"/>
                        </a:rPr>
                        <a:t>Arş.Gör</a:t>
                      </a:r>
                      <a:r>
                        <a:rPr lang="en-US" sz="800" b="0" i="0" u="none" strike="noStrike" dirty="0">
                          <a:effectLst/>
                          <a:latin typeface="Tahoma" panose="020B0604030504040204" pitchFamily="34" charset="0"/>
                        </a:rPr>
                        <a:t>. Esin BÖLÜKBAŞ DAYI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5">
                  <a:txBody>
                    <a:bodyPr/>
                    <a:lstStyle/>
                    <a:p>
                      <a:pPr algn="ctr" fontAlgn="ctr"/>
                      <a:r>
                        <a:rPr lang="en-US" sz="800" b="0" i="0" u="none" strike="noStrike" dirty="0" err="1">
                          <a:effectLst/>
                          <a:latin typeface="Tahoma" panose="020B0604030504040204" pitchFamily="34" charset="0"/>
                        </a:rPr>
                        <a:t>Rektör</a:t>
                      </a:r>
                      <a:r>
                        <a:rPr lang="en-US" sz="800" b="0" i="0" u="none" strike="noStrike" dirty="0">
                          <a:effectLst/>
                          <a:latin typeface="Tahoma" panose="020B0604030504040204" pitchFamily="34" charset="0"/>
                        </a:rPr>
                        <a:t> </a:t>
                      </a:r>
                      <a:r>
                        <a:rPr lang="en-US" sz="800" b="0" i="0" u="none" strike="noStrike" dirty="0" err="1">
                          <a:effectLst/>
                          <a:latin typeface="Tahoma" panose="020B0604030504040204" pitchFamily="34" charset="0"/>
                        </a:rPr>
                        <a:t>Prof.Dr.İsmail</a:t>
                      </a:r>
                      <a:r>
                        <a:rPr lang="en-US" sz="800" b="0" i="0" u="none" strike="noStrike" dirty="0">
                          <a:effectLst/>
                          <a:latin typeface="Tahoma" panose="020B0604030504040204" pitchFamily="34" charset="0"/>
                        </a:rPr>
                        <a:t> YÜKSEK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8">
                  <a:txBody>
                    <a:bodyPr/>
                    <a:lstStyle/>
                    <a:p>
                      <a:pPr algn="ctr" fontAlgn="ctr"/>
                      <a:r>
                        <a:rPr lang="en-US" sz="800" b="0" i="0" u="none" strike="noStrike" dirty="0">
                          <a:effectLst/>
                          <a:latin typeface="Tahoma" panose="020B0604030504040204" pitchFamily="34" charset="0"/>
                        </a:rPr>
                        <a:t>Şafak GÜR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43685858"/>
                  </a:ext>
                </a:extLst>
              </a:tr>
            </a:tbl>
          </a:graphicData>
        </a:graphic>
      </p:graphicFrame>
      <p:sp>
        <p:nvSpPr>
          <p:cNvPr id="13" name="143 Metin kutusu">
            <a:extLst>
              <a:ext uri="{FF2B5EF4-FFF2-40B4-BE49-F238E27FC236}">
                <a16:creationId xmlns:a16="http://schemas.microsoft.com/office/drawing/2014/main" id="{00000000-0008-0000-0400-000002000000}"/>
              </a:ext>
            </a:extLst>
          </p:cNvPr>
          <p:cNvSpPr txBox="1"/>
          <p:nvPr/>
        </p:nvSpPr>
        <p:spPr>
          <a:xfrm>
            <a:off x="1321900" y="2958162"/>
            <a:ext cx="356718" cy="33984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a:extLst>
              <a:ext uri="{FF2B5EF4-FFF2-40B4-BE49-F238E27FC236}">
                <a16:creationId xmlns:a16="http://schemas.microsoft.com/office/drawing/2014/main" id="{00000000-0008-0000-0400-000003000000}"/>
              </a:ext>
            </a:extLst>
          </p:cNvPr>
          <p:cNvSpPr txBox="1"/>
          <p:nvPr/>
        </p:nvSpPr>
        <p:spPr>
          <a:xfrm>
            <a:off x="1321900" y="3130525"/>
            <a:ext cx="356718" cy="33189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15" name="Picture 3"/>
          <p:cNvPicPr>
            <a:picLocks noChangeAspect="1"/>
          </p:cNvPicPr>
          <p:nvPr/>
        </p:nvPicPr>
        <p:blipFill>
          <a:blip r:embed="rId3"/>
          <a:stretch>
            <a:fillRect/>
          </a:stretch>
        </p:blipFill>
        <p:spPr>
          <a:xfrm>
            <a:off x="107504" y="532939"/>
            <a:ext cx="536025" cy="250919"/>
          </a:xfrm>
          <a:prstGeom prst="rect">
            <a:avLst/>
          </a:prstGeom>
        </p:spPr>
      </p:pic>
    </p:spTree>
    <p:extLst>
      <p:ext uri="{BB962C8B-B14F-4D97-AF65-F5344CB8AC3E}">
        <p14:creationId xmlns:p14="http://schemas.microsoft.com/office/powerpoint/2010/main" val="41239908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439F893C-C32F-4835-A1E5-850973405C58}" type="slidenum">
              <a:rPr lang="tr-TR" smtClean="0"/>
              <a:t>22</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9" name="Metin kutusu 8"/>
          <p:cNvSpPr txBox="1"/>
          <p:nvPr/>
        </p:nvSpPr>
        <p:spPr>
          <a:xfrm>
            <a:off x="1403648" y="146163"/>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10" name="Metin kutusu 1"/>
          <p:cNvSpPr txBox="1"/>
          <p:nvPr/>
        </p:nvSpPr>
        <p:spPr>
          <a:xfrm>
            <a:off x="102824" y="1558485"/>
            <a:ext cx="8868424" cy="3847207"/>
          </a:xfrm>
          <a:prstGeom prst="rect">
            <a:avLst/>
          </a:prstGeom>
          <a:noFill/>
        </p:spPr>
        <p:txBody>
          <a:bodyPr wrap="square" rtlCol="0">
            <a:spAutoFit/>
          </a:bodyPr>
          <a:lstStyle/>
          <a:p>
            <a:endParaRPr lang="tr-TR" sz="1200" b="1" dirty="0" smtClean="0"/>
          </a:p>
          <a:p>
            <a:r>
              <a:rPr lang="tr-TR" sz="1200" b="1" u="sng" dirty="0" smtClean="0"/>
              <a:t>Mİ-RA-0001 Risk Analizinde RÖF &gt;=100 olan risklerle ilgili yapılan/yapılacak faaliyetler:</a:t>
            </a:r>
          </a:p>
          <a:p>
            <a:endParaRPr lang="tr-TR" sz="1200" b="1" dirty="0"/>
          </a:p>
          <a:p>
            <a:endParaRPr lang="tr-TR" sz="1200" b="1" dirty="0" smtClean="0"/>
          </a:p>
          <a:p>
            <a:r>
              <a:rPr lang="tr-TR" sz="1200" b="1" dirty="0"/>
              <a:t>Z14- </a:t>
            </a:r>
            <a:r>
              <a:rPr lang="tr-TR" sz="1200" b="1" dirty="0" smtClean="0"/>
              <a:t>ERASMUS anlaşmalı üniversite sayısının yetersiz olması (yeni </a:t>
            </a:r>
            <a:r>
              <a:rPr lang="tr-TR" sz="1200" b="1" dirty="0"/>
              <a:t>RÖF :</a:t>
            </a:r>
            <a:r>
              <a:rPr lang="tr-TR" sz="1200" b="1" dirty="0" smtClean="0"/>
              <a:t>160): </a:t>
            </a:r>
            <a:r>
              <a:rPr lang="tr-TR" sz="1200" dirty="0" smtClean="0"/>
              <a:t>Yeni anlaşmalar için çalışmalar yapılması amacıyla Bölüm </a:t>
            </a:r>
            <a:r>
              <a:rPr lang="tr-TR" sz="1200" dirty="0" err="1" smtClean="0"/>
              <a:t>Erasmus</a:t>
            </a:r>
            <a:r>
              <a:rPr lang="tr-TR" sz="1200" dirty="0" smtClean="0"/>
              <a:t> Koordinatörlüğünün aktif çalışması</a:t>
            </a:r>
          </a:p>
          <a:p>
            <a:endParaRPr lang="tr-TR" sz="1200" b="1" dirty="0" smtClean="0"/>
          </a:p>
          <a:p>
            <a:r>
              <a:rPr lang="tr-TR" sz="1200" b="1" dirty="0" smtClean="0"/>
              <a:t>Z15- Kampus içinde öğrenci ihtiyacına yönelik kırtasiye-ozalit imkanlarının </a:t>
            </a:r>
            <a:r>
              <a:rPr lang="tr-TR" sz="1200" b="1" dirty="0"/>
              <a:t>sayısal azlığı ve rekabet gücünün olmaması  </a:t>
            </a:r>
            <a:r>
              <a:rPr lang="tr-TR" sz="1200" b="1" dirty="0" smtClean="0"/>
              <a:t>(yeni </a:t>
            </a:r>
            <a:r>
              <a:rPr lang="tr-TR" sz="1200" b="1" dirty="0"/>
              <a:t>RÖF :</a:t>
            </a:r>
            <a:r>
              <a:rPr lang="tr-TR" sz="1200" b="1" dirty="0" smtClean="0"/>
              <a:t>180): </a:t>
            </a:r>
            <a:r>
              <a:rPr lang="tr-TR" sz="1200" dirty="0" smtClean="0"/>
              <a:t>Yapımı sürmekte olan çarşı binasının kısa sürede tamamlanmaması durumunda üst yönetimle görüşülerek alternatif çözüm arayışına girilmesi</a:t>
            </a:r>
          </a:p>
          <a:p>
            <a:endParaRPr lang="tr-TR" sz="1200" b="1" dirty="0"/>
          </a:p>
          <a:p>
            <a:r>
              <a:rPr lang="tr-TR" sz="1200" b="1" dirty="0" smtClean="0"/>
              <a:t>Z16- </a:t>
            </a:r>
            <a:r>
              <a:rPr lang="tr-TR" sz="1200" b="1" dirty="0"/>
              <a:t>Hazırlık sınıfını tamamlayan </a:t>
            </a:r>
            <a:r>
              <a:rPr lang="tr-TR" sz="1200" b="1" dirty="0" smtClean="0"/>
              <a:t>öğrencilerin bölüme </a:t>
            </a:r>
            <a:r>
              <a:rPr lang="tr-TR" sz="1200" b="1" dirty="0"/>
              <a:t>entegrasyonda sorun </a:t>
            </a:r>
            <a:r>
              <a:rPr lang="tr-TR" sz="1200" b="1" dirty="0" smtClean="0"/>
              <a:t>yaşamaları (yeni RÖF :100): </a:t>
            </a:r>
            <a:r>
              <a:rPr lang="tr-TR" sz="1200" dirty="0" smtClean="0"/>
              <a:t>Oryantasyon haftasına hazırlık sınıflarının dahil edilmesi, proje sergilerine davet edilmesi</a:t>
            </a:r>
          </a:p>
          <a:p>
            <a:endParaRPr lang="tr-TR" sz="1200" dirty="0"/>
          </a:p>
          <a:p>
            <a:r>
              <a:rPr lang="tr-TR" sz="1200" b="1" dirty="0" smtClean="0"/>
              <a:t>T1 – Yatay ve dikey geçiş yapan öğrenciler (yeni RÖF :504):  </a:t>
            </a:r>
            <a:r>
              <a:rPr lang="tr-TR" sz="1200" dirty="0" smtClean="0"/>
              <a:t>Hazırlanan yönergelerin Senatoya sunulmak üzere Dekanlık’a iletilmesi </a:t>
            </a:r>
          </a:p>
          <a:p>
            <a:endParaRPr lang="tr-TR" sz="1200" b="1" dirty="0" smtClean="0"/>
          </a:p>
          <a:p>
            <a:r>
              <a:rPr lang="tr-TR" sz="1200" b="1" dirty="0" smtClean="0"/>
              <a:t>G1</a:t>
            </a:r>
            <a:r>
              <a:rPr lang="tr-TR" sz="1200" b="1" dirty="0"/>
              <a:t>– Genç, dinamik, ulaşılabilir, alanlarında uzman ve akademi dışı alanlarda proje üreten akademik kadro ile yeniliklere çok hızlı adapte olabilme becerisi (yeni RÖF </a:t>
            </a:r>
            <a:r>
              <a:rPr lang="tr-TR" sz="1200" b="1" dirty="0" smtClean="0"/>
              <a:t>:200):  </a:t>
            </a:r>
            <a:r>
              <a:rPr lang="tr-TR" sz="1200" dirty="0"/>
              <a:t>Akademik kadro sayısının </a:t>
            </a:r>
            <a:r>
              <a:rPr lang="tr-TR" sz="1200" dirty="0" smtClean="0"/>
              <a:t>artırılması konusunda </a:t>
            </a:r>
            <a:r>
              <a:rPr lang="tr-TR" sz="1200" dirty="0"/>
              <a:t>çalışmalar devam </a:t>
            </a:r>
            <a:r>
              <a:rPr lang="tr-TR" sz="1200" dirty="0" smtClean="0"/>
              <a:t>etmekte, mevcut akademik kadronun motivasyonunu yükseltmek için etkinlik ve toplantılar düzenlenmektedir.</a:t>
            </a:r>
            <a:endParaRPr lang="tr-TR" sz="1200" dirty="0"/>
          </a:p>
          <a:p>
            <a:endParaRPr lang="tr-TR" sz="1600" b="1" dirty="0"/>
          </a:p>
        </p:txBody>
      </p:sp>
    </p:spTree>
    <p:extLst>
      <p:ext uri="{BB962C8B-B14F-4D97-AF65-F5344CB8AC3E}">
        <p14:creationId xmlns:p14="http://schemas.microsoft.com/office/powerpoint/2010/main" val="41358778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835696" y="173644"/>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23</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sp>
        <p:nvSpPr>
          <p:cNvPr id="9" name="Metin kutusu 8"/>
          <p:cNvSpPr txBox="1"/>
          <p:nvPr/>
        </p:nvSpPr>
        <p:spPr>
          <a:xfrm>
            <a:off x="395536" y="733198"/>
            <a:ext cx="9144000" cy="369332"/>
          </a:xfrm>
          <a:prstGeom prst="rect">
            <a:avLst/>
          </a:prstGeom>
          <a:noFill/>
        </p:spPr>
        <p:txBody>
          <a:bodyPr wrap="square" rtlCol="0">
            <a:spAutoFit/>
          </a:bodyPr>
          <a:lstStyle/>
          <a:p>
            <a:r>
              <a:rPr lang="tr-TR" b="1" dirty="0" smtClean="0"/>
              <a:t>Öğrenci Memnuniyeti ( Ders İçeriği)</a:t>
            </a:r>
            <a:endParaRPr lang="tr-TR" b="1" dirty="0"/>
          </a:p>
        </p:txBody>
      </p:sp>
      <p:sp>
        <p:nvSpPr>
          <p:cNvPr id="10" name="Dikdörtgen 9"/>
          <p:cNvSpPr/>
          <p:nvPr/>
        </p:nvSpPr>
        <p:spPr>
          <a:xfrm>
            <a:off x="395536" y="5977777"/>
            <a:ext cx="8151900" cy="738664"/>
          </a:xfrm>
          <a:prstGeom prst="rect">
            <a:avLst/>
          </a:prstGeom>
        </p:spPr>
        <p:txBody>
          <a:bodyPr wrap="square">
            <a:spAutoFit/>
          </a:bodyPr>
          <a:lstStyle/>
          <a:p>
            <a:r>
              <a:rPr lang="tr-TR" sz="1400" b="1" dirty="0" smtClean="0"/>
              <a:t>Gerçekleşen / Planlanan Aksiyonlar: </a:t>
            </a:r>
          </a:p>
          <a:p>
            <a:r>
              <a:rPr lang="tr-TR" sz="1400" b="1" dirty="0" smtClean="0"/>
              <a:t>Akademik yazma yeteneği: </a:t>
            </a:r>
            <a:r>
              <a:rPr lang="tr-TR" sz="1400" dirty="0" smtClean="0"/>
              <a:t>Teorik derslerde araştırma ve sunum ödevleri verilmektedir. Uygulamalı derslerin final teslimlerinde sözlü anlatımın yanı sıra yazılı rapor teslimi yapılması planlanmaktadır.</a:t>
            </a:r>
          </a:p>
        </p:txBody>
      </p:sp>
      <p:graphicFrame>
        <p:nvGraphicFramePr>
          <p:cNvPr id="8" name="Grafik 7"/>
          <p:cNvGraphicFramePr>
            <a:graphicFrameLocks/>
          </p:cNvGraphicFramePr>
          <p:nvPr>
            <p:extLst>
              <p:ext uri="{D42A27DB-BD31-4B8C-83A1-F6EECF244321}">
                <p14:modId xmlns:p14="http://schemas.microsoft.com/office/powerpoint/2010/main" val="285739571"/>
              </p:ext>
            </p:extLst>
          </p:nvPr>
        </p:nvGraphicFramePr>
        <p:xfrm>
          <a:off x="179512" y="1052735"/>
          <a:ext cx="8507288" cy="487885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764936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907704" y="150085"/>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24</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sp>
        <p:nvSpPr>
          <p:cNvPr id="12" name="Metin kutusu 11"/>
          <p:cNvSpPr txBox="1"/>
          <p:nvPr/>
        </p:nvSpPr>
        <p:spPr>
          <a:xfrm>
            <a:off x="316507" y="563335"/>
            <a:ext cx="9144000" cy="369332"/>
          </a:xfrm>
          <a:prstGeom prst="rect">
            <a:avLst/>
          </a:prstGeom>
          <a:noFill/>
        </p:spPr>
        <p:txBody>
          <a:bodyPr wrap="square" rtlCol="0">
            <a:spAutoFit/>
          </a:bodyPr>
          <a:lstStyle/>
          <a:p>
            <a:r>
              <a:rPr lang="tr-TR" b="1" dirty="0" smtClean="0"/>
              <a:t>Öğrenci Memnuniyeti (Dersin Öğr. Üye. Değerlendirme)</a:t>
            </a:r>
            <a:endParaRPr lang="tr-TR" b="1" dirty="0"/>
          </a:p>
        </p:txBody>
      </p:sp>
      <p:sp>
        <p:nvSpPr>
          <p:cNvPr id="3" name="Dikdörtgen 2"/>
          <p:cNvSpPr/>
          <p:nvPr/>
        </p:nvSpPr>
        <p:spPr>
          <a:xfrm>
            <a:off x="310791" y="5301208"/>
            <a:ext cx="8151900" cy="1815882"/>
          </a:xfrm>
          <a:prstGeom prst="rect">
            <a:avLst/>
          </a:prstGeom>
        </p:spPr>
        <p:txBody>
          <a:bodyPr wrap="square">
            <a:spAutoFit/>
          </a:bodyPr>
          <a:lstStyle/>
          <a:p>
            <a:r>
              <a:rPr lang="tr-TR" sz="1400" b="1" dirty="0" smtClean="0"/>
              <a:t>Gerçekleşen Aksiyonlar: </a:t>
            </a:r>
          </a:p>
          <a:p>
            <a:r>
              <a:rPr lang="tr-TR" sz="1400" b="1" dirty="0" smtClean="0"/>
              <a:t>Erişilebilirlik: </a:t>
            </a:r>
            <a:r>
              <a:rPr lang="tr-TR" sz="1400" dirty="0" smtClean="0"/>
              <a:t>Ofis saatleri 4 saate çıkarıldı, akademisyenlerin haftalık programları ofis kapılarına asıldı.</a:t>
            </a:r>
          </a:p>
          <a:p>
            <a:r>
              <a:rPr lang="tr-TR" sz="1400" b="1" dirty="0" smtClean="0"/>
              <a:t>Öğrenci katılımını teşvik: </a:t>
            </a:r>
            <a:r>
              <a:rPr lang="tr-TR" sz="1400" dirty="0" smtClean="0"/>
              <a:t>Araştırmaya yönlendiren teorik ve uygulamalı ödevler ders programlarına eklendi.</a:t>
            </a:r>
          </a:p>
          <a:p>
            <a:r>
              <a:rPr lang="tr-TR" sz="1400" b="1" dirty="0" smtClean="0"/>
              <a:t>Ders içeriklerinin paylaşılması, performans kriterlerinin paylaşılması, sınav not değerlendirmelerinin açıklanması: </a:t>
            </a:r>
            <a:r>
              <a:rPr lang="tr-TR" sz="1400" dirty="0" smtClean="0"/>
              <a:t>Dönem başında ders </a:t>
            </a:r>
            <a:r>
              <a:rPr lang="tr-TR" sz="1400" dirty="0" err="1" smtClean="0"/>
              <a:t>syllabusları</a:t>
            </a:r>
            <a:r>
              <a:rPr lang="tr-TR" sz="1400" dirty="0" smtClean="0"/>
              <a:t> detaylı olarak hazırlandı, öğrencilerle paylaşıldı. </a:t>
            </a:r>
          </a:p>
          <a:p>
            <a:r>
              <a:rPr lang="tr-TR" sz="1400" b="1" dirty="0" smtClean="0"/>
              <a:t>Genel değerlendirme: </a:t>
            </a:r>
            <a:r>
              <a:rPr lang="tr-TR" sz="1400" dirty="0" smtClean="0"/>
              <a:t>Oryantasyon programı ile Mimarlık Bölümü’ndeki derslerin genel yapıları hakkında bilgi verildi.</a:t>
            </a:r>
          </a:p>
          <a:p>
            <a:r>
              <a:rPr lang="tr-TR" sz="1400" b="1" dirty="0" smtClean="0"/>
              <a:t>Zaman yönetimi: </a:t>
            </a:r>
            <a:r>
              <a:rPr lang="tr-TR" sz="1400" dirty="0" smtClean="0"/>
              <a:t>Uygulamalı derslerde eskiz sınavı uygulaması başladı.</a:t>
            </a:r>
            <a:endParaRPr lang="en-US" sz="1400" dirty="0"/>
          </a:p>
        </p:txBody>
      </p:sp>
      <p:graphicFrame>
        <p:nvGraphicFramePr>
          <p:cNvPr id="9" name="Grafik 8"/>
          <p:cNvGraphicFramePr>
            <a:graphicFrameLocks/>
          </p:cNvGraphicFramePr>
          <p:nvPr>
            <p:extLst>
              <p:ext uri="{D42A27DB-BD31-4B8C-83A1-F6EECF244321}">
                <p14:modId xmlns:p14="http://schemas.microsoft.com/office/powerpoint/2010/main" val="2433411892"/>
              </p:ext>
            </p:extLst>
          </p:nvPr>
        </p:nvGraphicFramePr>
        <p:xfrm>
          <a:off x="310791" y="932667"/>
          <a:ext cx="8005625" cy="436854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459970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81808" y="-1064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25</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sp>
        <p:nvSpPr>
          <p:cNvPr id="87" name="Metin kutusu 1"/>
          <p:cNvSpPr txBox="1"/>
          <p:nvPr/>
        </p:nvSpPr>
        <p:spPr>
          <a:xfrm>
            <a:off x="8975725" y="2370138"/>
            <a:ext cx="152400" cy="952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8" name="Metin kutusu 2"/>
          <p:cNvSpPr txBox="1"/>
          <p:nvPr/>
        </p:nvSpPr>
        <p:spPr>
          <a:xfrm>
            <a:off x="9718675" y="2351088"/>
            <a:ext cx="152400" cy="95250"/>
          </a:xfrm>
          <a:prstGeom prst="rect">
            <a:avLst/>
          </a:prstGeom>
          <a:solidFill>
            <a:schemeClr val="bg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9" name="Metin kutusu 3"/>
          <p:cNvSpPr txBox="1"/>
          <p:nvPr/>
        </p:nvSpPr>
        <p:spPr>
          <a:xfrm>
            <a:off x="5022850" y="107807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0" name="Metin kutusu 4"/>
          <p:cNvSpPr txBox="1"/>
          <p:nvPr/>
        </p:nvSpPr>
        <p:spPr>
          <a:xfrm>
            <a:off x="5022850" y="109521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1" name="Metin kutusu 5"/>
          <p:cNvSpPr txBox="1"/>
          <p:nvPr/>
        </p:nvSpPr>
        <p:spPr>
          <a:xfrm>
            <a:off x="5022850" y="111236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2" name="Metin kutusu 6"/>
          <p:cNvSpPr txBox="1"/>
          <p:nvPr/>
        </p:nvSpPr>
        <p:spPr>
          <a:xfrm>
            <a:off x="5022850" y="112950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3" name="Metin kutusu 7"/>
          <p:cNvSpPr txBox="1"/>
          <p:nvPr/>
        </p:nvSpPr>
        <p:spPr>
          <a:xfrm>
            <a:off x="5022850" y="114665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4" name="Metin kutusu 8"/>
          <p:cNvSpPr txBox="1"/>
          <p:nvPr/>
        </p:nvSpPr>
        <p:spPr>
          <a:xfrm>
            <a:off x="5022850" y="116379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5" name="Metin kutusu 9"/>
          <p:cNvSpPr txBox="1"/>
          <p:nvPr/>
        </p:nvSpPr>
        <p:spPr>
          <a:xfrm>
            <a:off x="5022850" y="121523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6" name="Metin kutusu 10"/>
          <p:cNvSpPr txBox="1"/>
          <p:nvPr/>
        </p:nvSpPr>
        <p:spPr>
          <a:xfrm>
            <a:off x="5022850" y="118094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7" name="Metin kutusu 11"/>
          <p:cNvSpPr txBox="1"/>
          <p:nvPr/>
        </p:nvSpPr>
        <p:spPr>
          <a:xfrm>
            <a:off x="5022850" y="11980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8" name="Metin kutusu 12"/>
          <p:cNvSpPr txBox="1"/>
          <p:nvPr/>
        </p:nvSpPr>
        <p:spPr>
          <a:xfrm>
            <a:off x="5022850" y="121523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9" name="Metin kutusu 13"/>
          <p:cNvSpPr txBox="1"/>
          <p:nvPr/>
        </p:nvSpPr>
        <p:spPr>
          <a:xfrm>
            <a:off x="5022850" y="123237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0" name="Metin kutusu 14"/>
          <p:cNvSpPr txBox="1"/>
          <p:nvPr/>
        </p:nvSpPr>
        <p:spPr>
          <a:xfrm>
            <a:off x="5022850" y="124952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1" name="Metin kutusu 15"/>
          <p:cNvSpPr txBox="1"/>
          <p:nvPr/>
        </p:nvSpPr>
        <p:spPr>
          <a:xfrm>
            <a:off x="5022850" y="126666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2" name="Metin kutusu 16"/>
          <p:cNvSpPr txBox="1"/>
          <p:nvPr/>
        </p:nvSpPr>
        <p:spPr>
          <a:xfrm>
            <a:off x="5022850" y="128381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3" name="Metin kutusu 17"/>
          <p:cNvSpPr txBox="1"/>
          <p:nvPr/>
        </p:nvSpPr>
        <p:spPr>
          <a:xfrm>
            <a:off x="5022850" y="130095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5" name="Metin kutusu 19"/>
          <p:cNvSpPr txBox="1"/>
          <p:nvPr/>
        </p:nvSpPr>
        <p:spPr>
          <a:xfrm>
            <a:off x="8975725" y="2370138"/>
            <a:ext cx="152400" cy="952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6" name="Metin kutusu 20"/>
          <p:cNvSpPr txBox="1"/>
          <p:nvPr/>
        </p:nvSpPr>
        <p:spPr>
          <a:xfrm>
            <a:off x="9718675" y="2351088"/>
            <a:ext cx="152400" cy="95250"/>
          </a:xfrm>
          <a:prstGeom prst="rect">
            <a:avLst/>
          </a:prstGeom>
          <a:solidFill>
            <a:schemeClr val="tx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graphicFrame>
        <p:nvGraphicFramePr>
          <p:cNvPr id="2" name="Tablo 1"/>
          <p:cNvGraphicFramePr>
            <a:graphicFrameLocks noGrp="1"/>
          </p:cNvGraphicFramePr>
          <p:nvPr>
            <p:extLst>
              <p:ext uri="{D42A27DB-BD31-4B8C-83A1-F6EECF244321}">
                <p14:modId xmlns:p14="http://schemas.microsoft.com/office/powerpoint/2010/main" val="4032278389"/>
              </p:ext>
            </p:extLst>
          </p:nvPr>
        </p:nvGraphicFramePr>
        <p:xfrm>
          <a:off x="3947205" y="523603"/>
          <a:ext cx="3793150" cy="6319576"/>
        </p:xfrm>
        <a:graphic>
          <a:graphicData uri="http://schemas.openxmlformats.org/drawingml/2006/table">
            <a:tbl>
              <a:tblPr/>
              <a:tblGrid>
                <a:gridCol w="309137">
                  <a:extLst>
                    <a:ext uri="{9D8B030D-6E8A-4147-A177-3AD203B41FA5}">
                      <a16:colId xmlns:a16="http://schemas.microsoft.com/office/drawing/2014/main" val="152010608"/>
                    </a:ext>
                  </a:extLst>
                </a:gridCol>
                <a:gridCol w="277156">
                  <a:extLst>
                    <a:ext uri="{9D8B030D-6E8A-4147-A177-3AD203B41FA5}">
                      <a16:colId xmlns:a16="http://schemas.microsoft.com/office/drawing/2014/main" val="3173728058"/>
                    </a:ext>
                  </a:extLst>
                </a:gridCol>
                <a:gridCol w="341118">
                  <a:extLst>
                    <a:ext uri="{9D8B030D-6E8A-4147-A177-3AD203B41FA5}">
                      <a16:colId xmlns:a16="http://schemas.microsoft.com/office/drawing/2014/main" val="950511738"/>
                    </a:ext>
                  </a:extLst>
                </a:gridCol>
                <a:gridCol w="341118">
                  <a:extLst>
                    <a:ext uri="{9D8B030D-6E8A-4147-A177-3AD203B41FA5}">
                      <a16:colId xmlns:a16="http://schemas.microsoft.com/office/drawing/2014/main" val="1978330768"/>
                    </a:ext>
                  </a:extLst>
                </a:gridCol>
                <a:gridCol w="373096">
                  <a:extLst>
                    <a:ext uri="{9D8B030D-6E8A-4147-A177-3AD203B41FA5}">
                      <a16:colId xmlns:a16="http://schemas.microsoft.com/office/drawing/2014/main" val="3819921364"/>
                    </a:ext>
                  </a:extLst>
                </a:gridCol>
                <a:gridCol w="341118">
                  <a:extLst>
                    <a:ext uri="{9D8B030D-6E8A-4147-A177-3AD203B41FA5}">
                      <a16:colId xmlns:a16="http://schemas.microsoft.com/office/drawing/2014/main" val="651686927"/>
                    </a:ext>
                  </a:extLst>
                </a:gridCol>
                <a:gridCol w="138578">
                  <a:extLst>
                    <a:ext uri="{9D8B030D-6E8A-4147-A177-3AD203B41FA5}">
                      <a16:colId xmlns:a16="http://schemas.microsoft.com/office/drawing/2014/main" val="85782597"/>
                    </a:ext>
                  </a:extLst>
                </a:gridCol>
                <a:gridCol w="341118">
                  <a:extLst>
                    <a:ext uri="{9D8B030D-6E8A-4147-A177-3AD203B41FA5}">
                      <a16:colId xmlns:a16="http://schemas.microsoft.com/office/drawing/2014/main" val="3292650469"/>
                    </a:ext>
                  </a:extLst>
                </a:gridCol>
                <a:gridCol w="547208">
                  <a:extLst>
                    <a:ext uri="{9D8B030D-6E8A-4147-A177-3AD203B41FA5}">
                      <a16:colId xmlns:a16="http://schemas.microsoft.com/office/drawing/2014/main" val="2592309358"/>
                    </a:ext>
                  </a:extLst>
                </a:gridCol>
                <a:gridCol w="341118">
                  <a:extLst>
                    <a:ext uri="{9D8B030D-6E8A-4147-A177-3AD203B41FA5}">
                      <a16:colId xmlns:a16="http://schemas.microsoft.com/office/drawing/2014/main" val="1889558297"/>
                    </a:ext>
                  </a:extLst>
                </a:gridCol>
                <a:gridCol w="442385">
                  <a:extLst>
                    <a:ext uri="{9D8B030D-6E8A-4147-A177-3AD203B41FA5}">
                      <a16:colId xmlns:a16="http://schemas.microsoft.com/office/drawing/2014/main" val="3141134760"/>
                    </a:ext>
                  </a:extLst>
                </a:gridCol>
              </a:tblGrid>
              <a:tr h="173819">
                <a:tc gridSpan="11">
                  <a:txBody>
                    <a:bodyPr/>
                    <a:lstStyle/>
                    <a:p>
                      <a:pPr algn="ctr" fontAlgn="b"/>
                      <a:r>
                        <a:rPr lang="en-US" sz="800" b="1" i="0" u="none" strike="noStrike" dirty="0">
                          <a:solidFill>
                            <a:srgbClr val="000000"/>
                          </a:solidFill>
                          <a:effectLst/>
                          <a:latin typeface="Tahoma" panose="020B0604030504040204" pitchFamily="34" charset="0"/>
                        </a:rPr>
                        <a:t>DÜZELTİCİ FAALİYET FORMU</a:t>
                      </a:r>
                      <a:endParaRPr lang="en-US" sz="5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56434007"/>
                  </a:ext>
                </a:extLst>
              </a:tr>
              <a:tr h="105332">
                <a:tc>
                  <a:txBody>
                    <a:bodyPr/>
                    <a:lstStyle/>
                    <a:p>
                      <a:pPr algn="l" fontAlgn="b"/>
                      <a:r>
                        <a:rPr lang="en-US" sz="400" b="1" i="0" u="none" strike="noStrike">
                          <a:solidFill>
                            <a:srgbClr val="000000"/>
                          </a:solidFill>
                          <a:effectLst/>
                          <a:latin typeface="Tahoma" panose="020B0604030504040204" pitchFamily="34" charset="0"/>
                        </a:rPr>
                        <a:t>DF NO</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n-US" sz="400" b="0" i="0" u="none" strike="noStrike">
                          <a:solidFill>
                            <a:srgbClr val="000000"/>
                          </a:solidFill>
                          <a:effectLst/>
                          <a:latin typeface="Tahoma" panose="020B0604030504040204" pitchFamily="34" charset="0"/>
                        </a:rPr>
                        <a:t>2018-0043</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500" b="1" i="0" u="none" strike="noStrike">
                          <a:solidFill>
                            <a:srgbClr val="000000"/>
                          </a:solidFill>
                          <a:effectLst/>
                          <a:latin typeface="Tahoma" panose="020B0604030504040204" pitchFamily="34" charset="0"/>
                        </a:rPr>
                        <a:t>Tarih:</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rgbClr val="000000"/>
                          </a:solidFill>
                          <a:effectLst/>
                          <a:latin typeface="Tahoma" panose="020B0604030504040204" pitchFamily="34" charset="0"/>
                        </a:rPr>
                        <a:t>10/5/2018</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b"/>
                      <a:r>
                        <a:rPr lang="en-US" sz="400" b="0" i="0" u="none" strike="noStrike">
                          <a:solidFill>
                            <a:srgbClr val="000000"/>
                          </a:solidFill>
                          <a:effectLst/>
                          <a:latin typeface="Tahoma" panose="020B0604030504040204" pitchFamily="34" charset="0"/>
                        </a:rPr>
                        <a:t>Tekrarlayan Bir Uygunsuzluk mu?</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500" b="0" i="0" u="none" strike="noStrike">
                          <a:solidFill>
                            <a:srgbClr val="000000"/>
                          </a:solidFill>
                          <a:effectLst/>
                          <a:latin typeface="Tahoma" panose="020B0604030504040204" pitchFamily="34" charset="0"/>
                        </a:rPr>
                        <a:t>E</a:t>
                      </a:r>
                      <a:endParaRPr lang="en-US" sz="500" b="0" i="0" u="none" strike="noStrike">
                        <a:solidFill>
                          <a:srgbClr val="000000"/>
                        </a:solidFill>
                        <a:effectLst/>
                        <a:latin typeface="Calibri" panose="020F0502020204030204" pitchFamily="34" charset="0"/>
                      </a:endParaRP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Tahoma" panose="020B0604030504040204" pitchFamily="34" charset="0"/>
                        </a:rPr>
                        <a:t>H</a:t>
                      </a:r>
                      <a:endParaRPr lang="en-US" sz="500" b="0" i="0" u="none" strike="noStrike">
                        <a:solidFill>
                          <a:srgbClr val="000000"/>
                        </a:solidFill>
                        <a:effectLst/>
                        <a:latin typeface="Calibri" panose="020F0502020204030204" pitchFamily="34" charset="0"/>
                      </a:endParaRPr>
                    </a:p>
                  </a:txBody>
                  <a:tcPr marL="0" marR="0" marT="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099054"/>
                  </a:ext>
                </a:extLst>
              </a:tr>
              <a:tr h="86909">
                <a:tc>
                  <a:txBody>
                    <a:bodyPr/>
                    <a:lstStyle/>
                    <a:p>
                      <a:pPr algn="l" fontAlgn="b"/>
                      <a:r>
                        <a:rPr lang="en-US" sz="4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6312327"/>
                  </a:ext>
                </a:extLst>
              </a:tr>
              <a:tr h="92339">
                <a:tc gridSpan="2">
                  <a:txBody>
                    <a:bodyPr/>
                    <a:lstStyle/>
                    <a:p>
                      <a:pPr algn="l" fontAlgn="b"/>
                      <a:r>
                        <a:rPr lang="en-US" sz="400" b="1" i="0" u="none" strike="noStrike">
                          <a:solidFill>
                            <a:srgbClr val="000000"/>
                          </a:solidFill>
                          <a:effectLst/>
                          <a:latin typeface="Tahoma" panose="020B0604030504040204" pitchFamily="34" charset="0"/>
                        </a:rPr>
                        <a:t>TESPİT YERİ</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hMerge="1">
                  <a:txBody>
                    <a:bodyPr/>
                    <a:lstStyle/>
                    <a:p>
                      <a:endParaRPr lang="en-US"/>
                    </a:p>
                  </a:txBody>
                  <a:tcPr/>
                </a:tc>
                <a:tc gridSpan="3">
                  <a:txBody>
                    <a:bodyPr/>
                    <a:lstStyle/>
                    <a:p>
                      <a:pPr algn="l" fontAlgn="b"/>
                      <a:r>
                        <a:rPr lang="en-US" sz="400" b="0" i="0" u="none" strike="noStrike">
                          <a:solidFill>
                            <a:srgbClr val="000000"/>
                          </a:solidFill>
                          <a:effectLst/>
                          <a:latin typeface="Tahoma" panose="020B0604030504040204" pitchFamily="34" charset="0"/>
                        </a:rPr>
                        <a:t>İç Denetim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ctr" fontAlgn="b"/>
                      <a:r>
                        <a:rPr lang="en-US" sz="400" b="1" i="0" u="none" strike="noStrike">
                          <a:solidFill>
                            <a:srgbClr val="000000"/>
                          </a:solidFill>
                          <a:effectLst/>
                          <a:latin typeface="Tahoma" panose="020B0604030504040204" pitchFamily="34" charset="0"/>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en-US" sz="400" b="0" i="0" u="none" strike="noStrike">
                          <a:solidFill>
                            <a:srgbClr val="000000"/>
                          </a:solidFill>
                          <a:effectLst/>
                          <a:latin typeface="Tahoma" panose="020B0604030504040204" pitchFamily="34" charset="0"/>
                        </a:rPr>
                        <a:t>İç Müşteri Memnuniyetsizliği</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400" b="0" i="0" u="none" strike="noStrike" dirty="0">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8848344"/>
                  </a:ext>
                </a:extLst>
              </a:tr>
              <a:tr h="92339">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3">
                  <a:txBody>
                    <a:bodyPr/>
                    <a:lstStyle/>
                    <a:p>
                      <a:pPr algn="l" fontAlgn="b"/>
                      <a:r>
                        <a:rPr lang="en-US" sz="400" b="0" i="0" u="none" strike="noStrike">
                          <a:solidFill>
                            <a:srgbClr val="000000"/>
                          </a:solidFill>
                          <a:effectLst/>
                          <a:latin typeface="Tahoma" panose="020B0604030504040204" pitchFamily="34" charset="0"/>
                        </a:rPr>
                        <a:t>Dış Denetim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en-US" sz="400" b="0" i="0" u="none" strike="noStrike">
                          <a:solidFill>
                            <a:srgbClr val="000000"/>
                          </a:solidFill>
                          <a:effectLst/>
                          <a:latin typeface="Tahoma" panose="020B0604030504040204" pitchFamily="34" charset="0"/>
                        </a:rPr>
                        <a:t>Dış Müşteri Memnuniyetsizliği</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ctr" fontAlgn="b"/>
                      <a:r>
                        <a:rPr lang="en-US" sz="4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2356041"/>
                  </a:ext>
                </a:extLst>
              </a:tr>
              <a:tr h="105332">
                <a:tc>
                  <a:txBody>
                    <a:bodyPr/>
                    <a:lstStyle/>
                    <a:p>
                      <a:pPr algn="l" fontAlgn="b"/>
                      <a:r>
                        <a:rPr lang="en-US"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2">
                  <a:txBody>
                    <a:bodyPr/>
                    <a:lstStyle/>
                    <a:p>
                      <a:pPr algn="l" fontAlgn="b"/>
                      <a:r>
                        <a:rPr lang="en-US" sz="400" b="0" i="0" u="none" strike="noStrike">
                          <a:solidFill>
                            <a:srgbClr val="000000"/>
                          </a:solidFill>
                          <a:effectLst/>
                          <a:latin typeface="Tahoma" panose="020B0604030504040204" pitchFamily="34" charset="0"/>
                        </a:rPr>
                        <a:t>Eğitim Sonuçları</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en-US" sz="400" b="0" i="0" u="none" strike="noStrike">
                          <a:solidFill>
                            <a:srgbClr val="000000"/>
                          </a:solidFill>
                          <a:effectLst/>
                          <a:latin typeface="Tahoma" panose="020B0604030504040204" pitchFamily="34" charset="0"/>
                        </a:rPr>
                        <a:t>Çalışan Memnuniyetsizliği</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4926580"/>
                  </a:ext>
                </a:extLst>
              </a:tr>
              <a:tr h="168534">
                <a:tc>
                  <a:txBody>
                    <a:bodyPr/>
                    <a:lstStyle/>
                    <a:p>
                      <a:pPr algn="l" fontAlgn="b"/>
                      <a:r>
                        <a:rPr lang="en-US"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3">
                  <a:txBody>
                    <a:bodyPr/>
                    <a:lstStyle/>
                    <a:p>
                      <a:pPr algn="l" fontAlgn="b"/>
                      <a:r>
                        <a:rPr lang="en-US" sz="400" b="0" i="0" u="none" strike="noStrike">
                          <a:solidFill>
                            <a:srgbClr val="000000"/>
                          </a:solidFill>
                          <a:effectLst/>
                          <a:latin typeface="Tahoma" panose="020B0604030504040204" pitchFamily="34" charset="0"/>
                        </a:rPr>
                        <a:t>Personel Performans Değerlendirme</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en-US" sz="400" b="0" i="0" u="none" strike="noStrike">
                          <a:solidFill>
                            <a:srgbClr val="000000"/>
                          </a:solidFill>
                          <a:effectLst/>
                          <a:latin typeface="Tahoma" panose="020B0604030504040204" pitchFamily="34" charset="0"/>
                        </a:rPr>
                        <a:t>Kalite Hedef Uygunsuzluğu</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1307426"/>
                  </a:ext>
                </a:extLst>
              </a:tr>
              <a:tr h="105332">
                <a:tc>
                  <a:txBody>
                    <a:bodyPr/>
                    <a:lstStyle/>
                    <a:p>
                      <a:pPr algn="l" fontAlgn="b"/>
                      <a:r>
                        <a:rPr lang="en-US"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3">
                  <a:txBody>
                    <a:bodyPr/>
                    <a:lstStyle/>
                    <a:p>
                      <a:pPr algn="l" fontAlgn="b"/>
                      <a:r>
                        <a:rPr lang="en-US" sz="400" b="0" i="0" u="none" strike="noStrike">
                          <a:solidFill>
                            <a:srgbClr val="000000"/>
                          </a:solidFill>
                          <a:effectLst/>
                          <a:latin typeface="Tahoma" panose="020B0604030504040204" pitchFamily="34" charset="0"/>
                        </a:rPr>
                        <a:t>Tedarikçi Değerlendirme</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en-US" sz="400" b="0" i="0" u="none" strike="noStrike">
                          <a:solidFill>
                            <a:srgbClr val="000000"/>
                          </a:solidFill>
                          <a:effectLst/>
                          <a:latin typeface="Tahoma" panose="020B0604030504040204" pitchFamily="34" charset="0"/>
                        </a:rPr>
                        <a:t>Dokümantasyon</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4685440"/>
                  </a:ext>
                </a:extLst>
              </a:tr>
              <a:tr h="105332">
                <a:tc>
                  <a:txBody>
                    <a:bodyPr/>
                    <a:lstStyle/>
                    <a:p>
                      <a:pPr algn="l" fontAlgn="b"/>
                      <a:r>
                        <a:rPr lang="en-US"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3">
                  <a:txBody>
                    <a:bodyPr/>
                    <a:lstStyle/>
                    <a:p>
                      <a:pPr algn="l" fontAlgn="b"/>
                      <a:r>
                        <a:rPr lang="en-US" sz="400" b="0" i="0" u="none" strike="noStrike">
                          <a:solidFill>
                            <a:srgbClr val="000000"/>
                          </a:solidFill>
                          <a:effectLst/>
                          <a:latin typeface="Tahoma" panose="020B0604030504040204" pitchFamily="34" charset="0"/>
                        </a:rPr>
                        <a:t>İşgüvenliği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ctr" fontAlgn="b"/>
                      <a:r>
                        <a:rPr lang="en-US" sz="4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en-US" sz="400" b="0" i="0" u="none" strike="noStrike">
                          <a:solidFill>
                            <a:srgbClr val="000000"/>
                          </a:solidFill>
                          <a:effectLst/>
                          <a:latin typeface="Tahoma" panose="020B0604030504040204" pitchFamily="34" charset="0"/>
                        </a:rPr>
                        <a:t>Diğer (Açıklayınız)</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3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34296967"/>
                  </a:ext>
                </a:extLst>
              </a:tr>
              <a:tr h="105332">
                <a:tc>
                  <a:txBody>
                    <a:bodyPr/>
                    <a:lstStyle/>
                    <a:p>
                      <a:pPr algn="l" fontAlgn="b"/>
                      <a:r>
                        <a:rPr lang="en-US"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2">
                  <a:txBody>
                    <a:bodyPr/>
                    <a:lstStyle/>
                    <a:p>
                      <a:pPr algn="l" fontAlgn="b"/>
                      <a:r>
                        <a:rPr lang="en-US" sz="400" b="0" i="0" u="none" strike="noStrike">
                          <a:solidFill>
                            <a:srgbClr val="000000"/>
                          </a:solidFill>
                          <a:effectLst/>
                          <a:latin typeface="Tahoma" panose="020B0604030504040204" pitchFamily="34" charset="0"/>
                        </a:rPr>
                        <a:t>Acil Durumlar</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en-US" sz="400" b="0" i="0" u="none" strike="noStrike">
                          <a:solidFill>
                            <a:srgbClr val="000000"/>
                          </a:solidFill>
                          <a:effectLst/>
                          <a:latin typeface="Tahoma" panose="020B0604030504040204" pitchFamily="34" charset="0"/>
                        </a:rPr>
                        <a:t>Diğer (Açıklayınız)</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4846446"/>
                  </a:ext>
                </a:extLst>
              </a:tr>
              <a:tr h="105332">
                <a:tc>
                  <a:txBody>
                    <a:bodyPr/>
                    <a:lstStyle/>
                    <a:p>
                      <a:pPr algn="l" fontAlgn="b"/>
                      <a:r>
                        <a:rPr lang="en-US"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2">
                  <a:txBody>
                    <a:bodyPr/>
                    <a:lstStyle/>
                    <a:p>
                      <a:pPr algn="l" fontAlgn="b"/>
                      <a:r>
                        <a:rPr lang="en-US" sz="400" b="0" i="0" u="none" strike="noStrike">
                          <a:solidFill>
                            <a:srgbClr val="000000"/>
                          </a:solidFill>
                          <a:effectLst/>
                          <a:latin typeface="Tahoma" panose="020B0604030504040204" pitchFamily="34" charset="0"/>
                        </a:rPr>
                        <a:t>Veri Analizi</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en-US" sz="400" b="0" i="0" u="none" strike="noStrike">
                          <a:solidFill>
                            <a:srgbClr val="000000"/>
                          </a:solidFill>
                          <a:effectLst/>
                          <a:latin typeface="Tahoma" panose="020B0604030504040204" pitchFamily="34" charset="0"/>
                        </a:rPr>
                        <a:t>Diğer (Açıklayınız)</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8536988"/>
                  </a:ext>
                </a:extLst>
              </a:tr>
              <a:tr h="86909">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7116338"/>
                  </a:ext>
                </a:extLst>
              </a:tr>
              <a:tr h="92339">
                <a:tc gridSpan="11">
                  <a:txBody>
                    <a:bodyPr/>
                    <a:lstStyle/>
                    <a:p>
                      <a:pPr algn="l" fontAlgn="b"/>
                      <a:r>
                        <a:rPr lang="en-US" sz="400" b="1" i="0" u="none" strike="noStrike">
                          <a:solidFill>
                            <a:srgbClr val="000000"/>
                          </a:solidFill>
                          <a:effectLst/>
                          <a:latin typeface="Tahoma" panose="020B0604030504040204" pitchFamily="34" charset="0"/>
                        </a:rPr>
                        <a:t>UYGUNSUZLUK TANIMI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64058463"/>
                  </a:ext>
                </a:extLst>
              </a:tr>
              <a:tr h="347635">
                <a:tc gridSpan="11">
                  <a:txBody>
                    <a:bodyPr/>
                    <a:lstStyle/>
                    <a:p>
                      <a:pPr algn="ctr" fontAlgn="ctr"/>
                      <a:r>
                        <a:rPr lang="en-US" sz="800" b="0" i="0" u="none" strike="noStrike" dirty="0">
                          <a:solidFill>
                            <a:srgbClr val="000000"/>
                          </a:solidFill>
                          <a:effectLst/>
                          <a:latin typeface="Tahoma" panose="020B0604030504040204" pitchFamily="34" charset="0"/>
                        </a:rPr>
                        <a:t>     </a:t>
                      </a:r>
                      <a:r>
                        <a:rPr lang="en-US" sz="600" b="0" i="0" u="none" strike="noStrike" dirty="0">
                          <a:solidFill>
                            <a:srgbClr val="000000"/>
                          </a:solidFill>
                          <a:effectLst/>
                          <a:latin typeface="Tahoma" panose="020B0604030504040204" pitchFamily="34" charset="0"/>
                        </a:rPr>
                        <a:t>Abdurrahman Mohammed </a:t>
                      </a:r>
                      <a:r>
                        <a:rPr lang="en-US" sz="600" b="0" i="0" u="none" strike="noStrike" dirty="0" err="1">
                          <a:solidFill>
                            <a:srgbClr val="000000"/>
                          </a:solidFill>
                          <a:effectLst/>
                          <a:latin typeface="Tahoma" panose="020B0604030504040204" pitchFamily="34" charset="0"/>
                        </a:rPr>
                        <a:t>adlı</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öğretim</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üyesi</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bir</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başka</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öğretim</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üyesinin</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yerine</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geçmiş</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olmasına</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rağmen</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bu</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durumun</a:t>
                      </a:r>
                      <a:r>
                        <a:rPr lang="en-US" sz="600" b="0" i="0" u="none" strike="noStrike" dirty="0">
                          <a:solidFill>
                            <a:srgbClr val="000000"/>
                          </a:solidFill>
                          <a:effectLst/>
                          <a:latin typeface="Tahoma" panose="020B0604030504040204" pitchFamily="34" charset="0"/>
                        </a:rPr>
                        <a:t> risk </a:t>
                      </a:r>
                      <a:r>
                        <a:rPr lang="en-US" sz="600" b="0" i="0" u="none" strike="noStrike" dirty="0" err="1">
                          <a:solidFill>
                            <a:srgbClr val="000000"/>
                          </a:solidFill>
                          <a:effectLst/>
                          <a:latin typeface="Tahoma" panose="020B0604030504040204" pitchFamily="34" charset="0"/>
                        </a:rPr>
                        <a:t>azaltma</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faaliyeti</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olarak</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değerlendirildiği,termini</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geçmiş</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riskler</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olduğu</a:t>
                      </a:r>
                      <a:r>
                        <a:rPr lang="en-US" sz="600" b="0" i="0" u="none" strike="noStrike" dirty="0">
                          <a:solidFill>
                            <a:srgbClr val="000000"/>
                          </a:solidFill>
                          <a:effectLst/>
                          <a:latin typeface="Tahoma" panose="020B0604030504040204" pitchFamily="34" charset="0"/>
                        </a:rPr>
                        <a:t>(10.09.2018),</a:t>
                      </a:r>
                      <a:r>
                        <a:rPr lang="en-US" sz="600" b="0" i="0" u="none" strike="noStrike" dirty="0" err="1">
                          <a:solidFill>
                            <a:srgbClr val="000000"/>
                          </a:solidFill>
                          <a:effectLst/>
                          <a:latin typeface="Tahoma" panose="020B0604030504040204" pitchFamily="34" charset="0"/>
                        </a:rPr>
                        <a:t>puanlamaların</a:t>
                      </a:r>
                      <a:r>
                        <a:rPr lang="en-US" sz="600" b="0" i="0" u="none" strike="noStrike" dirty="0">
                          <a:solidFill>
                            <a:srgbClr val="000000"/>
                          </a:solidFill>
                          <a:effectLst/>
                          <a:latin typeface="Tahoma" panose="020B0604030504040204" pitchFamily="34" charset="0"/>
                        </a:rPr>
                        <a:t> belli </a:t>
                      </a:r>
                      <a:r>
                        <a:rPr lang="en-US" sz="600" b="0" i="0" u="none" strike="noStrike" dirty="0" err="1">
                          <a:solidFill>
                            <a:srgbClr val="000000"/>
                          </a:solidFill>
                          <a:effectLst/>
                          <a:latin typeface="Tahoma" panose="020B0604030504040204" pitchFamily="34" charset="0"/>
                        </a:rPr>
                        <a:t>yerlerde</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doğru</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verilmediği</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ve</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güçlü</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yönler</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ile</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fırsatların</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yaratabileceği</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risklerin</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ele</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alınmadığı</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tespit</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edilmiştir</a:t>
                      </a:r>
                      <a:r>
                        <a:rPr lang="en-US" sz="600" b="0" i="0" u="none" strike="noStrike" dirty="0">
                          <a:solidFill>
                            <a:srgbClr val="000000"/>
                          </a:solidFill>
                          <a:effectLst/>
                          <a:latin typeface="Tahoma" panose="020B0604030504040204" pitchFamily="34" charset="0"/>
                        </a:rPr>
                        <a:t>.(ISO 9001:2015 </a:t>
                      </a:r>
                      <a:r>
                        <a:rPr lang="en-US" sz="600" b="0" i="0" u="none" strike="noStrike" dirty="0" err="1">
                          <a:solidFill>
                            <a:srgbClr val="000000"/>
                          </a:solidFill>
                          <a:effectLst/>
                          <a:latin typeface="Tahoma" panose="020B0604030504040204" pitchFamily="34" charset="0"/>
                        </a:rPr>
                        <a:t>Madde</a:t>
                      </a:r>
                      <a:r>
                        <a:rPr lang="en-US" sz="600" b="0" i="0" u="none" strike="noStrike" dirty="0">
                          <a:solidFill>
                            <a:srgbClr val="000000"/>
                          </a:solidFill>
                          <a:effectLst/>
                          <a:latin typeface="Tahoma" panose="020B0604030504040204" pitchFamily="34" charset="0"/>
                        </a:rPr>
                        <a:t> No:6.1.)-MİNÖR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57373343"/>
                  </a:ext>
                </a:extLst>
              </a:tr>
              <a:tr h="92339">
                <a:tc gridSpan="5">
                  <a:txBody>
                    <a:bodyPr/>
                    <a:lstStyle/>
                    <a:p>
                      <a:pPr algn="ctr" fontAlgn="b"/>
                      <a:r>
                        <a:rPr lang="en-US" sz="400" b="1" i="0" u="none" strike="noStrike">
                          <a:solidFill>
                            <a:srgbClr val="000000"/>
                          </a:solidFill>
                          <a:effectLst/>
                          <a:latin typeface="Tahoma" panose="020B0604030504040204" pitchFamily="34" charset="0"/>
                        </a:rPr>
                        <a:t>DF AÇILAN BÖLÜM ONAYI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b"/>
                      <a:r>
                        <a:rPr lang="en-US" sz="400" b="1" i="0" u="none" strike="noStrike">
                          <a:solidFill>
                            <a:srgbClr val="000000"/>
                          </a:solidFill>
                          <a:effectLst/>
                          <a:latin typeface="Tahoma" panose="020B0604030504040204" pitchFamily="34" charset="0"/>
                        </a:rPr>
                        <a:t>DF AÇAN ONAYI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77056440"/>
                  </a:ext>
                </a:extLst>
              </a:tr>
              <a:tr h="369364">
                <a:tc gridSpan="5">
                  <a:txBody>
                    <a:bodyPr/>
                    <a:lstStyle/>
                    <a:p>
                      <a:pPr algn="ctr" fontAlgn="ctr"/>
                      <a:r>
                        <a:rPr lang="en-US" sz="400" b="0" i="0" u="none" strike="noStrike">
                          <a:solidFill>
                            <a:srgbClr val="000000"/>
                          </a:solidFill>
                          <a:effectLst/>
                          <a:latin typeface="Tahoma" panose="020B0604030504040204" pitchFamily="34" charset="0"/>
                        </a:rPr>
                        <a:t>Dr.Öğretim Üyesi Hülya AYBEK (Bölüm Başkanı)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ctr"/>
                      <a:r>
                        <a:rPr lang="en-US" sz="400" b="0" i="0" u="none" strike="noStrike">
                          <a:solidFill>
                            <a:srgbClr val="000000"/>
                          </a:solidFill>
                          <a:effectLst/>
                          <a:latin typeface="Tahoma" panose="020B0604030504040204" pitchFamily="34" charset="0"/>
                        </a:rPr>
                        <a:t>Kamer ÖZGÜN-Banu YÜKSEL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62163879"/>
                  </a:ext>
                </a:extLst>
              </a:tr>
              <a:tr h="92339">
                <a:tc gridSpan="11">
                  <a:txBody>
                    <a:bodyPr/>
                    <a:lstStyle/>
                    <a:p>
                      <a:pPr algn="l" fontAlgn="b"/>
                      <a:r>
                        <a:rPr lang="en-US" sz="400" b="1" i="0" u="none" strike="noStrike">
                          <a:solidFill>
                            <a:srgbClr val="000000"/>
                          </a:solidFill>
                          <a:effectLst/>
                          <a:latin typeface="Tahoma" panose="020B0604030504040204" pitchFamily="34" charset="0"/>
                        </a:rPr>
                        <a:t>KÖK NEDEN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066053"/>
                  </a:ext>
                </a:extLst>
              </a:tr>
              <a:tr h="173819">
                <a:tc gridSpan="11">
                  <a:txBody>
                    <a:bodyPr/>
                    <a:lstStyle/>
                    <a:p>
                      <a:pPr algn="ctr" fontAlgn="ctr"/>
                      <a:r>
                        <a:rPr lang="en-US" sz="600" b="0" i="0" u="none" strike="noStrike" dirty="0" err="1">
                          <a:solidFill>
                            <a:srgbClr val="000000"/>
                          </a:solidFill>
                          <a:effectLst/>
                          <a:latin typeface="Tahoma" panose="020B0604030504040204" pitchFamily="34" charset="0"/>
                        </a:rPr>
                        <a:t>Öğretim</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elemanı</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sayısının</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yetersiz</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olması</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sebebiyle</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kısıtlı</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bir</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zamanda</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tamamlanması</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beklenen</a:t>
                      </a:r>
                      <a:r>
                        <a:rPr lang="en-US" sz="600" b="0" i="0" u="none" strike="noStrike" dirty="0">
                          <a:solidFill>
                            <a:srgbClr val="000000"/>
                          </a:solidFill>
                          <a:effectLst/>
                          <a:latin typeface="Tahoma" panose="020B0604030504040204" pitchFamily="34" charset="0"/>
                        </a:rPr>
                        <a:t> KYS </a:t>
                      </a:r>
                      <a:r>
                        <a:rPr lang="en-US" sz="600" b="0" i="0" u="none" strike="noStrike" dirty="0" err="1">
                          <a:solidFill>
                            <a:srgbClr val="000000"/>
                          </a:solidFill>
                          <a:effectLst/>
                          <a:latin typeface="Tahoma" panose="020B0604030504040204" pitchFamily="34" charset="0"/>
                        </a:rPr>
                        <a:t>için</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yeterli</a:t>
                      </a:r>
                      <a:r>
                        <a:rPr lang="en-US" sz="600" b="0" i="0" u="none" strike="noStrike" dirty="0">
                          <a:solidFill>
                            <a:srgbClr val="000000"/>
                          </a:solidFill>
                          <a:effectLst/>
                          <a:latin typeface="Tahoma" panose="020B0604030504040204" pitchFamily="34" charset="0"/>
                        </a:rPr>
                        <a:t> zaman </a:t>
                      </a:r>
                      <a:r>
                        <a:rPr lang="en-US" sz="600" b="0" i="0" u="none" strike="noStrike" dirty="0" err="1">
                          <a:solidFill>
                            <a:srgbClr val="000000"/>
                          </a:solidFill>
                          <a:effectLst/>
                          <a:latin typeface="Tahoma" panose="020B0604030504040204" pitchFamily="34" charset="0"/>
                        </a:rPr>
                        <a:t>ayrılamamasının</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yol</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açtığı</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tecrübesizlik</a:t>
                      </a:r>
                      <a:endParaRPr lang="en-US" sz="600" b="0" i="0" u="none" strike="noStrike" dirty="0">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81788968"/>
                  </a:ext>
                </a:extLst>
              </a:tr>
              <a:tr h="92339">
                <a:tc gridSpan="11">
                  <a:txBody>
                    <a:bodyPr/>
                    <a:lstStyle/>
                    <a:p>
                      <a:pPr algn="l" fontAlgn="b"/>
                      <a:r>
                        <a:rPr lang="en-US" sz="400" b="1" i="0" u="none" strike="noStrike" dirty="0">
                          <a:solidFill>
                            <a:srgbClr val="000000"/>
                          </a:solidFill>
                          <a:effectLst/>
                          <a:latin typeface="Tahoma" panose="020B0604030504040204" pitchFamily="34" charset="0"/>
                        </a:rPr>
                        <a:t>YAPILACAK GEÇİCİ FAALİYET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96954994"/>
                  </a:ext>
                </a:extLst>
              </a:tr>
              <a:tr h="92339">
                <a:tc>
                  <a:txBody>
                    <a:bodyPr/>
                    <a:lstStyle/>
                    <a:p>
                      <a:pPr algn="ctr" fontAlgn="b"/>
                      <a:r>
                        <a:rPr lang="en-US" sz="400" b="1" i="0" u="none" strike="noStrike">
                          <a:solidFill>
                            <a:srgbClr val="000000"/>
                          </a:solidFill>
                          <a:effectLst/>
                          <a:latin typeface="Tahoma" panose="020B0604030504040204" pitchFamily="34" charset="0"/>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en-US" sz="400" b="1" i="0" u="none" strike="noStrike">
                          <a:solidFill>
                            <a:srgbClr val="000000"/>
                          </a:solidFill>
                          <a:effectLst/>
                          <a:latin typeface="Tahoma" panose="020B0604030504040204" pitchFamily="34" charset="0"/>
                        </a:rPr>
                        <a:t>Faaliyet Tanımı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400" b="1" i="0" u="none" strike="noStrike">
                          <a:solidFill>
                            <a:srgbClr val="000000"/>
                          </a:solidFill>
                          <a:effectLst/>
                          <a:latin typeface="Tahoma" panose="020B0604030504040204" pitchFamily="34" charset="0"/>
                        </a:rPr>
                        <a:t>Sorumlu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400" b="1" i="0" u="none" strike="noStrike" dirty="0" err="1">
                          <a:solidFill>
                            <a:srgbClr val="000000"/>
                          </a:solidFill>
                          <a:effectLst/>
                          <a:latin typeface="Tahoma" panose="020B0604030504040204" pitchFamily="34" charset="0"/>
                        </a:rPr>
                        <a:t>Termin</a:t>
                      </a:r>
                      <a:endParaRPr lang="en-US" sz="400" b="1" i="0" u="none" strike="noStrike" dirty="0">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290770237"/>
                  </a:ext>
                </a:extLst>
              </a:tr>
              <a:tr h="184683">
                <a:tc>
                  <a:txBody>
                    <a:bodyPr/>
                    <a:lstStyle/>
                    <a:p>
                      <a:pPr algn="ctr" fontAlgn="ctr"/>
                      <a:r>
                        <a:rPr lang="en-US" sz="400" b="0" i="0" u="none" strike="noStrike">
                          <a:solidFill>
                            <a:srgbClr val="00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en-US" sz="600" b="0" i="0" u="none" strike="noStrike" dirty="0">
                          <a:solidFill>
                            <a:srgbClr val="000000"/>
                          </a:solidFill>
                          <a:effectLst/>
                          <a:latin typeface="Tahoma" panose="020B0604030504040204" pitchFamily="34" charset="0"/>
                        </a:rPr>
                        <a:t>Risk </a:t>
                      </a:r>
                      <a:r>
                        <a:rPr lang="en-US" sz="600" b="0" i="0" u="none" strike="noStrike" dirty="0" err="1">
                          <a:solidFill>
                            <a:srgbClr val="000000"/>
                          </a:solidFill>
                          <a:effectLst/>
                          <a:latin typeface="Tahoma" panose="020B0604030504040204" pitchFamily="34" charset="0"/>
                        </a:rPr>
                        <a:t>analizi</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dosyasının</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gözden</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geçirilerek</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gerekli</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düzenlemelerin</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yapılması</a:t>
                      </a:r>
                      <a:endParaRPr lang="en-US" sz="600" b="0" i="0" u="none" strike="noStrike" dirty="0">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dirty="0" err="1">
                          <a:solidFill>
                            <a:srgbClr val="000000"/>
                          </a:solidFill>
                          <a:effectLst/>
                          <a:latin typeface="Tahoma" panose="020B0604030504040204" pitchFamily="34" charset="0"/>
                        </a:rPr>
                        <a:t>Arş.Gör</a:t>
                      </a:r>
                      <a:r>
                        <a:rPr lang="en-US" sz="600" b="0" i="0" u="none" strike="noStrike" dirty="0">
                          <a:solidFill>
                            <a:srgbClr val="000000"/>
                          </a:solidFill>
                          <a:effectLst/>
                          <a:latin typeface="Tahoma" panose="020B0604030504040204" pitchFamily="34" charset="0"/>
                        </a:rPr>
                        <a:t>. Esin BÖLÜKBAŞ DAYI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600" b="0" i="0" u="none" strike="noStrike" dirty="0">
                          <a:solidFill>
                            <a:srgbClr val="000000"/>
                          </a:solidFill>
                          <a:effectLst/>
                          <a:latin typeface="Tahoma" panose="020B0604030504040204" pitchFamily="34" charset="0"/>
                        </a:rPr>
                        <a:t>13.11.2018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108827864"/>
                  </a:ext>
                </a:extLst>
              </a:tr>
              <a:tr h="92339">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dirty="0">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5947094"/>
                  </a:ext>
                </a:extLst>
              </a:tr>
              <a:tr h="0">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dirty="0">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8950986"/>
                  </a:ext>
                </a:extLst>
              </a:tr>
              <a:tr h="92339">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400" b="0" i="0" u="none" strike="noStrike" dirty="0">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504093046"/>
                  </a:ext>
                </a:extLst>
              </a:tr>
              <a:tr h="92339">
                <a:tc gridSpan="11">
                  <a:txBody>
                    <a:bodyPr/>
                    <a:lstStyle/>
                    <a:p>
                      <a:pPr algn="l" fontAlgn="b"/>
                      <a:r>
                        <a:rPr lang="en-US" sz="400" b="1" i="0" u="none" strike="noStrike" dirty="0">
                          <a:solidFill>
                            <a:srgbClr val="000000"/>
                          </a:solidFill>
                          <a:effectLst/>
                          <a:latin typeface="Tahoma" panose="020B0604030504040204" pitchFamily="34" charset="0"/>
                        </a:rPr>
                        <a:t>YAPILACAK KALICI FAALİYET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04586497"/>
                  </a:ext>
                </a:extLst>
              </a:tr>
              <a:tr h="92339">
                <a:tc>
                  <a:txBody>
                    <a:bodyPr/>
                    <a:lstStyle/>
                    <a:p>
                      <a:pPr algn="ctr" fontAlgn="b"/>
                      <a:r>
                        <a:rPr lang="en-US" sz="400" b="1" i="0" u="none" strike="noStrike">
                          <a:solidFill>
                            <a:srgbClr val="000000"/>
                          </a:solidFill>
                          <a:effectLst/>
                          <a:latin typeface="Tahoma" panose="020B0604030504040204" pitchFamily="34" charset="0"/>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en-US" sz="400" b="1" i="0" u="none" strike="noStrike" dirty="0" err="1">
                          <a:solidFill>
                            <a:srgbClr val="000000"/>
                          </a:solidFill>
                          <a:effectLst/>
                          <a:latin typeface="Tahoma" panose="020B0604030504040204" pitchFamily="34" charset="0"/>
                        </a:rPr>
                        <a:t>Faaliyet</a:t>
                      </a:r>
                      <a:r>
                        <a:rPr lang="en-US" sz="400" b="1" i="0" u="none" strike="noStrike" dirty="0">
                          <a:solidFill>
                            <a:srgbClr val="000000"/>
                          </a:solidFill>
                          <a:effectLst/>
                          <a:latin typeface="Tahoma" panose="020B0604030504040204" pitchFamily="34" charset="0"/>
                        </a:rPr>
                        <a:t> </a:t>
                      </a:r>
                      <a:r>
                        <a:rPr lang="en-US" sz="400" b="1" i="0" u="none" strike="noStrike" dirty="0" err="1">
                          <a:solidFill>
                            <a:srgbClr val="000000"/>
                          </a:solidFill>
                          <a:effectLst/>
                          <a:latin typeface="Tahoma" panose="020B0604030504040204" pitchFamily="34" charset="0"/>
                        </a:rPr>
                        <a:t>Tanımı</a:t>
                      </a:r>
                      <a:endParaRPr lang="en-US" sz="400" b="1" i="0" u="none" strike="noStrike" dirty="0">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400" b="1" i="0" u="none" strike="noStrike" dirty="0" err="1">
                          <a:solidFill>
                            <a:srgbClr val="000000"/>
                          </a:solidFill>
                          <a:effectLst/>
                          <a:latin typeface="Tahoma" panose="020B0604030504040204" pitchFamily="34" charset="0"/>
                        </a:rPr>
                        <a:t>Sorumlu</a:t>
                      </a:r>
                      <a:endParaRPr lang="en-US" sz="400" b="1" i="0" u="none" strike="noStrike" dirty="0">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400" b="1" i="0" u="none" strike="noStrike" dirty="0" err="1">
                          <a:solidFill>
                            <a:srgbClr val="000000"/>
                          </a:solidFill>
                          <a:effectLst/>
                          <a:latin typeface="Tahoma" panose="020B0604030504040204" pitchFamily="34" charset="0"/>
                        </a:rPr>
                        <a:t>Termin</a:t>
                      </a:r>
                      <a:endParaRPr lang="en-US" sz="400" b="1" i="0" u="none" strike="noStrike" dirty="0">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285976178"/>
                  </a:ext>
                </a:extLst>
              </a:tr>
              <a:tr h="190114">
                <a:tc>
                  <a:txBody>
                    <a:bodyPr/>
                    <a:lstStyle/>
                    <a:p>
                      <a:pPr algn="ctr" fontAlgn="ctr"/>
                      <a:r>
                        <a:rPr lang="en-US" sz="400" b="0" i="0" u="none" strike="noStrike">
                          <a:solidFill>
                            <a:srgbClr val="00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en-US" sz="600" b="0" i="0" u="none" strike="noStrike" dirty="0">
                          <a:solidFill>
                            <a:srgbClr val="000000"/>
                          </a:solidFill>
                          <a:effectLst/>
                          <a:latin typeface="Tahoma" panose="020B0604030504040204" pitchFamily="34" charset="0"/>
                        </a:rPr>
                        <a:t>Risk </a:t>
                      </a:r>
                      <a:r>
                        <a:rPr lang="en-US" sz="600" b="0" i="0" u="none" strike="noStrike" dirty="0" err="1">
                          <a:solidFill>
                            <a:srgbClr val="000000"/>
                          </a:solidFill>
                          <a:effectLst/>
                          <a:latin typeface="Tahoma" panose="020B0604030504040204" pitchFamily="34" charset="0"/>
                        </a:rPr>
                        <a:t>analizleri</a:t>
                      </a:r>
                      <a:r>
                        <a:rPr lang="en-US" sz="600" b="0" i="0" u="none" strike="noStrike" dirty="0">
                          <a:solidFill>
                            <a:srgbClr val="000000"/>
                          </a:solidFill>
                          <a:effectLst/>
                          <a:latin typeface="Tahoma" panose="020B0604030504040204" pitchFamily="34" charset="0"/>
                        </a:rPr>
                        <a:t> her ay </a:t>
                      </a:r>
                      <a:r>
                        <a:rPr lang="en-US" sz="600" b="0" i="0" u="none" strike="noStrike" dirty="0" err="1">
                          <a:solidFill>
                            <a:srgbClr val="000000"/>
                          </a:solidFill>
                          <a:effectLst/>
                          <a:latin typeface="Tahoma" panose="020B0604030504040204" pitchFamily="34" charset="0"/>
                        </a:rPr>
                        <a:t>sonu</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gözden</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geçirilecek</a:t>
                      </a:r>
                      <a:endParaRPr lang="en-US" sz="600" b="0" i="0" u="none" strike="noStrike" dirty="0">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dirty="0" err="1">
                          <a:solidFill>
                            <a:srgbClr val="000000"/>
                          </a:solidFill>
                          <a:effectLst/>
                          <a:latin typeface="Tahoma" panose="020B0604030504040204" pitchFamily="34" charset="0"/>
                        </a:rPr>
                        <a:t>Arş.Gör</a:t>
                      </a:r>
                      <a:r>
                        <a:rPr lang="en-US" sz="600" b="0" i="0" u="none" strike="noStrike" dirty="0">
                          <a:solidFill>
                            <a:srgbClr val="000000"/>
                          </a:solidFill>
                          <a:effectLst/>
                          <a:latin typeface="Tahoma" panose="020B0604030504040204" pitchFamily="34" charset="0"/>
                        </a:rPr>
                        <a:t>. Esin BÖLÜKBAŞ DAYI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600" b="0" i="0" u="none" strike="noStrike" dirty="0">
                          <a:solidFill>
                            <a:srgbClr val="000000"/>
                          </a:solidFill>
                          <a:effectLst/>
                          <a:latin typeface="Tahoma" panose="020B0604030504040204" pitchFamily="34" charset="0"/>
                        </a:rPr>
                        <a:t>31.12.2019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405292730"/>
                  </a:ext>
                </a:extLst>
              </a:tr>
              <a:tr h="92339">
                <a:tc>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en-US" sz="6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6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600" b="0" i="0" u="none" strike="noStrike" dirty="0">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328176158"/>
                  </a:ext>
                </a:extLst>
              </a:tr>
              <a:tr h="27186">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006923474"/>
                  </a:ext>
                </a:extLst>
              </a:tr>
              <a:tr h="92339">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28536218"/>
                  </a:ext>
                </a:extLst>
              </a:tr>
              <a:tr h="92339">
                <a:tc gridSpan="11">
                  <a:txBody>
                    <a:bodyPr/>
                    <a:lstStyle/>
                    <a:p>
                      <a:pPr algn="l" fontAlgn="b"/>
                      <a:r>
                        <a:rPr lang="en-US" sz="400" b="1" i="0" u="none" strike="noStrike">
                          <a:solidFill>
                            <a:srgbClr val="000000"/>
                          </a:solidFill>
                          <a:effectLst/>
                          <a:latin typeface="Tahoma" panose="020B0604030504040204" pitchFamily="34" charset="0"/>
                        </a:rPr>
                        <a:t>TAKİP VE KARAR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17685409"/>
                  </a:ext>
                </a:extLst>
              </a:tr>
              <a:tr h="92339">
                <a:tc gridSpan="2">
                  <a:txBody>
                    <a:bodyPr/>
                    <a:lstStyle/>
                    <a:p>
                      <a:pPr algn="ctr" fontAlgn="b"/>
                      <a:r>
                        <a:rPr lang="en-US" sz="400" b="1" i="0" u="none" strike="noStrike">
                          <a:solidFill>
                            <a:srgbClr val="000000"/>
                          </a:solidFill>
                          <a:effectLst/>
                          <a:latin typeface="Tahoma" panose="020B0604030504040204" pitchFamily="34" charset="0"/>
                        </a:rPr>
                        <a:t>Takip Tarihi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ctr" fontAlgn="b"/>
                      <a:r>
                        <a:rPr lang="en-US" sz="400" b="1" i="0" u="none" strike="noStrike">
                          <a:solidFill>
                            <a:srgbClr val="000000"/>
                          </a:solidFill>
                          <a:effectLst/>
                          <a:latin typeface="Tahoma" panose="020B0604030504040204" pitchFamily="34" charset="0"/>
                        </a:rPr>
                        <a:t>Takibi Gerçekleştiren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algn="ctr" fontAlgn="b"/>
                      <a:r>
                        <a:rPr lang="en-US" sz="400" b="1" i="0" u="none" strike="noStrike">
                          <a:solidFill>
                            <a:srgbClr val="000000"/>
                          </a:solidFill>
                          <a:effectLst/>
                          <a:latin typeface="Tahoma" panose="020B0604030504040204" pitchFamily="34" charset="0"/>
                        </a:rPr>
                        <a:t>Takip Sonucu&amp;Karar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400" b="1" i="0" u="none" strike="noStrike">
                          <a:solidFill>
                            <a:srgbClr val="000000"/>
                          </a:solidFill>
                          <a:effectLst/>
                          <a:latin typeface="Tahoma" panose="020B0604030504040204" pitchFamily="34" charset="0"/>
                        </a:rPr>
                        <a:t>Takip Eden Onayı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772231127"/>
                  </a:ext>
                </a:extLst>
              </a:tr>
              <a:tr h="92339">
                <a:tc gridSpan="2">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529659602"/>
                  </a:ext>
                </a:extLst>
              </a:tr>
              <a:tr h="92339">
                <a:tc gridSpan="2">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143526515"/>
                  </a:ext>
                </a:extLst>
              </a:tr>
              <a:tr h="152603">
                <a:tc gridSpan="2">
                  <a:txBody>
                    <a:bodyPr/>
                    <a:lstStyle/>
                    <a:p>
                      <a:pPr algn="l" fontAlgn="b"/>
                      <a:r>
                        <a:rPr lang="en-US" sz="400" b="1" i="0" u="none" strike="noStrike">
                          <a:solidFill>
                            <a:srgbClr val="000000"/>
                          </a:solidFill>
                          <a:effectLst/>
                          <a:latin typeface="Tahoma" panose="020B0604030504040204" pitchFamily="34" charset="0"/>
                        </a:rPr>
                        <a:t>Faaliyetin Etkinlik Takip Tarihi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dirty="0">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n-US"/>
                    </a:p>
                  </a:txBody>
                  <a:tcPr/>
                </a:tc>
                <a:extLst>
                  <a:ext uri="{0D108BD9-81ED-4DB2-BD59-A6C34878D82A}">
                    <a16:rowId xmlns:a16="http://schemas.microsoft.com/office/drawing/2014/main" val="891273046"/>
                  </a:ext>
                </a:extLst>
              </a:tr>
              <a:tr h="92339">
                <a:tc gridSpan="5">
                  <a:txBody>
                    <a:bodyPr/>
                    <a:lstStyle/>
                    <a:p>
                      <a:pPr algn="l" fontAlgn="b"/>
                      <a:r>
                        <a:rPr lang="en-US" sz="400" b="1" i="0" u="none" strike="noStrike">
                          <a:solidFill>
                            <a:srgbClr val="000000"/>
                          </a:solidFill>
                          <a:effectLst/>
                          <a:latin typeface="Tahoma" panose="020B0604030504040204" pitchFamily="34" charset="0"/>
                        </a:rPr>
                        <a:t>Sonuç</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096340046"/>
                  </a:ext>
                </a:extLst>
              </a:tr>
              <a:tr h="92339">
                <a:tc gridSpan="11">
                  <a:txBody>
                    <a:bodyPr/>
                    <a:lstStyle/>
                    <a:p>
                      <a:pPr algn="l" fontAlgn="b"/>
                      <a:r>
                        <a:rPr lang="en-US" sz="400" b="1" i="0" u="none" strike="noStrike">
                          <a:solidFill>
                            <a:srgbClr val="000000"/>
                          </a:solidFill>
                          <a:effectLst/>
                          <a:latin typeface="Tahoma" panose="020B0604030504040204" pitchFamily="34" charset="0"/>
                        </a:rPr>
                        <a:t>DF'NİN ETKİLEDİĞİ DOKÜMANTASYONLAR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969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40140747"/>
                  </a:ext>
                </a:extLst>
              </a:tr>
              <a:tr h="92339">
                <a:tc gridSpan="2">
                  <a:txBody>
                    <a:bodyPr/>
                    <a:lstStyle/>
                    <a:p>
                      <a:pPr algn="l" fontAlgn="b"/>
                      <a:r>
                        <a:rPr lang="en-US" sz="400" b="0" i="0" u="none" strike="noStrike">
                          <a:solidFill>
                            <a:srgbClr val="000000"/>
                          </a:solidFill>
                          <a:effectLst/>
                          <a:latin typeface="Tahoma" panose="020B0604030504040204" pitchFamily="34" charset="0"/>
                        </a:rPr>
                        <a:t>Kalite El Kitabı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5">
                  <a:txBody>
                    <a:bodyPr/>
                    <a:lstStyle/>
                    <a:p>
                      <a:pPr algn="l" fontAlgn="b"/>
                      <a:r>
                        <a:rPr lang="en-US"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96838938"/>
                  </a:ext>
                </a:extLst>
              </a:tr>
              <a:tr h="92339">
                <a:tc>
                  <a:txBody>
                    <a:bodyPr/>
                    <a:lstStyle/>
                    <a:p>
                      <a:pPr algn="l" fontAlgn="b"/>
                      <a:r>
                        <a:rPr lang="en-US" sz="400" b="0" i="0" u="none" strike="noStrike">
                          <a:solidFill>
                            <a:srgbClr val="000000"/>
                          </a:solidFill>
                          <a:effectLst/>
                          <a:latin typeface="Tahoma" panose="020B0604030504040204" pitchFamily="34" charset="0"/>
                        </a:rPr>
                        <a:t>Prosedür</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5">
                  <a:txBody>
                    <a:bodyPr/>
                    <a:lstStyle/>
                    <a:p>
                      <a:pPr algn="l" fontAlgn="b"/>
                      <a:r>
                        <a:rPr lang="en-US"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5206043"/>
                  </a:ext>
                </a:extLst>
              </a:tr>
              <a:tr h="92339">
                <a:tc>
                  <a:txBody>
                    <a:bodyPr/>
                    <a:lstStyle/>
                    <a:p>
                      <a:pPr algn="l" fontAlgn="b"/>
                      <a:r>
                        <a:rPr lang="en-US" sz="400" b="0" i="0" u="none" strike="noStrike">
                          <a:solidFill>
                            <a:srgbClr val="000000"/>
                          </a:solidFill>
                          <a:effectLst/>
                          <a:latin typeface="Tahoma" panose="020B0604030504040204" pitchFamily="34" charset="0"/>
                        </a:rPr>
                        <a:t>Talimat</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5">
                  <a:txBody>
                    <a:bodyPr/>
                    <a:lstStyle/>
                    <a:p>
                      <a:pPr algn="l" fontAlgn="b"/>
                      <a:r>
                        <a:rPr lang="en-US"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35331704"/>
                  </a:ext>
                </a:extLst>
              </a:tr>
              <a:tr h="92339">
                <a:tc gridSpan="3">
                  <a:txBody>
                    <a:bodyPr/>
                    <a:lstStyle/>
                    <a:p>
                      <a:pPr algn="l" fontAlgn="b"/>
                      <a:r>
                        <a:rPr lang="en-US" sz="400" b="0" i="0" u="none" strike="noStrike">
                          <a:solidFill>
                            <a:srgbClr val="000000"/>
                          </a:solidFill>
                          <a:effectLst/>
                          <a:latin typeface="Tahoma" panose="020B0604030504040204" pitchFamily="34" charset="0"/>
                        </a:rPr>
                        <a:t>Kaplumbağa Şeması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5">
                  <a:txBody>
                    <a:bodyPr/>
                    <a:lstStyle/>
                    <a:p>
                      <a:pPr algn="l" fontAlgn="b"/>
                      <a:r>
                        <a:rPr lang="en-US"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64119931"/>
                  </a:ext>
                </a:extLst>
              </a:tr>
              <a:tr h="92339">
                <a:tc>
                  <a:txBody>
                    <a:bodyPr/>
                    <a:lstStyle/>
                    <a:p>
                      <a:pPr algn="l" fontAlgn="b"/>
                      <a:r>
                        <a:rPr lang="en-US" sz="400" b="0" i="0" u="none" strike="noStrike">
                          <a:solidFill>
                            <a:srgbClr val="000000"/>
                          </a:solidFill>
                          <a:effectLst/>
                          <a:latin typeface="Tahoma" panose="020B0604030504040204" pitchFamily="34" charset="0"/>
                        </a:rPr>
                        <a:t>İş Akışı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5">
                  <a:txBody>
                    <a:bodyPr/>
                    <a:lstStyle/>
                    <a:p>
                      <a:pPr algn="l" fontAlgn="b"/>
                      <a:r>
                        <a:rPr lang="en-US"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99432399"/>
                  </a:ext>
                </a:extLst>
              </a:tr>
              <a:tr h="92339">
                <a:tc>
                  <a:txBody>
                    <a:bodyPr/>
                    <a:lstStyle/>
                    <a:p>
                      <a:pPr algn="l" fontAlgn="b"/>
                      <a:r>
                        <a:rPr lang="en-US" sz="400" b="0" i="0" u="none" strike="noStrike">
                          <a:solidFill>
                            <a:srgbClr val="000000"/>
                          </a:solidFill>
                          <a:effectLst/>
                          <a:latin typeface="Tahoma" panose="020B0604030504040204" pitchFamily="34" charset="0"/>
                        </a:rPr>
                        <a:t>Form</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5">
                  <a:txBody>
                    <a:bodyPr/>
                    <a:lstStyle/>
                    <a:p>
                      <a:pPr algn="l" fontAlgn="b"/>
                      <a:r>
                        <a:rPr lang="en-US"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86347089"/>
                  </a:ext>
                </a:extLst>
              </a:tr>
              <a:tr h="92339">
                <a:tc gridSpan="2">
                  <a:txBody>
                    <a:bodyPr/>
                    <a:lstStyle/>
                    <a:p>
                      <a:pPr algn="l" fontAlgn="b"/>
                      <a:r>
                        <a:rPr lang="en-US" sz="400" b="0" i="0" u="none" strike="noStrike">
                          <a:solidFill>
                            <a:srgbClr val="000000"/>
                          </a:solidFill>
                          <a:effectLst/>
                          <a:latin typeface="Tahoma" panose="020B0604030504040204" pitchFamily="34" charset="0"/>
                        </a:rPr>
                        <a:t>Faaliyet Planı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5">
                  <a:txBody>
                    <a:bodyPr/>
                    <a:lstStyle/>
                    <a:p>
                      <a:pPr algn="l" fontAlgn="b"/>
                      <a:r>
                        <a:rPr lang="en-US"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16146488"/>
                  </a:ext>
                </a:extLst>
              </a:tr>
              <a:tr h="92339">
                <a:tc gridSpan="2">
                  <a:txBody>
                    <a:bodyPr/>
                    <a:lstStyle/>
                    <a:p>
                      <a:pPr algn="l" fontAlgn="b"/>
                      <a:r>
                        <a:rPr lang="en-US" sz="400" b="0" i="0" u="none" strike="noStrike">
                          <a:solidFill>
                            <a:srgbClr val="000000"/>
                          </a:solidFill>
                          <a:effectLst/>
                          <a:latin typeface="Tahoma" panose="020B0604030504040204" pitchFamily="34" charset="0"/>
                        </a:rPr>
                        <a:t>Stratejik Plan</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5">
                  <a:txBody>
                    <a:bodyPr/>
                    <a:lstStyle/>
                    <a:p>
                      <a:pPr algn="l" fontAlgn="b"/>
                      <a:r>
                        <a:rPr lang="en-US"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81597544"/>
                  </a:ext>
                </a:extLst>
              </a:tr>
              <a:tr h="92339">
                <a:tc gridSpan="2">
                  <a:txBody>
                    <a:bodyPr/>
                    <a:lstStyle/>
                    <a:p>
                      <a:pPr algn="l" fontAlgn="b"/>
                      <a:r>
                        <a:rPr lang="en-US" sz="400" b="0" i="0" u="none" strike="noStrike">
                          <a:solidFill>
                            <a:srgbClr val="000000"/>
                          </a:solidFill>
                          <a:effectLst/>
                          <a:latin typeface="Tahoma" panose="020B0604030504040204" pitchFamily="34" charset="0"/>
                        </a:rPr>
                        <a:t>Kalite Hedefleri</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5">
                  <a:txBody>
                    <a:bodyPr/>
                    <a:lstStyle/>
                    <a:p>
                      <a:pPr algn="l" fontAlgn="b"/>
                      <a:r>
                        <a:rPr lang="en-US"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45727999"/>
                  </a:ext>
                </a:extLst>
              </a:tr>
              <a:tr h="92339">
                <a:tc gridSpan="2">
                  <a:txBody>
                    <a:bodyPr/>
                    <a:lstStyle/>
                    <a:p>
                      <a:pPr algn="l" fontAlgn="b"/>
                      <a:r>
                        <a:rPr lang="en-US" sz="400" b="0" i="0" u="none" strike="noStrike">
                          <a:solidFill>
                            <a:srgbClr val="000000"/>
                          </a:solidFill>
                          <a:effectLst/>
                          <a:latin typeface="Tahoma" panose="020B0604030504040204" pitchFamily="34" charset="0"/>
                        </a:rPr>
                        <a:t>Risk Analizi</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5">
                  <a:txBody>
                    <a:bodyPr/>
                    <a:lstStyle/>
                    <a:p>
                      <a:pPr algn="l" fontAlgn="b"/>
                      <a:r>
                        <a:rPr lang="en-US"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72218123"/>
                  </a:ext>
                </a:extLst>
              </a:tr>
              <a:tr h="92339">
                <a:tc gridSpan="2">
                  <a:txBody>
                    <a:bodyPr/>
                    <a:lstStyle/>
                    <a:p>
                      <a:pPr algn="l" fontAlgn="b"/>
                      <a:r>
                        <a:rPr lang="en-US" sz="400" b="0" i="0" u="none" strike="noStrike">
                          <a:solidFill>
                            <a:srgbClr val="000000"/>
                          </a:solidFill>
                          <a:effectLst/>
                          <a:latin typeface="Tahoma" panose="020B0604030504040204" pitchFamily="34" charset="0"/>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5">
                  <a:txBody>
                    <a:bodyPr/>
                    <a:lstStyle/>
                    <a:p>
                      <a:pPr algn="l" fontAlgn="b"/>
                      <a:r>
                        <a:rPr lang="en-US"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21681537"/>
                  </a:ext>
                </a:extLst>
              </a:tr>
              <a:tr h="92339">
                <a:tc gridSpan="2">
                  <a:txBody>
                    <a:bodyPr/>
                    <a:lstStyle/>
                    <a:p>
                      <a:pPr algn="l" fontAlgn="b"/>
                      <a:r>
                        <a:rPr lang="en-US" sz="400" b="0" i="0" u="none" strike="noStrike">
                          <a:solidFill>
                            <a:srgbClr val="000000"/>
                          </a:solidFill>
                          <a:effectLst/>
                          <a:latin typeface="Tahoma" panose="020B0604030504040204" pitchFamily="34" charset="0"/>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rowSpan="3">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gridSpan="5">
                  <a:txBody>
                    <a:bodyPr/>
                    <a:lstStyle/>
                    <a:p>
                      <a:pPr algn="l" fontAlgn="b"/>
                      <a:r>
                        <a:rPr lang="en-US"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48132383"/>
                  </a:ext>
                </a:extLst>
              </a:tr>
              <a:tr h="92339">
                <a:tc gridSpan="2">
                  <a:txBody>
                    <a:bodyPr/>
                    <a:lstStyle/>
                    <a:p>
                      <a:pPr algn="l" fontAlgn="b"/>
                      <a:r>
                        <a:rPr lang="en-US" sz="400" b="0" i="0" u="none" strike="noStrike">
                          <a:solidFill>
                            <a:srgbClr val="000000"/>
                          </a:solidFill>
                          <a:effectLst/>
                          <a:latin typeface="Tahoma" panose="020B0604030504040204" pitchFamily="34" charset="0"/>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vMerge="1">
                  <a:txBody>
                    <a:bodyPr/>
                    <a:lstStyle/>
                    <a:p>
                      <a:endParaRPr lang="en-US"/>
                    </a:p>
                  </a:txBody>
                  <a:tcPr/>
                </a:tc>
                <a:tc gridSpan="5">
                  <a:txBody>
                    <a:bodyPr/>
                    <a:lstStyle/>
                    <a:p>
                      <a:pPr algn="l" fontAlgn="b"/>
                      <a:r>
                        <a:rPr lang="en-US"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37417584"/>
                  </a:ext>
                </a:extLst>
              </a:tr>
              <a:tr h="92339">
                <a:tc gridSpan="2">
                  <a:txBody>
                    <a:bodyPr/>
                    <a:lstStyle/>
                    <a:p>
                      <a:pPr algn="l" fontAlgn="b"/>
                      <a:r>
                        <a:rPr lang="en-US" sz="400" b="0" i="0" u="none" strike="noStrike">
                          <a:solidFill>
                            <a:srgbClr val="000000"/>
                          </a:solidFill>
                          <a:effectLst/>
                          <a:latin typeface="Tahoma" panose="020B0604030504040204" pitchFamily="34" charset="0"/>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vMerge="1">
                  <a:txBody>
                    <a:bodyPr/>
                    <a:lstStyle/>
                    <a:p>
                      <a:endParaRPr lang="en-US"/>
                    </a:p>
                  </a:txBody>
                  <a:tcPr/>
                </a:tc>
                <a:tc gridSpan="5">
                  <a:txBody>
                    <a:bodyPr/>
                    <a:lstStyle/>
                    <a:p>
                      <a:pPr algn="l" fontAlgn="b"/>
                      <a:r>
                        <a:rPr lang="en-US"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7924944"/>
                  </a:ext>
                </a:extLst>
              </a:tr>
              <a:tr h="92339">
                <a:tc gridSpan="11">
                  <a:txBody>
                    <a:bodyPr/>
                    <a:lstStyle/>
                    <a:p>
                      <a:pPr algn="l" fontAlgn="b"/>
                      <a:r>
                        <a:rPr lang="en-US" sz="400" b="1" i="0" u="none" strike="noStrike">
                          <a:solidFill>
                            <a:srgbClr val="000000"/>
                          </a:solidFill>
                          <a:effectLst/>
                          <a:latin typeface="Tahoma" panose="020B0604030504040204" pitchFamily="34" charset="0"/>
                        </a:rPr>
                        <a:t>DF KAPANMA HIZI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07939864"/>
                  </a:ext>
                </a:extLst>
              </a:tr>
              <a:tr h="86421">
                <a:tc gridSpan="11">
                  <a:txBody>
                    <a:bodyPr/>
                    <a:lstStyle/>
                    <a:p>
                      <a:pPr algn="ctr" fontAlgn="b"/>
                      <a:r>
                        <a:rPr lang="en-US" sz="400" b="0" i="0" u="none" strike="noStrike" dirty="0">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53631605"/>
                  </a:ext>
                </a:extLst>
              </a:tr>
              <a:tr h="173819">
                <a:tc gridSpan="7">
                  <a:txBody>
                    <a:bodyPr/>
                    <a:lstStyle/>
                    <a:p>
                      <a:pPr algn="l" fontAlgn="b"/>
                      <a:r>
                        <a:rPr lang="en-US" sz="400" b="0" i="0" u="none" strike="noStrike">
                          <a:solidFill>
                            <a:srgbClr val="000000"/>
                          </a:solidFill>
                          <a:effectLst/>
                          <a:latin typeface="Tahoma" panose="020B0604030504040204" pitchFamily="34" charset="0"/>
                        </a:rPr>
                        <a:t>Form No:KY-FR-0010 Yayın Tarihi:03.05.2018 Değ.Tarihi:-Değ.No:0</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40585255"/>
                  </a:ext>
                </a:extLst>
              </a:tr>
            </a:tbl>
          </a:graphicData>
        </a:graphic>
      </p:graphicFrame>
      <p:sp>
        <p:nvSpPr>
          <p:cNvPr id="85" name="Metin kutusu 1"/>
          <p:cNvSpPr txBox="1"/>
          <p:nvPr/>
        </p:nvSpPr>
        <p:spPr>
          <a:xfrm>
            <a:off x="8736013" y="2381250"/>
            <a:ext cx="152400" cy="952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6" name="Metin kutusu 2"/>
          <p:cNvSpPr txBox="1"/>
          <p:nvPr/>
        </p:nvSpPr>
        <p:spPr>
          <a:xfrm>
            <a:off x="9472613" y="2362200"/>
            <a:ext cx="152400" cy="95250"/>
          </a:xfrm>
          <a:prstGeom prst="rect">
            <a:avLst/>
          </a:prstGeom>
          <a:solidFill>
            <a:schemeClr val="bg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4" name="Metin kutusu 3"/>
          <p:cNvSpPr txBox="1"/>
          <p:nvPr/>
        </p:nvSpPr>
        <p:spPr>
          <a:xfrm>
            <a:off x="4992688" y="9928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7" name="Metin kutusu 4"/>
          <p:cNvSpPr txBox="1"/>
          <p:nvPr/>
        </p:nvSpPr>
        <p:spPr>
          <a:xfrm>
            <a:off x="4992688" y="10086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8" name="Metin kutusu 5"/>
          <p:cNvSpPr txBox="1"/>
          <p:nvPr/>
        </p:nvSpPr>
        <p:spPr>
          <a:xfrm>
            <a:off x="4992688" y="102457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9" name="Metin kutusu 6"/>
          <p:cNvSpPr txBox="1"/>
          <p:nvPr/>
        </p:nvSpPr>
        <p:spPr>
          <a:xfrm>
            <a:off x="4992688" y="104044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0" name="Metin kutusu 7"/>
          <p:cNvSpPr txBox="1"/>
          <p:nvPr/>
        </p:nvSpPr>
        <p:spPr>
          <a:xfrm>
            <a:off x="4992688" y="10563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1" name="Metin kutusu 8"/>
          <p:cNvSpPr txBox="1"/>
          <p:nvPr/>
        </p:nvSpPr>
        <p:spPr>
          <a:xfrm>
            <a:off x="4992688" y="10721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2" name="Metin kutusu 9"/>
          <p:cNvSpPr txBox="1"/>
          <p:nvPr/>
        </p:nvSpPr>
        <p:spPr>
          <a:xfrm>
            <a:off x="4992688" y="11198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3" name="Metin kutusu 10"/>
          <p:cNvSpPr txBox="1"/>
          <p:nvPr/>
        </p:nvSpPr>
        <p:spPr>
          <a:xfrm>
            <a:off x="4992688" y="108807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4" name="Metin kutusu 11"/>
          <p:cNvSpPr txBox="1"/>
          <p:nvPr/>
        </p:nvSpPr>
        <p:spPr>
          <a:xfrm>
            <a:off x="4992688" y="110394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5" name="Metin kutusu 12"/>
          <p:cNvSpPr txBox="1"/>
          <p:nvPr/>
        </p:nvSpPr>
        <p:spPr>
          <a:xfrm>
            <a:off x="4992688" y="11198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6" name="Metin kutusu 13"/>
          <p:cNvSpPr txBox="1"/>
          <p:nvPr/>
        </p:nvSpPr>
        <p:spPr>
          <a:xfrm>
            <a:off x="4992688" y="11356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7" name="Metin kutusu 14"/>
          <p:cNvSpPr txBox="1"/>
          <p:nvPr/>
        </p:nvSpPr>
        <p:spPr>
          <a:xfrm>
            <a:off x="4992688" y="115157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8" name="Metin kutusu 15"/>
          <p:cNvSpPr txBox="1"/>
          <p:nvPr/>
        </p:nvSpPr>
        <p:spPr>
          <a:xfrm>
            <a:off x="4992688" y="116744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9" name="Metin kutusu 16"/>
          <p:cNvSpPr txBox="1"/>
          <p:nvPr/>
        </p:nvSpPr>
        <p:spPr>
          <a:xfrm>
            <a:off x="4992688" y="11833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0" name="Metin kutusu 17"/>
          <p:cNvSpPr txBox="1"/>
          <p:nvPr/>
        </p:nvSpPr>
        <p:spPr>
          <a:xfrm>
            <a:off x="4992688" y="11991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pic>
        <p:nvPicPr>
          <p:cNvPr id="121" name="Resim 120"/>
          <p:cNvPicPr/>
          <p:nvPr/>
        </p:nvPicPr>
        <p:blipFill>
          <a:blip r:embed="rId2"/>
          <a:stretch>
            <a:fillRect/>
          </a:stretch>
        </p:blipFill>
        <p:spPr>
          <a:xfrm>
            <a:off x="3986213" y="540834"/>
            <a:ext cx="303094" cy="113928"/>
          </a:xfrm>
          <a:prstGeom prst="rect">
            <a:avLst/>
          </a:prstGeom>
        </p:spPr>
      </p:pic>
      <p:sp>
        <p:nvSpPr>
          <p:cNvPr id="122" name="Metin kutusu 19"/>
          <p:cNvSpPr txBox="1"/>
          <p:nvPr/>
        </p:nvSpPr>
        <p:spPr>
          <a:xfrm>
            <a:off x="8736013" y="2381250"/>
            <a:ext cx="152400" cy="952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3" name="Metin kutusu 20"/>
          <p:cNvSpPr txBox="1"/>
          <p:nvPr/>
        </p:nvSpPr>
        <p:spPr>
          <a:xfrm>
            <a:off x="9472613" y="2362200"/>
            <a:ext cx="152400" cy="95250"/>
          </a:xfrm>
          <a:prstGeom prst="rect">
            <a:avLst/>
          </a:prstGeom>
          <a:solidFill>
            <a:schemeClr val="tx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4" name="Metin kutusu 21"/>
          <p:cNvSpPr txBox="1"/>
          <p:nvPr/>
        </p:nvSpPr>
        <p:spPr>
          <a:xfrm>
            <a:off x="4992688" y="9928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5" name="Metin kutusu 22"/>
          <p:cNvSpPr txBox="1"/>
          <p:nvPr/>
        </p:nvSpPr>
        <p:spPr>
          <a:xfrm>
            <a:off x="4992688" y="10086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6" name="Metin kutusu 23"/>
          <p:cNvSpPr txBox="1"/>
          <p:nvPr/>
        </p:nvSpPr>
        <p:spPr>
          <a:xfrm>
            <a:off x="4992688" y="102457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7" name="Metin kutusu 24"/>
          <p:cNvSpPr txBox="1"/>
          <p:nvPr/>
        </p:nvSpPr>
        <p:spPr>
          <a:xfrm>
            <a:off x="4992688" y="104044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8" name="Metin kutusu 25"/>
          <p:cNvSpPr txBox="1"/>
          <p:nvPr/>
        </p:nvSpPr>
        <p:spPr>
          <a:xfrm>
            <a:off x="4992688" y="10563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9" name="Metin kutusu 26"/>
          <p:cNvSpPr txBox="1"/>
          <p:nvPr/>
        </p:nvSpPr>
        <p:spPr>
          <a:xfrm>
            <a:off x="4992688" y="10721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0" name="Metin kutusu 27"/>
          <p:cNvSpPr txBox="1"/>
          <p:nvPr/>
        </p:nvSpPr>
        <p:spPr>
          <a:xfrm>
            <a:off x="4992688" y="11198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1" name="Metin kutusu 28"/>
          <p:cNvSpPr txBox="1"/>
          <p:nvPr/>
        </p:nvSpPr>
        <p:spPr>
          <a:xfrm>
            <a:off x="4992688" y="108807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2" name="Metin kutusu 29"/>
          <p:cNvSpPr txBox="1"/>
          <p:nvPr/>
        </p:nvSpPr>
        <p:spPr>
          <a:xfrm>
            <a:off x="4992688" y="110394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3" name="Metin kutusu 30"/>
          <p:cNvSpPr txBox="1"/>
          <p:nvPr/>
        </p:nvSpPr>
        <p:spPr>
          <a:xfrm>
            <a:off x="4992688" y="11198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4" name="Metin kutusu 31"/>
          <p:cNvSpPr txBox="1"/>
          <p:nvPr/>
        </p:nvSpPr>
        <p:spPr>
          <a:xfrm>
            <a:off x="4992688" y="11356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5" name="Metin kutusu 32"/>
          <p:cNvSpPr txBox="1"/>
          <p:nvPr/>
        </p:nvSpPr>
        <p:spPr>
          <a:xfrm>
            <a:off x="4992688" y="115157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6" name="Metin kutusu 33"/>
          <p:cNvSpPr txBox="1"/>
          <p:nvPr/>
        </p:nvSpPr>
        <p:spPr>
          <a:xfrm>
            <a:off x="4992688" y="116744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7" name="Metin kutusu 34"/>
          <p:cNvSpPr txBox="1"/>
          <p:nvPr/>
        </p:nvSpPr>
        <p:spPr>
          <a:xfrm>
            <a:off x="4992688" y="11833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8" name="Metin kutusu 35"/>
          <p:cNvSpPr txBox="1"/>
          <p:nvPr/>
        </p:nvSpPr>
        <p:spPr>
          <a:xfrm>
            <a:off x="4992688" y="11991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Tree>
    <p:extLst>
      <p:ext uri="{BB962C8B-B14F-4D97-AF65-F5344CB8AC3E}">
        <p14:creationId xmlns:p14="http://schemas.microsoft.com/office/powerpoint/2010/main" val="16067958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26087" y="15350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26</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sp>
        <p:nvSpPr>
          <p:cNvPr id="88" name="Metin kutusu 2"/>
          <p:cNvSpPr txBox="1"/>
          <p:nvPr/>
        </p:nvSpPr>
        <p:spPr>
          <a:xfrm>
            <a:off x="9718675" y="2351088"/>
            <a:ext cx="152400" cy="95250"/>
          </a:xfrm>
          <a:prstGeom prst="rect">
            <a:avLst/>
          </a:prstGeom>
          <a:solidFill>
            <a:schemeClr val="bg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9" name="Metin kutusu 3"/>
          <p:cNvSpPr txBox="1"/>
          <p:nvPr/>
        </p:nvSpPr>
        <p:spPr>
          <a:xfrm>
            <a:off x="5022850" y="107807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0" name="Metin kutusu 4"/>
          <p:cNvSpPr txBox="1"/>
          <p:nvPr/>
        </p:nvSpPr>
        <p:spPr>
          <a:xfrm>
            <a:off x="5022850" y="109521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1" name="Metin kutusu 5"/>
          <p:cNvSpPr txBox="1"/>
          <p:nvPr/>
        </p:nvSpPr>
        <p:spPr>
          <a:xfrm>
            <a:off x="5022850" y="111236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2" name="Metin kutusu 6"/>
          <p:cNvSpPr txBox="1"/>
          <p:nvPr/>
        </p:nvSpPr>
        <p:spPr>
          <a:xfrm>
            <a:off x="5022850" y="112950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3" name="Metin kutusu 7"/>
          <p:cNvSpPr txBox="1"/>
          <p:nvPr/>
        </p:nvSpPr>
        <p:spPr>
          <a:xfrm>
            <a:off x="5022850" y="114665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4" name="Metin kutusu 8"/>
          <p:cNvSpPr txBox="1"/>
          <p:nvPr/>
        </p:nvSpPr>
        <p:spPr>
          <a:xfrm>
            <a:off x="5022850" y="116379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5" name="Metin kutusu 9"/>
          <p:cNvSpPr txBox="1"/>
          <p:nvPr/>
        </p:nvSpPr>
        <p:spPr>
          <a:xfrm>
            <a:off x="5022850" y="121523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6" name="Metin kutusu 10"/>
          <p:cNvSpPr txBox="1"/>
          <p:nvPr/>
        </p:nvSpPr>
        <p:spPr>
          <a:xfrm>
            <a:off x="5022850" y="118094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7" name="Metin kutusu 11"/>
          <p:cNvSpPr txBox="1"/>
          <p:nvPr/>
        </p:nvSpPr>
        <p:spPr>
          <a:xfrm>
            <a:off x="5022850" y="11980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8" name="Metin kutusu 12"/>
          <p:cNvSpPr txBox="1"/>
          <p:nvPr/>
        </p:nvSpPr>
        <p:spPr>
          <a:xfrm>
            <a:off x="5022850" y="121523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9" name="Metin kutusu 13"/>
          <p:cNvSpPr txBox="1"/>
          <p:nvPr/>
        </p:nvSpPr>
        <p:spPr>
          <a:xfrm>
            <a:off x="5022850" y="123237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0" name="Metin kutusu 14"/>
          <p:cNvSpPr txBox="1"/>
          <p:nvPr/>
        </p:nvSpPr>
        <p:spPr>
          <a:xfrm>
            <a:off x="5022850" y="124952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1" name="Metin kutusu 15"/>
          <p:cNvSpPr txBox="1"/>
          <p:nvPr/>
        </p:nvSpPr>
        <p:spPr>
          <a:xfrm>
            <a:off x="5022850" y="126666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2" name="Metin kutusu 16"/>
          <p:cNvSpPr txBox="1"/>
          <p:nvPr/>
        </p:nvSpPr>
        <p:spPr>
          <a:xfrm>
            <a:off x="5022850" y="128381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3" name="Metin kutusu 17"/>
          <p:cNvSpPr txBox="1"/>
          <p:nvPr/>
        </p:nvSpPr>
        <p:spPr>
          <a:xfrm>
            <a:off x="5022850" y="130095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6" name="Metin kutusu 20"/>
          <p:cNvSpPr txBox="1"/>
          <p:nvPr/>
        </p:nvSpPr>
        <p:spPr>
          <a:xfrm>
            <a:off x="9718675" y="2351088"/>
            <a:ext cx="152400" cy="95250"/>
          </a:xfrm>
          <a:prstGeom prst="rect">
            <a:avLst/>
          </a:prstGeom>
          <a:solidFill>
            <a:schemeClr val="tx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pic>
        <p:nvPicPr>
          <p:cNvPr id="3" name="Resim 2"/>
          <p:cNvPicPr>
            <a:picLocks noChangeAspect="1"/>
          </p:cNvPicPr>
          <p:nvPr/>
        </p:nvPicPr>
        <p:blipFill>
          <a:blip r:embed="rId3"/>
          <a:stretch>
            <a:fillRect/>
          </a:stretch>
        </p:blipFill>
        <p:spPr>
          <a:xfrm>
            <a:off x="0" y="947474"/>
            <a:ext cx="9145690" cy="5774002"/>
          </a:xfrm>
          <a:prstGeom prst="rect">
            <a:avLst/>
          </a:prstGeom>
        </p:spPr>
      </p:pic>
    </p:spTree>
    <p:extLst>
      <p:ext uri="{BB962C8B-B14F-4D97-AF65-F5344CB8AC3E}">
        <p14:creationId xmlns:p14="http://schemas.microsoft.com/office/powerpoint/2010/main" val="41469591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26087" y="15350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27</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sp>
        <p:nvSpPr>
          <p:cNvPr id="87" name="Metin kutusu 1"/>
          <p:cNvSpPr txBox="1"/>
          <p:nvPr/>
        </p:nvSpPr>
        <p:spPr>
          <a:xfrm>
            <a:off x="8975725" y="2370138"/>
            <a:ext cx="152400" cy="952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8" name="Metin kutusu 2"/>
          <p:cNvSpPr txBox="1"/>
          <p:nvPr/>
        </p:nvSpPr>
        <p:spPr>
          <a:xfrm>
            <a:off x="9718675" y="2351088"/>
            <a:ext cx="152400" cy="95250"/>
          </a:xfrm>
          <a:prstGeom prst="rect">
            <a:avLst/>
          </a:prstGeom>
          <a:solidFill>
            <a:schemeClr val="bg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9" name="Metin kutusu 3"/>
          <p:cNvSpPr txBox="1"/>
          <p:nvPr/>
        </p:nvSpPr>
        <p:spPr>
          <a:xfrm>
            <a:off x="5022850" y="107807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0" name="Metin kutusu 4"/>
          <p:cNvSpPr txBox="1"/>
          <p:nvPr/>
        </p:nvSpPr>
        <p:spPr>
          <a:xfrm>
            <a:off x="5022850" y="109521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1" name="Metin kutusu 5"/>
          <p:cNvSpPr txBox="1"/>
          <p:nvPr/>
        </p:nvSpPr>
        <p:spPr>
          <a:xfrm>
            <a:off x="5022850" y="111236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2" name="Metin kutusu 6"/>
          <p:cNvSpPr txBox="1"/>
          <p:nvPr/>
        </p:nvSpPr>
        <p:spPr>
          <a:xfrm>
            <a:off x="5022850" y="112950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3" name="Metin kutusu 7"/>
          <p:cNvSpPr txBox="1"/>
          <p:nvPr/>
        </p:nvSpPr>
        <p:spPr>
          <a:xfrm>
            <a:off x="5022850" y="114665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4" name="Metin kutusu 8"/>
          <p:cNvSpPr txBox="1"/>
          <p:nvPr/>
        </p:nvSpPr>
        <p:spPr>
          <a:xfrm>
            <a:off x="5022850" y="116379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5" name="Metin kutusu 9"/>
          <p:cNvSpPr txBox="1"/>
          <p:nvPr/>
        </p:nvSpPr>
        <p:spPr>
          <a:xfrm>
            <a:off x="5022850" y="121523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6" name="Metin kutusu 10"/>
          <p:cNvSpPr txBox="1"/>
          <p:nvPr/>
        </p:nvSpPr>
        <p:spPr>
          <a:xfrm>
            <a:off x="5022850" y="118094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7" name="Metin kutusu 11"/>
          <p:cNvSpPr txBox="1"/>
          <p:nvPr/>
        </p:nvSpPr>
        <p:spPr>
          <a:xfrm>
            <a:off x="5022850" y="11980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8" name="Metin kutusu 12"/>
          <p:cNvSpPr txBox="1"/>
          <p:nvPr/>
        </p:nvSpPr>
        <p:spPr>
          <a:xfrm>
            <a:off x="5022850" y="121523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9" name="Metin kutusu 13"/>
          <p:cNvSpPr txBox="1"/>
          <p:nvPr/>
        </p:nvSpPr>
        <p:spPr>
          <a:xfrm>
            <a:off x="5022850" y="123237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0" name="Metin kutusu 14"/>
          <p:cNvSpPr txBox="1"/>
          <p:nvPr/>
        </p:nvSpPr>
        <p:spPr>
          <a:xfrm>
            <a:off x="5022850" y="124952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1" name="Metin kutusu 15"/>
          <p:cNvSpPr txBox="1"/>
          <p:nvPr/>
        </p:nvSpPr>
        <p:spPr>
          <a:xfrm>
            <a:off x="5022850" y="126666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2" name="Metin kutusu 16"/>
          <p:cNvSpPr txBox="1"/>
          <p:nvPr/>
        </p:nvSpPr>
        <p:spPr>
          <a:xfrm>
            <a:off x="5022850" y="128381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3" name="Metin kutusu 17"/>
          <p:cNvSpPr txBox="1"/>
          <p:nvPr/>
        </p:nvSpPr>
        <p:spPr>
          <a:xfrm>
            <a:off x="5022850" y="130095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5" name="Metin kutusu 19"/>
          <p:cNvSpPr txBox="1"/>
          <p:nvPr/>
        </p:nvSpPr>
        <p:spPr>
          <a:xfrm>
            <a:off x="8975725" y="2370138"/>
            <a:ext cx="152400" cy="952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6" name="Metin kutusu 20"/>
          <p:cNvSpPr txBox="1"/>
          <p:nvPr/>
        </p:nvSpPr>
        <p:spPr>
          <a:xfrm>
            <a:off x="9718675" y="2351088"/>
            <a:ext cx="152400" cy="95250"/>
          </a:xfrm>
          <a:prstGeom prst="rect">
            <a:avLst/>
          </a:prstGeom>
          <a:solidFill>
            <a:schemeClr val="tx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graphicFrame>
        <p:nvGraphicFramePr>
          <p:cNvPr id="2" name="Tablo 1"/>
          <p:cNvGraphicFramePr>
            <a:graphicFrameLocks noGrp="1"/>
          </p:cNvGraphicFramePr>
          <p:nvPr>
            <p:extLst>
              <p:ext uri="{D42A27DB-BD31-4B8C-83A1-F6EECF244321}">
                <p14:modId xmlns:p14="http://schemas.microsoft.com/office/powerpoint/2010/main" val="3832874138"/>
              </p:ext>
            </p:extLst>
          </p:nvPr>
        </p:nvGraphicFramePr>
        <p:xfrm>
          <a:off x="3169271" y="764683"/>
          <a:ext cx="4211040" cy="6164824"/>
        </p:xfrm>
        <a:graphic>
          <a:graphicData uri="http://schemas.openxmlformats.org/drawingml/2006/table">
            <a:tbl>
              <a:tblPr/>
              <a:tblGrid>
                <a:gridCol w="343196">
                  <a:extLst>
                    <a:ext uri="{9D8B030D-6E8A-4147-A177-3AD203B41FA5}">
                      <a16:colId xmlns:a16="http://schemas.microsoft.com/office/drawing/2014/main" val="431515133"/>
                    </a:ext>
                  </a:extLst>
                </a:gridCol>
                <a:gridCol w="307693">
                  <a:extLst>
                    <a:ext uri="{9D8B030D-6E8A-4147-A177-3AD203B41FA5}">
                      <a16:colId xmlns:a16="http://schemas.microsoft.com/office/drawing/2014/main" val="3496911015"/>
                    </a:ext>
                  </a:extLst>
                </a:gridCol>
                <a:gridCol w="378697">
                  <a:extLst>
                    <a:ext uri="{9D8B030D-6E8A-4147-A177-3AD203B41FA5}">
                      <a16:colId xmlns:a16="http://schemas.microsoft.com/office/drawing/2014/main" val="3672595942"/>
                    </a:ext>
                  </a:extLst>
                </a:gridCol>
                <a:gridCol w="378697">
                  <a:extLst>
                    <a:ext uri="{9D8B030D-6E8A-4147-A177-3AD203B41FA5}">
                      <a16:colId xmlns:a16="http://schemas.microsoft.com/office/drawing/2014/main" val="1432086814"/>
                    </a:ext>
                  </a:extLst>
                </a:gridCol>
                <a:gridCol w="414200">
                  <a:extLst>
                    <a:ext uri="{9D8B030D-6E8A-4147-A177-3AD203B41FA5}">
                      <a16:colId xmlns:a16="http://schemas.microsoft.com/office/drawing/2014/main" val="3769126703"/>
                    </a:ext>
                  </a:extLst>
                </a:gridCol>
                <a:gridCol w="378697">
                  <a:extLst>
                    <a:ext uri="{9D8B030D-6E8A-4147-A177-3AD203B41FA5}">
                      <a16:colId xmlns:a16="http://schemas.microsoft.com/office/drawing/2014/main" val="708315688"/>
                    </a:ext>
                  </a:extLst>
                </a:gridCol>
                <a:gridCol w="153846">
                  <a:extLst>
                    <a:ext uri="{9D8B030D-6E8A-4147-A177-3AD203B41FA5}">
                      <a16:colId xmlns:a16="http://schemas.microsoft.com/office/drawing/2014/main" val="4089973574"/>
                    </a:ext>
                  </a:extLst>
                </a:gridCol>
                <a:gridCol w="378697">
                  <a:extLst>
                    <a:ext uri="{9D8B030D-6E8A-4147-A177-3AD203B41FA5}">
                      <a16:colId xmlns:a16="http://schemas.microsoft.com/office/drawing/2014/main" val="841437210"/>
                    </a:ext>
                  </a:extLst>
                </a:gridCol>
                <a:gridCol w="607496">
                  <a:extLst>
                    <a:ext uri="{9D8B030D-6E8A-4147-A177-3AD203B41FA5}">
                      <a16:colId xmlns:a16="http://schemas.microsoft.com/office/drawing/2014/main" val="1938227537"/>
                    </a:ext>
                  </a:extLst>
                </a:gridCol>
                <a:gridCol w="378697">
                  <a:extLst>
                    <a:ext uri="{9D8B030D-6E8A-4147-A177-3AD203B41FA5}">
                      <a16:colId xmlns:a16="http://schemas.microsoft.com/office/drawing/2014/main" val="2501511266"/>
                    </a:ext>
                  </a:extLst>
                </a:gridCol>
                <a:gridCol w="491124">
                  <a:extLst>
                    <a:ext uri="{9D8B030D-6E8A-4147-A177-3AD203B41FA5}">
                      <a16:colId xmlns:a16="http://schemas.microsoft.com/office/drawing/2014/main" val="2597263427"/>
                    </a:ext>
                  </a:extLst>
                </a:gridCol>
              </a:tblGrid>
              <a:tr h="170037">
                <a:tc gridSpan="11">
                  <a:txBody>
                    <a:bodyPr/>
                    <a:lstStyle/>
                    <a:p>
                      <a:pPr algn="ctr" fontAlgn="b"/>
                      <a:r>
                        <a:rPr lang="en-US" sz="800" b="1" i="0" u="none" strike="noStrike" dirty="0">
                          <a:solidFill>
                            <a:srgbClr val="000000"/>
                          </a:solidFill>
                          <a:effectLst/>
                          <a:latin typeface="Tahoma" panose="020B0604030504040204" pitchFamily="34" charset="0"/>
                        </a:rPr>
                        <a:t>DÜZELTİCİ FAALİYET FORMU</a:t>
                      </a:r>
                      <a:endParaRPr lang="en-US" sz="5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43277337"/>
                  </a:ext>
                </a:extLst>
              </a:tr>
              <a:tr h="102953">
                <a:tc>
                  <a:txBody>
                    <a:bodyPr/>
                    <a:lstStyle/>
                    <a:p>
                      <a:pPr algn="l" fontAlgn="b"/>
                      <a:r>
                        <a:rPr lang="en-US" sz="400" b="1" i="0" u="none" strike="noStrike">
                          <a:solidFill>
                            <a:srgbClr val="000000"/>
                          </a:solidFill>
                          <a:effectLst/>
                          <a:latin typeface="Tahoma" panose="020B0604030504040204" pitchFamily="34" charset="0"/>
                        </a:rPr>
                        <a:t>DF NO</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n-US" sz="400" b="0" i="0" u="none" strike="noStrike">
                          <a:solidFill>
                            <a:srgbClr val="000000"/>
                          </a:solidFill>
                          <a:effectLst/>
                          <a:latin typeface="Tahoma" panose="020B0604030504040204" pitchFamily="34" charset="0"/>
                        </a:rPr>
                        <a:t>2018-0044</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500" b="1" i="0" u="none" strike="noStrike">
                          <a:solidFill>
                            <a:srgbClr val="000000"/>
                          </a:solidFill>
                          <a:effectLst/>
                          <a:latin typeface="Tahoma" panose="020B0604030504040204" pitchFamily="34" charset="0"/>
                        </a:rPr>
                        <a:t>Tarih:</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rgbClr val="000000"/>
                          </a:solidFill>
                          <a:effectLst/>
                          <a:latin typeface="Tahoma" panose="020B0604030504040204" pitchFamily="34" charset="0"/>
                        </a:rPr>
                        <a:t>10/5/2018</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b"/>
                      <a:r>
                        <a:rPr lang="en-US" sz="400" b="0" i="0" u="none" strike="noStrike">
                          <a:solidFill>
                            <a:srgbClr val="000000"/>
                          </a:solidFill>
                          <a:effectLst/>
                          <a:latin typeface="Tahoma" panose="020B0604030504040204" pitchFamily="34" charset="0"/>
                        </a:rPr>
                        <a:t>Tekrarlayan Bir Uygunsuzluk mu?</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500" b="0" i="0" u="none" strike="noStrike">
                          <a:solidFill>
                            <a:srgbClr val="000000"/>
                          </a:solidFill>
                          <a:effectLst/>
                          <a:latin typeface="Tahoma" panose="020B0604030504040204" pitchFamily="34" charset="0"/>
                        </a:rPr>
                        <a:t>E</a:t>
                      </a:r>
                      <a:endParaRPr lang="en-US" sz="500" b="0" i="0" u="none" strike="noStrike">
                        <a:solidFill>
                          <a:srgbClr val="000000"/>
                        </a:solidFill>
                        <a:effectLst/>
                        <a:latin typeface="Calibri" panose="020F0502020204030204" pitchFamily="34" charset="0"/>
                      </a:endParaRP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Tahoma" panose="020B0604030504040204" pitchFamily="34" charset="0"/>
                        </a:rPr>
                        <a:t>H</a:t>
                      </a:r>
                      <a:endParaRPr lang="en-US" sz="500" b="0" i="0" u="none" strike="noStrike">
                        <a:solidFill>
                          <a:srgbClr val="000000"/>
                        </a:solidFill>
                        <a:effectLst/>
                        <a:latin typeface="Calibri" panose="020F0502020204030204" pitchFamily="34" charset="0"/>
                      </a:endParaRPr>
                    </a:p>
                  </a:txBody>
                  <a:tcPr marL="0" marR="0" marT="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361532"/>
                  </a:ext>
                </a:extLst>
              </a:tr>
              <a:tr h="85019">
                <a:tc>
                  <a:txBody>
                    <a:bodyPr/>
                    <a:lstStyle/>
                    <a:p>
                      <a:pPr algn="l" fontAlgn="b"/>
                      <a:r>
                        <a:rPr lang="en-US" sz="4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214930"/>
                  </a:ext>
                </a:extLst>
              </a:tr>
              <a:tr h="90333">
                <a:tc gridSpan="2">
                  <a:txBody>
                    <a:bodyPr/>
                    <a:lstStyle/>
                    <a:p>
                      <a:pPr algn="l" fontAlgn="b"/>
                      <a:r>
                        <a:rPr lang="en-US" sz="400" b="1" i="0" u="none" strike="noStrike">
                          <a:solidFill>
                            <a:srgbClr val="000000"/>
                          </a:solidFill>
                          <a:effectLst/>
                          <a:latin typeface="Tahoma" panose="020B0604030504040204" pitchFamily="34" charset="0"/>
                        </a:rPr>
                        <a:t>TESPİT YERİ</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hMerge="1">
                  <a:txBody>
                    <a:bodyPr/>
                    <a:lstStyle/>
                    <a:p>
                      <a:endParaRPr lang="en-US"/>
                    </a:p>
                  </a:txBody>
                  <a:tcPr/>
                </a:tc>
                <a:tc gridSpan="3">
                  <a:txBody>
                    <a:bodyPr/>
                    <a:lstStyle/>
                    <a:p>
                      <a:pPr algn="l" fontAlgn="b"/>
                      <a:r>
                        <a:rPr lang="en-US" sz="400" b="0" i="0" u="none" strike="noStrike">
                          <a:solidFill>
                            <a:srgbClr val="000000"/>
                          </a:solidFill>
                          <a:effectLst/>
                          <a:latin typeface="Tahoma" panose="020B0604030504040204" pitchFamily="34" charset="0"/>
                        </a:rPr>
                        <a:t>İç Denetim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ctr" fontAlgn="b"/>
                      <a:r>
                        <a:rPr lang="en-US" sz="400" b="1" i="0" u="none" strike="noStrike">
                          <a:solidFill>
                            <a:srgbClr val="000000"/>
                          </a:solidFill>
                          <a:effectLst/>
                          <a:latin typeface="Tahoma" panose="020B0604030504040204" pitchFamily="34" charset="0"/>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en-US" sz="400" b="0" i="0" u="none" strike="noStrike">
                          <a:solidFill>
                            <a:srgbClr val="000000"/>
                          </a:solidFill>
                          <a:effectLst/>
                          <a:latin typeface="Tahoma" panose="020B0604030504040204" pitchFamily="34" charset="0"/>
                        </a:rPr>
                        <a:t>İç Müşteri Memnuniyetsizliği</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2192170"/>
                  </a:ext>
                </a:extLst>
              </a:tr>
              <a:tr h="90333">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3">
                  <a:txBody>
                    <a:bodyPr/>
                    <a:lstStyle/>
                    <a:p>
                      <a:pPr algn="l" fontAlgn="b"/>
                      <a:r>
                        <a:rPr lang="en-US" sz="400" b="0" i="0" u="none" strike="noStrike">
                          <a:solidFill>
                            <a:srgbClr val="000000"/>
                          </a:solidFill>
                          <a:effectLst/>
                          <a:latin typeface="Tahoma" panose="020B0604030504040204" pitchFamily="34" charset="0"/>
                        </a:rPr>
                        <a:t>Dış Denetim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en-US" sz="400" b="0" i="0" u="none" strike="noStrike">
                          <a:solidFill>
                            <a:srgbClr val="000000"/>
                          </a:solidFill>
                          <a:effectLst/>
                          <a:latin typeface="Tahoma" panose="020B0604030504040204" pitchFamily="34" charset="0"/>
                        </a:rPr>
                        <a:t>Dış Müşteri Memnuniyetsizliği</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ctr" fontAlgn="b"/>
                      <a:r>
                        <a:rPr lang="en-US" sz="4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8177714"/>
                  </a:ext>
                </a:extLst>
              </a:tr>
              <a:tr h="102953">
                <a:tc>
                  <a:txBody>
                    <a:bodyPr/>
                    <a:lstStyle/>
                    <a:p>
                      <a:pPr algn="l" fontAlgn="b"/>
                      <a:r>
                        <a:rPr lang="en-US"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2">
                  <a:txBody>
                    <a:bodyPr/>
                    <a:lstStyle/>
                    <a:p>
                      <a:pPr algn="l" fontAlgn="b"/>
                      <a:r>
                        <a:rPr lang="en-US" sz="400" b="0" i="0" u="none" strike="noStrike">
                          <a:solidFill>
                            <a:srgbClr val="000000"/>
                          </a:solidFill>
                          <a:effectLst/>
                          <a:latin typeface="Tahoma" panose="020B0604030504040204" pitchFamily="34" charset="0"/>
                        </a:rPr>
                        <a:t>Eğitim Sonuçları</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en-US" sz="400" b="0" i="0" u="none" strike="noStrike">
                          <a:solidFill>
                            <a:srgbClr val="000000"/>
                          </a:solidFill>
                          <a:effectLst/>
                          <a:latin typeface="Tahoma" panose="020B0604030504040204" pitchFamily="34" charset="0"/>
                        </a:rPr>
                        <a:t>Çalışan Memnuniyetsizliği</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6193850"/>
                  </a:ext>
                </a:extLst>
              </a:tr>
              <a:tr h="164725">
                <a:tc>
                  <a:txBody>
                    <a:bodyPr/>
                    <a:lstStyle/>
                    <a:p>
                      <a:pPr algn="l" fontAlgn="b"/>
                      <a:r>
                        <a:rPr lang="en-US"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3">
                  <a:txBody>
                    <a:bodyPr/>
                    <a:lstStyle/>
                    <a:p>
                      <a:pPr algn="l" fontAlgn="b"/>
                      <a:r>
                        <a:rPr lang="en-US" sz="400" b="0" i="0" u="none" strike="noStrike">
                          <a:solidFill>
                            <a:srgbClr val="000000"/>
                          </a:solidFill>
                          <a:effectLst/>
                          <a:latin typeface="Tahoma" panose="020B0604030504040204" pitchFamily="34" charset="0"/>
                        </a:rPr>
                        <a:t>Personel Performans Değerlendirme</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en-US" sz="400" b="0" i="0" u="none" strike="noStrike">
                          <a:solidFill>
                            <a:srgbClr val="000000"/>
                          </a:solidFill>
                          <a:effectLst/>
                          <a:latin typeface="Tahoma" panose="020B0604030504040204" pitchFamily="34" charset="0"/>
                        </a:rPr>
                        <a:t>Kalite Hedef Uygunsuzluğu</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7852835"/>
                  </a:ext>
                </a:extLst>
              </a:tr>
              <a:tr h="102953">
                <a:tc>
                  <a:txBody>
                    <a:bodyPr/>
                    <a:lstStyle/>
                    <a:p>
                      <a:pPr algn="l" fontAlgn="b"/>
                      <a:r>
                        <a:rPr lang="en-US"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3">
                  <a:txBody>
                    <a:bodyPr/>
                    <a:lstStyle/>
                    <a:p>
                      <a:pPr algn="l" fontAlgn="b"/>
                      <a:r>
                        <a:rPr lang="en-US" sz="400" b="0" i="0" u="none" strike="noStrike">
                          <a:solidFill>
                            <a:srgbClr val="000000"/>
                          </a:solidFill>
                          <a:effectLst/>
                          <a:latin typeface="Tahoma" panose="020B0604030504040204" pitchFamily="34" charset="0"/>
                        </a:rPr>
                        <a:t>Tedarikçi Değerlendirme</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en-US" sz="400" b="0" i="0" u="none" strike="noStrike">
                          <a:solidFill>
                            <a:srgbClr val="000000"/>
                          </a:solidFill>
                          <a:effectLst/>
                          <a:latin typeface="Tahoma" panose="020B0604030504040204" pitchFamily="34" charset="0"/>
                        </a:rPr>
                        <a:t>Dokümantasyon</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5004167"/>
                  </a:ext>
                </a:extLst>
              </a:tr>
              <a:tr h="102953">
                <a:tc>
                  <a:txBody>
                    <a:bodyPr/>
                    <a:lstStyle/>
                    <a:p>
                      <a:pPr algn="l" fontAlgn="b"/>
                      <a:r>
                        <a:rPr lang="en-US"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3">
                  <a:txBody>
                    <a:bodyPr/>
                    <a:lstStyle/>
                    <a:p>
                      <a:pPr algn="l" fontAlgn="b"/>
                      <a:r>
                        <a:rPr lang="en-US" sz="400" b="0" i="0" u="none" strike="noStrike">
                          <a:solidFill>
                            <a:srgbClr val="000000"/>
                          </a:solidFill>
                          <a:effectLst/>
                          <a:latin typeface="Tahoma" panose="020B0604030504040204" pitchFamily="34" charset="0"/>
                        </a:rPr>
                        <a:t>İşgüvenliği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ctr" fontAlgn="b"/>
                      <a:r>
                        <a:rPr lang="en-US" sz="4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en-US" sz="400" b="0" i="0" u="none" strike="noStrike">
                          <a:solidFill>
                            <a:srgbClr val="000000"/>
                          </a:solidFill>
                          <a:effectLst/>
                          <a:latin typeface="Tahoma" panose="020B0604030504040204" pitchFamily="34" charset="0"/>
                        </a:rPr>
                        <a:t>Diğer (Açıklayınız)</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3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94982655"/>
                  </a:ext>
                </a:extLst>
              </a:tr>
              <a:tr h="102953">
                <a:tc>
                  <a:txBody>
                    <a:bodyPr/>
                    <a:lstStyle/>
                    <a:p>
                      <a:pPr algn="l" fontAlgn="b"/>
                      <a:r>
                        <a:rPr lang="en-US"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2">
                  <a:txBody>
                    <a:bodyPr/>
                    <a:lstStyle/>
                    <a:p>
                      <a:pPr algn="l" fontAlgn="b"/>
                      <a:r>
                        <a:rPr lang="en-US" sz="400" b="0" i="0" u="none" strike="noStrike">
                          <a:solidFill>
                            <a:srgbClr val="000000"/>
                          </a:solidFill>
                          <a:effectLst/>
                          <a:latin typeface="Tahoma" panose="020B0604030504040204" pitchFamily="34" charset="0"/>
                        </a:rPr>
                        <a:t>Acil Durumlar</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en-US" sz="400" b="0" i="0" u="none" strike="noStrike">
                          <a:solidFill>
                            <a:srgbClr val="000000"/>
                          </a:solidFill>
                          <a:effectLst/>
                          <a:latin typeface="Tahoma" panose="020B0604030504040204" pitchFamily="34" charset="0"/>
                        </a:rPr>
                        <a:t>Diğer (Açıklayınız)</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9961117"/>
                  </a:ext>
                </a:extLst>
              </a:tr>
              <a:tr h="102953">
                <a:tc>
                  <a:txBody>
                    <a:bodyPr/>
                    <a:lstStyle/>
                    <a:p>
                      <a:pPr algn="l" fontAlgn="b"/>
                      <a:r>
                        <a:rPr lang="en-US"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2">
                  <a:txBody>
                    <a:bodyPr/>
                    <a:lstStyle/>
                    <a:p>
                      <a:pPr algn="l" fontAlgn="b"/>
                      <a:r>
                        <a:rPr lang="en-US" sz="400" b="0" i="0" u="none" strike="noStrike">
                          <a:solidFill>
                            <a:srgbClr val="000000"/>
                          </a:solidFill>
                          <a:effectLst/>
                          <a:latin typeface="Tahoma" panose="020B0604030504040204" pitchFamily="34" charset="0"/>
                        </a:rPr>
                        <a:t>Veri Analizi</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en-US" sz="400" b="0" i="0" u="none" strike="noStrike">
                          <a:solidFill>
                            <a:srgbClr val="000000"/>
                          </a:solidFill>
                          <a:effectLst/>
                          <a:latin typeface="Tahoma" panose="020B0604030504040204" pitchFamily="34" charset="0"/>
                        </a:rPr>
                        <a:t>Diğer (Açıklayınız)</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0591220"/>
                  </a:ext>
                </a:extLst>
              </a:tr>
              <a:tr h="85019">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2496041"/>
                  </a:ext>
                </a:extLst>
              </a:tr>
              <a:tr h="90333">
                <a:tc gridSpan="11">
                  <a:txBody>
                    <a:bodyPr/>
                    <a:lstStyle/>
                    <a:p>
                      <a:pPr algn="l" fontAlgn="b"/>
                      <a:r>
                        <a:rPr lang="en-US" sz="400" b="1" i="0" u="none" strike="noStrike">
                          <a:solidFill>
                            <a:srgbClr val="000000"/>
                          </a:solidFill>
                          <a:effectLst/>
                          <a:latin typeface="Tahoma" panose="020B0604030504040204" pitchFamily="34" charset="0"/>
                        </a:rPr>
                        <a:t>UYGUNSUZLUK TANIMI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36552089"/>
                  </a:ext>
                </a:extLst>
              </a:tr>
              <a:tr h="170037">
                <a:tc gridSpan="11">
                  <a:txBody>
                    <a:bodyPr/>
                    <a:lstStyle/>
                    <a:p>
                      <a:pPr algn="ctr" fontAlgn="ctr"/>
                      <a:r>
                        <a:rPr lang="en-US" sz="400" b="0" i="0" u="none" strike="noStrike">
                          <a:solidFill>
                            <a:srgbClr val="000000"/>
                          </a:solidFill>
                          <a:effectLst/>
                          <a:latin typeface="Tahoma" panose="020B0604030504040204" pitchFamily="34" charset="0"/>
                        </a:rPr>
                        <a:t>     Mimarlık ARC 111 dersinin iyileştirme terminlerinin belirsiz olduğyu ve bir sonraki dönemi beklememesi gerekip hemen giderilecek aksiyon konuları mevcut olduğu tespit edilmiştir.(ISO 9001:2015 Madde No:9.1.2-7.6.)-MİNÖR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30819152"/>
                  </a:ext>
                </a:extLst>
              </a:tr>
              <a:tr h="90333">
                <a:tc gridSpan="5">
                  <a:txBody>
                    <a:bodyPr/>
                    <a:lstStyle/>
                    <a:p>
                      <a:pPr algn="ctr" fontAlgn="b"/>
                      <a:r>
                        <a:rPr lang="en-US" sz="400" b="1" i="0" u="none" strike="noStrike">
                          <a:solidFill>
                            <a:srgbClr val="000000"/>
                          </a:solidFill>
                          <a:effectLst/>
                          <a:latin typeface="Tahoma" panose="020B0604030504040204" pitchFamily="34" charset="0"/>
                        </a:rPr>
                        <a:t>DF AÇILAN BÖLÜM ONAYI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b"/>
                      <a:r>
                        <a:rPr lang="en-US" sz="400" b="1" i="0" u="none" strike="noStrike">
                          <a:solidFill>
                            <a:srgbClr val="000000"/>
                          </a:solidFill>
                          <a:effectLst/>
                          <a:latin typeface="Tahoma" panose="020B0604030504040204" pitchFamily="34" charset="0"/>
                        </a:rPr>
                        <a:t>DF AÇAN ONAYI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08662227"/>
                  </a:ext>
                </a:extLst>
              </a:tr>
              <a:tr h="361329">
                <a:tc gridSpan="5">
                  <a:txBody>
                    <a:bodyPr/>
                    <a:lstStyle/>
                    <a:p>
                      <a:pPr algn="ctr" fontAlgn="ctr"/>
                      <a:r>
                        <a:rPr lang="en-US" sz="400" b="0" i="0" u="none" strike="noStrike">
                          <a:solidFill>
                            <a:srgbClr val="000000"/>
                          </a:solidFill>
                          <a:effectLst/>
                          <a:latin typeface="Tahoma" panose="020B0604030504040204" pitchFamily="34" charset="0"/>
                        </a:rPr>
                        <a:t>Dr.Öğretim Üyesi Hülya AYBEK (Bölüm Başkanı)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ctr"/>
                      <a:r>
                        <a:rPr lang="en-US" sz="400" b="0" i="0" u="none" strike="noStrike" dirty="0" err="1">
                          <a:solidFill>
                            <a:srgbClr val="000000"/>
                          </a:solidFill>
                          <a:effectLst/>
                          <a:latin typeface="Tahoma" panose="020B0604030504040204" pitchFamily="34" charset="0"/>
                        </a:rPr>
                        <a:t>Kamer</a:t>
                      </a:r>
                      <a:r>
                        <a:rPr lang="en-US" sz="400" b="0" i="0" u="none" strike="noStrike" dirty="0">
                          <a:solidFill>
                            <a:srgbClr val="000000"/>
                          </a:solidFill>
                          <a:effectLst/>
                          <a:latin typeface="Tahoma" panose="020B0604030504040204" pitchFamily="34" charset="0"/>
                        </a:rPr>
                        <a:t> ÖZGÜN-</a:t>
                      </a:r>
                      <a:r>
                        <a:rPr lang="en-US" sz="400" b="0" i="0" u="none" strike="noStrike" dirty="0" err="1">
                          <a:solidFill>
                            <a:srgbClr val="000000"/>
                          </a:solidFill>
                          <a:effectLst/>
                          <a:latin typeface="Tahoma" panose="020B0604030504040204" pitchFamily="34" charset="0"/>
                        </a:rPr>
                        <a:t>Banu</a:t>
                      </a:r>
                      <a:r>
                        <a:rPr lang="en-US" sz="400" b="0" i="0" u="none" strike="noStrike" dirty="0">
                          <a:solidFill>
                            <a:srgbClr val="000000"/>
                          </a:solidFill>
                          <a:effectLst/>
                          <a:latin typeface="Tahoma" panose="020B0604030504040204" pitchFamily="34" charset="0"/>
                        </a:rPr>
                        <a:t> YÜKSEL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45862477"/>
                  </a:ext>
                </a:extLst>
              </a:tr>
              <a:tr h="90333">
                <a:tc gridSpan="11">
                  <a:txBody>
                    <a:bodyPr/>
                    <a:lstStyle/>
                    <a:p>
                      <a:pPr algn="l" fontAlgn="b"/>
                      <a:r>
                        <a:rPr lang="en-US" sz="400" b="1" i="0" u="none" strike="noStrike">
                          <a:solidFill>
                            <a:srgbClr val="000000"/>
                          </a:solidFill>
                          <a:effectLst/>
                          <a:latin typeface="Tahoma" panose="020B0604030504040204" pitchFamily="34" charset="0"/>
                        </a:rPr>
                        <a:t>KÖK NEDEN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95058904"/>
                  </a:ext>
                </a:extLst>
              </a:tr>
              <a:tr h="170037">
                <a:tc gridSpan="11">
                  <a:txBody>
                    <a:bodyPr/>
                    <a:lstStyle/>
                    <a:p>
                      <a:pPr algn="ctr" fontAlgn="ctr"/>
                      <a:r>
                        <a:rPr lang="tr-TR" sz="600" b="0" i="0" u="none" strike="noStrike" dirty="0" smtClean="0">
                          <a:solidFill>
                            <a:srgbClr val="000000"/>
                          </a:solidFill>
                          <a:effectLst/>
                          <a:latin typeface="Tahoma" panose="020B0604030504040204" pitchFamily="34" charset="0"/>
                        </a:rPr>
                        <a:t>Öğrencinin memnuniyetini ölçmek için kullanılan</a:t>
                      </a:r>
                      <a:r>
                        <a:rPr lang="en-US" sz="600" b="0" i="0" u="none" strike="noStrike" dirty="0" smtClean="0">
                          <a:solidFill>
                            <a:srgbClr val="000000"/>
                          </a:solidFill>
                          <a:effectLst/>
                          <a:latin typeface="Tahoma" panose="020B0604030504040204" pitchFamily="34" charset="0"/>
                        </a:rPr>
                        <a:t> </a:t>
                      </a:r>
                      <a:r>
                        <a:rPr lang="en-US" sz="600" b="0" i="0" u="none" strike="noStrike" dirty="0" err="1" smtClean="0">
                          <a:solidFill>
                            <a:srgbClr val="000000"/>
                          </a:solidFill>
                          <a:effectLst/>
                          <a:latin typeface="Tahoma" panose="020B0604030504040204" pitchFamily="34" charset="0"/>
                        </a:rPr>
                        <a:t>anketin</a:t>
                      </a:r>
                      <a:r>
                        <a:rPr lang="tr-TR" sz="600" b="0" i="0" u="none" strike="noStrike" dirty="0" smtClean="0">
                          <a:solidFill>
                            <a:srgbClr val="000000"/>
                          </a:solidFill>
                          <a:effectLst/>
                          <a:latin typeface="Tahoma" panose="020B0604030504040204" pitchFamily="34" charset="0"/>
                        </a:rPr>
                        <a:t> Bölüm yapısına</a:t>
                      </a:r>
                      <a:r>
                        <a:rPr lang="en-US" sz="600" b="0" i="0" u="none" strike="noStrike" dirty="0" smtClean="0">
                          <a:solidFill>
                            <a:srgbClr val="000000"/>
                          </a:solidFill>
                          <a:effectLst/>
                          <a:latin typeface="Tahoma" panose="020B0604030504040204" pitchFamily="34" charset="0"/>
                        </a:rPr>
                        <a:t> </a:t>
                      </a:r>
                      <a:r>
                        <a:rPr lang="en-US" sz="600" b="0" i="0" u="none" strike="noStrike" dirty="0" err="1" smtClean="0">
                          <a:solidFill>
                            <a:srgbClr val="000000"/>
                          </a:solidFill>
                          <a:effectLst/>
                          <a:latin typeface="Tahoma" panose="020B0604030504040204" pitchFamily="34" charset="0"/>
                        </a:rPr>
                        <a:t>uygun</a:t>
                      </a:r>
                      <a:r>
                        <a:rPr lang="en-US" sz="600" b="0" i="0" u="none" strike="noStrike" dirty="0" smtClean="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olmaması</a:t>
                      </a:r>
                      <a:endParaRPr lang="en-US" sz="600" b="0" i="0" u="none" strike="noStrike" dirty="0">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71985489"/>
                  </a:ext>
                </a:extLst>
              </a:tr>
              <a:tr h="90333">
                <a:tc gridSpan="11">
                  <a:txBody>
                    <a:bodyPr/>
                    <a:lstStyle/>
                    <a:p>
                      <a:pPr algn="l" fontAlgn="b"/>
                      <a:r>
                        <a:rPr lang="en-US" sz="400" b="1" i="0" u="none" strike="noStrike">
                          <a:solidFill>
                            <a:srgbClr val="000000"/>
                          </a:solidFill>
                          <a:effectLst/>
                          <a:latin typeface="Tahoma" panose="020B0604030504040204" pitchFamily="34" charset="0"/>
                        </a:rPr>
                        <a:t>YAPILACAK GEÇİCİ FAALİYET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57599548"/>
                  </a:ext>
                </a:extLst>
              </a:tr>
              <a:tr h="90333">
                <a:tc>
                  <a:txBody>
                    <a:bodyPr/>
                    <a:lstStyle/>
                    <a:p>
                      <a:pPr algn="ctr" fontAlgn="b"/>
                      <a:r>
                        <a:rPr lang="en-US" sz="400" b="1" i="0" u="none" strike="noStrike">
                          <a:solidFill>
                            <a:srgbClr val="000000"/>
                          </a:solidFill>
                          <a:effectLst/>
                          <a:latin typeface="Tahoma" panose="020B0604030504040204" pitchFamily="34" charset="0"/>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en-US" sz="400" b="1" i="0" u="none" strike="noStrike">
                          <a:solidFill>
                            <a:srgbClr val="000000"/>
                          </a:solidFill>
                          <a:effectLst/>
                          <a:latin typeface="Tahoma" panose="020B0604030504040204" pitchFamily="34" charset="0"/>
                        </a:rPr>
                        <a:t>Faaliyet Tanımı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400" b="1" i="0" u="none" strike="noStrike">
                          <a:solidFill>
                            <a:srgbClr val="000000"/>
                          </a:solidFill>
                          <a:effectLst/>
                          <a:latin typeface="Tahoma" panose="020B0604030504040204" pitchFamily="34" charset="0"/>
                        </a:rPr>
                        <a:t>Sorumlu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400" b="1" i="0" u="none" strike="noStrike">
                          <a:solidFill>
                            <a:srgbClr val="000000"/>
                          </a:solidFill>
                          <a:effectLst/>
                          <a:latin typeface="Tahoma" panose="020B0604030504040204" pitchFamily="34" charset="0"/>
                        </a:rPr>
                        <a:t>Termin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562438451"/>
                  </a:ext>
                </a:extLst>
              </a:tr>
              <a:tr h="175350">
                <a:tc>
                  <a:txBody>
                    <a:bodyPr/>
                    <a:lstStyle/>
                    <a:p>
                      <a:pPr algn="ctr" fontAlgn="b"/>
                      <a:r>
                        <a:rPr lang="en-US" sz="400" b="0" i="0" u="none" strike="noStrike">
                          <a:solidFill>
                            <a:srgbClr val="000000"/>
                          </a:solidFill>
                          <a:effectLst/>
                          <a:latin typeface="Tahoma" panose="020B060403050404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en-US" sz="600" b="0" i="0" u="none" strike="noStrike" dirty="0" err="1">
                          <a:solidFill>
                            <a:srgbClr val="000000"/>
                          </a:solidFill>
                          <a:effectLst/>
                          <a:latin typeface="Tahoma" panose="020B0604030504040204" pitchFamily="34" charset="0"/>
                        </a:rPr>
                        <a:t>Uygulanan</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ankete</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ilişkin</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geliştirilmiş</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aksiyon</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planlarının</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termin</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revizyonu</a:t>
                      </a:r>
                      <a:endParaRPr lang="en-US" sz="600" b="0" i="0" u="none" strike="noStrike" dirty="0">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dirty="0" err="1">
                          <a:solidFill>
                            <a:srgbClr val="000000"/>
                          </a:solidFill>
                          <a:effectLst/>
                          <a:latin typeface="Tahoma" panose="020B0604030504040204" pitchFamily="34" charset="0"/>
                        </a:rPr>
                        <a:t>Arş.Gör.Esin</a:t>
                      </a:r>
                      <a:r>
                        <a:rPr lang="en-US" sz="600" b="0" i="0" u="none" strike="noStrike" dirty="0">
                          <a:solidFill>
                            <a:srgbClr val="000000"/>
                          </a:solidFill>
                          <a:effectLst/>
                          <a:latin typeface="Tahoma" panose="020B0604030504040204" pitchFamily="34" charset="0"/>
                        </a:rPr>
                        <a:t> BÖLÜKBAŞ DAYI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600" b="0" i="0" u="none" strike="noStrike" dirty="0">
                          <a:solidFill>
                            <a:srgbClr val="000000"/>
                          </a:solidFill>
                          <a:effectLst/>
                          <a:latin typeface="Tahoma" panose="020B0604030504040204" pitchFamily="34" charset="0"/>
                        </a:rPr>
                        <a:t>15.11.2018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965820987"/>
                  </a:ext>
                </a:extLst>
              </a:tr>
              <a:tr h="90333">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400" b="0" i="0" u="none" strike="noStrike" dirty="0">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960809792"/>
                  </a:ext>
                </a:extLst>
              </a:tr>
              <a:tr h="90333">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400" b="0" i="0" u="none" strike="noStrike" dirty="0">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052604256"/>
                  </a:ext>
                </a:extLst>
              </a:tr>
              <a:tr h="90333">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400" b="0" i="0" u="none" strike="noStrike" dirty="0">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109962735"/>
                  </a:ext>
                </a:extLst>
              </a:tr>
              <a:tr h="90333">
                <a:tc gridSpan="11">
                  <a:txBody>
                    <a:bodyPr/>
                    <a:lstStyle/>
                    <a:p>
                      <a:pPr algn="l" fontAlgn="b"/>
                      <a:r>
                        <a:rPr lang="en-US" sz="400" b="1" i="0" u="none" strike="noStrike" dirty="0">
                          <a:solidFill>
                            <a:srgbClr val="000000"/>
                          </a:solidFill>
                          <a:effectLst/>
                          <a:latin typeface="Tahoma" panose="020B0604030504040204" pitchFamily="34" charset="0"/>
                        </a:rPr>
                        <a:t>YAPILACAK KALICI FAALİYET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1573704"/>
                  </a:ext>
                </a:extLst>
              </a:tr>
              <a:tr h="90333">
                <a:tc>
                  <a:txBody>
                    <a:bodyPr/>
                    <a:lstStyle/>
                    <a:p>
                      <a:pPr algn="ctr" fontAlgn="b"/>
                      <a:r>
                        <a:rPr lang="en-US" sz="400" b="1" i="0" u="none" strike="noStrike">
                          <a:solidFill>
                            <a:srgbClr val="000000"/>
                          </a:solidFill>
                          <a:effectLst/>
                          <a:latin typeface="Tahoma" panose="020B0604030504040204" pitchFamily="34" charset="0"/>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en-US" sz="400" b="1" i="0" u="none" strike="noStrike">
                          <a:solidFill>
                            <a:srgbClr val="000000"/>
                          </a:solidFill>
                          <a:effectLst/>
                          <a:latin typeface="Tahoma" panose="020B0604030504040204" pitchFamily="34" charset="0"/>
                        </a:rPr>
                        <a:t>Faaliyet Tanımı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400" b="1" i="0" u="none" strike="noStrike">
                          <a:solidFill>
                            <a:srgbClr val="000000"/>
                          </a:solidFill>
                          <a:effectLst/>
                          <a:latin typeface="Tahoma" panose="020B0604030504040204" pitchFamily="34" charset="0"/>
                        </a:rPr>
                        <a:t>Sorumlu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400" b="1" i="0" u="none" strike="noStrike" dirty="0" err="1">
                          <a:solidFill>
                            <a:srgbClr val="000000"/>
                          </a:solidFill>
                          <a:effectLst/>
                          <a:latin typeface="Tahoma" panose="020B0604030504040204" pitchFamily="34" charset="0"/>
                        </a:rPr>
                        <a:t>Termin</a:t>
                      </a:r>
                      <a:endParaRPr lang="en-US" sz="400" b="1" i="0" u="none" strike="noStrike" dirty="0">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176894831"/>
                  </a:ext>
                </a:extLst>
              </a:tr>
              <a:tr h="255056">
                <a:tc>
                  <a:txBody>
                    <a:bodyPr/>
                    <a:lstStyle/>
                    <a:p>
                      <a:pPr algn="ctr" fontAlgn="b"/>
                      <a:r>
                        <a:rPr lang="en-US" sz="400" b="0" i="0" u="none" strike="noStrike">
                          <a:solidFill>
                            <a:srgbClr val="000000"/>
                          </a:solidFill>
                          <a:effectLst/>
                          <a:latin typeface="Tahoma" panose="020B060403050404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en-US" sz="600" b="0" i="0" u="none" strike="noStrike" dirty="0" err="1">
                          <a:solidFill>
                            <a:srgbClr val="000000"/>
                          </a:solidFill>
                          <a:effectLst/>
                          <a:latin typeface="Tahoma" panose="020B0604030504040204" pitchFamily="34" charset="0"/>
                        </a:rPr>
                        <a:t>Bölüm</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yapısına</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uygun</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olacak</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anket</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sorularının</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hazırlanması</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ve</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analiz</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formlarının</a:t>
                      </a:r>
                      <a:r>
                        <a:rPr lang="en-US" sz="600" b="0" i="0" u="none" strike="noStrike" dirty="0">
                          <a:solidFill>
                            <a:srgbClr val="000000"/>
                          </a:solidFill>
                          <a:effectLst/>
                          <a:latin typeface="Tahoma" panose="020B0604030504040204" pitchFamily="34" charset="0"/>
                        </a:rPr>
                        <a:t> her </a:t>
                      </a:r>
                      <a:r>
                        <a:rPr lang="en-US" sz="600" b="0" i="0" u="none" strike="noStrike" dirty="0" err="1">
                          <a:solidFill>
                            <a:srgbClr val="000000"/>
                          </a:solidFill>
                          <a:effectLst/>
                          <a:latin typeface="Tahoma" panose="020B0604030504040204" pitchFamily="34" charset="0"/>
                        </a:rPr>
                        <a:t>anket</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dönemi</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sonrası</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hazırlandığının</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kontrol</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edilmesi</a:t>
                      </a:r>
                      <a:endParaRPr lang="en-US" sz="600" b="0" i="0" u="none" strike="noStrike" dirty="0">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dirty="0" err="1">
                          <a:solidFill>
                            <a:srgbClr val="000000"/>
                          </a:solidFill>
                          <a:effectLst/>
                          <a:latin typeface="Tahoma" panose="020B0604030504040204" pitchFamily="34" charset="0"/>
                        </a:rPr>
                        <a:t>Arş.Gör.Esin</a:t>
                      </a:r>
                      <a:r>
                        <a:rPr lang="en-US" sz="600" b="0" i="0" u="none" strike="noStrike" dirty="0">
                          <a:solidFill>
                            <a:srgbClr val="000000"/>
                          </a:solidFill>
                          <a:effectLst/>
                          <a:latin typeface="Tahoma" panose="020B0604030504040204" pitchFamily="34" charset="0"/>
                        </a:rPr>
                        <a:t> BÖLÜKBAŞ DAYI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600" b="0" i="0" u="none" strike="noStrike" dirty="0">
                          <a:solidFill>
                            <a:srgbClr val="000000"/>
                          </a:solidFill>
                          <a:effectLst/>
                          <a:latin typeface="Tahoma" panose="020B0604030504040204" pitchFamily="34" charset="0"/>
                        </a:rPr>
                        <a:t>31.12.2019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638880543"/>
                  </a:ext>
                </a:extLst>
              </a:tr>
              <a:tr h="90333">
                <a:tc>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400" b="0" i="0" u="none" strike="noStrike" dirty="0">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400686889"/>
                  </a:ext>
                </a:extLst>
              </a:tr>
              <a:tr h="90333">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400" b="0" i="0" u="none" strike="noStrike" dirty="0">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301818613"/>
                  </a:ext>
                </a:extLst>
              </a:tr>
              <a:tr h="90333">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400" b="0" i="0" u="none" strike="noStrike" dirty="0">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372422903"/>
                  </a:ext>
                </a:extLst>
              </a:tr>
              <a:tr h="90333">
                <a:tc gridSpan="11">
                  <a:txBody>
                    <a:bodyPr/>
                    <a:lstStyle/>
                    <a:p>
                      <a:pPr algn="l" fontAlgn="b"/>
                      <a:r>
                        <a:rPr lang="en-US" sz="400" b="1" i="0" u="none" strike="noStrike" dirty="0">
                          <a:solidFill>
                            <a:srgbClr val="000000"/>
                          </a:solidFill>
                          <a:effectLst/>
                          <a:latin typeface="Tahoma" panose="020B0604030504040204" pitchFamily="34" charset="0"/>
                        </a:rPr>
                        <a:t>TAKİP VE KARAR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64820519"/>
                  </a:ext>
                </a:extLst>
              </a:tr>
              <a:tr h="90333">
                <a:tc gridSpan="2">
                  <a:txBody>
                    <a:bodyPr/>
                    <a:lstStyle/>
                    <a:p>
                      <a:pPr algn="ctr" fontAlgn="b"/>
                      <a:r>
                        <a:rPr lang="en-US" sz="400" b="1" i="0" u="none" strike="noStrike">
                          <a:solidFill>
                            <a:srgbClr val="000000"/>
                          </a:solidFill>
                          <a:effectLst/>
                          <a:latin typeface="Tahoma" panose="020B0604030504040204" pitchFamily="34" charset="0"/>
                        </a:rPr>
                        <a:t>Takip Tarihi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ctr" fontAlgn="b"/>
                      <a:r>
                        <a:rPr lang="en-US" sz="400" b="1" i="0" u="none" strike="noStrike">
                          <a:solidFill>
                            <a:srgbClr val="000000"/>
                          </a:solidFill>
                          <a:effectLst/>
                          <a:latin typeface="Tahoma" panose="020B0604030504040204" pitchFamily="34" charset="0"/>
                        </a:rPr>
                        <a:t>Takibi Gerçekleştiren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algn="ctr" fontAlgn="b"/>
                      <a:r>
                        <a:rPr lang="en-US" sz="400" b="1" i="0" u="none" strike="noStrike">
                          <a:solidFill>
                            <a:srgbClr val="000000"/>
                          </a:solidFill>
                          <a:effectLst/>
                          <a:latin typeface="Tahoma" panose="020B0604030504040204" pitchFamily="34" charset="0"/>
                        </a:rPr>
                        <a:t>Takip Sonucu&amp;Karar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400" b="1" i="0" u="none" strike="noStrike" dirty="0" err="1">
                          <a:solidFill>
                            <a:srgbClr val="000000"/>
                          </a:solidFill>
                          <a:effectLst/>
                          <a:latin typeface="Tahoma" panose="020B0604030504040204" pitchFamily="34" charset="0"/>
                        </a:rPr>
                        <a:t>Takip</a:t>
                      </a:r>
                      <a:r>
                        <a:rPr lang="en-US" sz="400" b="1" i="0" u="none" strike="noStrike" dirty="0">
                          <a:solidFill>
                            <a:srgbClr val="000000"/>
                          </a:solidFill>
                          <a:effectLst/>
                          <a:latin typeface="Tahoma" panose="020B0604030504040204" pitchFamily="34" charset="0"/>
                        </a:rPr>
                        <a:t> Eden </a:t>
                      </a:r>
                      <a:r>
                        <a:rPr lang="en-US" sz="400" b="1" i="0" u="none" strike="noStrike" dirty="0" err="1">
                          <a:solidFill>
                            <a:srgbClr val="000000"/>
                          </a:solidFill>
                          <a:effectLst/>
                          <a:latin typeface="Tahoma" panose="020B0604030504040204" pitchFamily="34" charset="0"/>
                        </a:rPr>
                        <a:t>Onayı</a:t>
                      </a:r>
                      <a:endParaRPr lang="en-US" sz="400" b="1" i="0" u="none" strike="noStrike" dirty="0">
                        <a:solidFill>
                          <a:srgbClr val="000000"/>
                        </a:solidFill>
                        <a:effectLst/>
                        <a:latin typeface="Tahoma" panose="020B060403050404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337689014"/>
                  </a:ext>
                </a:extLst>
              </a:tr>
              <a:tr h="90333">
                <a:tc gridSpan="2">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106281671"/>
                  </a:ext>
                </a:extLst>
              </a:tr>
              <a:tr h="90333">
                <a:tc gridSpan="2">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343022033"/>
                  </a:ext>
                </a:extLst>
              </a:tr>
              <a:tr h="255056">
                <a:tc gridSpan="2">
                  <a:txBody>
                    <a:bodyPr/>
                    <a:lstStyle/>
                    <a:p>
                      <a:pPr algn="l" fontAlgn="b"/>
                      <a:r>
                        <a:rPr lang="en-US" sz="400" b="1" i="0" u="none" strike="noStrike">
                          <a:solidFill>
                            <a:srgbClr val="000000"/>
                          </a:solidFill>
                          <a:effectLst/>
                          <a:latin typeface="Tahoma" panose="020B0604030504040204" pitchFamily="34" charset="0"/>
                        </a:rPr>
                        <a:t>Faaliyetin Etkinlik Takip Tarihi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n-US"/>
                    </a:p>
                  </a:txBody>
                  <a:tcPr/>
                </a:tc>
                <a:extLst>
                  <a:ext uri="{0D108BD9-81ED-4DB2-BD59-A6C34878D82A}">
                    <a16:rowId xmlns:a16="http://schemas.microsoft.com/office/drawing/2014/main" val="2385951324"/>
                  </a:ext>
                </a:extLst>
              </a:tr>
              <a:tr h="90333">
                <a:tc gridSpan="5">
                  <a:txBody>
                    <a:bodyPr/>
                    <a:lstStyle/>
                    <a:p>
                      <a:pPr algn="l" fontAlgn="b"/>
                      <a:r>
                        <a:rPr lang="en-US" sz="400" b="1" i="0" u="none" strike="noStrike">
                          <a:solidFill>
                            <a:srgbClr val="000000"/>
                          </a:solidFill>
                          <a:effectLst/>
                          <a:latin typeface="Tahoma" panose="020B0604030504040204" pitchFamily="34" charset="0"/>
                        </a:rPr>
                        <a:t>Sonuç</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400" b="0"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746946093"/>
                  </a:ext>
                </a:extLst>
              </a:tr>
              <a:tr h="90333">
                <a:tc gridSpan="11">
                  <a:txBody>
                    <a:bodyPr/>
                    <a:lstStyle/>
                    <a:p>
                      <a:pPr algn="l" fontAlgn="b"/>
                      <a:r>
                        <a:rPr lang="en-US" sz="400" b="1" i="0" u="none" strike="noStrike">
                          <a:solidFill>
                            <a:srgbClr val="000000"/>
                          </a:solidFill>
                          <a:effectLst/>
                          <a:latin typeface="Tahoma" panose="020B0604030504040204" pitchFamily="34" charset="0"/>
                        </a:rPr>
                        <a:t>DF'NİN ETKİLEDİĞİ DOKÜMANTASYONLAR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969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62966401"/>
                  </a:ext>
                </a:extLst>
              </a:tr>
              <a:tr h="90333">
                <a:tc gridSpan="2">
                  <a:txBody>
                    <a:bodyPr/>
                    <a:lstStyle/>
                    <a:p>
                      <a:pPr algn="l" fontAlgn="b"/>
                      <a:r>
                        <a:rPr lang="en-US" sz="400" b="0" i="0" u="none" strike="noStrike">
                          <a:solidFill>
                            <a:srgbClr val="000000"/>
                          </a:solidFill>
                          <a:effectLst/>
                          <a:latin typeface="Tahoma" panose="020B0604030504040204" pitchFamily="34" charset="0"/>
                        </a:rPr>
                        <a:t>Kalite El Kitabı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5">
                  <a:txBody>
                    <a:bodyPr/>
                    <a:lstStyle/>
                    <a:p>
                      <a:pPr algn="l" fontAlgn="b"/>
                      <a:r>
                        <a:rPr lang="en-US"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96914115"/>
                  </a:ext>
                </a:extLst>
              </a:tr>
              <a:tr h="90333">
                <a:tc>
                  <a:txBody>
                    <a:bodyPr/>
                    <a:lstStyle/>
                    <a:p>
                      <a:pPr algn="l" fontAlgn="b"/>
                      <a:r>
                        <a:rPr lang="en-US" sz="400" b="0" i="0" u="none" strike="noStrike">
                          <a:solidFill>
                            <a:srgbClr val="000000"/>
                          </a:solidFill>
                          <a:effectLst/>
                          <a:latin typeface="Tahoma" panose="020B0604030504040204" pitchFamily="34" charset="0"/>
                        </a:rPr>
                        <a:t>Prosedür</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5">
                  <a:txBody>
                    <a:bodyPr/>
                    <a:lstStyle/>
                    <a:p>
                      <a:pPr algn="l" fontAlgn="b"/>
                      <a:r>
                        <a:rPr lang="en-US"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41955152"/>
                  </a:ext>
                </a:extLst>
              </a:tr>
              <a:tr h="90333">
                <a:tc>
                  <a:txBody>
                    <a:bodyPr/>
                    <a:lstStyle/>
                    <a:p>
                      <a:pPr algn="l" fontAlgn="b"/>
                      <a:r>
                        <a:rPr lang="en-US" sz="400" b="0" i="0" u="none" strike="noStrike">
                          <a:solidFill>
                            <a:srgbClr val="000000"/>
                          </a:solidFill>
                          <a:effectLst/>
                          <a:latin typeface="Tahoma" panose="020B0604030504040204" pitchFamily="34" charset="0"/>
                        </a:rPr>
                        <a:t>Talimat</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rowSpan="9">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5">
                  <a:txBody>
                    <a:bodyPr/>
                    <a:lstStyle/>
                    <a:p>
                      <a:pPr algn="l" fontAlgn="b"/>
                      <a:r>
                        <a:rPr lang="en-US"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3619160"/>
                  </a:ext>
                </a:extLst>
              </a:tr>
              <a:tr h="90333">
                <a:tc gridSpan="3">
                  <a:txBody>
                    <a:bodyPr/>
                    <a:lstStyle/>
                    <a:p>
                      <a:pPr algn="l" fontAlgn="b"/>
                      <a:r>
                        <a:rPr lang="en-US" sz="400" b="0" i="0" u="none" strike="noStrike">
                          <a:solidFill>
                            <a:srgbClr val="000000"/>
                          </a:solidFill>
                          <a:effectLst/>
                          <a:latin typeface="Tahoma" panose="020B0604030504040204" pitchFamily="34" charset="0"/>
                        </a:rPr>
                        <a:t>Kaplumbağa Şeması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5">
                  <a:txBody>
                    <a:bodyPr/>
                    <a:lstStyle/>
                    <a:p>
                      <a:pPr algn="l" fontAlgn="b"/>
                      <a:r>
                        <a:rPr lang="en-US"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04249053"/>
                  </a:ext>
                </a:extLst>
              </a:tr>
              <a:tr h="90333">
                <a:tc>
                  <a:txBody>
                    <a:bodyPr/>
                    <a:lstStyle/>
                    <a:p>
                      <a:pPr algn="l" fontAlgn="b"/>
                      <a:r>
                        <a:rPr lang="en-US" sz="400" b="0" i="0" u="none" strike="noStrike">
                          <a:solidFill>
                            <a:srgbClr val="000000"/>
                          </a:solidFill>
                          <a:effectLst/>
                          <a:latin typeface="Tahoma" panose="020B0604030504040204" pitchFamily="34" charset="0"/>
                        </a:rPr>
                        <a:t>İş Akışı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vMerge="1">
                  <a:txBody>
                    <a:bodyPr/>
                    <a:lstStyle/>
                    <a:p>
                      <a:endParaRPr lang="en-US"/>
                    </a:p>
                  </a:txBody>
                  <a:tcPr/>
                </a:tc>
                <a:tc gridSpan="5">
                  <a:txBody>
                    <a:bodyPr/>
                    <a:lstStyle/>
                    <a:p>
                      <a:pPr algn="l" fontAlgn="b"/>
                      <a:r>
                        <a:rPr lang="en-US"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15183666"/>
                  </a:ext>
                </a:extLst>
              </a:tr>
              <a:tr h="90333">
                <a:tc>
                  <a:txBody>
                    <a:bodyPr/>
                    <a:lstStyle/>
                    <a:p>
                      <a:pPr algn="l" fontAlgn="b"/>
                      <a:r>
                        <a:rPr lang="en-US" sz="400" b="0" i="0" u="none" strike="noStrike">
                          <a:solidFill>
                            <a:srgbClr val="000000"/>
                          </a:solidFill>
                          <a:effectLst/>
                          <a:latin typeface="Tahoma" panose="020B0604030504040204" pitchFamily="34" charset="0"/>
                        </a:rPr>
                        <a:t>Form</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vMerge="1">
                  <a:txBody>
                    <a:bodyPr/>
                    <a:lstStyle/>
                    <a:p>
                      <a:endParaRPr lang="en-US"/>
                    </a:p>
                  </a:txBody>
                  <a:tcPr/>
                </a:tc>
                <a:tc gridSpan="5">
                  <a:txBody>
                    <a:bodyPr/>
                    <a:lstStyle/>
                    <a:p>
                      <a:pPr algn="l" fontAlgn="b"/>
                      <a:r>
                        <a:rPr lang="en-US"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28640273"/>
                  </a:ext>
                </a:extLst>
              </a:tr>
              <a:tr h="90333">
                <a:tc gridSpan="2">
                  <a:txBody>
                    <a:bodyPr/>
                    <a:lstStyle/>
                    <a:p>
                      <a:pPr algn="l" fontAlgn="b"/>
                      <a:r>
                        <a:rPr lang="en-US" sz="400" b="0" i="0" u="none" strike="noStrike">
                          <a:solidFill>
                            <a:srgbClr val="000000"/>
                          </a:solidFill>
                          <a:effectLst/>
                          <a:latin typeface="Tahoma" panose="020B0604030504040204" pitchFamily="34" charset="0"/>
                        </a:rPr>
                        <a:t>Faaliyet Planı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vMerge="1">
                  <a:txBody>
                    <a:bodyPr/>
                    <a:lstStyle/>
                    <a:p>
                      <a:endParaRPr lang="en-US"/>
                    </a:p>
                  </a:txBody>
                  <a:tcPr/>
                </a:tc>
                <a:tc gridSpan="5">
                  <a:txBody>
                    <a:bodyPr/>
                    <a:lstStyle/>
                    <a:p>
                      <a:pPr algn="l" fontAlgn="b"/>
                      <a:r>
                        <a:rPr lang="en-US"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59941465"/>
                  </a:ext>
                </a:extLst>
              </a:tr>
              <a:tr h="90333">
                <a:tc gridSpan="2">
                  <a:txBody>
                    <a:bodyPr/>
                    <a:lstStyle/>
                    <a:p>
                      <a:pPr algn="l" fontAlgn="b"/>
                      <a:r>
                        <a:rPr lang="en-US" sz="400" b="0" i="0" u="none" strike="noStrike">
                          <a:solidFill>
                            <a:srgbClr val="000000"/>
                          </a:solidFill>
                          <a:effectLst/>
                          <a:latin typeface="Tahoma" panose="020B0604030504040204" pitchFamily="34" charset="0"/>
                        </a:rPr>
                        <a:t>Stratejik Plan</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vMerge="1">
                  <a:txBody>
                    <a:bodyPr/>
                    <a:lstStyle/>
                    <a:p>
                      <a:endParaRPr lang="en-US"/>
                    </a:p>
                  </a:txBody>
                  <a:tcPr/>
                </a:tc>
                <a:tc gridSpan="5">
                  <a:txBody>
                    <a:bodyPr/>
                    <a:lstStyle/>
                    <a:p>
                      <a:pPr algn="l" fontAlgn="b"/>
                      <a:r>
                        <a:rPr lang="en-US"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36505523"/>
                  </a:ext>
                </a:extLst>
              </a:tr>
              <a:tr h="90333">
                <a:tc gridSpan="2">
                  <a:txBody>
                    <a:bodyPr/>
                    <a:lstStyle/>
                    <a:p>
                      <a:pPr algn="l" fontAlgn="b"/>
                      <a:r>
                        <a:rPr lang="en-US" sz="400" b="0" i="0" u="none" strike="noStrike">
                          <a:solidFill>
                            <a:srgbClr val="000000"/>
                          </a:solidFill>
                          <a:effectLst/>
                          <a:latin typeface="Tahoma" panose="020B0604030504040204" pitchFamily="34" charset="0"/>
                        </a:rPr>
                        <a:t>Kalite Hedefleri</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vMerge="1">
                  <a:txBody>
                    <a:bodyPr/>
                    <a:lstStyle/>
                    <a:p>
                      <a:endParaRPr lang="en-US"/>
                    </a:p>
                  </a:txBody>
                  <a:tcPr/>
                </a:tc>
                <a:tc gridSpan="5">
                  <a:txBody>
                    <a:bodyPr/>
                    <a:lstStyle/>
                    <a:p>
                      <a:pPr algn="l" fontAlgn="b"/>
                      <a:r>
                        <a:rPr lang="en-US"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93880022"/>
                  </a:ext>
                </a:extLst>
              </a:tr>
              <a:tr h="90333">
                <a:tc gridSpan="2">
                  <a:txBody>
                    <a:bodyPr/>
                    <a:lstStyle/>
                    <a:p>
                      <a:pPr algn="l" fontAlgn="b"/>
                      <a:r>
                        <a:rPr lang="en-US" sz="400" b="0" i="0" u="none" strike="noStrike">
                          <a:solidFill>
                            <a:srgbClr val="000000"/>
                          </a:solidFill>
                          <a:effectLst/>
                          <a:latin typeface="Tahoma" panose="020B0604030504040204" pitchFamily="34" charset="0"/>
                        </a:rPr>
                        <a:t>Risk Analizi</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vMerge="1">
                  <a:txBody>
                    <a:bodyPr/>
                    <a:lstStyle/>
                    <a:p>
                      <a:endParaRPr lang="en-US"/>
                    </a:p>
                  </a:txBody>
                  <a:tcPr/>
                </a:tc>
                <a:tc gridSpan="5">
                  <a:txBody>
                    <a:bodyPr/>
                    <a:lstStyle/>
                    <a:p>
                      <a:pPr algn="l" fontAlgn="b"/>
                      <a:r>
                        <a:rPr lang="en-US"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75539049"/>
                  </a:ext>
                </a:extLst>
              </a:tr>
              <a:tr h="90333">
                <a:tc gridSpan="2">
                  <a:txBody>
                    <a:bodyPr/>
                    <a:lstStyle/>
                    <a:p>
                      <a:pPr algn="l" fontAlgn="b"/>
                      <a:r>
                        <a:rPr lang="en-US" sz="400" b="0" i="0" u="none" strike="noStrike">
                          <a:solidFill>
                            <a:srgbClr val="000000"/>
                          </a:solidFill>
                          <a:effectLst/>
                          <a:latin typeface="Tahoma" panose="020B0604030504040204" pitchFamily="34" charset="0"/>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vMerge="1">
                  <a:txBody>
                    <a:bodyPr/>
                    <a:lstStyle/>
                    <a:p>
                      <a:endParaRPr lang="en-US"/>
                    </a:p>
                  </a:txBody>
                  <a:tcPr/>
                </a:tc>
                <a:tc gridSpan="5">
                  <a:txBody>
                    <a:bodyPr/>
                    <a:lstStyle/>
                    <a:p>
                      <a:pPr algn="l" fontAlgn="b"/>
                      <a:r>
                        <a:rPr lang="en-US"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35413921"/>
                  </a:ext>
                </a:extLst>
              </a:tr>
              <a:tr h="90333">
                <a:tc gridSpan="2">
                  <a:txBody>
                    <a:bodyPr/>
                    <a:lstStyle/>
                    <a:p>
                      <a:pPr algn="l" fontAlgn="b"/>
                      <a:r>
                        <a:rPr lang="en-US" sz="400" b="0" i="0" u="none" strike="noStrike">
                          <a:solidFill>
                            <a:srgbClr val="000000"/>
                          </a:solidFill>
                          <a:effectLst/>
                          <a:latin typeface="Tahoma" panose="020B0604030504040204" pitchFamily="34" charset="0"/>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5">
                  <a:txBody>
                    <a:bodyPr/>
                    <a:lstStyle/>
                    <a:p>
                      <a:pPr algn="l" fontAlgn="b"/>
                      <a:r>
                        <a:rPr lang="en-US"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76153700"/>
                  </a:ext>
                </a:extLst>
              </a:tr>
              <a:tr h="90333">
                <a:tc gridSpan="2">
                  <a:txBody>
                    <a:bodyPr/>
                    <a:lstStyle/>
                    <a:p>
                      <a:pPr algn="l" fontAlgn="b"/>
                      <a:r>
                        <a:rPr lang="en-US" sz="400" b="0" i="0" u="none" strike="noStrike">
                          <a:solidFill>
                            <a:srgbClr val="000000"/>
                          </a:solidFill>
                          <a:effectLst/>
                          <a:latin typeface="Tahoma" panose="020B0604030504040204" pitchFamily="34" charset="0"/>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gridSpan="5">
                  <a:txBody>
                    <a:bodyPr/>
                    <a:lstStyle/>
                    <a:p>
                      <a:pPr algn="l" fontAlgn="b"/>
                      <a:r>
                        <a:rPr lang="en-US"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40492765"/>
                  </a:ext>
                </a:extLst>
              </a:tr>
              <a:tr h="90333">
                <a:tc gridSpan="2">
                  <a:txBody>
                    <a:bodyPr/>
                    <a:lstStyle/>
                    <a:p>
                      <a:pPr algn="l" fontAlgn="b"/>
                      <a:r>
                        <a:rPr lang="en-US" sz="400" b="0" i="0" u="none" strike="noStrike">
                          <a:solidFill>
                            <a:srgbClr val="000000"/>
                          </a:solidFill>
                          <a:effectLst/>
                          <a:latin typeface="Tahoma" panose="020B0604030504040204" pitchFamily="34" charset="0"/>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gridSpan="5">
                  <a:txBody>
                    <a:bodyPr/>
                    <a:lstStyle/>
                    <a:p>
                      <a:pPr algn="l" fontAlgn="b"/>
                      <a:r>
                        <a:rPr lang="en-US" sz="400" b="0" i="0" u="none" strike="noStrike">
                          <a:solidFill>
                            <a:srgbClr val="000000"/>
                          </a:solidFill>
                          <a:effectLst/>
                          <a:latin typeface="Tahoma" panose="020B0604030504040204" pitchFamily="34" charset="0"/>
                        </a:rPr>
                        <a:t>Revizyon no:……………….. Rev.Tarihi:………………………..</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1241788"/>
                  </a:ext>
                </a:extLst>
              </a:tr>
              <a:tr h="90333">
                <a:tc gridSpan="11">
                  <a:txBody>
                    <a:bodyPr/>
                    <a:lstStyle/>
                    <a:p>
                      <a:pPr algn="l" fontAlgn="b"/>
                      <a:r>
                        <a:rPr lang="en-US" sz="400" b="1" i="0" u="none" strike="noStrike">
                          <a:solidFill>
                            <a:srgbClr val="000000"/>
                          </a:solidFill>
                          <a:effectLst/>
                          <a:latin typeface="Tahoma" panose="020B0604030504040204" pitchFamily="34" charset="0"/>
                        </a:rPr>
                        <a:t>DF KAPANMA HIZI</a:t>
                      </a:r>
                      <a:endParaRPr lang="en-US" sz="500" b="0" i="0" u="none" strike="noStrike">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22723918"/>
                  </a:ext>
                </a:extLst>
              </a:tr>
              <a:tr h="122933">
                <a:tc gridSpan="11">
                  <a:txBody>
                    <a:bodyPr/>
                    <a:lstStyle/>
                    <a:p>
                      <a:pPr algn="l" fontAlgn="b"/>
                      <a:r>
                        <a:rPr lang="en-US" sz="400" b="0" i="0" u="none" strike="noStrike">
                          <a:solidFill>
                            <a:srgbClr val="000000"/>
                          </a:solidFill>
                          <a:effectLst/>
                          <a:latin typeface="Tahoma" panose="020B0604030504040204" pitchFamily="34" charset="0"/>
                        </a:rPr>
                        <a:t> </a:t>
                      </a:r>
                      <a:endParaRPr lang="en-US" sz="500" b="0" i="0" u="none" strike="noStrike">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37893907"/>
                  </a:ext>
                </a:extLst>
              </a:tr>
              <a:tr h="170037">
                <a:tc gridSpan="7">
                  <a:txBody>
                    <a:bodyPr/>
                    <a:lstStyle/>
                    <a:p>
                      <a:pPr algn="l" fontAlgn="b"/>
                      <a:r>
                        <a:rPr lang="en-US" sz="400" b="0" i="0" u="none" strike="noStrike">
                          <a:solidFill>
                            <a:srgbClr val="000000"/>
                          </a:solidFill>
                          <a:effectLst/>
                          <a:latin typeface="Tahoma" panose="020B0604030504040204" pitchFamily="34" charset="0"/>
                        </a:rPr>
                        <a:t>Form No:KY-FR-0010 Yayın Tarihi:03.05.2018 Değ.Tarihi:-Değ.No:0</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4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59018029"/>
                  </a:ext>
                </a:extLst>
              </a:tr>
              <a:tr h="102953">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500" b="0" i="0" u="none" strike="noStrike" dirty="0">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699267415"/>
                  </a:ext>
                </a:extLst>
              </a:tr>
            </a:tbl>
          </a:graphicData>
        </a:graphic>
      </p:graphicFrame>
      <p:sp>
        <p:nvSpPr>
          <p:cNvPr id="85" name="Metin kutusu 1"/>
          <p:cNvSpPr txBox="1"/>
          <p:nvPr/>
        </p:nvSpPr>
        <p:spPr>
          <a:xfrm>
            <a:off x="8740775" y="2381250"/>
            <a:ext cx="152400" cy="952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6" name="Metin kutusu 2"/>
          <p:cNvSpPr txBox="1"/>
          <p:nvPr/>
        </p:nvSpPr>
        <p:spPr>
          <a:xfrm>
            <a:off x="9483725" y="2362200"/>
            <a:ext cx="152400" cy="95250"/>
          </a:xfrm>
          <a:prstGeom prst="rect">
            <a:avLst/>
          </a:prstGeom>
          <a:solidFill>
            <a:schemeClr val="bg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4" name="Metin kutusu 3"/>
          <p:cNvSpPr txBox="1"/>
          <p:nvPr/>
        </p:nvSpPr>
        <p:spPr>
          <a:xfrm>
            <a:off x="4997450" y="103155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7" name="Metin kutusu 4"/>
          <p:cNvSpPr txBox="1"/>
          <p:nvPr/>
        </p:nvSpPr>
        <p:spPr>
          <a:xfrm>
            <a:off x="4997450" y="104870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8" name="Metin kutusu 5"/>
          <p:cNvSpPr txBox="1"/>
          <p:nvPr/>
        </p:nvSpPr>
        <p:spPr>
          <a:xfrm>
            <a:off x="4997450" y="106584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9" name="Metin kutusu 6"/>
          <p:cNvSpPr txBox="1"/>
          <p:nvPr/>
        </p:nvSpPr>
        <p:spPr>
          <a:xfrm>
            <a:off x="4997450" y="108299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0" name="Metin kutusu 7"/>
          <p:cNvSpPr txBox="1"/>
          <p:nvPr/>
        </p:nvSpPr>
        <p:spPr>
          <a:xfrm>
            <a:off x="4997450" y="110013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1" name="Metin kutusu 8"/>
          <p:cNvSpPr txBox="1"/>
          <p:nvPr/>
        </p:nvSpPr>
        <p:spPr>
          <a:xfrm>
            <a:off x="4997450" y="111728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2" name="Metin kutusu 9"/>
          <p:cNvSpPr txBox="1"/>
          <p:nvPr/>
        </p:nvSpPr>
        <p:spPr>
          <a:xfrm>
            <a:off x="4997450" y="116871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3" name="Metin kutusu 10"/>
          <p:cNvSpPr txBox="1"/>
          <p:nvPr/>
        </p:nvSpPr>
        <p:spPr>
          <a:xfrm>
            <a:off x="4997450" y="113442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4" name="Metin kutusu 11"/>
          <p:cNvSpPr txBox="1"/>
          <p:nvPr/>
        </p:nvSpPr>
        <p:spPr>
          <a:xfrm>
            <a:off x="4997450" y="115157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5" name="Metin kutusu 12"/>
          <p:cNvSpPr txBox="1"/>
          <p:nvPr/>
        </p:nvSpPr>
        <p:spPr>
          <a:xfrm>
            <a:off x="4997450" y="116871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6" name="Metin kutusu 13"/>
          <p:cNvSpPr txBox="1"/>
          <p:nvPr/>
        </p:nvSpPr>
        <p:spPr>
          <a:xfrm>
            <a:off x="4997450" y="118586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7" name="Metin kutusu 14"/>
          <p:cNvSpPr txBox="1"/>
          <p:nvPr/>
        </p:nvSpPr>
        <p:spPr>
          <a:xfrm>
            <a:off x="4997450" y="120300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8" name="Metin kutusu 15"/>
          <p:cNvSpPr txBox="1"/>
          <p:nvPr/>
        </p:nvSpPr>
        <p:spPr>
          <a:xfrm>
            <a:off x="4997450" y="122015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9" name="Metin kutusu 16"/>
          <p:cNvSpPr txBox="1"/>
          <p:nvPr/>
        </p:nvSpPr>
        <p:spPr>
          <a:xfrm>
            <a:off x="4997450" y="12372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0" name="Metin kutusu 17"/>
          <p:cNvSpPr txBox="1"/>
          <p:nvPr/>
        </p:nvSpPr>
        <p:spPr>
          <a:xfrm>
            <a:off x="4997450" y="125444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pic>
        <p:nvPicPr>
          <p:cNvPr id="121" name="Resim 120"/>
          <p:cNvPicPr/>
          <p:nvPr/>
        </p:nvPicPr>
        <p:blipFill>
          <a:blip r:embed="rId2"/>
          <a:stretch>
            <a:fillRect/>
          </a:stretch>
        </p:blipFill>
        <p:spPr>
          <a:xfrm>
            <a:off x="3181100" y="799837"/>
            <a:ext cx="676275" cy="115466"/>
          </a:xfrm>
          <a:prstGeom prst="rect">
            <a:avLst/>
          </a:prstGeom>
        </p:spPr>
      </p:pic>
      <p:sp>
        <p:nvSpPr>
          <p:cNvPr id="122" name="Metin kutusu 19"/>
          <p:cNvSpPr txBox="1"/>
          <p:nvPr/>
        </p:nvSpPr>
        <p:spPr>
          <a:xfrm>
            <a:off x="8740775" y="2381250"/>
            <a:ext cx="152400" cy="952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3" name="Metin kutusu 20"/>
          <p:cNvSpPr txBox="1"/>
          <p:nvPr/>
        </p:nvSpPr>
        <p:spPr>
          <a:xfrm>
            <a:off x="9483725" y="2362200"/>
            <a:ext cx="152400" cy="95250"/>
          </a:xfrm>
          <a:prstGeom prst="rect">
            <a:avLst/>
          </a:prstGeom>
          <a:solidFill>
            <a:schemeClr val="tx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4" name="Metin kutusu 21"/>
          <p:cNvSpPr txBox="1"/>
          <p:nvPr/>
        </p:nvSpPr>
        <p:spPr>
          <a:xfrm>
            <a:off x="4997450" y="103155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5" name="Metin kutusu 22"/>
          <p:cNvSpPr txBox="1"/>
          <p:nvPr/>
        </p:nvSpPr>
        <p:spPr>
          <a:xfrm>
            <a:off x="4997450" y="104870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6" name="Metin kutusu 23"/>
          <p:cNvSpPr txBox="1"/>
          <p:nvPr/>
        </p:nvSpPr>
        <p:spPr>
          <a:xfrm>
            <a:off x="4997450" y="106584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7" name="Metin kutusu 24"/>
          <p:cNvSpPr txBox="1"/>
          <p:nvPr/>
        </p:nvSpPr>
        <p:spPr>
          <a:xfrm>
            <a:off x="4997450" y="108299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8" name="Metin kutusu 25"/>
          <p:cNvSpPr txBox="1"/>
          <p:nvPr/>
        </p:nvSpPr>
        <p:spPr>
          <a:xfrm>
            <a:off x="4997450" y="110013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9" name="Metin kutusu 26"/>
          <p:cNvSpPr txBox="1"/>
          <p:nvPr/>
        </p:nvSpPr>
        <p:spPr>
          <a:xfrm>
            <a:off x="4997450" y="111728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0" name="Metin kutusu 27"/>
          <p:cNvSpPr txBox="1"/>
          <p:nvPr/>
        </p:nvSpPr>
        <p:spPr>
          <a:xfrm>
            <a:off x="4997450" y="116871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1" name="Metin kutusu 28"/>
          <p:cNvSpPr txBox="1"/>
          <p:nvPr/>
        </p:nvSpPr>
        <p:spPr>
          <a:xfrm>
            <a:off x="4997450" y="113442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2" name="Metin kutusu 29"/>
          <p:cNvSpPr txBox="1"/>
          <p:nvPr/>
        </p:nvSpPr>
        <p:spPr>
          <a:xfrm>
            <a:off x="4997450" y="115157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3" name="Metin kutusu 30"/>
          <p:cNvSpPr txBox="1"/>
          <p:nvPr/>
        </p:nvSpPr>
        <p:spPr>
          <a:xfrm>
            <a:off x="4997450" y="116871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4" name="Metin kutusu 31"/>
          <p:cNvSpPr txBox="1"/>
          <p:nvPr/>
        </p:nvSpPr>
        <p:spPr>
          <a:xfrm>
            <a:off x="4997450" y="118586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5" name="Metin kutusu 32"/>
          <p:cNvSpPr txBox="1"/>
          <p:nvPr/>
        </p:nvSpPr>
        <p:spPr>
          <a:xfrm>
            <a:off x="4997450" y="120300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6" name="Metin kutusu 33"/>
          <p:cNvSpPr txBox="1"/>
          <p:nvPr/>
        </p:nvSpPr>
        <p:spPr>
          <a:xfrm>
            <a:off x="4997450" y="122015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7" name="Metin kutusu 34"/>
          <p:cNvSpPr txBox="1"/>
          <p:nvPr/>
        </p:nvSpPr>
        <p:spPr>
          <a:xfrm>
            <a:off x="4997450" y="12372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8" name="Metin kutusu 35"/>
          <p:cNvSpPr txBox="1"/>
          <p:nvPr/>
        </p:nvSpPr>
        <p:spPr>
          <a:xfrm>
            <a:off x="4997450" y="125444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Tree>
    <p:extLst>
      <p:ext uri="{BB962C8B-B14F-4D97-AF65-F5344CB8AC3E}">
        <p14:creationId xmlns:p14="http://schemas.microsoft.com/office/powerpoint/2010/main" val="20711696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26087" y="15350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28</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sp>
        <p:nvSpPr>
          <p:cNvPr id="88" name="Metin kutusu 2"/>
          <p:cNvSpPr txBox="1"/>
          <p:nvPr/>
        </p:nvSpPr>
        <p:spPr>
          <a:xfrm>
            <a:off x="9718675" y="2351088"/>
            <a:ext cx="152400" cy="95250"/>
          </a:xfrm>
          <a:prstGeom prst="rect">
            <a:avLst/>
          </a:prstGeom>
          <a:solidFill>
            <a:schemeClr val="bg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9" name="Metin kutusu 3"/>
          <p:cNvSpPr txBox="1"/>
          <p:nvPr/>
        </p:nvSpPr>
        <p:spPr>
          <a:xfrm>
            <a:off x="5022850" y="107807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0" name="Metin kutusu 4"/>
          <p:cNvSpPr txBox="1"/>
          <p:nvPr/>
        </p:nvSpPr>
        <p:spPr>
          <a:xfrm>
            <a:off x="5022850" y="109521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1" name="Metin kutusu 5"/>
          <p:cNvSpPr txBox="1"/>
          <p:nvPr/>
        </p:nvSpPr>
        <p:spPr>
          <a:xfrm>
            <a:off x="5022850" y="111236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2" name="Metin kutusu 6"/>
          <p:cNvSpPr txBox="1"/>
          <p:nvPr/>
        </p:nvSpPr>
        <p:spPr>
          <a:xfrm>
            <a:off x="5022850" y="112950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3" name="Metin kutusu 7"/>
          <p:cNvSpPr txBox="1"/>
          <p:nvPr/>
        </p:nvSpPr>
        <p:spPr>
          <a:xfrm>
            <a:off x="5022850" y="114665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4" name="Metin kutusu 8"/>
          <p:cNvSpPr txBox="1"/>
          <p:nvPr/>
        </p:nvSpPr>
        <p:spPr>
          <a:xfrm>
            <a:off x="5022850" y="116379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5" name="Metin kutusu 9"/>
          <p:cNvSpPr txBox="1"/>
          <p:nvPr/>
        </p:nvSpPr>
        <p:spPr>
          <a:xfrm>
            <a:off x="5022850" y="121523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6" name="Metin kutusu 10"/>
          <p:cNvSpPr txBox="1"/>
          <p:nvPr/>
        </p:nvSpPr>
        <p:spPr>
          <a:xfrm>
            <a:off x="5022850" y="118094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7" name="Metin kutusu 11"/>
          <p:cNvSpPr txBox="1"/>
          <p:nvPr/>
        </p:nvSpPr>
        <p:spPr>
          <a:xfrm>
            <a:off x="5022850" y="11980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8" name="Metin kutusu 12"/>
          <p:cNvSpPr txBox="1"/>
          <p:nvPr/>
        </p:nvSpPr>
        <p:spPr>
          <a:xfrm>
            <a:off x="5022850" y="121523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9" name="Metin kutusu 13"/>
          <p:cNvSpPr txBox="1"/>
          <p:nvPr/>
        </p:nvSpPr>
        <p:spPr>
          <a:xfrm>
            <a:off x="5022850" y="123237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0" name="Metin kutusu 14"/>
          <p:cNvSpPr txBox="1"/>
          <p:nvPr/>
        </p:nvSpPr>
        <p:spPr>
          <a:xfrm>
            <a:off x="5022850" y="124952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1" name="Metin kutusu 15"/>
          <p:cNvSpPr txBox="1"/>
          <p:nvPr/>
        </p:nvSpPr>
        <p:spPr>
          <a:xfrm>
            <a:off x="5022850" y="126666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2" name="Metin kutusu 16"/>
          <p:cNvSpPr txBox="1"/>
          <p:nvPr/>
        </p:nvSpPr>
        <p:spPr>
          <a:xfrm>
            <a:off x="5022850" y="128381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3" name="Metin kutusu 17"/>
          <p:cNvSpPr txBox="1"/>
          <p:nvPr/>
        </p:nvSpPr>
        <p:spPr>
          <a:xfrm>
            <a:off x="5022850" y="130095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6" name="Metin kutusu 20"/>
          <p:cNvSpPr txBox="1"/>
          <p:nvPr/>
        </p:nvSpPr>
        <p:spPr>
          <a:xfrm>
            <a:off x="9718675" y="2351088"/>
            <a:ext cx="152400" cy="95250"/>
          </a:xfrm>
          <a:prstGeom prst="rect">
            <a:avLst/>
          </a:prstGeom>
          <a:solidFill>
            <a:schemeClr val="tx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pic>
        <p:nvPicPr>
          <p:cNvPr id="4" name="Resim 3"/>
          <p:cNvPicPr>
            <a:picLocks noChangeAspect="1"/>
          </p:cNvPicPr>
          <p:nvPr/>
        </p:nvPicPr>
        <p:blipFill>
          <a:blip r:embed="rId3"/>
          <a:stretch>
            <a:fillRect/>
          </a:stretch>
        </p:blipFill>
        <p:spPr>
          <a:xfrm>
            <a:off x="86728" y="1001576"/>
            <a:ext cx="9213771" cy="5400494"/>
          </a:xfrm>
          <a:prstGeom prst="rect">
            <a:avLst/>
          </a:prstGeom>
        </p:spPr>
      </p:pic>
    </p:spTree>
    <p:extLst>
      <p:ext uri="{BB962C8B-B14F-4D97-AF65-F5344CB8AC3E}">
        <p14:creationId xmlns:p14="http://schemas.microsoft.com/office/powerpoint/2010/main" val="7290688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31640" y="130216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GELEN ŞİKAYETLER VE SONUÇLARI</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29</a:t>
            </a:fld>
            <a:endParaRPr lang="tr-TR"/>
          </a:p>
        </p:txBody>
      </p:sp>
      <p:sp>
        <p:nvSpPr>
          <p:cNvPr id="3" name="Metin kutusu 2"/>
          <p:cNvSpPr txBox="1"/>
          <p:nvPr/>
        </p:nvSpPr>
        <p:spPr>
          <a:xfrm>
            <a:off x="1309428" y="2796962"/>
            <a:ext cx="7006988" cy="369332"/>
          </a:xfrm>
          <a:prstGeom prst="rect">
            <a:avLst/>
          </a:prstGeom>
          <a:noFill/>
        </p:spPr>
        <p:txBody>
          <a:bodyPr wrap="square" rtlCol="0">
            <a:spAutoFit/>
          </a:bodyPr>
          <a:lstStyle/>
          <a:p>
            <a:r>
              <a:rPr lang="tr-TR" b="1" dirty="0" smtClean="0"/>
              <a:t>Nisan-Ekim aralığında Birimimize ulaşmış şikayet bulunmamaktadır. </a:t>
            </a:r>
            <a:endParaRPr lang="tr-TR" b="1" dirty="0"/>
          </a:p>
        </p:txBody>
      </p:sp>
      <p:pic>
        <p:nvPicPr>
          <p:cNvPr id="65" name="Resim 64"/>
          <p:cNvPicPr/>
          <p:nvPr/>
        </p:nvPicPr>
        <p:blipFill>
          <a:blip r:embed="rId2"/>
          <a:stretch>
            <a:fillRect/>
          </a:stretch>
        </p:blipFill>
        <p:spPr>
          <a:xfrm>
            <a:off x="20434" y="188640"/>
            <a:ext cx="2736304" cy="576064"/>
          </a:xfrm>
          <a:prstGeom prst="rect">
            <a:avLst/>
          </a:prstGeom>
        </p:spPr>
      </p:pic>
    </p:spTree>
    <p:extLst>
      <p:ext uri="{BB962C8B-B14F-4D97-AF65-F5344CB8AC3E}">
        <p14:creationId xmlns:p14="http://schemas.microsoft.com/office/powerpoint/2010/main" val="3543987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547664" y="360778"/>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3</a:t>
            </a:fld>
            <a:endParaRPr lang="tr-TR"/>
          </a:p>
        </p:txBody>
      </p:sp>
      <p:graphicFrame>
        <p:nvGraphicFramePr>
          <p:cNvPr id="3" name="Tablo 2"/>
          <p:cNvGraphicFramePr>
            <a:graphicFrameLocks noGrp="1"/>
          </p:cNvGraphicFramePr>
          <p:nvPr>
            <p:extLst>
              <p:ext uri="{D42A27DB-BD31-4B8C-83A1-F6EECF244321}">
                <p14:modId xmlns:p14="http://schemas.microsoft.com/office/powerpoint/2010/main" val="2239954628"/>
              </p:ext>
            </p:extLst>
          </p:nvPr>
        </p:nvGraphicFramePr>
        <p:xfrm>
          <a:off x="306404" y="1412776"/>
          <a:ext cx="8363272" cy="4824536"/>
        </p:xfrm>
        <a:graphic>
          <a:graphicData uri="http://schemas.openxmlformats.org/drawingml/2006/table">
            <a:tbl>
              <a:tblPr firstRow="1" bandRow="1">
                <a:tableStyleId>{F5AB1C69-6EDB-4FF4-983F-18BD219EF322}</a:tableStyleId>
              </a:tblPr>
              <a:tblGrid>
                <a:gridCol w="4181636">
                  <a:extLst>
                    <a:ext uri="{9D8B030D-6E8A-4147-A177-3AD203B41FA5}">
                      <a16:colId xmlns:a16="http://schemas.microsoft.com/office/drawing/2014/main" val="20000"/>
                    </a:ext>
                  </a:extLst>
                </a:gridCol>
                <a:gridCol w="4181636">
                  <a:extLst>
                    <a:ext uri="{9D8B030D-6E8A-4147-A177-3AD203B41FA5}">
                      <a16:colId xmlns:a16="http://schemas.microsoft.com/office/drawing/2014/main" val="20001"/>
                    </a:ext>
                  </a:extLst>
                </a:gridCol>
              </a:tblGrid>
              <a:tr h="463726">
                <a:tc>
                  <a:txBody>
                    <a:bodyPr/>
                    <a:lstStyle/>
                    <a:p>
                      <a:pPr algn="ctr"/>
                      <a:r>
                        <a:rPr lang="tr-TR" sz="2000" dirty="0" smtClean="0"/>
                        <a:t>Zayıf Tanımı</a:t>
                      </a:r>
                      <a:endParaRPr lang="tr-TR" sz="2000" dirty="0"/>
                    </a:p>
                  </a:txBody>
                  <a:tcPr>
                    <a:solidFill>
                      <a:schemeClr val="accent5">
                        <a:lumMod val="75000"/>
                      </a:schemeClr>
                    </a:solidFill>
                  </a:tcPr>
                </a:tc>
                <a:tc>
                  <a:txBody>
                    <a:bodyPr/>
                    <a:lstStyle/>
                    <a:p>
                      <a:pPr algn="ctr"/>
                      <a:r>
                        <a:rPr lang="tr-TR" sz="2000" dirty="0" smtClean="0"/>
                        <a:t>Durumu</a:t>
                      </a:r>
                      <a:endParaRPr lang="tr-TR" sz="2000" dirty="0"/>
                    </a:p>
                  </a:txBody>
                  <a:tcPr>
                    <a:solidFill>
                      <a:schemeClr val="accent5">
                        <a:lumMod val="75000"/>
                      </a:schemeClr>
                    </a:solidFill>
                  </a:tcPr>
                </a:tc>
                <a:extLst>
                  <a:ext uri="{0D108BD9-81ED-4DB2-BD59-A6C34878D82A}">
                    <a16:rowId xmlns:a16="http://schemas.microsoft.com/office/drawing/2014/main" val="10000"/>
                  </a:ext>
                </a:extLst>
              </a:tr>
              <a:tr h="463726">
                <a:tc>
                  <a:txBody>
                    <a:bodyPr/>
                    <a:lstStyle/>
                    <a:p>
                      <a:pPr algn="l" fontAlgn="t"/>
                      <a:r>
                        <a:rPr lang="en-US" sz="1400" b="0" i="0" u="none" strike="noStrike">
                          <a:effectLst/>
                          <a:latin typeface="Calibri" panose="020F0502020204030204" pitchFamily="34" charset="0"/>
                        </a:rPr>
                        <a:t>Z1-Akademik personelin sayıca yetersiz olması</a:t>
                      </a:r>
                    </a:p>
                  </a:txBody>
                  <a:tcPr marL="9525" marR="9525" marT="9525"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zayıf)</a:t>
                      </a:r>
                      <a:r>
                        <a:rPr lang="tr-TR" sz="1200" dirty="0" smtClean="0">
                          <a:latin typeface="Wingdings" panose="05000000000000000000" pitchFamily="2" charset="2"/>
                        </a:rPr>
                        <a:t> </a:t>
                      </a:r>
                    </a:p>
                  </a:txBody>
                  <a:tcPr/>
                </a:tc>
                <a:extLst>
                  <a:ext uri="{0D108BD9-81ED-4DB2-BD59-A6C34878D82A}">
                    <a16:rowId xmlns:a16="http://schemas.microsoft.com/office/drawing/2014/main" val="10001"/>
                  </a:ext>
                </a:extLst>
              </a:tr>
              <a:tr h="510545">
                <a:tc>
                  <a:txBody>
                    <a:bodyPr/>
                    <a:lstStyle/>
                    <a:p>
                      <a:pPr algn="l" fontAlgn="t"/>
                      <a:r>
                        <a:rPr lang="en-US" sz="1400" b="0" i="0" u="none" strike="noStrike" dirty="0" smtClean="0">
                          <a:effectLst/>
                          <a:latin typeface="Calibri" panose="020F0502020204030204" pitchFamily="34" charset="0"/>
                        </a:rPr>
                        <a:t>Z2-Akademik </a:t>
                      </a:r>
                      <a:r>
                        <a:rPr lang="en-US" sz="1400" b="0" i="0" u="none" strike="noStrike" dirty="0" err="1" smtClean="0">
                          <a:effectLst/>
                          <a:latin typeface="Calibri" panose="020F0502020204030204" pitchFamily="34" charset="0"/>
                        </a:rPr>
                        <a:t>ve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idari</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işleyişte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iş</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tanımlarının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görev</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alanlarının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belirsizliği</a:t>
                      </a:r>
                      <a:r>
                        <a:rPr lang="en-US" sz="1400" b="0" i="0" u="none" strike="noStrike" dirty="0" smtClean="0">
                          <a:effectLst/>
                          <a:latin typeface="Calibri" panose="020F0502020204030204" pitchFamily="34" charset="0"/>
                        </a:rPr>
                        <a:t> </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(Güçlüye döndü</a:t>
                      </a:r>
                      <a:r>
                        <a:rPr lang="tr-TR" sz="1200" b="0" i="0" u="none" strike="noStrike" baseline="0" dirty="0" smtClean="0">
                          <a:solidFill>
                            <a:srgbClr val="000000"/>
                          </a:solidFill>
                          <a:effectLst/>
                          <a:latin typeface="Arial" panose="020B0604020202020204" pitchFamily="34" charset="0"/>
                        </a:rPr>
                        <a:t>)</a:t>
                      </a:r>
                      <a:r>
                        <a:rPr lang="tr-TR" sz="1200" dirty="0" smtClean="0">
                          <a:latin typeface="Wingdings" panose="05000000000000000000" pitchFamily="2" charset="2"/>
                        </a:rPr>
                        <a:t> </a:t>
                      </a:r>
                    </a:p>
                  </a:txBody>
                  <a:tcPr/>
                </a:tc>
                <a:extLst>
                  <a:ext uri="{0D108BD9-81ED-4DB2-BD59-A6C34878D82A}">
                    <a16:rowId xmlns:a16="http://schemas.microsoft.com/office/drawing/2014/main" val="2749583179"/>
                  </a:ext>
                </a:extLst>
              </a:tr>
              <a:tr h="463726">
                <a:tc>
                  <a:txBody>
                    <a:bodyPr/>
                    <a:lstStyle/>
                    <a:p>
                      <a:pPr algn="l" fontAlgn="t"/>
                      <a:r>
                        <a:rPr lang="en-US" sz="1400" b="0" i="0" u="none" strike="noStrike" dirty="0">
                          <a:effectLst/>
                          <a:latin typeface="Calibri" panose="020F0502020204030204" pitchFamily="34" charset="0"/>
                        </a:rPr>
                        <a:t>Z3-Üretilen </a:t>
                      </a:r>
                      <a:r>
                        <a:rPr lang="en-US" sz="1400" b="0" i="0" u="none" strike="noStrike" dirty="0" err="1">
                          <a:effectLst/>
                          <a:latin typeface="Calibri" panose="020F0502020204030204" pitchFamily="34" charset="0"/>
                        </a:rPr>
                        <a:t>yayınların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azlığı</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zayıf)</a:t>
                      </a:r>
                      <a:r>
                        <a:rPr lang="tr-TR" sz="1200" dirty="0" smtClean="0">
                          <a:latin typeface="Wingdings" panose="05000000000000000000" pitchFamily="2" charset="2"/>
                        </a:rPr>
                        <a:t> </a:t>
                      </a:r>
                    </a:p>
                  </a:txBody>
                  <a:tcPr/>
                </a:tc>
                <a:extLst>
                  <a:ext uri="{0D108BD9-81ED-4DB2-BD59-A6C34878D82A}">
                    <a16:rowId xmlns:a16="http://schemas.microsoft.com/office/drawing/2014/main" val="2581817691"/>
                  </a:ext>
                </a:extLst>
              </a:tr>
              <a:tr h="510545">
                <a:tc>
                  <a:txBody>
                    <a:bodyPr/>
                    <a:lstStyle/>
                    <a:p>
                      <a:pPr algn="l" fontAlgn="t"/>
                      <a:r>
                        <a:rPr lang="en-US" sz="1400" b="0" i="0" u="none" strike="noStrike" dirty="0">
                          <a:effectLst/>
                          <a:latin typeface="Calibri" panose="020F0502020204030204" pitchFamily="34" charset="0"/>
                        </a:rPr>
                        <a:t>Z4- </a:t>
                      </a:r>
                      <a:r>
                        <a:rPr lang="en-US" sz="1400" b="0" i="0" u="none" strike="noStrike" dirty="0" err="1">
                          <a:effectLst/>
                          <a:latin typeface="Calibri" panose="020F0502020204030204" pitchFamily="34" charset="0"/>
                        </a:rPr>
                        <a:t>Derslik</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ve</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stüdyoların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mimari</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ve</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teknik</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bakımdan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yetersiz</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olması</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zayıf)</a:t>
                      </a:r>
                      <a:r>
                        <a:rPr lang="tr-TR" sz="1200" dirty="0" smtClean="0">
                          <a:latin typeface="Wingdings" panose="05000000000000000000" pitchFamily="2" charset="2"/>
                        </a:rPr>
                        <a:t> </a:t>
                      </a:r>
                    </a:p>
                  </a:txBody>
                  <a:tcPr/>
                </a:tc>
                <a:extLst>
                  <a:ext uri="{0D108BD9-81ED-4DB2-BD59-A6C34878D82A}">
                    <a16:rowId xmlns:a16="http://schemas.microsoft.com/office/drawing/2014/main" val="900824453"/>
                  </a:ext>
                </a:extLst>
              </a:tr>
              <a:tr h="510545">
                <a:tc>
                  <a:txBody>
                    <a:bodyPr/>
                    <a:lstStyle/>
                    <a:p>
                      <a:pPr algn="l" fontAlgn="t"/>
                      <a:r>
                        <a:rPr lang="en-US" sz="1400" b="0" i="0" u="none" strike="noStrike">
                          <a:effectLst/>
                          <a:latin typeface="Calibri" panose="020F0502020204030204" pitchFamily="34" charset="0"/>
                        </a:rPr>
                        <a:t>Z5- Derslik ve stüdyo sayısının yetersiz olması, sergi, atölye vb. mekanların eksikliği</a:t>
                      </a:r>
                    </a:p>
                  </a:txBody>
                  <a:tcPr marL="9525" marR="9525" marT="9525" marB="0"/>
                </a:tc>
                <a:tc>
                  <a:txBody>
                    <a:bodyPr/>
                    <a:lstStyle/>
                    <a:p>
                      <a:pPr algn="l"/>
                      <a:r>
                        <a:rPr lang="tr-TR" sz="2000" dirty="0" smtClean="0">
                          <a:latin typeface="Wingdings" panose="05000000000000000000" pitchFamily="2" charset="2"/>
                        </a:rPr>
                        <a:t>L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zayıf)</a:t>
                      </a:r>
                      <a:r>
                        <a:rPr lang="tr-TR" sz="1200" dirty="0" smtClean="0">
                          <a:latin typeface="Wingdings" panose="05000000000000000000" pitchFamily="2" charset="2"/>
                        </a:rPr>
                        <a:t> </a:t>
                      </a:r>
                    </a:p>
                  </a:txBody>
                  <a:tcPr/>
                </a:tc>
                <a:extLst>
                  <a:ext uri="{0D108BD9-81ED-4DB2-BD59-A6C34878D82A}">
                    <a16:rowId xmlns:a16="http://schemas.microsoft.com/office/drawing/2014/main" val="87641397"/>
                  </a:ext>
                </a:extLst>
              </a:tr>
              <a:tr h="510545">
                <a:tc>
                  <a:txBody>
                    <a:bodyPr/>
                    <a:lstStyle/>
                    <a:p>
                      <a:pPr algn="l" fontAlgn="t"/>
                      <a:r>
                        <a:rPr lang="en-US" sz="1400" b="0" i="0" u="none" strike="noStrike">
                          <a:effectLst/>
                          <a:latin typeface="Calibri" panose="020F0502020204030204" pitchFamily="34" charset="0"/>
                        </a:rPr>
                        <a:t>Z6-Bilgisayarlı grafik tasarım, aydınlatma laboratuvarları ve maket atölyelerinin bulunmaması</a:t>
                      </a:r>
                    </a:p>
                  </a:txBody>
                  <a:tcPr marL="9525" marR="9525" marT="9525" marB="0"/>
                </a:tc>
                <a:tc>
                  <a:txBody>
                    <a:bodyPr/>
                    <a:lstStyle/>
                    <a:p>
                      <a:pPr algn="l"/>
                      <a:r>
                        <a:rPr lang="tr-TR" sz="2000" dirty="0" smtClean="0">
                          <a:latin typeface="Wingdings" panose="05000000000000000000" pitchFamily="2" charset="2"/>
                        </a:rPr>
                        <a:t>L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zayıf)</a:t>
                      </a:r>
                      <a:r>
                        <a:rPr lang="tr-TR" sz="1200" dirty="0" smtClean="0">
                          <a:latin typeface="Wingdings" panose="05000000000000000000" pitchFamily="2" charset="2"/>
                        </a:rPr>
                        <a:t> </a:t>
                      </a:r>
                    </a:p>
                  </a:txBody>
                  <a:tcPr/>
                </a:tc>
                <a:extLst>
                  <a:ext uri="{0D108BD9-81ED-4DB2-BD59-A6C34878D82A}">
                    <a16:rowId xmlns:a16="http://schemas.microsoft.com/office/drawing/2014/main" val="751650143"/>
                  </a:ext>
                </a:extLst>
              </a:tr>
              <a:tr h="463726">
                <a:tc>
                  <a:txBody>
                    <a:bodyPr/>
                    <a:lstStyle/>
                    <a:p>
                      <a:pPr algn="l" fontAlgn="t"/>
                      <a:r>
                        <a:rPr lang="en-US" sz="1400" b="0" i="0" u="none" strike="noStrike">
                          <a:effectLst/>
                          <a:latin typeface="Calibri" panose="020F0502020204030204" pitchFamily="34" charset="0"/>
                        </a:rPr>
                        <a:t>Z7-Bilgisayar donanım ve yazılım eksikliği</a:t>
                      </a:r>
                    </a:p>
                  </a:txBody>
                  <a:tcPr marL="9525" marR="9525" marT="9525"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zayıf)</a:t>
                      </a:r>
                      <a:r>
                        <a:rPr lang="tr-TR" sz="1200" dirty="0" smtClean="0">
                          <a:latin typeface="Wingdings" panose="05000000000000000000" pitchFamily="2" charset="2"/>
                        </a:rPr>
                        <a:t> </a:t>
                      </a:r>
                    </a:p>
                  </a:txBody>
                  <a:tcPr/>
                </a:tc>
                <a:extLst>
                  <a:ext uri="{0D108BD9-81ED-4DB2-BD59-A6C34878D82A}">
                    <a16:rowId xmlns:a16="http://schemas.microsoft.com/office/drawing/2014/main" val="1004027923"/>
                  </a:ext>
                </a:extLst>
              </a:tr>
              <a:tr h="463726">
                <a:tc>
                  <a:txBody>
                    <a:bodyPr/>
                    <a:lstStyle/>
                    <a:p>
                      <a:pPr algn="l" fontAlgn="t"/>
                      <a:r>
                        <a:rPr lang="en-US" sz="1400" b="0" i="0" u="none" strike="noStrike">
                          <a:effectLst/>
                          <a:latin typeface="Calibri" panose="020F0502020204030204" pitchFamily="34" charset="0"/>
                        </a:rPr>
                        <a:t>Z8- 24 saat açık tasarım stüdyosunun olmaması</a:t>
                      </a:r>
                    </a:p>
                  </a:txBody>
                  <a:tcPr marL="9525" marR="9525" marT="9525"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a:t>
                      </a:r>
                      <a:r>
                        <a:rPr lang="tr-TR" sz="1200" baseline="0" dirty="0" smtClean="0">
                          <a:latin typeface="Arial" panose="020B0604020202020204" pitchFamily="34" charset="0"/>
                          <a:cs typeface="Arial" panose="020B0604020202020204" pitchFamily="34" charset="0"/>
                        </a:rPr>
                        <a:t>      </a:t>
                      </a:r>
                      <a:r>
                        <a:rPr lang="tr-TR" sz="1200" b="0" i="0" u="none" strike="noStrike" dirty="0" smtClean="0">
                          <a:solidFill>
                            <a:srgbClr val="000000"/>
                          </a:solidFill>
                          <a:effectLst/>
                          <a:latin typeface="Arial" panose="020B0604020202020204" pitchFamily="34" charset="0"/>
                          <a:cs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cs typeface="Arial" panose="020B0604020202020204" pitchFamily="34" charset="0"/>
                        </a:rPr>
                        <a:t> zayıf)</a:t>
                      </a:r>
                      <a:r>
                        <a:rPr lang="tr-TR" sz="1200" dirty="0" smtClean="0">
                          <a:latin typeface="Arial" panose="020B0604020202020204" pitchFamily="34" charset="0"/>
                          <a:cs typeface="Arial" panose="020B0604020202020204" pitchFamily="34" charset="0"/>
                        </a:rPr>
                        <a:t> </a:t>
                      </a:r>
                    </a:p>
                  </a:txBody>
                  <a:tcPr/>
                </a:tc>
                <a:extLst>
                  <a:ext uri="{0D108BD9-81ED-4DB2-BD59-A6C34878D82A}">
                    <a16:rowId xmlns:a16="http://schemas.microsoft.com/office/drawing/2014/main" val="119177090"/>
                  </a:ext>
                </a:extLst>
              </a:tr>
              <a:tr h="463726">
                <a:tc>
                  <a:txBody>
                    <a:bodyPr/>
                    <a:lstStyle/>
                    <a:p>
                      <a:pPr algn="l" fontAlgn="t"/>
                      <a:r>
                        <a:rPr lang="en-US" sz="1400" b="0" i="0" u="none" strike="noStrike" dirty="0">
                          <a:effectLst/>
                          <a:latin typeface="Calibri" panose="020F0502020204030204" pitchFamily="34" charset="0"/>
                        </a:rPr>
                        <a:t>Z9-Akreditasyon </a:t>
                      </a:r>
                      <a:r>
                        <a:rPr lang="en-US" sz="1400" b="0" i="0" u="none" strike="noStrike" dirty="0" err="1">
                          <a:effectLst/>
                          <a:latin typeface="Calibri" panose="020F0502020204030204" pitchFamily="34" charset="0"/>
                        </a:rPr>
                        <a:t>bulunmaması</a:t>
                      </a:r>
                      <a:r>
                        <a:rPr lang="en-US" sz="1400" b="0" i="0" u="none" strike="noStrike" dirty="0">
                          <a:effectLst/>
                          <a:latin typeface="Calibri" panose="020F0502020204030204" pitchFamily="34" charset="0"/>
                        </a:rPr>
                        <a:t> </a:t>
                      </a:r>
                    </a:p>
                  </a:txBody>
                  <a:tcPr marL="9525" marR="9525" marT="9525"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zayıf)</a:t>
                      </a:r>
                      <a:r>
                        <a:rPr lang="tr-TR" sz="1200" dirty="0" smtClean="0">
                          <a:latin typeface="Wingdings" panose="05000000000000000000" pitchFamily="2" charset="2"/>
                        </a:rPr>
                        <a:t> </a:t>
                      </a:r>
                    </a:p>
                  </a:txBody>
                  <a:tcPr/>
                </a:tc>
                <a:extLst>
                  <a:ext uri="{0D108BD9-81ED-4DB2-BD59-A6C34878D82A}">
                    <a16:rowId xmlns:a16="http://schemas.microsoft.com/office/drawing/2014/main" val="1166666426"/>
                  </a:ext>
                </a:extLst>
              </a:tr>
            </a:tbl>
          </a:graphicData>
        </a:graphic>
      </p:graphicFrame>
      <p:pic>
        <p:nvPicPr>
          <p:cNvPr id="9" name="Resim 8"/>
          <p:cNvPicPr/>
          <p:nvPr/>
        </p:nvPicPr>
        <p:blipFill>
          <a:blip r:embed="rId2"/>
          <a:stretch>
            <a:fillRect/>
          </a:stretch>
        </p:blipFill>
        <p:spPr>
          <a:xfrm>
            <a:off x="323528" y="443643"/>
            <a:ext cx="2736304" cy="576064"/>
          </a:xfrm>
          <a:prstGeom prst="rect">
            <a:avLst/>
          </a:prstGeom>
        </p:spPr>
      </p:pic>
    </p:spTree>
    <p:extLst>
      <p:ext uri="{BB962C8B-B14F-4D97-AF65-F5344CB8AC3E}">
        <p14:creationId xmlns:p14="http://schemas.microsoft.com/office/powerpoint/2010/main" val="11973197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62187" y="78037"/>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İÇ DENETİMLER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 name="Slayt Numarası Yer Tutucusu 2"/>
          <p:cNvSpPr>
            <a:spLocks noGrp="1"/>
          </p:cNvSpPr>
          <p:nvPr>
            <p:ph type="sldNum" sz="quarter" idx="12"/>
          </p:nvPr>
        </p:nvSpPr>
        <p:spPr/>
        <p:txBody>
          <a:bodyPr/>
          <a:lstStyle/>
          <a:p>
            <a:fld id="{439F893C-C32F-4835-A1E5-850973405C58}" type="slidenum">
              <a:rPr lang="tr-TR" smtClean="0"/>
              <a:t>30</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pic>
        <p:nvPicPr>
          <p:cNvPr id="73" name="Resim 72"/>
          <p:cNvPicPr>
            <a:picLocks noChangeAspect="1"/>
          </p:cNvPicPr>
          <p:nvPr/>
        </p:nvPicPr>
        <p:blipFill>
          <a:blip r:embed="rId3"/>
          <a:stretch>
            <a:fillRect/>
          </a:stretch>
        </p:blipFill>
        <p:spPr>
          <a:xfrm>
            <a:off x="1835696" y="653528"/>
            <a:ext cx="3544212" cy="6189546"/>
          </a:xfrm>
          <a:prstGeom prst="rect">
            <a:avLst/>
          </a:prstGeom>
        </p:spPr>
      </p:pic>
      <p:sp>
        <p:nvSpPr>
          <p:cNvPr id="74" name="Dikdörtgen 73"/>
          <p:cNvSpPr/>
          <p:nvPr/>
        </p:nvSpPr>
        <p:spPr>
          <a:xfrm>
            <a:off x="5611438" y="2894027"/>
            <a:ext cx="4572000" cy="646331"/>
          </a:xfrm>
          <a:prstGeom prst="rect">
            <a:avLst/>
          </a:prstGeom>
        </p:spPr>
        <p:txBody>
          <a:bodyPr>
            <a:spAutoFit/>
          </a:bodyPr>
          <a:lstStyle/>
          <a:p>
            <a:r>
              <a:rPr lang="en-US" dirty="0">
                <a:solidFill>
                  <a:srgbClr val="000000"/>
                </a:solidFill>
                <a:latin typeface="Calibri" panose="020F0502020204030204" pitchFamily="34" charset="0"/>
              </a:rPr>
              <a:t>KYS İÇ DENETİM BAŞARI PUANI	</a:t>
            </a:r>
            <a:endParaRPr lang="tr-TR" dirty="0" smtClean="0">
              <a:solidFill>
                <a:srgbClr val="000000"/>
              </a:solidFill>
              <a:latin typeface="Calibri" panose="020F0502020204030204" pitchFamily="34" charset="0"/>
            </a:endParaRPr>
          </a:p>
          <a:p>
            <a:r>
              <a:rPr lang="en-US" dirty="0" smtClean="0">
                <a:solidFill>
                  <a:srgbClr val="000000"/>
                </a:solidFill>
                <a:latin typeface="Calibri" panose="020F0502020204030204" pitchFamily="34" charset="0"/>
              </a:rPr>
              <a:t>91</a:t>
            </a:r>
            <a:r>
              <a:rPr lang="en-US" dirty="0">
                <a:solidFill>
                  <a:srgbClr val="000000"/>
                </a:solidFill>
                <a:latin typeface="Calibri" panose="020F0502020204030204" pitchFamily="34" charset="0"/>
              </a:rPr>
              <a:t>%	</a:t>
            </a:r>
          </a:p>
        </p:txBody>
      </p:sp>
    </p:spTree>
    <p:extLst>
      <p:ext uri="{BB962C8B-B14F-4D97-AF65-F5344CB8AC3E}">
        <p14:creationId xmlns:p14="http://schemas.microsoft.com/office/powerpoint/2010/main" val="35119997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63688" y="206816"/>
            <a:ext cx="7720208"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DEĞİŞİKLİKLERİN YÖNETİMİ</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5" name="Slayt Numarası Yer Tutucusu 64"/>
          <p:cNvSpPr>
            <a:spLocks noGrp="1"/>
          </p:cNvSpPr>
          <p:nvPr>
            <p:ph type="sldNum" sz="quarter" idx="12"/>
          </p:nvPr>
        </p:nvSpPr>
        <p:spPr/>
        <p:txBody>
          <a:bodyPr/>
          <a:lstStyle/>
          <a:p>
            <a:fld id="{439F893C-C32F-4835-A1E5-850973405C58}" type="slidenum">
              <a:rPr lang="tr-TR" smtClean="0"/>
              <a:t>31</a:t>
            </a:fld>
            <a:endParaRPr lang="tr-TR"/>
          </a:p>
        </p:txBody>
      </p:sp>
      <p:sp>
        <p:nvSpPr>
          <p:cNvPr id="67" name="Metin kutusu 66"/>
          <p:cNvSpPr txBox="1"/>
          <p:nvPr/>
        </p:nvSpPr>
        <p:spPr>
          <a:xfrm>
            <a:off x="20434" y="981516"/>
            <a:ext cx="9169173" cy="646331"/>
          </a:xfrm>
          <a:prstGeom prst="rect">
            <a:avLst/>
          </a:prstGeom>
          <a:noFill/>
        </p:spPr>
        <p:txBody>
          <a:bodyPr wrap="square" rtlCol="0">
            <a:spAutoFit/>
          </a:bodyPr>
          <a:lstStyle/>
          <a:p>
            <a:r>
              <a:rPr lang="tr-TR" b="1" dirty="0" smtClean="0"/>
              <a:t>Son 6 aydır süreçlerinizde oluşan bir değişiklik var ise bu değişiklik sebeplerini değişiklik formlarına aktararak yapıştırınız.</a:t>
            </a:r>
          </a:p>
        </p:txBody>
      </p:sp>
      <p:pic>
        <p:nvPicPr>
          <p:cNvPr id="66" name="Resim 65"/>
          <p:cNvPicPr/>
          <p:nvPr/>
        </p:nvPicPr>
        <p:blipFill>
          <a:blip r:embed="rId2"/>
          <a:stretch>
            <a:fillRect/>
          </a:stretch>
        </p:blipFill>
        <p:spPr>
          <a:xfrm>
            <a:off x="20434" y="188640"/>
            <a:ext cx="2736304" cy="576064"/>
          </a:xfrm>
          <a:prstGeom prst="rect">
            <a:avLst/>
          </a:prstGeom>
        </p:spPr>
      </p:pic>
      <p:graphicFrame>
        <p:nvGraphicFramePr>
          <p:cNvPr id="2" name="Tablo 1"/>
          <p:cNvGraphicFramePr>
            <a:graphicFrameLocks noGrp="1"/>
          </p:cNvGraphicFramePr>
          <p:nvPr>
            <p:extLst>
              <p:ext uri="{D42A27DB-BD31-4B8C-83A1-F6EECF244321}">
                <p14:modId xmlns:p14="http://schemas.microsoft.com/office/powerpoint/2010/main" val="2342669375"/>
              </p:ext>
            </p:extLst>
          </p:nvPr>
        </p:nvGraphicFramePr>
        <p:xfrm>
          <a:off x="20434" y="1716767"/>
          <a:ext cx="9016062" cy="4683774"/>
        </p:xfrm>
        <a:graphic>
          <a:graphicData uri="http://schemas.openxmlformats.org/drawingml/2006/table">
            <a:tbl>
              <a:tblPr firstRow="1" bandRow="1" bandCol="1">
                <a:tableStyleId>{72833802-FEF1-4C79-8D5D-14CF1EAF98D9}</a:tableStyleId>
              </a:tblPr>
              <a:tblGrid>
                <a:gridCol w="4508031">
                  <a:extLst>
                    <a:ext uri="{9D8B030D-6E8A-4147-A177-3AD203B41FA5}">
                      <a16:colId xmlns:a16="http://schemas.microsoft.com/office/drawing/2014/main" val="2066612505"/>
                    </a:ext>
                  </a:extLst>
                </a:gridCol>
                <a:gridCol w="4508031">
                  <a:extLst>
                    <a:ext uri="{9D8B030D-6E8A-4147-A177-3AD203B41FA5}">
                      <a16:colId xmlns:a16="http://schemas.microsoft.com/office/drawing/2014/main" val="471186808"/>
                    </a:ext>
                  </a:extLst>
                </a:gridCol>
              </a:tblGrid>
              <a:tr h="748458">
                <a:tc>
                  <a:txBody>
                    <a:bodyPr/>
                    <a:lstStyle/>
                    <a:p>
                      <a:r>
                        <a:rPr lang="tr-TR" dirty="0" smtClean="0"/>
                        <a:t>SÜREÇ DEĞİŞİKLİĞİ</a:t>
                      </a:r>
                      <a:endParaRPr lang="en-US" dirty="0">
                        <a:solidFill>
                          <a:schemeClr val="tx1"/>
                        </a:solidFill>
                      </a:endParaRPr>
                    </a:p>
                  </a:txBody>
                  <a:tcPr/>
                </a:tc>
                <a:tc>
                  <a:txBody>
                    <a:bodyPr/>
                    <a:lstStyle/>
                    <a:p>
                      <a:r>
                        <a:rPr lang="tr-TR" dirty="0" smtClean="0"/>
                        <a:t>SEBEBİ</a:t>
                      </a:r>
                      <a:endParaRPr lang="en-US" dirty="0">
                        <a:solidFill>
                          <a:schemeClr val="tx1"/>
                        </a:solidFill>
                      </a:endParaRPr>
                    </a:p>
                  </a:txBody>
                  <a:tcPr/>
                </a:tc>
                <a:extLst>
                  <a:ext uri="{0D108BD9-81ED-4DB2-BD59-A6C34878D82A}">
                    <a16:rowId xmlns:a16="http://schemas.microsoft.com/office/drawing/2014/main" val="1581561681"/>
                  </a:ext>
                </a:extLst>
              </a:tr>
              <a:tr h="917796">
                <a:tc>
                  <a:txBody>
                    <a:bodyPr/>
                    <a:lstStyle/>
                    <a:p>
                      <a:r>
                        <a:rPr lang="tr-TR" dirty="0" smtClean="0"/>
                        <a:t>Fakülte Dekan, Dekan Yardımcıları, Mimarlık</a:t>
                      </a:r>
                      <a:r>
                        <a:rPr lang="tr-TR" baseline="0" dirty="0" smtClean="0"/>
                        <a:t> Bölüm Başkanı pozisyonlarında değişiklik / atamalar</a:t>
                      </a:r>
                      <a:endParaRPr lang="en-US" dirty="0"/>
                    </a:p>
                  </a:txBody>
                  <a:tcPr/>
                </a:tc>
                <a:tc>
                  <a:txBody>
                    <a:bodyPr/>
                    <a:lstStyle/>
                    <a:p>
                      <a:r>
                        <a:rPr lang="tr-TR" dirty="0" smtClean="0"/>
                        <a:t>Fakülte ve bağlı</a:t>
                      </a:r>
                      <a:r>
                        <a:rPr lang="tr-TR" baseline="0" dirty="0" smtClean="0"/>
                        <a:t> olan bölümlerin yönetimlerinin güçlendirilmesi ve </a:t>
                      </a:r>
                      <a:r>
                        <a:rPr lang="tr-TR" baseline="0" dirty="0" err="1" smtClean="0"/>
                        <a:t>sistematize</a:t>
                      </a:r>
                      <a:r>
                        <a:rPr lang="tr-TR" baseline="0" dirty="0" smtClean="0"/>
                        <a:t> edilmesi amaçlanmıştır.</a:t>
                      </a:r>
                      <a:endParaRPr lang="en-US" dirty="0"/>
                    </a:p>
                  </a:txBody>
                  <a:tcPr/>
                </a:tc>
                <a:extLst>
                  <a:ext uri="{0D108BD9-81ED-4DB2-BD59-A6C34878D82A}">
                    <a16:rowId xmlns:a16="http://schemas.microsoft.com/office/drawing/2014/main" val="1618075974"/>
                  </a:ext>
                </a:extLst>
              </a:tr>
              <a:tr h="1126099">
                <a:tc>
                  <a:txBody>
                    <a:bodyPr/>
                    <a:lstStyle/>
                    <a:p>
                      <a:endParaRPr lang="tr-TR" dirty="0" smtClean="0"/>
                    </a:p>
                    <a:p>
                      <a:r>
                        <a:rPr lang="tr-TR" dirty="0" smtClean="0"/>
                        <a:t>Bölüm içinde </a:t>
                      </a:r>
                      <a:r>
                        <a:rPr lang="tr-TR" baseline="0" dirty="0" smtClean="0"/>
                        <a:t>akademik ve idari işlerin yerine getirilmesinde görev alacak komisyonların oluşturulması</a:t>
                      </a:r>
                      <a:endParaRPr lang="en-US" dirty="0"/>
                    </a:p>
                  </a:txBody>
                  <a:tcPr/>
                </a:tc>
                <a:tc>
                  <a:txBody>
                    <a:bodyPr/>
                    <a:lstStyle/>
                    <a:p>
                      <a:r>
                        <a:rPr lang="tr-TR" dirty="0" smtClean="0"/>
                        <a:t>Akademik</a:t>
                      </a:r>
                      <a:r>
                        <a:rPr lang="tr-TR" baseline="0" dirty="0" smtClean="0"/>
                        <a:t> ve idari süreçlerde ortak çalışma ortamının oluşturulması ve iş yükünün dengeli dağıtılması yoluyla işleyişin düzenlenmesi hedeflenmektedir.</a:t>
                      </a:r>
                      <a:endParaRPr lang="en-US" dirty="0"/>
                    </a:p>
                  </a:txBody>
                  <a:tcPr/>
                </a:tc>
                <a:extLst>
                  <a:ext uri="{0D108BD9-81ED-4DB2-BD59-A6C34878D82A}">
                    <a16:rowId xmlns:a16="http://schemas.microsoft.com/office/drawing/2014/main" val="2787718610"/>
                  </a:ext>
                </a:extLst>
              </a:tr>
              <a:tr h="748458">
                <a:tc>
                  <a:txBody>
                    <a:bodyPr/>
                    <a:lstStyle/>
                    <a:p>
                      <a:r>
                        <a:rPr lang="tr-TR" dirty="0" smtClean="0"/>
                        <a:t>Mimarlık </a:t>
                      </a:r>
                      <a:r>
                        <a:rPr lang="tr-TR" baseline="0" dirty="0" smtClean="0"/>
                        <a:t>Lisans Müfredatında değişiklik</a:t>
                      </a:r>
                      <a:endParaRPr lang="en-US" dirty="0"/>
                    </a:p>
                  </a:txBody>
                  <a:tcPr/>
                </a:tc>
                <a:tc>
                  <a:txBody>
                    <a:bodyPr/>
                    <a:lstStyle/>
                    <a:p>
                      <a:r>
                        <a:rPr lang="tr-TR" dirty="0" smtClean="0"/>
                        <a:t>Eğitim</a:t>
                      </a:r>
                      <a:r>
                        <a:rPr lang="tr-TR" baseline="0" dirty="0" smtClean="0"/>
                        <a:t> programlarının akreditasyon ve sektör gerekliliklerine uygun hale getirilmesi amaçlanmıştır.</a:t>
                      </a:r>
                      <a:endParaRPr lang="en-US" dirty="0"/>
                    </a:p>
                  </a:txBody>
                  <a:tcPr/>
                </a:tc>
                <a:extLst>
                  <a:ext uri="{0D108BD9-81ED-4DB2-BD59-A6C34878D82A}">
                    <a16:rowId xmlns:a16="http://schemas.microsoft.com/office/drawing/2014/main" val="480741430"/>
                  </a:ext>
                </a:extLst>
              </a:tr>
              <a:tr h="748458">
                <a:tc>
                  <a:txBody>
                    <a:bodyPr/>
                    <a:lstStyle/>
                    <a:p>
                      <a:r>
                        <a:rPr lang="tr-TR" dirty="0" smtClean="0"/>
                        <a:t>Tasarım Dersleri</a:t>
                      </a:r>
                      <a:r>
                        <a:rPr lang="tr-TR" baseline="0" dirty="0" smtClean="0"/>
                        <a:t> ve</a:t>
                      </a:r>
                      <a:r>
                        <a:rPr lang="tr-TR" dirty="0" smtClean="0"/>
                        <a:t> Mimari</a:t>
                      </a:r>
                      <a:r>
                        <a:rPr lang="tr-TR" baseline="0" dirty="0" smtClean="0"/>
                        <a:t> Tasarım VIII dersleri için ayrı yönergelerin hazırlanması</a:t>
                      </a:r>
                      <a:endParaRPr lang="en-US" dirty="0"/>
                    </a:p>
                  </a:txBody>
                  <a:tcPr/>
                </a:tc>
                <a:tc>
                  <a:txBody>
                    <a:bodyPr/>
                    <a:lstStyle/>
                    <a:p>
                      <a:r>
                        <a:rPr lang="tr-TR" dirty="0" smtClean="0"/>
                        <a:t>Uygulama ağırlıklı proje derslerinin</a:t>
                      </a:r>
                      <a:r>
                        <a:rPr lang="tr-TR" baseline="0" dirty="0" smtClean="0"/>
                        <a:t> yürütülmesi ve değerlendirilmesi yönerge esasları ile düzenlenmiştir.</a:t>
                      </a:r>
                      <a:endParaRPr lang="en-US" dirty="0"/>
                    </a:p>
                  </a:txBody>
                  <a:tcPr/>
                </a:tc>
                <a:extLst>
                  <a:ext uri="{0D108BD9-81ED-4DB2-BD59-A6C34878D82A}">
                    <a16:rowId xmlns:a16="http://schemas.microsoft.com/office/drawing/2014/main" val="1416326368"/>
                  </a:ext>
                </a:extLst>
              </a:tr>
            </a:tbl>
          </a:graphicData>
        </a:graphic>
      </p:graphicFrame>
    </p:spTree>
    <p:extLst>
      <p:ext uri="{BB962C8B-B14F-4D97-AF65-F5344CB8AC3E}">
        <p14:creationId xmlns:p14="http://schemas.microsoft.com/office/powerpoint/2010/main" val="3324489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02024" y="174194"/>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KAYNAK İHTİYACI</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 name="Slayt Numarası Yer Tutucusu 2"/>
          <p:cNvSpPr>
            <a:spLocks noGrp="1"/>
          </p:cNvSpPr>
          <p:nvPr>
            <p:ph type="sldNum" sz="quarter" idx="12"/>
          </p:nvPr>
        </p:nvSpPr>
        <p:spPr/>
        <p:txBody>
          <a:bodyPr/>
          <a:lstStyle/>
          <a:p>
            <a:fld id="{439F893C-C32F-4835-A1E5-850973405C58}" type="slidenum">
              <a:rPr lang="tr-TR" smtClean="0"/>
              <a:t>32</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graphicFrame>
        <p:nvGraphicFramePr>
          <p:cNvPr id="67" name="Tablo 66"/>
          <p:cNvGraphicFramePr>
            <a:graphicFrameLocks noGrp="1"/>
          </p:cNvGraphicFramePr>
          <p:nvPr>
            <p:extLst>
              <p:ext uri="{D42A27DB-BD31-4B8C-83A1-F6EECF244321}">
                <p14:modId xmlns:p14="http://schemas.microsoft.com/office/powerpoint/2010/main" val="2269198200"/>
              </p:ext>
            </p:extLst>
          </p:nvPr>
        </p:nvGraphicFramePr>
        <p:xfrm>
          <a:off x="51623" y="899900"/>
          <a:ext cx="9016062" cy="4509704"/>
        </p:xfrm>
        <a:graphic>
          <a:graphicData uri="http://schemas.openxmlformats.org/drawingml/2006/table">
            <a:tbl>
              <a:tblPr firstRow="1" bandRow="1" bandCol="1">
                <a:tableStyleId>{912C8C85-51F0-491E-9774-3900AFEF0FD7}</a:tableStyleId>
              </a:tblPr>
              <a:tblGrid>
                <a:gridCol w="4508031">
                  <a:extLst>
                    <a:ext uri="{9D8B030D-6E8A-4147-A177-3AD203B41FA5}">
                      <a16:colId xmlns:a16="http://schemas.microsoft.com/office/drawing/2014/main" val="2066612505"/>
                    </a:ext>
                  </a:extLst>
                </a:gridCol>
                <a:gridCol w="4508031">
                  <a:extLst>
                    <a:ext uri="{9D8B030D-6E8A-4147-A177-3AD203B41FA5}">
                      <a16:colId xmlns:a16="http://schemas.microsoft.com/office/drawing/2014/main" val="471186808"/>
                    </a:ext>
                  </a:extLst>
                </a:gridCol>
              </a:tblGrid>
              <a:tr h="425384">
                <a:tc>
                  <a:txBody>
                    <a:bodyPr/>
                    <a:lstStyle/>
                    <a:p>
                      <a:r>
                        <a:rPr lang="tr-TR" dirty="0" smtClean="0">
                          <a:solidFill>
                            <a:schemeClr val="tx1"/>
                          </a:solidFill>
                        </a:rPr>
                        <a:t>KAYNAK İHTİYACI</a:t>
                      </a:r>
                      <a:endParaRPr lang="en-US" dirty="0">
                        <a:solidFill>
                          <a:schemeClr val="tx1"/>
                        </a:solidFill>
                      </a:endParaRPr>
                    </a:p>
                  </a:txBody>
                  <a:tcPr/>
                </a:tc>
                <a:tc>
                  <a:txBody>
                    <a:bodyPr/>
                    <a:lstStyle/>
                    <a:p>
                      <a:r>
                        <a:rPr lang="tr-TR" dirty="0" smtClean="0">
                          <a:solidFill>
                            <a:schemeClr val="tx1"/>
                          </a:solidFill>
                        </a:rPr>
                        <a:t>SEBEBİ</a:t>
                      </a:r>
                      <a:endParaRPr lang="en-US" dirty="0">
                        <a:solidFill>
                          <a:schemeClr val="tx1"/>
                        </a:solidFill>
                      </a:endParaRPr>
                    </a:p>
                  </a:txBody>
                  <a:tcPr/>
                </a:tc>
                <a:extLst>
                  <a:ext uri="{0D108BD9-81ED-4DB2-BD59-A6C34878D82A}">
                    <a16:rowId xmlns:a16="http://schemas.microsoft.com/office/drawing/2014/main" val="1581561681"/>
                  </a:ext>
                </a:extLst>
              </a:tr>
              <a:tr h="917796">
                <a:tc>
                  <a:txBody>
                    <a:bodyPr/>
                    <a:lstStyle/>
                    <a:p>
                      <a:r>
                        <a:rPr lang="tr-TR" sz="1600" dirty="0" smtClean="0"/>
                        <a:t>İlave akademik ve idari personel</a:t>
                      </a:r>
                      <a:r>
                        <a:rPr lang="tr-TR" sz="1600" baseline="0" dirty="0" smtClean="0"/>
                        <a:t> istihdamı</a:t>
                      </a:r>
                      <a:endParaRPr lang="en-US" sz="1600" dirty="0"/>
                    </a:p>
                  </a:txBody>
                  <a:tcPr/>
                </a:tc>
                <a:tc>
                  <a:txBody>
                    <a:bodyPr/>
                    <a:lstStyle/>
                    <a:p>
                      <a:r>
                        <a:rPr lang="tr-TR" sz="1600" dirty="0" smtClean="0"/>
                        <a:t>Görev yapmakta olan akademisyenlerin ders ve idari yükünün fazla olması, eğitimin verimliliği</a:t>
                      </a:r>
                      <a:r>
                        <a:rPr lang="tr-TR" sz="1600" baseline="0" dirty="0" smtClean="0"/>
                        <a:t>ni düşürmekte ve akademik çalışma potansiyelini azaltmaktadır. Ayrıca Kalite Yönetim sürecinin profesyonel bir şekilde yürütülebilmesi için çalışan sayısının artırılması iş yükünün dengeli dağıtılmasını ve süreçte yaşanan aksaklıkların azalmasını sağlayacaktır.</a:t>
                      </a:r>
                      <a:endParaRPr lang="en-US" sz="1600" dirty="0"/>
                    </a:p>
                  </a:txBody>
                  <a:tcPr/>
                </a:tc>
                <a:extLst>
                  <a:ext uri="{0D108BD9-81ED-4DB2-BD59-A6C34878D82A}">
                    <a16:rowId xmlns:a16="http://schemas.microsoft.com/office/drawing/2014/main" val="1618075974"/>
                  </a:ext>
                </a:extLst>
              </a:tr>
              <a:tr h="1126099">
                <a:tc>
                  <a:txBody>
                    <a:bodyPr/>
                    <a:lstStyle/>
                    <a:p>
                      <a:r>
                        <a:rPr lang="tr-TR" sz="1600" dirty="0" smtClean="0"/>
                        <a:t>Mimarlık eğitimi için gereken</a:t>
                      </a:r>
                      <a:r>
                        <a:rPr lang="tr-TR" sz="1600" baseline="0" dirty="0" smtClean="0"/>
                        <a:t> mekânsal düzenlemeler</a:t>
                      </a:r>
                      <a:endParaRPr lang="en-US" sz="1600" dirty="0"/>
                    </a:p>
                  </a:txBody>
                  <a:tcPr/>
                </a:tc>
                <a:tc>
                  <a:txBody>
                    <a:bodyPr/>
                    <a:lstStyle/>
                    <a:p>
                      <a:r>
                        <a:rPr lang="tr-TR" sz="1600" dirty="0" smtClean="0"/>
                        <a:t>Uygulama ağırlıklı</a:t>
                      </a:r>
                      <a:r>
                        <a:rPr lang="tr-TR" sz="1600" baseline="0" dirty="0" smtClean="0"/>
                        <a:t> olan ve uzun ders saatlerine sahip proje dersleri için kullanılan stüdyoların büyük bölümünde günışığı, aydınlatma, havalandırma problemi bulunmakta, ders verimliliğini olumsuz etkilemektedir. Bölümümüzün ayrıca hem eğitim hem de akademik araştırma için gerekli atölye ve laboratuvara ihtiyacı bulunmaktadır. (maket atölyesi, yapı malzemeleri </a:t>
                      </a:r>
                      <a:r>
                        <a:rPr lang="tr-TR" sz="1600" baseline="0" dirty="0" err="1" smtClean="0"/>
                        <a:t>lab</a:t>
                      </a:r>
                      <a:r>
                        <a:rPr lang="tr-TR" sz="1600" baseline="0" dirty="0" smtClean="0"/>
                        <a:t>, bilgisayar </a:t>
                      </a:r>
                      <a:r>
                        <a:rPr lang="tr-TR" sz="1600" baseline="0" dirty="0" err="1" smtClean="0"/>
                        <a:t>lab</a:t>
                      </a:r>
                      <a:r>
                        <a:rPr lang="tr-TR" sz="1600" baseline="0" dirty="0" smtClean="0"/>
                        <a:t> vb.)</a:t>
                      </a:r>
                      <a:endParaRPr lang="en-US" sz="1600" dirty="0"/>
                    </a:p>
                  </a:txBody>
                  <a:tcPr/>
                </a:tc>
                <a:extLst>
                  <a:ext uri="{0D108BD9-81ED-4DB2-BD59-A6C34878D82A}">
                    <a16:rowId xmlns:a16="http://schemas.microsoft.com/office/drawing/2014/main" val="2787718610"/>
                  </a:ext>
                </a:extLst>
              </a:tr>
            </a:tbl>
          </a:graphicData>
        </a:graphic>
      </p:graphicFrame>
    </p:spTree>
    <p:extLst>
      <p:ext uri="{BB962C8B-B14F-4D97-AF65-F5344CB8AC3E}">
        <p14:creationId xmlns:p14="http://schemas.microsoft.com/office/powerpoint/2010/main" val="1465980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02024" y="174194"/>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KAYNAK İHTİYACI</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 name="Slayt Numarası Yer Tutucusu 2"/>
          <p:cNvSpPr>
            <a:spLocks noGrp="1"/>
          </p:cNvSpPr>
          <p:nvPr>
            <p:ph type="sldNum" sz="quarter" idx="12"/>
          </p:nvPr>
        </p:nvSpPr>
        <p:spPr/>
        <p:txBody>
          <a:bodyPr/>
          <a:lstStyle/>
          <a:p>
            <a:fld id="{439F893C-C32F-4835-A1E5-850973405C58}" type="slidenum">
              <a:rPr lang="tr-TR" smtClean="0"/>
              <a:t>33</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graphicFrame>
        <p:nvGraphicFramePr>
          <p:cNvPr id="67" name="Tablo 66"/>
          <p:cNvGraphicFramePr>
            <a:graphicFrameLocks noGrp="1"/>
          </p:cNvGraphicFramePr>
          <p:nvPr>
            <p:extLst>
              <p:ext uri="{D42A27DB-BD31-4B8C-83A1-F6EECF244321}">
                <p14:modId xmlns:p14="http://schemas.microsoft.com/office/powerpoint/2010/main" val="3121364636"/>
              </p:ext>
            </p:extLst>
          </p:nvPr>
        </p:nvGraphicFramePr>
        <p:xfrm>
          <a:off x="0" y="1598188"/>
          <a:ext cx="9016062" cy="4631624"/>
        </p:xfrm>
        <a:graphic>
          <a:graphicData uri="http://schemas.openxmlformats.org/drawingml/2006/table">
            <a:tbl>
              <a:tblPr firstRow="1" bandRow="1" bandCol="1">
                <a:tableStyleId>{912C8C85-51F0-491E-9774-3900AFEF0FD7}</a:tableStyleId>
              </a:tblPr>
              <a:tblGrid>
                <a:gridCol w="4508031">
                  <a:extLst>
                    <a:ext uri="{9D8B030D-6E8A-4147-A177-3AD203B41FA5}">
                      <a16:colId xmlns:a16="http://schemas.microsoft.com/office/drawing/2014/main" val="2066612505"/>
                    </a:ext>
                  </a:extLst>
                </a:gridCol>
                <a:gridCol w="4508031">
                  <a:extLst>
                    <a:ext uri="{9D8B030D-6E8A-4147-A177-3AD203B41FA5}">
                      <a16:colId xmlns:a16="http://schemas.microsoft.com/office/drawing/2014/main" val="471186808"/>
                    </a:ext>
                  </a:extLst>
                </a:gridCol>
              </a:tblGrid>
              <a:tr h="425384">
                <a:tc>
                  <a:txBody>
                    <a:bodyPr/>
                    <a:lstStyle/>
                    <a:p>
                      <a:r>
                        <a:rPr lang="tr-TR" dirty="0" smtClean="0">
                          <a:solidFill>
                            <a:schemeClr val="tx1"/>
                          </a:solidFill>
                        </a:rPr>
                        <a:t>KAYNAK İHTİYACI</a:t>
                      </a:r>
                      <a:endParaRPr lang="en-US" dirty="0">
                        <a:solidFill>
                          <a:schemeClr val="tx1"/>
                        </a:solidFill>
                      </a:endParaRPr>
                    </a:p>
                  </a:txBody>
                  <a:tcPr/>
                </a:tc>
                <a:tc>
                  <a:txBody>
                    <a:bodyPr/>
                    <a:lstStyle/>
                    <a:p>
                      <a:r>
                        <a:rPr lang="tr-TR" dirty="0" smtClean="0">
                          <a:solidFill>
                            <a:schemeClr val="tx1"/>
                          </a:solidFill>
                        </a:rPr>
                        <a:t>SEBEBİ</a:t>
                      </a:r>
                      <a:endParaRPr lang="en-US" dirty="0">
                        <a:solidFill>
                          <a:schemeClr val="tx1"/>
                        </a:solidFill>
                      </a:endParaRPr>
                    </a:p>
                  </a:txBody>
                  <a:tcPr/>
                </a:tc>
                <a:extLst>
                  <a:ext uri="{0D108BD9-81ED-4DB2-BD59-A6C34878D82A}">
                    <a16:rowId xmlns:a16="http://schemas.microsoft.com/office/drawing/2014/main" val="1581561681"/>
                  </a:ext>
                </a:extLst>
              </a:tr>
              <a:tr h="917796">
                <a:tc>
                  <a:txBody>
                    <a:bodyPr/>
                    <a:lstStyle/>
                    <a:p>
                      <a:r>
                        <a:rPr lang="tr-TR" dirty="0" smtClean="0"/>
                        <a:t>Bütçe</a:t>
                      </a:r>
                      <a:endParaRPr lang="en-US" dirty="0"/>
                    </a:p>
                  </a:txBody>
                  <a:tcPr/>
                </a:tc>
                <a:tc>
                  <a:txBody>
                    <a:bodyPr/>
                    <a:lstStyle/>
                    <a:p>
                      <a:pPr marL="285750" indent="-285750">
                        <a:buFont typeface="Arial" panose="020B0604020202020204" pitchFamily="34" charset="0"/>
                        <a:buChar char="•"/>
                      </a:pPr>
                      <a:r>
                        <a:rPr lang="tr-TR" dirty="0" smtClean="0"/>
                        <a:t>Eğitim programını güçlendirecek ve öğrenci memnuniyetini artıracak teknik gezi, seminer, workshop gibi etkinlikler</a:t>
                      </a:r>
                    </a:p>
                    <a:p>
                      <a:pPr marL="285750" indent="-285750">
                        <a:buFont typeface="Arial" panose="020B0604020202020204" pitchFamily="34" charset="0"/>
                        <a:buChar char="•"/>
                      </a:pPr>
                      <a:endParaRPr lang="tr-TR" dirty="0" smtClean="0"/>
                    </a:p>
                    <a:p>
                      <a:pPr marL="285750" indent="-285750">
                        <a:buFont typeface="Arial" panose="020B0604020202020204" pitchFamily="34" charset="0"/>
                        <a:buChar char="•"/>
                      </a:pPr>
                      <a:r>
                        <a:rPr lang="tr-TR" dirty="0" smtClean="0"/>
                        <a:t>Öğrencilerin</a:t>
                      </a:r>
                      <a:r>
                        <a:rPr lang="tr-TR" baseline="0" dirty="0" smtClean="0"/>
                        <a:t> profesyonel yaşamlarında ihtiyaç duyacakları yazılım bilgisini edinmeleri amacıyla yazılımların temin edilmesi</a:t>
                      </a:r>
                    </a:p>
                    <a:p>
                      <a:pPr marL="285750" indent="-285750">
                        <a:buFont typeface="Arial" panose="020B0604020202020204" pitchFamily="34" charset="0"/>
                        <a:buChar char="•"/>
                      </a:pPr>
                      <a:endParaRPr lang="tr-TR" baseline="0" dirty="0" smtClean="0"/>
                    </a:p>
                    <a:p>
                      <a:pPr marL="285750" indent="-285750">
                        <a:buFont typeface="Arial" panose="020B0604020202020204" pitchFamily="34" charset="0"/>
                        <a:buChar char="•"/>
                      </a:pPr>
                      <a:r>
                        <a:rPr lang="tr-TR" dirty="0" smtClean="0"/>
                        <a:t>Öğrencilerin</a:t>
                      </a:r>
                      <a:r>
                        <a:rPr lang="tr-TR" baseline="0" dirty="0" smtClean="0"/>
                        <a:t> derslerde öğrendikleri konuları pekiştirmeleri ve bilimsel araştırma yöntemlerini geliştirebilmelerini sağlamak amacıyla kütüphanedeki kaynak ve </a:t>
                      </a:r>
                      <a:r>
                        <a:rPr lang="tr-TR" baseline="0" dirty="0" err="1" smtClean="0"/>
                        <a:t>veritabanlarının</a:t>
                      </a:r>
                      <a:r>
                        <a:rPr lang="tr-TR" baseline="0" dirty="0" smtClean="0"/>
                        <a:t> güçlendirilmesi</a:t>
                      </a:r>
                    </a:p>
                    <a:p>
                      <a:endParaRPr lang="tr-TR" baseline="0" dirty="0" smtClean="0"/>
                    </a:p>
                  </a:txBody>
                  <a:tcPr/>
                </a:tc>
                <a:extLst>
                  <a:ext uri="{0D108BD9-81ED-4DB2-BD59-A6C34878D82A}">
                    <a16:rowId xmlns:a16="http://schemas.microsoft.com/office/drawing/2014/main" val="1618075974"/>
                  </a:ext>
                </a:extLst>
              </a:tr>
            </a:tbl>
          </a:graphicData>
        </a:graphic>
      </p:graphicFrame>
    </p:spTree>
    <p:extLst>
      <p:ext uri="{BB962C8B-B14F-4D97-AF65-F5344CB8AC3E}">
        <p14:creationId xmlns:p14="http://schemas.microsoft.com/office/powerpoint/2010/main" val="3012119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31640" y="1174279"/>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SÜREKLİ İYİLEŞTİRME ÖNERİLERİ</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 name="Slayt Numarası Yer Tutucusu 2"/>
          <p:cNvSpPr>
            <a:spLocks noGrp="1"/>
          </p:cNvSpPr>
          <p:nvPr>
            <p:ph type="sldNum" sz="quarter" idx="12"/>
          </p:nvPr>
        </p:nvSpPr>
        <p:spPr/>
        <p:txBody>
          <a:bodyPr/>
          <a:lstStyle/>
          <a:p>
            <a:fld id="{439F893C-C32F-4835-A1E5-850973405C58}" type="slidenum">
              <a:rPr lang="tr-TR" smtClean="0"/>
              <a:t>34</a:t>
            </a:fld>
            <a:endParaRPr lang="tr-TR"/>
          </a:p>
        </p:txBody>
      </p:sp>
      <p:pic>
        <p:nvPicPr>
          <p:cNvPr id="67" name="Resim 6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3843808"/>
            <a:ext cx="2093801" cy="93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 name="Resim 64"/>
          <p:cNvPicPr/>
          <p:nvPr/>
        </p:nvPicPr>
        <p:blipFill>
          <a:blip r:embed="rId3"/>
          <a:stretch>
            <a:fillRect/>
          </a:stretch>
        </p:blipFill>
        <p:spPr>
          <a:xfrm>
            <a:off x="20434" y="188640"/>
            <a:ext cx="2736304" cy="576064"/>
          </a:xfrm>
          <a:prstGeom prst="rect">
            <a:avLst/>
          </a:prstGeom>
        </p:spPr>
      </p:pic>
    </p:spTree>
    <p:extLst>
      <p:ext uri="{BB962C8B-B14F-4D97-AF65-F5344CB8AC3E}">
        <p14:creationId xmlns:p14="http://schemas.microsoft.com/office/powerpoint/2010/main" val="3879580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547664" y="360778"/>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4</a:t>
            </a:fld>
            <a:endParaRPr lang="tr-TR"/>
          </a:p>
        </p:txBody>
      </p:sp>
      <p:graphicFrame>
        <p:nvGraphicFramePr>
          <p:cNvPr id="3" name="Tablo 2"/>
          <p:cNvGraphicFramePr>
            <a:graphicFrameLocks noGrp="1"/>
          </p:cNvGraphicFramePr>
          <p:nvPr>
            <p:extLst>
              <p:ext uri="{D42A27DB-BD31-4B8C-83A1-F6EECF244321}">
                <p14:modId xmlns:p14="http://schemas.microsoft.com/office/powerpoint/2010/main" val="1468060272"/>
              </p:ext>
            </p:extLst>
          </p:nvPr>
        </p:nvGraphicFramePr>
        <p:xfrm>
          <a:off x="323528" y="1484783"/>
          <a:ext cx="8568952" cy="4536474"/>
        </p:xfrm>
        <a:graphic>
          <a:graphicData uri="http://schemas.openxmlformats.org/drawingml/2006/table">
            <a:tbl>
              <a:tblPr firstRow="1" bandRow="1">
                <a:tableStyleId>{F5AB1C69-6EDB-4FF4-983F-18BD219EF322}</a:tableStyleId>
              </a:tblPr>
              <a:tblGrid>
                <a:gridCol w="4284476">
                  <a:extLst>
                    <a:ext uri="{9D8B030D-6E8A-4147-A177-3AD203B41FA5}">
                      <a16:colId xmlns:a16="http://schemas.microsoft.com/office/drawing/2014/main" val="20000"/>
                    </a:ext>
                  </a:extLst>
                </a:gridCol>
                <a:gridCol w="4284476">
                  <a:extLst>
                    <a:ext uri="{9D8B030D-6E8A-4147-A177-3AD203B41FA5}">
                      <a16:colId xmlns:a16="http://schemas.microsoft.com/office/drawing/2014/main" val="20001"/>
                    </a:ext>
                  </a:extLst>
                </a:gridCol>
              </a:tblGrid>
              <a:tr h="479765">
                <a:tc>
                  <a:txBody>
                    <a:bodyPr/>
                    <a:lstStyle/>
                    <a:p>
                      <a:pPr algn="ctr"/>
                      <a:r>
                        <a:rPr lang="tr-TR" sz="2000" dirty="0" smtClean="0"/>
                        <a:t>Zayıf </a:t>
                      </a:r>
                      <a:r>
                        <a:rPr lang="tr-TR" sz="2000" baseline="0" dirty="0" smtClean="0"/>
                        <a:t>Tanımı</a:t>
                      </a:r>
                      <a:endParaRPr lang="tr-TR" sz="2000" dirty="0"/>
                    </a:p>
                  </a:txBody>
                  <a:tcPr>
                    <a:solidFill>
                      <a:schemeClr val="accent5">
                        <a:lumMod val="75000"/>
                      </a:schemeClr>
                    </a:solidFill>
                  </a:tcPr>
                </a:tc>
                <a:tc>
                  <a:txBody>
                    <a:bodyPr/>
                    <a:lstStyle/>
                    <a:p>
                      <a:pPr algn="ctr"/>
                      <a:r>
                        <a:rPr lang="tr-TR" sz="2000" dirty="0" smtClean="0"/>
                        <a:t>Durumu</a:t>
                      </a:r>
                      <a:endParaRPr lang="tr-TR" sz="2000" dirty="0"/>
                    </a:p>
                  </a:txBody>
                  <a:tcPr>
                    <a:solidFill>
                      <a:schemeClr val="accent5">
                        <a:lumMod val="75000"/>
                      </a:schemeClr>
                    </a:solidFill>
                  </a:tcPr>
                </a:tc>
                <a:extLst>
                  <a:ext uri="{0D108BD9-81ED-4DB2-BD59-A6C34878D82A}">
                    <a16:rowId xmlns:a16="http://schemas.microsoft.com/office/drawing/2014/main" val="10000"/>
                  </a:ext>
                </a:extLst>
              </a:tr>
              <a:tr h="528203">
                <a:tc>
                  <a:txBody>
                    <a:bodyPr/>
                    <a:lstStyle/>
                    <a:p>
                      <a:pPr algn="l" fontAlgn="t"/>
                      <a:r>
                        <a:rPr lang="en-US" sz="1400" b="0" i="0" u="none" strike="noStrike" dirty="0">
                          <a:effectLst/>
                          <a:latin typeface="Calibri" panose="020F0502020204030204" pitchFamily="34" charset="0"/>
                        </a:rPr>
                        <a:t>Z10- </a:t>
                      </a:r>
                      <a:r>
                        <a:rPr lang="en-US" sz="1400" b="0" i="0" u="none" strike="noStrike" dirty="0" err="1">
                          <a:effectLst/>
                          <a:latin typeface="Calibri" panose="020F0502020204030204" pitchFamily="34" charset="0"/>
                        </a:rPr>
                        <a:t>Eğitim</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programının</a:t>
                      </a:r>
                      <a:r>
                        <a:rPr lang="en-US" sz="1400" b="0" i="0" u="none" strike="noStrike" dirty="0">
                          <a:effectLst/>
                          <a:latin typeface="Calibri" panose="020F0502020204030204" pitchFamily="34" charset="0"/>
                        </a:rPr>
                        <a:t> </a:t>
                      </a:r>
                      <a:r>
                        <a:rPr lang="tr-TR" sz="1400" b="0" i="0" u="none" strike="noStrike" dirty="0" smtClean="0">
                          <a:effectLst/>
                          <a:latin typeface="Calibri" panose="020F0502020204030204" pitchFamily="34" charset="0"/>
                        </a:rPr>
                        <a:t>çağdaş </a:t>
                      </a:r>
                      <a:r>
                        <a:rPr lang="en-US" sz="1400" b="0" i="0" u="none" strike="noStrike" dirty="0" err="1" smtClean="0">
                          <a:effectLst/>
                          <a:latin typeface="Calibri" panose="020F0502020204030204" pitchFamily="34" charset="0"/>
                        </a:rPr>
                        <a:t>pratiklere</a:t>
                      </a:r>
                      <a:r>
                        <a:rPr lang="en-US" sz="1400" b="0" i="0" u="none" strike="noStrike" dirty="0" smtClean="0">
                          <a:effectLst/>
                          <a:latin typeface="Calibri" panose="020F0502020204030204" pitchFamily="34" charset="0"/>
                        </a:rPr>
                        <a:t> </a:t>
                      </a:r>
                      <a:r>
                        <a:rPr lang="en-US" sz="1400" b="0" i="0" u="none" strike="noStrike" dirty="0" err="1">
                          <a:effectLst/>
                          <a:latin typeface="Calibri" panose="020F0502020204030204" pitchFamily="34" charset="0"/>
                        </a:rPr>
                        <a:t>uygun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olmaması</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(Güçlüye döndü</a:t>
                      </a:r>
                      <a:r>
                        <a:rPr lang="tr-TR" sz="1200" b="0" i="0" u="none" strike="noStrike" baseline="0" dirty="0" smtClean="0">
                          <a:solidFill>
                            <a:srgbClr val="000000"/>
                          </a:solidFill>
                          <a:effectLst/>
                          <a:latin typeface="Arial" panose="020B0604020202020204" pitchFamily="34" charset="0"/>
                        </a:rPr>
                        <a:t>)</a:t>
                      </a:r>
                      <a:r>
                        <a:rPr lang="tr-TR" sz="1200" dirty="0" smtClean="0">
                          <a:latin typeface="Wingdings" panose="05000000000000000000" pitchFamily="2" charset="2"/>
                        </a:rPr>
                        <a:t> </a:t>
                      </a:r>
                    </a:p>
                  </a:txBody>
                  <a:tcPr/>
                </a:tc>
                <a:extLst>
                  <a:ext uri="{0D108BD9-81ED-4DB2-BD59-A6C34878D82A}">
                    <a16:rowId xmlns:a16="http://schemas.microsoft.com/office/drawing/2014/main" val="10001"/>
                  </a:ext>
                </a:extLst>
              </a:tr>
              <a:tr h="528203">
                <a:tc>
                  <a:txBody>
                    <a:bodyPr/>
                    <a:lstStyle/>
                    <a:p>
                      <a:pPr algn="l" fontAlgn="t"/>
                      <a:r>
                        <a:rPr lang="en-US" sz="1400" b="0" i="0" u="none" strike="noStrike" dirty="0">
                          <a:effectLst/>
                          <a:latin typeface="Calibri" panose="020F0502020204030204" pitchFamily="34" charset="0"/>
                        </a:rPr>
                        <a:t>Z11-Eğitim </a:t>
                      </a:r>
                      <a:r>
                        <a:rPr lang="en-US" sz="1400" b="0" i="0" u="none" strike="noStrike" dirty="0" err="1">
                          <a:effectLst/>
                          <a:latin typeface="Calibri" panose="020F0502020204030204" pitchFamily="34" charset="0"/>
                        </a:rPr>
                        <a:t>dili</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nedeniyle</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öğrencilerin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dersleri</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anlamasında</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yaşanan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zorluk</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zayıf)</a:t>
                      </a:r>
                      <a:r>
                        <a:rPr lang="tr-TR" sz="1200" dirty="0" smtClean="0">
                          <a:latin typeface="Wingdings" panose="05000000000000000000" pitchFamily="2" charset="2"/>
                        </a:rPr>
                        <a:t> </a:t>
                      </a:r>
                    </a:p>
                  </a:txBody>
                  <a:tcPr/>
                </a:tc>
                <a:extLst>
                  <a:ext uri="{0D108BD9-81ED-4DB2-BD59-A6C34878D82A}">
                    <a16:rowId xmlns:a16="http://schemas.microsoft.com/office/drawing/2014/main" val="2749583179"/>
                  </a:ext>
                </a:extLst>
              </a:tr>
              <a:tr h="479765">
                <a:tc>
                  <a:txBody>
                    <a:bodyPr/>
                    <a:lstStyle/>
                    <a:p>
                      <a:pPr algn="l" fontAlgn="t"/>
                      <a:r>
                        <a:rPr lang="en-US" sz="1400" b="0" i="0" u="none" strike="noStrike" dirty="0">
                          <a:effectLst/>
                          <a:latin typeface="Calibri" panose="020F0502020204030204" pitchFamily="34" charset="0"/>
                        </a:rPr>
                        <a:t>Z12-Lisansüstü </a:t>
                      </a:r>
                      <a:r>
                        <a:rPr lang="en-US" sz="1400" b="0" i="0" u="none" strike="noStrike" dirty="0" err="1">
                          <a:effectLst/>
                          <a:latin typeface="Calibri" panose="020F0502020204030204" pitchFamily="34" charset="0"/>
                        </a:rPr>
                        <a:t>programlarının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olmaması</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zayıf)</a:t>
                      </a:r>
                      <a:r>
                        <a:rPr lang="tr-TR" sz="1200" dirty="0" smtClean="0">
                          <a:latin typeface="Wingdings" panose="05000000000000000000" pitchFamily="2" charset="2"/>
                        </a:rPr>
                        <a:t> </a:t>
                      </a:r>
                    </a:p>
                  </a:txBody>
                  <a:tcPr/>
                </a:tc>
                <a:extLst>
                  <a:ext uri="{0D108BD9-81ED-4DB2-BD59-A6C34878D82A}">
                    <a16:rowId xmlns:a16="http://schemas.microsoft.com/office/drawing/2014/main" val="2581817691"/>
                  </a:ext>
                </a:extLst>
              </a:tr>
              <a:tr h="479765">
                <a:tc>
                  <a:txBody>
                    <a:bodyPr/>
                    <a:lstStyle/>
                    <a:p>
                      <a:pPr algn="l" fontAlgn="t"/>
                      <a:r>
                        <a:rPr lang="en-US" sz="1400" b="0" i="0" u="none" strike="noStrike" dirty="0">
                          <a:effectLst/>
                          <a:latin typeface="Calibri" panose="020F0502020204030204" pitchFamily="34" charset="0"/>
                        </a:rPr>
                        <a:t>Z13-Kurumsal </a:t>
                      </a:r>
                      <a:r>
                        <a:rPr lang="en-US" sz="1400" b="0" i="0" u="none" strike="noStrike" dirty="0" err="1">
                          <a:effectLst/>
                          <a:latin typeface="Calibri" panose="020F0502020204030204" pitchFamily="34" charset="0"/>
                        </a:rPr>
                        <a:t>işbirliği</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ve</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ortaklıkların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az</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olması</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zayıf)</a:t>
                      </a:r>
                      <a:r>
                        <a:rPr lang="tr-TR" sz="1200" dirty="0" smtClean="0">
                          <a:latin typeface="Wingdings" panose="05000000000000000000" pitchFamily="2" charset="2"/>
                        </a:rPr>
                        <a:t> </a:t>
                      </a:r>
                    </a:p>
                  </a:txBody>
                  <a:tcPr/>
                </a:tc>
                <a:extLst>
                  <a:ext uri="{0D108BD9-81ED-4DB2-BD59-A6C34878D82A}">
                    <a16:rowId xmlns:a16="http://schemas.microsoft.com/office/drawing/2014/main" val="900824453"/>
                  </a:ext>
                </a:extLst>
              </a:tr>
              <a:tr h="528203">
                <a:tc>
                  <a:txBody>
                    <a:bodyPr/>
                    <a:lstStyle/>
                    <a:p>
                      <a:pPr algn="l" fontAlgn="t"/>
                      <a:r>
                        <a:rPr lang="en-US" sz="1400" b="0" i="0" u="none" strike="noStrike" dirty="0">
                          <a:effectLst/>
                          <a:latin typeface="Calibri" panose="020F0502020204030204" pitchFamily="34" charset="0"/>
                        </a:rPr>
                        <a:t>Z14- Erasmus </a:t>
                      </a:r>
                      <a:r>
                        <a:rPr lang="en-US" sz="1400" b="0" i="0" u="none" strike="noStrike" dirty="0" err="1">
                          <a:effectLst/>
                          <a:latin typeface="Calibri" panose="020F0502020204030204" pitchFamily="34" charset="0"/>
                        </a:rPr>
                        <a:t>anlaşmalı</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üniversite</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sayısının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yetersiz</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olması</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zayıf)</a:t>
                      </a:r>
                      <a:r>
                        <a:rPr lang="tr-TR" sz="1200" dirty="0" smtClean="0">
                          <a:latin typeface="Wingdings" panose="05000000000000000000" pitchFamily="2" charset="2"/>
                        </a:rPr>
                        <a:t> </a:t>
                      </a:r>
                    </a:p>
                  </a:txBody>
                  <a:tcPr/>
                </a:tc>
                <a:extLst>
                  <a:ext uri="{0D108BD9-81ED-4DB2-BD59-A6C34878D82A}">
                    <a16:rowId xmlns:a16="http://schemas.microsoft.com/office/drawing/2014/main" val="87641397"/>
                  </a:ext>
                </a:extLst>
              </a:tr>
              <a:tr h="528203">
                <a:tc>
                  <a:txBody>
                    <a:bodyPr/>
                    <a:lstStyle/>
                    <a:p>
                      <a:pPr algn="l" fontAlgn="t"/>
                      <a:r>
                        <a:rPr lang="en-US" sz="1400" b="0" i="0" u="none" strike="noStrike" dirty="0" smtClean="0">
                          <a:effectLst/>
                          <a:latin typeface="Calibri" panose="020F0502020204030204" pitchFamily="34" charset="0"/>
                        </a:rPr>
                        <a:t>Z1</a:t>
                      </a:r>
                      <a:r>
                        <a:rPr lang="tr-TR" sz="1400" b="0" i="0" u="none" strike="noStrike" dirty="0" smtClean="0">
                          <a:effectLst/>
                          <a:latin typeface="Calibri" panose="020F0502020204030204" pitchFamily="34" charset="0"/>
                        </a:rPr>
                        <a:t>5</a:t>
                      </a:r>
                      <a:r>
                        <a:rPr lang="en-US" sz="1400" b="0" i="0" u="none" strike="noStrike" dirty="0" smtClean="0">
                          <a:effectLst/>
                          <a:latin typeface="Calibri" panose="020F0502020204030204" pitchFamily="34" charset="0"/>
                        </a:rPr>
                        <a:t>-</a:t>
                      </a:r>
                      <a:r>
                        <a:rPr lang="en-US" sz="1400" b="0" i="0" u="none" strike="noStrike" dirty="0" err="1" smtClean="0">
                          <a:effectLst/>
                          <a:latin typeface="Calibri" panose="020F0502020204030204" pitchFamily="34" charset="0"/>
                        </a:rPr>
                        <a:t>Kampus</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içinde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öğrenci</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ihtiyacına</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yönelik</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kırtasiye-ozalit</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firmalarının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sayısal</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azlığı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ve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rekabet</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gücünün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olmaması</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zayıf)</a:t>
                      </a:r>
                      <a:r>
                        <a:rPr lang="tr-TR" sz="1200" dirty="0" smtClean="0">
                          <a:latin typeface="Wingdings" panose="05000000000000000000" pitchFamily="2" charset="2"/>
                        </a:rPr>
                        <a:t> </a:t>
                      </a:r>
                    </a:p>
                  </a:txBody>
                  <a:tcPr/>
                </a:tc>
                <a:extLst>
                  <a:ext uri="{0D108BD9-81ED-4DB2-BD59-A6C34878D82A}">
                    <a16:rowId xmlns:a16="http://schemas.microsoft.com/office/drawing/2014/main" val="1004027923"/>
                  </a:ext>
                </a:extLst>
              </a:tr>
              <a:tr h="528203">
                <a:tc>
                  <a:txBody>
                    <a:bodyPr/>
                    <a:lstStyle/>
                    <a:p>
                      <a:pPr algn="l" fontAlgn="t"/>
                      <a:r>
                        <a:rPr lang="en-US" sz="1400" b="0" i="0" u="none" strike="noStrike" dirty="0" smtClean="0">
                          <a:effectLst/>
                          <a:latin typeface="Calibri" panose="020F0502020204030204" pitchFamily="34" charset="0"/>
                        </a:rPr>
                        <a:t>Z1</a:t>
                      </a:r>
                      <a:r>
                        <a:rPr lang="tr-TR" sz="1400" b="0" i="0" u="none" strike="noStrike" dirty="0" smtClean="0">
                          <a:effectLst/>
                          <a:latin typeface="Calibri" panose="020F0502020204030204" pitchFamily="34" charset="0"/>
                        </a:rPr>
                        <a:t>6</a:t>
                      </a:r>
                      <a:r>
                        <a:rPr lang="en-US" sz="1400" b="0" i="0" u="none" strike="noStrike" dirty="0" smtClean="0">
                          <a:effectLst/>
                          <a:latin typeface="Calibri" panose="020F0502020204030204" pitchFamily="34" charset="0"/>
                        </a:rPr>
                        <a:t>-</a:t>
                      </a:r>
                      <a:r>
                        <a:rPr lang="en-US" sz="1400" b="0" i="0" u="none" strike="noStrike" dirty="0" err="1" smtClean="0">
                          <a:effectLst/>
                          <a:latin typeface="Calibri" panose="020F0502020204030204" pitchFamily="34" charset="0"/>
                        </a:rPr>
                        <a:t>Hazırlık</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sınıfını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tamamlayan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öğrencilerin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bölüme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entegrasyonda</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sorun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yaşamaları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İngilizce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hazırlık</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derslerinin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Döşemealtı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Kampusu</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dışında</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yürütülüyor</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olması</a:t>
                      </a:r>
                      <a:r>
                        <a:rPr lang="en-US" sz="1400" b="0" i="0" u="none" strike="noStrike" dirty="0" smtClean="0">
                          <a:effectLst/>
                          <a:latin typeface="Calibri" panose="020F0502020204030204" pitchFamily="34" charset="0"/>
                        </a:rPr>
                        <a:t>)</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zayıf)</a:t>
                      </a:r>
                      <a:r>
                        <a:rPr lang="tr-TR" sz="1200" dirty="0" smtClean="0">
                          <a:latin typeface="Wingdings" panose="05000000000000000000" pitchFamily="2" charset="2"/>
                        </a:rPr>
                        <a:t> </a:t>
                      </a:r>
                    </a:p>
                  </a:txBody>
                  <a:tcPr/>
                </a:tc>
                <a:extLst>
                  <a:ext uri="{0D108BD9-81ED-4DB2-BD59-A6C34878D82A}">
                    <a16:rowId xmlns:a16="http://schemas.microsoft.com/office/drawing/2014/main" val="119177090"/>
                  </a:ext>
                </a:extLst>
              </a:tr>
            </a:tbl>
          </a:graphicData>
        </a:graphic>
      </p:graphicFrame>
      <p:pic>
        <p:nvPicPr>
          <p:cNvPr id="9" name="Resim 8"/>
          <p:cNvPicPr/>
          <p:nvPr/>
        </p:nvPicPr>
        <p:blipFill>
          <a:blip r:embed="rId2"/>
          <a:stretch>
            <a:fillRect/>
          </a:stretch>
        </p:blipFill>
        <p:spPr>
          <a:xfrm>
            <a:off x="323528" y="443643"/>
            <a:ext cx="2736304" cy="576064"/>
          </a:xfrm>
          <a:prstGeom prst="rect">
            <a:avLst/>
          </a:prstGeom>
        </p:spPr>
      </p:pic>
    </p:spTree>
    <p:extLst>
      <p:ext uri="{BB962C8B-B14F-4D97-AF65-F5344CB8AC3E}">
        <p14:creationId xmlns:p14="http://schemas.microsoft.com/office/powerpoint/2010/main" val="2674264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65502" y="85344"/>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5</a:t>
            </a:fld>
            <a:endParaRPr lang="tr-TR"/>
          </a:p>
        </p:txBody>
      </p:sp>
      <p:graphicFrame>
        <p:nvGraphicFramePr>
          <p:cNvPr id="3" name="Tablo 2"/>
          <p:cNvGraphicFramePr>
            <a:graphicFrameLocks noGrp="1"/>
          </p:cNvGraphicFramePr>
          <p:nvPr>
            <p:extLst>
              <p:ext uri="{D42A27DB-BD31-4B8C-83A1-F6EECF244321}">
                <p14:modId xmlns:p14="http://schemas.microsoft.com/office/powerpoint/2010/main" val="2280636299"/>
              </p:ext>
            </p:extLst>
          </p:nvPr>
        </p:nvGraphicFramePr>
        <p:xfrm>
          <a:off x="251520" y="801942"/>
          <a:ext cx="8435280" cy="5186166"/>
        </p:xfrm>
        <a:graphic>
          <a:graphicData uri="http://schemas.openxmlformats.org/drawingml/2006/table">
            <a:tbl>
              <a:tblPr firstRow="1" bandRow="1">
                <a:tableStyleId>{F5AB1C69-6EDB-4FF4-983F-18BD219EF322}</a:tableStyleId>
              </a:tblPr>
              <a:tblGrid>
                <a:gridCol w="4217640">
                  <a:extLst>
                    <a:ext uri="{9D8B030D-6E8A-4147-A177-3AD203B41FA5}">
                      <a16:colId xmlns:a16="http://schemas.microsoft.com/office/drawing/2014/main" val="20000"/>
                    </a:ext>
                  </a:extLst>
                </a:gridCol>
                <a:gridCol w="4217640">
                  <a:extLst>
                    <a:ext uri="{9D8B030D-6E8A-4147-A177-3AD203B41FA5}">
                      <a16:colId xmlns:a16="http://schemas.microsoft.com/office/drawing/2014/main" val="20001"/>
                    </a:ext>
                  </a:extLst>
                </a:gridCol>
              </a:tblGrid>
              <a:tr h="513763">
                <a:tc>
                  <a:txBody>
                    <a:bodyPr/>
                    <a:lstStyle/>
                    <a:p>
                      <a:pPr algn="ctr"/>
                      <a:r>
                        <a:rPr lang="tr-TR" sz="2000" dirty="0" smtClean="0"/>
                        <a:t>Fırsat</a:t>
                      </a:r>
                      <a:r>
                        <a:rPr lang="tr-TR" sz="2000" baseline="0" dirty="0" smtClean="0"/>
                        <a:t> Tanımı</a:t>
                      </a:r>
                      <a:endParaRPr lang="tr-TR" sz="2000" dirty="0"/>
                    </a:p>
                  </a:txBody>
                  <a:tcPr>
                    <a:solidFill>
                      <a:schemeClr val="accent6">
                        <a:lumMod val="50000"/>
                      </a:schemeClr>
                    </a:solidFill>
                  </a:tcPr>
                </a:tc>
                <a:tc>
                  <a:txBody>
                    <a:bodyPr/>
                    <a:lstStyle/>
                    <a:p>
                      <a:pPr algn="ctr"/>
                      <a:r>
                        <a:rPr lang="tr-TR" sz="2000" dirty="0" smtClean="0"/>
                        <a:t>Durumu</a:t>
                      </a:r>
                      <a:endParaRPr lang="tr-TR" sz="2000" dirty="0"/>
                    </a:p>
                  </a:txBody>
                  <a:tcPr>
                    <a:solidFill>
                      <a:schemeClr val="accent6">
                        <a:lumMod val="50000"/>
                      </a:schemeClr>
                    </a:solidFill>
                  </a:tcPr>
                </a:tc>
                <a:extLst>
                  <a:ext uri="{0D108BD9-81ED-4DB2-BD59-A6C34878D82A}">
                    <a16:rowId xmlns:a16="http://schemas.microsoft.com/office/drawing/2014/main" val="10000"/>
                  </a:ext>
                </a:extLst>
              </a:tr>
              <a:tr h="513763">
                <a:tc>
                  <a:txBody>
                    <a:bodyPr/>
                    <a:lstStyle/>
                    <a:p>
                      <a:pPr algn="l" fontAlgn="t"/>
                      <a:r>
                        <a:rPr lang="en-US" sz="1400" b="0" i="0" u="none" strike="noStrike">
                          <a:effectLst/>
                          <a:latin typeface="Calibri" panose="020F0502020204030204" pitchFamily="34" charset="0"/>
                        </a:rPr>
                        <a:t>F1-Diğer üniversiteler ile projeler geliştirebilme potansiyeli</a:t>
                      </a: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fırsat)</a:t>
                      </a:r>
                      <a:r>
                        <a:rPr lang="tr-TR" sz="1200" dirty="0" smtClean="0">
                          <a:latin typeface="Wingdings" panose="05000000000000000000" pitchFamily="2" charset="2"/>
                        </a:rPr>
                        <a:t> </a:t>
                      </a:r>
                    </a:p>
                  </a:txBody>
                  <a:tcPr/>
                </a:tc>
                <a:extLst>
                  <a:ext uri="{0D108BD9-81ED-4DB2-BD59-A6C34878D82A}">
                    <a16:rowId xmlns:a16="http://schemas.microsoft.com/office/drawing/2014/main" val="10001"/>
                  </a:ext>
                </a:extLst>
              </a:tr>
              <a:tr h="513763">
                <a:tc>
                  <a:txBody>
                    <a:bodyPr/>
                    <a:lstStyle/>
                    <a:p>
                      <a:pPr algn="l" fontAlgn="t"/>
                      <a:r>
                        <a:rPr lang="en-US" sz="1400" b="0" i="0" u="none" strike="noStrike">
                          <a:effectLst/>
                          <a:latin typeface="Calibri" panose="020F0502020204030204" pitchFamily="34" charset="0"/>
                        </a:rPr>
                        <a:t>F2-Antalya'daki mimarlık ve yapı sektörü ile ilişki kurabilme potansiyeli </a:t>
                      </a: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fırsat)</a:t>
                      </a:r>
                      <a:r>
                        <a:rPr lang="tr-TR" sz="1200" dirty="0" smtClean="0">
                          <a:latin typeface="Wingdings" panose="05000000000000000000" pitchFamily="2" charset="2"/>
                        </a:rPr>
                        <a:t> </a:t>
                      </a:r>
                    </a:p>
                  </a:txBody>
                  <a:tcPr/>
                </a:tc>
                <a:extLst>
                  <a:ext uri="{0D108BD9-81ED-4DB2-BD59-A6C34878D82A}">
                    <a16:rowId xmlns:a16="http://schemas.microsoft.com/office/drawing/2014/main" val="2749583179"/>
                  </a:ext>
                </a:extLst>
              </a:tr>
              <a:tr h="513763">
                <a:tc>
                  <a:txBody>
                    <a:bodyPr/>
                    <a:lstStyle/>
                    <a:p>
                      <a:pPr algn="l" fontAlgn="t"/>
                      <a:r>
                        <a:rPr lang="en-US" sz="1400" b="0" i="0" u="none" strike="noStrike" dirty="0">
                          <a:effectLst/>
                          <a:latin typeface="Calibri" panose="020F0502020204030204" pitchFamily="34" charset="0"/>
                        </a:rPr>
                        <a:t>F3- </a:t>
                      </a:r>
                      <a:r>
                        <a:rPr lang="en-US" sz="1400" b="0" i="0" u="none" strike="noStrike" dirty="0" err="1">
                          <a:effectLst/>
                          <a:latin typeface="Calibri" panose="020F0502020204030204" pitchFamily="34" charset="0"/>
                        </a:rPr>
                        <a:t>Mimarlık</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hizmeti</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veren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akademisyenler</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sayesinde</a:t>
                      </a:r>
                      <a:r>
                        <a:rPr lang="en-US" sz="1400" b="0" i="0" u="none" strike="noStrike" dirty="0">
                          <a:effectLst/>
                          <a:latin typeface="Calibri" panose="020F0502020204030204" pitchFamily="34" charset="0"/>
                        </a:rPr>
                        <a:t> </a:t>
                      </a:r>
                      <a:r>
                        <a:rPr lang="tr-TR" sz="1400" b="0" i="0" u="none" strike="noStrike" dirty="0" smtClean="0">
                          <a:effectLst/>
                          <a:latin typeface="Calibri" panose="020F0502020204030204" pitchFamily="34" charset="0"/>
                        </a:rPr>
                        <a:t>serbest piyasa </a:t>
                      </a:r>
                      <a:r>
                        <a:rPr lang="en-US" sz="1400" b="0" i="0" u="none" strike="noStrike" dirty="0" err="1" smtClean="0">
                          <a:effectLst/>
                          <a:latin typeface="Calibri" panose="020F0502020204030204" pitchFamily="34" charset="0"/>
                        </a:rPr>
                        <a:t>sürecine</a:t>
                      </a:r>
                      <a:r>
                        <a:rPr lang="en-US" sz="1400" b="0" i="0" u="none" strike="noStrike" dirty="0" smtClean="0">
                          <a:effectLst/>
                          <a:latin typeface="Calibri" panose="020F0502020204030204" pitchFamily="34" charset="0"/>
                        </a:rPr>
                        <a:t> </a:t>
                      </a:r>
                      <a:r>
                        <a:rPr lang="en-US" sz="1400" b="0" i="0" u="none" strike="noStrike" dirty="0" err="1">
                          <a:effectLst/>
                          <a:latin typeface="Calibri" panose="020F0502020204030204" pitchFamily="34" charset="0"/>
                        </a:rPr>
                        <a:t>katılabilme</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potansiyeli</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fırsat)</a:t>
                      </a:r>
                      <a:r>
                        <a:rPr lang="tr-TR" sz="1200" dirty="0" smtClean="0">
                          <a:latin typeface="Wingdings" panose="05000000000000000000" pitchFamily="2" charset="2"/>
                        </a:rPr>
                        <a:t> </a:t>
                      </a:r>
                    </a:p>
                  </a:txBody>
                  <a:tcPr/>
                </a:tc>
                <a:extLst>
                  <a:ext uri="{0D108BD9-81ED-4DB2-BD59-A6C34878D82A}">
                    <a16:rowId xmlns:a16="http://schemas.microsoft.com/office/drawing/2014/main" val="2581817691"/>
                  </a:ext>
                </a:extLst>
              </a:tr>
              <a:tr h="513763">
                <a:tc>
                  <a:txBody>
                    <a:bodyPr/>
                    <a:lstStyle/>
                    <a:p>
                      <a:pPr algn="l" fontAlgn="t"/>
                      <a:r>
                        <a:rPr lang="en-US" sz="1400" b="0" i="0" u="none" strike="noStrike" dirty="0">
                          <a:effectLst/>
                          <a:latin typeface="Calibri" panose="020F0502020204030204" pitchFamily="34" charset="0"/>
                        </a:rPr>
                        <a:t>F4- </a:t>
                      </a:r>
                      <a:r>
                        <a:rPr lang="en-US" sz="1400" b="0" i="0" u="none" strike="noStrike" dirty="0" err="1" smtClean="0">
                          <a:effectLst/>
                          <a:latin typeface="Calibri" panose="020F0502020204030204" pitchFamily="34" charset="0"/>
                        </a:rPr>
                        <a:t>Tarihi</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ve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turistik</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bir</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çevrede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kültürel</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etkinliklerin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zenginliğinin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öğrenci</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bakış</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açısına</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katkısı</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fırsat)</a:t>
                      </a:r>
                      <a:r>
                        <a:rPr lang="tr-TR" sz="1200" dirty="0" smtClean="0">
                          <a:latin typeface="Wingdings" panose="05000000000000000000" pitchFamily="2" charset="2"/>
                        </a:rPr>
                        <a:t> </a:t>
                      </a:r>
                    </a:p>
                  </a:txBody>
                  <a:tcPr/>
                </a:tc>
                <a:extLst>
                  <a:ext uri="{0D108BD9-81ED-4DB2-BD59-A6C34878D82A}">
                    <a16:rowId xmlns:a16="http://schemas.microsoft.com/office/drawing/2014/main" val="900824453"/>
                  </a:ext>
                </a:extLst>
              </a:tr>
              <a:tr h="562299">
                <a:tc>
                  <a:txBody>
                    <a:bodyPr/>
                    <a:lstStyle/>
                    <a:p>
                      <a:pPr algn="l" fontAlgn="t"/>
                      <a:r>
                        <a:rPr lang="en-US" sz="1400" b="0" i="0" u="none" strike="noStrike" dirty="0" smtClean="0">
                          <a:effectLst/>
                          <a:latin typeface="Calibri" panose="020F0502020204030204" pitchFamily="34" charset="0"/>
                        </a:rPr>
                        <a:t>F</a:t>
                      </a:r>
                      <a:r>
                        <a:rPr lang="tr-TR" sz="1400" b="0" i="0" u="none" strike="noStrike" dirty="0" smtClean="0">
                          <a:effectLst/>
                          <a:latin typeface="Calibri" panose="020F0502020204030204" pitchFamily="34" charset="0"/>
                        </a:rPr>
                        <a:t>5</a:t>
                      </a:r>
                      <a:r>
                        <a:rPr lang="en-US" sz="1400" b="0" i="0" u="none" strike="noStrike" dirty="0" smtClean="0">
                          <a:effectLst/>
                          <a:latin typeface="Calibri" panose="020F0502020204030204" pitchFamily="34" charset="0"/>
                        </a:rPr>
                        <a:t>- </a:t>
                      </a:r>
                      <a:r>
                        <a:rPr lang="en-US" sz="1400" b="0" i="0" u="none" strike="noStrike" dirty="0" err="1">
                          <a:effectLst/>
                          <a:latin typeface="Calibri" panose="020F0502020204030204" pitchFamily="34" charset="0"/>
                        </a:rPr>
                        <a:t>İşbirliğine</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hazır</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kamu</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kuruluşları</a:t>
                      </a:r>
                      <a:r>
                        <a:rPr lang="en-US" sz="1400" b="0" i="0" u="none" strike="noStrike" dirty="0">
                          <a:effectLst/>
                          <a:latin typeface="Calibri" panose="020F0502020204030204" pitchFamily="34" charset="0"/>
                        </a:rPr>
                        <a:t>, STK </a:t>
                      </a:r>
                      <a:r>
                        <a:rPr lang="en-US" sz="1400" b="0" i="0" u="none" strike="noStrike" dirty="0" err="1">
                          <a:effectLst/>
                          <a:latin typeface="Calibri" panose="020F0502020204030204" pitchFamily="34" charset="0"/>
                        </a:rPr>
                        <a:t>ve</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belediyeler</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fırsat)</a:t>
                      </a:r>
                      <a:r>
                        <a:rPr lang="tr-TR" sz="1200" dirty="0" smtClean="0">
                          <a:latin typeface="Wingdings" panose="05000000000000000000" pitchFamily="2" charset="2"/>
                        </a:rPr>
                        <a:t> </a:t>
                      </a:r>
                    </a:p>
                  </a:txBody>
                  <a:tcPr/>
                </a:tc>
                <a:extLst>
                  <a:ext uri="{0D108BD9-81ED-4DB2-BD59-A6C34878D82A}">
                    <a16:rowId xmlns:a16="http://schemas.microsoft.com/office/drawing/2014/main" val="751650143"/>
                  </a:ext>
                </a:extLst>
              </a:tr>
              <a:tr h="513763">
                <a:tc>
                  <a:txBody>
                    <a:bodyPr/>
                    <a:lstStyle/>
                    <a:p>
                      <a:pPr algn="l" fontAlgn="t"/>
                      <a:r>
                        <a:rPr lang="en-US" sz="1400" b="0" i="0" u="none" strike="noStrike" dirty="0" smtClean="0">
                          <a:effectLst/>
                          <a:latin typeface="Calibri" panose="020F0502020204030204" pitchFamily="34" charset="0"/>
                        </a:rPr>
                        <a:t>F</a:t>
                      </a:r>
                      <a:r>
                        <a:rPr lang="tr-TR" sz="1400" b="0" i="0" u="none" strike="noStrike" dirty="0" smtClean="0">
                          <a:effectLst/>
                          <a:latin typeface="Calibri" panose="020F0502020204030204" pitchFamily="34" charset="0"/>
                        </a:rPr>
                        <a:t>6</a:t>
                      </a:r>
                      <a:r>
                        <a:rPr lang="en-US" sz="1400" b="0" i="0" u="none" strike="noStrike" dirty="0" smtClean="0">
                          <a:effectLst/>
                          <a:latin typeface="Calibri" panose="020F0502020204030204" pitchFamily="34" charset="0"/>
                        </a:rPr>
                        <a:t>-</a:t>
                      </a:r>
                      <a:r>
                        <a:rPr lang="en-US" sz="1400" b="0" i="0" u="none" strike="noStrike" dirty="0" err="1" smtClean="0">
                          <a:effectLst/>
                          <a:latin typeface="Calibri" panose="020F0502020204030204" pitchFamily="34" charset="0"/>
                        </a:rPr>
                        <a:t>Antalya'da</a:t>
                      </a:r>
                      <a:r>
                        <a:rPr lang="en-US" sz="1400" b="0" i="0" u="none" strike="noStrike" dirty="0" smtClean="0">
                          <a:effectLst/>
                          <a:latin typeface="Calibri" panose="020F0502020204030204" pitchFamily="34" charset="0"/>
                        </a:rPr>
                        <a:t> </a:t>
                      </a:r>
                      <a:r>
                        <a:rPr lang="en-US" sz="1400" b="0" i="0" u="none" strike="noStrike" dirty="0" err="1">
                          <a:effectLst/>
                          <a:latin typeface="Calibri" panose="020F0502020204030204" pitchFamily="34" charset="0"/>
                        </a:rPr>
                        <a:t>düzenlenen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fuar</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kongre</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gibi</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etkinliklerin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bilgi</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alışverişi</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iletişim</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ve</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işbirliği</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olanakları</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yaratması</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fırsat)</a:t>
                      </a:r>
                      <a:r>
                        <a:rPr lang="tr-TR" sz="1200" dirty="0" smtClean="0">
                          <a:latin typeface="Wingdings" panose="05000000000000000000" pitchFamily="2" charset="2"/>
                        </a:rPr>
                        <a:t> </a:t>
                      </a:r>
                    </a:p>
                  </a:txBody>
                  <a:tcPr/>
                </a:tc>
                <a:extLst>
                  <a:ext uri="{0D108BD9-81ED-4DB2-BD59-A6C34878D82A}">
                    <a16:rowId xmlns:a16="http://schemas.microsoft.com/office/drawing/2014/main" val="1004027923"/>
                  </a:ext>
                </a:extLst>
              </a:tr>
              <a:tr h="513763">
                <a:tc>
                  <a:txBody>
                    <a:bodyPr/>
                    <a:lstStyle/>
                    <a:p>
                      <a:pPr algn="l" fontAlgn="t"/>
                      <a:r>
                        <a:rPr lang="en-US" sz="1400" b="0" i="0" u="none" strike="noStrike" dirty="0" smtClean="0">
                          <a:effectLst/>
                          <a:latin typeface="Calibri" panose="020F0502020204030204" pitchFamily="34" charset="0"/>
                        </a:rPr>
                        <a:t>F</a:t>
                      </a:r>
                      <a:r>
                        <a:rPr lang="tr-TR" sz="1400" b="0" i="0" u="none" strike="noStrike" dirty="0" smtClean="0">
                          <a:effectLst/>
                          <a:latin typeface="Calibri" panose="020F0502020204030204" pitchFamily="34" charset="0"/>
                        </a:rPr>
                        <a:t>7</a:t>
                      </a:r>
                      <a:r>
                        <a:rPr lang="en-US" sz="1400" b="0" i="0" u="none" strike="noStrike" dirty="0" smtClean="0">
                          <a:effectLst/>
                          <a:latin typeface="Calibri" panose="020F0502020204030204" pitchFamily="34" charset="0"/>
                        </a:rPr>
                        <a:t>-Antalya </a:t>
                      </a:r>
                      <a:r>
                        <a:rPr lang="en-US" sz="1400" b="0" i="0" u="none" strike="noStrike" dirty="0" err="1">
                          <a:effectLst/>
                          <a:latin typeface="Calibri" panose="020F0502020204030204" pitchFamily="34" charset="0"/>
                        </a:rPr>
                        <a:t>Bilim</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Kolejleri'nin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açılması</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fırsat)</a:t>
                      </a:r>
                      <a:r>
                        <a:rPr lang="tr-TR" sz="1200" dirty="0" smtClean="0">
                          <a:latin typeface="Wingdings" panose="05000000000000000000" pitchFamily="2" charset="2"/>
                        </a:rPr>
                        <a:t> </a:t>
                      </a:r>
                    </a:p>
                  </a:txBody>
                  <a:tcPr/>
                </a:tc>
                <a:extLst>
                  <a:ext uri="{0D108BD9-81ED-4DB2-BD59-A6C34878D82A}">
                    <a16:rowId xmlns:a16="http://schemas.microsoft.com/office/drawing/2014/main" val="119177090"/>
                  </a:ext>
                </a:extLst>
              </a:tr>
              <a:tr h="513763">
                <a:tc>
                  <a:txBody>
                    <a:bodyPr/>
                    <a:lstStyle/>
                    <a:p>
                      <a:pPr algn="l" fontAlgn="t"/>
                      <a:r>
                        <a:rPr lang="en-US" sz="1400" b="0" i="0" u="none" strike="noStrike" dirty="0" smtClean="0">
                          <a:effectLst/>
                          <a:latin typeface="Calibri" panose="020F0502020204030204" pitchFamily="34" charset="0"/>
                        </a:rPr>
                        <a:t>F</a:t>
                      </a:r>
                      <a:r>
                        <a:rPr lang="tr-TR" sz="1400" b="0" i="0" u="none" strike="noStrike" dirty="0" smtClean="0">
                          <a:effectLst/>
                          <a:latin typeface="Calibri" panose="020F0502020204030204" pitchFamily="34" charset="0"/>
                        </a:rPr>
                        <a:t>8</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Üniversite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yönetimi</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ile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hızlı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iletişim</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olanakları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ve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çözüm</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üretme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sürecinin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kolaylığı</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fırsat)</a:t>
                      </a:r>
                      <a:r>
                        <a:rPr lang="tr-TR" sz="1200" dirty="0" smtClean="0">
                          <a:latin typeface="Wingdings" panose="05000000000000000000" pitchFamily="2" charset="2"/>
                        </a:rPr>
                        <a:t> </a:t>
                      </a:r>
                    </a:p>
                  </a:txBody>
                  <a:tcPr/>
                </a:tc>
                <a:extLst>
                  <a:ext uri="{0D108BD9-81ED-4DB2-BD59-A6C34878D82A}">
                    <a16:rowId xmlns:a16="http://schemas.microsoft.com/office/drawing/2014/main" val="1166666426"/>
                  </a:ext>
                </a:extLst>
              </a:tr>
              <a:tr h="513763">
                <a:tc>
                  <a:txBody>
                    <a:bodyPr/>
                    <a:lstStyle/>
                    <a:p>
                      <a:pPr algn="l" fontAlgn="t"/>
                      <a:r>
                        <a:rPr lang="en-US" sz="1400" b="0" i="0" u="none" strike="noStrike" dirty="0" smtClean="0">
                          <a:effectLst/>
                          <a:latin typeface="Calibri" panose="020F0502020204030204" pitchFamily="34" charset="0"/>
                        </a:rPr>
                        <a:t>F</a:t>
                      </a:r>
                      <a:r>
                        <a:rPr lang="tr-TR" sz="1400" b="0" i="0" u="none" strike="noStrike" dirty="0" smtClean="0">
                          <a:effectLst/>
                          <a:latin typeface="Calibri" panose="020F0502020204030204" pitchFamily="34" charset="0"/>
                        </a:rPr>
                        <a:t>9</a:t>
                      </a:r>
                      <a:r>
                        <a:rPr lang="en-US" sz="1400" b="0" i="0" u="none" strike="noStrike" dirty="0" smtClean="0">
                          <a:effectLst/>
                          <a:latin typeface="Calibri" panose="020F0502020204030204" pitchFamily="34" charset="0"/>
                        </a:rPr>
                        <a:t>- Erasmus </a:t>
                      </a:r>
                      <a:r>
                        <a:rPr lang="en-US" sz="1400" b="0" i="0" u="none" strike="noStrike" dirty="0" err="1" smtClean="0">
                          <a:effectLst/>
                          <a:latin typeface="Calibri" panose="020F0502020204030204" pitchFamily="34" charset="0"/>
                        </a:rPr>
                        <a:t>gibi</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değişim</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programlarının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öğrenciler</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ve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öğretim</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elemanları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için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hizmet</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veriyor</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olması</a:t>
                      </a:r>
                      <a:endParaRPr lang="en-US" sz="1400" b="0" i="0" u="none" strike="noStrike" dirty="0">
                        <a:effectLst/>
                        <a:latin typeface="Calibri" panose="020F0502020204030204" pitchFamily="34" charset="0"/>
                      </a:endParaRPr>
                    </a:p>
                  </a:txBody>
                  <a:tcPr marL="9525" marR="9525" marT="9525" marB="0"/>
                </a:tc>
                <a:tc>
                  <a:txBody>
                    <a:bodyPr/>
                    <a:lstStyle/>
                    <a:p>
                      <a:pPr algn="ct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fırsat)</a:t>
                      </a:r>
                      <a:r>
                        <a:rPr lang="tr-TR" sz="1200" dirty="0" smtClean="0">
                          <a:latin typeface="Wingdings" panose="05000000000000000000" pitchFamily="2" charset="2"/>
                        </a:rPr>
                        <a:t> </a:t>
                      </a:r>
                    </a:p>
                  </a:txBody>
                  <a:tcPr/>
                </a:tc>
                <a:extLst>
                  <a:ext uri="{0D108BD9-81ED-4DB2-BD59-A6C34878D82A}">
                    <a16:rowId xmlns:a16="http://schemas.microsoft.com/office/drawing/2014/main" val="1455343057"/>
                  </a:ext>
                </a:extLst>
              </a:tr>
            </a:tbl>
          </a:graphicData>
        </a:graphic>
      </p:graphicFrame>
      <p:pic>
        <p:nvPicPr>
          <p:cNvPr id="9" name="Resim 8"/>
          <p:cNvPicPr/>
          <p:nvPr/>
        </p:nvPicPr>
        <p:blipFill>
          <a:blip r:embed="rId2"/>
          <a:stretch>
            <a:fillRect/>
          </a:stretch>
        </p:blipFill>
        <p:spPr>
          <a:xfrm>
            <a:off x="122324" y="155611"/>
            <a:ext cx="2736304" cy="576064"/>
          </a:xfrm>
          <a:prstGeom prst="rect">
            <a:avLst/>
          </a:prstGeom>
        </p:spPr>
      </p:pic>
    </p:spTree>
    <p:extLst>
      <p:ext uri="{BB962C8B-B14F-4D97-AF65-F5344CB8AC3E}">
        <p14:creationId xmlns:p14="http://schemas.microsoft.com/office/powerpoint/2010/main" val="48778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547664" y="360778"/>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6</a:t>
            </a:fld>
            <a:endParaRPr lang="tr-TR"/>
          </a:p>
        </p:txBody>
      </p:sp>
      <p:graphicFrame>
        <p:nvGraphicFramePr>
          <p:cNvPr id="3" name="Tablo 2"/>
          <p:cNvGraphicFramePr>
            <a:graphicFrameLocks noGrp="1"/>
          </p:cNvGraphicFramePr>
          <p:nvPr>
            <p:extLst>
              <p:ext uri="{D42A27DB-BD31-4B8C-83A1-F6EECF244321}">
                <p14:modId xmlns:p14="http://schemas.microsoft.com/office/powerpoint/2010/main" val="3781058033"/>
              </p:ext>
            </p:extLst>
          </p:nvPr>
        </p:nvGraphicFramePr>
        <p:xfrm>
          <a:off x="323528" y="1772816"/>
          <a:ext cx="8363272" cy="2036146"/>
        </p:xfrm>
        <a:graphic>
          <a:graphicData uri="http://schemas.openxmlformats.org/drawingml/2006/table">
            <a:tbl>
              <a:tblPr firstRow="1" bandRow="1">
                <a:tableStyleId>{F5AB1C69-6EDB-4FF4-983F-18BD219EF322}</a:tableStyleId>
              </a:tblPr>
              <a:tblGrid>
                <a:gridCol w="4181636">
                  <a:extLst>
                    <a:ext uri="{9D8B030D-6E8A-4147-A177-3AD203B41FA5}">
                      <a16:colId xmlns:a16="http://schemas.microsoft.com/office/drawing/2014/main" val="20000"/>
                    </a:ext>
                  </a:extLst>
                </a:gridCol>
                <a:gridCol w="4181636">
                  <a:extLst>
                    <a:ext uri="{9D8B030D-6E8A-4147-A177-3AD203B41FA5}">
                      <a16:colId xmlns:a16="http://schemas.microsoft.com/office/drawing/2014/main" val="20001"/>
                    </a:ext>
                  </a:extLst>
                </a:gridCol>
              </a:tblGrid>
              <a:tr h="634066">
                <a:tc>
                  <a:txBody>
                    <a:bodyPr/>
                    <a:lstStyle/>
                    <a:p>
                      <a:pPr algn="ctr"/>
                      <a:r>
                        <a:rPr lang="tr-TR" sz="2000" dirty="0" smtClean="0"/>
                        <a:t>Tehdit </a:t>
                      </a:r>
                      <a:r>
                        <a:rPr lang="tr-TR" sz="2000" baseline="0" dirty="0" smtClean="0"/>
                        <a:t>Tanımı</a:t>
                      </a:r>
                      <a:endParaRPr lang="tr-TR" sz="2000" dirty="0"/>
                    </a:p>
                  </a:txBody>
                  <a:tcPr/>
                </a:tc>
                <a:tc>
                  <a:txBody>
                    <a:bodyPr/>
                    <a:lstStyle/>
                    <a:p>
                      <a:pPr algn="ctr"/>
                      <a:r>
                        <a:rPr lang="tr-TR" sz="2000" dirty="0" smtClean="0"/>
                        <a:t>Durumu</a:t>
                      </a:r>
                      <a:endParaRPr lang="tr-TR" sz="2000" dirty="0"/>
                    </a:p>
                  </a:txBody>
                  <a:tcPr/>
                </a:tc>
                <a:extLst>
                  <a:ext uri="{0D108BD9-81ED-4DB2-BD59-A6C34878D82A}">
                    <a16:rowId xmlns:a16="http://schemas.microsoft.com/office/drawing/2014/main" val="10000"/>
                  </a:ext>
                </a:extLst>
              </a:tr>
              <a:tr h="634066">
                <a:tc>
                  <a:txBody>
                    <a:bodyPr/>
                    <a:lstStyle/>
                    <a:p>
                      <a:pPr algn="l" fontAlgn="t"/>
                      <a:r>
                        <a:rPr lang="en-US" sz="1400" b="0" i="0" u="none" strike="noStrike" dirty="0" smtClean="0">
                          <a:effectLst/>
                          <a:latin typeface="Calibri" panose="020F0502020204030204" pitchFamily="34" charset="0"/>
                        </a:rPr>
                        <a:t>T</a:t>
                      </a:r>
                      <a:r>
                        <a:rPr lang="tr-TR" sz="1400" b="0" i="0" u="none" strike="noStrike" dirty="0" smtClean="0">
                          <a:effectLst/>
                          <a:latin typeface="Calibri" panose="020F0502020204030204" pitchFamily="34" charset="0"/>
                        </a:rPr>
                        <a:t>1</a:t>
                      </a:r>
                      <a:r>
                        <a:rPr lang="en-US" sz="1400" b="0" i="0" u="none" strike="noStrike" dirty="0" smtClean="0">
                          <a:effectLst/>
                          <a:latin typeface="Calibri" panose="020F0502020204030204" pitchFamily="34" charset="0"/>
                        </a:rPr>
                        <a:t>-</a:t>
                      </a:r>
                      <a:r>
                        <a:rPr lang="en-US" sz="1400" b="0" i="0" u="none" strike="noStrike" dirty="0" err="1" smtClean="0">
                          <a:effectLst/>
                          <a:latin typeface="Calibri" panose="020F0502020204030204" pitchFamily="34" charset="0"/>
                        </a:rPr>
                        <a:t>Yatay</a:t>
                      </a:r>
                      <a:r>
                        <a:rPr lang="en-US" sz="1400" b="0" i="0" u="none" strike="noStrike" dirty="0" smtClean="0">
                          <a:effectLst/>
                          <a:latin typeface="Calibri" panose="020F0502020204030204" pitchFamily="34" charset="0"/>
                        </a:rPr>
                        <a:t> </a:t>
                      </a:r>
                      <a:r>
                        <a:rPr lang="en-US" sz="1400" b="0" i="0" u="none" strike="noStrike" dirty="0" err="1">
                          <a:effectLst/>
                          <a:latin typeface="Calibri" panose="020F0502020204030204" pitchFamily="34" charset="0"/>
                        </a:rPr>
                        <a:t>ve</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dikey</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geçiş</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yapan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öğrenciler</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tehdit)</a:t>
                      </a:r>
                      <a:r>
                        <a:rPr lang="tr-TR" sz="1200" dirty="0" smtClean="0">
                          <a:latin typeface="Wingdings" panose="05000000000000000000" pitchFamily="2" charset="2"/>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tr-TR" sz="2000" dirty="0" smtClean="0">
                        <a:latin typeface="Wingdings" panose="05000000000000000000" pitchFamily="2" charset="2"/>
                      </a:endParaRPr>
                    </a:p>
                  </a:txBody>
                  <a:tcPr/>
                </a:tc>
                <a:extLst>
                  <a:ext uri="{0D108BD9-81ED-4DB2-BD59-A6C34878D82A}">
                    <a16:rowId xmlns:a16="http://schemas.microsoft.com/office/drawing/2014/main" val="2749583179"/>
                  </a:ext>
                </a:extLst>
              </a:tr>
              <a:tr h="698082">
                <a:tc>
                  <a:txBody>
                    <a:bodyPr/>
                    <a:lstStyle/>
                    <a:p>
                      <a:pPr algn="l" fontAlgn="t"/>
                      <a:r>
                        <a:rPr lang="en-US" sz="1400" b="0" i="0" u="none" strike="noStrike" dirty="0" smtClean="0">
                          <a:effectLst/>
                          <a:latin typeface="Calibri" panose="020F0502020204030204" pitchFamily="34" charset="0"/>
                        </a:rPr>
                        <a:t>T</a:t>
                      </a:r>
                      <a:r>
                        <a:rPr lang="tr-TR" sz="1400" b="0" i="0" u="none" strike="noStrike" dirty="0" smtClean="0">
                          <a:effectLst/>
                          <a:latin typeface="Calibri" panose="020F0502020204030204" pitchFamily="34" charset="0"/>
                        </a:rPr>
                        <a:t>2</a:t>
                      </a:r>
                      <a:r>
                        <a:rPr lang="en-US" sz="1400" b="0" i="0" u="none" strike="noStrike" dirty="0" smtClean="0">
                          <a:effectLst/>
                          <a:latin typeface="Calibri" panose="020F0502020204030204" pitchFamily="34" charset="0"/>
                        </a:rPr>
                        <a:t>- </a:t>
                      </a:r>
                      <a:r>
                        <a:rPr lang="en-US" sz="1400" b="0" i="0" u="none" strike="noStrike" dirty="0" err="1">
                          <a:effectLst/>
                          <a:latin typeface="Calibri" panose="020F0502020204030204" pitchFamily="34" charset="0"/>
                        </a:rPr>
                        <a:t>Üniversite</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harf</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notu</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skalasının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uygulamalı</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dersler</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için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uygun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olmaması</a:t>
                      </a:r>
                      <a:r>
                        <a:rPr lang="en-US" sz="1400" b="0" i="0" u="none" strike="noStrike" dirty="0">
                          <a:effectLst/>
                          <a:latin typeface="Calibri" panose="020F0502020204030204" pitchFamily="34" charset="0"/>
                        </a:rPr>
                        <a:t> </a:t>
                      </a:r>
                    </a:p>
                  </a:txBody>
                  <a:tcPr marL="9525" marR="9525" marT="9525"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tehdit)</a:t>
                      </a:r>
                      <a:r>
                        <a:rPr lang="tr-TR" sz="1200" dirty="0" smtClean="0">
                          <a:latin typeface="Wingdings" panose="05000000000000000000" pitchFamily="2" charset="2"/>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tr-TR" sz="2000" dirty="0" smtClean="0">
                        <a:latin typeface="Wingdings" panose="05000000000000000000" pitchFamily="2" charset="2"/>
                      </a:endParaRPr>
                    </a:p>
                  </a:txBody>
                  <a:tcPr/>
                </a:tc>
                <a:extLst>
                  <a:ext uri="{0D108BD9-81ED-4DB2-BD59-A6C34878D82A}">
                    <a16:rowId xmlns:a16="http://schemas.microsoft.com/office/drawing/2014/main" val="2581817691"/>
                  </a:ext>
                </a:extLst>
              </a:tr>
            </a:tbl>
          </a:graphicData>
        </a:graphic>
      </p:graphicFrame>
      <p:pic>
        <p:nvPicPr>
          <p:cNvPr id="9" name="Resim 8"/>
          <p:cNvPicPr/>
          <p:nvPr/>
        </p:nvPicPr>
        <p:blipFill>
          <a:blip r:embed="rId2"/>
          <a:stretch>
            <a:fillRect/>
          </a:stretch>
        </p:blipFill>
        <p:spPr>
          <a:xfrm>
            <a:off x="323528" y="443643"/>
            <a:ext cx="2736304" cy="576064"/>
          </a:xfrm>
          <a:prstGeom prst="rect">
            <a:avLst/>
          </a:prstGeom>
        </p:spPr>
      </p:pic>
    </p:spTree>
    <p:extLst>
      <p:ext uri="{BB962C8B-B14F-4D97-AF65-F5344CB8AC3E}">
        <p14:creationId xmlns:p14="http://schemas.microsoft.com/office/powerpoint/2010/main" val="1065916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51720" y="322983"/>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PAYDAŞ BEKLENTİLERİ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7</a:t>
            </a:fld>
            <a:endParaRPr lang="tr-TR"/>
          </a:p>
        </p:txBody>
      </p:sp>
      <p:graphicFrame>
        <p:nvGraphicFramePr>
          <p:cNvPr id="4" name="Tablo 3"/>
          <p:cNvGraphicFramePr>
            <a:graphicFrameLocks noGrp="1"/>
          </p:cNvGraphicFramePr>
          <p:nvPr>
            <p:extLst>
              <p:ext uri="{D42A27DB-BD31-4B8C-83A1-F6EECF244321}">
                <p14:modId xmlns:p14="http://schemas.microsoft.com/office/powerpoint/2010/main" val="3743627654"/>
              </p:ext>
            </p:extLst>
          </p:nvPr>
        </p:nvGraphicFramePr>
        <p:xfrm>
          <a:off x="731140" y="1039581"/>
          <a:ext cx="7931223" cy="5626895"/>
        </p:xfrm>
        <a:graphic>
          <a:graphicData uri="http://schemas.openxmlformats.org/drawingml/2006/table">
            <a:tbl>
              <a:tblPr firstRow="1" bandRow="1">
                <a:tableStyleId>{00A15C55-8517-42AA-B614-E9B94910E393}</a:tableStyleId>
              </a:tblPr>
              <a:tblGrid>
                <a:gridCol w="2643741">
                  <a:extLst>
                    <a:ext uri="{9D8B030D-6E8A-4147-A177-3AD203B41FA5}">
                      <a16:colId xmlns:a16="http://schemas.microsoft.com/office/drawing/2014/main" val="20000"/>
                    </a:ext>
                  </a:extLst>
                </a:gridCol>
                <a:gridCol w="2643741">
                  <a:extLst>
                    <a:ext uri="{9D8B030D-6E8A-4147-A177-3AD203B41FA5}">
                      <a16:colId xmlns:a16="http://schemas.microsoft.com/office/drawing/2014/main" val="20001"/>
                    </a:ext>
                  </a:extLst>
                </a:gridCol>
                <a:gridCol w="2643741">
                  <a:extLst>
                    <a:ext uri="{9D8B030D-6E8A-4147-A177-3AD203B41FA5}">
                      <a16:colId xmlns:a16="http://schemas.microsoft.com/office/drawing/2014/main" val="20002"/>
                    </a:ext>
                  </a:extLst>
                </a:gridCol>
              </a:tblGrid>
              <a:tr h="263559">
                <a:tc>
                  <a:txBody>
                    <a:bodyPr/>
                    <a:lstStyle/>
                    <a:p>
                      <a:r>
                        <a:rPr lang="tr-TR" sz="1200" dirty="0" smtClean="0"/>
                        <a:t>Paydaş</a:t>
                      </a:r>
                      <a:r>
                        <a:rPr lang="tr-TR" sz="1200" baseline="0" dirty="0" smtClean="0"/>
                        <a:t> Adı</a:t>
                      </a:r>
                      <a:endParaRPr lang="tr-TR" sz="1200" dirty="0"/>
                    </a:p>
                  </a:txBody>
                  <a:tcPr/>
                </a:tc>
                <a:tc>
                  <a:txBody>
                    <a:bodyPr/>
                    <a:lstStyle/>
                    <a:p>
                      <a:r>
                        <a:rPr lang="tr-TR" sz="1200" dirty="0" smtClean="0"/>
                        <a:t>Paydaş Beklentisi</a:t>
                      </a:r>
                      <a:endParaRPr lang="tr-TR" sz="1200" dirty="0"/>
                    </a:p>
                  </a:txBody>
                  <a:tcPr/>
                </a:tc>
                <a:tc>
                  <a:txBody>
                    <a:bodyPr/>
                    <a:lstStyle/>
                    <a:p>
                      <a:r>
                        <a:rPr lang="tr-TR" sz="1200" dirty="0" smtClean="0"/>
                        <a:t>Karşılanma</a:t>
                      </a:r>
                      <a:r>
                        <a:rPr lang="tr-TR" sz="1200" baseline="0" dirty="0" smtClean="0"/>
                        <a:t> Durumu</a:t>
                      </a:r>
                      <a:endParaRPr lang="tr-TR" sz="1200" dirty="0"/>
                    </a:p>
                  </a:txBody>
                  <a:tcPr/>
                </a:tc>
                <a:extLst>
                  <a:ext uri="{0D108BD9-81ED-4DB2-BD59-A6C34878D82A}">
                    <a16:rowId xmlns:a16="http://schemas.microsoft.com/office/drawing/2014/main" val="10000"/>
                  </a:ext>
                </a:extLst>
              </a:tr>
              <a:tr h="1130637">
                <a:tc>
                  <a:txBody>
                    <a:bodyPr/>
                    <a:lstStyle/>
                    <a:p>
                      <a:pPr algn="ctr" fontAlgn="ctr"/>
                      <a:r>
                        <a:rPr lang="en-US" sz="1200" b="0" i="0" u="none" strike="noStrike">
                          <a:solidFill>
                            <a:srgbClr val="000000"/>
                          </a:solidFill>
                          <a:effectLst/>
                          <a:latin typeface="Calibri" panose="020F0502020204030204" pitchFamily="34" charset="0"/>
                        </a:rPr>
                        <a:t>Bölüm içi</a:t>
                      </a:r>
                      <a:br>
                        <a:rPr lang="en-US" sz="1200" b="0" i="0" u="none" strike="noStrike">
                          <a:solidFill>
                            <a:srgbClr val="000000"/>
                          </a:solidFill>
                          <a:effectLst/>
                          <a:latin typeface="Calibri" panose="020F0502020204030204" pitchFamily="34" charset="0"/>
                        </a:rPr>
                      </a:br>
                      <a:r>
                        <a:rPr lang="en-US" sz="1200" b="0" i="0" u="none" strike="noStrike">
                          <a:solidFill>
                            <a:srgbClr val="000000"/>
                          </a:solidFill>
                          <a:effectLst/>
                          <a:latin typeface="Calibri" panose="020F0502020204030204" pitchFamily="34" charset="0"/>
                        </a:rPr>
                        <a:t>akademisyenler</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Teşvik, takdir ve motivasyon</a:t>
                      </a: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latin typeface="+mn-lt"/>
                        </a:rPr>
                        <a:t>Motivasyon amacıyla kampus</a:t>
                      </a:r>
                      <a:r>
                        <a:rPr lang="tr-TR" sz="1200" baseline="0" dirty="0" smtClean="0">
                          <a:latin typeface="+mn-lt"/>
                        </a:rPr>
                        <a:t> dışında toplantılar, öğle yemekleri, kahvaltılar, bahçede piknik düzenlenmektedir. Bölüme ilişkin karar süreçlerinde personel de yer almaktadır. </a:t>
                      </a:r>
                      <a:endParaRPr lang="tr-TR" sz="1200" dirty="0">
                        <a:latin typeface="+mn-lt"/>
                      </a:endParaRPr>
                    </a:p>
                  </a:txBody>
                  <a:tcPr/>
                </a:tc>
                <a:extLst>
                  <a:ext uri="{0D108BD9-81ED-4DB2-BD59-A6C34878D82A}">
                    <a16:rowId xmlns:a16="http://schemas.microsoft.com/office/drawing/2014/main" val="10001"/>
                  </a:ext>
                </a:extLst>
              </a:tr>
              <a:tr h="439266">
                <a:tc>
                  <a:txBody>
                    <a:bodyPr/>
                    <a:lstStyle/>
                    <a:p>
                      <a:pPr algn="ctr" fontAlgn="ctr"/>
                      <a:r>
                        <a:rPr lang="en-US" sz="1200" b="0" i="0" u="none" strike="noStrike">
                          <a:solidFill>
                            <a:srgbClr val="000000"/>
                          </a:solidFill>
                          <a:effectLst/>
                          <a:latin typeface="Calibri" panose="020F0502020204030204" pitchFamily="34" charset="0"/>
                        </a:rPr>
                        <a:t>İç Mimarlık ve Çevre Tasarımı Bölümü</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Akademik ve idari çalışmalarda ortaklık </a:t>
                      </a:r>
                    </a:p>
                  </a:txBody>
                  <a:tcPr marL="9525" marR="9525" marT="9525" marB="0" anchor="ctr"/>
                </a:tc>
                <a:tc>
                  <a:txBody>
                    <a:bodyPr/>
                    <a:lstStyle/>
                    <a:p>
                      <a:r>
                        <a:rPr lang="tr-TR" sz="1200" dirty="0" smtClean="0">
                          <a:latin typeface="+mn-lt"/>
                        </a:rPr>
                        <a:t>Akademik</a:t>
                      </a:r>
                      <a:r>
                        <a:rPr lang="tr-TR" sz="1200" baseline="0" dirty="0" smtClean="0">
                          <a:latin typeface="+mn-lt"/>
                        </a:rPr>
                        <a:t>, i</a:t>
                      </a:r>
                      <a:r>
                        <a:rPr lang="tr-TR" sz="1200" dirty="0" smtClean="0">
                          <a:latin typeface="+mn-lt"/>
                        </a:rPr>
                        <a:t>dari süreçlerde</a:t>
                      </a:r>
                      <a:r>
                        <a:rPr lang="tr-TR" sz="1200" baseline="0" dirty="0" smtClean="0">
                          <a:latin typeface="+mn-lt"/>
                        </a:rPr>
                        <a:t> ve etkinliklerde ortak çalışılmaktadır.</a:t>
                      </a:r>
                      <a:endParaRPr lang="tr-TR" sz="1200" dirty="0">
                        <a:latin typeface="+mn-lt"/>
                      </a:endParaRPr>
                    </a:p>
                  </a:txBody>
                  <a:tcPr/>
                </a:tc>
                <a:extLst>
                  <a:ext uri="{0D108BD9-81ED-4DB2-BD59-A6C34878D82A}">
                    <a16:rowId xmlns:a16="http://schemas.microsoft.com/office/drawing/2014/main" val="250573331"/>
                  </a:ext>
                </a:extLst>
              </a:tr>
              <a:tr h="1142091">
                <a:tc>
                  <a:txBody>
                    <a:bodyPr/>
                    <a:lstStyle/>
                    <a:p>
                      <a:pPr algn="ctr" fontAlgn="ctr"/>
                      <a:r>
                        <a:rPr lang="en-US" sz="1200" b="0" i="0" u="none" strike="noStrike" dirty="0" err="1">
                          <a:solidFill>
                            <a:srgbClr val="000000"/>
                          </a:solidFill>
                          <a:effectLst/>
                          <a:latin typeface="Calibri" panose="020F0502020204030204" pitchFamily="34" charset="0"/>
                        </a:rPr>
                        <a:t>Diğer</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Fakülteler</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b="0" i="0" u="none" strike="noStrike" dirty="0" err="1">
                          <a:solidFill>
                            <a:srgbClr val="000000"/>
                          </a:solidFill>
                          <a:effectLst/>
                          <a:latin typeface="Calibri" panose="020F0502020204030204" pitchFamily="34" charset="0"/>
                        </a:rPr>
                        <a:t>Akademik</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çalışmalarda</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işbirliği</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bilgi</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paylaşımı</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latin typeface="+mn-lt"/>
                        </a:rPr>
                        <a:t>İnşaat</a:t>
                      </a:r>
                      <a:r>
                        <a:rPr lang="tr-TR" sz="1200" baseline="0" dirty="0" smtClean="0">
                          <a:latin typeface="+mn-lt"/>
                        </a:rPr>
                        <a:t> </a:t>
                      </a:r>
                      <a:r>
                        <a:rPr lang="tr-TR" sz="1200" baseline="0" dirty="0" err="1" smtClean="0">
                          <a:latin typeface="+mn-lt"/>
                        </a:rPr>
                        <a:t>MYO’da</a:t>
                      </a:r>
                      <a:r>
                        <a:rPr lang="tr-TR" sz="1200" baseline="0" dirty="0" smtClean="0">
                          <a:latin typeface="+mn-lt"/>
                        </a:rPr>
                        <a:t> görevli akademisyenler </a:t>
                      </a:r>
                      <a:r>
                        <a:rPr lang="tr-TR" sz="1200" baseline="0" dirty="0" err="1" smtClean="0">
                          <a:latin typeface="+mn-lt"/>
                        </a:rPr>
                        <a:t>Bölüm’de</a:t>
                      </a:r>
                      <a:r>
                        <a:rPr lang="tr-TR" sz="1200" baseline="0" dirty="0" smtClean="0">
                          <a:latin typeface="+mn-lt"/>
                        </a:rPr>
                        <a:t> derslere girmekte, Bölüm öğretim üyeleri ile ortak akademik çalışmalar yürütmektedir. İnşaat Müh. ile ÇAP ve </a:t>
                      </a:r>
                      <a:r>
                        <a:rPr lang="tr-TR" sz="1200" baseline="0" dirty="0" err="1" smtClean="0">
                          <a:latin typeface="+mn-lt"/>
                        </a:rPr>
                        <a:t>yandal</a:t>
                      </a:r>
                      <a:r>
                        <a:rPr lang="tr-TR" sz="1200" baseline="0" dirty="0" smtClean="0">
                          <a:latin typeface="+mn-lt"/>
                        </a:rPr>
                        <a:t> programlarında işbirliği yapılmaktadır.</a:t>
                      </a:r>
                      <a:endParaRPr lang="tr-TR" sz="1200" dirty="0">
                        <a:latin typeface="+mn-lt"/>
                      </a:endParaRPr>
                    </a:p>
                  </a:txBody>
                  <a:tcPr/>
                </a:tc>
                <a:extLst>
                  <a:ext uri="{0D108BD9-81ED-4DB2-BD59-A6C34878D82A}">
                    <a16:rowId xmlns:a16="http://schemas.microsoft.com/office/drawing/2014/main" val="1016346473"/>
                  </a:ext>
                </a:extLst>
              </a:tr>
              <a:tr h="1317797">
                <a:tc>
                  <a:txBody>
                    <a:bodyPr/>
                    <a:lstStyle/>
                    <a:p>
                      <a:pPr algn="ctr" fontAlgn="ctr"/>
                      <a:r>
                        <a:rPr lang="en-US" sz="1200" b="0" i="0" u="none" strike="noStrike">
                          <a:solidFill>
                            <a:srgbClr val="000000"/>
                          </a:solidFill>
                          <a:effectLst/>
                          <a:latin typeface="Calibri" panose="020F0502020204030204" pitchFamily="34" charset="0"/>
                        </a:rPr>
                        <a:t>Kurum dışı</a:t>
                      </a:r>
                      <a:br>
                        <a:rPr lang="en-US" sz="1200" b="0" i="0" u="none" strike="noStrike">
                          <a:solidFill>
                            <a:srgbClr val="000000"/>
                          </a:solidFill>
                          <a:effectLst/>
                          <a:latin typeface="Calibri" panose="020F0502020204030204" pitchFamily="34" charset="0"/>
                        </a:rPr>
                      </a:br>
                      <a:r>
                        <a:rPr lang="en-US" sz="1200" b="0" i="0" u="none" strike="noStrike">
                          <a:solidFill>
                            <a:srgbClr val="000000"/>
                          </a:solidFill>
                          <a:effectLst/>
                          <a:latin typeface="Calibri" panose="020F0502020204030204" pitchFamily="34" charset="0"/>
                        </a:rPr>
                        <a:t>akademisyenler</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Akademik çalışmalarda işbirliği, bilgi paylaşımı</a:t>
                      </a:r>
                    </a:p>
                  </a:txBody>
                  <a:tcPr marL="9525" marR="9525" marT="9525" marB="0" anchor="ctr"/>
                </a:tc>
                <a:tc>
                  <a:txBody>
                    <a:bodyPr/>
                    <a:lstStyle/>
                    <a:p>
                      <a:r>
                        <a:rPr lang="tr-TR" sz="1200" dirty="0" smtClean="0">
                          <a:solidFill>
                            <a:schemeClr val="tx1"/>
                          </a:solidFill>
                          <a:latin typeface="+mn-lt"/>
                        </a:rPr>
                        <a:t>Diğer üniversitelerde görev yapan akademisyenlerle</a:t>
                      </a:r>
                      <a:r>
                        <a:rPr lang="tr-TR" sz="1200" baseline="0" dirty="0" smtClean="0">
                          <a:solidFill>
                            <a:schemeClr val="tx1"/>
                          </a:solidFill>
                          <a:latin typeface="+mn-lt"/>
                        </a:rPr>
                        <a:t> ortak yayın (ODTÜ, </a:t>
                      </a:r>
                      <a:r>
                        <a:rPr lang="tr-TR" sz="1200" noProof="0" dirty="0" smtClean="0">
                          <a:latin typeface="+mn-lt"/>
                        </a:rPr>
                        <a:t>Akdeniz</a:t>
                      </a:r>
                      <a:r>
                        <a:rPr lang="tr-TR" sz="1200" baseline="0" noProof="0" dirty="0" smtClean="0">
                          <a:latin typeface="+mn-lt"/>
                        </a:rPr>
                        <a:t> </a:t>
                      </a:r>
                      <a:r>
                        <a:rPr lang="tr-TR" sz="1200" baseline="0" noProof="0" dirty="0" err="1" smtClean="0">
                          <a:latin typeface="+mn-lt"/>
                        </a:rPr>
                        <a:t>Ünv</a:t>
                      </a:r>
                      <a:r>
                        <a:rPr lang="tr-TR" sz="1200" baseline="0" noProof="0" dirty="0" smtClean="0">
                          <a:latin typeface="+mn-lt"/>
                        </a:rPr>
                        <a:t>., </a:t>
                      </a:r>
                      <a:r>
                        <a:rPr lang="tr-TR" sz="1200" baseline="0" noProof="0" dirty="0" err="1" smtClean="0">
                          <a:latin typeface="+mn-lt"/>
                        </a:rPr>
                        <a:t>Johannes</a:t>
                      </a:r>
                      <a:r>
                        <a:rPr lang="tr-TR" sz="1200" baseline="0" noProof="0" dirty="0" smtClean="0">
                          <a:latin typeface="+mn-lt"/>
                        </a:rPr>
                        <a:t> Gutenberg </a:t>
                      </a:r>
                      <a:r>
                        <a:rPr lang="tr-TR" sz="1200" baseline="0" noProof="0" dirty="0" err="1" smtClean="0">
                          <a:latin typeface="+mn-lt"/>
                        </a:rPr>
                        <a:t>Ünv</a:t>
                      </a:r>
                      <a:r>
                        <a:rPr lang="tr-TR" sz="1200" baseline="0" noProof="0" dirty="0" smtClean="0">
                          <a:latin typeface="+mn-lt"/>
                        </a:rPr>
                        <a:t>., Sütçü İmam </a:t>
                      </a:r>
                      <a:r>
                        <a:rPr lang="tr-TR" sz="1200" baseline="0" noProof="0" dirty="0" err="1" smtClean="0">
                          <a:latin typeface="+mn-lt"/>
                        </a:rPr>
                        <a:t>Ünv</a:t>
                      </a:r>
                      <a:r>
                        <a:rPr lang="tr-TR" sz="1200" baseline="0" noProof="0" dirty="0" smtClean="0">
                          <a:latin typeface="+mn-lt"/>
                        </a:rPr>
                        <a:t>., Anadolu </a:t>
                      </a:r>
                      <a:r>
                        <a:rPr lang="tr-TR" sz="1200" baseline="0" noProof="0" dirty="0" err="1" smtClean="0">
                          <a:latin typeface="+mn-lt"/>
                        </a:rPr>
                        <a:t>Ünv</a:t>
                      </a:r>
                      <a:r>
                        <a:rPr lang="tr-TR" sz="1200" baseline="0" noProof="0" dirty="0" smtClean="0">
                          <a:latin typeface="+mn-lt"/>
                        </a:rPr>
                        <a:t>., </a:t>
                      </a:r>
                      <a:r>
                        <a:rPr lang="tr-TR" sz="1200" baseline="0" noProof="0" dirty="0" err="1" smtClean="0">
                          <a:latin typeface="+mn-lt"/>
                        </a:rPr>
                        <a:t>Römisch-Germanisches</a:t>
                      </a:r>
                      <a:r>
                        <a:rPr lang="tr-TR" sz="1200" baseline="0" noProof="0" dirty="0" smtClean="0">
                          <a:latin typeface="+mn-lt"/>
                        </a:rPr>
                        <a:t> </a:t>
                      </a:r>
                      <a:r>
                        <a:rPr lang="tr-TR" sz="1200" baseline="0" noProof="0" dirty="0" err="1" smtClean="0">
                          <a:latin typeface="+mn-lt"/>
                        </a:rPr>
                        <a:t>Zentralmuseum</a:t>
                      </a:r>
                      <a:r>
                        <a:rPr lang="tr-TR" sz="1200" baseline="0" noProof="0" dirty="0" smtClean="0">
                          <a:latin typeface="+mn-lt"/>
                        </a:rPr>
                        <a:t> ve Bilecik </a:t>
                      </a:r>
                      <a:r>
                        <a:rPr lang="tr-TR" sz="1200" baseline="0" noProof="0" dirty="0" err="1" smtClean="0">
                          <a:latin typeface="+mn-lt"/>
                        </a:rPr>
                        <a:t>Ünv</a:t>
                      </a:r>
                      <a:r>
                        <a:rPr lang="tr-TR" sz="1200" baseline="0" dirty="0" smtClean="0">
                          <a:solidFill>
                            <a:schemeClr val="tx1"/>
                          </a:solidFill>
                          <a:latin typeface="+mn-lt"/>
                        </a:rPr>
                        <a:t>), Akdeniz </a:t>
                      </a:r>
                      <a:r>
                        <a:rPr lang="tr-TR" sz="1200" baseline="0" dirty="0" err="1" smtClean="0">
                          <a:solidFill>
                            <a:schemeClr val="tx1"/>
                          </a:solidFill>
                          <a:latin typeface="+mn-lt"/>
                        </a:rPr>
                        <a:t>Ünv</a:t>
                      </a:r>
                      <a:r>
                        <a:rPr lang="tr-TR" sz="1200" baseline="0" dirty="0" smtClean="0">
                          <a:solidFill>
                            <a:schemeClr val="tx1"/>
                          </a:solidFill>
                          <a:latin typeface="+mn-lt"/>
                        </a:rPr>
                        <a:t>. İle derslerde ve etkinliklerde işbirliği</a:t>
                      </a:r>
                      <a:endParaRPr lang="tr-TR" sz="1200" dirty="0">
                        <a:solidFill>
                          <a:schemeClr val="tx1"/>
                        </a:solidFill>
                        <a:latin typeface="+mn-lt"/>
                      </a:endParaRPr>
                    </a:p>
                  </a:txBody>
                  <a:tcPr/>
                </a:tc>
                <a:extLst>
                  <a:ext uri="{0D108BD9-81ED-4DB2-BD59-A6C34878D82A}">
                    <a16:rowId xmlns:a16="http://schemas.microsoft.com/office/drawing/2014/main" val="1366427889"/>
                  </a:ext>
                </a:extLst>
              </a:tr>
              <a:tr h="360564">
                <a:tc>
                  <a:txBody>
                    <a:bodyPr/>
                    <a:lstStyle/>
                    <a:p>
                      <a:pPr algn="ctr" fontAlgn="ctr"/>
                      <a:r>
                        <a:rPr lang="en-US" sz="1200" b="0" i="0" u="none" strike="noStrike" dirty="0" err="1">
                          <a:solidFill>
                            <a:srgbClr val="000000"/>
                          </a:solidFill>
                          <a:effectLst/>
                          <a:latin typeface="Calibri" panose="020F0502020204030204" pitchFamily="34" charset="0"/>
                        </a:rPr>
                        <a:t>Diğer</a:t>
                      </a:r>
                      <a:r>
                        <a:rPr lang="en-US" sz="1200" b="0" i="0" u="none" strike="noStrike" dirty="0">
                          <a:solidFill>
                            <a:srgbClr val="000000"/>
                          </a:solidFill>
                          <a:effectLst/>
                          <a:latin typeface="Calibri" panose="020F0502020204030204" pitchFamily="34" charset="0"/>
                        </a:rPr>
                        <a:t> </a:t>
                      </a:r>
                      <a:r>
                        <a:rPr lang="tr-TR" sz="1200" b="0" i="0" u="none" strike="noStrike" dirty="0" smtClean="0">
                          <a:solidFill>
                            <a:srgbClr val="000000"/>
                          </a:solidFill>
                          <a:effectLst/>
                          <a:latin typeface="Calibri" panose="020F0502020204030204" pitchFamily="34" charset="0"/>
                        </a:rPr>
                        <a:t>i</a:t>
                      </a:r>
                      <a:r>
                        <a:rPr lang="en-US" sz="1200" b="0" i="0" u="none" strike="noStrike" dirty="0" err="1" smtClean="0">
                          <a:solidFill>
                            <a:srgbClr val="000000"/>
                          </a:solidFill>
                          <a:effectLst/>
                          <a:latin typeface="Calibri" panose="020F0502020204030204" pitchFamily="34" charset="0"/>
                        </a:rPr>
                        <a:t>dari</a:t>
                      </a:r>
                      <a:r>
                        <a:rPr lang="en-US" sz="1200" b="0" i="0" u="none" strike="noStrike" dirty="0" smtClean="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personel</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Güçlü iletişim, uyumlu çalışma, kurumsal yapı</a:t>
                      </a:r>
                    </a:p>
                  </a:txBody>
                  <a:tcPr marL="9525" marR="9525" marT="9525" marB="0" anchor="ctr"/>
                </a:tc>
                <a:tc>
                  <a:txBody>
                    <a:bodyPr/>
                    <a:lstStyle/>
                    <a:p>
                      <a:endParaRPr lang="tr-TR" sz="1200" dirty="0">
                        <a:latin typeface="+mn-lt"/>
                      </a:endParaRPr>
                    </a:p>
                  </a:txBody>
                  <a:tcPr/>
                </a:tc>
                <a:extLst>
                  <a:ext uri="{0D108BD9-81ED-4DB2-BD59-A6C34878D82A}">
                    <a16:rowId xmlns:a16="http://schemas.microsoft.com/office/drawing/2014/main" val="3280337981"/>
                  </a:ext>
                </a:extLst>
              </a:tr>
              <a:tr h="829133">
                <a:tc>
                  <a:txBody>
                    <a:bodyPr/>
                    <a:lstStyle/>
                    <a:p>
                      <a:pPr algn="ctr" fontAlgn="ctr"/>
                      <a:r>
                        <a:rPr lang="en-US" sz="1200" b="0" i="0" u="none" strike="noStrike" dirty="0" err="1">
                          <a:solidFill>
                            <a:srgbClr val="000000"/>
                          </a:solidFill>
                          <a:effectLst/>
                          <a:latin typeface="Calibri" panose="020F0502020204030204" pitchFamily="34" charset="0"/>
                        </a:rPr>
                        <a:t>Dekanlık</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b="0" i="0" u="none" strike="noStrike" dirty="0" err="1">
                          <a:solidFill>
                            <a:srgbClr val="000000"/>
                          </a:solidFill>
                          <a:effectLst/>
                          <a:latin typeface="Calibri" panose="020F0502020204030204" pitchFamily="34" charset="0"/>
                        </a:rPr>
                        <a:t>Mevzuata</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uyum</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akademik</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başarı-öğrenci</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memnuniyeti</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latin typeface="+mn-lt"/>
                        </a:rPr>
                        <a:t>ÖÜBD yayın</a:t>
                      </a:r>
                      <a:r>
                        <a:rPr lang="tr-TR" sz="1200" baseline="0" dirty="0" smtClean="0">
                          <a:latin typeface="+mn-lt"/>
                        </a:rPr>
                        <a:t> sayısı 2018 hedeflerine ulaştı, lisans müfredatları güncellendi.</a:t>
                      </a:r>
                      <a:endParaRPr lang="tr-TR" sz="1200" dirty="0" smtClean="0">
                        <a:latin typeface="+mn-lt"/>
                      </a:endParaRPr>
                    </a:p>
                    <a:p>
                      <a:endParaRPr lang="tr-TR" sz="1200" dirty="0">
                        <a:latin typeface="+mn-lt"/>
                      </a:endParaRPr>
                    </a:p>
                  </a:txBody>
                  <a:tcPr/>
                </a:tc>
                <a:extLst>
                  <a:ext uri="{0D108BD9-81ED-4DB2-BD59-A6C34878D82A}">
                    <a16:rowId xmlns:a16="http://schemas.microsoft.com/office/drawing/2014/main" val="2435058860"/>
                  </a:ext>
                </a:extLst>
              </a:tr>
            </a:tbl>
          </a:graphicData>
        </a:graphic>
      </p:graphicFrame>
      <p:pic>
        <p:nvPicPr>
          <p:cNvPr id="6" name="Resim 5"/>
          <p:cNvPicPr/>
          <p:nvPr/>
        </p:nvPicPr>
        <p:blipFill>
          <a:blip r:embed="rId2"/>
          <a:stretch>
            <a:fillRect/>
          </a:stretch>
        </p:blipFill>
        <p:spPr>
          <a:xfrm>
            <a:off x="179512" y="393250"/>
            <a:ext cx="2736304" cy="576064"/>
          </a:xfrm>
          <a:prstGeom prst="rect">
            <a:avLst/>
          </a:prstGeom>
        </p:spPr>
      </p:pic>
    </p:spTree>
    <p:extLst>
      <p:ext uri="{BB962C8B-B14F-4D97-AF65-F5344CB8AC3E}">
        <p14:creationId xmlns:p14="http://schemas.microsoft.com/office/powerpoint/2010/main" val="28762684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63688" y="408924"/>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PAYDAŞ BEKLENTİLERİ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8</a:t>
            </a:fld>
            <a:endParaRPr lang="tr-TR"/>
          </a:p>
        </p:txBody>
      </p:sp>
      <p:graphicFrame>
        <p:nvGraphicFramePr>
          <p:cNvPr id="4" name="Tablo 3"/>
          <p:cNvGraphicFramePr>
            <a:graphicFrameLocks noGrp="1"/>
          </p:cNvGraphicFramePr>
          <p:nvPr>
            <p:extLst>
              <p:ext uri="{D42A27DB-BD31-4B8C-83A1-F6EECF244321}">
                <p14:modId xmlns:p14="http://schemas.microsoft.com/office/powerpoint/2010/main" val="2321934669"/>
              </p:ext>
            </p:extLst>
          </p:nvPr>
        </p:nvGraphicFramePr>
        <p:xfrm>
          <a:off x="475765" y="1080260"/>
          <a:ext cx="8219256" cy="5646478"/>
        </p:xfrm>
        <a:graphic>
          <a:graphicData uri="http://schemas.openxmlformats.org/drawingml/2006/table">
            <a:tbl>
              <a:tblPr firstRow="1" bandRow="1">
                <a:tableStyleId>{00A15C55-8517-42AA-B614-E9B94910E393}</a:tableStyleId>
              </a:tblPr>
              <a:tblGrid>
                <a:gridCol w="2739752">
                  <a:extLst>
                    <a:ext uri="{9D8B030D-6E8A-4147-A177-3AD203B41FA5}">
                      <a16:colId xmlns:a16="http://schemas.microsoft.com/office/drawing/2014/main" val="20000"/>
                    </a:ext>
                  </a:extLst>
                </a:gridCol>
                <a:gridCol w="2739752">
                  <a:extLst>
                    <a:ext uri="{9D8B030D-6E8A-4147-A177-3AD203B41FA5}">
                      <a16:colId xmlns:a16="http://schemas.microsoft.com/office/drawing/2014/main" val="20001"/>
                    </a:ext>
                  </a:extLst>
                </a:gridCol>
                <a:gridCol w="2739752">
                  <a:extLst>
                    <a:ext uri="{9D8B030D-6E8A-4147-A177-3AD203B41FA5}">
                      <a16:colId xmlns:a16="http://schemas.microsoft.com/office/drawing/2014/main" val="20002"/>
                    </a:ext>
                  </a:extLst>
                </a:gridCol>
              </a:tblGrid>
              <a:tr h="559644">
                <a:tc>
                  <a:txBody>
                    <a:bodyPr/>
                    <a:lstStyle/>
                    <a:p>
                      <a:r>
                        <a:rPr lang="tr-TR" dirty="0" smtClean="0"/>
                        <a:t>Paydaş</a:t>
                      </a:r>
                      <a:r>
                        <a:rPr lang="tr-TR" baseline="0" dirty="0" smtClean="0"/>
                        <a:t> Adı</a:t>
                      </a:r>
                      <a:endParaRPr lang="tr-TR" dirty="0"/>
                    </a:p>
                  </a:txBody>
                  <a:tcPr/>
                </a:tc>
                <a:tc>
                  <a:txBody>
                    <a:bodyPr/>
                    <a:lstStyle/>
                    <a:p>
                      <a:r>
                        <a:rPr lang="tr-TR" dirty="0" smtClean="0"/>
                        <a:t>Paydaş Beklentisi</a:t>
                      </a:r>
                      <a:endParaRPr lang="tr-TR" dirty="0"/>
                    </a:p>
                  </a:txBody>
                  <a:tcPr/>
                </a:tc>
                <a:tc>
                  <a:txBody>
                    <a:bodyPr/>
                    <a:lstStyle/>
                    <a:p>
                      <a:r>
                        <a:rPr lang="tr-TR" dirty="0" smtClean="0"/>
                        <a:t>Karşılanma</a:t>
                      </a:r>
                      <a:r>
                        <a:rPr lang="tr-TR" baseline="0" dirty="0" smtClean="0"/>
                        <a:t> Durumu</a:t>
                      </a:r>
                      <a:endParaRPr lang="tr-TR" dirty="0"/>
                    </a:p>
                  </a:txBody>
                  <a:tcPr/>
                </a:tc>
                <a:extLst>
                  <a:ext uri="{0D108BD9-81ED-4DB2-BD59-A6C34878D82A}">
                    <a16:rowId xmlns:a16="http://schemas.microsoft.com/office/drawing/2014/main" val="10000"/>
                  </a:ext>
                </a:extLst>
              </a:tr>
              <a:tr h="484354">
                <a:tc>
                  <a:txBody>
                    <a:bodyPr/>
                    <a:lstStyle/>
                    <a:p>
                      <a:pPr algn="ctr" fontAlgn="ctr"/>
                      <a:r>
                        <a:rPr lang="en-US" sz="1400" b="0" i="0" u="none" strike="noStrike">
                          <a:solidFill>
                            <a:srgbClr val="000000"/>
                          </a:solidFill>
                          <a:effectLst/>
                          <a:latin typeface="Calibri" panose="020F0502020204030204" pitchFamily="34" charset="0"/>
                        </a:rPr>
                        <a:t>Rektörlük</a:t>
                      </a: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Mevzuata uyum, akademik başarı-öğrenci memnuniyeti</a:t>
                      </a: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latin typeface="+mn-lt"/>
                        </a:rPr>
                        <a:t>ÖÜBD yayın</a:t>
                      </a:r>
                      <a:r>
                        <a:rPr lang="tr-TR" sz="1400" baseline="0" dirty="0" smtClean="0">
                          <a:latin typeface="+mn-lt"/>
                        </a:rPr>
                        <a:t> sayısı 2018 hedeflerine ulaştı.</a:t>
                      </a:r>
                      <a:endParaRPr lang="tr-TR" sz="1400" dirty="0">
                        <a:latin typeface="+mn-lt"/>
                      </a:endParaRPr>
                    </a:p>
                  </a:txBody>
                  <a:tcPr/>
                </a:tc>
                <a:extLst>
                  <a:ext uri="{0D108BD9-81ED-4DB2-BD59-A6C34878D82A}">
                    <a16:rowId xmlns:a16="http://schemas.microsoft.com/office/drawing/2014/main" val="10001"/>
                  </a:ext>
                </a:extLst>
              </a:tr>
              <a:tr h="484354">
                <a:tc>
                  <a:txBody>
                    <a:bodyPr/>
                    <a:lstStyle/>
                    <a:p>
                      <a:pPr algn="ctr" fontAlgn="ctr"/>
                      <a:r>
                        <a:rPr lang="en-US" sz="1400" b="0" i="0" u="none" strike="noStrike" dirty="0" err="1">
                          <a:solidFill>
                            <a:srgbClr val="000000"/>
                          </a:solidFill>
                          <a:effectLst/>
                          <a:latin typeface="Calibri" panose="020F0502020204030204" pitchFamily="34" charset="0"/>
                        </a:rPr>
                        <a:t>Genel</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Sekreterlik</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Mevzuata uyum</a:t>
                      </a: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latin typeface="+mn-lt"/>
                        </a:rPr>
                        <a:t>ISO 9001- ISO</a:t>
                      </a:r>
                      <a:r>
                        <a:rPr lang="tr-TR" sz="1400" baseline="0" dirty="0" smtClean="0">
                          <a:latin typeface="+mn-lt"/>
                        </a:rPr>
                        <a:t> 1002 Kalite Süreci kapsamında gerekli çalışmalar yürütülmekte, güncellemeler yapılmaktadır.</a:t>
                      </a:r>
                      <a:endParaRPr lang="tr-TR" sz="1400" dirty="0" smtClean="0">
                        <a:latin typeface="+mn-lt"/>
                      </a:endParaRPr>
                    </a:p>
                  </a:txBody>
                  <a:tcPr/>
                </a:tc>
                <a:extLst>
                  <a:ext uri="{0D108BD9-81ED-4DB2-BD59-A6C34878D82A}">
                    <a16:rowId xmlns:a16="http://schemas.microsoft.com/office/drawing/2014/main" val="250573331"/>
                  </a:ext>
                </a:extLst>
              </a:tr>
              <a:tr h="484354">
                <a:tc>
                  <a:txBody>
                    <a:bodyPr/>
                    <a:lstStyle/>
                    <a:p>
                      <a:pPr algn="ctr" fontAlgn="ctr"/>
                      <a:r>
                        <a:rPr lang="en-US" sz="1400" b="0" i="0" u="none" strike="noStrike">
                          <a:solidFill>
                            <a:srgbClr val="000000"/>
                          </a:solidFill>
                          <a:effectLst/>
                          <a:latin typeface="Calibri" panose="020F0502020204030204" pitchFamily="34" charset="0"/>
                        </a:rPr>
                        <a:t>TTO </a:t>
                      </a: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Teknoloji transfer alanında</a:t>
                      </a:r>
                      <a:br>
                        <a:rPr lang="en-US" sz="1400" b="0" i="0" u="none" strike="noStrike">
                          <a:solidFill>
                            <a:srgbClr val="000000"/>
                          </a:solidFill>
                          <a:effectLst/>
                          <a:latin typeface="Calibri" panose="020F0502020204030204" pitchFamily="34" charset="0"/>
                        </a:rPr>
                      </a:br>
                      <a:r>
                        <a:rPr lang="en-US" sz="1400" b="0" i="0" u="none" strike="noStrike">
                          <a:solidFill>
                            <a:srgbClr val="000000"/>
                          </a:solidFill>
                          <a:effectLst/>
                          <a:latin typeface="Calibri" panose="020F0502020204030204" pitchFamily="34" charset="0"/>
                        </a:rPr>
                        <a:t>işbirlikçi çalışma</a:t>
                      </a:r>
                    </a:p>
                  </a:txBody>
                  <a:tcPr marL="9525" marR="9525" marT="9525" marB="0" anchor="ctr"/>
                </a:tc>
                <a:tc>
                  <a:txBody>
                    <a:bodyPr/>
                    <a:lstStyle/>
                    <a:p>
                      <a:r>
                        <a:rPr lang="tr-TR" sz="1400" dirty="0" smtClean="0">
                          <a:latin typeface="+mn-lt"/>
                        </a:rPr>
                        <a:t>Vakıflar</a:t>
                      </a:r>
                      <a:r>
                        <a:rPr lang="tr-TR" sz="1400" baseline="0" dirty="0" smtClean="0">
                          <a:latin typeface="+mn-lt"/>
                        </a:rPr>
                        <a:t> Bölge Müdürlüğü Bilim Kurulu üyeliği görevi TTO aracılığıyla alındı.</a:t>
                      </a:r>
                      <a:endParaRPr lang="tr-TR" sz="1400" dirty="0">
                        <a:latin typeface="+mn-lt"/>
                      </a:endParaRPr>
                    </a:p>
                  </a:txBody>
                  <a:tcPr/>
                </a:tc>
                <a:extLst>
                  <a:ext uri="{0D108BD9-81ED-4DB2-BD59-A6C34878D82A}">
                    <a16:rowId xmlns:a16="http://schemas.microsoft.com/office/drawing/2014/main" val="1016346473"/>
                  </a:ext>
                </a:extLst>
              </a:tr>
              <a:tr h="484354">
                <a:tc>
                  <a:txBody>
                    <a:bodyPr/>
                    <a:lstStyle/>
                    <a:p>
                      <a:pPr algn="ctr" fontAlgn="ctr"/>
                      <a:r>
                        <a:rPr lang="en-US" sz="1400" b="0" i="0" u="none" strike="noStrike" dirty="0" err="1">
                          <a:solidFill>
                            <a:srgbClr val="000000"/>
                          </a:solidFill>
                          <a:effectLst/>
                          <a:latin typeface="Calibri" panose="020F0502020204030204" pitchFamily="34" charset="0"/>
                        </a:rPr>
                        <a:t>Devam</a:t>
                      </a:r>
                      <a:r>
                        <a:rPr lang="en-US"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e</a:t>
                      </a:r>
                      <a:r>
                        <a:rPr lang="en-US" sz="1400" b="0" i="0" u="none" strike="noStrike" dirty="0" smtClean="0">
                          <a:solidFill>
                            <a:srgbClr val="000000"/>
                          </a:solidFill>
                          <a:effectLst/>
                          <a:latin typeface="Calibri" panose="020F0502020204030204" pitchFamily="34" charset="0"/>
                        </a:rPr>
                        <a:t>den </a:t>
                      </a:r>
                      <a:r>
                        <a:rPr lang="tr-TR" sz="1400" b="0" i="0" u="none" strike="noStrike" dirty="0" smtClean="0">
                          <a:solidFill>
                            <a:srgbClr val="000000"/>
                          </a:solidFill>
                          <a:effectLst/>
                          <a:latin typeface="Calibri" panose="020F0502020204030204" pitchFamily="34" charset="0"/>
                        </a:rPr>
                        <a:t>ö</a:t>
                      </a:r>
                      <a:r>
                        <a:rPr lang="en-US" sz="1400" b="0" i="0" u="none" strike="noStrike" dirty="0" err="1" smtClean="0">
                          <a:solidFill>
                            <a:srgbClr val="000000"/>
                          </a:solidFill>
                          <a:effectLst/>
                          <a:latin typeface="Calibri" panose="020F0502020204030204" pitchFamily="34" charset="0"/>
                        </a:rPr>
                        <a:t>ğrenci</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Kaliteli eğitim,sosyal imkanlar, kariyer planlama, güçlü iletişim ve empati, kurumsal yapı</a:t>
                      </a:r>
                    </a:p>
                  </a:txBody>
                  <a:tcPr marL="9525" marR="9525" marT="9525" marB="0" anchor="ctr"/>
                </a:tc>
                <a:tc>
                  <a:txBody>
                    <a:bodyPr/>
                    <a:lstStyle/>
                    <a:p>
                      <a:r>
                        <a:rPr lang="tr-TR" sz="1400" baseline="0" dirty="0" smtClean="0">
                          <a:latin typeface="+mn-lt"/>
                        </a:rPr>
                        <a:t>Lisans müfredatı güncellendi. Dönem içi anket uygulaması başladı. Etkinlik sayısı arttı.</a:t>
                      </a:r>
                      <a:endParaRPr lang="tr-TR" sz="1400" dirty="0">
                        <a:solidFill>
                          <a:srgbClr val="FF0000"/>
                        </a:solidFill>
                        <a:latin typeface="+mn-lt"/>
                      </a:endParaRPr>
                    </a:p>
                  </a:txBody>
                  <a:tcPr/>
                </a:tc>
                <a:extLst>
                  <a:ext uri="{0D108BD9-81ED-4DB2-BD59-A6C34878D82A}">
                    <a16:rowId xmlns:a16="http://schemas.microsoft.com/office/drawing/2014/main" val="1366427889"/>
                  </a:ext>
                </a:extLst>
              </a:tr>
              <a:tr h="484354">
                <a:tc>
                  <a:txBody>
                    <a:bodyPr/>
                    <a:lstStyle/>
                    <a:p>
                      <a:pPr algn="ctr" fontAlgn="ctr"/>
                      <a:r>
                        <a:rPr lang="en-US" sz="1400" b="0" i="0" u="none" strike="noStrike" dirty="0" err="1">
                          <a:solidFill>
                            <a:srgbClr val="000000"/>
                          </a:solidFill>
                          <a:effectLst/>
                          <a:latin typeface="Calibri" panose="020F0502020204030204" pitchFamily="34" charset="0"/>
                        </a:rPr>
                        <a:t>Mezun</a:t>
                      </a:r>
                      <a:r>
                        <a:rPr lang="en-US"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ö</a:t>
                      </a:r>
                      <a:r>
                        <a:rPr lang="en-US" sz="1400" b="0" i="0" u="none" strike="noStrike" dirty="0" err="1" smtClean="0">
                          <a:solidFill>
                            <a:srgbClr val="000000"/>
                          </a:solidFill>
                          <a:effectLst/>
                          <a:latin typeface="Calibri" panose="020F0502020204030204" pitchFamily="34" charset="0"/>
                        </a:rPr>
                        <a:t>ğrenci</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Etkin iletişim, kariyer planlaması, marka değeri artışı </a:t>
                      </a: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latin typeface="+mn-lt"/>
                        </a:rPr>
                        <a:t>Mezunlar</a:t>
                      </a:r>
                      <a:r>
                        <a:rPr lang="tr-TR" sz="1400" baseline="0" dirty="0" smtClean="0">
                          <a:latin typeface="+mn-lt"/>
                        </a:rPr>
                        <a:t> için </a:t>
                      </a:r>
                      <a:r>
                        <a:rPr lang="tr-TR" sz="1400" dirty="0" smtClean="0">
                          <a:latin typeface="+mn-lt"/>
                        </a:rPr>
                        <a:t>iletişim platformu oluşturuldu. İş</a:t>
                      </a:r>
                      <a:r>
                        <a:rPr lang="tr-TR" sz="1400" baseline="0" dirty="0" smtClean="0">
                          <a:latin typeface="+mn-lt"/>
                        </a:rPr>
                        <a:t> imkanları konusunda yardımcı olunmaktadır.</a:t>
                      </a:r>
                      <a:endParaRPr lang="tr-TR" sz="1400" dirty="0" smtClean="0">
                        <a:latin typeface="+mn-lt"/>
                      </a:endParaRPr>
                    </a:p>
                    <a:p>
                      <a:endParaRPr lang="tr-TR" sz="1400" dirty="0">
                        <a:latin typeface="+mn-lt"/>
                      </a:endParaRPr>
                    </a:p>
                  </a:txBody>
                  <a:tcPr/>
                </a:tc>
                <a:extLst>
                  <a:ext uri="{0D108BD9-81ED-4DB2-BD59-A6C34878D82A}">
                    <a16:rowId xmlns:a16="http://schemas.microsoft.com/office/drawing/2014/main" val="3020922546"/>
                  </a:ext>
                </a:extLst>
              </a:tr>
              <a:tr h="484354">
                <a:tc>
                  <a:txBody>
                    <a:bodyPr/>
                    <a:lstStyle/>
                    <a:p>
                      <a:pPr algn="ctr" fontAlgn="ctr"/>
                      <a:r>
                        <a:rPr lang="en-US" sz="1400" b="0" i="0" u="none" strike="noStrike" dirty="0" err="1">
                          <a:solidFill>
                            <a:srgbClr val="000000"/>
                          </a:solidFill>
                          <a:effectLst/>
                          <a:latin typeface="Calibri" panose="020F0502020204030204" pitchFamily="34" charset="0"/>
                        </a:rPr>
                        <a:t>Potansiyel</a:t>
                      </a:r>
                      <a:r>
                        <a:rPr lang="en-US"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ö</a:t>
                      </a:r>
                      <a:r>
                        <a:rPr lang="en-US" sz="1400" b="0" i="0" u="none" strike="noStrike" dirty="0" err="1" smtClean="0">
                          <a:solidFill>
                            <a:srgbClr val="000000"/>
                          </a:solidFill>
                          <a:effectLst/>
                          <a:latin typeface="Calibri" panose="020F0502020204030204" pitchFamily="34" charset="0"/>
                        </a:rPr>
                        <a:t>ğrenci</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Etkin iletişim</a:t>
                      </a:r>
                    </a:p>
                  </a:txBody>
                  <a:tcPr marL="9525" marR="9525" marT="9525" marB="0" anchor="ctr"/>
                </a:tc>
                <a:tc>
                  <a:txBody>
                    <a:bodyPr/>
                    <a:lstStyle/>
                    <a:p>
                      <a:r>
                        <a:rPr lang="tr-TR" sz="1400" dirty="0" smtClean="0">
                          <a:latin typeface="+mn-lt"/>
                        </a:rPr>
                        <a:t>Tanıtımlarda görev alınıyor.</a:t>
                      </a:r>
                      <a:endParaRPr lang="tr-TR" sz="1400" dirty="0">
                        <a:latin typeface="+mn-lt"/>
                      </a:endParaRPr>
                    </a:p>
                  </a:txBody>
                  <a:tcPr/>
                </a:tc>
                <a:extLst>
                  <a:ext uri="{0D108BD9-81ED-4DB2-BD59-A6C34878D82A}">
                    <a16:rowId xmlns:a16="http://schemas.microsoft.com/office/drawing/2014/main" val="3280337981"/>
                  </a:ext>
                </a:extLst>
              </a:tr>
              <a:tr h="484354">
                <a:tc>
                  <a:txBody>
                    <a:bodyPr/>
                    <a:lstStyle/>
                    <a:p>
                      <a:pPr algn="ctr" fontAlgn="ctr"/>
                      <a:r>
                        <a:rPr lang="en-US" sz="1400" b="0" i="0" u="none" strike="noStrike" dirty="0">
                          <a:solidFill>
                            <a:srgbClr val="000000"/>
                          </a:solidFill>
                          <a:effectLst/>
                          <a:latin typeface="Calibri" panose="020F0502020204030204" pitchFamily="34" charset="0"/>
                        </a:rPr>
                        <a:t>YÖK</a:t>
                      </a:r>
                    </a:p>
                  </a:txBody>
                  <a:tcPr marL="9525" marR="9525" marT="9525" marB="0" anchor="ctr"/>
                </a:tc>
                <a:tc>
                  <a:txBody>
                    <a:bodyPr/>
                    <a:lstStyle/>
                    <a:p>
                      <a:pPr algn="ctr" fontAlgn="ctr"/>
                      <a:r>
                        <a:rPr lang="en-US" sz="1400" b="0" i="0" u="none" strike="noStrike" dirty="0" err="1">
                          <a:solidFill>
                            <a:srgbClr val="000000"/>
                          </a:solidFill>
                          <a:effectLst/>
                          <a:latin typeface="Calibri" panose="020F0502020204030204" pitchFamily="34" charset="0"/>
                        </a:rPr>
                        <a:t>Mevzuata</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uyum</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akademik</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başarı</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solidFill>
                            <a:schemeClr val="tx1"/>
                          </a:solidFill>
                          <a:latin typeface="+mn-lt"/>
                        </a:rPr>
                        <a:t>Mevzuata uygun</a:t>
                      </a:r>
                      <a:r>
                        <a:rPr lang="tr-TR" sz="1400" baseline="0" dirty="0" smtClean="0">
                          <a:solidFill>
                            <a:schemeClr val="tx1"/>
                          </a:solidFill>
                          <a:latin typeface="+mn-lt"/>
                        </a:rPr>
                        <a:t> (bkz. YÖK Denetim Raporu)</a:t>
                      </a:r>
                      <a:endParaRPr lang="tr-TR" sz="1400" dirty="0" smtClean="0">
                        <a:solidFill>
                          <a:schemeClr val="tx1"/>
                        </a:solidFill>
                        <a:latin typeface="+mn-lt"/>
                      </a:endParaRPr>
                    </a:p>
                    <a:p>
                      <a:endParaRPr lang="tr-TR" sz="1400" dirty="0">
                        <a:latin typeface="+mn-lt"/>
                      </a:endParaRPr>
                    </a:p>
                  </a:txBody>
                  <a:tcPr/>
                </a:tc>
                <a:extLst>
                  <a:ext uri="{0D108BD9-81ED-4DB2-BD59-A6C34878D82A}">
                    <a16:rowId xmlns:a16="http://schemas.microsoft.com/office/drawing/2014/main" val="2435058860"/>
                  </a:ext>
                </a:extLst>
              </a:tr>
            </a:tbl>
          </a:graphicData>
        </a:graphic>
      </p:graphicFrame>
      <p:pic>
        <p:nvPicPr>
          <p:cNvPr id="6" name="Resim 5"/>
          <p:cNvPicPr/>
          <p:nvPr/>
        </p:nvPicPr>
        <p:blipFill>
          <a:blip r:embed="rId2"/>
          <a:stretch>
            <a:fillRect/>
          </a:stretch>
        </p:blipFill>
        <p:spPr>
          <a:xfrm>
            <a:off x="179512" y="393250"/>
            <a:ext cx="2736304" cy="576064"/>
          </a:xfrm>
          <a:prstGeom prst="rect">
            <a:avLst/>
          </a:prstGeom>
        </p:spPr>
      </p:pic>
    </p:spTree>
    <p:extLst>
      <p:ext uri="{BB962C8B-B14F-4D97-AF65-F5344CB8AC3E}">
        <p14:creationId xmlns:p14="http://schemas.microsoft.com/office/powerpoint/2010/main" val="3594148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63688" y="408924"/>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PAYDAŞ BEKLENTİLERİ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9</a:t>
            </a:fld>
            <a:endParaRPr lang="tr-TR"/>
          </a:p>
        </p:txBody>
      </p:sp>
      <p:graphicFrame>
        <p:nvGraphicFramePr>
          <p:cNvPr id="4" name="Tablo 3"/>
          <p:cNvGraphicFramePr>
            <a:graphicFrameLocks noGrp="1"/>
          </p:cNvGraphicFramePr>
          <p:nvPr>
            <p:extLst>
              <p:ext uri="{D42A27DB-BD31-4B8C-83A1-F6EECF244321}">
                <p14:modId xmlns:p14="http://schemas.microsoft.com/office/powerpoint/2010/main" val="2091947503"/>
              </p:ext>
            </p:extLst>
          </p:nvPr>
        </p:nvGraphicFramePr>
        <p:xfrm>
          <a:off x="467544" y="1064160"/>
          <a:ext cx="8219256" cy="4789712"/>
        </p:xfrm>
        <a:graphic>
          <a:graphicData uri="http://schemas.openxmlformats.org/drawingml/2006/table">
            <a:tbl>
              <a:tblPr firstRow="1" bandRow="1">
                <a:tableStyleId>{00A15C55-8517-42AA-B614-E9B94910E393}</a:tableStyleId>
              </a:tblPr>
              <a:tblGrid>
                <a:gridCol w="2739752">
                  <a:extLst>
                    <a:ext uri="{9D8B030D-6E8A-4147-A177-3AD203B41FA5}">
                      <a16:colId xmlns:a16="http://schemas.microsoft.com/office/drawing/2014/main" val="20000"/>
                    </a:ext>
                  </a:extLst>
                </a:gridCol>
                <a:gridCol w="2739752">
                  <a:extLst>
                    <a:ext uri="{9D8B030D-6E8A-4147-A177-3AD203B41FA5}">
                      <a16:colId xmlns:a16="http://schemas.microsoft.com/office/drawing/2014/main" val="20001"/>
                    </a:ext>
                  </a:extLst>
                </a:gridCol>
                <a:gridCol w="2739752">
                  <a:extLst>
                    <a:ext uri="{9D8B030D-6E8A-4147-A177-3AD203B41FA5}">
                      <a16:colId xmlns:a16="http://schemas.microsoft.com/office/drawing/2014/main" val="20002"/>
                    </a:ext>
                  </a:extLst>
                </a:gridCol>
              </a:tblGrid>
              <a:tr h="559644">
                <a:tc>
                  <a:txBody>
                    <a:bodyPr/>
                    <a:lstStyle/>
                    <a:p>
                      <a:r>
                        <a:rPr lang="tr-TR" dirty="0" smtClean="0"/>
                        <a:t>Paydaş</a:t>
                      </a:r>
                      <a:r>
                        <a:rPr lang="tr-TR" baseline="0" dirty="0" smtClean="0"/>
                        <a:t> Adı</a:t>
                      </a:r>
                      <a:endParaRPr lang="tr-TR" dirty="0"/>
                    </a:p>
                  </a:txBody>
                  <a:tcPr/>
                </a:tc>
                <a:tc>
                  <a:txBody>
                    <a:bodyPr/>
                    <a:lstStyle/>
                    <a:p>
                      <a:r>
                        <a:rPr lang="tr-TR" dirty="0" smtClean="0"/>
                        <a:t>Paydaş Beklentisi</a:t>
                      </a:r>
                      <a:endParaRPr lang="tr-TR" dirty="0"/>
                    </a:p>
                  </a:txBody>
                  <a:tcPr/>
                </a:tc>
                <a:tc>
                  <a:txBody>
                    <a:bodyPr/>
                    <a:lstStyle/>
                    <a:p>
                      <a:r>
                        <a:rPr lang="tr-TR" dirty="0" smtClean="0"/>
                        <a:t>Karşılanma</a:t>
                      </a:r>
                      <a:r>
                        <a:rPr lang="tr-TR" baseline="0" dirty="0" smtClean="0"/>
                        <a:t> Durumu</a:t>
                      </a:r>
                      <a:endParaRPr lang="tr-TR" dirty="0"/>
                    </a:p>
                  </a:txBody>
                  <a:tcPr/>
                </a:tc>
                <a:extLst>
                  <a:ext uri="{0D108BD9-81ED-4DB2-BD59-A6C34878D82A}">
                    <a16:rowId xmlns:a16="http://schemas.microsoft.com/office/drawing/2014/main" val="10000"/>
                  </a:ext>
                </a:extLst>
              </a:tr>
              <a:tr h="484354">
                <a:tc>
                  <a:txBody>
                    <a:bodyPr/>
                    <a:lstStyle/>
                    <a:p>
                      <a:pPr algn="ctr" fontAlgn="ctr"/>
                      <a:r>
                        <a:rPr lang="en-US" sz="1400" b="0" i="0" u="none" strike="noStrike">
                          <a:solidFill>
                            <a:srgbClr val="000000"/>
                          </a:solidFill>
                          <a:effectLst/>
                          <a:latin typeface="Calibri" panose="020F0502020204030204" pitchFamily="34" charset="0"/>
                        </a:rPr>
                        <a:t>Yerel Yönetimler</a:t>
                      </a: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Proje ve destekler</a:t>
                      </a: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solidFill>
                            <a:schemeClr val="tx1"/>
                          </a:solidFill>
                          <a:latin typeface="+mn-lt"/>
                        </a:rPr>
                        <a:t>ARC 262 dersi kapsamında Akseki Belediyesi ile işbirliği yapıldı.</a:t>
                      </a:r>
                    </a:p>
                  </a:txBody>
                  <a:tcPr/>
                </a:tc>
                <a:extLst>
                  <a:ext uri="{0D108BD9-81ED-4DB2-BD59-A6C34878D82A}">
                    <a16:rowId xmlns:a16="http://schemas.microsoft.com/office/drawing/2014/main" val="10001"/>
                  </a:ext>
                </a:extLst>
              </a:tr>
              <a:tr h="484354">
                <a:tc>
                  <a:txBody>
                    <a:bodyPr/>
                    <a:lstStyle/>
                    <a:p>
                      <a:pPr algn="ctr" fontAlgn="ctr"/>
                      <a:r>
                        <a:rPr lang="en-US" sz="1400" b="0" i="0" u="none" strike="noStrike" dirty="0" err="1">
                          <a:solidFill>
                            <a:srgbClr val="000000"/>
                          </a:solidFill>
                          <a:effectLst/>
                          <a:latin typeface="Calibri" panose="020F0502020204030204" pitchFamily="34" charset="0"/>
                        </a:rPr>
                        <a:t>Kamu</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Kurum</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ve</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Kuruluşları</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Mevzuata uyum-ortak proje ve destekler</a:t>
                      </a: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aseline="0" dirty="0" smtClean="0">
                          <a:latin typeface="+mn-lt"/>
                        </a:rPr>
                        <a:t>ICOMOS ve Antalya Müzesi ile ortak etkinlik gerçekleştirildi. İl Milli Eğitim ve İl Kültür ve Turizm Müdürlüğü’nden eğitim-öğretim faaliyetleri kapsamında izin ve destek alındı.</a:t>
                      </a:r>
                      <a:endParaRPr lang="tr-TR" sz="1400" dirty="0" smtClean="0">
                        <a:latin typeface="+mn-lt"/>
                      </a:endParaRPr>
                    </a:p>
                  </a:txBody>
                  <a:tcPr/>
                </a:tc>
                <a:extLst>
                  <a:ext uri="{0D108BD9-81ED-4DB2-BD59-A6C34878D82A}">
                    <a16:rowId xmlns:a16="http://schemas.microsoft.com/office/drawing/2014/main" val="250573331"/>
                  </a:ext>
                </a:extLst>
              </a:tr>
              <a:tr h="484354">
                <a:tc>
                  <a:txBody>
                    <a:bodyPr/>
                    <a:lstStyle/>
                    <a:p>
                      <a:pPr algn="ctr" fontAlgn="ctr"/>
                      <a:r>
                        <a:rPr lang="en-US" sz="1400" b="0" i="0" u="none" strike="noStrike">
                          <a:solidFill>
                            <a:srgbClr val="000000"/>
                          </a:solidFill>
                          <a:effectLst/>
                          <a:latin typeface="Calibri" panose="020F0502020204030204" pitchFamily="34" charset="0"/>
                        </a:rPr>
                        <a:t>Diğer Üniversiteler</a:t>
                      </a: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Sürdürülebilir bilgi paylaşımı,önlenen haksız rekabet,güçlü iletişim  ve empati</a:t>
                      </a: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latin typeface="+mn-lt"/>
                        </a:rPr>
                        <a:t>Akdeniz</a:t>
                      </a:r>
                      <a:r>
                        <a:rPr lang="tr-TR" sz="1400" baseline="0" dirty="0" smtClean="0">
                          <a:latin typeface="+mn-lt"/>
                        </a:rPr>
                        <a:t> Üniversitesi ile ortak çalışmalar yapılmaktadır (Patara Kazısı ve 30.Yıl Etkinliği). Mimarlık Bölüm Başkanları (MOBBIG) Toplantısına katılım sağlandı.</a:t>
                      </a:r>
                      <a:endParaRPr lang="tr-TR" sz="1400" dirty="0" smtClean="0">
                        <a:latin typeface="+mn-lt"/>
                      </a:endParaRPr>
                    </a:p>
                    <a:p>
                      <a:endParaRPr lang="tr-TR" sz="1400" dirty="0">
                        <a:latin typeface="+mn-lt"/>
                      </a:endParaRPr>
                    </a:p>
                  </a:txBody>
                  <a:tcPr/>
                </a:tc>
                <a:extLst>
                  <a:ext uri="{0D108BD9-81ED-4DB2-BD59-A6C34878D82A}">
                    <a16:rowId xmlns:a16="http://schemas.microsoft.com/office/drawing/2014/main" val="1016346473"/>
                  </a:ext>
                </a:extLst>
              </a:tr>
              <a:tr h="484354">
                <a:tc>
                  <a:txBody>
                    <a:bodyPr/>
                    <a:lstStyle/>
                    <a:p>
                      <a:pPr algn="ctr" fontAlgn="ctr"/>
                      <a:r>
                        <a:rPr lang="en-US" sz="1400" b="0" i="0" u="none" strike="noStrike">
                          <a:solidFill>
                            <a:srgbClr val="000000"/>
                          </a:solidFill>
                          <a:effectLst/>
                          <a:latin typeface="Calibri" panose="020F0502020204030204" pitchFamily="34" charset="0"/>
                        </a:rPr>
                        <a:t>TÜBİTAK</a:t>
                      </a: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Katma değer yaratan projeler üretilerek bilimin yaygınlaştırılması</a:t>
                      </a:r>
                    </a:p>
                  </a:txBody>
                  <a:tcPr marL="9525" marR="9525" marT="9525" marB="0" anchor="ctr"/>
                </a:tc>
                <a:tc>
                  <a:txBody>
                    <a:bodyPr/>
                    <a:lstStyle/>
                    <a:p>
                      <a:endParaRPr lang="tr-TR" sz="1400" dirty="0">
                        <a:solidFill>
                          <a:srgbClr val="FF0000"/>
                        </a:solidFill>
                        <a:latin typeface="+mn-lt"/>
                      </a:endParaRPr>
                    </a:p>
                  </a:txBody>
                  <a:tcPr/>
                </a:tc>
                <a:extLst>
                  <a:ext uri="{0D108BD9-81ED-4DB2-BD59-A6C34878D82A}">
                    <a16:rowId xmlns:a16="http://schemas.microsoft.com/office/drawing/2014/main" val="1366427889"/>
                  </a:ext>
                </a:extLst>
              </a:tr>
              <a:tr h="484354">
                <a:tc>
                  <a:txBody>
                    <a:bodyPr/>
                    <a:lstStyle/>
                    <a:p>
                      <a:pPr algn="ctr" fontAlgn="ctr"/>
                      <a:r>
                        <a:rPr lang="en-US" sz="1400" b="0" i="0" u="none" strike="noStrike" dirty="0" err="1">
                          <a:solidFill>
                            <a:srgbClr val="000000"/>
                          </a:solidFill>
                          <a:effectLst/>
                          <a:latin typeface="Calibri" panose="020F0502020204030204" pitchFamily="34" charset="0"/>
                        </a:rPr>
                        <a:t>STK'lar</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dirty="0" err="1">
                          <a:solidFill>
                            <a:srgbClr val="000000"/>
                          </a:solidFill>
                          <a:effectLst/>
                          <a:latin typeface="Calibri" panose="020F0502020204030204" pitchFamily="34" charset="0"/>
                        </a:rPr>
                        <a:t>Akademik</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destek</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sürdürülebilir</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işbirliği</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tr-TR" sz="1400" dirty="0">
                        <a:latin typeface="+mn-lt"/>
                      </a:endParaRPr>
                    </a:p>
                  </a:txBody>
                  <a:tcPr/>
                </a:tc>
                <a:extLst>
                  <a:ext uri="{0D108BD9-81ED-4DB2-BD59-A6C34878D82A}">
                    <a16:rowId xmlns:a16="http://schemas.microsoft.com/office/drawing/2014/main" val="3280337981"/>
                  </a:ext>
                </a:extLst>
              </a:tr>
            </a:tbl>
          </a:graphicData>
        </a:graphic>
      </p:graphicFrame>
      <p:pic>
        <p:nvPicPr>
          <p:cNvPr id="6" name="Resim 5"/>
          <p:cNvPicPr/>
          <p:nvPr/>
        </p:nvPicPr>
        <p:blipFill>
          <a:blip r:embed="rId2"/>
          <a:stretch>
            <a:fillRect/>
          </a:stretch>
        </p:blipFill>
        <p:spPr>
          <a:xfrm>
            <a:off x="179512" y="393250"/>
            <a:ext cx="2736304" cy="576064"/>
          </a:xfrm>
          <a:prstGeom prst="rect">
            <a:avLst/>
          </a:prstGeom>
        </p:spPr>
      </p:pic>
    </p:spTree>
    <p:extLst>
      <p:ext uri="{BB962C8B-B14F-4D97-AF65-F5344CB8AC3E}">
        <p14:creationId xmlns:p14="http://schemas.microsoft.com/office/powerpoint/2010/main" val="829745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3227</TotalTime>
  <Words>4404</Words>
  <Application>Microsoft Office PowerPoint</Application>
  <PresentationFormat>Ekran Gösterisi (4:3)</PresentationFormat>
  <Paragraphs>1587</Paragraphs>
  <Slides>34</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34</vt:i4>
      </vt:variant>
    </vt:vector>
  </HeadingPairs>
  <TitlesOfParts>
    <vt:vector size="42" baseType="lpstr">
      <vt:lpstr>Agency FB</vt:lpstr>
      <vt:lpstr>Arial</vt:lpstr>
      <vt:lpstr>Arial Tur</vt:lpstr>
      <vt:lpstr>Calibri</vt:lpstr>
      <vt:lpstr>Tahoma</vt:lpstr>
      <vt:lpstr>Verdana</vt:lpstr>
      <vt:lpstr>Wingdings</vt:lpstr>
      <vt:lpstr>Ofis Teması</vt:lpstr>
      <vt:lpstr>2018 YILI  NİSAN-EKİM YGG SUNUMU  MİMARLIK BÖLÜMÜ SÜRECİ  13/11/2018</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YILI  YGG SUNUMU    28.05.016</dc:title>
  <dc:creator>Banu Yuksel</dc:creator>
  <cp:lastModifiedBy>Esin BÖLÜKBAŞ DAYI</cp:lastModifiedBy>
  <cp:revision>159</cp:revision>
  <dcterms:created xsi:type="dcterms:W3CDTF">2016-08-26T15:45:58Z</dcterms:created>
  <dcterms:modified xsi:type="dcterms:W3CDTF">2018-12-05T11:49:01Z</dcterms:modified>
</cp:coreProperties>
</file>